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8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9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0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1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2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3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4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2.xml" ContentType="application/vnd.openxmlformats-officedocument.themeOverride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5379" r:id="rId1"/>
    <p:sldMasterId id="2147485407" r:id="rId2"/>
    <p:sldMasterId id="2147485425" r:id="rId3"/>
    <p:sldMasterId id="2147485451" r:id="rId4"/>
    <p:sldMasterId id="2147485477" r:id="rId5"/>
    <p:sldMasterId id="2147485503" r:id="rId6"/>
    <p:sldMasterId id="2147485531" r:id="rId7"/>
    <p:sldMasterId id="2147485570" r:id="rId8"/>
    <p:sldMasterId id="2147485583" r:id="rId9"/>
    <p:sldMasterId id="2147485597" r:id="rId10"/>
    <p:sldMasterId id="2147485614" r:id="rId11"/>
    <p:sldMasterId id="2147485632" r:id="rId12"/>
    <p:sldMasterId id="2147485650" r:id="rId13"/>
    <p:sldMasterId id="2147485668" r:id="rId14"/>
    <p:sldMasterId id="2147485686" r:id="rId15"/>
  </p:sldMasterIdLst>
  <p:notesMasterIdLst>
    <p:notesMasterId r:id="rId54"/>
  </p:notesMasterIdLst>
  <p:handoutMasterIdLst>
    <p:handoutMasterId r:id="rId55"/>
  </p:handoutMasterIdLst>
  <p:sldIdLst>
    <p:sldId id="2899" r:id="rId16"/>
    <p:sldId id="2900" r:id="rId17"/>
    <p:sldId id="2883" r:id="rId18"/>
    <p:sldId id="2901" r:id="rId19"/>
    <p:sldId id="2902" r:id="rId20"/>
    <p:sldId id="2875" r:id="rId21"/>
    <p:sldId id="2844" r:id="rId22"/>
    <p:sldId id="2876" r:id="rId23"/>
    <p:sldId id="2903" r:id="rId24"/>
    <p:sldId id="2904" r:id="rId25"/>
    <p:sldId id="2905" r:id="rId26"/>
    <p:sldId id="2906" r:id="rId27"/>
    <p:sldId id="1167" r:id="rId28"/>
    <p:sldId id="2907" r:id="rId29"/>
    <p:sldId id="2908" r:id="rId30"/>
    <p:sldId id="2866" r:id="rId31"/>
    <p:sldId id="2911" r:id="rId32"/>
    <p:sldId id="2909" r:id="rId33"/>
    <p:sldId id="2910" r:id="rId34"/>
    <p:sldId id="2848" r:id="rId35"/>
    <p:sldId id="2912" r:id="rId36"/>
    <p:sldId id="2898" r:id="rId37"/>
    <p:sldId id="2913" r:id="rId38"/>
    <p:sldId id="1186" r:id="rId39"/>
    <p:sldId id="2914" r:id="rId40"/>
    <p:sldId id="1175" r:id="rId41"/>
    <p:sldId id="2915" r:id="rId42"/>
    <p:sldId id="2869" r:id="rId43"/>
    <p:sldId id="1144" r:id="rId44"/>
    <p:sldId id="2595" r:id="rId45"/>
    <p:sldId id="2870" r:id="rId46"/>
    <p:sldId id="2871" r:id="rId47"/>
    <p:sldId id="2861" r:id="rId48"/>
    <p:sldId id="2862" r:id="rId49"/>
    <p:sldId id="2863" r:id="rId50"/>
    <p:sldId id="2847" r:id="rId51"/>
    <p:sldId id="1153" r:id="rId52"/>
    <p:sldId id="1130" r:id="rId53"/>
  </p:sldIdLst>
  <p:sldSz cx="12192000" cy="6858000"/>
  <p:notesSz cx="6888163" cy="10020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200" b="1" i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77" userDrawn="1">
          <p15:clr>
            <a:srgbClr val="A4A3A4"/>
          </p15:clr>
        </p15:guide>
        <p15:guide id="2" pos="2175" userDrawn="1">
          <p15:clr>
            <a:srgbClr val="A4A3A4"/>
          </p15:clr>
        </p15:guide>
        <p15:guide id="3" orient="horz" pos="3182" userDrawn="1">
          <p15:clr>
            <a:srgbClr val="A4A3A4"/>
          </p15:clr>
        </p15:guide>
        <p15:guide id="4" pos="2180" userDrawn="1">
          <p15:clr>
            <a:srgbClr val="A4A3A4"/>
          </p15:clr>
        </p15:guide>
        <p15:guide id="5" orient="horz" pos="3152" userDrawn="1">
          <p15:clr>
            <a:srgbClr val="A4A3A4"/>
          </p15:clr>
        </p15:guide>
        <p15:guide id="6" orient="horz" pos="3159" userDrawn="1">
          <p15:clr>
            <a:srgbClr val="A4A3A4"/>
          </p15:clr>
        </p15:guide>
        <p15:guide id="7" pos="2165" userDrawn="1">
          <p15:clr>
            <a:srgbClr val="A4A3A4"/>
          </p15:clr>
        </p15:guide>
        <p15:guide id="8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F01EE"/>
    <a:srgbClr val="FF3B3B"/>
    <a:srgbClr val="B4C7E7"/>
    <a:srgbClr val="F2F7FC"/>
    <a:srgbClr val="FF3300"/>
    <a:srgbClr val="C00000"/>
    <a:srgbClr val="EAEFF7"/>
    <a:srgbClr val="0099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08" autoAdjust="0"/>
    <p:restoredTop sz="94660"/>
  </p:normalViewPr>
  <p:slideViewPr>
    <p:cSldViewPr>
      <p:cViewPr varScale="1">
        <p:scale>
          <a:sx n="69" d="100"/>
          <a:sy n="69" d="100"/>
        </p:scale>
        <p:origin x="308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3048"/>
    </p:cViewPr>
  </p:sorterViewPr>
  <p:notesViewPr>
    <p:cSldViewPr>
      <p:cViewPr varScale="1">
        <p:scale>
          <a:sx n="45" d="100"/>
          <a:sy n="45" d="100"/>
        </p:scale>
        <p:origin x="-2862" y="-120"/>
      </p:cViewPr>
      <p:guideLst>
        <p:guide orient="horz" pos="3177"/>
        <p:guide pos="2175"/>
        <p:guide orient="horz" pos="3182"/>
        <p:guide pos="2180"/>
        <p:guide orient="horz" pos="3152"/>
        <p:guide orient="horz" pos="3159"/>
        <p:guide pos="2165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tableStyles" Target="tableStyle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Works\SD%20II%20-%20PEIPD\2019\01_Musrenbang\02_Musrenbang%20RKPD\Data%20Pendukung\LPE%20Indonesia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bdit2\Downloads\Indikator%20Makro%20Bali%20s.d.%20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bdit2\Downloads\Indikator%20Makro%20Bali%20s.d.%20201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ddy\Desktop\MUSRENBANG%20WILAYAH%20SUMATERA\Data%20BPS\pengangguran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ddy\Desktop\MUSRENBANG%20WILAYAH%20SUMATERA\Data%20BPS\Kemiskinan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bdit2\Downloads\Indikator%20Makro%20Bali%20s.d.%202018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bdit2\Downloads\Indikator%20Makro%20Bali%20s.d.%202018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ddy\Desktop\MUSRENBANG%20WILAYAH%20SUMATERA\Data%20BPS\BL%20BTL%20APBD%20PROVINSI%20TA%202019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bdit2\Downloads\Ringkasan%20APBD%20Provinsi%20Se_Jawa-Bali%20TA%202019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bdit2\Downloads\Ringkasan%20APBD%20Provinsi%20Se_Jawa-Bali%20TA%202019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D:\Works\SD%20II%20-%20PEIPD\2019\01_Musrenbang\02_Musrenbang%20RKPD\Capaian%20Air%20Minum%20dan%20Sanitasi%20Layak%202018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D:\Works\SD%20II%20-%20PEIPD\2019\01_Musrenbang\02_Musrenbang%20RKPD\Capaian%20Air%20Minum%20dan%20Sanitasi%20Layak%20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10-4A11-A344-93E2DC56AAA7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F10-4A11-A344-93E2DC56AAA7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BEB-4673-BFAB-EEC614508B4F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F10-4A11-A344-93E2DC56AAA7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BEB-4673-BFAB-EEC614508B4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'2018'!$C$2:$C$36</c:f>
              <c:strCache>
                <c:ptCount val="35"/>
                <c:pt idx="0">
                  <c:v>RIAU</c:v>
                </c:pt>
                <c:pt idx="1">
                  <c:v>KALIMANTAN TIMUR</c:v>
                </c:pt>
                <c:pt idx="2">
                  <c:v>KEP. BANGKA BELITUNG</c:v>
                </c:pt>
                <c:pt idx="3">
                  <c:v>KEP. RIAU</c:v>
                </c:pt>
                <c:pt idx="4">
                  <c:v>NUSA TENGGARA BARAT</c:v>
                </c:pt>
                <c:pt idx="5">
                  <c:v>ACEH</c:v>
                </c:pt>
                <c:pt idx="6">
                  <c:v>JAMBI</c:v>
                </c:pt>
                <c:pt idx="7">
                  <c:v>BENGKULU</c:v>
                </c:pt>
                <c:pt idx="8">
                  <c:v>KALIMANTAN BARAT</c:v>
                </c:pt>
                <c:pt idx="9">
                  <c:v>NUSA TENGGARA TIMUR</c:v>
                </c:pt>
                <c:pt idx="10">
                  <c:v>KALIMANTAN SELATAN</c:v>
                </c:pt>
                <c:pt idx="11">
                  <c:v>SUMATERA BARAT</c:v>
                </c:pt>
                <c:pt idx="12">
                  <c:v>INDONESIA</c:v>
                </c:pt>
                <c:pt idx="13">
                  <c:v>SUMATERA UTARA</c:v>
                </c:pt>
                <c:pt idx="14">
                  <c:v>LAMPUNG</c:v>
                </c:pt>
                <c:pt idx="15">
                  <c:v>JAWA TENGAH</c:v>
                </c:pt>
                <c:pt idx="16">
                  <c:v>JAWA TIMUR</c:v>
                </c:pt>
                <c:pt idx="17">
                  <c:v>JAWA BARAT</c:v>
                </c:pt>
                <c:pt idx="18">
                  <c:v>KALIMANTAN TENGAH</c:v>
                </c:pt>
                <c:pt idx="19">
                  <c:v>BANTEN</c:v>
                </c:pt>
                <c:pt idx="20">
                  <c:v>MALUKU</c:v>
                </c:pt>
                <c:pt idx="21">
                  <c:v>SULAWESI UTARA</c:v>
                </c:pt>
                <c:pt idx="22">
                  <c:v>SUMATERA SELATAN</c:v>
                </c:pt>
                <c:pt idx="23">
                  <c:v>KALIMANTAN UTARA</c:v>
                </c:pt>
                <c:pt idx="24">
                  <c:v>DKI JAKARTA</c:v>
                </c:pt>
                <c:pt idx="25">
                  <c:v>DI YOGYAKARTA</c:v>
                </c:pt>
                <c:pt idx="26">
                  <c:v>SULAWESI BARAT</c:v>
                </c:pt>
                <c:pt idx="27">
                  <c:v>PAPUA BARAT</c:v>
                </c:pt>
                <c:pt idx="28">
                  <c:v>SULAWESI TENGAH</c:v>
                </c:pt>
                <c:pt idx="29">
                  <c:v>BALI</c:v>
                </c:pt>
                <c:pt idx="30">
                  <c:v>SULAWESI TENGGARA</c:v>
                </c:pt>
                <c:pt idx="31">
                  <c:v>GORONTALO</c:v>
                </c:pt>
                <c:pt idx="32">
                  <c:v>SULAWESI SELATAN</c:v>
                </c:pt>
                <c:pt idx="33">
                  <c:v>PAPUA</c:v>
                </c:pt>
                <c:pt idx="34">
                  <c:v>MALUKU UTARA</c:v>
                </c:pt>
              </c:strCache>
            </c:strRef>
          </c:cat>
          <c:val>
            <c:numRef>
              <c:f>'2018'!$B$2:$B$36</c:f>
              <c:numCache>
                <c:formatCode>0.00</c:formatCode>
                <c:ptCount val="35"/>
                <c:pt idx="0">
                  <c:v>2.34</c:v>
                </c:pt>
                <c:pt idx="1">
                  <c:v>2.67</c:v>
                </c:pt>
                <c:pt idx="2">
                  <c:v>4.45</c:v>
                </c:pt>
                <c:pt idx="3">
                  <c:v>4.5599999999999996</c:v>
                </c:pt>
                <c:pt idx="4">
                  <c:v>4.5599999999999996</c:v>
                </c:pt>
                <c:pt idx="5">
                  <c:v>4.6100000000000003</c:v>
                </c:pt>
                <c:pt idx="6">
                  <c:v>4.71</c:v>
                </c:pt>
                <c:pt idx="7">
                  <c:v>4.99</c:v>
                </c:pt>
                <c:pt idx="8">
                  <c:v>5.0599999999999996</c:v>
                </c:pt>
                <c:pt idx="9">
                  <c:v>5.13</c:v>
                </c:pt>
                <c:pt idx="10">
                  <c:v>5.13</c:v>
                </c:pt>
                <c:pt idx="11">
                  <c:v>5.14</c:v>
                </c:pt>
                <c:pt idx="12">
                  <c:v>5.17</c:v>
                </c:pt>
                <c:pt idx="13">
                  <c:v>5.18</c:v>
                </c:pt>
                <c:pt idx="14">
                  <c:v>5.25</c:v>
                </c:pt>
                <c:pt idx="15">
                  <c:v>5.32</c:v>
                </c:pt>
                <c:pt idx="16">
                  <c:v>5.5</c:v>
                </c:pt>
                <c:pt idx="17">
                  <c:v>5.64</c:v>
                </c:pt>
                <c:pt idx="18">
                  <c:v>5.64</c:v>
                </c:pt>
                <c:pt idx="19">
                  <c:v>5.81</c:v>
                </c:pt>
                <c:pt idx="20">
                  <c:v>5.94</c:v>
                </c:pt>
                <c:pt idx="21">
                  <c:v>6.01</c:v>
                </c:pt>
                <c:pt idx="22">
                  <c:v>6.04</c:v>
                </c:pt>
                <c:pt idx="23">
                  <c:v>6.04</c:v>
                </c:pt>
                <c:pt idx="24">
                  <c:v>6.17</c:v>
                </c:pt>
                <c:pt idx="25">
                  <c:v>6.2</c:v>
                </c:pt>
                <c:pt idx="26">
                  <c:v>6.23</c:v>
                </c:pt>
                <c:pt idx="27">
                  <c:v>6.24</c:v>
                </c:pt>
                <c:pt idx="28">
                  <c:v>6.3</c:v>
                </c:pt>
                <c:pt idx="29">
                  <c:v>6.35</c:v>
                </c:pt>
                <c:pt idx="30">
                  <c:v>6.42</c:v>
                </c:pt>
                <c:pt idx="31">
                  <c:v>6.51</c:v>
                </c:pt>
                <c:pt idx="32">
                  <c:v>7.07</c:v>
                </c:pt>
                <c:pt idx="33">
                  <c:v>7.33</c:v>
                </c:pt>
                <c:pt idx="34">
                  <c:v>7.92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10-4A11-A344-93E2DC56AA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93636608"/>
        <c:axId val="193641088"/>
      </c:barChart>
      <c:catAx>
        <c:axId val="193636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41088"/>
        <c:crosses val="autoZero"/>
        <c:auto val="1"/>
        <c:lblAlgn val="ctr"/>
        <c:lblOffset val="100"/>
        <c:noMultiLvlLbl val="0"/>
      </c:catAx>
      <c:valAx>
        <c:axId val="193641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3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Lembar4!$A$11</c:f>
              <c:strCache>
                <c:ptCount val="1"/>
                <c:pt idx="0">
                  <c:v>Bali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666666666666666E-2"/>
                  <c:y val="-2.3608676278311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B7-4BAA-AFF9-270DA0499417}"/>
                </c:ext>
              </c:extLst>
            </c:dLbl>
            <c:dLbl>
              <c:idx val="1"/>
              <c:layout>
                <c:manualLayout>
                  <c:x val="-1.6666666666666718E-2"/>
                  <c:y val="-6.0839631325597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B7-4BAA-AFF9-270DA0499417}"/>
                </c:ext>
              </c:extLst>
            </c:dLbl>
            <c:dLbl>
              <c:idx val="2"/>
              <c:layout>
                <c:manualLayout>
                  <c:x val="-4.7222222222222221E-2"/>
                  <c:y val="-5.613739101883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B7-4BAA-AFF9-270DA0499417}"/>
                </c:ext>
              </c:extLst>
            </c:dLbl>
            <c:dLbl>
              <c:idx val="3"/>
              <c:layout>
                <c:manualLayout>
                  <c:x val="0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B7-4BAA-AFF9-270DA0499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Lembar4!$C$10:$G$10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Lembar4!$C$11:$G$11</c:f>
              <c:numCache>
                <c:formatCode>General</c:formatCode>
                <c:ptCount val="5"/>
                <c:pt idx="0">
                  <c:v>6.73</c:v>
                </c:pt>
                <c:pt idx="1">
                  <c:v>6.03</c:v>
                </c:pt>
                <c:pt idx="2">
                  <c:v>6.32</c:v>
                </c:pt>
                <c:pt idx="3">
                  <c:v>5.59</c:v>
                </c:pt>
                <c:pt idx="4">
                  <c:v>6.35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B7-4BAA-AFF9-270DA0499417}"/>
            </c:ext>
          </c:extLst>
        </c:ser>
        <c:ser>
          <c:idx val="1"/>
          <c:order val="1"/>
          <c:tx>
            <c:strRef>
              <c:f>Lembar4!$A$12</c:f>
              <c:strCache>
                <c:ptCount val="1"/>
                <c:pt idx="0">
                  <c:v>Nasional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5555555555555558E-3"/>
                  <c:y val="8.4060607304302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B7-4BAA-AFF9-270DA0499417}"/>
                </c:ext>
              </c:extLst>
            </c:dLbl>
            <c:dLbl>
              <c:idx val="1"/>
              <c:layout>
                <c:manualLayout>
                  <c:x val="0"/>
                  <c:y val="-4.1666666666666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B7-4BAA-AFF9-270DA0499417}"/>
                </c:ext>
              </c:extLst>
            </c:dLbl>
            <c:dLbl>
              <c:idx val="2"/>
              <c:layout>
                <c:manualLayout>
                  <c:x val="-8.3333333333334356E-3"/>
                  <c:y val="4.1642603352544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B7-4BAA-AFF9-270DA0499417}"/>
                </c:ext>
              </c:extLst>
            </c:dLbl>
            <c:dLbl>
              <c:idx val="3"/>
              <c:layout>
                <c:manualLayout>
                  <c:x val="0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CB7-4BAA-AFF9-270DA0499417}"/>
                </c:ext>
              </c:extLst>
            </c:dLbl>
            <c:dLbl>
              <c:idx val="4"/>
              <c:layout>
                <c:manualLayout>
                  <c:x val="-1.0185067526415994E-16"/>
                  <c:y val="5.1338042413973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B7-4BAA-AFF9-270DA0499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Lembar4!$C$10:$G$10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Lembar4!$C$12:$G$12</c:f>
              <c:numCache>
                <c:formatCode>General</c:formatCode>
                <c:ptCount val="5"/>
                <c:pt idx="0">
                  <c:v>5.01</c:v>
                </c:pt>
                <c:pt idx="1">
                  <c:v>4.88</c:v>
                </c:pt>
                <c:pt idx="2">
                  <c:v>5.0199999999999996</c:v>
                </c:pt>
                <c:pt idx="3">
                  <c:v>5.07</c:v>
                </c:pt>
                <c:pt idx="4">
                  <c:v>5.17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CB7-4BAA-AFF9-270DA0499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5155680"/>
        <c:axId val="475161912"/>
      </c:lineChart>
      <c:catAx>
        <c:axId val="47515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161912"/>
        <c:crosses val="autoZero"/>
        <c:auto val="1"/>
        <c:lblAlgn val="ctr"/>
        <c:lblOffset val="100"/>
        <c:noMultiLvlLbl val="0"/>
      </c:catAx>
      <c:valAx>
        <c:axId val="47516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155680"/>
        <c:crosses val="autoZero"/>
        <c:crossBetween val="between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'[Indikator Makro Bali s.d. 2018.xlsx]Lembar4'!$A$6</c:f>
              <c:strCache>
                <c:ptCount val="1"/>
                <c:pt idx="0">
                  <c:v>Bali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777777777777803E-3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196-428A-B1C0-CEFFF98FEEAC}"/>
                </c:ext>
              </c:extLst>
            </c:dLbl>
            <c:dLbl>
              <c:idx val="1"/>
              <c:layout>
                <c:manualLayout>
                  <c:x val="0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196-428A-B1C0-CEFFF98FEEAC}"/>
                </c:ext>
              </c:extLst>
            </c:dLbl>
            <c:dLbl>
              <c:idx val="2"/>
              <c:layout>
                <c:manualLayout>
                  <c:x val="0"/>
                  <c:y val="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196-428A-B1C0-CEFFF98FEEAC}"/>
                </c:ext>
              </c:extLst>
            </c:dLbl>
            <c:dLbl>
              <c:idx val="3"/>
              <c:layout>
                <c:manualLayout>
                  <c:x val="0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196-428A-B1C0-CEFFF98FEEAC}"/>
                </c:ext>
              </c:extLst>
            </c:dLbl>
            <c:dLbl>
              <c:idx val="4"/>
              <c:layout>
                <c:manualLayout>
                  <c:x val="-8.3333333333334356E-3"/>
                  <c:y val="5.5846432570929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196-428A-B1C0-CEFFF98FEE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'[Indikator Makro Bali s.d. 2018.xlsx]Lembar4'!$B$5:$F$5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'[Indikator Makro Bali s.d. 2018.xlsx]Lembar4'!$B$6:$F$6</c:f>
              <c:numCache>
                <c:formatCode>General</c:formatCode>
                <c:ptCount val="5"/>
                <c:pt idx="0">
                  <c:v>72.09</c:v>
                </c:pt>
                <c:pt idx="1">
                  <c:v>72.48</c:v>
                </c:pt>
                <c:pt idx="2">
                  <c:v>73.27</c:v>
                </c:pt>
                <c:pt idx="3">
                  <c:v>73.650000000000006</c:v>
                </c:pt>
                <c:pt idx="4" formatCode="0.00">
                  <c:v>74.3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196-428A-B1C0-CEFFF98FEEAC}"/>
            </c:ext>
          </c:extLst>
        </c:ser>
        <c:ser>
          <c:idx val="1"/>
          <c:order val="1"/>
          <c:tx>
            <c:strRef>
              <c:f>'[Indikator Makro Bali s.d. 2018.xlsx]Lembar4'!$A$7</c:f>
              <c:strCache>
                <c:ptCount val="1"/>
                <c:pt idx="0">
                  <c:v>Nasional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5462668816039986E-17"/>
                  <c:y val="-5.5555555555555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196-428A-B1C0-CEFFF98FEEAC}"/>
                </c:ext>
              </c:extLst>
            </c:dLbl>
            <c:dLbl>
              <c:idx val="1"/>
              <c:layout>
                <c:manualLayout>
                  <c:x val="-4.7222222222222221E-2"/>
                  <c:y val="-4.6320658196380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196-428A-B1C0-CEFFF98FEEAC}"/>
                </c:ext>
              </c:extLst>
            </c:dLbl>
            <c:dLbl>
              <c:idx val="2"/>
              <c:layout>
                <c:manualLayout>
                  <c:x val="-5.8333333333333334E-2"/>
                  <c:y val="-4.6780914884759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196-428A-B1C0-CEFFF98FEEAC}"/>
                </c:ext>
              </c:extLst>
            </c:dLbl>
            <c:dLbl>
              <c:idx val="3"/>
              <c:layout>
                <c:manualLayout>
                  <c:x val="0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196-428A-B1C0-CEFFF98FEEAC}"/>
                </c:ext>
              </c:extLst>
            </c:dLbl>
            <c:dLbl>
              <c:idx val="4"/>
              <c:layout>
                <c:manualLayout>
                  <c:x val="-1.388888888888899E-2"/>
                  <c:y val="-4.6393214585153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196-428A-B1C0-CEFFF98FEE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'[Indikator Makro Bali s.d. 2018.xlsx]Lembar4'!$B$5:$F$5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'[Indikator Makro Bali s.d. 2018.xlsx]Lembar4'!$B$7:$F$7</c:f>
              <c:numCache>
                <c:formatCode>General</c:formatCode>
                <c:ptCount val="5"/>
                <c:pt idx="0">
                  <c:v>68.31</c:v>
                </c:pt>
                <c:pt idx="1">
                  <c:v>68.900000000000006</c:v>
                </c:pt>
                <c:pt idx="2">
                  <c:v>69.55</c:v>
                </c:pt>
                <c:pt idx="3">
                  <c:v>70.180000000000007</c:v>
                </c:pt>
                <c:pt idx="4">
                  <c:v>70.81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196-428A-B1C0-CEFFF98FE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5155680"/>
        <c:axId val="475161912"/>
      </c:lineChart>
      <c:catAx>
        <c:axId val="47515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161912"/>
        <c:crosses val="autoZero"/>
        <c:auto val="1"/>
        <c:lblAlgn val="ctr"/>
        <c:lblOffset val="100"/>
        <c:noMultiLvlLbl val="0"/>
      </c:catAx>
      <c:valAx>
        <c:axId val="47516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1556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Sheet1!$B$3:$B$4</c:f>
              <c:strCache>
                <c:ptCount val="2"/>
                <c:pt idx="0">
                  <c:v> Kemiskinan Tahun '2018 </c:v>
                </c:pt>
                <c:pt idx="1">
                  <c:v> Februari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Sheet1!$A$5:$A$39</c:f>
              <c:strCache>
                <c:ptCount val="35"/>
                <c:pt idx="0">
                  <c:v> Bali </c:v>
                </c:pt>
                <c:pt idx="1">
                  <c:v> Nusa Tengggara Timur </c:v>
                </c:pt>
                <c:pt idx="2">
                  <c:v> Sulawesi Barat </c:v>
                </c:pt>
                <c:pt idx="3">
                  <c:v> Papua </c:v>
                </c:pt>
                <c:pt idx="4">
                  <c:v> Sulawesi Tenggara </c:v>
                </c:pt>
                <c:pt idx="5">
                  <c:v> DI Yogyakarta </c:v>
                </c:pt>
                <c:pt idx="6">
                  <c:v> Sulawesi Tengah </c:v>
                </c:pt>
                <c:pt idx="7">
                  <c:v> Bengkulu </c:v>
                </c:pt>
                <c:pt idx="8">
                  <c:v> Kepulauan Bangka Belitung </c:v>
                </c:pt>
                <c:pt idx="9">
                  <c:v> Nusa Tenggara Barat </c:v>
                </c:pt>
                <c:pt idx="10">
                  <c:v> Jambi </c:v>
                </c:pt>
                <c:pt idx="11">
                  <c:v> Jawa Timur </c:v>
                </c:pt>
                <c:pt idx="12">
                  <c:v> Kalimantan Tengah </c:v>
                </c:pt>
                <c:pt idx="13">
                  <c:v> Gorontalo </c:v>
                </c:pt>
                <c:pt idx="14">
                  <c:v> Lampung </c:v>
                </c:pt>
                <c:pt idx="15">
                  <c:v> Sumatera Selatan </c:v>
                </c:pt>
                <c:pt idx="16">
                  <c:v> Kalimantan Barat </c:v>
                </c:pt>
                <c:pt idx="17">
                  <c:v> Kalimantan Selatan </c:v>
                </c:pt>
                <c:pt idx="18">
                  <c:v> Jawa Tengah </c:v>
                </c:pt>
                <c:pt idx="19">
                  <c:v> Maluku Utara </c:v>
                </c:pt>
                <c:pt idx="20">
                  <c:v> Kalimantan Utara </c:v>
                </c:pt>
                <c:pt idx="21">
                  <c:v> Sulawesi Selatan </c:v>
                </c:pt>
                <c:pt idx="22">
                  <c:v> Indonesia </c:v>
                </c:pt>
                <c:pt idx="23">
                  <c:v> Sumatera Barat </c:v>
                </c:pt>
                <c:pt idx="24">
                  <c:v> Sumatera Utara </c:v>
                </c:pt>
                <c:pt idx="25">
                  <c:v> Riau </c:v>
                </c:pt>
                <c:pt idx="26">
                  <c:v> DKI Jakarta </c:v>
                </c:pt>
                <c:pt idx="27">
                  <c:v> Papua Barat </c:v>
                </c:pt>
                <c:pt idx="28">
                  <c:v> Aceh </c:v>
                </c:pt>
                <c:pt idx="29">
                  <c:v> Kalimantan Timur </c:v>
                </c:pt>
                <c:pt idx="30">
                  <c:v> Sulawesi Utara </c:v>
                </c:pt>
                <c:pt idx="31">
                  <c:v> Kepulauan Riau </c:v>
                </c:pt>
                <c:pt idx="32">
                  <c:v> Maluku </c:v>
                </c:pt>
                <c:pt idx="33">
                  <c:v> Jawa Barat </c:v>
                </c:pt>
                <c:pt idx="34">
                  <c:v> Banten </c:v>
                </c:pt>
              </c:strCache>
            </c:strRef>
          </c:cat>
          <c:val>
            <c:numRef>
              <c:f>Sheet1!$B$5:$B$39</c:f>
              <c:numCache>
                <c:formatCode>_(* #,##0.00_);_(* \(#,##0.00\);_(* "-"??_);_(@_)</c:formatCode>
                <c:ptCount val="35"/>
                <c:pt idx="0">
                  <c:v>0.85702078174716401</c:v>
                </c:pt>
                <c:pt idx="1">
                  <c:v>2.9824117186437658</c:v>
                </c:pt>
                <c:pt idx="2">
                  <c:v>2.4490558982987474</c:v>
                </c:pt>
                <c:pt idx="3">
                  <c:v>2.9067462567904916</c:v>
                </c:pt>
                <c:pt idx="4">
                  <c:v>2.7897837983620688</c:v>
                </c:pt>
                <c:pt idx="5">
                  <c:v>3.0627260105525278</c:v>
                </c:pt>
                <c:pt idx="6">
                  <c:v>3.1891522211736474</c:v>
                </c:pt>
                <c:pt idx="7">
                  <c:v>2.7040809908254393</c:v>
                </c:pt>
                <c:pt idx="8">
                  <c:v>3.6128358918804664</c:v>
                </c:pt>
                <c:pt idx="9">
                  <c:v>3.3838669942224975</c:v>
                </c:pt>
                <c:pt idx="10">
                  <c:v>3.6538617765092636</c:v>
                </c:pt>
                <c:pt idx="11">
                  <c:v>3.8536574799110386</c:v>
                </c:pt>
                <c:pt idx="12">
                  <c:v>3.1788633073032408</c:v>
                </c:pt>
                <c:pt idx="13">
                  <c:v>3.6232617549948185</c:v>
                </c:pt>
                <c:pt idx="14">
                  <c:v>4.3322651407596036</c:v>
                </c:pt>
                <c:pt idx="15">
                  <c:v>4.0164560746328588</c:v>
                </c:pt>
                <c:pt idx="16">
                  <c:v>4.1528858729632443</c:v>
                </c:pt>
                <c:pt idx="17">
                  <c:v>3.8560149643214316</c:v>
                </c:pt>
                <c:pt idx="18">
                  <c:v>4.2287740178206681</c:v>
                </c:pt>
                <c:pt idx="19">
                  <c:v>4.6548134945201474</c:v>
                </c:pt>
                <c:pt idx="20">
                  <c:v>4.6809330798019699</c:v>
                </c:pt>
                <c:pt idx="21">
                  <c:v>5.3875239238547632</c:v>
                </c:pt>
                <c:pt idx="22">
                  <c:v>5.1301405275243788</c:v>
                </c:pt>
                <c:pt idx="23">
                  <c:v>5.5516435477336472</c:v>
                </c:pt>
                <c:pt idx="24">
                  <c:v>5.5894616331684643</c:v>
                </c:pt>
                <c:pt idx="25">
                  <c:v>5.716437260180542</c:v>
                </c:pt>
                <c:pt idx="26">
                  <c:v>5.3436572550335653</c:v>
                </c:pt>
                <c:pt idx="27">
                  <c:v>5.6660276871834014</c:v>
                </c:pt>
                <c:pt idx="28">
                  <c:v>6.5468066859594591</c:v>
                </c:pt>
                <c:pt idx="29">
                  <c:v>6.8952656919669915</c:v>
                </c:pt>
                <c:pt idx="30">
                  <c:v>6.0921757702249089</c:v>
                </c:pt>
                <c:pt idx="31">
                  <c:v>6.4341238774608112</c:v>
                </c:pt>
                <c:pt idx="32">
                  <c:v>7.376316736901269</c:v>
                </c:pt>
                <c:pt idx="33">
                  <c:v>8.1559437253604798</c:v>
                </c:pt>
                <c:pt idx="34">
                  <c:v>7.7651949741422417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01-4360-B4AA-FBA1C250215F}"/>
            </c:ext>
          </c:extLst>
        </c:ser>
        <c:ser>
          <c:idx val="1"/>
          <c:order val="1"/>
          <c:tx>
            <c:strRef>
              <c:f>Sheet1!$C$3:$C$4</c:f>
              <c:strCache>
                <c:ptCount val="2"/>
                <c:pt idx="0">
                  <c:v> Kemiskinan Tahun '2018 </c:v>
                </c:pt>
                <c:pt idx="1">
                  <c:v> Agustus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Sheet1!$A$5:$A$39</c:f>
              <c:strCache>
                <c:ptCount val="35"/>
                <c:pt idx="0">
                  <c:v> Bali </c:v>
                </c:pt>
                <c:pt idx="1">
                  <c:v> Nusa Tengggara Timur </c:v>
                </c:pt>
                <c:pt idx="2">
                  <c:v> Sulawesi Barat </c:v>
                </c:pt>
                <c:pt idx="3">
                  <c:v> Papua </c:v>
                </c:pt>
                <c:pt idx="4">
                  <c:v> Sulawesi Tenggara </c:v>
                </c:pt>
                <c:pt idx="5">
                  <c:v> DI Yogyakarta </c:v>
                </c:pt>
                <c:pt idx="6">
                  <c:v> Sulawesi Tengah </c:v>
                </c:pt>
                <c:pt idx="7">
                  <c:v> Bengkulu </c:v>
                </c:pt>
                <c:pt idx="8">
                  <c:v> Kepulauan Bangka Belitung </c:v>
                </c:pt>
                <c:pt idx="9">
                  <c:v> Nusa Tenggara Barat </c:v>
                </c:pt>
                <c:pt idx="10">
                  <c:v> Jambi </c:v>
                </c:pt>
                <c:pt idx="11">
                  <c:v> Jawa Timur </c:v>
                </c:pt>
                <c:pt idx="12">
                  <c:v> Kalimantan Tengah </c:v>
                </c:pt>
                <c:pt idx="13">
                  <c:v> Gorontalo </c:v>
                </c:pt>
                <c:pt idx="14">
                  <c:v> Lampung </c:v>
                </c:pt>
                <c:pt idx="15">
                  <c:v> Sumatera Selatan </c:v>
                </c:pt>
                <c:pt idx="16">
                  <c:v> Kalimantan Barat </c:v>
                </c:pt>
                <c:pt idx="17">
                  <c:v> Kalimantan Selatan </c:v>
                </c:pt>
                <c:pt idx="18">
                  <c:v> Jawa Tengah </c:v>
                </c:pt>
                <c:pt idx="19">
                  <c:v> Maluku Utara </c:v>
                </c:pt>
                <c:pt idx="20">
                  <c:v> Kalimantan Utara </c:v>
                </c:pt>
                <c:pt idx="21">
                  <c:v> Sulawesi Selatan </c:v>
                </c:pt>
                <c:pt idx="22">
                  <c:v> Indonesia </c:v>
                </c:pt>
                <c:pt idx="23">
                  <c:v> Sumatera Barat </c:v>
                </c:pt>
                <c:pt idx="24">
                  <c:v> Sumatera Utara </c:v>
                </c:pt>
                <c:pt idx="25">
                  <c:v> Riau </c:v>
                </c:pt>
                <c:pt idx="26">
                  <c:v> DKI Jakarta </c:v>
                </c:pt>
                <c:pt idx="27">
                  <c:v> Papua Barat </c:v>
                </c:pt>
                <c:pt idx="28">
                  <c:v> Aceh </c:v>
                </c:pt>
                <c:pt idx="29">
                  <c:v> Kalimantan Timur </c:v>
                </c:pt>
                <c:pt idx="30">
                  <c:v> Sulawesi Utara </c:v>
                </c:pt>
                <c:pt idx="31">
                  <c:v> Kepulauan Riau </c:v>
                </c:pt>
                <c:pt idx="32">
                  <c:v> Maluku </c:v>
                </c:pt>
                <c:pt idx="33">
                  <c:v> Jawa Barat </c:v>
                </c:pt>
                <c:pt idx="34">
                  <c:v> Banten </c:v>
                </c:pt>
              </c:strCache>
            </c:strRef>
          </c:cat>
          <c:val>
            <c:numRef>
              <c:f>Sheet1!$C$5:$C$39</c:f>
              <c:numCache>
                <c:formatCode>_(* #,##0.00_);_(* \(#,##0.00\);_(* "-"??_);_(@_)</c:formatCode>
                <c:ptCount val="35"/>
                <c:pt idx="0">
                  <c:v>1.37</c:v>
                </c:pt>
                <c:pt idx="1">
                  <c:v>3.01</c:v>
                </c:pt>
                <c:pt idx="2">
                  <c:v>3.16</c:v>
                </c:pt>
                <c:pt idx="3">
                  <c:v>3.2</c:v>
                </c:pt>
                <c:pt idx="4">
                  <c:v>3.26</c:v>
                </c:pt>
                <c:pt idx="5">
                  <c:v>3.35</c:v>
                </c:pt>
                <c:pt idx="6">
                  <c:v>3.43</c:v>
                </c:pt>
                <c:pt idx="7">
                  <c:v>3.51</c:v>
                </c:pt>
                <c:pt idx="8">
                  <c:v>3.65</c:v>
                </c:pt>
                <c:pt idx="9">
                  <c:v>3.72</c:v>
                </c:pt>
                <c:pt idx="10">
                  <c:v>3.86</c:v>
                </c:pt>
                <c:pt idx="11">
                  <c:v>3.99</c:v>
                </c:pt>
                <c:pt idx="12">
                  <c:v>4.01</c:v>
                </c:pt>
                <c:pt idx="13">
                  <c:v>4.03</c:v>
                </c:pt>
                <c:pt idx="14">
                  <c:v>4.0599999999999996</c:v>
                </c:pt>
                <c:pt idx="15">
                  <c:v>4.2300000000000004</c:v>
                </c:pt>
                <c:pt idx="16">
                  <c:v>4.26</c:v>
                </c:pt>
                <c:pt idx="17">
                  <c:v>4.5</c:v>
                </c:pt>
                <c:pt idx="18">
                  <c:v>4.51</c:v>
                </c:pt>
                <c:pt idx="19">
                  <c:v>4.7699999999999996</c:v>
                </c:pt>
                <c:pt idx="20">
                  <c:v>5.22</c:v>
                </c:pt>
                <c:pt idx="21">
                  <c:v>5.34</c:v>
                </c:pt>
                <c:pt idx="22">
                  <c:v>5.34</c:v>
                </c:pt>
                <c:pt idx="23">
                  <c:v>5.55</c:v>
                </c:pt>
                <c:pt idx="24">
                  <c:v>5.56</c:v>
                </c:pt>
                <c:pt idx="25">
                  <c:v>6.2</c:v>
                </c:pt>
                <c:pt idx="26">
                  <c:v>6.24</c:v>
                </c:pt>
                <c:pt idx="27">
                  <c:v>6.3</c:v>
                </c:pt>
                <c:pt idx="28">
                  <c:v>6.36</c:v>
                </c:pt>
                <c:pt idx="29">
                  <c:v>6.6</c:v>
                </c:pt>
                <c:pt idx="30">
                  <c:v>6.86</c:v>
                </c:pt>
                <c:pt idx="31">
                  <c:v>7.12</c:v>
                </c:pt>
                <c:pt idx="32">
                  <c:v>7.27</c:v>
                </c:pt>
                <c:pt idx="33">
                  <c:v>8.17</c:v>
                </c:pt>
                <c:pt idx="34">
                  <c:v>8.52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01-4360-B4AA-FBA1C2502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314624"/>
        <c:axId val="172316160"/>
      </c:barChart>
      <c:catAx>
        <c:axId val="17231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16160"/>
        <c:crosses val="autoZero"/>
        <c:auto val="1"/>
        <c:lblAlgn val="ctr"/>
        <c:lblOffset val="100"/>
        <c:noMultiLvlLbl val="0"/>
      </c:catAx>
      <c:valAx>
        <c:axId val="17231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1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table!$B$1:$B$2</c:f>
              <c:strCache>
                <c:ptCount val="2"/>
                <c:pt idx="0">
                  <c:v>Kemiskinan</c:v>
                </c:pt>
                <c:pt idx="1">
                  <c:v>Tahun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67A-4E20-AB09-97C2B88C9341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F7AB-4230-8BDB-A09DADCE6095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8D-4553-9EC3-8BC62D66EBAD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67A-4E20-AB09-97C2B88C9341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8C-4647-B12D-7E2CFB7ED841}"/>
              </c:ext>
            </c:extLst>
          </c:dPt>
          <c:dPt>
            <c:idx val="2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D8D-4553-9EC3-8BC62D66EBAD}"/>
              </c:ext>
            </c:extLst>
          </c:dPt>
          <c:cat>
            <c:strRef>
              <c:f>table!$A$3:$A$37</c:f>
              <c:strCache>
                <c:ptCount val="35"/>
                <c:pt idx="0">
                  <c:v>DKI JAKARTA</c:v>
                </c:pt>
                <c:pt idx="1">
                  <c:v>BALI</c:v>
                </c:pt>
                <c:pt idx="2">
                  <c:v>KALIMANTAN SELATAN</c:v>
                </c:pt>
                <c:pt idx="3">
                  <c:v>KEP, BANGKA BELITUNG</c:v>
                </c:pt>
                <c:pt idx="4">
                  <c:v>KALIMANTAN TENGAH</c:v>
                </c:pt>
                <c:pt idx="5">
                  <c:v>BANTEN</c:v>
                </c:pt>
                <c:pt idx="6">
                  <c:v>KEP, RIAU</c:v>
                </c:pt>
                <c:pt idx="7">
                  <c:v>KALIMANTAN TIMUR</c:v>
                </c:pt>
                <c:pt idx="8">
                  <c:v>SUMATERA BARAT</c:v>
                </c:pt>
                <c:pt idx="9">
                  <c:v>MALUKU UTARA</c:v>
                </c:pt>
                <c:pt idx="10">
                  <c:v>KALIMANTAN UTARA</c:v>
                </c:pt>
                <c:pt idx="11">
                  <c:v>RIAU</c:v>
                </c:pt>
                <c:pt idx="12">
                  <c:v>JAWA BARAT</c:v>
                </c:pt>
                <c:pt idx="13">
                  <c:v>KALIMANTAN BARAT</c:v>
                </c:pt>
                <c:pt idx="14">
                  <c:v>SULAWESI UTARA</c:v>
                </c:pt>
                <c:pt idx="15">
                  <c:v>JAMBI</c:v>
                </c:pt>
                <c:pt idx="16">
                  <c:v>SULAWESI SELATAN</c:v>
                </c:pt>
                <c:pt idx="17">
                  <c:v>SUMATERA UTARA</c:v>
                </c:pt>
                <c:pt idx="18">
                  <c:v>INDONESIA</c:v>
                </c:pt>
                <c:pt idx="19">
                  <c:v>JAWA TIMUR</c:v>
                </c:pt>
                <c:pt idx="20">
                  <c:v>JAWA TENGAH</c:v>
                </c:pt>
                <c:pt idx="21">
                  <c:v>SULAWESI BARAT</c:v>
                </c:pt>
                <c:pt idx="22">
                  <c:v>SULAWESI TENGGARA</c:v>
                </c:pt>
                <c:pt idx="23">
                  <c:v>DI YOGYAKARTA</c:v>
                </c:pt>
                <c:pt idx="24">
                  <c:v>SUMATERA SELATAN</c:v>
                </c:pt>
                <c:pt idx="25">
                  <c:v>LAMPUNG</c:v>
                </c:pt>
                <c:pt idx="26">
                  <c:v>SULAWESI TENGAH</c:v>
                </c:pt>
                <c:pt idx="27">
                  <c:v>NUSA TENGGARA BARAT</c:v>
                </c:pt>
                <c:pt idx="28">
                  <c:v>BENGKULU</c:v>
                </c:pt>
                <c:pt idx="29">
                  <c:v>ACEH</c:v>
                </c:pt>
                <c:pt idx="30">
                  <c:v>GORONTALO</c:v>
                </c:pt>
                <c:pt idx="31">
                  <c:v>MALUKU</c:v>
                </c:pt>
                <c:pt idx="32">
                  <c:v>NUSA TENGGARA TIMUR</c:v>
                </c:pt>
                <c:pt idx="33">
                  <c:v>PAPUA BARAT</c:v>
                </c:pt>
                <c:pt idx="34">
                  <c:v>PAPUA</c:v>
                </c:pt>
              </c:strCache>
            </c:strRef>
          </c:cat>
          <c:val>
            <c:numRef>
              <c:f>table!$B$3:$B$37</c:f>
              <c:numCache>
                <c:formatCode>General</c:formatCode>
                <c:ptCount val="35"/>
                <c:pt idx="0">
                  <c:v>3.55</c:v>
                </c:pt>
                <c:pt idx="1">
                  <c:v>3.91</c:v>
                </c:pt>
                <c:pt idx="2">
                  <c:v>4.6500000000000004</c:v>
                </c:pt>
                <c:pt idx="3">
                  <c:v>4.7699999999999996</c:v>
                </c:pt>
                <c:pt idx="4">
                  <c:v>5.0999999999999996</c:v>
                </c:pt>
                <c:pt idx="5">
                  <c:v>5.25</c:v>
                </c:pt>
                <c:pt idx="6">
                  <c:v>5.83</c:v>
                </c:pt>
                <c:pt idx="7">
                  <c:v>6.06</c:v>
                </c:pt>
                <c:pt idx="8">
                  <c:v>6.55</c:v>
                </c:pt>
                <c:pt idx="9">
                  <c:v>6.62</c:v>
                </c:pt>
                <c:pt idx="10">
                  <c:v>6.86</c:v>
                </c:pt>
                <c:pt idx="11">
                  <c:v>7.21</c:v>
                </c:pt>
                <c:pt idx="12">
                  <c:v>7.25</c:v>
                </c:pt>
                <c:pt idx="13">
                  <c:v>7.37</c:v>
                </c:pt>
                <c:pt idx="14">
                  <c:v>7.59</c:v>
                </c:pt>
                <c:pt idx="15">
                  <c:v>7.85</c:v>
                </c:pt>
                <c:pt idx="16">
                  <c:v>8.8699999999999992</c:v>
                </c:pt>
                <c:pt idx="17">
                  <c:v>8.94</c:v>
                </c:pt>
                <c:pt idx="18">
                  <c:v>9.66</c:v>
                </c:pt>
                <c:pt idx="19">
                  <c:v>10.85</c:v>
                </c:pt>
                <c:pt idx="20">
                  <c:v>11.19</c:v>
                </c:pt>
                <c:pt idx="21">
                  <c:v>11.22</c:v>
                </c:pt>
                <c:pt idx="22">
                  <c:v>11.32</c:v>
                </c:pt>
                <c:pt idx="23">
                  <c:v>11.81</c:v>
                </c:pt>
                <c:pt idx="24">
                  <c:v>12.82</c:v>
                </c:pt>
                <c:pt idx="25">
                  <c:v>13.01</c:v>
                </c:pt>
                <c:pt idx="26">
                  <c:v>13.69</c:v>
                </c:pt>
                <c:pt idx="27">
                  <c:v>14.63</c:v>
                </c:pt>
                <c:pt idx="28">
                  <c:v>15.41</c:v>
                </c:pt>
                <c:pt idx="29">
                  <c:v>15.68</c:v>
                </c:pt>
                <c:pt idx="30">
                  <c:v>15.83</c:v>
                </c:pt>
                <c:pt idx="31">
                  <c:v>17.850000000000001</c:v>
                </c:pt>
                <c:pt idx="32">
                  <c:v>21.03</c:v>
                </c:pt>
                <c:pt idx="33">
                  <c:v>22.66</c:v>
                </c:pt>
                <c:pt idx="34">
                  <c:v>27.43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8D-4553-9EC3-8BC62D66E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3910656"/>
        <c:axId val="193912192"/>
      </c:barChart>
      <c:catAx>
        <c:axId val="193910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912192"/>
        <c:crosses val="autoZero"/>
        <c:auto val="1"/>
        <c:lblAlgn val="ctr"/>
        <c:lblOffset val="100"/>
        <c:noMultiLvlLbl val="0"/>
      </c:catAx>
      <c:valAx>
        <c:axId val="193912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91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Lembar4!$A$16</c:f>
              <c:strCache>
                <c:ptCount val="1"/>
                <c:pt idx="0">
                  <c:v>Bali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777777777777803E-3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8B0-45A2-8C89-FCD4DFECDE32}"/>
                </c:ext>
              </c:extLst>
            </c:dLbl>
            <c:dLbl>
              <c:idx val="1"/>
              <c:layout>
                <c:manualLayout>
                  <c:x val="0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B0-45A2-8C89-FCD4DFECDE32}"/>
                </c:ext>
              </c:extLst>
            </c:dLbl>
            <c:dLbl>
              <c:idx val="2"/>
              <c:layout>
                <c:manualLayout>
                  <c:x val="0"/>
                  <c:y val="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8B0-45A2-8C89-FCD4DFECDE32}"/>
                </c:ext>
              </c:extLst>
            </c:dLbl>
            <c:dLbl>
              <c:idx val="3"/>
              <c:layout>
                <c:manualLayout>
                  <c:x val="-3.3333333333333333E-2"/>
                  <c:y val="6.5420944317735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8B0-45A2-8C89-FCD4DFECDE32}"/>
                </c:ext>
              </c:extLst>
            </c:dLbl>
            <c:dLbl>
              <c:idx val="4"/>
              <c:layout>
                <c:manualLayout>
                  <c:x val="-8.3333333333334356E-3"/>
                  <c:y val="5.5846432570929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8B0-45A2-8C89-FCD4DFECDE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Lembar4!$C$15:$G$15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Lembar4!$C$16:$G$16</c:f>
              <c:numCache>
                <c:formatCode>General</c:formatCode>
                <c:ptCount val="5"/>
                <c:pt idx="0">
                  <c:v>4.76</c:v>
                </c:pt>
                <c:pt idx="1">
                  <c:v>5.25</c:v>
                </c:pt>
                <c:pt idx="2">
                  <c:v>4.1500000000000004</c:v>
                </c:pt>
                <c:pt idx="3">
                  <c:v>4.1399999999999997</c:v>
                </c:pt>
                <c:pt idx="4">
                  <c:v>3.91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8B0-45A2-8C89-FCD4DFECDE32}"/>
            </c:ext>
          </c:extLst>
        </c:ser>
        <c:ser>
          <c:idx val="1"/>
          <c:order val="1"/>
          <c:tx>
            <c:strRef>
              <c:f>Lembar4!$A$17</c:f>
              <c:strCache>
                <c:ptCount val="1"/>
                <c:pt idx="0">
                  <c:v>Nasional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5462668816039986E-17"/>
                  <c:y val="-5.5555555555555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8B0-45A2-8C89-FCD4DFECDE32}"/>
                </c:ext>
              </c:extLst>
            </c:dLbl>
            <c:dLbl>
              <c:idx val="1"/>
              <c:layout>
                <c:manualLayout>
                  <c:x val="-4.7222222222222221E-2"/>
                  <c:y val="-7.8897743862755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8B0-45A2-8C89-FCD4DFECDE32}"/>
                </c:ext>
              </c:extLst>
            </c:dLbl>
            <c:dLbl>
              <c:idx val="2"/>
              <c:layout>
                <c:manualLayout>
                  <c:x val="-5.8333333333333438E-2"/>
                  <c:y val="-7.4704131170224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8B0-45A2-8C89-FCD4DFECDE32}"/>
                </c:ext>
              </c:extLst>
            </c:dLbl>
            <c:dLbl>
              <c:idx val="3"/>
              <c:layout>
                <c:manualLayout>
                  <c:x val="-3.6111111111111212E-2"/>
                  <c:y val="-8.3987684469121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8B0-45A2-8C89-FCD4DFECDE32}"/>
                </c:ext>
              </c:extLst>
            </c:dLbl>
            <c:dLbl>
              <c:idx val="4"/>
              <c:layout>
                <c:manualLayout>
                  <c:x val="-1.388888888888899E-2"/>
                  <c:y val="-4.6393214585153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8B0-45A2-8C89-FCD4DFECDE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Lembar4!$C$15:$G$15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Lembar4!$C$17:$G$17</c:f>
              <c:numCache>
                <c:formatCode>General</c:formatCode>
                <c:ptCount val="5"/>
                <c:pt idx="0">
                  <c:v>10.96</c:v>
                </c:pt>
                <c:pt idx="1">
                  <c:v>11.13</c:v>
                </c:pt>
                <c:pt idx="2">
                  <c:v>10.7</c:v>
                </c:pt>
                <c:pt idx="3">
                  <c:v>10.119999999999999</c:v>
                </c:pt>
                <c:pt idx="4">
                  <c:v>9.66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8B0-45A2-8C89-FCD4DFECD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5155680"/>
        <c:axId val="475161912"/>
      </c:lineChart>
      <c:catAx>
        <c:axId val="47515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161912"/>
        <c:crosses val="autoZero"/>
        <c:auto val="1"/>
        <c:lblAlgn val="ctr"/>
        <c:lblOffset val="100"/>
        <c:noMultiLvlLbl val="0"/>
      </c:catAx>
      <c:valAx>
        <c:axId val="47516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155680"/>
        <c:crosses val="autoZero"/>
        <c:crossBetween val="between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table!$B$1:$B$2</c:f>
              <c:strCache>
                <c:ptCount val="2"/>
                <c:pt idx="0">
                  <c:v>Gini Rasio</c:v>
                </c:pt>
                <c:pt idx="1">
                  <c:v>Tahun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22-45B7-B713-407426DBCE39}"/>
              </c:ext>
            </c:extLst>
          </c:dPt>
          <c:dPt>
            <c:idx val="17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490-4268-B80F-B5B980DD5A70}"/>
              </c:ext>
            </c:extLst>
          </c:dPt>
          <c:dPt>
            <c:idx val="2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427-46AC-9C92-6DC9223B0537}"/>
              </c:ext>
            </c:extLst>
          </c:dPt>
          <c:dPt>
            <c:idx val="2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EE9-4356-A670-A332F7FB6727}"/>
              </c:ext>
            </c:extLst>
          </c:dPt>
          <c:dPt>
            <c:idx val="25"/>
            <c:invertIfNegative val="0"/>
            <c:bubble3D val="0"/>
            <c:spPr>
              <a:solidFill>
                <a:srgbClr val="FF33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90-4268-B80F-B5B980DD5A70}"/>
              </c:ext>
            </c:extLst>
          </c:dPt>
          <c:dPt>
            <c:idx val="3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55B-4976-B493-7AE687DFBA58}"/>
              </c:ext>
            </c:extLst>
          </c:dPt>
          <c:cat>
            <c:strRef>
              <c:f>table!$A$3:$A$37</c:f>
              <c:strCache>
                <c:ptCount val="35"/>
                <c:pt idx="0">
                  <c:v>KEP, BANGKA BELITUNG</c:v>
                </c:pt>
                <c:pt idx="1">
                  <c:v>KALIMANTAN UTARA</c:v>
                </c:pt>
                <c:pt idx="2">
                  <c:v>SUMATERA BARAT</c:v>
                </c:pt>
                <c:pt idx="3">
                  <c:v>SUMATERA UTARA</c:v>
                </c:pt>
                <c:pt idx="4">
                  <c:v>SULAWESI TENGAH</c:v>
                </c:pt>
                <c:pt idx="5">
                  <c:v>ACEH</c:v>
                </c:pt>
                <c:pt idx="6">
                  <c:v>KALIMANTAN BARAT</c:v>
                </c:pt>
                <c:pt idx="7">
                  <c:v>LAMPUNG</c:v>
                </c:pt>
                <c:pt idx="8">
                  <c:v>MALUKU</c:v>
                </c:pt>
                <c:pt idx="9">
                  <c:v>JAMBI</c:v>
                </c:pt>
                <c:pt idx="10">
                  <c:v>MALUKU UTARA</c:v>
                </c:pt>
                <c:pt idx="11">
                  <c:v>KEP, RIAU</c:v>
                </c:pt>
                <c:pt idx="12">
                  <c:v>KALIMANTAN SELATAN</c:v>
                </c:pt>
                <c:pt idx="13">
                  <c:v>SUMATERA SELATAN</c:v>
                </c:pt>
                <c:pt idx="14">
                  <c:v>KALIMANTAN TIMUR</c:v>
                </c:pt>
                <c:pt idx="15">
                  <c:v>KALIMANTAN TENGAH</c:v>
                </c:pt>
                <c:pt idx="16">
                  <c:v>RIAU</c:v>
                </c:pt>
                <c:pt idx="17">
                  <c:v>BENGKULU</c:v>
                </c:pt>
                <c:pt idx="18">
                  <c:v>JAWA TENGAH</c:v>
                </c:pt>
                <c:pt idx="19">
                  <c:v>NUSA TENGGARA TIMUR</c:v>
                </c:pt>
                <c:pt idx="20">
                  <c:v>BALI</c:v>
                </c:pt>
                <c:pt idx="21">
                  <c:v>SULAWESI BARAT</c:v>
                </c:pt>
                <c:pt idx="22">
                  <c:v>BANTEN</c:v>
                </c:pt>
                <c:pt idx="23">
                  <c:v>JAWA TIMUR</c:v>
                </c:pt>
                <c:pt idx="24">
                  <c:v>SULAWESI UTARA</c:v>
                </c:pt>
                <c:pt idx="25">
                  <c:v>INDONESIA</c:v>
                </c:pt>
                <c:pt idx="26">
                  <c:v>SULAWESI SELATAN</c:v>
                </c:pt>
                <c:pt idx="27">
                  <c:v>DKI JAKARTA</c:v>
                </c:pt>
                <c:pt idx="28">
                  <c:v>NUSA TENGGARA BARAT</c:v>
                </c:pt>
                <c:pt idx="29">
                  <c:v>PAPUA BARAT</c:v>
                </c:pt>
                <c:pt idx="30">
                  <c:v>SULAWESI TENGGARA</c:v>
                </c:pt>
                <c:pt idx="31">
                  <c:v>PAPUA</c:v>
                </c:pt>
                <c:pt idx="32">
                  <c:v>JAWA BARAT</c:v>
                </c:pt>
                <c:pt idx="33">
                  <c:v>GORONTALO</c:v>
                </c:pt>
                <c:pt idx="34">
                  <c:v>DI YOGYAKARTA</c:v>
                </c:pt>
              </c:strCache>
            </c:strRef>
          </c:cat>
          <c:val>
            <c:numRef>
              <c:f>table!$B$3:$B$37</c:f>
              <c:numCache>
                <c:formatCode>General</c:formatCode>
                <c:ptCount val="35"/>
                <c:pt idx="0">
                  <c:v>0.27200000000000002</c:v>
                </c:pt>
                <c:pt idx="1">
                  <c:v>0.30399999999999999</c:v>
                </c:pt>
                <c:pt idx="2">
                  <c:v>0.30499999999999999</c:v>
                </c:pt>
                <c:pt idx="3">
                  <c:v>0.311</c:v>
                </c:pt>
                <c:pt idx="4">
                  <c:v>0.317</c:v>
                </c:pt>
                <c:pt idx="5">
                  <c:v>0.318</c:v>
                </c:pt>
                <c:pt idx="6">
                  <c:v>0.32500000000000001</c:v>
                </c:pt>
                <c:pt idx="7">
                  <c:v>0.32600000000000001</c:v>
                </c:pt>
                <c:pt idx="8">
                  <c:v>0.32600000000000001</c:v>
                </c:pt>
                <c:pt idx="9">
                  <c:v>0.33500000000000002</c:v>
                </c:pt>
                <c:pt idx="10">
                  <c:v>0.33600000000000002</c:v>
                </c:pt>
                <c:pt idx="11">
                  <c:v>0.33900000000000002</c:v>
                </c:pt>
                <c:pt idx="12">
                  <c:v>0.34</c:v>
                </c:pt>
                <c:pt idx="13">
                  <c:v>0.34100000000000003</c:v>
                </c:pt>
                <c:pt idx="14">
                  <c:v>0.34200000000000003</c:v>
                </c:pt>
                <c:pt idx="15">
                  <c:v>0.34399999999999997</c:v>
                </c:pt>
                <c:pt idx="16">
                  <c:v>0.34699999999999998</c:v>
                </c:pt>
                <c:pt idx="17">
                  <c:v>0.35499999999999998</c:v>
                </c:pt>
                <c:pt idx="18">
                  <c:v>0.35699999999999998</c:v>
                </c:pt>
                <c:pt idx="19">
                  <c:v>0.35899999999999999</c:v>
                </c:pt>
                <c:pt idx="20">
                  <c:v>0.36399999999999999</c:v>
                </c:pt>
                <c:pt idx="21">
                  <c:v>0.36599999999999999</c:v>
                </c:pt>
                <c:pt idx="22">
                  <c:v>0.36699999999999999</c:v>
                </c:pt>
                <c:pt idx="23">
                  <c:v>0.371</c:v>
                </c:pt>
                <c:pt idx="24">
                  <c:v>0.372</c:v>
                </c:pt>
                <c:pt idx="25">
                  <c:v>0.38400000000000001</c:v>
                </c:pt>
                <c:pt idx="26">
                  <c:v>0.38800000000000001</c:v>
                </c:pt>
                <c:pt idx="27">
                  <c:v>0.39</c:v>
                </c:pt>
                <c:pt idx="28">
                  <c:v>0.39100000000000001</c:v>
                </c:pt>
                <c:pt idx="29">
                  <c:v>0.39100000000000001</c:v>
                </c:pt>
                <c:pt idx="30">
                  <c:v>0.39200000000000002</c:v>
                </c:pt>
                <c:pt idx="31">
                  <c:v>0.39800000000000002</c:v>
                </c:pt>
                <c:pt idx="32">
                  <c:v>0.40500000000000003</c:v>
                </c:pt>
                <c:pt idx="33">
                  <c:v>0.41699999999999998</c:v>
                </c:pt>
                <c:pt idx="34">
                  <c:v>0.42199999999999999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0-4268-B80F-B5B980DD5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9462016"/>
        <c:axId val="209463552"/>
      </c:barChart>
      <c:catAx>
        <c:axId val="209462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463552"/>
        <c:crosses val="autoZero"/>
        <c:auto val="1"/>
        <c:lblAlgn val="ctr"/>
        <c:lblOffset val="100"/>
        <c:noMultiLvlLbl val="0"/>
      </c:catAx>
      <c:valAx>
        <c:axId val="209463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46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'[Indikator Makro Bali s.d. 2018.xlsx]Lembar4'!$A$26</c:f>
              <c:strCache>
                <c:ptCount val="1"/>
                <c:pt idx="0">
                  <c:v>Bali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5555555555555558E-3"/>
                  <c:y val="-3.29164150401332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40F-4BCA-948F-A1A5824E353C}"/>
                </c:ext>
              </c:extLst>
            </c:dLbl>
            <c:dLbl>
              <c:idx val="1"/>
              <c:layout>
                <c:manualLayout>
                  <c:x val="0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40F-4BCA-948F-A1A5824E353C}"/>
                </c:ext>
              </c:extLst>
            </c:dLbl>
            <c:dLbl>
              <c:idx val="2"/>
              <c:layout>
                <c:manualLayout>
                  <c:x val="0"/>
                  <c:y val="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40F-4BCA-948F-A1A5824E353C}"/>
                </c:ext>
              </c:extLst>
            </c:dLbl>
            <c:dLbl>
              <c:idx val="3"/>
              <c:layout>
                <c:manualLayout>
                  <c:x val="-3.3333333333333333E-2"/>
                  <c:y val="6.5420944317735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40F-4BCA-948F-A1A5824E353C}"/>
                </c:ext>
              </c:extLst>
            </c:dLbl>
            <c:dLbl>
              <c:idx val="4"/>
              <c:layout>
                <c:manualLayout>
                  <c:x val="-8.3333333333334356E-3"/>
                  <c:y val="5.5846432570929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40F-4BCA-948F-A1A5824E35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'[Indikator Makro Bali s.d. 2018.xlsx]Lembar4'!$C$25:$G$25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'[Indikator Makro Bali s.d. 2018.xlsx]Lembar4'!$C$26:$G$26</c:f>
              <c:numCache>
                <c:formatCode>0.000</c:formatCode>
                <c:ptCount val="5"/>
                <c:pt idx="0">
                  <c:v>0.442</c:v>
                </c:pt>
                <c:pt idx="1">
                  <c:v>0.39900000000000002</c:v>
                </c:pt>
                <c:pt idx="2">
                  <c:v>0.374</c:v>
                </c:pt>
                <c:pt idx="3">
                  <c:v>0.379</c:v>
                </c:pt>
                <c:pt idx="4">
                  <c:v>0.36399999999999999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40F-4BCA-948F-A1A5824E353C}"/>
            </c:ext>
          </c:extLst>
        </c:ser>
        <c:ser>
          <c:idx val="1"/>
          <c:order val="1"/>
          <c:tx>
            <c:strRef>
              <c:f>'[Indikator Makro Bali s.d. 2018.xlsx]Lembar4'!$A$27</c:f>
              <c:strCache>
                <c:ptCount val="1"/>
                <c:pt idx="0">
                  <c:v>Nasional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"/>
                  <c:y val="1.4252566590641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40F-4BCA-948F-A1A5824E353C}"/>
                </c:ext>
              </c:extLst>
            </c:dLbl>
            <c:dLbl>
              <c:idx val="1"/>
              <c:layout>
                <c:manualLayout>
                  <c:x val="-4.7222222222222221E-2"/>
                  <c:y val="-7.8897743862755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40F-4BCA-948F-A1A5824E353C}"/>
                </c:ext>
              </c:extLst>
            </c:dLbl>
            <c:dLbl>
              <c:idx val="2"/>
              <c:layout>
                <c:manualLayout>
                  <c:x val="-5.8333333333333438E-2"/>
                  <c:y val="-7.4704131170224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40F-4BCA-948F-A1A5824E353C}"/>
                </c:ext>
              </c:extLst>
            </c:dLbl>
            <c:dLbl>
              <c:idx val="3"/>
              <c:layout>
                <c:manualLayout>
                  <c:x val="-3.6111111111111212E-2"/>
                  <c:y val="-8.3987684469121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40F-4BCA-948F-A1A5824E353C}"/>
                </c:ext>
              </c:extLst>
            </c:dLbl>
            <c:dLbl>
              <c:idx val="4"/>
              <c:layout>
                <c:manualLayout>
                  <c:x val="-1.388888888888899E-2"/>
                  <c:y val="-4.6393214585153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40F-4BCA-948F-A1A5824E35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'[Indikator Makro Bali s.d. 2018.xlsx]Lembar4'!$C$25:$G$25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'[Indikator Makro Bali s.d. 2018.xlsx]Lembar4'!$C$27:$G$27</c:f>
              <c:numCache>
                <c:formatCode>General</c:formatCode>
                <c:ptCount val="5"/>
                <c:pt idx="0">
                  <c:v>0.41399999999999998</c:v>
                </c:pt>
                <c:pt idx="1">
                  <c:v>0.40200000000000002</c:v>
                </c:pt>
                <c:pt idx="2">
                  <c:v>0.39400000000000002</c:v>
                </c:pt>
                <c:pt idx="3">
                  <c:v>0.39100000000000001</c:v>
                </c:pt>
                <c:pt idx="4">
                  <c:v>0.38400000000000001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40F-4BCA-948F-A1A5824E3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5155680"/>
        <c:axId val="475161912"/>
      </c:lineChart>
      <c:catAx>
        <c:axId val="47515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161912"/>
        <c:crossesAt val="0.2"/>
        <c:auto val="1"/>
        <c:lblAlgn val="ctr"/>
        <c:lblOffset val="100"/>
        <c:noMultiLvlLbl val="0"/>
      </c:catAx>
      <c:valAx>
        <c:axId val="475161912"/>
        <c:scaling>
          <c:orientation val="minMax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155680"/>
        <c:crosses val="autoZero"/>
        <c:crossBetween val="between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PROPORSI KOMPONEN BELANJA DAERAH AGREGAT APBD PROVINSI TA 2019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Sheet1!$G$3</c:f>
              <c:strCache>
                <c:ptCount val="1"/>
                <c:pt idx="0">
                  <c:v> BELANJA TIDAK LANGSUNG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Sheet1!$F$4:$F$37</c:f>
              <c:strCache>
                <c:ptCount val="34"/>
                <c:pt idx="0">
                  <c:v>Prov. Aceh</c:v>
                </c:pt>
                <c:pt idx="1">
                  <c:v>Prov. Sumatera Utara</c:v>
                </c:pt>
                <c:pt idx="2">
                  <c:v>Prov. Sumatera Barat</c:v>
                </c:pt>
                <c:pt idx="3">
                  <c:v>Prov. Riau</c:v>
                </c:pt>
                <c:pt idx="4">
                  <c:v>Prov. Kepulauan Riau</c:v>
                </c:pt>
                <c:pt idx="5">
                  <c:v>Prov. Jambi</c:v>
                </c:pt>
                <c:pt idx="6">
                  <c:v>Prov. Bengkulu</c:v>
                </c:pt>
                <c:pt idx="7">
                  <c:v>Prov. Sumatera Selatan</c:v>
                </c:pt>
                <c:pt idx="8">
                  <c:v>Prov. Bangka Belitung</c:v>
                </c:pt>
                <c:pt idx="9">
                  <c:v>Prov. Lampung</c:v>
                </c:pt>
                <c:pt idx="10">
                  <c:v>Prov. DKI Jakarta</c:v>
                </c:pt>
                <c:pt idx="11">
                  <c:v>Prov. Jawa Barat</c:v>
                </c:pt>
                <c:pt idx="12">
                  <c:v>Prov. Banten</c:v>
                </c:pt>
                <c:pt idx="13">
                  <c:v>Prov. Jawa Tengah</c:v>
                </c:pt>
                <c:pt idx="14">
                  <c:v>Prov. D.I. Yogyakarta</c:v>
                </c:pt>
                <c:pt idx="15">
                  <c:v>Prov. Jawa Timur</c:v>
                </c:pt>
                <c:pt idx="16">
                  <c:v>Prov. Kalimantan Barat</c:v>
                </c:pt>
                <c:pt idx="17">
                  <c:v>Prov. Kalimantan Tengah</c:v>
                </c:pt>
                <c:pt idx="18">
                  <c:v>Prov. Kalimantan Selatan</c:v>
                </c:pt>
                <c:pt idx="19">
                  <c:v>Prov. Kalimantan Timur</c:v>
                </c:pt>
                <c:pt idx="20">
                  <c:v>Prov. Kalimantan Utara</c:v>
                </c:pt>
                <c:pt idx="21">
                  <c:v>Prov. Sulawesi Barat</c:v>
                </c:pt>
                <c:pt idx="22">
                  <c:v>Prov. Sulawesi Utara</c:v>
                </c:pt>
                <c:pt idx="23">
                  <c:v>Prov. Gorontalo</c:v>
                </c:pt>
                <c:pt idx="24">
                  <c:v>Prov. Sulawesi Tengah</c:v>
                </c:pt>
                <c:pt idx="25">
                  <c:v>Prov. Sulawesi Selatan</c:v>
                </c:pt>
                <c:pt idx="26">
                  <c:v>Prov. Sulawesi Tenggara</c:v>
                </c:pt>
                <c:pt idx="27">
                  <c:v>Prov. Bali</c:v>
                </c:pt>
                <c:pt idx="28">
                  <c:v>Prov. Nusa Tenggara Barat</c:v>
                </c:pt>
                <c:pt idx="29">
                  <c:v>Prov. Nusa Tenggara Timur</c:v>
                </c:pt>
                <c:pt idx="30">
                  <c:v>Prov. Maluku</c:v>
                </c:pt>
                <c:pt idx="31">
                  <c:v>Prov. Maluku Utara</c:v>
                </c:pt>
                <c:pt idx="32">
                  <c:v>Prov. Papua</c:v>
                </c:pt>
                <c:pt idx="33">
                  <c:v>Prov. Papua Barat</c:v>
                </c:pt>
              </c:strCache>
            </c:strRef>
          </c:cat>
          <c:val>
            <c:numRef>
              <c:f>Sheet1!$G$4:$G$37</c:f>
              <c:numCache>
                <c:formatCode>0%</c:formatCode>
                <c:ptCount val="34"/>
                <c:pt idx="0">
                  <c:v>0.38667325074251085</c:v>
                </c:pt>
                <c:pt idx="1">
                  <c:v>0.67333555938914957</c:v>
                </c:pt>
                <c:pt idx="2">
                  <c:v>0.60987953078898072</c:v>
                </c:pt>
                <c:pt idx="3">
                  <c:v>0.55305148109391422</c:v>
                </c:pt>
                <c:pt idx="4">
                  <c:v>0.49819900427481412</c:v>
                </c:pt>
                <c:pt idx="5">
                  <c:v>0.55854500518452199</c:v>
                </c:pt>
                <c:pt idx="6">
                  <c:v>0.50318552659672544</c:v>
                </c:pt>
                <c:pt idx="7">
                  <c:v>0.68061744022167636</c:v>
                </c:pt>
                <c:pt idx="8">
                  <c:v>0.53446145935505029</c:v>
                </c:pt>
                <c:pt idx="9">
                  <c:v>0.60930757877115682</c:v>
                </c:pt>
                <c:pt idx="10">
                  <c:v>0.42656231974946335</c:v>
                </c:pt>
                <c:pt idx="11">
                  <c:v>0.75962871248377106</c:v>
                </c:pt>
                <c:pt idx="12">
                  <c:v>0.62742310021164238</c:v>
                </c:pt>
                <c:pt idx="13">
                  <c:v>0.70612718119907036</c:v>
                </c:pt>
                <c:pt idx="14">
                  <c:v>0.53391062704307068</c:v>
                </c:pt>
                <c:pt idx="15">
                  <c:v>0.67424908116179794</c:v>
                </c:pt>
                <c:pt idx="16">
                  <c:v>0.54268372640136553</c:v>
                </c:pt>
                <c:pt idx="17">
                  <c:v>0.48853592513657473</c:v>
                </c:pt>
                <c:pt idx="18">
                  <c:v>0.49653097636244392</c:v>
                </c:pt>
                <c:pt idx="19">
                  <c:v>0.61170185938974686</c:v>
                </c:pt>
                <c:pt idx="20">
                  <c:v>0.38753857860297719</c:v>
                </c:pt>
                <c:pt idx="21">
                  <c:v>0.51000339557885888</c:v>
                </c:pt>
                <c:pt idx="22">
                  <c:v>0.48007043052885467</c:v>
                </c:pt>
                <c:pt idx="23">
                  <c:v>0.51452519313594236</c:v>
                </c:pt>
                <c:pt idx="24">
                  <c:v>0.54942823627971282</c:v>
                </c:pt>
                <c:pt idx="25">
                  <c:v>0.69194035732132075</c:v>
                </c:pt>
                <c:pt idx="26">
                  <c:v>0.53790931160539646</c:v>
                </c:pt>
                <c:pt idx="27">
                  <c:v>0.68801698758926644</c:v>
                </c:pt>
                <c:pt idx="28">
                  <c:v>0.58460566802094804</c:v>
                </c:pt>
                <c:pt idx="29">
                  <c:v>0.62898871681672452</c:v>
                </c:pt>
                <c:pt idx="30">
                  <c:v>0.50632810173430987</c:v>
                </c:pt>
                <c:pt idx="31">
                  <c:v>0.45318382279463293</c:v>
                </c:pt>
                <c:pt idx="32">
                  <c:v>0.49097477821557844</c:v>
                </c:pt>
                <c:pt idx="33">
                  <c:v>0.57238783541492533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B0-4646-934C-C624632D43CB}"/>
            </c:ext>
          </c:extLst>
        </c:ser>
        <c:ser>
          <c:idx val="1"/>
          <c:order val="1"/>
          <c:tx>
            <c:strRef>
              <c:f>Sheet1!$H$3</c:f>
              <c:strCache>
                <c:ptCount val="1"/>
                <c:pt idx="0">
                  <c:v> BELANJA LANGSUNG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Sheet1!$F$4:$F$37</c:f>
              <c:strCache>
                <c:ptCount val="34"/>
                <c:pt idx="0">
                  <c:v>Prov. Aceh</c:v>
                </c:pt>
                <c:pt idx="1">
                  <c:v>Prov. Sumatera Utara</c:v>
                </c:pt>
                <c:pt idx="2">
                  <c:v>Prov. Sumatera Barat</c:v>
                </c:pt>
                <c:pt idx="3">
                  <c:v>Prov. Riau</c:v>
                </c:pt>
                <c:pt idx="4">
                  <c:v>Prov. Kepulauan Riau</c:v>
                </c:pt>
                <c:pt idx="5">
                  <c:v>Prov. Jambi</c:v>
                </c:pt>
                <c:pt idx="6">
                  <c:v>Prov. Bengkulu</c:v>
                </c:pt>
                <c:pt idx="7">
                  <c:v>Prov. Sumatera Selatan</c:v>
                </c:pt>
                <c:pt idx="8">
                  <c:v>Prov. Bangka Belitung</c:v>
                </c:pt>
                <c:pt idx="9">
                  <c:v>Prov. Lampung</c:v>
                </c:pt>
                <c:pt idx="10">
                  <c:v>Prov. DKI Jakarta</c:v>
                </c:pt>
                <c:pt idx="11">
                  <c:v>Prov. Jawa Barat</c:v>
                </c:pt>
                <c:pt idx="12">
                  <c:v>Prov. Banten</c:v>
                </c:pt>
                <c:pt idx="13">
                  <c:v>Prov. Jawa Tengah</c:v>
                </c:pt>
                <c:pt idx="14">
                  <c:v>Prov. D.I. Yogyakarta</c:v>
                </c:pt>
                <c:pt idx="15">
                  <c:v>Prov. Jawa Timur</c:v>
                </c:pt>
                <c:pt idx="16">
                  <c:v>Prov. Kalimantan Barat</c:v>
                </c:pt>
                <c:pt idx="17">
                  <c:v>Prov. Kalimantan Tengah</c:v>
                </c:pt>
                <c:pt idx="18">
                  <c:v>Prov. Kalimantan Selatan</c:v>
                </c:pt>
                <c:pt idx="19">
                  <c:v>Prov. Kalimantan Timur</c:v>
                </c:pt>
                <c:pt idx="20">
                  <c:v>Prov. Kalimantan Utara</c:v>
                </c:pt>
                <c:pt idx="21">
                  <c:v>Prov. Sulawesi Barat</c:v>
                </c:pt>
                <c:pt idx="22">
                  <c:v>Prov. Sulawesi Utara</c:v>
                </c:pt>
                <c:pt idx="23">
                  <c:v>Prov. Gorontalo</c:v>
                </c:pt>
                <c:pt idx="24">
                  <c:v>Prov. Sulawesi Tengah</c:v>
                </c:pt>
                <c:pt idx="25">
                  <c:v>Prov. Sulawesi Selatan</c:v>
                </c:pt>
                <c:pt idx="26">
                  <c:v>Prov. Sulawesi Tenggara</c:v>
                </c:pt>
                <c:pt idx="27">
                  <c:v>Prov. Bali</c:v>
                </c:pt>
                <c:pt idx="28">
                  <c:v>Prov. Nusa Tenggara Barat</c:v>
                </c:pt>
                <c:pt idx="29">
                  <c:v>Prov. Nusa Tenggara Timur</c:v>
                </c:pt>
                <c:pt idx="30">
                  <c:v>Prov. Maluku</c:v>
                </c:pt>
                <c:pt idx="31">
                  <c:v>Prov. Maluku Utara</c:v>
                </c:pt>
                <c:pt idx="32">
                  <c:v>Prov. Papua</c:v>
                </c:pt>
                <c:pt idx="33">
                  <c:v>Prov. Papua Barat</c:v>
                </c:pt>
              </c:strCache>
            </c:strRef>
          </c:cat>
          <c:val>
            <c:numRef>
              <c:f>Sheet1!$H$4:$H$37</c:f>
              <c:numCache>
                <c:formatCode>0%</c:formatCode>
                <c:ptCount val="34"/>
                <c:pt idx="0">
                  <c:v>0.6133267492574892</c:v>
                </c:pt>
                <c:pt idx="1">
                  <c:v>0.32666444061085037</c:v>
                </c:pt>
                <c:pt idx="2">
                  <c:v>0.39012046921101923</c:v>
                </c:pt>
                <c:pt idx="3">
                  <c:v>0.44694851890608572</c:v>
                </c:pt>
                <c:pt idx="4">
                  <c:v>0.50180099572518588</c:v>
                </c:pt>
                <c:pt idx="5">
                  <c:v>0.44145499481547817</c:v>
                </c:pt>
                <c:pt idx="6">
                  <c:v>0.49681447340327456</c:v>
                </c:pt>
                <c:pt idx="7">
                  <c:v>0.31938255977832369</c:v>
                </c:pt>
                <c:pt idx="8">
                  <c:v>0.46553854064494982</c:v>
                </c:pt>
                <c:pt idx="9">
                  <c:v>0.39069242122884323</c:v>
                </c:pt>
                <c:pt idx="10">
                  <c:v>0.57343768025053665</c:v>
                </c:pt>
                <c:pt idx="11">
                  <c:v>0.24037128751622888</c:v>
                </c:pt>
                <c:pt idx="12">
                  <c:v>0.37257689978835762</c:v>
                </c:pt>
                <c:pt idx="13">
                  <c:v>0.29387281880092964</c:v>
                </c:pt>
                <c:pt idx="14">
                  <c:v>0.46608937295692937</c:v>
                </c:pt>
                <c:pt idx="15">
                  <c:v>0.32575091883820212</c:v>
                </c:pt>
                <c:pt idx="16">
                  <c:v>0.45731627359863442</c:v>
                </c:pt>
                <c:pt idx="17">
                  <c:v>0.51146407486342527</c:v>
                </c:pt>
                <c:pt idx="18">
                  <c:v>0.50346902363755608</c:v>
                </c:pt>
                <c:pt idx="19">
                  <c:v>0.3882981406102532</c:v>
                </c:pt>
                <c:pt idx="20">
                  <c:v>0.61246142139702286</c:v>
                </c:pt>
                <c:pt idx="21">
                  <c:v>0.48999660442114112</c:v>
                </c:pt>
                <c:pt idx="22">
                  <c:v>0.51992956947114533</c:v>
                </c:pt>
                <c:pt idx="23">
                  <c:v>0.48547480686405753</c:v>
                </c:pt>
                <c:pt idx="24">
                  <c:v>0.45057176372028723</c:v>
                </c:pt>
                <c:pt idx="25">
                  <c:v>0.30805964267867919</c:v>
                </c:pt>
                <c:pt idx="26">
                  <c:v>0.46209068839460354</c:v>
                </c:pt>
                <c:pt idx="27">
                  <c:v>0.31198301241073356</c:v>
                </c:pt>
                <c:pt idx="28">
                  <c:v>0.41539433197905196</c:v>
                </c:pt>
                <c:pt idx="29">
                  <c:v>0.37101128318327548</c:v>
                </c:pt>
                <c:pt idx="30">
                  <c:v>0.49367189826569019</c:v>
                </c:pt>
                <c:pt idx="31">
                  <c:v>0.54681617720536702</c:v>
                </c:pt>
                <c:pt idx="32">
                  <c:v>0.50902522178442156</c:v>
                </c:pt>
                <c:pt idx="33">
                  <c:v>0.42761216458507473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B0-4646-934C-C624632D4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3609584"/>
        <c:axId val="-203599792"/>
      </c:barChart>
      <c:catAx>
        <c:axId val="-203609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3599792"/>
        <c:crosses val="autoZero"/>
        <c:auto val="1"/>
        <c:lblAlgn val="ctr"/>
        <c:lblOffset val="100"/>
        <c:noMultiLvlLbl val="0"/>
      </c:catAx>
      <c:valAx>
        <c:axId val="-203599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360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'Pendapatan APBD 2019 Bali'!$C$9:$C$11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PAD YANG SAH</c:v>
                </c:pt>
              </c:strCache>
            </c:strRef>
          </c:cat>
          <c:val>
            <c:numRef>
              <c:f>'Pendapatan APBD 2019 Bali'!$D$9:$D$11</c:f>
              <c:numCache>
                <c:formatCode>0%</c:formatCode>
                <c:ptCount val="3"/>
                <c:pt idx="0">
                  <c:v>0.56735985746885187</c:v>
                </c:pt>
                <c:pt idx="1">
                  <c:v>0.4209737515386251</c:v>
                </c:pt>
                <c:pt idx="2">
                  <c:v>4.7090029267723967E-2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2-4593-8871-E6324FDB7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'Pendapatan APBD 2019 Bali'!$V$10:$V$11</c:f>
              <c:strCache>
                <c:ptCount val="2"/>
                <c:pt idx="0">
                  <c:v>BELANJA TIDAK LANGSUNG</c:v>
                </c:pt>
                <c:pt idx="1">
                  <c:v>BELANJA LANGSUNG</c:v>
                </c:pt>
              </c:strCache>
            </c:strRef>
          </c:cat>
          <c:val>
            <c:numRef>
              <c:f>'Pendapatan APBD 2019 Bali'!$W$10:$W$11</c:f>
              <c:numCache>
                <c:formatCode>0%</c:formatCode>
                <c:ptCount val="2"/>
                <c:pt idx="0">
                  <c:v>0.68801698758926644</c:v>
                </c:pt>
                <c:pt idx="1">
                  <c:v>0.31198301241073356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10-4F9E-9897-5BB2FCDA7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578571926954208E-2"/>
          <c:y val="7.6849859751648389E-2"/>
          <c:w val="0.92107123883279218"/>
          <c:h val="0.41250346343331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Anggaran Fungsi Pendidikan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Sheet1!$A$2:$A$35</c:f>
              <c:strCache>
                <c:ptCount val="34"/>
                <c:pt idx="0">
                  <c:v>Prov. DKI Jakarta</c:v>
                </c:pt>
                <c:pt idx="1">
                  <c:v>Prov. Jawa Barat</c:v>
                </c:pt>
                <c:pt idx="2">
                  <c:v>Prov. Jawa Timur</c:v>
                </c:pt>
                <c:pt idx="3">
                  <c:v>Prov. Jawa Tengah</c:v>
                </c:pt>
                <c:pt idx="4">
                  <c:v>Prov. Sumatera Utara</c:v>
                </c:pt>
                <c:pt idx="5">
                  <c:v>Prov. Aceh</c:v>
                </c:pt>
                <c:pt idx="6">
                  <c:v>Prov. Banten</c:v>
                </c:pt>
                <c:pt idx="7">
                  <c:v>Prov. Sulawesi Selatan</c:v>
                </c:pt>
                <c:pt idx="8">
                  <c:v>Prov. Papua</c:v>
                </c:pt>
                <c:pt idx="9">
                  <c:v>Prov. Sumatera Selatan</c:v>
                </c:pt>
                <c:pt idx="10">
                  <c:v>Prov. Riau</c:v>
                </c:pt>
                <c:pt idx="11">
                  <c:v>Prov. NTT</c:v>
                </c:pt>
                <c:pt idx="12">
                  <c:v>Prov. Sumatera Barat</c:v>
                </c:pt>
                <c:pt idx="13">
                  <c:v>Prov. Lampung</c:v>
                </c:pt>
                <c:pt idx="14">
                  <c:v>Prov. Kalimantan Timur</c:v>
                </c:pt>
                <c:pt idx="15">
                  <c:v>Prov. Kalimantan Barat</c:v>
                </c:pt>
                <c:pt idx="16">
                  <c:v>Prov. Bali</c:v>
                </c:pt>
                <c:pt idx="17">
                  <c:v>Prov. D.I. Yogyakarta</c:v>
                </c:pt>
                <c:pt idx="18">
                  <c:v>Prov. NTB</c:v>
                </c:pt>
                <c:pt idx="19">
                  <c:v>Prov. Kalimantan Selatan</c:v>
                </c:pt>
                <c:pt idx="20">
                  <c:v>Prov. Jambi</c:v>
                </c:pt>
                <c:pt idx="21">
                  <c:v>Prov. Sulawesi Tenggara</c:v>
                </c:pt>
                <c:pt idx="22">
                  <c:v>Prov. Sulawesi Tengah</c:v>
                </c:pt>
                <c:pt idx="23">
                  <c:v>Prov. Papua Barat</c:v>
                </c:pt>
                <c:pt idx="24">
                  <c:v>Prov. Kalimantan Tengah</c:v>
                </c:pt>
                <c:pt idx="25">
                  <c:v>Prov. Sulawesi Utara</c:v>
                </c:pt>
                <c:pt idx="26">
                  <c:v>Prov. Maluku</c:v>
                </c:pt>
                <c:pt idx="27">
                  <c:v>Prov. Bengkulu</c:v>
                </c:pt>
                <c:pt idx="28">
                  <c:v>Prov. Maluku Utara</c:v>
                </c:pt>
                <c:pt idx="29">
                  <c:v>Prov. Kep. Riau</c:v>
                </c:pt>
                <c:pt idx="30">
                  <c:v>Prov. Sulawesi Barat</c:v>
                </c:pt>
                <c:pt idx="31">
                  <c:v>Prov. Gorontalo</c:v>
                </c:pt>
                <c:pt idx="32">
                  <c:v>Prov. Bangka Belitung</c:v>
                </c:pt>
                <c:pt idx="33">
                  <c:v>Prov. Kalimantan Utara</c:v>
                </c:pt>
              </c:strCache>
            </c:strRef>
          </c:cat>
          <c:val>
            <c:numRef>
              <c:f>Sheet1!$B$2:$B$35</c:f>
              <c:numCache>
                <c:formatCode>_(* #,##0.00_);_(* \(#,##0.00\);_(* "-"??_);_(@_)</c:formatCode>
                <c:ptCount val="34"/>
                <c:pt idx="0">
                  <c:v>21.287984789606998</c:v>
                </c:pt>
                <c:pt idx="1">
                  <c:v>14.880361169101999</c:v>
                </c:pt>
                <c:pt idx="2">
                  <c:v>11.481400966355999</c:v>
                </c:pt>
                <c:pt idx="3">
                  <c:v>10.989537951000001</c:v>
                </c:pt>
                <c:pt idx="4">
                  <c:v>5.7927636095879995</c:v>
                </c:pt>
                <c:pt idx="5">
                  <c:v>4.3374566679509998</c:v>
                </c:pt>
                <c:pt idx="6">
                  <c:v>4.1317827009429999</c:v>
                </c:pt>
                <c:pt idx="7">
                  <c:v>4.0802794776185998</c:v>
                </c:pt>
                <c:pt idx="8">
                  <c:v>3.9709615349999998</c:v>
                </c:pt>
                <c:pt idx="9">
                  <c:v>3.2570909339999998</c:v>
                </c:pt>
                <c:pt idx="10">
                  <c:v>3.1753498926951003</c:v>
                </c:pt>
                <c:pt idx="11">
                  <c:v>2.9256976718050001</c:v>
                </c:pt>
                <c:pt idx="12">
                  <c:v>2.9242362041200001</c:v>
                </c:pt>
                <c:pt idx="13">
                  <c:v>2.9077270560500001</c:v>
                </c:pt>
                <c:pt idx="14">
                  <c:v>2.1662739548749999</c:v>
                </c:pt>
                <c:pt idx="15">
                  <c:v>2.0939018905699998</c:v>
                </c:pt>
                <c:pt idx="16">
                  <c:v>1.9693302741079499</c:v>
                </c:pt>
                <c:pt idx="17">
                  <c:v>1.9263745963880001</c:v>
                </c:pt>
                <c:pt idx="18">
                  <c:v>1.926338556925</c:v>
                </c:pt>
                <c:pt idx="19">
                  <c:v>1.6915515226770002</c:v>
                </c:pt>
                <c:pt idx="20">
                  <c:v>1.640468920752</c:v>
                </c:pt>
                <c:pt idx="21">
                  <c:v>1.6150095701</c:v>
                </c:pt>
                <c:pt idx="22">
                  <c:v>1.5083730900521701</c:v>
                </c:pt>
                <c:pt idx="23">
                  <c:v>1.479915899591</c:v>
                </c:pt>
                <c:pt idx="24">
                  <c:v>1.4580371231360001</c:v>
                </c:pt>
                <c:pt idx="25">
                  <c:v>1.442258802</c:v>
                </c:pt>
                <c:pt idx="26">
                  <c:v>1.1980071359616999</c:v>
                </c:pt>
                <c:pt idx="27">
                  <c:v>1.04927402043136</c:v>
                </c:pt>
                <c:pt idx="28">
                  <c:v>0.90024542216799996</c:v>
                </c:pt>
                <c:pt idx="29">
                  <c:v>0.896515998057</c:v>
                </c:pt>
                <c:pt idx="30">
                  <c:v>0.67950974540938003</c:v>
                </c:pt>
                <c:pt idx="31">
                  <c:v>0.64490977249845993</c:v>
                </c:pt>
                <c:pt idx="32">
                  <c:v>0.54192009550099995</c:v>
                </c:pt>
                <c:pt idx="33">
                  <c:v>0.29640944670738001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3F-48D4-B299-1B5158246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57"/>
        <c:axId val="191843712"/>
        <c:axId val="192750720"/>
      </c:barChart>
      <c:catAx>
        <c:axId val="191843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92750720"/>
        <c:crosses val="autoZero"/>
        <c:auto val="1"/>
        <c:lblAlgn val="ctr"/>
        <c:lblOffset val="100"/>
        <c:noMultiLvlLbl val="0"/>
      </c:catAx>
      <c:valAx>
        <c:axId val="192750720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19184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578571926954208E-2"/>
          <c:y val="7.6849859751648389E-2"/>
          <c:w val="0.92107123883279218"/>
          <c:h val="0.37958940119216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Rasio Anggaran Fungsi Pendidikan Terhadap Total Belanja Daerah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Sheet1!$A$2:$A$35</c:f>
              <c:strCache>
                <c:ptCount val="34"/>
                <c:pt idx="0">
                  <c:v>Prov. NTT</c:v>
                </c:pt>
                <c:pt idx="1">
                  <c:v>Prov. Jawa Tengah</c:v>
                </c:pt>
                <c:pt idx="2">
                  <c:v>Prov. Sulawesi Selatan</c:v>
                </c:pt>
                <c:pt idx="3">
                  <c:v>Prov. Sumatera Barat</c:v>
                </c:pt>
                <c:pt idx="4">
                  <c:v>Prov. Jawa Barat</c:v>
                </c:pt>
                <c:pt idx="5">
                  <c:v>Prov. Sulawesi Tenggara</c:v>
                </c:pt>
                <c:pt idx="6">
                  <c:v>Prov. Lampung</c:v>
                </c:pt>
                <c:pt idx="7">
                  <c:v>Prov. Sumatera Utara</c:v>
                </c:pt>
                <c:pt idx="8">
                  <c:v>Prov. Maluku</c:v>
                </c:pt>
                <c:pt idx="9">
                  <c:v>Prov. NTB</c:v>
                </c:pt>
                <c:pt idx="10">
                  <c:v>Prov. Sulawesi Tengah</c:v>
                </c:pt>
                <c:pt idx="11">
                  <c:v>Prov. Kalimantan Barat</c:v>
                </c:pt>
                <c:pt idx="12">
                  <c:v>Prov. Riau</c:v>
                </c:pt>
                <c:pt idx="13">
                  <c:v>Prov. Jawa Timur</c:v>
                </c:pt>
                <c:pt idx="14">
                  <c:v>Prov. Jambi</c:v>
                </c:pt>
                <c:pt idx="15">
                  <c:v>Prov. Banten</c:v>
                </c:pt>
                <c:pt idx="16">
                  <c:v>Prov. Sumatera Selatan</c:v>
                </c:pt>
                <c:pt idx="17">
                  <c:v>Prov. Gorontalo</c:v>
                </c:pt>
                <c:pt idx="18">
                  <c:v>Prov. D.I. Yogyakarta</c:v>
                </c:pt>
                <c:pt idx="19">
                  <c:v>Prov. Maluku Utara</c:v>
                </c:pt>
                <c:pt idx="20">
                  <c:v>Prov. Sulawesi Barat</c:v>
                </c:pt>
                <c:pt idx="21">
                  <c:v>Prov. Sulawesi Utara</c:v>
                </c:pt>
                <c:pt idx="22">
                  <c:v>Prov. Bengkulu</c:v>
                </c:pt>
                <c:pt idx="23">
                  <c:v>Prov. Bali</c:v>
                </c:pt>
                <c:pt idx="24">
                  <c:v>Prov. Papua</c:v>
                </c:pt>
                <c:pt idx="25">
                  <c:v>Prov. Kalimantan Tengah</c:v>
                </c:pt>
                <c:pt idx="26">
                  <c:v>Prov. DKI Jakarta</c:v>
                </c:pt>
                <c:pt idx="27">
                  <c:v>Prov. Aceh</c:v>
                </c:pt>
                <c:pt idx="28">
                  <c:v>Prov. Kalimantan Selatan</c:v>
                </c:pt>
                <c:pt idx="29">
                  <c:v>Prov. Kepulauan Riau</c:v>
                </c:pt>
                <c:pt idx="30">
                  <c:v>Prov. Kalimantan Timur</c:v>
                </c:pt>
                <c:pt idx="31">
                  <c:v>Prov. Bangka Belitung</c:v>
                </c:pt>
                <c:pt idx="32">
                  <c:v>Prov. Papua Barat</c:v>
                </c:pt>
                <c:pt idx="33">
                  <c:v>Prov. Kalimantan Utara</c:v>
                </c:pt>
              </c:strCache>
            </c:strRef>
          </c:cat>
          <c:val>
            <c:numRef>
              <c:f>Sheet1!$B$2:$B$35</c:f>
              <c:numCache>
                <c:formatCode>0.00%</c:formatCode>
                <c:ptCount val="34"/>
                <c:pt idx="0">
                  <c:v>0.5381915526675447</c:v>
                </c:pt>
                <c:pt idx="1">
                  <c:v>0.41263883096956822</c:v>
                </c:pt>
                <c:pt idx="2">
                  <c:v>0.41220773127624616</c:v>
                </c:pt>
                <c:pt idx="3">
                  <c:v>0.41011010177900453</c:v>
                </c:pt>
                <c:pt idx="4">
                  <c:v>0.40156947219258055</c:v>
                </c:pt>
                <c:pt idx="5">
                  <c:v>0.38042034319899082</c:v>
                </c:pt>
                <c:pt idx="6">
                  <c:v>0.37970176577225906</c:v>
                </c:pt>
                <c:pt idx="7">
                  <c:v>0.37402030160787669</c:v>
                </c:pt>
                <c:pt idx="8">
                  <c:v>0.3724799382819296</c:v>
                </c:pt>
                <c:pt idx="9">
                  <c:v>0.36730944730866555</c:v>
                </c:pt>
                <c:pt idx="10">
                  <c:v>0.36127758268399246</c:v>
                </c:pt>
                <c:pt idx="11">
                  <c:v>0.35425821612527097</c:v>
                </c:pt>
                <c:pt idx="12">
                  <c:v>0.34570374259518599</c:v>
                </c:pt>
                <c:pt idx="13">
                  <c:v>0.34363174052500378</c:v>
                </c:pt>
                <c:pt idx="14">
                  <c:v>0.34081242614562912</c:v>
                </c:pt>
                <c:pt idx="15">
                  <c:v>0.33982221581722788</c:v>
                </c:pt>
                <c:pt idx="16">
                  <c:v>0.3353168173753085</c:v>
                </c:pt>
                <c:pt idx="17">
                  <c:v>0.33001198949005345</c:v>
                </c:pt>
                <c:pt idx="18">
                  <c:v>0.32630812378028445</c:v>
                </c:pt>
                <c:pt idx="19">
                  <c:v>0.3259594082863953</c:v>
                </c:pt>
                <c:pt idx="20">
                  <c:v>0.32249010800947453</c:v>
                </c:pt>
                <c:pt idx="21">
                  <c:v>0.32018278065667477</c:v>
                </c:pt>
                <c:pt idx="22">
                  <c:v>0.28906646881122627</c:v>
                </c:pt>
                <c:pt idx="23">
                  <c:v>0.28815578194294039</c:v>
                </c:pt>
                <c:pt idx="24">
                  <c:v>0.28589384928620265</c:v>
                </c:pt>
                <c:pt idx="25">
                  <c:v>0.2672213242868352</c:v>
                </c:pt>
                <c:pt idx="26">
                  <c:v>0.26313269324747163</c:v>
                </c:pt>
                <c:pt idx="27">
                  <c:v>0.25489529723980348</c:v>
                </c:pt>
                <c:pt idx="28">
                  <c:v>0.2514689867955</c:v>
                </c:pt>
                <c:pt idx="29">
                  <c:v>0.24497889807845097</c:v>
                </c:pt>
                <c:pt idx="30">
                  <c:v>0.20331055418817456</c:v>
                </c:pt>
                <c:pt idx="31">
                  <c:v>0.18792116752453264</c:v>
                </c:pt>
                <c:pt idx="32">
                  <c:v>0.17136611759215961</c:v>
                </c:pt>
                <c:pt idx="33">
                  <c:v>9.9518958668492197E-2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4-4161-93E6-7E4C3A487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57"/>
        <c:axId val="192795008"/>
        <c:axId val="192796544"/>
      </c:ba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Rata-Rata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strRef>
              <c:f>Sheet1!$A$2:$A$35</c:f>
              <c:strCache>
                <c:ptCount val="34"/>
                <c:pt idx="0">
                  <c:v>Prov. NTT</c:v>
                </c:pt>
                <c:pt idx="1">
                  <c:v>Prov. Jawa Tengah</c:v>
                </c:pt>
                <c:pt idx="2">
                  <c:v>Prov. Sulawesi Selatan</c:v>
                </c:pt>
                <c:pt idx="3">
                  <c:v>Prov. Sumatera Barat</c:v>
                </c:pt>
                <c:pt idx="4">
                  <c:v>Prov. Jawa Barat</c:v>
                </c:pt>
                <c:pt idx="5">
                  <c:v>Prov. Sulawesi Tenggara</c:v>
                </c:pt>
                <c:pt idx="6">
                  <c:v>Prov. Lampung</c:v>
                </c:pt>
                <c:pt idx="7">
                  <c:v>Prov. Sumatera Utara</c:v>
                </c:pt>
                <c:pt idx="8">
                  <c:v>Prov. Maluku</c:v>
                </c:pt>
                <c:pt idx="9">
                  <c:v>Prov. NTB</c:v>
                </c:pt>
                <c:pt idx="10">
                  <c:v>Prov. Sulawesi Tengah</c:v>
                </c:pt>
                <c:pt idx="11">
                  <c:v>Prov. Kalimantan Barat</c:v>
                </c:pt>
                <c:pt idx="12">
                  <c:v>Prov. Riau</c:v>
                </c:pt>
                <c:pt idx="13">
                  <c:v>Prov. Jawa Timur</c:v>
                </c:pt>
                <c:pt idx="14">
                  <c:v>Prov. Jambi</c:v>
                </c:pt>
                <c:pt idx="15">
                  <c:v>Prov. Banten</c:v>
                </c:pt>
                <c:pt idx="16">
                  <c:v>Prov. Sumatera Selatan</c:v>
                </c:pt>
                <c:pt idx="17">
                  <c:v>Prov. Gorontalo</c:v>
                </c:pt>
                <c:pt idx="18">
                  <c:v>Prov. D.I. Yogyakarta</c:v>
                </c:pt>
                <c:pt idx="19">
                  <c:v>Prov. Maluku Utara</c:v>
                </c:pt>
                <c:pt idx="20">
                  <c:v>Prov. Sulawesi Barat</c:v>
                </c:pt>
                <c:pt idx="21">
                  <c:v>Prov. Sulawesi Utara</c:v>
                </c:pt>
                <c:pt idx="22">
                  <c:v>Prov. Bengkulu</c:v>
                </c:pt>
                <c:pt idx="23">
                  <c:v>Prov. Bali</c:v>
                </c:pt>
                <c:pt idx="24">
                  <c:v>Prov. Papua</c:v>
                </c:pt>
                <c:pt idx="25">
                  <c:v>Prov. Kalimantan Tengah</c:v>
                </c:pt>
                <c:pt idx="26">
                  <c:v>Prov. DKI Jakarta</c:v>
                </c:pt>
                <c:pt idx="27">
                  <c:v>Prov. Aceh</c:v>
                </c:pt>
                <c:pt idx="28">
                  <c:v>Prov. Kalimantan Selatan</c:v>
                </c:pt>
                <c:pt idx="29">
                  <c:v>Prov. Kepulauan Riau</c:v>
                </c:pt>
                <c:pt idx="30">
                  <c:v>Prov. Kalimantan Timur</c:v>
                </c:pt>
                <c:pt idx="31">
                  <c:v>Prov. Bangka Belitung</c:v>
                </c:pt>
                <c:pt idx="32">
                  <c:v>Prov. Papua Barat</c:v>
                </c:pt>
                <c:pt idx="33">
                  <c:v>Prov. Kalimantan Utara</c:v>
                </c:pt>
              </c:strCache>
            </c:strRef>
          </c:xVal>
          <c:yVal>
            <c:numRef>
              <c:f>Sheet1!$C$2:$C$35</c:f>
              <c:numCache>
                <c:formatCode>0.00%</c:formatCode>
                <c:ptCount val="34"/>
                <c:pt idx="0">
                  <c:v>0.32062808041785162</c:v>
                </c:pt>
                <c:pt idx="1">
                  <c:v>0.32062808041785162</c:v>
                </c:pt>
                <c:pt idx="2">
                  <c:v>0.32062808041785162</c:v>
                </c:pt>
                <c:pt idx="3">
                  <c:v>0.32062808041785162</c:v>
                </c:pt>
                <c:pt idx="4">
                  <c:v>0.32062808041785162</c:v>
                </c:pt>
                <c:pt idx="5">
                  <c:v>0.32062808041785162</c:v>
                </c:pt>
                <c:pt idx="6">
                  <c:v>0.32062808041785162</c:v>
                </c:pt>
                <c:pt idx="7">
                  <c:v>0.32062808041785162</c:v>
                </c:pt>
                <c:pt idx="8">
                  <c:v>0.32062808041785162</c:v>
                </c:pt>
                <c:pt idx="9">
                  <c:v>0.32062808041785162</c:v>
                </c:pt>
                <c:pt idx="10">
                  <c:v>0.32062808041785162</c:v>
                </c:pt>
                <c:pt idx="11">
                  <c:v>0.32062808041785162</c:v>
                </c:pt>
                <c:pt idx="12">
                  <c:v>0.32062808041785162</c:v>
                </c:pt>
                <c:pt idx="13">
                  <c:v>0.32062808041785162</c:v>
                </c:pt>
                <c:pt idx="14">
                  <c:v>0.32062808041785162</c:v>
                </c:pt>
                <c:pt idx="15">
                  <c:v>0.32062808041785162</c:v>
                </c:pt>
                <c:pt idx="16">
                  <c:v>0.32062808041785162</c:v>
                </c:pt>
                <c:pt idx="17">
                  <c:v>0.32062808041785162</c:v>
                </c:pt>
                <c:pt idx="18">
                  <c:v>0.32062808041785162</c:v>
                </c:pt>
                <c:pt idx="19">
                  <c:v>0.32062808041785162</c:v>
                </c:pt>
                <c:pt idx="20">
                  <c:v>0.32062808041785162</c:v>
                </c:pt>
                <c:pt idx="21">
                  <c:v>0.32062808041785162</c:v>
                </c:pt>
                <c:pt idx="22">
                  <c:v>0.32062808041785162</c:v>
                </c:pt>
                <c:pt idx="23">
                  <c:v>0.32062808041785162</c:v>
                </c:pt>
                <c:pt idx="24">
                  <c:v>0.32062808041785162</c:v>
                </c:pt>
                <c:pt idx="25">
                  <c:v>0.32062808041785162</c:v>
                </c:pt>
                <c:pt idx="26">
                  <c:v>0.32062808041785162</c:v>
                </c:pt>
                <c:pt idx="27">
                  <c:v>0.32062808041785162</c:v>
                </c:pt>
                <c:pt idx="28">
                  <c:v>0.32062808041785162</c:v>
                </c:pt>
                <c:pt idx="29">
                  <c:v>0.32062808041785162</c:v>
                </c:pt>
                <c:pt idx="30">
                  <c:v>0.32062808041785162</c:v>
                </c:pt>
                <c:pt idx="31">
                  <c:v>0.32062808041785162</c:v>
                </c:pt>
                <c:pt idx="32">
                  <c:v>0.32062808041785162</c:v>
                </c:pt>
                <c:pt idx="33">
                  <c:v>0.32062808041785162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A44-4161-93E6-7E4C3A487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799872"/>
        <c:axId val="192798080"/>
      </c:scatterChart>
      <c:catAx>
        <c:axId val="192795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92796544"/>
        <c:crosses val="autoZero"/>
        <c:auto val="1"/>
        <c:lblAlgn val="ctr"/>
        <c:lblOffset val="100"/>
        <c:noMultiLvlLbl val="0"/>
      </c:catAx>
      <c:valAx>
        <c:axId val="19279654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92795008"/>
        <c:crosses val="autoZero"/>
        <c:crossBetween val="between"/>
      </c:valAx>
      <c:valAx>
        <c:axId val="192798080"/>
        <c:scaling>
          <c:orientation val="minMax"/>
        </c:scaling>
        <c:delete val="1"/>
        <c:axPos val="r"/>
        <c:numFmt formatCode="0.00%" sourceLinked="1"/>
        <c:majorTickMark val="out"/>
        <c:minorTickMark val="none"/>
        <c:tickLblPos val="nextTo"/>
        <c:crossAx val="192799872"/>
        <c:crosses val="max"/>
        <c:crossBetween val="midCat"/>
      </c:valAx>
      <c:valAx>
        <c:axId val="192799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279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578571926954208E-2"/>
          <c:y val="7.6849859751648389E-2"/>
          <c:w val="0.92107123883279218"/>
          <c:h val="0.41250346343331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Anggaran Fungsi Kesehatan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Sheet1!$A$2:$A$35</c:f>
              <c:strCache>
                <c:ptCount val="34"/>
                <c:pt idx="0">
                  <c:v>Prov. DKI Jakarta</c:v>
                </c:pt>
                <c:pt idx="1">
                  <c:v>Prov. Jawa Timur</c:v>
                </c:pt>
                <c:pt idx="2">
                  <c:v>Prov. Jawa Barat</c:v>
                </c:pt>
                <c:pt idx="3">
                  <c:v>Prov. Jawa Tengah</c:v>
                </c:pt>
                <c:pt idx="4">
                  <c:v>Prov. Aceh</c:v>
                </c:pt>
                <c:pt idx="5">
                  <c:v>Prov. Papua</c:v>
                </c:pt>
                <c:pt idx="6">
                  <c:v>Prov. Kalimantan Timur</c:v>
                </c:pt>
                <c:pt idx="7">
                  <c:v>Prov. Riau</c:v>
                </c:pt>
                <c:pt idx="8">
                  <c:v>Prov. Sulawesi Selatan</c:v>
                </c:pt>
                <c:pt idx="9">
                  <c:v>Prov. Kalimantan Selatan</c:v>
                </c:pt>
                <c:pt idx="10">
                  <c:v>Prov. Bali</c:v>
                </c:pt>
                <c:pt idx="11">
                  <c:v>Prov. Sumatera Barat</c:v>
                </c:pt>
                <c:pt idx="12">
                  <c:v>Prov. Sulawesi Utara</c:v>
                </c:pt>
                <c:pt idx="13">
                  <c:v>Prov. Lampung</c:v>
                </c:pt>
                <c:pt idx="14">
                  <c:v>Prov. Banten</c:v>
                </c:pt>
                <c:pt idx="15">
                  <c:v>Prov. NTB</c:v>
                </c:pt>
                <c:pt idx="16">
                  <c:v>Prov. Sumatera Utara</c:v>
                </c:pt>
                <c:pt idx="17">
                  <c:v>Prov. Papua Barat</c:v>
                </c:pt>
                <c:pt idx="18">
                  <c:v>Prov. Kalimantan Barat</c:v>
                </c:pt>
                <c:pt idx="19">
                  <c:v>Prov. Kalimantan Tengah</c:v>
                </c:pt>
                <c:pt idx="20">
                  <c:v>Prov. Jambi</c:v>
                </c:pt>
                <c:pt idx="21">
                  <c:v>Prov. Maluku</c:v>
                </c:pt>
                <c:pt idx="22">
                  <c:v>Prov. NTT</c:v>
                </c:pt>
                <c:pt idx="23">
                  <c:v>Prov. Sulawesi Tengah</c:v>
                </c:pt>
                <c:pt idx="24">
                  <c:v>Prov. Bengkulu</c:v>
                </c:pt>
                <c:pt idx="25">
                  <c:v>Prov. Kepulauan Riau</c:v>
                </c:pt>
                <c:pt idx="26">
                  <c:v>Prov. D.I. Yogyakarta</c:v>
                </c:pt>
                <c:pt idx="27">
                  <c:v>Prov. Sumatera Selatan</c:v>
                </c:pt>
                <c:pt idx="28">
                  <c:v>Prov. Sulawesi Tenggara</c:v>
                </c:pt>
                <c:pt idx="29">
                  <c:v>Prov. Bangka Belitung</c:v>
                </c:pt>
                <c:pt idx="30">
                  <c:v>Prov. Maluku Utara</c:v>
                </c:pt>
                <c:pt idx="31">
                  <c:v>Prov. Kalimantan Utara</c:v>
                </c:pt>
                <c:pt idx="32">
                  <c:v>Prov. Sulawesi Barat</c:v>
                </c:pt>
                <c:pt idx="33">
                  <c:v>Prov. Gorontalo</c:v>
                </c:pt>
              </c:strCache>
            </c:strRef>
          </c:cat>
          <c:val>
            <c:numRef>
              <c:f>Sheet1!$B$2:$B$35</c:f>
              <c:numCache>
                <c:formatCode>_(* #,##0.00_);_(* \(#,##0.00\);_(* "-"??_);_(@_)</c:formatCode>
                <c:ptCount val="34"/>
                <c:pt idx="0">
                  <c:v>9.6191643153090016</c:v>
                </c:pt>
                <c:pt idx="1">
                  <c:v>4.3008574769149996</c:v>
                </c:pt>
                <c:pt idx="2">
                  <c:v>3.8628666838660002</c:v>
                </c:pt>
                <c:pt idx="3">
                  <c:v>2.52311738</c:v>
                </c:pt>
                <c:pt idx="4">
                  <c:v>1.826502959393</c:v>
                </c:pt>
                <c:pt idx="5">
                  <c:v>1.283835912</c:v>
                </c:pt>
                <c:pt idx="6">
                  <c:v>1.12192761575</c:v>
                </c:pt>
                <c:pt idx="7">
                  <c:v>1.1104789247726201</c:v>
                </c:pt>
                <c:pt idx="8">
                  <c:v>0.95394484298481008</c:v>
                </c:pt>
                <c:pt idx="9">
                  <c:v>0.93369689626300001</c:v>
                </c:pt>
                <c:pt idx="10">
                  <c:v>0.81178303813499997</c:v>
                </c:pt>
                <c:pt idx="11">
                  <c:v>0.80587375783799997</c:v>
                </c:pt>
                <c:pt idx="12">
                  <c:v>0.79164302399999997</c:v>
                </c:pt>
                <c:pt idx="13">
                  <c:v>0.73148321414899997</c:v>
                </c:pt>
                <c:pt idx="14">
                  <c:v>0.73106599999999999</c:v>
                </c:pt>
                <c:pt idx="15">
                  <c:v>0.64228150849999999</c:v>
                </c:pt>
                <c:pt idx="16">
                  <c:v>0.60080397222699999</c:v>
                </c:pt>
                <c:pt idx="17">
                  <c:v>0.57237736540699991</c:v>
                </c:pt>
                <c:pt idx="18">
                  <c:v>0.55359089468400002</c:v>
                </c:pt>
                <c:pt idx="19">
                  <c:v>0.49690366112700002</c:v>
                </c:pt>
                <c:pt idx="20">
                  <c:v>0.44586472129575</c:v>
                </c:pt>
                <c:pt idx="21">
                  <c:v>0.43651563708112756</c:v>
                </c:pt>
                <c:pt idx="22">
                  <c:v>0.42077925361500002</c:v>
                </c:pt>
                <c:pt idx="23">
                  <c:v>0.416799928303</c:v>
                </c:pt>
                <c:pt idx="24">
                  <c:v>0.39457482914199998</c:v>
                </c:pt>
                <c:pt idx="25">
                  <c:v>0.37959931042674999</c:v>
                </c:pt>
                <c:pt idx="26">
                  <c:v>0.34785091954900005</c:v>
                </c:pt>
                <c:pt idx="27">
                  <c:v>0.3385335921</c:v>
                </c:pt>
                <c:pt idx="28">
                  <c:v>0.30190708652500003</c:v>
                </c:pt>
                <c:pt idx="29">
                  <c:v>0.25765873958499996</c:v>
                </c:pt>
                <c:pt idx="30">
                  <c:v>0.24035298800000002</c:v>
                </c:pt>
                <c:pt idx="31">
                  <c:v>0.20442069322472001</c:v>
                </c:pt>
                <c:pt idx="32">
                  <c:v>0.18148482740899999</c:v>
                </c:pt>
                <c:pt idx="33">
                  <c:v>0.17095873211360002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0D-4AA8-A6AF-9A9F41C83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57"/>
        <c:axId val="192919808"/>
        <c:axId val="192921600"/>
      </c:barChart>
      <c:catAx>
        <c:axId val="192919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92921600"/>
        <c:crosses val="autoZero"/>
        <c:auto val="1"/>
        <c:lblAlgn val="ctr"/>
        <c:lblOffset val="100"/>
        <c:noMultiLvlLbl val="0"/>
      </c:catAx>
      <c:valAx>
        <c:axId val="192921600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19291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309970670056845E-2"/>
          <c:y val="7.6849859751648389E-2"/>
          <c:w val="0.91133980940462866"/>
          <c:h val="0.37958940119216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Rasio Anggaran Fungsi Kesehatan Terhadap Total Belanja Daerah Diluar Gaji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Sheet1!$A$2:$A$35</c:f>
              <c:strCache>
                <c:ptCount val="34"/>
                <c:pt idx="0">
                  <c:v>Prov. Bengkulu</c:v>
                </c:pt>
                <c:pt idx="1">
                  <c:v>Prov. Kalimantan Timur</c:v>
                </c:pt>
                <c:pt idx="2">
                  <c:v>Prov. D.I. Yogyakarta</c:v>
                </c:pt>
                <c:pt idx="3">
                  <c:v>Prov. Kalimantan Selatan</c:v>
                </c:pt>
                <c:pt idx="4">
                  <c:v>Prov. Banten</c:v>
                </c:pt>
                <c:pt idx="5">
                  <c:v>Prov. Sumatera Barat</c:v>
                </c:pt>
                <c:pt idx="6">
                  <c:v>Prov. Sulawesi Selatan</c:v>
                </c:pt>
                <c:pt idx="7">
                  <c:v>Prov. Aceh</c:v>
                </c:pt>
                <c:pt idx="8">
                  <c:v>Prov. Lampung</c:v>
                </c:pt>
                <c:pt idx="9">
                  <c:v>Prov. Sulawesi Tengah</c:v>
                </c:pt>
                <c:pt idx="10">
                  <c:v>Prov. Papua</c:v>
                </c:pt>
                <c:pt idx="11">
                  <c:v>Prov. Bangka Belitung</c:v>
                </c:pt>
                <c:pt idx="12">
                  <c:v>Prov. NTT</c:v>
                </c:pt>
                <c:pt idx="13">
                  <c:v>Prov. Maluku Utara</c:v>
                </c:pt>
                <c:pt idx="14">
                  <c:v>Prov. Kalimantan Tengah</c:v>
                </c:pt>
                <c:pt idx="15">
                  <c:v>Prov. Jawa Barat</c:v>
                </c:pt>
                <c:pt idx="16">
                  <c:v>Prov. Kalimantan Barat</c:v>
                </c:pt>
                <c:pt idx="17">
                  <c:v>Prov. NTB</c:v>
                </c:pt>
                <c:pt idx="18">
                  <c:v>Prov. Sulawesi Tenggara</c:v>
                </c:pt>
                <c:pt idx="19">
                  <c:v>Prov. Jawa Timur</c:v>
                </c:pt>
                <c:pt idx="20">
                  <c:v>Prov. Sumatera Selatan</c:v>
                </c:pt>
                <c:pt idx="21">
                  <c:v>Prov. Gorontalo</c:v>
                </c:pt>
                <c:pt idx="22">
                  <c:v>Prov. Bali</c:v>
                </c:pt>
                <c:pt idx="23">
                  <c:v>Prov. Sulawesi Utara</c:v>
                </c:pt>
                <c:pt idx="24">
                  <c:v>Prov. Maluku</c:v>
                </c:pt>
                <c:pt idx="25">
                  <c:v>Prov. Papua Barat</c:v>
                </c:pt>
                <c:pt idx="26">
                  <c:v>Prov. Kepulauan Riau</c:v>
                </c:pt>
                <c:pt idx="27">
                  <c:v>Prov. DKI Jakarta</c:v>
                </c:pt>
                <c:pt idx="28">
                  <c:v>Prov. Sulawesi Barat</c:v>
                </c:pt>
                <c:pt idx="29">
                  <c:v>Prov. Kalimantan Utara</c:v>
                </c:pt>
                <c:pt idx="30">
                  <c:v>Prov. Jambi</c:v>
                </c:pt>
                <c:pt idx="31">
                  <c:v>Prov. Riau</c:v>
                </c:pt>
                <c:pt idx="32">
                  <c:v>Prov. Jawa Tengah</c:v>
                </c:pt>
                <c:pt idx="33">
                  <c:v>Prov. Sumatera Utara</c:v>
                </c:pt>
              </c:strCache>
            </c:strRef>
          </c:cat>
          <c:val>
            <c:numRef>
              <c:f>Sheet1!$B$2:$B$35</c:f>
              <c:numCache>
                <c:formatCode>0.00%</c:formatCode>
                <c:ptCount val="34"/>
                <c:pt idx="0">
                  <c:v>0.20224200158630348</c:v>
                </c:pt>
                <c:pt idx="1">
                  <c:v>0.16200000000000001</c:v>
                </c:pt>
                <c:pt idx="2">
                  <c:v>0.15265153781236318</c:v>
                </c:pt>
                <c:pt idx="3">
                  <c:v>0.1431095976166005</c:v>
                </c:pt>
                <c:pt idx="4">
                  <c:v>0.14095982747364941</c:v>
                </c:pt>
                <c:pt idx="5">
                  <c:v>0.13528072512565745</c:v>
                </c:pt>
                <c:pt idx="6">
                  <c:v>0.1339131151607047</c:v>
                </c:pt>
                <c:pt idx="7">
                  <c:v>0.13166695184287466</c:v>
                </c:pt>
                <c:pt idx="8">
                  <c:v>0.1290413063618423</c:v>
                </c:pt>
                <c:pt idx="9">
                  <c:v>0.12458986135942311</c:v>
                </c:pt>
                <c:pt idx="10">
                  <c:v>0.12034726397230983</c:v>
                </c:pt>
                <c:pt idx="11">
                  <c:v>0.11985197037715152</c:v>
                </c:pt>
                <c:pt idx="12">
                  <c:v>0.11515552514022943</c:v>
                </c:pt>
                <c:pt idx="13">
                  <c:v>0.11429902240607524</c:v>
                </c:pt>
                <c:pt idx="14">
                  <c:v>0.11263486721379705</c:v>
                </c:pt>
                <c:pt idx="15">
                  <c:v>0.11157070989927026</c:v>
                </c:pt>
                <c:pt idx="16">
                  <c:v>0.11022356127167106</c:v>
                </c:pt>
                <c:pt idx="17">
                  <c:v>0.10682812453480559</c:v>
                </c:pt>
                <c:pt idx="18">
                  <c:v>0.10652030053311604</c:v>
                </c:pt>
                <c:pt idx="19">
                  <c:v>0.1039358065938937</c:v>
                </c:pt>
                <c:pt idx="20">
                  <c:v>0.10364599068637215</c:v>
                </c:pt>
                <c:pt idx="21">
                  <c:v>0.10134173157141514</c:v>
                </c:pt>
                <c:pt idx="22">
                  <c:v>0.10133596901594616</c:v>
                </c:pt>
                <c:pt idx="23">
                  <c:v>9.8406784804114147E-2</c:v>
                </c:pt>
                <c:pt idx="24">
                  <c:v>9.7882802679504874E-2</c:v>
                </c:pt>
                <c:pt idx="25">
                  <c:v>9.7323575129912271E-2</c:v>
                </c:pt>
                <c:pt idx="26">
                  <c:v>8.9456501584367062E-2</c:v>
                </c:pt>
                <c:pt idx="27">
                  <c:v>8.5120611152127754E-2</c:v>
                </c:pt>
                <c:pt idx="28">
                  <c:v>7.3033297817875917E-2</c:v>
                </c:pt>
                <c:pt idx="29">
                  <c:v>6.9206480012285243E-2</c:v>
                </c:pt>
                <c:pt idx="30">
                  <c:v>6.6528420245413056E-2</c:v>
                </c:pt>
                <c:pt idx="31">
                  <c:v>6.2490654502204722E-2</c:v>
                </c:pt>
                <c:pt idx="32">
                  <c:v>4.2802916144309151E-2</c:v>
                </c:pt>
                <c:pt idx="33">
                  <c:v>3.8030858258291313E-2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0D-4F61-978A-76813D8CB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57"/>
        <c:axId val="192830464"/>
        <c:axId val="192836352"/>
      </c:ba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Rata-Rata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strRef>
              <c:f>Sheet1!$A$2:$A$35</c:f>
              <c:strCache>
                <c:ptCount val="34"/>
                <c:pt idx="0">
                  <c:v>Prov. Bengkulu</c:v>
                </c:pt>
                <c:pt idx="1">
                  <c:v>Prov. Kalimantan Timur</c:v>
                </c:pt>
                <c:pt idx="2">
                  <c:v>Prov. D.I. Yogyakarta</c:v>
                </c:pt>
                <c:pt idx="3">
                  <c:v>Prov. Kalimantan Selatan</c:v>
                </c:pt>
                <c:pt idx="4">
                  <c:v>Prov. Banten</c:v>
                </c:pt>
                <c:pt idx="5">
                  <c:v>Prov. Sumatera Barat</c:v>
                </c:pt>
                <c:pt idx="6">
                  <c:v>Prov. Sulawesi Selatan</c:v>
                </c:pt>
                <c:pt idx="7">
                  <c:v>Prov. Aceh</c:v>
                </c:pt>
                <c:pt idx="8">
                  <c:v>Prov. Lampung</c:v>
                </c:pt>
                <c:pt idx="9">
                  <c:v>Prov. Sulawesi Tengah</c:v>
                </c:pt>
                <c:pt idx="10">
                  <c:v>Prov. Papua</c:v>
                </c:pt>
                <c:pt idx="11">
                  <c:v>Prov. Bangka Belitung</c:v>
                </c:pt>
                <c:pt idx="12">
                  <c:v>Prov. NTT</c:v>
                </c:pt>
                <c:pt idx="13">
                  <c:v>Prov. Maluku Utara</c:v>
                </c:pt>
                <c:pt idx="14">
                  <c:v>Prov. Kalimantan Tengah</c:v>
                </c:pt>
                <c:pt idx="15">
                  <c:v>Prov. Jawa Barat</c:v>
                </c:pt>
                <c:pt idx="16">
                  <c:v>Prov. Kalimantan Barat</c:v>
                </c:pt>
                <c:pt idx="17">
                  <c:v>Prov. NTB</c:v>
                </c:pt>
                <c:pt idx="18">
                  <c:v>Prov. Sulawesi Tenggara</c:v>
                </c:pt>
                <c:pt idx="19">
                  <c:v>Prov. Jawa Timur</c:v>
                </c:pt>
                <c:pt idx="20">
                  <c:v>Prov. Sumatera Selatan</c:v>
                </c:pt>
                <c:pt idx="21">
                  <c:v>Prov. Gorontalo</c:v>
                </c:pt>
                <c:pt idx="22">
                  <c:v>Prov. Bali</c:v>
                </c:pt>
                <c:pt idx="23">
                  <c:v>Prov. Sulawesi Utara</c:v>
                </c:pt>
                <c:pt idx="24">
                  <c:v>Prov. Maluku</c:v>
                </c:pt>
                <c:pt idx="25">
                  <c:v>Prov. Papua Barat</c:v>
                </c:pt>
                <c:pt idx="26">
                  <c:v>Prov. Kepulauan Riau</c:v>
                </c:pt>
                <c:pt idx="27">
                  <c:v>Prov. DKI Jakarta</c:v>
                </c:pt>
                <c:pt idx="28">
                  <c:v>Prov. Sulawesi Barat</c:v>
                </c:pt>
                <c:pt idx="29">
                  <c:v>Prov. Kalimantan Utara</c:v>
                </c:pt>
                <c:pt idx="30">
                  <c:v>Prov. Jambi</c:v>
                </c:pt>
                <c:pt idx="31">
                  <c:v>Prov. Riau</c:v>
                </c:pt>
                <c:pt idx="32">
                  <c:v>Prov. Jawa Tengah</c:v>
                </c:pt>
                <c:pt idx="33">
                  <c:v>Prov. Sumatera Utara</c:v>
                </c:pt>
              </c:strCache>
            </c:strRef>
          </c:xVal>
          <c:yVal>
            <c:numRef>
              <c:f>Sheet1!$C$2:$C$35</c:f>
              <c:numCache>
                <c:formatCode>0.00%</c:formatCode>
                <c:ptCount val="34"/>
                <c:pt idx="0">
                  <c:v>0.10892437264370229</c:v>
                </c:pt>
                <c:pt idx="1">
                  <c:v>0.10892437264370229</c:v>
                </c:pt>
                <c:pt idx="2">
                  <c:v>0.10892437264370229</c:v>
                </c:pt>
                <c:pt idx="3">
                  <c:v>0.10892437264370229</c:v>
                </c:pt>
                <c:pt idx="4">
                  <c:v>0.10892437264370229</c:v>
                </c:pt>
                <c:pt idx="5">
                  <c:v>0.10892437264370229</c:v>
                </c:pt>
                <c:pt idx="6">
                  <c:v>0.10892437264370229</c:v>
                </c:pt>
                <c:pt idx="7">
                  <c:v>0.10892437264370229</c:v>
                </c:pt>
                <c:pt idx="8">
                  <c:v>0.10892437264370229</c:v>
                </c:pt>
                <c:pt idx="9">
                  <c:v>0.10892437264370229</c:v>
                </c:pt>
                <c:pt idx="10">
                  <c:v>0.10892437264370229</c:v>
                </c:pt>
                <c:pt idx="11">
                  <c:v>0.10892437264370229</c:v>
                </c:pt>
                <c:pt idx="12">
                  <c:v>0.10892437264370229</c:v>
                </c:pt>
                <c:pt idx="13">
                  <c:v>0.10892437264370229</c:v>
                </c:pt>
                <c:pt idx="14">
                  <c:v>0.10892437264370229</c:v>
                </c:pt>
                <c:pt idx="15">
                  <c:v>0.10892437264370229</c:v>
                </c:pt>
                <c:pt idx="16">
                  <c:v>0.10892437264370229</c:v>
                </c:pt>
                <c:pt idx="17">
                  <c:v>0.10892437264370229</c:v>
                </c:pt>
                <c:pt idx="18">
                  <c:v>0.10892437264370229</c:v>
                </c:pt>
                <c:pt idx="19">
                  <c:v>0.10892437264370229</c:v>
                </c:pt>
                <c:pt idx="20">
                  <c:v>0.10892437264370229</c:v>
                </c:pt>
                <c:pt idx="21">
                  <c:v>0.10892437264370229</c:v>
                </c:pt>
                <c:pt idx="22">
                  <c:v>0.10892437264370229</c:v>
                </c:pt>
                <c:pt idx="23">
                  <c:v>0.10892437264370229</c:v>
                </c:pt>
                <c:pt idx="24">
                  <c:v>0.10892437264370229</c:v>
                </c:pt>
                <c:pt idx="25">
                  <c:v>0.10892437264370229</c:v>
                </c:pt>
                <c:pt idx="26">
                  <c:v>0.10892437264370229</c:v>
                </c:pt>
                <c:pt idx="27">
                  <c:v>0.10892437264370229</c:v>
                </c:pt>
                <c:pt idx="28">
                  <c:v>0.10892437264370229</c:v>
                </c:pt>
                <c:pt idx="29">
                  <c:v>0.10892437264370229</c:v>
                </c:pt>
                <c:pt idx="30">
                  <c:v>0.10892437264370229</c:v>
                </c:pt>
                <c:pt idx="31">
                  <c:v>0.10892437264370229</c:v>
                </c:pt>
                <c:pt idx="32">
                  <c:v>0.10892437264370229</c:v>
                </c:pt>
                <c:pt idx="33">
                  <c:v>0.10892437264370229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A0D-4F61-978A-76813D8CB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843776"/>
        <c:axId val="192837888"/>
      </c:scatterChart>
      <c:catAx>
        <c:axId val="192830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92836352"/>
        <c:crosses val="autoZero"/>
        <c:auto val="1"/>
        <c:lblAlgn val="ctr"/>
        <c:lblOffset val="100"/>
        <c:noMultiLvlLbl val="0"/>
      </c:catAx>
      <c:valAx>
        <c:axId val="19283635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92830464"/>
        <c:crosses val="autoZero"/>
        <c:crossBetween val="between"/>
      </c:valAx>
      <c:valAx>
        <c:axId val="192837888"/>
        <c:scaling>
          <c:orientation val="minMax"/>
        </c:scaling>
        <c:delete val="1"/>
        <c:axPos val="r"/>
        <c:numFmt formatCode="0.00%" sourceLinked="1"/>
        <c:majorTickMark val="out"/>
        <c:minorTickMark val="none"/>
        <c:tickLblPos val="nextTo"/>
        <c:crossAx val="192843776"/>
        <c:crosses val="max"/>
        <c:crossBetween val="midCat"/>
      </c:valAx>
      <c:valAx>
        <c:axId val="192843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28378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sz="1400" b="0" i="0" baseline="0">
                <a:effectLst/>
              </a:rPr>
              <a:t>Persentase Rumah Tangga yang Memiliki Akses terhadap Air Minum Layak</a:t>
            </a:r>
            <a:endParaRPr lang="en-ID" sz="1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'Air Minum Layak'!$B$40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'Air Minum Layak'!$A$41:$A$75</c:f>
              <c:strCache>
                <c:ptCount val="35"/>
                <c:pt idx="0">
                  <c:v>Bengkulu </c:v>
                </c:pt>
                <c:pt idx="1">
                  <c:v>Lampung </c:v>
                </c:pt>
                <c:pt idx="2">
                  <c:v>Papua </c:v>
                </c:pt>
                <c:pt idx="3">
                  <c:v>Kalimantan Selatan </c:v>
                </c:pt>
                <c:pt idx="4">
                  <c:v>Sulawesi Barat </c:v>
                </c:pt>
                <c:pt idx="5">
                  <c:v>Sumatera Selatan </c:v>
                </c:pt>
                <c:pt idx="6">
                  <c:v>Kalimantan Tengah </c:v>
                </c:pt>
                <c:pt idx="7">
                  <c:v>Aceh </c:v>
                </c:pt>
                <c:pt idx="8">
                  <c:v>J a m b i </c:v>
                </c:pt>
                <c:pt idx="9">
                  <c:v>Kep. Bangka Belitung </c:v>
                </c:pt>
                <c:pt idx="10">
                  <c:v>Maluku Utara </c:v>
                </c:pt>
                <c:pt idx="11">
                  <c:v>Sumatera Barat </c:v>
                </c:pt>
                <c:pt idx="12">
                  <c:v>Jawa Barat </c:v>
                </c:pt>
                <c:pt idx="13">
                  <c:v>Sulawesi Tengah </c:v>
                </c:pt>
                <c:pt idx="14">
                  <c:v>Sumatera Utara </c:v>
                </c:pt>
                <c:pt idx="15">
                  <c:v>Nusa Tenggara Timur </c:v>
                </c:pt>
                <c:pt idx="16">
                  <c:v>Banten </c:v>
                </c:pt>
                <c:pt idx="17">
                  <c:v>Kalimantan Barat </c:v>
                </c:pt>
                <c:pt idx="18">
                  <c:v>Nusa Tenggara Barat </c:v>
                </c:pt>
                <c:pt idx="19">
                  <c:v>Indonesia </c:v>
                </c:pt>
                <c:pt idx="20">
                  <c:v>Jawa Timur </c:v>
                </c:pt>
                <c:pt idx="21">
                  <c:v>Sulawesi Utara </c:v>
                </c:pt>
                <c:pt idx="22">
                  <c:v>Maluku </c:v>
                </c:pt>
                <c:pt idx="23">
                  <c:v>Papua Barat </c:v>
                </c:pt>
                <c:pt idx="24">
                  <c:v>Sulawesi Selatan </c:v>
                </c:pt>
                <c:pt idx="25">
                  <c:v>Jawa Tengah </c:v>
                </c:pt>
                <c:pt idx="26">
                  <c:v>Gorontalo </c:v>
                </c:pt>
                <c:pt idx="27">
                  <c:v>R i a u </c:v>
                </c:pt>
                <c:pt idx="28">
                  <c:v>DI Yogyakarta </c:v>
                </c:pt>
                <c:pt idx="29">
                  <c:v>Sulawesi Tenggara </c:v>
                </c:pt>
                <c:pt idx="30">
                  <c:v>Kalimantan Timur </c:v>
                </c:pt>
                <c:pt idx="31">
                  <c:v>Kep. Riau </c:v>
                </c:pt>
                <c:pt idx="32">
                  <c:v>Kalimantan Utara </c:v>
                </c:pt>
                <c:pt idx="33">
                  <c:v>DKI Jakarta </c:v>
                </c:pt>
                <c:pt idx="34">
                  <c:v>B a l i </c:v>
                </c:pt>
              </c:strCache>
            </c:strRef>
          </c:cat>
          <c:val>
            <c:numRef>
              <c:f>'Air Minum Layak'!$B$41:$B$75</c:f>
              <c:numCache>
                <c:formatCode>0.00</c:formatCode>
                <c:ptCount val="35"/>
                <c:pt idx="0">
                  <c:v>37.35</c:v>
                </c:pt>
                <c:pt idx="1">
                  <c:v>52.41</c:v>
                </c:pt>
                <c:pt idx="2">
                  <c:v>52.69</c:v>
                </c:pt>
                <c:pt idx="3">
                  <c:v>58.63</c:v>
                </c:pt>
                <c:pt idx="4">
                  <c:v>58.99</c:v>
                </c:pt>
                <c:pt idx="5">
                  <c:v>63.77</c:v>
                </c:pt>
                <c:pt idx="6">
                  <c:v>61.26</c:v>
                </c:pt>
                <c:pt idx="7">
                  <c:v>63.31</c:v>
                </c:pt>
                <c:pt idx="8">
                  <c:v>63.23</c:v>
                </c:pt>
                <c:pt idx="9">
                  <c:v>63.95</c:v>
                </c:pt>
                <c:pt idx="10">
                  <c:v>62.99</c:v>
                </c:pt>
                <c:pt idx="11">
                  <c:v>67.33</c:v>
                </c:pt>
                <c:pt idx="12">
                  <c:v>67.62</c:v>
                </c:pt>
                <c:pt idx="13">
                  <c:v>62.15</c:v>
                </c:pt>
                <c:pt idx="14">
                  <c:v>70.61</c:v>
                </c:pt>
                <c:pt idx="15">
                  <c:v>60.04</c:v>
                </c:pt>
                <c:pt idx="16">
                  <c:v>67.47</c:v>
                </c:pt>
                <c:pt idx="17">
                  <c:v>66.19</c:v>
                </c:pt>
                <c:pt idx="18">
                  <c:v>73.98</c:v>
                </c:pt>
                <c:pt idx="19">
                  <c:v>71.14</c:v>
                </c:pt>
                <c:pt idx="20">
                  <c:v>75.83</c:v>
                </c:pt>
                <c:pt idx="21">
                  <c:v>70.22</c:v>
                </c:pt>
                <c:pt idx="22">
                  <c:v>67.2</c:v>
                </c:pt>
                <c:pt idx="23">
                  <c:v>68.760000000000005</c:v>
                </c:pt>
                <c:pt idx="24">
                  <c:v>73.42</c:v>
                </c:pt>
                <c:pt idx="25">
                  <c:v>76.3</c:v>
                </c:pt>
                <c:pt idx="26">
                  <c:v>71.59</c:v>
                </c:pt>
                <c:pt idx="27">
                  <c:v>75.489999999999995</c:v>
                </c:pt>
                <c:pt idx="28">
                  <c:v>81.040000000000006</c:v>
                </c:pt>
                <c:pt idx="29">
                  <c:v>75.819999999999993</c:v>
                </c:pt>
                <c:pt idx="30">
                  <c:v>78.930000000000007</c:v>
                </c:pt>
                <c:pt idx="31">
                  <c:v>85.31</c:v>
                </c:pt>
                <c:pt idx="32">
                  <c:v>82.69</c:v>
                </c:pt>
                <c:pt idx="33">
                  <c:v>92.44</c:v>
                </c:pt>
                <c:pt idx="34">
                  <c:v>88.71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28-4846-944E-8BB73C130554}"/>
            </c:ext>
          </c:extLst>
        </c:ser>
        <c:ser>
          <c:idx val="1"/>
          <c:order val="1"/>
          <c:tx>
            <c:strRef>
              <c:f>'Air Minum Layak'!$C$40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'Air Minum Layak'!$A$41:$A$75</c:f>
              <c:strCache>
                <c:ptCount val="35"/>
                <c:pt idx="0">
                  <c:v>Bengkulu </c:v>
                </c:pt>
                <c:pt idx="1">
                  <c:v>Lampung </c:v>
                </c:pt>
                <c:pt idx="2">
                  <c:v>Papua </c:v>
                </c:pt>
                <c:pt idx="3">
                  <c:v>Kalimantan Selatan </c:v>
                </c:pt>
                <c:pt idx="4">
                  <c:v>Sulawesi Barat </c:v>
                </c:pt>
                <c:pt idx="5">
                  <c:v>Sumatera Selatan </c:v>
                </c:pt>
                <c:pt idx="6">
                  <c:v>Kalimantan Tengah </c:v>
                </c:pt>
                <c:pt idx="7">
                  <c:v>Aceh </c:v>
                </c:pt>
                <c:pt idx="8">
                  <c:v>J a m b i </c:v>
                </c:pt>
                <c:pt idx="9">
                  <c:v>Kep. Bangka Belitung </c:v>
                </c:pt>
                <c:pt idx="10">
                  <c:v>Maluku Utara </c:v>
                </c:pt>
                <c:pt idx="11">
                  <c:v>Sumatera Barat </c:v>
                </c:pt>
                <c:pt idx="12">
                  <c:v>Jawa Barat </c:v>
                </c:pt>
                <c:pt idx="13">
                  <c:v>Sulawesi Tengah </c:v>
                </c:pt>
                <c:pt idx="14">
                  <c:v>Sumatera Utara </c:v>
                </c:pt>
                <c:pt idx="15">
                  <c:v>Nusa Tenggara Timur </c:v>
                </c:pt>
                <c:pt idx="16">
                  <c:v>Banten </c:v>
                </c:pt>
                <c:pt idx="17">
                  <c:v>Kalimantan Barat </c:v>
                </c:pt>
                <c:pt idx="18">
                  <c:v>Nusa Tenggara Barat </c:v>
                </c:pt>
                <c:pt idx="19">
                  <c:v>Indonesia </c:v>
                </c:pt>
                <c:pt idx="20">
                  <c:v>Jawa Timur </c:v>
                </c:pt>
                <c:pt idx="21">
                  <c:v>Sulawesi Utara </c:v>
                </c:pt>
                <c:pt idx="22">
                  <c:v>Maluku </c:v>
                </c:pt>
                <c:pt idx="23">
                  <c:v>Papua Barat </c:v>
                </c:pt>
                <c:pt idx="24">
                  <c:v>Sulawesi Selatan </c:v>
                </c:pt>
                <c:pt idx="25">
                  <c:v>Jawa Tengah </c:v>
                </c:pt>
                <c:pt idx="26">
                  <c:v>Gorontalo </c:v>
                </c:pt>
                <c:pt idx="27">
                  <c:v>R i a u </c:v>
                </c:pt>
                <c:pt idx="28">
                  <c:v>DI Yogyakarta </c:v>
                </c:pt>
                <c:pt idx="29">
                  <c:v>Sulawesi Tenggara </c:v>
                </c:pt>
                <c:pt idx="30">
                  <c:v>Kalimantan Timur </c:v>
                </c:pt>
                <c:pt idx="31">
                  <c:v>Kep. Riau </c:v>
                </c:pt>
                <c:pt idx="32">
                  <c:v>Kalimantan Utara </c:v>
                </c:pt>
                <c:pt idx="33">
                  <c:v>DKI Jakarta </c:v>
                </c:pt>
                <c:pt idx="34">
                  <c:v>B a l i </c:v>
                </c:pt>
              </c:strCache>
            </c:strRef>
          </c:cat>
          <c:val>
            <c:numRef>
              <c:f>'Air Minum Layak'!$C$41:$C$75</c:f>
              <c:numCache>
                <c:formatCode>0.00</c:formatCode>
                <c:ptCount val="35"/>
                <c:pt idx="0">
                  <c:v>43.83</c:v>
                </c:pt>
                <c:pt idx="1">
                  <c:v>53.79</c:v>
                </c:pt>
                <c:pt idx="2">
                  <c:v>59.09</c:v>
                </c:pt>
                <c:pt idx="3">
                  <c:v>60.62</c:v>
                </c:pt>
                <c:pt idx="4">
                  <c:v>60.66</c:v>
                </c:pt>
                <c:pt idx="5">
                  <c:v>64.02</c:v>
                </c:pt>
                <c:pt idx="6">
                  <c:v>63.9</c:v>
                </c:pt>
                <c:pt idx="7">
                  <c:v>64.849999999999994</c:v>
                </c:pt>
                <c:pt idx="8">
                  <c:v>65.73</c:v>
                </c:pt>
                <c:pt idx="9">
                  <c:v>68.14</c:v>
                </c:pt>
                <c:pt idx="10">
                  <c:v>65.73</c:v>
                </c:pt>
                <c:pt idx="11">
                  <c:v>68.83</c:v>
                </c:pt>
                <c:pt idx="12">
                  <c:v>70.5</c:v>
                </c:pt>
                <c:pt idx="13">
                  <c:v>67.099999999999994</c:v>
                </c:pt>
                <c:pt idx="14">
                  <c:v>70.069999999999993</c:v>
                </c:pt>
                <c:pt idx="15">
                  <c:v>65.2</c:v>
                </c:pt>
                <c:pt idx="16">
                  <c:v>66.11</c:v>
                </c:pt>
                <c:pt idx="17">
                  <c:v>68.77</c:v>
                </c:pt>
                <c:pt idx="18">
                  <c:v>70.48</c:v>
                </c:pt>
                <c:pt idx="19">
                  <c:v>72.040000000000006</c:v>
                </c:pt>
                <c:pt idx="20">
                  <c:v>75.540000000000006</c:v>
                </c:pt>
                <c:pt idx="21">
                  <c:v>73.290000000000006</c:v>
                </c:pt>
                <c:pt idx="22">
                  <c:v>68.34</c:v>
                </c:pt>
                <c:pt idx="23">
                  <c:v>73.12</c:v>
                </c:pt>
                <c:pt idx="24">
                  <c:v>76.34</c:v>
                </c:pt>
                <c:pt idx="25">
                  <c:v>76.09</c:v>
                </c:pt>
                <c:pt idx="26">
                  <c:v>75</c:v>
                </c:pt>
                <c:pt idx="27">
                  <c:v>75.12</c:v>
                </c:pt>
                <c:pt idx="28">
                  <c:v>77.19</c:v>
                </c:pt>
                <c:pt idx="29">
                  <c:v>79.83</c:v>
                </c:pt>
                <c:pt idx="30">
                  <c:v>82.75</c:v>
                </c:pt>
                <c:pt idx="31">
                  <c:v>83.95</c:v>
                </c:pt>
                <c:pt idx="32">
                  <c:v>83.78</c:v>
                </c:pt>
                <c:pt idx="33">
                  <c:v>88.93</c:v>
                </c:pt>
                <c:pt idx="34">
                  <c:v>90.85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28-4846-944E-8BB73C130554}"/>
            </c:ext>
          </c:extLst>
        </c:ser>
        <c:ser>
          <c:idx val="2"/>
          <c:order val="2"/>
          <c:tx>
            <c:strRef>
              <c:f>'Air Minum Layak'!$D$40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'Air Minum Layak'!$A$41:$A$75</c:f>
              <c:strCache>
                <c:ptCount val="35"/>
                <c:pt idx="0">
                  <c:v>Bengkulu </c:v>
                </c:pt>
                <c:pt idx="1">
                  <c:v>Lampung </c:v>
                </c:pt>
                <c:pt idx="2">
                  <c:v>Papua </c:v>
                </c:pt>
                <c:pt idx="3">
                  <c:v>Kalimantan Selatan </c:v>
                </c:pt>
                <c:pt idx="4">
                  <c:v>Sulawesi Barat </c:v>
                </c:pt>
                <c:pt idx="5">
                  <c:v>Sumatera Selatan </c:v>
                </c:pt>
                <c:pt idx="6">
                  <c:v>Kalimantan Tengah </c:v>
                </c:pt>
                <c:pt idx="7">
                  <c:v>Aceh </c:v>
                </c:pt>
                <c:pt idx="8">
                  <c:v>J a m b i </c:v>
                </c:pt>
                <c:pt idx="9">
                  <c:v>Kep. Bangka Belitung </c:v>
                </c:pt>
                <c:pt idx="10">
                  <c:v>Maluku Utara </c:v>
                </c:pt>
                <c:pt idx="11">
                  <c:v>Sumatera Barat </c:v>
                </c:pt>
                <c:pt idx="12">
                  <c:v>Jawa Barat </c:v>
                </c:pt>
                <c:pt idx="13">
                  <c:v>Sulawesi Tengah </c:v>
                </c:pt>
                <c:pt idx="14">
                  <c:v>Sumatera Utara </c:v>
                </c:pt>
                <c:pt idx="15">
                  <c:v>Nusa Tenggara Timur </c:v>
                </c:pt>
                <c:pt idx="16">
                  <c:v>Banten </c:v>
                </c:pt>
                <c:pt idx="17">
                  <c:v>Kalimantan Barat </c:v>
                </c:pt>
                <c:pt idx="18">
                  <c:v>Nusa Tenggara Barat </c:v>
                </c:pt>
                <c:pt idx="19">
                  <c:v>Indonesia </c:v>
                </c:pt>
                <c:pt idx="20">
                  <c:v>Jawa Timur </c:v>
                </c:pt>
                <c:pt idx="21">
                  <c:v>Sulawesi Utara </c:v>
                </c:pt>
                <c:pt idx="22">
                  <c:v>Maluku </c:v>
                </c:pt>
                <c:pt idx="23">
                  <c:v>Papua Barat </c:v>
                </c:pt>
                <c:pt idx="24">
                  <c:v>Sulawesi Selatan </c:v>
                </c:pt>
                <c:pt idx="25">
                  <c:v>Jawa Tengah </c:v>
                </c:pt>
                <c:pt idx="26">
                  <c:v>Gorontalo </c:v>
                </c:pt>
                <c:pt idx="27">
                  <c:v>R i a u </c:v>
                </c:pt>
                <c:pt idx="28">
                  <c:v>DI Yogyakarta </c:v>
                </c:pt>
                <c:pt idx="29">
                  <c:v>Sulawesi Tenggara </c:v>
                </c:pt>
                <c:pt idx="30">
                  <c:v>Kalimantan Timur </c:v>
                </c:pt>
                <c:pt idx="31">
                  <c:v>Kep. Riau </c:v>
                </c:pt>
                <c:pt idx="32">
                  <c:v>Kalimantan Utara </c:v>
                </c:pt>
                <c:pt idx="33">
                  <c:v>DKI Jakarta </c:v>
                </c:pt>
                <c:pt idx="34">
                  <c:v>B a l i </c:v>
                </c:pt>
              </c:strCache>
            </c:strRef>
          </c:cat>
          <c:val>
            <c:numRef>
              <c:f>'Air Minum Layak'!$D$41:$D$75</c:f>
              <c:numCache>
                <c:formatCode>0.00</c:formatCode>
                <c:ptCount val="35"/>
                <c:pt idx="0">
                  <c:v>49.37</c:v>
                </c:pt>
                <c:pt idx="1">
                  <c:v>56.78</c:v>
                </c:pt>
                <c:pt idx="2">
                  <c:v>58.35</c:v>
                </c:pt>
                <c:pt idx="3">
                  <c:v>62.67</c:v>
                </c:pt>
                <c:pt idx="4">
                  <c:v>62.98</c:v>
                </c:pt>
                <c:pt idx="5">
                  <c:v>65.31</c:v>
                </c:pt>
                <c:pt idx="6">
                  <c:v>65.38</c:v>
                </c:pt>
                <c:pt idx="7">
                  <c:v>66.48</c:v>
                </c:pt>
                <c:pt idx="8">
                  <c:v>66.66</c:v>
                </c:pt>
                <c:pt idx="9">
                  <c:v>66.83</c:v>
                </c:pt>
                <c:pt idx="10">
                  <c:v>69.17</c:v>
                </c:pt>
                <c:pt idx="11">
                  <c:v>69.53</c:v>
                </c:pt>
                <c:pt idx="12">
                  <c:v>71.06</c:v>
                </c:pt>
                <c:pt idx="13">
                  <c:v>71.13</c:v>
                </c:pt>
                <c:pt idx="14">
                  <c:v>71.95</c:v>
                </c:pt>
                <c:pt idx="15">
                  <c:v>72.41</c:v>
                </c:pt>
                <c:pt idx="16">
                  <c:v>72.83</c:v>
                </c:pt>
                <c:pt idx="17">
                  <c:v>72.88</c:v>
                </c:pt>
                <c:pt idx="18">
                  <c:v>73.61</c:v>
                </c:pt>
                <c:pt idx="19">
                  <c:v>73.680000000000007</c:v>
                </c:pt>
                <c:pt idx="20">
                  <c:v>75.2</c:v>
                </c:pt>
                <c:pt idx="21">
                  <c:v>76.2</c:v>
                </c:pt>
                <c:pt idx="22">
                  <c:v>76.47</c:v>
                </c:pt>
                <c:pt idx="23">
                  <c:v>77.12</c:v>
                </c:pt>
                <c:pt idx="24">
                  <c:v>77.930000000000007</c:v>
                </c:pt>
                <c:pt idx="25">
                  <c:v>78.16</c:v>
                </c:pt>
                <c:pt idx="26">
                  <c:v>78.989999999999995</c:v>
                </c:pt>
                <c:pt idx="27">
                  <c:v>79.680000000000007</c:v>
                </c:pt>
                <c:pt idx="28">
                  <c:v>80.62</c:v>
                </c:pt>
                <c:pt idx="29">
                  <c:v>80.95</c:v>
                </c:pt>
                <c:pt idx="30">
                  <c:v>81.260000000000005</c:v>
                </c:pt>
                <c:pt idx="31">
                  <c:v>83.56</c:v>
                </c:pt>
                <c:pt idx="32">
                  <c:v>88.3</c:v>
                </c:pt>
                <c:pt idx="33">
                  <c:v>89.59</c:v>
                </c:pt>
                <c:pt idx="34">
                  <c:v>90.9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28-4846-944E-8BB73C1305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2881408"/>
        <c:axId val="172882944"/>
      </c:barChart>
      <c:catAx>
        <c:axId val="17288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82944"/>
        <c:crosses val="autoZero"/>
        <c:auto val="1"/>
        <c:lblAlgn val="ctr"/>
        <c:lblOffset val="100"/>
        <c:noMultiLvlLbl val="0"/>
      </c:catAx>
      <c:valAx>
        <c:axId val="17288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8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/>
              <a:t>Persentase</a:t>
            </a:r>
            <a:r>
              <a:rPr lang="en-ID" baseline="0"/>
              <a:t> Rumah Tangga yang Memiliki Akses terhadap Sanitasi Layak</a:t>
            </a:r>
            <a:endParaRPr lang="en-ID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'Sanitasi Layak'!$B$39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'Sanitasi Layak'!$A$40:$A$74</c:f>
              <c:strCache>
                <c:ptCount val="35"/>
                <c:pt idx="0">
                  <c:v>Papua </c:v>
                </c:pt>
                <c:pt idx="1">
                  <c:v>Bengkulu </c:v>
                </c:pt>
                <c:pt idx="2">
                  <c:v>Nusa Tenggara Timur </c:v>
                </c:pt>
                <c:pt idx="3">
                  <c:v>Lampung </c:v>
                </c:pt>
                <c:pt idx="4">
                  <c:v>Kalimantan Tengah </c:v>
                </c:pt>
                <c:pt idx="5">
                  <c:v>Kalimantan Barat </c:v>
                </c:pt>
                <c:pt idx="6">
                  <c:v>Sumatera Barat </c:v>
                </c:pt>
                <c:pt idx="7">
                  <c:v>Kalimantan Selatan </c:v>
                </c:pt>
                <c:pt idx="8">
                  <c:v>Sulawesi Barat </c:v>
                </c:pt>
                <c:pt idx="9">
                  <c:v>J a m b i </c:v>
                </c:pt>
                <c:pt idx="10">
                  <c:v>Sulawesi Tengah </c:v>
                </c:pt>
                <c:pt idx="11">
                  <c:v>Gorontalo </c:v>
                </c:pt>
                <c:pt idx="12">
                  <c:v>Jawa Barat </c:v>
                </c:pt>
                <c:pt idx="13">
                  <c:v>Maluku Utara </c:v>
                </c:pt>
                <c:pt idx="14">
                  <c:v>Aceh </c:v>
                </c:pt>
                <c:pt idx="15">
                  <c:v>Sumatera Selatan </c:v>
                </c:pt>
                <c:pt idx="16">
                  <c:v>Jawa Timur </c:v>
                </c:pt>
                <c:pt idx="17">
                  <c:v>Maluku </c:v>
                </c:pt>
                <c:pt idx="18">
                  <c:v>Indonesia </c:v>
                </c:pt>
                <c:pt idx="19">
                  <c:v>Sulawesi Tenggara </c:v>
                </c:pt>
                <c:pt idx="20">
                  <c:v>Banten </c:v>
                </c:pt>
                <c:pt idx="21">
                  <c:v>R i a u </c:v>
                </c:pt>
                <c:pt idx="22">
                  <c:v>Kalimantan Utara </c:v>
                </c:pt>
                <c:pt idx="23">
                  <c:v>Nusa Tenggara Barat </c:v>
                </c:pt>
                <c:pt idx="24">
                  <c:v>Papua Barat </c:v>
                </c:pt>
                <c:pt idx="25">
                  <c:v>Jawa Tengah </c:v>
                </c:pt>
                <c:pt idx="26">
                  <c:v>Sumatera Utara </c:v>
                </c:pt>
                <c:pt idx="27">
                  <c:v>Sulawesi Utara </c:v>
                </c:pt>
                <c:pt idx="28">
                  <c:v>Kalimantan Timur </c:v>
                </c:pt>
                <c:pt idx="29">
                  <c:v>Sulawesi Selatan </c:v>
                </c:pt>
                <c:pt idx="30">
                  <c:v>Kep. Riau </c:v>
                </c:pt>
                <c:pt idx="31">
                  <c:v>Kep. Bangka Belitung </c:v>
                </c:pt>
                <c:pt idx="32">
                  <c:v>DI Yogyakarta </c:v>
                </c:pt>
                <c:pt idx="33">
                  <c:v>DKI Jakarta </c:v>
                </c:pt>
                <c:pt idx="34">
                  <c:v>B a l i </c:v>
                </c:pt>
              </c:strCache>
            </c:strRef>
          </c:cat>
          <c:val>
            <c:numRef>
              <c:f>'Sanitasi Layak'!$B$40:$B$74</c:f>
              <c:numCache>
                <c:formatCode>0.00</c:formatCode>
                <c:ptCount val="35"/>
                <c:pt idx="0">
                  <c:v>31.43</c:v>
                </c:pt>
                <c:pt idx="1">
                  <c:v>49.75</c:v>
                </c:pt>
                <c:pt idx="2">
                  <c:v>40.46</c:v>
                </c:pt>
                <c:pt idx="3">
                  <c:v>58.58</c:v>
                </c:pt>
                <c:pt idx="4">
                  <c:v>50.97</c:v>
                </c:pt>
                <c:pt idx="5">
                  <c:v>52.06</c:v>
                </c:pt>
                <c:pt idx="6">
                  <c:v>53.24</c:v>
                </c:pt>
                <c:pt idx="7">
                  <c:v>60.89</c:v>
                </c:pt>
                <c:pt idx="8">
                  <c:v>59.81</c:v>
                </c:pt>
                <c:pt idx="9">
                  <c:v>65.650000000000006</c:v>
                </c:pt>
                <c:pt idx="10">
                  <c:v>59.94</c:v>
                </c:pt>
                <c:pt idx="11">
                  <c:v>59.85</c:v>
                </c:pt>
                <c:pt idx="12">
                  <c:v>63.79</c:v>
                </c:pt>
                <c:pt idx="13">
                  <c:v>64.709999999999994</c:v>
                </c:pt>
                <c:pt idx="14">
                  <c:v>62.68</c:v>
                </c:pt>
                <c:pt idx="15">
                  <c:v>65.05</c:v>
                </c:pt>
                <c:pt idx="16">
                  <c:v>68.150000000000006</c:v>
                </c:pt>
                <c:pt idx="17">
                  <c:v>66.81</c:v>
                </c:pt>
                <c:pt idx="18">
                  <c:v>67.8</c:v>
                </c:pt>
                <c:pt idx="19">
                  <c:v>68.260000000000005</c:v>
                </c:pt>
                <c:pt idx="20">
                  <c:v>73.42</c:v>
                </c:pt>
                <c:pt idx="21">
                  <c:v>71.36</c:v>
                </c:pt>
                <c:pt idx="22">
                  <c:v>64.680000000000007</c:v>
                </c:pt>
                <c:pt idx="23">
                  <c:v>70.31</c:v>
                </c:pt>
                <c:pt idx="24">
                  <c:v>64.55</c:v>
                </c:pt>
                <c:pt idx="25">
                  <c:v>70.66</c:v>
                </c:pt>
                <c:pt idx="26">
                  <c:v>72.86</c:v>
                </c:pt>
                <c:pt idx="27">
                  <c:v>75.27</c:v>
                </c:pt>
                <c:pt idx="28">
                  <c:v>76.760000000000005</c:v>
                </c:pt>
                <c:pt idx="29">
                  <c:v>76.510000000000005</c:v>
                </c:pt>
                <c:pt idx="30">
                  <c:v>79.55</c:v>
                </c:pt>
                <c:pt idx="31">
                  <c:v>83.16</c:v>
                </c:pt>
                <c:pt idx="32">
                  <c:v>85.78</c:v>
                </c:pt>
                <c:pt idx="33">
                  <c:v>91.13</c:v>
                </c:pt>
                <c:pt idx="34">
                  <c:v>89.33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CC-4ACC-ACE4-D07E41124F0A}"/>
            </c:ext>
          </c:extLst>
        </c:ser>
        <c:ser>
          <c:idx val="1"/>
          <c:order val="1"/>
          <c:tx>
            <c:strRef>
              <c:f>'Sanitasi Layak'!$C$39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'Sanitasi Layak'!$A$40:$A$74</c:f>
              <c:strCache>
                <c:ptCount val="35"/>
                <c:pt idx="0">
                  <c:v>Papua </c:v>
                </c:pt>
                <c:pt idx="1">
                  <c:v>Bengkulu </c:v>
                </c:pt>
                <c:pt idx="2">
                  <c:v>Nusa Tenggara Timur </c:v>
                </c:pt>
                <c:pt idx="3">
                  <c:v>Lampung </c:v>
                </c:pt>
                <c:pt idx="4">
                  <c:v>Kalimantan Tengah </c:v>
                </c:pt>
                <c:pt idx="5">
                  <c:v>Kalimantan Barat </c:v>
                </c:pt>
                <c:pt idx="6">
                  <c:v>Sumatera Barat </c:v>
                </c:pt>
                <c:pt idx="7">
                  <c:v>Kalimantan Selatan </c:v>
                </c:pt>
                <c:pt idx="8">
                  <c:v>Sulawesi Barat </c:v>
                </c:pt>
                <c:pt idx="9">
                  <c:v>J a m b i </c:v>
                </c:pt>
                <c:pt idx="10">
                  <c:v>Sulawesi Tengah </c:v>
                </c:pt>
                <c:pt idx="11">
                  <c:v>Gorontalo </c:v>
                </c:pt>
                <c:pt idx="12">
                  <c:v>Jawa Barat </c:v>
                </c:pt>
                <c:pt idx="13">
                  <c:v>Maluku Utara </c:v>
                </c:pt>
                <c:pt idx="14">
                  <c:v>Aceh </c:v>
                </c:pt>
                <c:pt idx="15">
                  <c:v>Sumatera Selatan </c:v>
                </c:pt>
                <c:pt idx="16">
                  <c:v>Jawa Timur </c:v>
                </c:pt>
                <c:pt idx="17">
                  <c:v>Maluku </c:v>
                </c:pt>
                <c:pt idx="18">
                  <c:v>Indonesia </c:v>
                </c:pt>
                <c:pt idx="19">
                  <c:v>Sulawesi Tenggara </c:v>
                </c:pt>
                <c:pt idx="20">
                  <c:v>Banten </c:v>
                </c:pt>
                <c:pt idx="21">
                  <c:v>R i a u </c:v>
                </c:pt>
                <c:pt idx="22">
                  <c:v>Kalimantan Utara </c:v>
                </c:pt>
                <c:pt idx="23">
                  <c:v>Nusa Tenggara Barat </c:v>
                </c:pt>
                <c:pt idx="24">
                  <c:v>Papua Barat </c:v>
                </c:pt>
                <c:pt idx="25">
                  <c:v>Jawa Tengah </c:v>
                </c:pt>
                <c:pt idx="26">
                  <c:v>Sumatera Utara </c:v>
                </c:pt>
                <c:pt idx="27">
                  <c:v>Sulawesi Utara </c:v>
                </c:pt>
                <c:pt idx="28">
                  <c:v>Kalimantan Timur </c:v>
                </c:pt>
                <c:pt idx="29">
                  <c:v>Sulawesi Selatan </c:v>
                </c:pt>
                <c:pt idx="30">
                  <c:v>Kep. Riau </c:v>
                </c:pt>
                <c:pt idx="31">
                  <c:v>Kep. Bangka Belitung </c:v>
                </c:pt>
                <c:pt idx="32">
                  <c:v>DI Yogyakarta </c:v>
                </c:pt>
                <c:pt idx="33">
                  <c:v>DKI Jakarta </c:v>
                </c:pt>
                <c:pt idx="34">
                  <c:v>B a l i </c:v>
                </c:pt>
              </c:strCache>
            </c:strRef>
          </c:cat>
          <c:val>
            <c:numRef>
              <c:f>'Sanitasi Layak'!$C$40:$C$74</c:f>
              <c:numCache>
                <c:formatCode>0.00</c:formatCode>
                <c:ptCount val="35"/>
                <c:pt idx="0">
                  <c:v>33.06</c:v>
                </c:pt>
                <c:pt idx="1">
                  <c:v>42.71</c:v>
                </c:pt>
                <c:pt idx="2">
                  <c:v>45.31</c:v>
                </c:pt>
                <c:pt idx="3">
                  <c:v>52.89</c:v>
                </c:pt>
                <c:pt idx="4">
                  <c:v>45.46</c:v>
                </c:pt>
                <c:pt idx="5">
                  <c:v>49.65</c:v>
                </c:pt>
                <c:pt idx="6">
                  <c:v>52.77</c:v>
                </c:pt>
                <c:pt idx="7">
                  <c:v>58.09</c:v>
                </c:pt>
                <c:pt idx="8">
                  <c:v>59.48</c:v>
                </c:pt>
                <c:pt idx="9">
                  <c:v>64.2</c:v>
                </c:pt>
                <c:pt idx="10">
                  <c:v>61.12</c:v>
                </c:pt>
                <c:pt idx="11">
                  <c:v>58.75</c:v>
                </c:pt>
                <c:pt idx="12">
                  <c:v>64.400000000000006</c:v>
                </c:pt>
                <c:pt idx="13">
                  <c:v>66.180000000000007</c:v>
                </c:pt>
                <c:pt idx="14">
                  <c:v>63.38</c:v>
                </c:pt>
                <c:pt idx="15">
                  <c:v>66.36</c:v>
                </c:pt>
                <c:pt idx="16">
                  <c:v>68.83</c:v>
                </c:pt>
                <c:pt idx="17">
                  <c:v>63.29</c:v>
                </c:pt>
                <c:pt idx="18">
                  <c:v>67.89</c:v>
                </c:pt>
                <c:pt idx="19">
                  <c:v>69.52</c:v>
                </c:pt>
                <c:pt idx="20">
                  <c:v>71.680000000000007</c:v>
                </c:pt>
                <c:pt idx="21">
                  <c:v>70.040000000000006</c:v>
                </c:pt>
                <c:pt idx="22">
                  <c:v>66.59</c:v>
                </c:pt>
                <c:pt idx="23">
                  <c:v>69.25</c:v>
                </c:pt>
                <c:pt idx="24">
                  <c:v>65.3</c:v>
                </c:pt>
                <c:pt idx="25">
                  <c:v>71.84</c:v>
                </c:pt>
                <c:pt idx="26">
                  <c:v>73</c:v>
                </c:pt>
                <c:pt idx="27">
                  <c:v>71.930000000000007</c:v>
                </c:pt>
                <c:pt idx="28">
                  <c:v>72.83</c:v>
                </c:pt>
                <c:pt idx="29">
                  <c:v>76.73</c:v>
                </c:pt>
                <c:pt idx="30">
                  <c:v>86.33</c:v>
                </c:pt>
                <c:pt idx="31">
                  <c:v>83.56</c:v>
                </c:pt>
                <c:pt idx="32">
                  <c:v>89.4</c:v>
                </c:pt>
                <c:pt idx="33">
                  <c:v>91.13</c:v>
                </c:pt>
                <c:pt idx="34">
                  <c:v>90.51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CC-4ACC-ACE4-D07E41124F0A}"/>
            </c:ext>
          </c:extLst>
        </c:ser>
        <c:ser>
          <c:idx val="2"/>
          <c:order val="2"/>
          <c:tx>
            <c:strRef>
              <c:f>'Sanitasi Layak'!$D$39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'Sanitasi Layak'!$A$40:$A$74</c:f>
              <c:strCache>
                <c:ptCount val="35"/>
                <c:pt idx="0">
                  <c:v>Papua </c:v>
                </c:pt>
                <c:pt idx="1">
                  <c:v>Bengkulu </c:v>
                </c:pt>
                <c:pt idx="2">
                  <c:v>Nusa Tenggara Timur </c:v>
                </c:pt>
                <c:pt idx="3">
                  <c:v>Lampung </c:v>
                </c:pt>
                <c:pt idx="4">
                  <c:v>Kalimantan Tengah </c:v>
                </c:pt>
                <c:pt idx="5">
                  <c:v>Kalimantan Barat </c:v>
                </c:pt>
                <c:pt idx="6">
                  <c:v>Sumatera Barat </c:v>
                </c:pt>
                <c:pt idx="7">
                  <c:v>Kalimantan Selatan </c:v>
                </c:pt>
                <c:pt idx="8">
                  <c:v>Sulawesi Barat </c:v>
                </c:pt>
                <c:pt idx="9">
                  <c:v>J a m b i </c:v>
                </c:pt>
                <c:pt idx="10">
                  <c:v>Sulawesi Tengah </c:v>
                </c:pt>
                <c:pt idx="11">
                  <c:v>Gorontalo </c:v>
                </c:pt>
                <c:pt idx="12">
                  <c:v>Jawa Barat </c:v>
                </c:pt>
                <c:pt idx="13">
                  <c:v>Maluku Utara </c:v>
                </c:pt>
                <c:pt idx="14">
                  <c:v>Aceh </c:v>
                </c:pt>
                <c:pt idx="15">
                  <c:v>Sumatera Selatan </c:v>
                </c:pt>
                <c:pt idx="16">
                  <c:v>Jawa Timur </c:v>
                </c:pt>
                <c:pt idx="17">
                  <c:v>Maluku </c:v>
                </c:pt>
                <c:pt idx="18">
                  <c:v>Indonesia </c:v>
                </c:pt>
                <c:pt idx="19">
                  <c:v>Sulawesi Tenggara </c:v>
                </c:pt>
                <c:pt idx="20">
                  <c:v>Banten </c:v>
                </c:pt>
                <c:pt idx="21">
                  <c:v>R i a u </c:v>
                </c:pt>
                <c:pt idx="22">
                  <c:v>Kalimantan Utara </c:v>
                </c:pt>
                <c:pt idx="23">
                  <c:v>Nusa Tenggara Barat </c:v>
                </c:pt>
                <c:pt idx="24">
                  <c:v>Papua Barat </c:v>
                </c:pt>
                <c:pt idx="25">
                  <c:v>Jawa Tengah </c:v>
                </c:pt>
                <c:pt idx="26">
                  <c:v>Sumatera Utara </c:v>
                </c:pt>
                <c:pt idx="27">
                  <c:v>Sulawesi Utara </c:v>
                </c:pt>
                <c:pt idx="28">
                  <c:v>Kalimantan Timur </c:v>
                </c:pt>
                <c:pt idx="29">
                  <c:v>Sulawesi Selatan </c:v>
                </c:pt>
                <c:pt idx="30">
                  <c:v>Kep. Riau </c:v>
                </c:pt>
                <c:pt idx="31">
                  <c:v>Kep. Bangka Belitung </c:v>
                </c:pt>
                <c:pt idx="32">
                  <c:v>DI Yogyakarta </c:v>
                </c:pt>
                <c:pt idx="33">
                  <c:v>DKI Jakarta </c:v>
                </c:pt>
                <c:pt idx="34">
                  <c:v>B a l i </c:v>
                </c:pt>
              </c:strCache>
            </c:strRef>
          </c:cat>
          <c:val>
            <c:numRef>
              <c:f>'Sanitasi Layak'!$D$40:$D$74</c:f>
              <c:numCache>
                <c:formatCode>0.00</c:formatCode>
                <c:ptCount val="35"/>
                <c:pt idx="0">
                  <c:v>33.75</c:v>
                </c:pt>
                <c:pt idx="1">
                  <c:v>44.31</c:v>
                </c:pt>
                <c:pt idx="2">
                  <c:v>50.72</c:v>
                </c:pt>
                <c:pt idx="3">
                  <c:v>52.48</c:v>
                </c:pt>
                <c:pt idx="4">
                  <c:v>52.55</c:v>
                </c:pt>
                <c:pt idx="5">
                  <c:v>53.97</c:v>
                </c:pt>
                <c:pt idx="6">
                  <c:v>56.85</c:v>
                </c:pt>
                <c:pt idx="7">
                  <c:v>62.76</c:v>
                </c:pt>
                <c:pt idx="8">
                  <c:v>63.21</c:v>
                </c:pt>
                <c:pt idx="9">
                  <c:v>63.99</c:v>
                </c:pt>
                <c:pt idx="10">
                  <c:v>64.150000000000006</c:v>
                </c:pt>
                <c:pt idx="11">
                  <c:v>64.3</c:v>
                </c:pt>
                <c:pt idx="12">
                  <c:v>64.73</c:v>
                </c:pt>
                <c:pt idx="13">
                  <c:v>66.959999999999994</c:v>
                </c:pt>
                <c:pt idx="14">
                  <c:v>67.09</c:v>
                </c:pt>
                <c:pt idx="15">
                  <c:v>68.599999999999994</c:v>
                </c:pt>
                <c:pt idx="16">
                  <c:v>68.84</c:v>
                </c:pt>
                <c:pt idx="17">
                  <c:v>69.05</c:v>
                </c:pt>
                <c:pt idx="18">
                  <c:v>69.27</c:v>
                </c:pt>
                <c:pt idx="19">
                  <c:v>69.900000000000006</c:v>
                </c:pt>
                <c:pt idx="20">
                  <c:v>70.650000000000006</c:v>
                </c:pt>
                <c:pt idx="21">
                  <c:v>71.48</c:v>
                </c:pt>
                <c:pt idx="22">
                  <c:v>71.75</c:v>
                </c:pt>
                <c:pt idx="23">
                  <c:v>73.7</c:v>
                </c:pt>
                <c:pt idx="24">
                  <c:v>73.95</c:v>
                </c:pt>
                <c:pt idx="25">
                  <c:v>74.040000000000006</c:v>
                </c:pt>
                <c:pt idx="26">
                  <c:v>74.599999999999994</c:v>
                </c:pt>
                <c:pt idx="27">
                  <c:v>75.23</c:v>
                </c:pt>
                <c:pt idx="28">
                  <c:v>79.19</c:v>
                </c:pt>
                <c:pt idx="29">
                  <c:v>79.61</c:v>
                </c:pt>
                <c:pt idx="30">
                  <c:v>85.07</c:v>
                </c:pt>
                <c:pt idx="31">
                  <c:v>85.64</c:v>
                </c:pt>
                <c:pt idx="32">
                  <c:v>88.92</c:v>
                </c:pt>
                <c:pt idx="33">
                  <c:v>90.73</c:v>
                </c:pt>
                <c:pt idx="34">
                  <c:v>91.14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CC-4ACC-ACE4-D07E41124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540800"/>
        <c:axId val="168546688"/>
      </c:barChart>
      <c:catAx>
        <c:axId val="16854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46688"/>
        <c:crosses val="autoZero"/>
        <c:auto val="1"/>
        <c:lblAlgn val="ctr"/>
        <c:lblOffset val="100"/>
        <c:noMultiLvlLbl val="0"/>
      </c:catAx>
      <c:valAx>
        <c:axId val="16854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4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0.03467</cdr:x>
      <cdr:y>0.21381</cdr:y>
    </cdr:from>
    <cdr:to>
      <cdr:x>0.19683</cdr:x>
      <cdr:y>0.30462</cdr:y>
    </cdr:to>
    <cdr:sp macro="" textlink="">
      <cdr:nvSpPr>
        <cdr:cNvPr id="2" name="Kotak Teks 1">
          <a:extLst xmlns:a="http://schemas.openxmlformats.org/drawingml/2006/main">
            <a:ext uri="{FF2B5EF4-FFF2-40B4-BE49-F238E27FC236}">
              <a16:creationId xmlns:a16="http://schemas.microsoft.com/office/drawing/2014/main" id="{D1B173C4-8FF0-40AA-8438-4197F78FA635}"/>
            </a:ext>
          </a:extLst>
        </cdr:cNvPr>
        <cdr:cNvSpPr txBox="1"/>
      </cdr:nvSpPr>
      <cdr:spPr>
        <a:xfrm xmlns:a="http://schemas.openxmlformats.org/drawingml/2006/main">
          <a:off x="261571" y="586521"/>
          <a:ext cx="1223596" cy="249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ID" sz="1000"/>
            <a:t>Nasional</a:t>
          </a:r>
          <a:r>
            <a:rPr lang="en-ID" sz="1000" baseline="0"/>
            <a:t> (69,67%)</a:t>
          </a:r>
          <a:endParaRPr lang="en-ID" sz="10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9E44F6AA-995C-4405-842E-525CB6B990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2986088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372" tIns="54186" rIns="108372" bIns="541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i="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E7321AE-F5EE-4DAF-9F58-DDA44EC146C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91" y="4"/>
            <a:ext cx="2986088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372" tIns="54186" rIns="108372" bIns="541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i="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53668DB6-C816-4807-9E64-EB4C1FB7D50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518652"/>
            <a:ext cx="2986088" cy="500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372" tIns="54186" rIns="108372" bIns="541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 i="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9A3A8AC7-BBF9-4A94-981A-2EC918857DC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91" y="9518652"/>
            <a:ext cx="2986088" cy="500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372" tIns="54186" rIns="108372" bIns="541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0" i="0">
                <a:latin typeface="Arial" pitchFamily="34" charset="0"/>
              </a:defRPr>
            </a:lvl1pPr>
          </a:lstStyle>
          <a:p>
            <a:fld id="{A8A346F5-64D2-4F56-8ECD-F4BDF7B6EC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1669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Rectangle 6">
            <a:extLst>
              <a:ext uri="{FF2B5EF4-FFF2-40B4-BE49-F238E27FC236}">
                <a16:creationId xmlns:a16="http://schemas.microsoft.com/office/drawing/2014/main" id="{050228EE-6F7F-4C20-8F38-69AEA1C322E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521830"/>
            <a:ext cx="2986088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372" tIns="54186" rIns="108372" bIns="541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 i="0">
                <a:latin typeface="Times New Roman" panose="02020603050405020304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E99DD4CB-EB49-49FC-A318-FA09EA8D10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4"/>
            <a:ext cx="2986088" cy="498476"/>
          </a:xfrm>
          <a:prstGeom prst="rect">
            <a:avLst/>
          </a:prstGeom>
        </p:spPr>
        <p:txBody>
          <a:bodyPr vert="horz" lIns="90743" tIns="45369" rIns="90743" bIns="45369" rtlCol="0"/>
          <a:lstStyle>
            <a:lvl1pPr algn="l" eaLnBrk="1" hangingPunct="1">
              <a:defRPr sz="1100">
                <a:latin typeface="Times New Roman" panose="02020603050405020304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Image Placeholder 8">
            <a:extLst>
              <a:ext uri="{FF2B5EF4-FFF2-40B4-BE49-F238E27FC236}">
                <a16:creationId xmlns:a16="http://schemas.microsoft.com/office/drawing/2014/main" id="{0E62F47C-F5DA-4290-B5C9-59BC5F1134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2475"/>
            <a:ext cx="6675437" cy="3756025"/>
          </a:xfrm>
          <a:prstGeom prst="rect">
            <a:avLst/>
          </a:prstGeom>
          <a:solidFill>
            <a:schemeClr val="bg1"/>
          </a:solidFill>
          <a:ln w="12700">
            <a:solidFill>
              <a:prstClr val="black"/>
            </a:solidFill>
          </a:ln>
        </p:spPr>
        <p:txBody>
          <a:bodyPr vert="horz" lIns="90743" tIns="45369" rIns="90743" bIns="45369" rtlCol="0" anchor="ctr"/>
          <a:lstStyle/>
          <a:p>
            <a:pPr lvl="0"/>
            <a:endParaRPr lang="id-ID" noProof="0"/>
          </a:p>
        </p:txBody>
      </p:sp>
      <p:sp>
        <p:nvSpPr>
          <p:cNvPr id="10" name="Notes Placeholder 9">
            <a:extLst>
              <a:ext uri="{FF2B5EF4-FFF2-40B4-BE49-F238E27FC236}">
                <a16:creationId xmlns:a16="http://schemas.microsoft.com/office/drawing/2014/main" id="{60E26C59-FC7A-45EF-9BB1-C7AB3E9411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0567" y="4757741"/>
            <a:ext cx="5507035" cy="4508501"/>
          </a:xfrm>
          <a:prstGeom prst="rect">
            <a:avLst/>
          </a:prstGeom>
        </p:spPr>
        <p:txBody>
          <a:bodyPr vert="horz" lIns="90743" tIns="45369" rIns="90743" bIns="4536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CFCF17-F113-43D9-8D7A-A6F827969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0491" y="9518652"/>
            <a:ext cx="2986088" cy="500064"/>
          </a:xfrm>
          <a:prstGeom prst="rect">
            <a:avLst/>
          </a:prstGeom>
        </p:spPr>
        <p:txBody>
          <a:bodyPr vert="horz" wrap="square" lIns="90743" tIns="45369" rIns="90743" bIns="453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/>
            </a:lvl1pPr>
          </a:lstStyle>
          <a:p>
            <a:fld id="{73307CE7-5AB8-4941-9977-61A411DBA630}" type="slidenum">
              <a:rPr lang="id-ID"/>
              <a:pPr/>
              <a:t>‹#›</a:t>
            </a:fld>
            <a:endParaRPr lang="id-ID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E485FCF-C192-4924-9157-433FB051F7C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0491" y="4"/>
            <a:ext cx="2986088" cy="498476"/>
          </a:xfrm>
          <a:prstGeom prst="rect">
            <a:avLst/>
          </a:prstGeom>
        </p:spPr>
        <p:txBody>
          <a:bodyPr vert="horz" lIns="90743" tIns="45369" rIns="90743" bIns="45369" rtlCol="0"/>
          <a:lstStyle>
            <a:lvl1pPr algn="r" eaLnBrk="1" hangingPunct="1">
              <a:defRPr sz="1100">
                <a:latin typeface="Times New Roman" panose="02020603050405020304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45921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12750" y="708025"/>
            <a:ext cx="6310313" cy="3549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d-ID" altLang="id-ID"/>
              <a:t>Terbaru</a:t>
            </a:r>
            <a:endParaRPr lang="en-US" alt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61DF81-1D07-492C-A299-ECF678B48C16}" type="slidenum">
              <a:rPr 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2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32063" y="868363"/>
            <a:ext cx="4173537" cy="2347912"/>
          </a:xfrm>
        </p:spPr>
      </p:sp>
      <p:sp>
        <p:nvSpPr>
          <p:cNvPr id="1048621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6561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069" fontAlgn="auto">
              <a:spcBef>
                <a:spcPts val="0"/>
              </a:spcBef>
              <a:spcAft>
                <a:spcPts val="0"/>
              </a:spcAft>
              <a:defRPr/>
            </a:pPr>
            <a:fld id="{6541BF3A-CC3A-4651-8AFB-D48F5A5D72D3}" type="slidenum">
              <a:rPr lang="en-US" sz="1200" b="0" i="0">
                <a:solidFill>
                  <a:prstClr val="black"/>
                </a:solidFill>
                <a:latin typeface="Calibri"/>
                <a:ea typeface="+mn-ea"/>
              </a:rPr>
              <a:pPr defTabSz="920069" fontAlgn="auto">
                <a:spcBef>
                  <a:spcPts val="0"/>
                </a:spcBef>
                <a:spcAft>
                  <a:spcPts val="0"/>
                </a:spcAft>
                <a:defRPr/>
              </a:pPr>
              <a:t>34</a:t>
            </a:fld>
            <a:endParaRPr lang="en-US" sz="1200" b="0" i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9126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86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16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04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90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102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32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63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82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69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21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497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09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E3104-FD90-41FF-B759-1580C894BD14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55468-DD46-406C-AEE6-D5A2BBE6E168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551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2580855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184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88948-041F-42BD-9602-AD7424B7A773}" type="datetime1">
              <a:rPr kumimoji="0" lang="en-US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56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307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530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109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6146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344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194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5423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7791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2254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6196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4858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1439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08323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90549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06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11434233" y="6362700"/>
            <a:ext cx="609600" cy="381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074400" y="6413500"/>
            <a:ext cx="914400" cy="2286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D39DCB-AA67-4DEC-BDD7-B99CD76E4291}" type="slidenum">
              <a:rPr kumimoji="0" lang="en-US" alt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662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5172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184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9591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5249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9637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2364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8759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531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4971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7049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2311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9838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506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1370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4411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5586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9123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3372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3453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4964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1897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3393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0135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9189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2048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7685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2336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1345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3996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4260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5401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2669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031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0527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4256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E3104-FD90-41FF-B759-1580C894BD14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55468-DD46-406C-AEE6-D5A2BBE6E168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3755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6800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7861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0173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5186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8178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038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5146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6930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1523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85988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6948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52183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E3104-FD90-41FF-B759-1580C894BD14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55468-DD46-406C-AEE6-D5A2BBE6E168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0003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988440"/>
      </p:ext>
    </p:extLst>
  </p:cSld>
  <p:clrMapOvr>
    <a:masterClrMapping/>
  </p:clrMapOvr>
  <p:transition advClick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45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88948-041F-42BD-9602-AD7424B7A773}" type="datetime1">
              <a:rPr kumimoji="0" lang="en-US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85696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3964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11434233" y="6362700"/>
            <a:ext cx="609600" cy="381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074400" y="6413500"/>
            <a:ext cx="914400" cy="2286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D39DCB-AA67-4DEC-BDD7-B99CD76E4291}" type="slidenum">
              <a:rPr kumimoji="0" lang="en-US" alt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MS PGothic" pitchFamily="34" charset="-128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3121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5071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7867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758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383423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62552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41522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307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8068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60176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65543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1449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9829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5849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9617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3830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2427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9426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8524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85059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84032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45892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01487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4003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44664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70083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9794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42291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34617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526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26939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10340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55959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61045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18043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33124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49307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400653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34855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508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11096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1342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7533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9142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58164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7127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05213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27904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17677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591740"/>
      </p:ext>
    </p:extLst>
  </p:cSld>
  <p:clrMapOvr>
    <a:masterClrMapping/>
  </p:clrMapOvr>
  <p:transition advClick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22010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88948-041F-42BD-9602-AD7424B7A773}" type="datetime1">
              <a:rPr kumimoji="0" lang="en-US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71761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93690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11434233" y="6362700"/>
            <a:ext cx="609600" cy="381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074400" y="6413500"/>
            <a:ext cx="914400" cy="2286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D39DCB-AA67-4DEC-BDD7-B99CD76E4291}" type="slidenum">
              <a:rPr kumimoji="0" lang="en-US" alt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MS PGothic" pitchFamily="34" charset="-128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43764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95918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27161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85828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43417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8499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50617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3677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0660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11670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34578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1431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E3104-FD90-41FF-B759-1580C894BD14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55468-DD46-406C-AEE6-D5A2BBE6E168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04497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565901"/>
      </p:ext>
    </p:extLst>
  </p:cSld>
  <p:clrMapOvr>
    <a:masterClrMapping/>
  </p:clrMapOvr>
  <p:transition advClick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59113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88948-041F-42BD-9602-AD7424B7A773}" type="datetime1">
              <a:rPr kumimoji="0" lang="en-US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50205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37009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11434233" y="6362700"/>
            <a:ext cx="609600" cy="381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074400" y="6413500"/>
            <a:ext cx="914400" cy="2286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D39DCB-AA67-4DEC-BDD7-B99CD76E4291}" type="slidenum">
              <a:rPr kumimoji="0" lang="en-US" alt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MS PGothic" pitchFamily="34" charset="-128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670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29109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91760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30163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91107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70958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57137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48746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08305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56233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31732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41707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53548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E3104-FD90-41FF-B759-1580C894BD14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55468-DD46-406C-AEE6-D5A2BBE6E168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463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323139"/>
      </p:ext>
    </p:extLst>
  </p:cSld>
  <p:clrMapOvr>
    <a:masterClrMapping/>
  </p:clrMapOvr>
  <p:transition advClick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43509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88948-041F-42BD-9602-AD7424B7A773}" type="datetime1">
              <a:rPr kumimoji="0" lang="en-US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9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5DACB-F142-47ED-A0B0-033674FE1F59}" type="slidenum">
              <a:rPr kumimoji="0" lang="en-GB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07865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4084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9427631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0996778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957200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885148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1329701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8756040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6925782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2200041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720687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1999132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1066811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70" y="624276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01C2E1E-30FF-4400-8201-B7218AC0A08A}" type="slidenum">
              <a:rPr lang="id-ID" altLang="zh-CN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altLang="zh-CN" sz="1593" b="0" i="0">
              <a:solidFill>
                <a:srgbClr val="151515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036361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43E3104-FD90-41FF-B759-1580C894BD14}" type="datetimeFigureOut">
              <a:rPr lang="id-ID" sz="1200" b="0" i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200" b="0" i="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200" b="0" i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5555468-DD46-406C-AEE6-D5A2BBE6E168}" type="slidenum">
              <a:rPr lang="id-ID" sz="1200" b="0" i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200" b="0" i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592254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156184"/>
      </p:ext>
    </p:extLst>
  </p:cSld>
  <p:clrMapOvr>
    <a:masterClrMapping/>
  </p:clrMapOvr>
  <p:transition advClick="0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61"/>
            <a:ext cx="3860800" cy="365125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AF5DACB-F142-47ED-A0B0-033674FE1F59}" type="slidenum">
              <a:rPr lang="en-GB" sz="1442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256041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D288948-041F-42BD-9602-AD7424B7A773}" type="datetime1">
              <a:rPr lang="en-US" sz="1442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4/11/2019</a:t>
            </a:fld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61"/>
            <a:ext cx="3860800" cy="365125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AF5DACB-F142-47ED-A0B0-033674FE1F59}" type="slidenum">
              <a:rPr lang="en-GB" sz="1442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884936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76228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0918760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0281895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3526027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4175466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6807171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260591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6247382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1050299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612700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5592665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6878283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70" y="624276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01C2E1E-30FF-4400-8201-B7218AC0A08A}" type="slidenum">
              <a:rPr lang="id-ID" altLang="zh-CN" sz="1800" b="0" i="0" smtClean="0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altLang="zh-CN" sz="1593" b="0" i="0">
              <a:solidFill>
                <a:srgbClr val="151515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436099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43E3104-FD90-41FF-B759-1580C894BD14}" type="datetimeFigureOut">
              <a:rPr lang="id-ID" sz="1200" b="0" i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200" b="0" i="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200" b="0" i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5555468-DD46-406C-AEE6-D5A2BBE6E168}" type="slidenum">
              <a:rPr lang="id-ID" sz="1200" b="0" i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200" b="0" i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0523666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248981"/>
      </p:ext>
    </p:extLst>
  </p:cSld>
  <p:clrMapOvr>
    <a:masterClrMapping/>
  </p:clrMapOvr>
  <p:transition advClick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61"/>
            <a:ext cx="3860800" cy="365125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AF5DACB-F142-47ED-A0B0-033674FE1F59}" type="slidenum">
              <a:rPr lang="en-GB" sz="1442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479933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D288948-041F-42BD-9602-AD7424B7A773}" type="datetime1">
              <a:rPr lang="en-US" sz="1442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4/11/2019</a:t>
            </a:fld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61"/>
            <a:ext cx="3860800" cy="365125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AF5DACB-F142-47ED-A0B0-033674FE1F59}" type="slidenum">
              <a:rPr lang="en-GB" sz="1442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 sz="1442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25915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45646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972776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66093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060502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417807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0019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028953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897947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713953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127788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522730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3BECB20-7366-4B16-882F-5BFD212E4DA5}" type="datetimeFigureOut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11/04/2019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E7274B-B142-4914-8B98-5D31AF1F433C}" type="slidenum">
              <a:rPr lang="id-ID" sz="1800" b="0" i="0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198561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01C2E1E-30FF-4400-8201-B7218AC0A08A}" type="slidenum">
              <a:rPr lang="id-ID" altLang="zh-CN" sz="1800" b="0" i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altLang="zh-CN" sz="1593" b="0" i="0">
              <a:solidFill>
                <a:srgbClr val="15151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579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emf"/><Relationship Id="rId32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emf"/><Relationship Id="rId28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emf"/><Relationship Id="rId27" Type="http://schemas.openxmlformats.org/officeDocument/2006/relationships/image" Target="../media/image9.png"/><Relationship Id="rId30" Type="http://schemas.openxmlformats.org/officeDocument/2006/relationships/image" Target="../media/image1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2.emf"/><Relationship Id="rId26" Type="http://schemas.microsoft.com/office/2007/relationships/hdphoto" Target="../media/hdphoto1.wdp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5.emf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1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20" Type="http://schemas.openxmlformats.org/officeDocument/2006/relationships/image" Target="../media/image4.emf"/><Relationship Id="rId29" Type="http://schemas.microsoft.com/office/2007/relationships/hdphoto" Target="../media/hdphoto3.wdp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image" Target="../media/image7.emf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emf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6.emf"/><Relationship Id="rId27" Type="http://schemas.openxmlformats.org/officeDocument/2006/relationships/image" Target="../media/image10.png"/><Relationship Id="rId30" Type="http://schemas.openxmlformats.org/officeDocument/2006/relationships/image" Target="../media/image1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3.xml"/><Relationship Id="rId18" Type="http://schemas.openxmlformats.org/officeDocument/2006/relationships/image" Target="../media/image5.emf"/><Relationship Id="rId26" Type="http://schemas.microsoft.com/office/2007/relationships/hdphoto" Target="../media/hdphoto3.wdp"/><Relationship Id="rId3" Type="http://schemas.openxmlformats.org/officeDocument/2006/relationships/slideLayout" Target="../slideLayouts/slideLayout35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image" Target="../media/image4.emf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2.emf"/><Relationship Id="rId23" Type="http://schemas.microsoft.com/office/2007/relationships/hdphoto" Target="../media/hdphoto1.wdp"/><Relationship Id="rId10" Type="http://schemas.openxmlformats.org/officeDocument/2006/relationships/slideLayout" Target="../slideLayouts/slideLayout42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.png"/><Relationship Id="rId22" Type="http://schemas.openxmlformats.org/officeDocument/2006/relationships/image" Target="../media/image13.png"/><Relationship Id="rId27" Type="http://schemas.openxmlformats.org/officeDocument/2006/relationships/image" Target="../media/image1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4.xml"/><Relationship Id="rId18" Type="http://schemas.openxmlformats.org/officeDocument/2006/relationships/image" Target="../media/image5.emf"/><Relationship Id="rId26" Type="http://schemas.microsoft.com/office/2007/relationships/hdphoto" Target="../media/hdphoto3.wdp"/><Relationship Id="rId3" Type="http://schemas.openxmlformats.org/officeDocument/2006/relationships/slideLayout" Target="../slideLayouts/slideLayout47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4.emf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2.emf"/><Relationship Id="rId23" Type="http://schemas.microsoft.com/office/2007/relationships/hdphoto" Target="../media/hdphoto1.wdp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Relationship Id="rId22" Type="http://schemas.openxmlformats.org/officeDocument/2006/relationships/image" Target="../media/image13.png"/><Relationship Id="rId27" Type="http://schemas.openxmlformats.org/officeDocument/2006/relationships/image" Target="../media/image1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image" Target="../media/image7.emf"/><Relationship Id="rId3" Type="http://schemas.openxmlformats.org/officeDocument/2006/relationships/slideLayout" Target="../slideLayouts/slideLayout71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6.emf"/><Relationship Id="rId33" Type="http://schemas.openxmlformats.org/officeDocument/2006/relationships/image" Target="../media/image12.png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image" Target="../media/image1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image" Target="../media/image5.emf"/><Relationship Id="rId32" Type="http://schemas.microsoft.com/office/2007/relationships/hdphoto" Target="../media/hdphoto2.wdp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image" Target="../media/image4.emf"/><Relationship Id="rId28" Type="http://schemas.openxmlformats.org/officeDocument/2006/relationships/image" Target="../media/image9.png"/><Relationship Id="rId10" Type="http://schemas.openxmlformats.org/officeDocument/2006/relationships/slideLayout" Target="../slideLayouts/slideLayout78.xml"/><Relationship Id="rId19" Type="http://schemas.openxmlformats.org/officeDocument/2006/relationships/theme" Target="../theme/theme6.xml"/><Relationship Id="rId31" Type="http://schemas.openxmlformats.org/officeDocument/2006/relationships/image" Target="../media/image11.png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image" Target="../media/image3.emf"/><Relationship Id="rId27" Type="http://schemas.openxmlformats.org/officeDocument/2006/relationships/image" Target="../media/image8.png"/><Relationship Id="rId30" Type="http://schemas.openxmlformats.org/officeDocument/2006/relationships/image" Target="../media/image10.png"/><Relationship Id="rId8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theme" Target="../theme/theme7.xml"/><Relationship Id="rId18" Type="http://schemas.openxmlformats.org/officeDocument/2006/relationships/image" Target="../media/image5.emf"/><Relationship Id="rId26" Type="http://schemas.microsoft.com/office/2007/relationships/hdphoto" Target="../media/hdphoto4.wdp"/><Relationship Id="rId3" Type="http://schemas.openxmlformats.org/officeDocument/2006/relationships/slideLayout" Target="../slideLayouts/slideLayout89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image" Target="../media/image4.emf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88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2.emf"/><Relationship Id="rId23" Type="http://schemas.microsoft.com/office/2007/relationships/hdphoto" Target="../media/hdphoto1.wdp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.png"/><Relationship Id="rId22" Type="http://schemas.openxmlformats.org/officeDocument/2006/relationships/image" Target="../media/image13.png"/><Relationship Id="rId27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theme" Target="../theme/theme8.xml"/><Relationship Id="rId18" Type="http://schemas.openxmlformats.org/officeDocument/2006/relationships/image" Target="../media/image5.emf"/><Relationship Id="rId26" Type="http://schemas.microsoft.com/office/2007/relationships/hdphoto" Target="../media/hdphoto4.wdp"/><Relationship Id="rId3" Type="http://schemas.openxmlformats.org/officeDocument/2006/relationships/slideLayout" Target="../slideLayouts/slideLayout101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image" Target="../media/image4.emf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2.emf"/><Relationship Id="rId23" Type="http://schemas.microsoft.com/office/2007/relationships/hdphoto" Target="../media/hdphoto1.wdp"/><Relationship Id="rId10" Type="http://schemas.openxmlformats.org/officeDocument/2006/relationships/slideLayout" Target="../slideLayouts/slideLayout108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1.png"/><Relationship Id="rId22" Type="http://schemas.openxmlformats.org/officeDocument/2006/relationships/image" Target="../media/image13.png"/><Relationship Id="rId27" Type="http://schemas.openxmlformats.org/officeDocument/2006/relationships/image" Target="../media/image1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image" Target="../media/image4.emf"/><Relationship Id="rId26" Type="http://schemas.openxmlformats.org/officeDocument/2006/relationships/image" Target="../media/image16.png"/><Relationship Id="rId3" Type="http://schemas.openxmlformats.org/officeDocument/2006/relationships/slideLayout" Target="../slideLayouts/slideLayout113.xml"/><Relationship Id="rId21" Type="http://schemas.openxmlformats.org/officeDocument/2006/relationships/image" Target="../media/image7.emf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image" Target="../media/image3.emf"/><Relationship Id="rId25" Type="http://schemas.openxmlformats.org/officeDocument/2006/relationships/image" Target="../media/image10.png"/><Relationship Id="rId2" Type="http://schemas.openxmlformats.org/officeDocument/2006/relationships/slideLayout" Target="../slideLayouts/slideLayout112.xml"/><Relationship Id="rId16" Type="http://schemas.openxmlformats.org/officeDocument/2006/relationships/image" Target="../media/image2.emf"/><Relationship Id="rId20" Type="http://schemas.openxmlformats.org/officeDocument/2006/relationships/image" Target="../media/image6.emf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1.png"/><Relationship Id="rId23" Type="http://schemas.openxmlformats.org/officeDocument/2006/relationships/image" Target="../media/image13.png"/><Relationship Id="rId28" Type="http://schemas.openxmlformats.org/officeDocument/2006/relationships/image" Target="../media/image15.png"/><Relationship Id="rId10" Type="http://schemas.openxmlformats.org/officeDocument/2006/relationships/slideLayout" Target="../slideLayouts/slideLayout120.xml"/><Relationship Id="rId19" Type="http://schemas.openxmlformats.org/officeDocument/2006/relationships/image" Target="../media/image5.emf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theme" Target="../theme/theme9.xml"/><Relationship Id="rId22" Type="http://schemas.openxmlformats.org/officeDocument/2006/relationships/image" Target="../media/image8.png"/><Relationship Id="rId27" Type="http://schemas.microsoft.com/office/2007/relationships/hdphoto" Target="../media/hdphoto4.wdp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image" Target="../media/image1.png"/><Relationship Id="rId26" Type="http://schemas.openxmlformats.org/officeDocument/2006/relationships/image" Target="../media/image9.png"/><Relationship Id="rId3" Type="http://schemas.openxmlformats.org/officeDocument/2006/relationships/slideLayout" Target="../slideLayouts/slideLayout126.xml"/><Relationship Id="rId21" Type="http://schemas.openxmlformats.org/officeDocument/2006/relationships/image" Target="../media/image4.emf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theme" Target="../theme/theme10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image" Target="../media/image3.emf"/><Relationship Id="rId29" Type="http://schemas.microsoft.com/office/2007/relationships/hdphoto" Target="../media/hdphoto5.wdp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image" Target="../media/image6.emf"/><Relationship Id="rId28" Type="http://schemas.openxmlformats.org/officeDocument/2006/relationships/image" Target="../media/image17.png"/><Relationship Id="rId10" Type="http://schemas.openxmlformats.org/officeDocument/2006/relationships/slideLayout" Target="../slideLayouts/slideLayout133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image" Target="../media/image5.emf"/><Relationship Id="rId27" Type="http://schemas.openxmlformats.org/officeDocument/2006/relationships/image" Target="../media/image10.png"/><Relationship Id="rId30" Type="http://schemas.openxmlformats.org/officeDocument/2006/relationships/image" Target="../media/image1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theme" Target="../theme/theme11.xml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142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image" Target="../media/image7.emf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image" Target="../media/image2.emf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image" Target="../media/image5.emf"/><Relationship Id="rId28" Type="http://schemas.openxmlformats.org/officeDocument/2006/relationships/image" Target="../media/image10.png"/><Relationship Id="rId10" Type="http://schemas.openxmlformats.org/officeDocument/2006/relationships/slideLayout" Target="../slideLayouts/slideLayout149.xml"/><Relationship Id="rId19" Type="http://schemas.openxmlformats.org/officeDocument/2006/relationships/image" Target="../media/image1.png"/><Relationship Id="rId31" Type="http://schemas.openxmlformats.org/officeDocument/2006/relationships/image" Target="../media/image12.png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image" Target="../media/image4.emf"/><Relationship Id="rId27" Type="http://schemas.openxmlformats.org/officeDocument/2006/relationships/image" Target="../media/image9.png"/><Relationship Id="rId30" Type="http://schemas.microsoft.com/office/2007/relationships/hdphoto" Target="../media/hdphoto6.wdp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theme" Target="../theme/theme12.xml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159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5" Type="http://schemas.openxmlformats.org/officeDocument/2006/relationships/image" Target="../media/image7.emf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image" Target="../media/image2.emf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image" Target="../media/image5.emf"/><Relationship Id="rId28" Type="http://schemas.openxmlformats.org/officeDocument/2006/relationships/image" Target="../media/image10.png"/><Relationship Id="rId10" Type="http://schemas.openxmlformats.org/officeDocument/2006/relationships/slideLayout" Target="../slideLayouts/slideLayout166.xml"/><Relationship Id="rId19" Type="http://schemas.openxmlformats.org/officeDocument/2006/relationships/image" Target="../media/image1.png"/><Relationship Id="rId31" Type="http://schemas.openxmlformats.org/officeDocument/2006/relationships/image" Target="../media/image12.png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image" Target="../media/image4.emf"/><Relationship Id="rId27" Type="http://schemas.openxmlformats.org/officeDocument/2006/relationships/image" Target="../media/image9.png"/><Relationship Id="rId30" Type="http://schemas.microsoft.com/office/2007/relationships/hdphoto" Target="../media/hdphoto7.wdp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theme" Target="../theme/theme13.xml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176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5" Type="http://schemas.openxmlformats.org/officeDocument/2006/relationships/image" Target="../media/image7.emf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image" Target="../media/image2.emf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6.emf"/><Relationship Id="rId32" Type="http://schemas.openxmlformats.org/officeDocument/2006/relationships/image" Target="../media/image12.png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image" Target="../media/image5.emf"/><Relationship Id="rId28" Type="http://schemas.microsoft.com/office/2007/relationships/hdphoto" Target="../media/hdphoto1.wdp"/><Relationship Id="rId10" Type="http://schemas.openxmlformats.org/officeDocument/2006/relationships/slideLayout" Target="../slideLayouts/slideLayout183.xml"/><Relationship Id="rId19" Type="http://schemas.openxmlformats.org/officeDocument/2006/relationships/image" Target="../media/image1.png"/><Relationship Id="rId31" Type="http://schemas.microsoft.com/office/2007/relationships/hdphoto" Target="../media/hdphoto8.wdp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4.emf"/><Relationship Id="rId27" Type="http://schemas.openxmlformats.org/officeDocument/2006/relationships/image" Target="../media/image9.png"/><Relationship Id="rId30" Type="http://schemas.openxmlformats.org/officeDocument/2006/relationships/image" Target="../media/image2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18" Type="http://schemas.openxmlformats.org/officeDocument/2006/relationships/theme" Target="../theme/theme14.xml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19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image" Target="../media/image7.emf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0" Type="http://schemas.openxmlformats.org/officeDocument/2006/relationships/image" Target="../media/image2.emf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image" Target="../media/image6.emf"/><Relationship Id="rId32" Type="http://schemas.openxmlformats.org/officeDocument/2006/relationships/image" Target="../media/image12.png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image" Target="../media/image5.emf"/><Relationship Id="rId28" Type="http://schemas.microsoft.com/office/2007/relationships/hdphoto" Target="../media/hdphoto1.wdp"/><Relationship Id="rId10" Type="http://schemas.openxmlformats.org/officeDocument/2006/relationships/slideLayout" Target="../slideLayouts/slideLayout200.xml"/><Relationship Id="rId19" Type="http://schemas.openxmlformats.org/officeDocument/2006/relationships/image" Target="../media/image1.png"/><Relationship Id="rId31" Type="http://schemas.microsoft.com/office/2007/relationships/hdphoto" Target="../media/hdphoto8.wdp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image" Target="../media/image4.emf"/><Relationship Id="rId27" Type="http://schemas.openxmlformats.org/officeDocument/2006/relationships/image" Target="../media/image9.png"/><Relationship Id="rId30" Type="http://schemas.openxmlformats.org/officeDocument/2006/relationships/image" Target="../media/image20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5.xml"/><Relationship Id="rId18" Type="http://schemas.openxmlformats.org/officeDocument/2006/relationships/image" Target="../media/image5.emf"/><Relationship Id="rId26" Type="http://schemas.microsoft.com/office/2007/relationships/hdphoto" Target="../media/hdphoto4.wdp"/><Relationship Id="rId3" Type="http://schemas.openxmlformats.org/officeDocument/2006/relationships/slideLayout" Target="../slideLayouts/slideLayout210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4.emf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212.xml"/><Relationship Id="rId15" Type="http://schemas.openxmlformats.org/officeDocument/2006/relationships/image" Target="../media/image2.emf"/><Relationship Id="rId23" Type="http://schemas.microsoft.com/office/2007/relationships/hdphoto" Target="../media/hdphoto1.wdp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image" Target="../media/image1.png"/><Relationship Id="rId22" Type="http://schemas.openxmlformats.org/officeDocument/2006/relationships/image" Target="../media/image13.png"/><Relationship Id="rId27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277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0" r:id="rId1"/>
    <p:sldLayoutId id="2147485381" r:id="rId2"/>
    <p:sldLayoutId id="2147485382" r:id="rId3"/>
    <p:sldLayoutId id="2147485383" r:id="rId4"/>
    <p:sldLayoutId id="2147485384" r:id="rId5"/>
    <p:sldLayoutId id="2147485385" r:id="rId6"/>
    <p:sldLayoutId id="2147485386" r:id="rId7"/>
    <p:sldLayoutId id="2147485387" r:id="rId8"/>
    <p:sldLayoutId id="2147485388" r:id="rId9"/>
    <p:sldLayoutId id="2147485389" r:id="rId10"/>
    <p:sldLayoutId id="2147485390" r:id="rId11"/>
    <p:sldLayoutId id="2147485391" r:id="rId12"/>
    <p:sldLayoutId id="2147485392" r:id="rId13"/>
    <p:sldLayoutId id="2147485393" r:id="rId14"/>
    <p:sldLayoutId id="2147485394" r:id="rId15"/>
    <p:sldLayoutId id="2147485395" r:id="rId16"/>
    <p:sldLayoutId id="214748539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169094" y="-3083"/>
            <a:ext cx="622415" cy="1222322"/>
            <a:chOff x="808208" y="-13126"/>
            <a:chExt cx="622415" cy="1222322"/>
          </a:xfrm>
        </p:grpSpPr>
        <p:grpSp>
          <p:nvGrpSpPr>
            <p:cNvPr id="5" name="Group 4"/>
            <p:cNvGrpSpPr/>
            <p:nvPr userDrawn="1"/>
          </p:nvGrpSpPr>
          <p:grpSpPr>
            <a:xfrm>
              <a:off x="808208" y="-7001"/>
              <a:ext cx="614645" cy="1216197"/>
              <a:chOff x="808208" y="-7001"/>
              <a:chExt cx="614645" cy="1216197"/>
            </a:xfrm>
          </p:grpSpPr>
          <p:grpSp>
            <p:nvGrpSpPr>
              <p:cNvPr id="3" name="Group 2"/>
              <p:cNvGrpSpPr/>
              <p:nvPr userDrawn="1"/>
            </p:nvGrpSpPr>
            <p:grpSpPr>
              <a:xfrm>
                <a:off x="808208" y="809146"/>
                <a:ext cx="614645" cy="400050"/>
                <a:chOff x="169718" y="794085"/>
                <a:chExt cx="614645" cy="400050"/>
              </a:xfrm>
            </p:grpSpPr>
            <p:sp>
              <p:nvSpPr>
                <p:cNvPr id="2" name="Right Triangle 1"/>
                <p:cNvSpPr/>
                <p:nvPr userDrawn="1"/>
              </p:nvSpPr>
              <p:spPr>
                <a:xfrm flipV="1">
                  <a:off x="169718" y="794085"/>
                  <a:ext cx="573231" cy="400050"/>
                </a:xfrm>
                <a:prstGeom prst="rtTriangle">
                  <a:avLst/>
                </a:prstGeom>
                <a:solidFill>
                  <a:srgbClr val="D00000"/>
                </a:solidFill>
                <a:ln>
                  <a:solidFill>
                    <a:srgbClr val="D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Right Triangle 41"/>
                <p:cNvSpPr/>
                <p:nvPr userDrawn="1"/>
              </p:nvSpPr>
              <p:spPr>
                <a:xfrm flipH="1" flipV="1">
                  <a:off x="187084" y="794085"/>
                  <a:ext cx="597279" cy="400050"/>
                </a:xfrm>
                <a:prstGeom prst="rtTriangle">
                  <a:avLst/>
                </a:prstGeom>
                <a:solidFill>
                  <a:srgbClr val="D00000"/>
                </a:solidFill>
                <a:ln>
                  <a:solidFill>
                    <a:srgbClr val="D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" name="Rectangle 3"/>
              <p:cNvSpPr/>
              <p:nvPr userDrawn="1"/>
            </p:nvSpPr>
            <p:spPr>
              <a:xfrm>
                <a:off x="808208" y="-7001"/>
                <a:ext cx="614645" cy="926300"/>
              </a:xfrm>
              <a:prstGeom prst="rect">
                <a:avLst/>
              </a:prstGeom>
              <a:solidFill>
                <a:srgbClr val="D00000"/>
              </a:solidFill>
              <a:ln>
                <a:solidFill>
                  <a:srgbClr val="D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9E3E4CFB-FDA6-4EFA-B09E-DE3E4170C177}"/>
                </a:ext>
              </a:extLst>
            </p:cNvPr>
            <p:cNvSpPr/>
            <p:nvPr userDrawn="1"/>
          </p:nvSpPr>
          <p:spPr>
            <a:xfrm rot="10800000">
              <a:off x="1350285" y="-13126"/>
              <a:ext cx="80338" cy="1206046"/>
            </a:xfrm>
            <a:prstGeom prst="rtTriangle">
              <a:avLst/>
            </a:prstGeom>
            <a:solidFill>
              <a:srgbClr val="FF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7" name="Picture 2" descr="https://gawianku.files.wordpress.com/2014/08/0e9a4-garudapancasila-svg.png">
            <a:extLst>
              <a:ext uri="{FF2B5EF4-FFF2-40B4-BE49-F238E27FC236}">
                <a16:creationId xmlns:a16="http://schemas.microsoft.com/office/drawing/2014/main" id="{8663E78A-F474-4F8C-896C-E006F8DB9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5" y="62712"/>
            <a:ext cx="823015" cy="85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124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8" r:id="rId1"/>
    <p:sldLayoutId id="2147485409" r:id="rId2"/>
    <p:sldLayoutId id="2147485410" r:id="rId3"/>
    <p:sldLayoutId id="2147485411" r:id="rId4"/>
    <p:sldLayoutId id="2147485412" r:id="rId5"/>
    <p:sldLayoutId id="2147485413" r:id="rId6"/>
    <p:sldLayoutId id="2147485414" r:id="rId7"/>
    <p:sldLayoutId id="2147485415" r:id="rId8"/>
    <p:sldLayoutId id="2147485416" r:id="rId9"/>
    <p:sldLayoutId id="2147485417" r:id="rId10"/>
    <p:sldLayoutId id="2147485418" r:id="rId11"/>
    <p:sldLayoutId id="2147485419" r:id="rId12"/>
    <p:sldLayoutId id="2147485420" r:id="rId13"/>
    <p:sldLayoutId id="2147485423" r:id="rId14"/>
    <p:sldLayoutId id="214748542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720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26" r:id="rId1"/>
    <p:sldLayoutId id="2147485427" r:id="rId2"/>
    <p:sldLayoutId id="2147485428" r:id="rId3"/>
    <p:sldLayoutId id="2147485429" r:id="rId4"/>
    <p:sldLayoutId id="2147485430" r:id="rId5"/>
    <p:sldLayoutId id="2147485431" r:id="rId6"/>
    <p:sldLayoutId id="2147485432" r:id="rId7"/>
    <p:sldLayoutId id="2147485433" r:id="rId8"/>
    <p:sldLayoutId id="2147485434" r:id="rId9"/>
    <p:sldLayoutId id="2147485435" r:id="rId10"/>
    <p:sldLayoutId id="2147485436" r:id="rId11"/>
    <p:sldLayoutId id="214748543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341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52" r:id="rId1"/>
    <p:sldLayoutId id="2147485453" r:id="rId2"/>
    <p:sldLayoutId id="2147485454" r:id="rId3"/>
    <p:sldLayoutId id="2147485455" r:id="rId4"/>
    <p:sldLayoutId id="2147485456" r:id="rId5"/>
    <p:sldLayoutId id="2147485457" r:id="rId6"/>
    <p:sldLayoutId id="2147485458" r:id="rId7"/>
    <p:sldLayoutId id="2147485459" r:id="rId8"/>
    <p:sldLayoutId id="2147485460" r:id="rId9"/>
    <p:sldLayoutId id="2147485461" r:id="rId10"/>
    <p:sldLayoutId id="2147485462" r:id="rId11"/>
    <p:sldLayoutId id="21474854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A8A15-F141-4E01-9E97-ACB0CCCA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93DAF-444B-4622-A131-59BD73F12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11D3E-FB00-4725-B46B-DE3F22E71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CEF8-CE09-4E6D-9213-50FA37316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C449D-8EE1-40A9-B8C4-8659B4280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4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78" r:id="rId1"/>
    <p:sldLayoutId id="2147485479" r:id="rId2"/>
    <p:sldLayoutId id="2147485480" r:id="rId3"/>
    <p:sldLayoutId id="2147485481" r:id="rId4"/>
    <p:sldLayoutId id="2147485482" r:id="rId5"/>
    <p:sldLayoutId id="2147485483" r:id="rId6"/>
    <p:sldLayoutId id="2147485484" r:id="rId7"/>
    <p:sldLayoutId id="2147485485" r:id="rId8"/>
    <p:sldLayoutId id="2147485486" r:id="rId9"/>
    <p:sldLayoutId id="2147485487" r:id="rId10"/>
    <p:sldLayoutId id="2147485488" r:id="rId11"/>
    <p:sldLayoutId id="21474854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763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04" r:id="rId1"/>
    <p:sldLayoutId id="2147485505" r:id="rId2"/>
    <p:sldLayoutId id="2147485506" r:id="rId3"/>
    <p:sldLayoutId id="2147485507" r:id="rId4"/>
    <p:sldLayoutId id="2147485508" r:id="rId5"/>
    <p:sldLayoutId id="2147485509" r:id="rId6"/>
    <p:sldLayoutId id="2147485510" r:id="rId7"/>
    <p:sldLayoutId id="2147485511" r:id="rId8"/>
    <p:sldLayoutId id="2147485512" r:id="rId9"/>
    <p:sldLayoutId id="2147485513" r:id="rId10"/>
    <p:sldLayoutId id="2147485514" r:id="rId11"/>
    <p:sldLayoutId id="2147485515" r:id="rId12"/>
    <p:sldLayoutId id="2147485516" r:id="rId13"/>
    <p:sldLayoutId id="2147485517" r:id="rId14"/>
    <p:sldLayoutId id="2147485518" r:id="rId15"/>
    <p:sldLayoutId id="2147485519" r:id="rId16"/>
    <p:sldLayoutId id="2147485520" r:id="rId17"/>
    <p:sldLayoutId id="214748553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245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2" r:id="rId1"/>
    <p:sldLayoutId id="2147485533" r:id="rId2"/>
    <p:sldLayoutId id="2147485534" r:id="rId3"/>
    <p:sldLayoutId id="2147485535" r:id="rId4"/>
    <p:sldLayoutId id="2147485536" r:id="rId5"/>
    <p:sldLayoutId id="2147485537" r:id="rId6"/>
    <p:sldLayoutId id="2147485538" r:id="rId7"/>
    <p:sldLayoutId id="2147485539" r:id="rId8"/>
    <p:sldLayoutId id="2147485540" r:id="rId9"/>
    <p:sldLayoutId id="2147485541" r:id="rId10"/>
    <p:sldLayoutId id="2147485542" r:id="rId11"/>
    <p:sldLayoutId id="214748554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18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71" r:id="rId1"/>
    <p:sldLayoutId id="2147485572" r:id="rId2"/>
    <p:sldLayoutId id="2147485573" r:id="rId3"/>
    <p:sldLayoutId id="2147485574" r:id="rId4"/>
    <p:sldLayoutId id="2147485575" r:id="rId5"/>
    <p:sldLayoutId id="2147485576" r:id="rId6"/>
    <p:sldLayoutId id="2147485577" r:id="rId7"/>
    <p:sldLayoutId id="2147485578" r:id="rId8"/>
    <p:sldLayoutId id="2147485579" r:id="rId9"/>
    <p:sldLayoutId id="2147485580" r:id="rId10"/>
    <p:sldLayoutId id="2147485581" r:id="rId11"/>
    <p:sldLayoutId id="21474855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169094" y="-3083"/>
            <a:ext cx="622415" cy="1222322"/>
            <a:chOff x="808208" y="-13126"/>
            <a:chExt cx="622415" cy="1222322"/>
          </a:xfrm>
        </p:grpSpPr>
        <p:grpSp>
          <p:nvGrpSpPr>
            <p:cNvPr id="5" name="Group 4"/>
            <p:cNvGrpSpPr/>
            <p:nvPr userDrawn="1"/>
          </p:nvGrpSpPr>
          <p:grpSpPr>
            <a:xfrm>
              <a:off x="808208" y="-7001"/>
              <a:ext cx="614645" cy="1216197"/>
              <a:chOff x="808208" y="-7001"/>
              <a:chExt cx="614645" cy="1216197"/>
            </a:xfrm>
          </p:grpSpPr>
          <p:grpSp>
            <p:nvGrpSpPr>
              <p:cNvPr id="3" name="Group 2"/>
              <p:cNvGrpSpPr/>
              <p:nvPr userDrawn="1"/>
            </p:nvGrpSpPr>
            <p:grpSpPr>
              <a:xfrm>
                <a:off x="808208" y="809146"/>
                <a:ext cx="614645" cy="400050"/>
                <a:chOff x="169718" y="794085"/>
                <a:chExt cx="614645" cy="400050"/>
              </a:xfrm>
            </p:grpSpPr>
            <p:sp>
              <p:nvSpPr>
                <p:cNvPr id="2" name="Right Triangle 1"/>
                <p:cNvSpPr/>
                <p:nvPr userDrawn="1"/>
              </p:nvSpPr>
              <p:spPr>
                <a:xfrm flipV="1">
                  <a:off x="169718" y="794085"/>
                  <a:ext cx="573231" cy="400050"/>
                </a:xfrm>
                <a:prstGeom prst="rtTriangle">
                  <a:avLst/>
                </a:prstGeom>
                <a:solidFill>
                  <a:srgbClr val="D00000"/>
                </a:solidFill>
                <a:ln>
                  <a:solidFill>
                    <a:srgbClr val="D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Right Triangle 41"/>
                <p:cNvSpPr/>
                <p:nvPr userDrawn="1"/>
              </p:nvSpPr>
              <p:spPr>
                <a:xfrm flipH="1" flipV="1">
                  <a:off x="187084" y="794085"/>
                  <a:ext cx="597279" cy="400050"/>
                </a:xfrm>
                <a:prstGeom prst="rtTriangle">
                  <a:avLst/>
                </a:prstGeom>
                <a:solidFill>
                  <a:srgbClr val="D00000"/>
                </a:solidFill>
                <a:ln>
                  <a:solidFill>
                    <a:srgbClr val="D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" name="Rectangle 3"/>
              <p:cNvSpPr/>
              <p:nvPr userDrawn="1"/>
            </p:nvSpPr>
            <p:spPr>
              <a:xfrm>
                <a:off x="808208" y="-7001"/>
                <a:ext cx="614645" cy="926300"/>
              </a:xfrm>
              <a:prstGeom prst="rect">
                <a:avLst/>
              </a:prstGeom>
              <a:solidFill>
                <a:srgbClr val="D00000"/>
              </a:solidFill>
              <a:ln>
                <a:solidFill>
                  <a:srgbClr val="D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9E3E4CFB-FDA6-4EFA-B09E-DE3E4170C177}"/>
                </a:ext>
              </a:extLst>
            </p:cNvPr>
            <p:cNvSpPr/>
            <p:nvPr userDrawn="1"/>
          </p:nvSpPr>
          <p:spPr>
            <a:xfrm rot="10800000">
              <a:off x="1350285" y="-13126"/>
              <a:ext cx="80338" cy="1206046"/>
            </a:xfrm>
            <a:prstGeom prst="rtTriangle">
              <a:avLst/>
            </a:prstGeom>
            <a:solidFill>
              <a:srgbClr val="FF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7" name="Picture 2" descr="https://gawianku.files.wordpress.com/2014/08/0e9a4-garudapancasila-svg.png">
            <a:extLst>
              <a:ext uri="{FF2B5EF4-FFF2-40B4-BE49-F238E27FC236}">
                <a16:creationId xmlns:a16="http://schemas.microsoft.com/office/drawing/2014/main" id="{8663E78A-F474-4F8C-896C-E006F8DB9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5" y="62712"/>
            <a:ext cx="823015" cy="85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853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84" r:id="rId1"/>
    <p:sldLayoutId id="2147485585" r:id="rId2"/>
    <p:sldLayoutId id="2147485586" r:id="rId3"/>
    <p:sldLayoutId id="2147485587" r:id="rId4"/>
    <p:sldLayoutId id="2147485588" r:id="rId5"/>
    <p:sldLayoutId id="2147485589" r:id="rId6"/>
    <p:sldLayoutId id="2147485590" r:id="rId7"/>
    <p:sldLayoutId id="2147485591" r:id="rId8"/>
    <p:sldLayoutId id="2147485592" r:id="rId9"/>
    <p:sldLayoutId id="2147485593" r:id="rId10"/>
    <p:sldLayoutId id="2147485594" r:id="rId11"/>
    <p:sldLayoutId id="2147485595" r:id="rId12"/>
    <p:sldLayoutId id="214748559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672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98" r:id="rId1"/>
    <p:sldLayoutId id="2147485599" r:id="rId2"/>
    <p:sldLayoutId id="2147485600" r:id="rId3"/>
    <p:sldLayoutId id="2147485601" r:id="rId4"/>
    <p:sldLayoutId id="2147485602" r:id="rId5"/>
    <p:sldLayoutId id="2147485603" r:id="rId6"/>
    <p:sldLayoutId id="2147485604" r:id="rId7"/>
    <p:sldLayoutId id="2147485605" r:id="rId8"/>
    <p:sldLayoutId id="2147485606" r:id="rId9"/>
    <p:sldLayoutId id="2147485607" r:id="rId10"/>
    <p:sldLayoutId id="2147485608" r:id="rId11"/>
    <p:sldLayoutId id="2147485609" r:id="rId12"/>
    <p:sldLayoutId id="2147485610" r:id="rId13"/>
    <p:sldLayoutId id="2147485611" r:id="rId14"/>
    <p:sldLayoutId id="2147485612" r:id="rId15"/>
    <p:sldLayoutId id="214748561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729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15" r:id="rId1"/>
    <p:sldLayoutId id="2147485616" r:id="rId2"/>
    <p:sldLayoutId id="2147485617" r:id="rId3"/>
    <p:sldLayoutId id="2147485618" r:id="rId4"/>
    <p:sldLayoutId id="2147485619" r:id="rId5"/>
    <p:sldLayoutId id="2147485620" r:id="rId6"/>
    <p:sldLayoutId id="2147485621" r:id="rId7"/>
    <p:sldLayoutId id="2147485622" r:id="rId8"/>
    <p:sldLayoutId id="2147485623" r:id="rId9"/>
    <p:sldLayoutId id="2147485624" r:id="rId10"/>
    <p:sldLayoutId id="2147485625" r:id="rId11"/>
    <p:sldLayoutId id="2147485626" r:id="rId12"/>
    <p:sldLayoutId id="2147485627" r:id="rId13"/>
    <p:sldLayoutId id="2147485628" r:id="rId14"/>
    <p:sldLayoutId id="2147485629" r:id="rId15"/>
    <p:sldLayoutId id="2147485630" r:id="rId16"/>
    <p:sldLayoutId id="21474856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161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33" r:id="rId1"/>
    <p:sldLayoutId id="2147485634" r:id="rId2"/>
    <p:sldLayoutId id="2147485635" r:id="rId3"/>
    <p:sldLayoutId id="2147485636" r:id="rId4"/>
    <p:sldLayoutId id="2147485637" r:id="rId5"/>
    <p:sldLayoutId id="2147485638" r:id="rId6"/>
    <p:sldLayoutId id="2147485639" r:id="rId7"/>
    <p:sldLayoutId id="2147485640" r:id="rId8"/>
    <p:sldLayoutId id="2147485641" r:id="rId9"/>
    <p:sldLayoutId id="2147485642" r:id="rId10"/>
    <p:sldLayoutId id="2147485643" r:id="rId11"/>
    <p:sldLayoutId id="2147485644" r:id="rId12"/>
    <p:sldLayoutId id="2147485645" r:id="rId13"/>
    <p:sldLayoutId id="2147485646" r:id="rId14"/>
    <p:sldLayoutId id="2147485647" r:id="rId15"/>
    <p:sldLayoutId id="2147485648" r:id="rId16"/>
    <p:sldLayoutId id="214748564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7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800" b="0" i="0" dirty="0">
                    <a:solidFill>
                      <a:prstClr val="white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800" b="0" i="0">
                    <a:solidFill>
                      <a:prstClr val="white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800" b="0" i="0">
                  <a:solidFill>
                    <a:prstClr val="white"/>
                  </a:solidFill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60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6" y="-14514"/>
            <a:ext cx="4505830" cy="1023685"/>
            <a:chOff x="7770750" y="1109112"/>
            <a:chExt cx="4505830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50" y="1109112"/>
              <a:ext cx="3514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800" i="0" dirty="0">
                  <a:solidFill>
                    <a:prstClr val="white"/>
                  </a:solidFill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2" y="1329966"/>
              <a:ext cx="2013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lang="en-AU" sz="1600" i="0" dirty="0">
                <a:solidFill>
                  <a:prstClr val="white"/>
                </a:solidFill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2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23"/>
            <a:ext cx="4677170" cy="313487"/>
            <a:chOff x="-17527" y="6462485"/>
            <a:chExt cx="5261293" cy="36430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515193" cy="357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515193" cy="357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0" y="6469121"/>
              <a:ext cx="1747805" cy="357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kemendagri_ri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328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1" r:id="rId1"/>
    <p:sldLayoutId id="2147485652" r:id="rId2"/>
    <p:sldLayoutId id="2147485653" r:id="rId3"/>
    <p:sldLayoutId id="2147485654" r:id="rId4"/>
    <p:sldLayoutId id="2147485655" r:id="rId5"/>
    <p:sldLayoutId id="2147485656" r:id="rId6"/>
    <p:sldLayoutId id="2147485657" r:id="rId7"/>
    <p:sldLayoutId id="2147485658" r:id="rId8"/>
    <p:sldLayoutId id="2147485659" r:id="rId9"/>
    <p:sldLayoutId id="2147485660" r:id="rId10"/>
    <p:sldLayoutId id="2147485661" r:id="rId11"/>
    <p:sldLayoutId id="2147485662" r:id="rId12"/>
    <p:sldLayoutId id="2147485663" r:id="rId13"/>
    <p:sldLayoutId id="2147485664" r:id="rId14"/>
    <p:sldLayoutId id="2147485665" r:id="rId15"/>
    <p:sldLayoutId id="2147485666" r:id="rId16"/>
    <p:sldLayoutId id="21474856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7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800" b="0" i="0" dirty="0">
                    <a:solidFill>
                      <a:prstClr val="white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800" b="0" i="0">
                    <a:solidFill>
                      <a:prstClr val="white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800" b="0" i="0">
                  <a:solidFill>
                    <a:prstClr val="white"/>
                  </a:solidFill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60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6" y="-14514"/>
            <a:ext cx="4505830" cy="1023685"/>
            <a:chOff x="7770750" y="1109112"/>
            <a:chExt cx="4505830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50" y="1109112"/>
              <a:ext cx="3514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800" i="0" dirty="0">
                  <a:solidFill>
                    <a:prstClr val="white"/>
                  </a:solidFill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2" y="1329966"/>
              <a:ext cx="2013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lang="en-AU" sz="1600" i="0" dirty="0">
                <a:solidFill>
                  <a:prstClr val="white"/>
                </a:solidFill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2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23"/>
            <a:ext cx="4677170" cy="313487"/>
            <a:chOff x="-17527" y="6462485"/>
            <a:chExt cx="5261293" cy="36430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515193" cy="357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515193" cy="357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0" y="6469121"/>
              <a:ext cx="1747805" cy="357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kemendagri_ri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707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9" r:id="rId1"/>
    <p:sldLayoutId id="2147485670" r:id="rId2"/>
    <p:sldLayoutId id="2147485671" r:id="rId3"/>
    <p:sldLayoutId id="2147485672" r:id="rId4"/>
    <p:sldLayoutId id="2147485673" r:id="rId5"/>
    <p:sldLayoutId id="2147485674" r:id="rId6"/>
    <p:sldLayoutId id="2147485675" r:id="rId7"/>
    <p:sldLayoutId id="2147485676" r:id="rId8"/>
    <p:sldLayoutId id="2147485677" r:id="rId9"/>
    <p:sldLayoutId id="2147485678" r:id="rId10"/>
    <p:sldLayoutId id="2147485679" r:id="rId11"/>
    <p:sldLayoutId id="2147485680" r:id="rId12"/>
    <p:sldLayoutId id="2147485681" r:id="rId13"/>
    <p:sldLayoutId id="2147485682" r:id="rId14"/>
    <p:sldLayoutId id="2147485683" r:id="rId15"/>
    <p:sldLayoutId id="2147485684" r:id="rId16"/>
    <p:sldLayoutId id="214748568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800" b="0" i="0" dirty="0">
                    <a:solidFill>
                      <a:prstClr val="white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800" b="0" i="0">
                    <a:solidFill>
                      <a:prstClr val="white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800" b="0" i="0">
                  <a:solidFill>
                    <a:prstClr val="white"/>
                  </a:solidFill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800" i="0" dirty="0">
                  <a:solidFill>
                    <a:prstClr val="white"/>
                  </a:solidFill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lang="en-AU" sz="1600" i="0" dirty="0">
                <a:solidFill>
                  <a:prstClr val="white"/>
                </a:solidFill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i="0" dirty="0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lang="en-AU" sz="1400" i="0" dirty="0" err="1">
                  <a:solidFill>
                    <a:prstClr val="white"/>
                  </a:solidFill>
                  <a:latin typeface="Cambria" panose="02040503050406030204" pitchFamily="18" charset="0"/>
                  <a:cs typeface="Arial" charset="0"/>
                </a:rPr>
                <a:t>kemendagri_ri</a:t>
              </a:r>
              <a:endParaRPr lang="en-AU" sz="1400" i="0" dirty="0">
                <a:solidFill>
                  <a:prstClr val="white"/>
                </a:solidFill>
                <a:latin typeface="Cambria" panose="02040503050406030204" pitchFamily="18" charset="0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837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87" r:id="rId1"/>
    <p:sldLayoutId id="2147485688" r:id="rId2"/>
    <p:sldLayoutId id="2147485689" r:id="rId3"/>
    <p:sldLayoutId id="2147485690" r:id="rId4"/>
    <p:sldLayoutId id="2147485691" r:id="rId5"/>
    <p:sldLayoutId id="2147485692" r:id="rId6"/>
    <p:sldLayoutId id="2147485693" r:id="rId7"/>
    <p:sldLayoutId id="2147485694" r:id="rId8"/>
    <p:sldLayoutId id="2147485695" r:id="rId9"/>
    <p:sldLayoutId id="2147485696" r:id="rId10"/>
    <p:sldLayoutId id="2147485697" r:id="rId11"/>
    <p:sldLayoutId id="2147485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.emf"/><Relationship Id="rId18" Type="http://schemas.openxmlformats.org/officeDocument/2006/relationships/image" Target="../media/image28.png"/><Relationship Id="rId3" Type="http://schemas.openxmlformats.org/officeDocument/2006/relationships/image" Target="../media/image20.svg"/><Relationship Id="rId21" Type="http://schemas.openxmlformats.org/officeDocument/2006/relationships/image" Target="../media/image29.png"/><Relationship Id="rId7" Type="http://schemas.openxmlformats.org/officeDocument/2006/relationships/image" Target="../media/image24.svg"/><Relationship Id="rId12" Type="http://schemas.openxmlformats.org/officeDocument/2006/relationships/image" Target="../media/image4.emf"/><Relationship Id="rId17" Type="http://schemas.openxmlformats.org/officeDocument/2006/relationships/image" Target="../media/image1.png"/><Relationship Id="rId25" Type="http://schemas.openxmlformats.org/officeDocument/2006/relationships/image" Target="../media/image30.svg"/><Relationship Id="rId2" Type="http://schemas.openxmlformats.org/officeDocument/2006/relationships/image" Target="../media/image24.png"/><Relationship Id="rId16" Type="http://schemas.openxmlformats.org/officeDocument/2006/relationships/image" Target="../media/image8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11" Type="http://schemas.openxmlformats.org/officeDocument/2006/relationships/image" Target="../media/image3.emf"/><Relationship Id="rId24" Type="http://schemas.openxmlformats.org/officeDocument/2006/relationships/image" Target="../media/image31.png"/><Relationship Id="rId5" Type="http://schemas.openxmlformats.org/officeDocument/2006/relationships/image" Target="../media/image22.svg"/><Relationship Id="rId15" Type="http://schemas.openxmlformats.org/officeDocument/2006/relationships/image" Target="../media/image7.emf"/><Relationship Id="rId23" Type="http://schemas.openxmlformats.org/officeDocument/2006/relationships/image" Target="../media/image15.png"/><Relationship Id="rId10" Type="http://schemas.openxmlformats.org/officeDocument/2006/relationships/image" Target="../media/image2.emf"/><Relationship Id="rId19" Type="http://schemas.microsoft.com/office/2007/relationships/hdphoto" Target="../media/hdphoto9.wdp"/><Relationship Id="rId4" Type="http://schemas.openxmlformats.org/officeDocument/2006/relationships/image" Target="../media/image25.png"/><Relationship Id="rId9" Type="http://schemas.openxmlformats.org/officeDocument/2006/relationships/image" Target="../media/image26.svg"/><Relationship Id="rId14" Type="http://schemas.openxmlformats.org/officeDocument/2006/relationships/image" Target="../media/image6.emf"/><Relationship Id="rId22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12.wdp"/><Relationship Id="rId18" Type="http://schemas.openxmlformats.org/officeDocument/2006/relationships/image" Target="../media/image37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34.png"/><Relationship Id="rId17" Type="http://schemas.microsoft.com/office/2007/relationships/hdphoto" Target="../media/hdphoto14.wdp"/><Relationship Id="rId2" Type="http://schemas.openxmlformats.org/officeDocument/2006/relationships/image" Target="../media/image2.emf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microsoft.com/office/2007/relationships/hdphoto" Target="../media/hdphoto11.wdp"/><Relationship Id="rId5" Type="http://schemas.openxmlformats.org/officeDocument/2006/relationships/image" Target="../media/image5.emf"/><Relationship Id="rId15" Type="http://schemas.microsoft.com/office/2007/relationships/hdphoto" Target="../media/hdphoto13.wdp"/><Relationship Id="rId10" Type="http://schemas.openxmlformats.org/officeDocument/2006/relationships/image" Target="../media/image33.png"/><Relationship Id="rId19" Type="http://schemas.openxmlformats.org/officeDocument/2006/relationships/image" Target="../media/image38.jpeg"/><Relationship Id="rId4" Type="http://schemas.openxmlformats.org/officeDocument/2006/relationships/image" Target="../media/image4.emf"/><Relationship Id="rId9" Type="http://schemas.microsoft.com/office/2007/relationships/hdphoto" Target="../media/hdphoto10.wdp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.emf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image" Target="../media/image4.emf"/><Relationship Id="rId10" Type="http://schemas.openxmlformats.org/officeDocument/2006/relationships/image" Target="../media/image39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microsoft.com/office/2007/relationships/hdphoto" Target="../media/hdphoto15.wdp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0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45.png"/><Relationship Id="rId7" Type="http://schemas.openxmlformats.org/officeDocument/2006/relationships/image" Target="../media/image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.emf"/><Relationship Id="rId11" Type="http://schemas.openxmlformats.org/officeDocument/2006/relationships/image" Target="../media/image46.png"/><Relationship Id="rId5" Type="http://schemas.openxmlformats.org/officeDocument/2006/relationships/image" Target="../media/image3.emf"/><Relationship Id="rId10" Type="http://schemas.openxmlformats.org/officeDocument/2006/relationships/chart" Target="../charts/chart3.xml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47.png"/><Relationship Id="rId7" Type="http://schemas.openxmlformats.org/officeDocument/2006/relationships/image" Target="../media/image5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10" Type="http://schemas.openxmlformats.org/officeDocument/2006/relationships/image" Target="../media/image48.png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chart" Target="../charts/chart6.xml"/><Relationship Id="rId4" Type="http://schemas.openxmlformats.org/officeDocument/2006/relationships/image" Target="../media/image3.emf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49.png"/><Relationship Id="rId7" Type="http://schemas.openxmlformats.org/officeDocument/2006/relationships/image" Target="../media/image5.e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.emf"/><Relationship Id="rId11" Type="http://schemas.openxmlformats.org/officeDocument/2006/relationships/image" Target="../media/image50.png"/><Relationship Id="rId5" Type="http://schemas.openxmlformats.org/officeDocument/2006/relationships/image" Target="../media/image3.emf"/><Relationship Id="rId10" Type="http://schemas.openxmlformats.org/officeDocument/2006/relationships/chart" Target="../charts/chart8.xml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image" Target="../media/image50.svg"/><Relationship Id="rId3" Type="http://schemas.openxmlformats.org/officeDocument/2006/relationships/image" Target="../media/image52.png"/><Relationship Id="rId7" Type="http://schemas.openxmlformats.org/officeDocument/2006/relationships/image" Target="../media/image3.emf"/><Relationship Id="rId12" Type="http://schemas.openxmlformats.org/officeDocument/2006/relationships/image" Target="../media/image55.png"/><Relationship Id="rId17" Type="http://schemas.openxmlformats.org/officeDocument/2006/relationships/image" Target="../media/image54.svg"/><Relationship Id="rId2" Type="http://schemas.openxmlformats.org/officeDocument/2006/relationships/image" Target="../media/image51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.emf"/><Relationship Id="rId11" Type="http://schemas.openxmlformats.org/officeDocument/2006/relationships/image" Target="../media/image7.emf"/><Relationship Id="rId5" Type="http://schemas.openxmlformats.org/officeDocument/2006/relationships/image" Target="../media/image54.png"/><Relationship Id="rId15" Type="http://schemas.openxmlformats.org/officeDocument/2006/relationships/image" Target="../media/image52.svg"/><Relationship Id="rId10" Type="http://schemas.openxmlformats.org/officeDocument/2006/relationships/image" Target="../media/image6.emf"/><Relationship Id="rId4" Type="http://schemas.openxmlformats.org/officeDocument/2006/relationships/image" Target="../media/image53.png"/><Relationship Id="rId9" Type="http://schemas.openxmlformats.org/officeDocument/2006/relationships/image" Target="../media/image5.emf"/><Relationship Id="rId1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microsoft.com/office/2007/relationships/hdphoto" Target="../media/hdphoto15.wdp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61.png"/><Relationship Id="rId3" Type="http://schemas.openxmlformats.org/officeDocument/2006/relationships/chart" Target="../charts/chart9.xml"/><Relationship Id="rId7" Type="http://schemas.openxmlformats.org/officeDocument/2006/relationships/image" Target="../media/image5.emf"/><Relationship Id="rId12" Type="http://schemas.openxmlformats.org/officeDocument/2006/relationships/image" Target="../media/image60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.emf"/><Relationship Id="rId11" Type="http://schemas.openxmlformats.org/officeDocument/2006/relationships/image" Target="../media/image59.png"/><Relationship Id="rId5" Type="http://schemas.openxmlformats.org/officeDocument/2006/relationships/image" Target="../media/image3.emf"/><Relationship Id="rId15" Type="http://schemas.openxmlformats.org/officeDocument/2006/relationships/image" Target="../media/image63.png"/><Relationship Id="rId10" Type="http://schemas.openxmlformats.org/officeDocument/2006/relationships/image" Target="../media/image58.jpeg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9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microsoft.com/office/2007/relationships/hdphoto" Target="../media/hdphoto15.wdp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chart" Target="../charts/chart13.xml"/><Relationship Id="rId7" Type="http://schemas.openxmlformats.org/officeDocument/2006/relationships/image" Target="../media/image5.emf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chart" Target="../charts/chart15.xml"/><Relationship Id="rId7" Type="http://schemas.openxmlformats.org/officeDocument/2006/relationships/image" Target="../media/image5.emf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6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67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5.emf"/><Relationship Id="rId3" Type="http://schemas.microsoft.com/office/2007/relationships/hdphoto" Target="../media/hdphoto16.wdp"/><Relationship Id="rId7" Type="http://schemas.microsoft.com/office/2007/relationships/hdphoto" Target="../media/hdphoto18.wdp"/><Relationship Id="rId12" Type="http://schemas.openxmlformats.org/officeDocument/2006/relationships/image" Target="../media/image4.e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72.png"/><Relationship Id="rId11" Type="http://schemas.openxmlformats.org/officeDocument/2006/relationships/image" Target="../media/image3.emf"/><Relationship Id="rId5" Type="http://schemas.microsoft.com/office/2007/relationships/hdphoto" Target="../media/hdphoto17.wdp"/><Relationship Id="rId15" Type="http://schemas.openxmlformats.org/officeDocument/2006/relationships/image" Target="../media/image7.emf"/><Relationship Id="rId10" Type="http://schemas.openxmlformats.org/officeDocument/2006/relationships/image" Target="../media/image2.emf"/><Relationship Id="rId4" Type="http://schemas.openxmlformats.org/officeDocument/2006/relationships/image" Target="../media/image71.png"/><Relationship Id="rId9" Type="http://schemas.microsoft.com/office/2007/relationships/hdphoto" Target="../media/hdphoto19.wdp"/><Relationship Id="rId14" Type="http://schemas.openxmlformats.org/officeDocument/2006/relationships/image" Target="../media/image6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chart" Target="../charts/chart17.xml"/><Relationship Id="rId7" Type="http://schemas.openxmlformats.org/officeDocument/2006/relationships/image" Target="../media/image3.emf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.emf"/><Relationship Id="rId11" Type="http://schemas.openxmlformats.org/officeDocument/2006/relationships/image" Target="../media/image7.emf"/><Relationship Id="rId5" Type="http://schemas.openxmlformats.org/officeDocument/2006/relationships/image" Target="../media/image75.png"/><Relationship Id="rId10" Type="http://schemas.openxmlformats.org/officeDocument/2006/relationships/image" Target="../media/image6.emf"/><Relationship Id="rId4" Type="http://schemas.openxmlformats.org/officeDocument/2006/relationships/image" Target="../media/image74.png"/><Relationship Id="rId9" Type="http://schemas.openxmlformats.org/officeDocument/2006/relationships/image" Target="../media/image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77.png"/><Relationship Id="rId4" Type="http://schemas.openxmlformats.org/officeDocument/2006/relationships/image" Target="../media/image4.emf"/><Relationship Id="rId9" Type="http://schemas.microsoft.com/office/2007/relationships/hdphoto" Target="../media/hdphoto20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9.png"/><Relationship Id="rId7" Type="http://schemas.openxmlformats.org/officeDocument/2006/relationships/image" Target="../media/image5.e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.emf"/><Relationship Id="rId7" Type="http://schemas.microsoft.com/office/2007/relationships/hdphoto" Target="../media/hdphoto21.wdp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81.png"/><Relationship Id="rId5" Type="http://schemas.openxmlformats.org/officeDocument/2006/relationships/image" Target="../media/image6.emf"/><Relationship Id="rId10" Type="http://schemas.openxmlformats.org/officeDocument/2006/relationships/image" Target="../media/image83.png"/><Relationship Id="rId4" Type="http://schemas.openxmlformats.org/officeDocument/2006/relationships/image" Target="../media/image5.emf"/><Relationship Id="rId9" Type="http://schemas.microsoft.com/office/2007/relationships/hdphoto" Target="../media/hdphoto2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8.xml"/><Relationship Id="rId4" Type="http://schemas.microsoft.com/office/2007/relationships/hdphoto" Target="../media/hdphoto23.wdp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88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4.emf"/><Relationship Id="rId11" Type="http://schemas.microsoft.com/office/2007/relationships/hdphoto" Target="../media/hdphoto24.wdp"/><Relationship Id="rId5" Type="http://schemas.openxmlformats.org/officeDocument/2006/relationships/image" Target="../media/image3.emf"/><Relationship Id="rId10" Type="http://schemas.openxmlformats.org/officeDocument/2006/relationships/image" Target="../media/image89.png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microsoft.com/office/2007/relationships/hdphoto" Target="../media/hdphoto15.wdp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8" Type="http://schemas.openxmlformats.org/officeDocument/2006/relationships/image" Target="../media/image1.png"/><Relationship Id="rId26" Type="http://schemas.microsoft.com/office/2007/relationships/hdphoto" Target="../media/hdphoto30.wdp"/><Relationship Id="rId21" Type="http://schemas.openxmlformats.org/officeDocument/2006/relationships/image" Target="../media/image94.png"/><Relationship Id="rId34" Type="http://schemas.openxmlformats.org/officeDocument/2006/relationships/image" Target="../media/image101.png"/><Relationship Id="rId7" Type="http://schemas.openxmlformats.org/officeDocument/2006/relationships/image" Target="../media/image6.emf"/><Relationship Id="rId12" Type="http://schemas.openxmlformats.org/officeDocument/2006/relationships/image" Target="../media/image10.png"/><Relationship Id="rId17" Type="http://schemas.microsoft.com/office/2007/relationships/hdphoto" Target="../media/hdphoto26.wdp"/><Relationship Id="rId25" Type="http://schemas.openxmlformats.org/officeDocument/2006/relationships/image" Target="../media/image96.png"/><Relationship Id="rId33" Type="http://schemas.microsoft.com/office/2007/relationships/hdphoto" Target="../media/hdphoto33.wdp"/><Relationship Id="rId2" Type="http://schemas.openxmlformats.org/officeDocument/2006/relationships/image" Target="../media/image90.png"/><Relationship Id="rId16" Type="http://schemas.openxmlformats.org/officeDocument/2006/relationships/image" Target="../media/image92.png"/><Relationship Id="rId20" Type="http://schemas.microsoft.com/office/2007/relationships/hdphoto" Target="../media/hdphoto27.wdp"/><Relationship Id="rId29" Type="http://schemas.openxmlformats.org/officeDocument/2006/relationships/image" Target="../media/image98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5.emf"/><Relationship Id="rId11" Type="http://schemas.microsoft.com/office/2007/relationships/hdphoto" Target="../media/hdphoto1.wdp"/><Relationship Id="rId24" Type="http://schemas.microsoft.com/office/2007/relationships/hdphoto" Target="../media/hdphoto29.wdp"/><Relationship Id="rId32" Type="http://schemas.openxmlformats.org/officeDocument/2006/relationships/image" Target="../media/image100.png"/><Relationship Id="rId37" Type="http://schemas.microsoft.com/office/2007/relationships/hdphoto" Target="../media/hdphoto35.wdp"/><Relationship Id="rId5" Type="http://schemas.openxmlformats.org/officeDocument/2006/relationships/image" Target="../media/image4.emf"/><Relationship Id="rId15" Type="http://schemas.openxmlformats.org/officeDocument/2006/relationships/image" Target="../media/image15.png"/><Relationship Id="rId23" Type="http://schemas.openxmlformats.org/officeDocument/2006/relationships/image" Target="../media/image95.png"/><Relationship Id="rId28" Type="http://schemas.microsoft.com/office/2007/relationships/hdphoto" Target="../media/hdphoto31.wdp"/><Relationship Id="rId36" Type="http://schemas.openxmlformats.org/officeDocument/2006/relationships/image" Target="../media/image102.png"/><Relationship Id="rId10" Type="http://schemas.openxmlformats.org/officeDocument/2006/relationships/image" Target="../media/image13.png"/><Relationship Id="rId19" Type="http://schemas.openxmlformats.org/officeDocument/2006/relationships/image" Target="../media/image93.png"/><Relationship Id="rId31" Type="http://schemas.microsoft.com/office/2007/relationships/hdphoto" Target="../media/hdphoto32.wdp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microsoft.com/office/2007/relationships/hdphoto" Target="../media/hdphoto25.wdp"/><Relationship Id="rId22" Type="http://schemas.microsoft.com/office/2007/relationships/hdphoto" Target="../media/hdphoto28.wdp"/><Relationship Id="rId27" Type="http://schemas.openxmlformats.org/officeDocument/2006/relationships/image" Target="../media/image97.png"/><Relationship Id="rId30" Type="http://schemas.openxmlformats.org/officeDocument/2006/relationships/image" Target="../media/image99.png"/><Relationship Id="rId35" Type="http://schemas.microsoft.com/office/2007/relationships/hdphoto" Target="../media/hdphoto34.wdp"/><Relationship Id="rId8" Type="http://schemas.openxmlformats.org/officeDocument/2006/relationships/image" Target="../media/image7.emf"/><Relationship Id="rId3" Type="http://schemas.openxmlformats.org/officeDocument/2006/relationships/image" Target="../media/image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392389"/>
            <a:ext cx="12192000" cy="7380043"/>
            <a:chOff x="0" y="-392389"/>
            <a:chExt cx="12192000" cy="738004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-3175"/>
              <a:ext cx="12192000" cy="6990829"/>
              <a:chOff x="0" y="-3175"/>
              <a:chExt cx="12192000" cy="6990829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369D4BA7-AD35-4078-819C-0BA152B2003F}"/>
                  </a:ext>
                </a:extLst>
              </p:cNvPr>
              <p:cNvGrpSpPr/>
              <p:nvPr/>
            </p:nvGrpSpPr>
            <p:grpSpPr>
              <a:xfrm>
                <a:off x="0" y="-3175"/>
                <a:ext cx="12192000" cy="6990829"/>
                <a:chOff x="0" y="1"/>
                <a:chExt cx="12192000" cy="6990829"/>
              </a:xfrm>
            </p:grpSpPr>
            <p:pic>
              <p:nvPicPr>
                <p:cNvPr id="261122" name="Picture 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"/>
                  <a:ext cx="12192000" cy="69908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1123" name="AutoShape 2" descr="http://gambardanfoto.com/wp-content/uploads/2013/11/gambar-garuda-522x555.jpg"/>
                <p:cNvSpPr>
                  <a:spLocks noChangeAspect="1" noChangeArrowheads="1"/>
                </p:cNvSpPr>
                <p:nvPr/>
              </p:nvSpPr>
              <p:spPr bwMode="auto">
                <a:xfrm>
                  <a:off x="2622551" y="130175"/>
                  <a:ext cx="239713" cy="2809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32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14" name="AutoShape 2" descr="http://gambardanfoto.com/wp-content/uploads/2013/11/gambar-garuda-522x555.jpg"/>
              <p:cNvSpPr>
                <a:spLocks noChangeAspect="1" noChangeArrowheads="1"/>
              </p:cNvSpPr>
              <p:nvPr/>
            </p:nvSpPr>
            <p:spPr bwMode="auto">
              <a:xfrm>
                <a:off x="2586039" y="218439"/>
                <a:ext cx="239713" cy="280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3" name="Rectangle 9"/>
            <p:cNvSpPr/>
            <p:nvPr/>
          </p:nvSpPr>
          <p:spPr>
            <a:xfrm>
              <a:off x="1350384" y="1440353"/>
              <a:ext cx="9711679" cy="50937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doni Bk BT" panose="02070603070706020303" pitchFamily="18" charset="0"/>
                <a:ea typeface="Times New Roman"/>
                <a:cs typeface="Arial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ARAHAN MENTERI DALAM NEGERI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800" i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Dalam Acara Pembukaan</a:t>
              </a:r>
            </a:p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400" i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MUSYAWARAH PERENCANAAN PEMBANGUNAN</a:t>
              </a:r>
            </a:p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400" i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RKPD PROVINSI </a:t>
              </a:r>
              <a:r>
                <a:rPr lang="en-US" sz="2400" i="0" dirty="0" smtClean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BALI </a:t>
              </a:r>
              <a:r>
                <a:rPr lang="id-ID" sz="2400" i="0" dirty="0" smtClean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TAHUN </a:t>
              </a:r>
              <a:r>
                <a:rPr lang="id-ID" sz="2400" i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2020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Oleh</a:t>
              </a:r>
              <a:r>
                <a:rPr kumimoji="0" lang="en-A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i="0" dirty="0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Dr. HARI </a:t>
              </a:r>
              <a:r>
                <a:rPr lang="en-US" sz="2400" i="0" dirty="0" err="1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NURCAHYA</a:t>
              </a:r>
              <a:r>
                <a:rPr lang="en-US" sz="2400" i="0" dirty="0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lang="en-US" sz="2400" i="0" dirty="0" err="1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MURNI</a:t>
              </a:r>
              <a:r>
                <a:rPr lang="en-US" sz="2400" i="0" dirty="0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, </a:t>
              </a:r>
              <a:r>
                <a:rPr lang="en-US" sz="2400" i="0" dirty="0" err="1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M.Si</a:t>
              </a:r>
              <a:endParaRPr lang="en-US" sz="2400" i="0" dirty="0" smtClean="0"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i="0" dirty="0" err="1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Staf</a:t>
              </a:r>
              <a:r>
                <a:rPr lang="en-US" sz="2000" i="0" dirty="0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 Ahli </a:t>
              </a:r>
              <a:r>
                <a:rPr lang="en-US" sz="2000" i="0" dirty="0" err="1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Menteri</a:t>
              </a:r>
              <a:r>
                <a:rPr lang="en-US" sz="2000" i="0" dirty="0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lang="en-US" sz="2000" i="0" dirty="0" err="1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Dalam</a:t>
              </a:r>
              <a:r>
                <a:rPr lang="en-US" sz="2000" i="0" dirty="0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lang="en-US" sz="2000" i="0" dirty="0" err="1" smtClean="0">
                  <a:latin typeface="Cambria" panose="02040503050406030204" pitchFamily="18" charset="0"/>
                  <a:ea typeface="+mn-ea"/>
                  <a:cs typeface="Andalus" pitchFamily="18" charset="-78"/>
                </a:rPr>
                <a:t>Negeri</a:t>
              </a:r>
              <a:endParaRPr lang="en-US" sz="2000" i="0" dirty="0" smtClean="0"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Bidang</a:t>
              </a:r>
              <a:r>
                <a:rPr kumimoji="0" lang="en-US" sz="20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en-US" sz="2000" b="1" i="0" u="none" strike="noStrike" kern="1200" cap="none" spc="0" normalizeH="0" noProof="0" dirty="0" err="1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Kemasyarakatan</a:t>
              </a:r>
              <a:r>
                <a:rPr kumimoji="0" lang="en-US" sz="20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en-US" sz="2000" b="1" i="0" u="none" strike="noStrike" kern="1200" cap="none" spc="0" normalizeH="0" noProof="0" dirty="0" err="1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dan</a:t>
              </a:r>
              <a:r>
                <a:rPr kumimoji="0" lang="en-US" sz="20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en-US" sz="2000" b="1" i="0" u="none" strike="noStrike" kern="1200" cap="none" spc="0" normalizeH="0" noProof="0" dirty="0" err="1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Hubungan</a:t>
              </a:r>
              <a:r>
                <a:rPr kumimoji="0" lang="en-US" sz="20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en-US" sz="2000" b="1" i="0" u="none" strike="noStrike" kern="1200" cap="none" spc="0" normalizeH="0" noProof="0" dirty="0" err="1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Antar</a:t>
              </a:r>
              <a:r>
                <a:rPr kumimoji="0" lang="en-US" sz="20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en-US" sz="2000" b="1" i="0" u="none" strike="noStrike" kern="1200" cap="none" spc="0" normalizeH="0" noProof="0" dirty="0" err="1" smtClean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Lembaga</a:t>
              </a:r>
              <a:endParaRPr kumimoji="0" lang="id-ID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</p:txBody>
        </p:sp>
        <p:sp>
          <p:nvSpPr>
            <p:cNvPr id="24" name="TextBox 7"/>
            <p:cNvSpPr txBox="1">
              <a:spLocks noChangeArrowheads="1"/>
            </p:cNvSpPr>
            <p:nvPr/>
          </p:nvSpPr>
          <p:spPr bwMode="auto">
            <a:xfrm>
              <a:off x="3386824" y="1932753"/>
              <a:ext cx="54102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400" b="0" i="0" u="none" strike="noStrike" kern="1200" cap="none" spc="-6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KEMENTERIAN</a:t>
              </a:r>
              <a:r>
                <a:rPr kumimoji="0" lang="en-AU" altLang="en-US" sz="1400" b="0" i="0" u="none" strike="noStrike" kern="1200" cap="none" spc="-6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 DALAM NEGERI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altLang="en-US" sz="1400" b="0" i="0" u="none" strike="noStrike" kern="1200" cap="none" spc="-6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REPUBLIK INDONESIA</a:t>
              </a:r>
              <a:endParaRPr kumimoji="0" lang="id-ID" altLang="en-US" sz="14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5DB1080-A3A0-42FD-911D-6FCBDB1D3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4054"/>
            <a:stretch/>
          </p:blipFill>
          <p:spPr>
            <a:xfrm>
              <a:off x="4678624" y="-392389"/>
              <a:ext cx="2761727" cy="233168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59780B6-6591-4CEC-96EA-180F7AFFF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7217" y="88264"/>
              <a:ext cx="1724541" cy="187802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4590019" y="6503235"/>
              <a:ext cx="27417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i="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Denpasar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, </a:t>
              </a:r>
              <a:r>
                <a:rPr lang="en-US" sz="1800" i="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11 </a:t>
              </a:r>
              <a:r>
                <a:rPr lang="en-US" sz="1800" i="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Andalus" pitchFamily="18" charset="-78"/>
                </a:rPr>
                <a:t>April </a:t>
              </a:r>
              <a:r>
                <a: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2019</a:t>
              </a: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41436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val 65">
            <a:extLst>
              <a:ext uri="{FF2B5EF4-FFF2-40B4-BE49-F238E27FC236}">
                <a16:creationId xmlns:a16="http://schemas.microsoft.com/office/drawing/2014/main" id="{0EF85144-269D-4198-93DD-2A1E21504028}"/>
              </a:ext>
            </a:extLst>
          </p:cNvPr>
          <p:cNvSpPr/>
          <p:nvPr/>
        </p:nvSpPr>
        <p:spPr>
          <a:xfrm>
            <a:off x="6392692" y="2323644"/>
            <a:ext cx="247958" cy="24795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glow rad="101600">
              <a:schemeClr val="bg1">
                <a:lumMod val="8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600" b="0" i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AA2FB11-0D81-4300-B453-68B6FFA73B52}"/>
              </a:ext>
            </a:extLst>
          </p:cNvPr>
          <p:cNvSpPr/>
          <p:nvPr/>
        </p:nvSpPr>
        <p:spPr>
          <a:xfrm>
            <a:off x="6392692" y="4303079"/>
            <a:ext cx="247958" cy="247959"/>
          </a:xfrm>
          <a:prstGeom prst="ellipse">
            <a:avLst/>
          </a:prstGeom>
          <a:solidFill>
            <a:srgbClr val="FF5D5D"/>
          </a:solidFill>
          <a:ln w="57150">
            <a:solidFill>
              <a:schemeClr val="bg1"/>
            </a:solidFill>
          </a:ln>
          <a:effectLst>
            <a:glow rad="101600">
              <a:schemeClr val="bg1">
                <a:lumMod val="8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600" b="0" i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-19041"/>
            <a:ext cx="12414694" cy="6877041"/>
            <a:chOff x="0" y="-19041"/>
            <a:chExt cx="12414694" cy="6877041"/>
          </a:xfrm>
        </p:grpSpPr>
        <p:grpSp>
          <p:nvGrpSpPr>
            <p:cNvPr id="110" name="Group 109"/>
            <p:cNvGrpSpPr/>
            <p:nvPr/>
          </p:nvGrpSpPr>
          <p:grpSpPr>
            <a:xfrm>
              <a:off x="5419626" y="2327803"/>
              <a:ext cx="6892820" cy="1822937"/>
              <a:chOff x="5132385" y="1545053"/>
              <a:chExt cx="9341034" cy="2470413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E42B9910-24F1-4C69-A5E1-5554CAEBE217}"/>
                  </a:ext>
                </a:extLst>
              </p:cNvPr>
              <p:cNvGrpSpPr/>
              <p:nvPr/>
            </p:nvGrpSpPr>
            <p:grpSpPr>
              <a:xfrm>
                <a:off x="5132385" y="2227397"/>
                <a:ext cx="1057277" cy="1568700"/>
                <a:chOff x="5132385" y="3198340"/>
                <a:chExt cx="1057277" cy="2610144"/>
              </a:xfrm>
            </p:grpSpPr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C4138F33-DF38-4762-8877-F88E0598DBB2}"/>
                    </a:ext>
                  </a:extLst>
                </p:cNvPr>
                <p:cNvCxnSpPr/>
                <p:nvPr/>
              </p:nvCxnSpPr>
              <p:spPr>
                <a:xfrm flipV="1">
                  <a:off x="5132387" y="3198340"/>
                  <a:ext cx="105727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AD1B417E-6F76-4C1D-B220-48AA23C8B662}"/>
                    </a:ext>
                  </a:extLst>
                </p:cNvPr>
                <p:cNvCxnSpPr/>
                <p:nvPr/>
              </p:nvCxnSpPr>
              <p:spPr>
                <a:xfrm flipV="1">
                  <a:off x="5132386" y="4114955"/>
                  <a:ext cx="105727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1C244171-A07A-4E4A-A4CC-246324BEA5EF}"/>
                    </a:ext>
                  </a:extLst>
                </p:cNvPr>
                <p:cNvCxnSpPr/>
                <p:nvPr/>
              </p:nvCxnSpPr>
              <p:spPr>
                <a:xfrm flipV="1">
                  <a:off x="5132385" y="4961719"/>
                  <a:ext cx="105727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AFE71974-E93D-4779-AD62-E4B5ACE9C2B7}"/>
                    </a:ext>
                  </a:extLst>
                </p:cNvPr>
                <p:cNvCxnSpPr/>
                <p:nvPr/>
              </p:nvCxnSpPr>
              <p:spPr>
                <a:xfrm flipV="1">
                  <a:off x="5132385" y="5808484"/>
                  <a:ext cx="105727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19F977EE-608B-4739-B61C-9DF979D46E26}"/>
                  </a:ext>
                </a:extLst>
              </p:cNvPr>
              <p:cNvSpPr/>
              <p:nvPr/>
            </p:nvSpPr>
            <p:spPr>
              <a:xfrm>
                <a:off x="6879764" y="1545053"/>
                <a:ext cx="7590688" cy="41709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1</a:t>
                </a:r>
                <a:r>
                  <a:rPr lang="id-ID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. </a:t>
                </a:r>
                <a:r>
                  <a:rPr lang="en-US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SINKRONISASI PERENCANAAN PUSAT-DAERAH</a:t>
                </a:r>
                <a:endParaRPr lang="id-ID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12EA4B1E-10DD-4EE0-A5C5-5F569D5BC556}"/>
                  </a:ext>
                </a:extLst>
              </p:cNvPr>
              <p:cNvSpPr/>
              <p:nvPr/>
            </p:nvSpPr>
            <p:spPr>
              <a:xfrm>
                <a:off x="6882731" y="2098858"/>
                <a:ext cx="7590688" cy="41709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2</a:t>
                </a:r>
                <a:r>
                  <a:rPr lang="id-ID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. </a:t>
                </a:r>
                <a:r>
                  <a:rPr lang="en-US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GAMBARAN KONDISI MAKRO </a:t>
                </a:r>
                <a:r>
                  <a:rPr lang="en-US" sz="14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EKONOMI</a:t>
                </a:r>
                <a:r>
                  <a:rPr lang="en-US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</a:t>
                </a:r>
                <a:r>
                  <a:rPr lang="en-US" sz="14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BALI</a:t>
                </a:r>
                <a:endParaRPr lang="id-ID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F37A5411-DFFB-4370-8710-21FB83956333}"/>
                  </a:ext>
                </a:extLst>
              </p:cNvPr>
              <p:cNvSpPr/>
              <p:nvPr/>
            </p:nvSpPr>
            <p:spPr>
              <a:xfrm>
                <a:off x="6875049" y="2611009"/>
                <a:ext cx="7590687" cy="41709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3</a:t>
                </a:r>
                <a:r>
                  <a:rPr lang="id-ID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. </a:t>
                </a:r>
                <a:r>
                  <a:rPr lang="en-US" sz="14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GAMBARAN KEUANGAN DAERAH PROV. </a:t>
                </a:r>
                <a:r>
                  <a:rPr lang="en-US" sz="14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BALI</a:t>
                </a:r>
                <a:endParaRPr lang="id-ID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0F86E726-7723-4E40-9D43-17841C400EAD}"/>
                  </a:ext>
                </a:extLst>
              </p:cNvPr>
              <p:cNvGrpSpPr/>
              <p:nvPr/>
            </p:nvGrpSpPr>
            <p:grpSpPr>
              <a:xfrm>
                <a:off x="6451067" y="2074422"/>
                <a:ext cx="336029" cy="1941044"/>
                <a:chOff x="5617029" y="2714164"/>
                <a:chExt cx="551542" cy="3185935"/>
              </a:xfrm>
            </p:grpSpPr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438A8781-5C59-47F6-A848-9E0A6017579E}"/>
                    </a:ext>
                  </a:extLst>
                </p:cNvPr>
                <p:cNvSpPr/>
                <p:nvPr/>
              </p:nvSpPr>
              <p:spPr>
                <a:xfrm>
                  <a:off x="5617029" y="2714164"/>
                  <a:ext cx="551542" cy="551542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 w="57150">
                  <a:solidFill>
                    <a:schemeClr val="bg1"/>
                  </a:solidFill>
                </a:ln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600" b="0" i="0"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8D969D1B-DD25-4AD3-A83E-F37A3C5AEBBD}"/>
                    </a:ext>
                  </a:extLst>
                </p:cNvPr>
                <p:cNvSpPr/>
                <p:nvPr/>
              </p:nvSpPr>
              <p:spPr>
                <a:xfrm>
                  <a:off x="5617029" y="3592295"/>
                  <a:ext cx="551542" cy="551542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57150">
                  <a:solidFill>
                    <a:schemeClr val="bg1"/>
                  </a:solidFill>
                </a:ln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600" b="0" i="0"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BA66052D-9037-44EF-BED0-0C2F7CC520B3}"/>
                    </a:ext>
                  </a:extLst>
                </p:cNvPr>
                <p:cNvSpPr/>
                <p:nvPr/>
              </p:nvSpPr>
              <p:spPr>
                <a:xfrm>
                  <a:off x="5617029" y="4470426"/>
                  <a:ext cx="551542" cy="551542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57150">
                  <a:solidFill>
                    <a:schemeClr val="bg1"/>
                  </a:solidFill>
                </a:ln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600" b="0" i="0"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CD92A902-E654-4CEE-A2D9-F9936CE21889}"/>
                    </a:ext>
                  </a:extLst>
                </p:cNvPr>
                <p:cNvSpPr/>
                <p:nvPr/>
              </p:nvSpPr>
              <p:spPr>
                <a:xfrm>
                  <a:off x="5617029" y="5348557"/>
                  <a:ext cx="551542" cy="551542"/>
                </a:xfrm>
                <a:prstGeom prst="ellipse">
                  <a:avLst/>
                </a:prstGeom>
                <a:solidFill>
                  <a:schemeClr val="accent6"/>
                </a:solidFill>
                <a:ln w="57150">
                  <a:solidFill>
                    <a:schemeClr val="bg1"/>
                  </a:solidFill>
                </a:ln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600" b="0" i="0"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pic>
            <p:nvPicPr>
              <p:cNvPr id="135" name="Graphic 69" descr="User">
                <a:extLst>
                  <a:ext uri="{FF2B5EF4-FFF2-40B4-BE49-F238E27FC236}">
                    <a16:creationId xmlns:a16="http://schemas.microsoft.com/office/drawing/2014/main" id="{A24F96EA-8664-4C6B-B075-BF3EB3068F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489092" y="2104390"/>
                <a:ext cx="246016" cy="246016"/>
              </a:xfrm>
              <a:prstGeom prst="rect">
                <a:avLst/>
              </a:prstGeom>
            </p:spPr>
          </p:pic>
          <p:pic>
            <p:nvPicPr>
              <p:cNvPr id="136" name="Graphic 71" descr="Gears">
                <a:extLst>
                  <a:ext uri="{FF2B5EF4-FFF2-40B4-BE49-F238E27FC236}">
                    <a16:creationId xmlns:a16="http://schemas.microsoft.com/office/drawing/2014/main" id="{BB2EC3FE-0924-4669-891D-1980DDE1CA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435861" y="3127303"/>
                <a:ext cx="383123" cy="383123"/>
              </a:xfrm>
              <a:prstGeom prst="rect">
                <a:avLst/>
              </a:prstGeom>
            </p:spPr>
          </p:pic>
          <p:pic>
            <p:nvPicPr>
              <p:cNvPr id="137" name="Graphic 72" descr="Daily Calendar">
                <a:extLst>
                  <a:ext uri="{FF2B5EF4-FFF2-40B4-BE49-F238E27FC236}">
                    <a16:creationId xmlns:a16="http://schemas.microsoft.com/office/drawing/2014/main" id="{78D2F5F4-20D1-40C5-93DD-4672E81F9C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496889" y="2637675"/>
                <a:ext cx="279532" cy="279532"/>
              </a:xfrm>
              <a:prstGeom prst="rect">
                <a:avLst/>
              </a:prstGeom>
            </p:spPr>
          </p:pic>
          <p:pic>
            <p:nvPicPr>
              <p:cNvPr id="138" name="Graphic 73" descr="Teacher">
                <a:extLst>
                  <a:ext uri="{FF2B5EF4-FFF2-40B4-BE49-F238E27FC236}">
                    <a16:creationId xmlns:a16="http://schemas.microsoft.com/office/drawing/2014/main" id="{FE3F36B5-282D-4031-A224-AD25938FD7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473731" y="3700004"/>
                <a:ext cx="294893" cy="294893"/>
              </a:xfrm>
              <a:prstGeom prst="rect">
                <a:avLst/>
              </a:prstGeom>
            </p:spPr>
          </p:pic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064E815-0602-43C4-85AE-827DDFDA65E5}"/>
                </a:ext>
              </a:extLst>
            </p:cNvPr>
            <p:cNvGrpSpPr/>
            <p:nvPr/>
          </p:nvGrpSpPr>
          <p:grpSpPr>
            <a:xfrm flipH="1">
              <a:off x="7322858" y="-14514"/>
              <a:ext cx="4864625" cy="592620"/>
              <a:chOff x="0" y="3151"/>
              <a:chExt cx="1962525" cy="370011"/>
            </a:xfrm>
          </p:grpSpPr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F9560A86-BD73-402D-B704-3B996C6566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31889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9190EE09-0388-4A8E-8E5A-9A44091B4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5058" y="8370"/>
                <a:ext cx="1146844" cy="259567"/>
              </a:xfrm>
              <a:prstGeom prst="rect">
                <a:avLst/>
              </a:prstGeom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085B9306-7D6C-4F88-83DE-0E3E3FBDD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0" y="8370"/>
                <a:ext cx="1563549" cy="364792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AC3E997B-CC77-4FBD-8ED4-2D05EABE44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08" name="Picture 107">
                <a:extLst>
                  <a:ext uri="{FF2B5EF4-FFF2-40B4-BE49-F238E27FC236}">
                    <a16:creationId xmlns:a16="http://schemas.microsoft.com/office/drawing/2014/main" id="{08662449-9E07-4EE8-8B60-0D81271009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76510" y="6884"/>
                <a:ext cx="186238" cy="259567"/>
              </a:xfrm>
              <a:prstGeom prst="rect">
                <a:avLst/>
              </a:prstGeom>
            </p:spPr>
          </p:pic>
          <p:pic>
            <p:nvPicPr>
              <p:cNvPr id="109" name="Picture 108">
                <a:extLst>
                  <a:ext uri="{FF2B5EF4-FFF2-40B4-BE49-F238E27FC236}">
                    <a16:creationId xmlns:a16="http://schemas.microsoft.com/office/drawing/2014/main" id="{0126F8F7-E8D1-44CF-8BB9-AB58C481D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44853" y="8370"/>
                <a:ext cx="137255" cy="170297"/>
              </a:xfrm>
              <a:prstGeom prst="rect">
                <a:avLst/>
              </a:prstGeom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B1B18FD-9158-4A18-8B33-17A8F583B5D7}"/>
                </a:ext>
              </a:extLst>
            </p:cNvPr>
            <p:cNvGrpSpPr/>
            <p:nvPr/>
          </p:nvGrpSpPr>
          <p:grpSpPr>
            <a:xfrm>
              <a:off x="7908863" y="-14514"/>
              <a:ext cx="4505831" cy="1023685"/>
              <a:chOff x="7770749" y="1109112"/>
              <a:chExt cx="4505831" cy="1023685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414A6BB-DB0C-4EFF-AF18-F65C56C05BF4}"/>
                  </a:ext>
                </a:extLst>
              </p:cNvPr>
              <p:cNvSpPr txBox="1"/>
              <p:nvPr/>
            </p:nvSpPr>
            <p:spPr>
              <a:xfrm>
                <a:off x="7770749" y="1109112"/>
                <a:ext cx="3514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914423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AU" sz="1800" i="0" dirty="0">
                    <a:solidFill>
                      <a:prstClr val="white"/>
                    </a:solidFill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rPr>
                  <a:t>KEMENTERIAN DALAM NEGERI </a:t>
                </a:r>
              </a:p>
            </p:txBody>
          </p:sp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26E3C2DE-C3BE-4C51-8593-F2AE67E96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10404" y="1130050"/>
                <a:ext cx="1366176" cy="1002747"/>
              </a:xfrm>
              <a:prstGeom prst="rect">
                <a:avLst/>
              </a:prstGeom>
            </p:spPr>
          </p:pic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EF5FF81-0715-43BD-B74A-58858F4D2991}"/>
                  </a:ext>
                </a:extLst>
              </p:cNvPr>
              <p:cNvSpPr/>
              <p:nvPr/>
            </p:nvSpPr>
            <p:spPr>
              <a:xfrm>
                <a:off x="9202950" y="1329966"/>
                <a:ext cx="201369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914423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AU" sz="1400" i="0" dirty="0">
                    <a:solidFill>
                      <a:prstClr val="white"/>
                    </a:solidFill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rPr>
                  <a:t>REPUBLIK INDONESIA</a:t>
                </a:r>
                <a:endParaRPr lang="en-AU" sz="1600" i="0" dirty="0">
                  <a:solidFill>
                    <a:prstClr val="white"/>
                  </a:solidFill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5689130" y="594167"/>
              <a:ext cx="3074881" cy="1169717"/>
              <a:chOff x="5717895" y="290075"/>
              <a:chExt cx="3074881" cy="1169717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156485F6-3444-4EC6-B3E1-81B593EA6A7B}"/>
                  </a:ext>
                </a:extLst>
              </p:cNvPr>
              <p:cNvSpPr/>
              <p:nvPr/>
            </p:nvSpPr>
            <p:spPr>
              <a:xfrm>
                <a:off x="5717895" y="290075"/>
                <a:ext cx="3074881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4400" i="0" kern="0" spc="600" dirty="0">
                    <a:solidFill>
                      <a:srgbClr val="3B383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Zelda" panose="02000503000000020004" pitchFamily="50" charset="0"/>
                  </a:rPr>
                  <a:t>OUTLINE</a:t>
                </a:r>
                <a:endParaRPr lang="id-ID" sz="4400" i="0" spc="600" dirty="0">
                  <a:solidFill>
                    <a:srgbClr val="3B383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Zelda" panose="02000503000000020004" pitchFamily="50" charset="0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33C5093-F02B-42D2-959F-2B03FDF1D2E0}"/>
                  </a:ext>
                </a:extLst>
              </p:cNvPr>
              <p:cNvSpPr/>
              <p:nvPr/>
            </p:nvSpPr>
            <p:spPr>
              <a:xfrm>
                <a:off x="5745702" y="875017"/>
                <a:ext cx="249299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i="0" kern="0" spc="-300" dirty="0">
                    <a:solidFill>
                      <a:srgbClr val="7F7F7F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PEMBAHASAN</a:t>
                </a:r>
                <a:endParaRPr lang="id-ID" i="0" spc="-300" dirty="0">
                  <a:solidFill>
                    <a:srgbClr val="7F7F7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58FC345-E62B-4E5E-9653-FD64BD11575C}"/>
                </a:ext>
              </a:extLst>
            </p:cNvPr>
            <p:cNvGrpSpPr/>
            <p:nvPr/>
          </p:nvGrpSpPr>
          <p:grpSpPr>
            <a:xfrm>
              <a:off x="104634" y="-19041"/>
              <a:ext cx="823015" cy="1211970"/>
              <a:chOff x="2066097" y="1460932"/>
              <a:chExt cx="823015" cy="1211970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5404B2C6-6753-4A92-A337-27CDC05D7A88}"/>
                  </a:ext>
                </a:extLst>
              </p:cNvPr>
              <p:cNvGrpSpPr/>
              <p:nvPr/>
            </p:nvGrpSpPr>
            <p:grpSpPr>
              <a:xfrm>
                <a:off x="2170283" y="1460932"/>
                <a:ext cx="614646" cy="1211970"/>
                <a:chOff x="1095470" y="1146633"/>
                <a:chExt cx="755937" cy="1766816"/>
              </a:xfrm>
            </p:grpSpPr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9A6526F4-8EFF-47B2-8473-D9077370C497}"/>
                    </a:ext>
                  </a:extLst>
                </p:cNvPr>
                <p:cNvGrpSpPr/>
                <p:nvPr/>
              </p:nvGrpSpPr>
              <p:grpSpPr>
                <a:xfrm>
                  <a:off x="1095473" y="1146633"/>
                  <a:ext cx="755934" cy="1766816"/>
                  <a:chOff x="1095473" y="1146633"/>
                  <a:chExt cx="755934" cy="1766816"/>
                </a:xfrm>
              </p:grpSpPr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8C0A0C94-F08E-418B-A2E1-04ADF76A5DB8}"/>
                      </a:ext>
                    </a:extLst>
                  </p:cNvPr>
                  <p:cNvSpPr/>
                  <p:nvPr/>
                </p:nvSpPr>
                <p:spPr>
                  <a:xfrm>
                    <a:off x="1095473" y="1146633"/>
                    <a:ext cx="755934" cy="1758180"/>
                  </a:xfrm>
                  <a:prstGeom prst="rect">
                    <a:avLst/>
                  </a:prstGeom>
                  <a:solidFill>
                    <a:srgbClr val="D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sz="1800" b="0" i="0" dirty="0">
                      <a:solidFill>
                        <a:prstClr val="white"/>
                      </a:solidFill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98" name="Right Triangle 97">
                    <a:extLst>
                      <a:ext uri="{FF2B5EF4-FFF2-40B4-BE49-F238E27FC236}">
                        <a16:creationId xmlns:a16="http://schemas.microsoft.com/office/drawing/2014/main" id="{9E3E4CFB-FDA6-4EFA-B09E-DE3E4170C17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752599" y="1155269"/>
                    <a:ext cx="98805" cy="1758180"/>
                  </a:xfrm>
                  <a:prstGeom prst="rtTriangle">
                    <a:avLst/>
                  </a:prstGeom>
                  <a:solidFill>
                    <a:srgbClr val="FF2F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sz="1800" b="0" i="0">
                      <a:solidFill>
                        <a:prstClr val="white"/>
                      </a:solidFill>
                      <a:latin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96" name="Isosceles Triangle 95">
                  <a:extLst>
                    <a:ext uri="{FF2B5EF4-FFF2-40B4-BE49-F238E27FC236}">
                      <a16:creationId xmlns:a16="http://schemas.microsoft.com/office/drawing/2014/main" id="{B4689D80-EBD4-43D7-B761-AA3B512B19E7}"/>
                    </a:ext>
                  </a:extLst>
                </p:cNvPr>
                <p:cNvSpPr/>
                <p:nvPr/>
              </p:nvSpPr>
              <p:spPr>
                <a:xfrm>
                  <a:off x="1095470" y="2588419"/>
                  <a:ext cx="755934" cy="3163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800" b="0" i="0">
                    <a:solidFill>
                      <a:prstClr val="white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  <p:pic>
            <p:nvPicPr>
              <p:cNvPr id="94" name="Picture 2" descr="https://gawianku.files.wordpress.com/2014/08/0e9a4-garudapancasila-svg.png">
                <a:extLst>
                  <a:ext uri="{FF2B5EF4-FFF2-40B4-BE49-F238E27FC236}">
                    <a16:creationId xmlns:a16="http://schemas.microsoft.com/office/drawing/2014/main" id="{8663E78A-F474-4F8C-896C-E006F8DB96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6097" y="1523644"/>
                <a:ext cx="823015" cy="8565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49" name="Picture 148"/>
            <p:cNvPicPr>
              <a:picLocks noChangeAspect="1"/>
            </p:cNvPicPr>
            <p:nvPr/>
          </p:nvPicPr>
          <p:blipFill>
            <a:blip r:embed="rId18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1600"/>
                      </a14:imgEffect>
                      <a14:imgEffect>
                        <a14:saturation sat="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811699"/>
              <a:ext cx="5974598" cy="5809992"/>
            </a:xfrm>
            <a:prstGeom prst="rect">
              <a:avLst/>
            </a:prstGeom>
          </p:spPr>
        </p:pic>
        <p:grpSp>
          <p:nvGrpSpPr>
            <p:cNvPr id="150" name="Group 149"/>
            <p:cNvGrpSpPr/>
            <p:nvPr/>
          </p:nvGrpSpPr>
          <p:grpSpPr>
            <a:xfrm>
              <a:off x="4593" y="6426000"/>
              <a:ext cx="5568287" cy="432000"/>
              <a:chOff x="0" y="6445041"/>
              <a:chExt cx="5568287" cy="432000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530A10F9-18A0-4F2B-AEE2-A38B8BA57C4D}"/>
                  </a:ext>
                </a:extLst>
              </p:cNvPr>
              <p:cNvGrpSpPr/>
              <p:nvPr/>
            </p:nvGrpSpPr>
            <p:grpSpPr>
              <a:xfrm rot="10800000" flipH="1">
                <a:off x="0" y="6445041"/>
                <a:ext cx="5568287" cy="432000"/>
                <a:chOff x="0" y="3151"/>
                <a:chExt cx="1962525" cy="321485"/>
              </a:xfrm>
            </p:grpSpPr>
            <p:pic>
              <p:nvPicPr>
                <p:cNvPr id="166" name="Picture 165">
                  <a:extLst>
                    <a:ext uri="{FF2B5EF4-FFF2-40B4-BE49-F238E27FC236}">
                      <a16:creationId xmlns:a16="http://schemas.microsoft.com/office/drawing/2014/main" id="{1B396F22-D0CD-469D-A65A-A94960B63F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67" name="Picture 166">
                  <a:extLst>
                    <a:ext uri="{FF2B5EF4-FFF2-40B4-BE49-F238E27FC236}">
                      <a16:creationId xmlns:a16="http://schemas.microsoft.com/office/drawing/2014/main" id="{5866EF6C-BC8B-434B-9454-388BD59E1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5058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68" name="Picture 167">
                  <a:extLst>
                    <a:ext uri="{FF2B5EF4-FFF2-40B4-BE49-F238E27FC236}">
                      <a16:creationId xmlns:a16="http://schemas.microsoft.com/office/drawing/2014/main" id="{F6BF2F4F-F0DE-4A3E-9AD8-85B352D7F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69" name="Picture 168">
                  <a:extLst>
                    <a:ext uri="{FF2B5EF4-FFF2-40B4-BE49-F238E27FC236}">
                      <a16:creationId xmlns:a16="http://schemas.microsoft.com/office/drawing/2014/main" id="{379E1CC8-BD7F-4D4F-AD9C-01C0BA007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70" name="Picture 169">
                  <a:extLst>
                    <a:ext uri="{FF2B5EF4-FFF2-40B4-BE49-F238E27FC236}">
                      <a16:creationId xmlns:a16="http://schemas.microsoft.com/office/drawing/2014/main" id="{AF08D713-7402-44EA-9B24-38A05E524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171" name="Picture 170">
                  <a:extLst>
                    <a:ext uri="{FF2B5EF4-FFF2-40B4-BE49-F238E27FC236}">
                      <a16:creationId xmlns:a16="http://schemas.microsoft.com/office/drawing/2014/main" id="{B5E2C757-CD8E-4800-93CF-7BF331978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44853" y="8370"/>
                  <a:ext cx="154726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C4C24322-CA1F-4AB9-807F-A31B31940E52}"/>
                  </a:ext>
                </a:extLst>
              </p:cNvPr>
              <p:cNvGrpSpPr/>
              <p:nvPr/>
            </p:nvGrpSpPr>
            <p:grpSpPr>
              <a:xfrm>
                <a:off x="64021" y="6492021"/>
                <a:ext cx="4677169" cy="313487"/>
                <a:chOff x="-17527" y="6462485"/>
                <a:chExt cx="5261293" cy="364301"/>
              </a:xfrm>
            </p:grpSpPr>
            <p:pic>
              <p:nvPicPr>
                <p:cNvPr id="153" name="Picture 152">
                  <a:extLst>
                    <a:ext uri="{FF2B5EF4-FFF2-40B4-BE49-F238E27FC236}">
                      <a16:creationId xmlns:a16="http://schemas.microsoft.com/office/drawing/2014/main" id="{56B530AC-EB7E-453A-AE63-754B7BC7C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7527" y="6560490"/>
                  <a:ext cx="191966" cy="202833"/>
                </a:xfrm>
                <a:prstGeom prst="rect">
                  <a:avLst/>
                </a:prstGeom>
              </p:spPr>
            </p:pic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973E7806-366B-4D25-BF71-B9B1A0732416}"/>
                    </a:ext>
                  </a:extLst>
                </p:cNvPr>
                <p:cNvSpPr txBox="1"/>
                <p:nvPr/>
              </p:nvSpPr>
              <p:spPr>
                <a:xfrm>
                  <a:off x="120906" y="6464693"/>
                  <a:ext cx="1515193" cy="357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91442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AU" sz="1400" i="0" dirty="0">
                      <a:solidFill>
                        <a:prstClr val="white"/>
                      </a:solidFill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lang="en-AU" sz="1400" i="0" dirty="0" err="1">
                      <a:solidFill>
                        <a:prstClr val="white"/>
                      </a:solidFill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lang="en-AU" sz="1400" i="0" dirty="0">
                    <a:solidFill>
                      <a:prstClr val="white"/>
                    </a:solidFill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EB16B493-FF65-487F-8CC7-3E9FC9196152}"/>
                    </a:ext>
                  </a:extLst>
                </p:cNvPr>
                <p:cNvSpPr txBox="1"/>
                <p:nvPr/>
              </p:nvSpPr>
              <p:spPr>
                <a:xfrm>
                  <a:off x="1647991" y="6462485"/>
                  <a:ext cx="1515193" cy="357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91442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AU" sz="1400" i="0" dirty="0">
                      <a:solidFill>
                        <a:prstClr val="white"/>
                      </a:solidFill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lang="en-AU" sz="1400" i="0" dirty="0" err="1">
                      <a:solidFill>
                        <a:prstClr val="white"/>
                      </a:solidFill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lang="en-AU" sz="1400" i="0" dirty="0">
                    <a:solidFill>
                      <a:prstClr val="white"/>
                    </a:solidFill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B5BB674C-03C2-48FA-9D4B-E3A5F18B866C}"/>
                    </a:ext>
                  </a:extLst>
                </p:cNvPr>
                <p:cNvSpPr txBox="1"/>
                <p:nvPr/>
              </p:nvSpPr>
              <p:spPr>
                <a:xfrm>
                  <a:off x="3277021" y="6469121"/>
                  <a:ext cx="1747805" cy="357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91442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AU" sz="1400" i="0" dirty="0">
                      <a:solidFill>
                        <a:prstClr val="white"/>
                      </a:solidFill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lang="en-AU" sz="1400" i="0" dirty="0" err="1">
                      <a:solidFill>
                        <a:prstClr val="white"/>
                      </a:solidFill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kemendagri_ri</a:t>
                  </a:r>
                  <a:endParaRPr lang="en-AU" sz="1400" i="0" dirty="0">
                    <a:solidFill>
                      <a:prstClr val="white"/>
                    </a:solidFill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pic>
              <p:nvPicPr>
                <p:cNvPr id="163" name="Picture 162">
                  <a:extLst>
                    <a:ext uri="{FF2B5EF4-FFF2-40B4-BE49-F238E27FC236}">
                      <a16:creationId xmlns:a16="http://schemas.microsoft.com/office/drawing/2014/main" id="{CA86CE76-0A71-4C63-871E-19A3D79DC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3088" y="6547883"/>
                  <a:ext cx="182949" cy="188522"/>
                </a:xfrm>
                <a:prstGeom prst="rect">
                  <a:avLst/>
                </a:prstGeom>
              </p:spPr>
            </p:pic>
            <p:pic>
              <p:nvPicPr>
                <p:cNvPr id="164" name="Picture 163">
                  <a:extLst>
                    <a:ext uri="{FF2B5EF4-FFF2-40B4-BE49-F238E27FC236}">
                      <a16:creationId xmlns:a16="http://schemas.microsoft.com/office/drawing/2014/main" id="{25980D32-55BE-4BF2-84FA-272888FBE5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34450" y="6552311"/>
                  <a:ext cx="208469" cy="205789"/>
                </a:xfrm>
                <a:prstGeom prst="rect">
                  <a:avLst/>
                </a:prstGeom>
              </p:spPr>
            </p:pic>
            <p:pic>
              <p:nvPicPr>
                <p:cNvPr id="165" name="Picture 164">
                  <a:extLst>
                    <a:ext uri="{FF2B5EF4-FFF2-40B4-BE49-F238E27FC236}">
                      <a16:creationId xmlns:a16="http://schemas.microsoft.com/office/drawing/2014/main" id="{8BEFCF9F-5C62-44F1-935B-5FFCE8090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1009" y="6560490"/>
                  <a:ext cx="242757" cy="187993"/>
                </a:xfrm>
                <a:prstGeom prst="rect">
                  <a:avLst/>
                </a:prstGeom>
              </p:spPr>
            </p:pic>
          </p:grpSp>
        </p:grp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37A5411-DFFB-4370-8710-21FB83956333}"/>
                </a:ext>
              </a:extLst>
            </p:cNvPr>
            <p:cNvSpPr/>
            <p:nvPr/>
          </p:nvSpPr>
          <p:spPr>
            <a:xfrm>
              <a:off x="6705551" y="3507278"/>
              <a:ext cx="5601227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D" sz="140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4</a:t>
              </a:r>
              <a:r>
                <a:rPr lang="id-ID" sz="140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. </a:t>
              </a:r>
              <a:r>
                <a:rPr lang="en-US" sz="140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CAPAIAN URUSAN PEMERINTAHAN DAERAH</a:t>
              </a:r>
              <a:endParaRPr lang="id-ID" sz="1400" i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endParaRPr>
            </a:p>
          </p:txBody>
        </p:sp>
      </p:grpSp>
      <p:cxnSp>
        <p:nvCxnSpPr>
          <p:cNvPr id="60" name="Straight Connector 66">
            <a:extLst>
              <a:ext uri="{FF2B5EF4-FFF2-40B4-BE49-F238E27FC236}">
                <a16:creationId xmlns:a16="http://schemas.microsoft.com/office/drawing/2014/main" id="{217CFDB2-E8AD-4DD8-8C59-06A8BE56DD58}"/>
              </a:ext>
            </a:extLst>
          </p:cNvPr>
          <p:cNvCxnSpPr/>
          <p:nvPr/>
        </p:nvCxnSpPr>
        <p:spPr>
          <a:xfrm flipV="1">
            <a:off x="5419628" y="4428921"/>
            <a:ext cx="780171" cy="0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143">
            <a:extLst>
              <a:ext uri="{FF2B5EF4-FFF2-40B4-BE49-F238E27FC236}">
                <a16:creationId xmlns:a16="http://schemas.microsoft.com/office/drawing/2014/main" id="{BD88F061-D856-4F76-9197-7677394DA131}"/>
              </a:ext>
            </a:extLst>
          </p:cNvPr>
          <p:cNvCxnSpPr/>
          <p:nvPr/>
        </p:nvCxnSpPr>
        <p:spPr>
          <a:xfrm flipV="1">
            <a:off x="5425485" y="2474576"/>
            <a:ext cx="780171" cy="0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Graphic 68" descr="Stopwatch">
            <a:extLst>
              <a:ext uri="{FF2B5EF4-FFF2-40B4-BE49-F238E27FC236}">
                <a16:creationId xmlns:a16="http://schemas.microsoft.com/office/drawing/2014/main" id="{33DF9011-6F5C-4557-8D58-A4313CFAEEA3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406592" y="2347122"/>
            <a:ext cx="209851" cy="209851"/>
          </a:xfrm>
          <a:prstGeom prst="rect">
            <a:avLst/>
          </a:prstGeom>
        </p:spPr>
      </p:pic>
      <p:sp>
        <p:nvSpPr>
          <p:cNvPr id="63" name="Rectangle 73">
            <a:extLst>
              <a:ext uri="{FF2B5EF4-FFF2-40B4-BE49-F238E27FC236}">
                <a16:creationId xmlns:a16="http://schemas.microsoft.com/office/drawing/2014/main" id="{B735C688-708F-49A0-8E8E-2AE4D6E76C44}"/>
              </a:ext>
            </a:extLst>
          </p:cNvPr>
          <p:cNvSpPr/>
          <p:nvPr/>
        </p:nvSpPr>
        <p:spPr>
          <a:xfrm>
            <a:off x="6705551" y="3900176"/>
            <a:ext cx="5601227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400" i="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5. </a:t>
            </a:r>
            <a:r>
              <a:rPr lang="en-US" sz="1400" i="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ISU STRATEGIS LAINNYA</a:t>
            </a:r>
            <a:endParaRPr lang="id-ID" sz="1400" i="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BrowalliaUPC" panose="020B0604020202020204" pitchFamily="34" charset="-34"/>
            </a:endParaRPr>
          </a:p>
        </p:txBody>
      </p:sp>
      <p:pic>
        <p:nvPicPr>
          <p:cNvPr id="64" name="Graphic 72" descr="Daily Calendar">
            <a:extLst>
              <a:ext uri="{FF2B5EF4-FFF2-40B4-BE49-F238E27FC236}">
                <a16:creationId xmlns:a16="http://schemas.microsoft.com/office/drawing/2014/main" id="{29097407-C300-4C7A-ABDD-A4C0F8D96E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5085" y="4323923"/>
            <a:ext cx="206269" cy="206269"/>
          </a:xfrm>
          <a:prstGeom prst="rect">
            <a:avLst/>
          </a:prstGeom>
        </p:spPr>
      </p:pic>
      <p:sp>
        <p:nvSpPr>
          <p:cNvPr id="68" name="Rectangle 73">
            <a:extLst>
              <a:ext uri="{FF2B5EF4-FFF2-40B4-BE49-F238E27FC236}">
                <a16:creationId xmlns:a16="http://schemas.microsoft.com/office/drawing/2014/main" id="{EDE6A47A-8965-4C05-8A0B-F3E8E358BD2D}"/>
              </a:ext>
            </a:extLst>
          </p:cNvPr>
          <p:cNvSpPr/>
          <p:nvPr/>
        </p:nvSpPr>
        <p:spPr>
          <a:xfrm>
            <a:off x="6705550" y="4278096"/>
            <a:ext cx="5601227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D" sz="1400" i="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6</a:t>
            </a:r>
            <a:r>
              <a:rPr lang="id-ID" sz="1400" i="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. </a:t>
            </a:r>
            <a:r>
              <a:rPr lang="en-US" sz="1400" i="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PELAKSANAAN PILPRES DAN PILEG 2019</a:t>
            </a:r>
            <a:endParaRPr lang="id-ID" sz="1400" i="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550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C2CAB677-EF98-42DE-AA7C-4BF1CB5D2B1C}"/>
              </a:ext>
            </a:extLst>
          </p:cNvPr>
          <p:cNvSpPr/>
          <p:nvPr/>
        </p:nvSpPr>
        <p:spPr>
          <a:xfrm>
            <a:off x="2161389" y="3063034"/>
            <a:ext cx="7869223" cy="94203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D" sz="2000" i="0" kern="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Sinkronisasi</a:t>
            </a:r>
            <a:r>
              <a:rPr lang="en-ID" sz="2000" i="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 </a:t>
            </a:r>
            <a:r>
              <a:rPr lang="en-ID" sz="2000" i="0" kern="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Perencanaan</a:t>
            </a:r>
            <a:r>
              <a:rPr lang="en-ID" sz="2000" i="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 Pembangunan Pusat dan Daerah</a:t>
            </a:r>
            <a:endParaRPr lang="id-ID" sz="2000" i="0" kern="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BrowalliaUPC" panose="020B0604020202020204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1B8528-EE00-461E-A4EA-4D6E04D3593D}"/>
              </a:ext>
            </a:extLst>
          </p:cNvPr>
          <p:cNvSpPr/>
          <p:nvPr/>
        </p:nvSpPr>
        <p:spPr>
          <a:xfrm>
            <a:off x="5660160" y="2446407"/>
            <a:ext cx="784591" cy="7555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0789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1389826" y="149469"/>
            <a:ext cx="7162756" cy="832508"/>
            <a:chOff x="1389826" y="149469"/>
            <a:chExt cx="7162756" cy="832508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68" name="Picture 67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71" name="Picture 70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72" name="Picture 71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73" name="Picture 72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74" name="Picture 73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75" name="Picture 74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50331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PENYELARASAN RENCANA PEMBANGUNAN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7" y="456959"/>
              <a:ext cx="62472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Nasional Dengan Rencana Pembangunan Daerah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4DF443-D830-43ED-9246-68E934C09EB2}"/>
              </a:ext>
            </a:extLst>
          </p:cNvPr>
          <p:cNvGrpSpPr/>
          <p:nvPr/>
        </p:nvGrpSpPr>
        <p:grpSpPr>
          <a:xfrm>
            <a:off x="0" y="620688"/>
            <a:ext cx="12192000" cy="5471159"/>
            <a:chOff x="0" y="694145"/>
            <a:chExt cx="12192000" cy="5471159"/>
          </a:xfrm>
        </p:grpSpPr>
        <p:sp>
          <p:nvSpPr>
            <p:cNvPr id="5" name="Shape 1347">
              <a:extLst>
                <a:ext uri="{FF2B5EF4-FFF2-40B4-BE49-F238E27FC236}">
                  <a16:creationId xmlns:a16="http://schemas.microsoft.com/office/drawing/2014/main" id="{A1F13C7B-7AE0-4E2C-8D47-4556D36DAEB8}"/>
                </a:ext>
              </a:extLst>
            </p:cNvPr>
            <p:cNvSpPr/>
            <p:nvPr/>
          </p:nvSpPr>
          <p:spPr>
            <a:xfrm>
              <a:off x="0" y="3124592"/>
              <a:ext cx="12192000" cy="1413304"/>
            </a:xfrm>
            <a:prstGeom prst="rect">
              <a:avLst/>
            </a:prstGeom>
            <a:gradFill flip="none" rotWithShape="1">
              <a:gsLst>
                <a:gs pos="0">
                  <a:srgbClr val="D3D3D3">
                    <a:lumMod val="50000"/>
                  </a:srgbClr>
                </a:gs>
                <a:gs pos="40000">
                  <a:srgbClr val="D3D3D3"/>
                </a:gs>
                <a:gs pos="100000">
                  <a:srgbClr val="D3D3D3">
                    <a:lumMod val="50000"/>
                  </a:srgbClr>
                </a:gs>
                <a:gs pos="60000">
                  <a:srgbClr val="D3D3D3"/>
                </a:gs>
              </a:gsLst>
              <a:lin ang="5400000" scaled="1"/>
              <a:tileRect/>
            </a:gradFill>
            <a:ln w="12700">
              <a:miter lim="400000"/>
            </a:ln>
            <a:effectLst/>
          </p:spPr>
          <p:txBody>
            <a:bodyPr lIns="45719" rIns="45719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marL="0" marR="0" lvl="0" indent="0" algn="l" defTabSz="91437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" name="Shape 1366">
              <a:extLst>
                <a:ext uri="{FF2B5EF4-FFF2-40B4-BE49-F238E27FC236}">
                  <a16:creationId xmlns:a16="http://schemas.microsoft.com/office/drawing/2014/main" id="{2974A008-90F2-492F-8EC5-EEC85958F88E}"/>
                </a:ext>
              </a:extLst>
            </p:cNvPr>
            <p:cNvSpPr/>
            <p:nvPr/>
          </p:nvSpPr>
          <p:spPr>
            <a:xfrm rot="5400000">
              <a:off x="-846512" y="2696852"/>
              <a:ext cx="4886217" cy="1970363"/>
            </a:xfrm>
            <a:prstGeom prst="rect">
              <a:avLst/>
            </a:prstGeom>
            <a:solidFill>
              <a:srgbClr val="E3391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marL="0" marR="0" lvl="0" indent="0" algn="ctr" defTabSz="91437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</a:defRPr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3107415F-13C9-4BCC-B18C-E03E614B4497}"/>
                </a:ext>
              </a:extLst>
            </p:cNvPr>
            <p:cNvSpPr/>
            <p:nvPr/>
          </p:nvSpPr>
          <p:spPr>
            <a:xfrm flipH="1" flipV="1">
              <a:off x="263726" y="5113261"/>
              <a:ext cx="380144" cy="1015141"/>
            </a:xfrm>
            <a:prstGeom prst="rtTriangle">
              <a:avLst/>
            </a:prstGeom>
            <a:solidFill>
              <a:srgbClr val="9124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E34AA1C-F736-44E8-87D4-0C9119EB63F7}"/>
                </a:ext>
              </a:extLst>
            </p:cNvPr>
            <p:cNvGrpSpPr/>
            <p:nvPr/>
          </p:nvGrpSpPr>
          <p:grpSpPr>
            <a:xfrm>
              <a:off x="660041" y="2517867"/>
              <a:ext cx="1970364" cy="1224508"/>
              <a:chOff x="727255" y="2299162"/>
              <a:chExt cx="2048589" cy="122450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14897C-F81E-4AE7-8B1D-B8305769403C}"/>
                  </a:ext>
                </a:extLst>
              </p:cNvPr>
              <p:cNvSpPr txBox="1"/>
              <p:nvPr/>
            </p:nvSpPr>
            <p:spPr>
              <a:xfrm>
                <a:off x="763815" y="2299162"/>
                <a:ext cx="1946983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Tema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</a:t>
                </a: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RKP 2020: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BF84C8C-72AD-4913-9D60-5CBC581ECF59}"/>
                  </a:ext>
                </a:extLst>
              </p:cNvPr>
              <p:cNvSpPr txBox="1"/>
              <p:nvPr/>
            </p:nvSpPr>
            <p:spPr>
              <a:xfrm>
                <a:off x="727255" y="2692673"/>
                <a:ext cx="2048589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Peningkatan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</a:t>
                </a:r>
                <a:r>
                  <a:rPr kumimoji="0" lang="en-US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SDM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</a:t>
                </a:r>
                <a:r>
                  <a:rPr kumimoji="0" lang="en-US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untuk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</a:t>
                </a:r>
                <a:r>
                  <a:rPr kumimoji="0" lang="en-US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Pertumbuhan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</a:t>
                </a:r>
                <a:r>
                  <a:rPr kumimoji="0" lang="en-US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Berkualitas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DF539F62-FA9B-4F22-8C97-FFA371F0D6E9}"/>
                </a:ext>
              </a:extLst>
            </p:cNvPr>
            <p:cNvSpPr/>
            <p:nvPr/>
          </p:nvSpPr>
          <p:spPr>
            <a:xfrm rot="5400000">
              <a:off x="444457" y="3376250"/>
              <a:ext cx="4886211" cy="611568"/>
            </a:xfrm>
            <a:prstGeom prst="triangle">
              <a:avLst/>
            </a:prstGeom>
            <a:solidFill>
              <a:srgbClr val="EA69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4420376E-A4F3-4710-AEF1-506C4DE8C51A}"/>
                </a:ext>
              </a:extLst>
            </p:cNvPr>
            <p:cNvSpPr/>
            <p:nvPr/>
          </p:nvSpPr>
          <p:spPr>
            <a:xfrm flipH="1">
              <a:off x="231271" y="1813428"/>
              <a:ext cx="380144" cy="893594"/>
            </a:xfrm>
            <a:prstGeom prst="rtTriangle">
              <a:avLst/>
            </a:prstGeom>
            <a:solidFill>
              <a:srgbClr val="9124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4AC848C-781E-4390-B0A3-122033E18A5C}"/>
                </a:ext>
              </a:extLst>
            </p:cNvPr>
            <p:cNvSpPr/>
            <p:nvPr/>
          </p:nvSpPr>
          <p:spPr>
            <a:xfrm>
              <a:off x="983432" y="1133663"/>
              <a:ext cx="1393600" cy="13936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EA6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117212D-D28E-4E92-A9EB-3E8306B1048C}"/>
                </a:ext>
              </a:extLst>
            </p:cNvPr>
            <p:cNvSpPr/>
            <p:nvPr/>
          </p:nvSpPr>
          <p:spPr>
            <a:xfrm>
              <a:off x="1276928" y="1323594"/>
              <a:ext cx="791920" cy="7919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3" name="Picture 2" descr="Book Open Icon 256x256">
              <a:extLst>
                <a:ext uri="{FF2B5EF4-FFF2-40B4-BE49-F238E27FC236}">
                  <a16:creationId xmlns:a16="http://schemas.microsoft.com/office/drawing/2014/main" id="{C61CD28F-41C3-4BF9-977A-2D1B2BF607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49219" y1="87891" x2="49219" y2="87891"/>
                          <a14:foregroundMark x1="97266" y1="53516" x2="97266" y2="53516"/>
                          <a14:foregroundMark x1="18359" y1="60938" x2="18359" y2="60938"/>
                          <a14:foregroundMark x1="21875" y1="4297" x2="5078" y2="3516"/>
                          <a14:foregroundMark x1="5078" y1="4688" x2="6250" y2="85938"/>
                          <a14:foregroundMark x1="54688" y1="88281" x2="54688" y2="88281"/>
                          <a14:foregroundMark x1="95703" y1="28125" x2="95703" y2="28125"/>
                          <a14:foregroundMark x1="94141" y1="19922" x2="99609" y2="19922"/>
                          <a14:foregroundMark x1="98438" y1="28906" x2="99219" y2="86328"/>
                          <a14:foregroundMark x1="37500" y1="82031" x2="37500" y2="82031"/>
                          <a14:foregroundMark x1="48438" y1="84766" x2="19922" y2="70703"/>
                          <a14:foregroundMark x1="21094" y1="58984" x2="21875" y2="18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903" y="1419650"/>
              <a:ext cx="829178" cy="829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Shape 1366">
              <a:extLst>
                <a:ext uri="{FF2B5EF4-FFF2-40B4-BE49-F238E27FC236}">
                  <a16:creationId xmlns:a16="http://schemas.microsoft.com/office/drawing/2014/main" id="{865FCCA7-B528-4B7D-ADCA-189922EE0939}"/>
                </a:ext>
              </a:extLst>
            </p:cNvPr>
            <p:cNvSpPr/>
            <p:nvPr/>
          </p:nvSpPr>
          <p:spPr>
            <a:xfrm rot="5400000">
              <a:off x="2124825" y="2737013"/>
              <a:ext cx="4886218" cy="1970363"/>
            </a:xfrm>
            <a:prstGeom prst="rect">
              <a:avLst/>
            </a:prstGeom>
            <a:solidFill>
              <a:srgbClr val="4CC1E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marL="0" marR="0" lvl="0" indent="0" algn="ctr" defTabSz="91437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</a:defRPr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7B3979E3-1579-4B3B-9B13-0AAF877436B5}"/>
                </a:ext>
              </a:extLst>
            </p:cNvPr>
            <p:cNvSpPr/>
            <p:nvPr/>
          </p:nvSpPr>
          <p:spPr>
            <a:xfrm flipH="1">
              <a:off x="3242209" y="1796506"/>
              <a:ext cx="340544" cy="893593"/>
            </a:xfrm>
            <a:prstGeom prst="rtTriangle">
              <a:avLst/>
            </a:prstGeom>
            <a:solidFill>
              <a:srgbClr val="4CC1EF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904D944E-A010-474E-9C50-B98D40A23D50}"/>
                </a:ext>
              </a:extLst>
            </p:cNvPr>
            <p:cNvSpPr/>
            <p:nvPr/>
          </p:nvSpPr>
          <p:spPr>
            <a:xfrm flipH="1" flipV="1">
              <a:off x="3259292" y="5110885"/>
              <a:ext cx="340544" cy="1015142"/>
            </a:xfrm>
            <a:prstGeom prst="rtTriangle">
              <a:avLst/>
            </a:prstGeom>
            <a:solidFill>
              <a:srgbClr val="4CC1EF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3B8C9631-0E29-404F-A179-5DE3A1CCBAC4}"/>
                </a:ext>
              </a:extLst>
            </p:cNvPr>
            <p:cNvSpPr/>
            <p:nvPr/>
          </p:nvSpPr>
          <p:spPr>
            <a:xfrm rot="5400000">
              <a:off x="3408292" y="3359328"/>
              <a:ext cx="4886219" cy="611568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DA6D355-A7D6-44D1-ACEE-D14A1FA99ED3}"/>
                </a:ext>
              </a:extLst>
            </p:cNvPr>
            <p:cNvGrpSpPr/>
            <p:nvPr/>
          </p:nvGrpSpPr>
          <p:grpSpPr>
            <a:xfrm>
              <a:off x="3471663" y="2527263"/>
              <a:ext cx="2151997" cy="3385723"/>
              <a:chOff x="527071" y="1803713"/>
              <a:chExt cx="2237432" cy="3385723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C905AC3-A36C-4E0B-B6F7-BCF06087BF90}"/>
                  </a:ext>
                </a:extLst>
              </p:cNvPr>
              <p:cNvSpPr txBox="1"/>
              <p:nvPr/>
            </p:nvSpPr>
            <p:spPr>
              <a:xfrm>
                <a:off x="527071" y="1803713"/>
                <a:ext cx="2237432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Tema</a:t>
                </a:r>
                <a:r>
                  <a:rPr kumimoji="0" lang="en-AU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 RKPD</a:t>
                </a:r>
                <a:r>
                  <a:rPr kumimoji="0" lang="id-ID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Provinsi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Bali</a:t>
                </a:r>
                <a:endPara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Tahun 20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20</a:t>
                </a:r>
                <a:endPara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0796DC-F2BA-4537-8FB9-83AD9706513A}"/>
                  </a:ext>
                </a:extLst>
              </p:cNvPr>
              <p:cNvSpPr txBox="1"/>
              <p:nvPr/>
            </p:nvSpPr>
            <p:spPr>
              <a:xfrm>
                <a:off x="710126" y="2634891"/>
                <a:ext cx="1951116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“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MEMBANGUN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ALAM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,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KRAMA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DAN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BUDAYA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BALI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MELALUI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POLA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PEMBANGUNAN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SEMESTA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BERENCANA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MENUJU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NANGUN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SAT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KERTHI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6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LOKA</a:t>
                </a:r>
                <a:r>
                  <a:rPr lang="en-US" sz="16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 BALI”</a:t>
                </a:r>
                <a:endParaRPr lang="id-ID" sz="1600" i="0" kern="0" dirty="0">
                  <a:solidFill>
                    <a:prstClr val="black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A3D57E4-026A-4B41-9A67-BC5CEFCFF60B}"/>
                </a:ext>
              </a:extLst>
            </p:cNvPr>
            <p:cNvGrpSpPr/>
            <p:nvPr/>
          </p:nvGrpSpPr>
          <p:grpSpPr>
            <a:xfrm>
              <a:off x="3873702" y="1081898"/>
              <a:ext cx="1393600" cy="1393600"/>
              <a:chOff x="3849479" y="879241"/>
              <a:chExt cx="1393600" cy="13936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B0CA632-D440-46C5-82FF-91E542539D2C}"/>
                  </a:ext>
                </a:extLst>
              </p:cNvPr>
              <p:cNvSpPr/>
              <p:nvPr/>
            </p:nvSpPr>
            <p:spPr>
              <a:xfrm>
                <a:off x="3849479" y="879241"/>
                <a:ext cx="1393600" cy="13936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16AD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E589BC12-3E69-4901-9130-39FBFEFFD0D5}"/>
                  </a:ext>
                </a:extLst>
              </p:cNvPr>
              <p:cNvSpPr/>
              <p:nvPr/>
            </p:nvSpPr>
            <p:spPr>
              <a:xfrm>
                <a:off x="4282341" y="1019345"/>
                <a:ext cx="791920" cy="791919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" name="Shape 1366">
              <a:extLst>
                <a:ext uri="{FF2B5EF4-FFF2-40B4-BE49-F238E27FC236}">
                  <a16:creationId xmlns:a16="http://schemas.microsoft.com/office/drawing/2014/main" id="{A9850FB5-E6AE-4237-86A4-0D814C427670}"/>
                </a:ext>
              </a:extLst>
            </p:cNvPr>
            <p:cNvSpPr/>
            <p:nvPr/>
          </p:nvSpPr>
          <p:spPr>
            <a:xfrm rot="5400000">
              <a:off x="5466338" y="2254494"/>
              <a:ext cx="4886214" cy="28550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marL="0" marR="0" lvl="0" indent="0" algn="ctr" defTabSz="91437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</a:defRPr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4AAD78F8-02FE-4ACD-A25E-3F523E1F1C13}"/>
                </a:ext>
              </a:extLst>
            </p:cNvPr>
            <p:cNvSpPr/>
            <p:nvPr/>
          </p:nvSpPr>
          <p:spPr>
            <a:xfrm flipH="1" flipV="1">
              <a:off x="6158044" y="5113260"/>
              <a:ext cx="340544" cy="101514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78F081BA-015D-4ABF-B5A0-8FE445A3A760}"/>
                </a:ext>
              </a:extLst>
            </p:cNvPr>
            <p:cNvSpPr/>
            <p:nvPr/>
          </p:nvSpPr>
          <p:spPr>
            <a:xfrm flipH="1">
              <a:off x="6141359" y="1813427"/>
              <a:ext cx="340543" cy="87667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C76D54F-CCAF-4251-931E-FCDBAD6E8532}"/>
                </a:ext>
              </a:extLst>
            </p:cNvPr>
            <p:cNvGrpSpPr/>
            <p:nvPr/>
          </p:nvGrpSpPr>
          <p:grpSpPr>
            <a:xfrm>
              <a:off x="8397476" y="694145"/>
              <a:ext cx="1393600" cy="1393600"/>
              <a:chOff x="2630947" y="662800"/>
              <a:chExt cx="1393600" cy="13936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7F5620DF-F989-4FAB-8285-19048359B566}"/>
                  </a:ext>
                </a:extLst>
              </p:cNvPr>
              <p:cNvSpPr/>
              <p:nvPr/>
            </p:nvSpPr>
            <p:spPr>
              <a:xfrm>
                <a:off x="2630947" y="662800"/>
                <a:ext cx="1393600" cy="13936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FFEA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6DE46301-5139-439D-AC11-5C4578416230}"/>
                  </a:ext>
                </a:extLst>
              </p:cNvPr>
              <p:cNvSpPr/>
              <p:nvPr/>
            </p:nvSpPr>
            <p:spPr>
              <a:xfrm>
                <a:off x="2844182" y="868522"/>
                <a:ext cx="791920" cy="79191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468450C-AC82-4242-8693-A62EB32DB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1172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91472" y="1029985"/>
              <a:ext cx="691841" cy="691841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4DC65AD-C331-440E-9AE0-19B8B8DBB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3516" r="89844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568359" y="1196212"/>
              <a:ext cx="714186" cy="714186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795832E-C18B-48D1-A209-02957D74F31B}"/>
                </a:ext>
              </a:extLst>
            </p:cNvPr>
            <p:cNvSpPr txBox="1"/>
            <p:nvPr/>
          </p:nvSpPr>
          <p:spPr>
            <a:xfrm>
              <a:off x="655913" y="4706649"/>
              <a:ext cx="1945407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Arial" charset="0"/>
                </a:rPr>
                <a:t>Prioritas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Arial" charset="0"/>
                </a:rPr>
                <a:t> Nasional </a:t>
              </a:r>
              <a:endParaRPr kumimoji="0" lang="id-ID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itchFamily="34" charset="-128"/>
                <a:cs typeface="Arial" charset="0"/>
              </a:endParaRPr>
            </a:p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Arial" charset="0"/>
                </a:rPr>
                <a:t>RKP 2020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1FEC7D8-1AA3-425E-8C70-B2DA00EF5E1E}"/>
                </a:ext>
              </a:extLst>
            </p:cNvPr>
            <p:cNvSpPr/>
            <p:nvPr/>
          </p:nvSpPr>
          <p:spPr>
            <a:xfrm>
              <a:off x="1290812" y="4124784"/>
              <a:ext cx="611569" cy="57879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EA6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98" name="Isosceles Triangle 97">
              <a:extLst>
                <a:ext uri="{FF2B5EF4-FFF2-40B4-BE49-F238E27FC236}">
                  <a16:creationId xmlns:a16="http://schemas.microsoft.com/office/drawing/2014/main" id="{AE44E3E4-CF22-4E43-BEC3-0FA62AFD8E3F}"/>
                </a:ext>
              </a:extLst>
            </p:cNvPr>
            <p:cNvSpPr/>
            <p:nvPr/>
          </p:nvSpPr>
          <p:spPr>
            <a:xfrm rot="5400000">
              <a:off x="7170231" y="3377169"/>
              <a:ext cx="4905390" cy="590554"/>
            </a:xfrm>
            <a:prstGeom prst="triangle">
              <a:avLst/>
            </a:prstGeom>
            <a:solidFill>
              <a:srgbClr val="FFEA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9" name="Arrow: Down 98">
              <a:extLst>
                <a:ext uri="{FF2B5EF4-FFF2-40B4-BE49-F238E27FC236}">
                  <a16:creationId xmlns:a16="http://schemas.microsoft.com/office/drawing/2014/main" id="{4C9997A9-7FB8-4464-AFE9-A79EA7791B36}"/>
                </a:ext>
              </a:extLst>
            </p:cNvPr>
            <p:cNvSpPr/>
            <p:nvPr/>
          </p:nvSpPr>
          <p:spPr>
            <a:xfrm>
              <a:off x="1280525" y="3718273"/>
              <a:ext cx="623740" cy="335652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C29BDF6-B357-4746-8CDB-DB4CF6E81F54}"/>
                </a:ext>
              </a:extLst>
            </p:cNvPr>
            <p:cNvGrpSpPr/>
            <p:nvPr/>
          </p:nvGrpSpPr>
          <p:grpSpPr>
            <a:xfrm>
              <a:off x="10376867" y="2360865"/>
              <a:ext cx="1448810" cy="2946970"/>
              <a:chOff x="10478155" y="1739148"/>
              <a:chExt cx="1539758" cy="3449526"/>
            </a:xfrm>
          </p:grpSpPr>
          <p:sp>
            <p:nvSpPr>
              <p:cNvPr id="102" name="Shape 1366">
                <a:extLst>
                  <a:ext uri="{FF2B5EF4-FFF2-40B4-BE49-F238E27FC236}">
                    <a16:creationId xmlns:a16="http://schemas.microsoft.com/office/drawing/2014/main" id="{CBC3FF9A-2518-4674-983A-6769C52434FB}"/>
                  </a:ext>
                </a:extLst>
              </p:cNvPr>
              <p:cNvSpPr/>
              <p:nvPr/>
            </p:nvSpPr>
            <p:spPr>
              <a:xfrm rot="5400000">
                <a:off x="9700336" y="2857510"/>
                <a:ext cx="3435940" cy="1199215"/>
              </a:xfrm>
              <a:prstGeom prst="rect">
                <a:avLst/>
              </a:prstGeom>
              <a:solidFill>
                <a:srgbClr val="00B0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marL="0" marR="0" lvl="0" indent="0" algn="ctr" defTabSz="914377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>
                    <a:solidFill>
                      <a:srgbClr val="FFFFFF"/>
                    </a:solidFill>
                  </a:defRPr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103" name="Right Triangle 102">
                <a:extLst>
                  <a:ext uri="{FF2B5EF4-FFF2-40B4-BE49-F238E27FC236}">
                    <a16:creationId xmlns:a16="http://schemas.microsoft.com/office/drawing/2014/main" id="{40EEE1F1-7F69-4201-867D-93A08939E068}"/>
                  </a:ext>
                </a:extLst>
              </p:cNvPr>
              <p:cNvSpPr/>
              <p:nvPr/>
            </p:nvSpPr>
            <p:spPr>
              <a:xfrm flipH="1">
                <a:off x="10478155" y="1739148"/>
                <a:ext cx="340544" cy="712091"/>
              </a:xfrm>
              <a:prstGeom prst="rtTriangle">
                <a:avLst/>
              </a:prstGeom>
              <a:solidFill>
                <a:srgbClr val="00685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4" name="Right Triangle 103">
                <a:extLst>
                  <a:ext uri="{FF2B5EF4-FFF2-40B4-BE49-F238E27FC236}">
                    <a16:creationId xmlns:a16="http://schemas.microsoft.com/office/drawing/2014/main" id="{E8D2AF41-53E9-409C-AD5F-57626632E757}"/>
                  </a:ext>
                </a:extLst>
              </p:cNvPr>
              <p:cNvSpPr/>
              <p:nvPr/>
            </p:nvSpPr>
            <p:spPr>
              <a:xfrm flipH="1" flipV="1">
                <a:off x="10480819" y="4444474"/>
                <a:ext cx="337876" cy="744200"/>
              </a:xfrm>
              <a:prstGeom prst="rtTriangle">
                <a:avLst/>
              </a:prstGeom>
              <a:solidFill>
                <a:srgbClr val="00685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7D4729F-E662-41EF-AA08-2A208BA5FE38}"/>
                </a:ext>
              </a:extLst>
            </p:cNvPr>
            <p:cNvGrpSpPr/>
            <p:nvPr/>
          </p:nvGrpSpPr>
          <p:grpSpPr>
            <a:xfrm>
              <a:off x="10564686" y="3096961"/>
              <a:ext cx="1393600" cy="1393600"/>
              <a:chOff x="10095850" y="1212639"/>
              <a:chExt cx="1393600" cy="1393600"/>
            </a:xfrm>
          </p:grpSpPr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DDABD3BB-3C50-4923-B55A-6753D745C64A}"/>
                  </a:ext>
                </a:extLst>
              </p:cNvPr>
              <p:cNvSpPr/>
              <p:nvPr/>
            </p:nvSpPr>
            <p:spPr>
              <a:xfrm>
                <a:off x="10095850" y="1212639"/>
                <a:ext cx="1393600" cy="13936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05FFE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14646C6F-5B6E-4FAB-872C-6CAFCE67BF5A}"/>
                  </a:ext>
                </a:extLst>
              </p:cNvPr>
              <p:cNvSpPr/>
              <p:nvPr/>
            </p:nvSpPr>
            <p:spPr>
              <a:xfrm>
                <a:off x="10140439" y="1365933"/>
                <a:ext cx="1335543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APBD</a:t>
                </a:r>
                <a:r>
                  <a:rPr kumimoji="0" lang="id-ID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TAHUN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ANGGARAN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6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20</a:t>
                </a: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20</a:t>
                </a:r>
                <a:endPara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12290" name="Picture 2" descr="Moneybag Coins Icon 256x256">
              <a:extLst>
                <a:ext uri="{FF2B5EF4-FFF2-40B4-BE49-F238E27FC236}">
                  <a16:creationId xmlns:a16="http://schemas.microsoft.com/office/drawing/2014/main" id="{C985B30F-539F-4D18-9DC0-7BD50C3A1D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7788" y="1977385"/>
              <a:ext cx="985416" cy="985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2" name="Picture 4" descr="Money Coins 2 Icon 256x256">
              <a:extLst>
                <a:ext uri="{FF2B5EF4-FFF2-40B4-BE49-F238E27FC236}">
                  <a16:creationId xmlns:a16="http://schemas.microsoft.com/office/drawing/2014/main" id="{3805D523-4FC1-4D33-9A5F-E65D627F3A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4688" b="96094" l="1172" r="9843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6382" y="4693275"/>
              <a:ext cx="855827" cy="855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CF11D3D-B036-4198-A7F7-B751C0BB7771}"/>
                </a:ext>
              </a:extLst>
            </p:cNvPr>
            <p:cNvSpPr/>
            <p:nvPr/>
          </p:nvSpPr>
          <p:spPr>
            <a:xfrm>
              <a:off x="6528048" y="2564904"/>
              <a:ext cx="2880320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Pangan</a:t>
              </a:r>
              <a:r>
                <a:rPr lang="en-US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, </a:t>
              </a:r>
              <a:r>
                <a:rPr lang="en-US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sandang</a:t>
              </a:r>
              <a:r>
                <a:rPr lang="en-US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dan</a:t>
              </a:r>
              <a:r>
                <a:rPr lang="en-US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papan</a:t>
              </a:r>
              <a:endParaRPr lang="en-US" sz="1600" b="0" i="0" dirty="0" smtClean="0">
                <a:solidFill>
                  <a:prstClr val="black"/>
                </a:solidFill>
                <a:latin typeface="Cambria" panose="02040503050406030204" pitchFamily="18" charset="0"/>
              </a:endParaRPr>
            </a:p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Kesehatan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dan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pendidikan</a:t>
              </a:r>
              <a:endParaRPr lang="en-ID" sz="1600" b="0" i="0" dirty="0" smtClean="0">
                <a:solidFill>
                  <a:prstClr val="black"/>
                </a:solidFill>
                <a:latin typeface="Cambria" panose="02040503050406030204" pitchFamily="18" charset="0"/>
              </a:endParaRPr>
            </a:p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Jaminan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social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dan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ketenagakerjaan</a:t>
              </a:r>
              <a:endParaRPr lang="en-ID" sz="1600" b="0" i="0" dirty="0" smtClean="0">
                <a:solidFill>
                  <a:prstClr val="black"/>
                </a:solidFill>
                <a:latin typeface="Cambria" panose="02040503050406030204" pitchFamily="18" charset="0"/>
              </a:endParaRPr>
            </a:p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Adat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, agama,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tradisi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,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seni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dan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budaya</a:t>
              </a:r>
              <a:endParaRPr lang="en-ID" sz="1600" b="0" i="0" dirty="0" smtClean="0">
                <a:solidFill>
                  <a:prstClr val="black"/>
                </a:solidFill>
                <a:latin typeface="Cambria" panose="02040503050406030204" pitchFamily="18" charset="0"/>
              </a:endParaRPr>
            </a:p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Pariwisata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;</a:t>
              </a:r>
            </a:p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Penguatan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inrastruktur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;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dan</a:t>
              </a:r>
              <a:endParaRPr lang="en-ID" sz="1600" b="0" i="0" dirty="0" smtClean="0">
                <a:solidFill>
                  <a:prstClr val="black"/>
                </a:solidFill>
                <a:latin typeface="Cambria" panose="02040503050406030204" pitchFamily="18" charset="0"/>
              </a:endParaRPr>
            </a:p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Tata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kelola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pemerintahan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dan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pelayanan</a:t>
              </a:r>
              <a:r>
                <a:rPr lang="en-ID" sz="1600" b="0" i="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ID" sz="1600" b="0" i="0" dirty="0" err="1" smtClean="0">
                  <a:solidFill>
                    <a:prstClr val="black"/>
                  </a:solidFill>
                  <a:latin typeface="Cambria" panose="02040503050406030204" pitchFamily="18" charset="0"/>
                </a:rPr>
                <a:t>publik</a:t>
              </a:r>
              <a:endParaRPr lang="en-ID" sz="1600" b="0" i="0" dirty="0" smtClean="0">
                <a:solidFill>
                  <a:prstClr val="black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A104DBB-54B7-441E-966F-8D2A503C1393}"/>
                </a:ext>
              </a:extLst>
            </p:cNvPr>
            <p:cNvSpPr/>
            <p:nvPr/>
          </p:nvSpPr>
          <p:spPr>
            <a:xfrm>
              <a:off x="6384032" y="1196752"/>
              <a:ext cx="611569" cy="57879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ID" sz="2400" i="0" noProof="0" dirty="0">
                  <a:solidFill>
                    <a:srgbClr val="FFC000"/>
                  </a:solidFill>
                  <a:latin typeface="Cambria" panose="02040503050406030204" pitchFamily="18" charset="0"/>
                </a:rPr>
                <a:t>7</a:t>
              </a:r>
              <a:endPara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pic>
          <p:nvPicPr>
            <p:cNvPr id="62" name="Picture 2" descr="Book Open Icon 256x256">
              <a:extLst>
                <a:ext uri="{FF2B5EF4-FFF2-40B4-BE49-F238E27FC236}">
                  <a16:creationId xmlns:a16="http://schemas.microsoft.com/office/drawing/2014/main" id="{31F2CFFA-7B4C-49EC-8EBD-87149DFEBA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49219" y1="87891" x2="49219" y2="87891"/>
                          <a14:foregroundMark x1="97266" y1="53516" x2="97266" y2="53516"/>
                          <a14:foregroundMark x1="18359" y1="60938" x2="18359" y2="60938"/>
                          <a14:foregroundMark x1="21875" y1="4297" x2="5078" y2="3516"/>
                          <a14:foregroundMark x1="5078" y1="4688" x2="6250" y2="85938"/>
                          <a14:foregroundMark x1="54688" y1="88281" x2="54688" y2="88281"/>
                          <a14:foregroundMark x1="95703" y1="28125" x2="95703" y2="28125"/>
                          <a14:foregroundMark x1="94141" y1="19922" x2="99609" y2="19922"/>
                          <a14:foregroundMark x1="98438" y1="28906" x2="99219" y2="86328"/>
                          <a14:foregroundMark x1="37500" y1="82031" x2="37500" y2="82031"/>
                          <a14:foregroundMark x1="48438" y1="84766" x2="19922" y2="70703"/>
                          <a14:foregroundMark x1="21094" y1="58984" x2="21875" y2="18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4018" y="1415780"/>
              <a:ext cx="829178" cy="829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70BAB52D-27FD-4DF5-BB85-66E77019C0FF}"/>
              </a:ext>
            </a:extLst>
          </p:cNvPr>
          <p:cNvSpPr/>
          <p:nvPr/>
        </p:nvSpPr>
        <p:spPr>
          <a:xfrm>
            <a:off x="6528048" y="1916832"/>
            <a:ext cx="29768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Prioritas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Daerah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</a:t>
            </a: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rov. 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D" sz="1600" i="0" kern="0" dirty="0" smtClean="0">
                <a:solidFill>
                  <a:prstClr val="black"/>
                </a:solidFill>
                <a:latin typeface="Cambria" panose="02040503050406030204" pitchFamily="18" charset="0"/>
                <a:ea typeface="ＭＳ Ｐゴシック" pitchFamily="34" charset="-128"/>
                <a:cs typeface="Times New Roman" panose="02020603050405020304" pitchFamily="18" charset="0"/>
              </a:rPr>
              <a:t>Bali</a:t>
            </a:r>
            <a:r>
              <a:rPr kumimoji="0" lang="id-ID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ahun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2020 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D1F402CA-B035-4EE3-AC94-997E0546D2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5206" y="5229869"/>
            <a:ext cx="1837710" cy="857488"/>
          </a:xfrm>
          <a:prstGeom prst="rect">
            <a:avLst/>
          </a:prstGeom>
        </p:spPr>
      </p:pic>
      <p:pic>
        <p:nvPicPr>
          <p:cNvPr id="70" name="Picture 2" descr="Hasil gambar untuk peta jawa timur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r="3370" b="7449"/>
          <a:stretch/>
        </p:blipFill>
        <p:spPr bwMode="auto">
          <a:xfrm>
            <a:off x="3873702" y="1196212"/>
            <a:ext cx="1521921" cy="110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13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15B03EC6-002F-4A2B-9E58-79904B1A7C1C}"/>
              </a:ext>
            </a:extLst>
          </p:cNvPr>
          <p:cNvGrpSpPr/>
          <p:nvPr/>
        </p:nvGrpSpPr>
        <p:grpSpPr>
          <a:xfrm>
            <a:off x="903191" y="-51067"/>
            <a:ext cx="7944674" cy="893759"/>
            <a:chOff x="1389826" y="37722"/>
            <a:chExt cx="6296629" cy="893759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EBA39FD-CEB6-4305-87D7-4346D7F7CDCE}"/>
                </a:ext>
              </a:extLst>
            </p:cNvPr>
            <p:cNvGrpSpPr/>
            <p:nvPr/>
          </p:nvGrpSpPr>
          <p:grpSpPr>
            <a:xfrm flipV="1">
              <a:off x="1389826" y="94426"/>
              <a:ext cx="6296629" cy="837055"/>
              <a:chOff x="0" y="8370"/>
              <a:chExt cx="1776643" cy="338527"/>
            </a:xfrm>
          </p:grpSpPr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C7A1D639-A325-4770-80FE-F18DEEC834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9B4F5C75-A85B-4B7C-9A03-DC7D4B5E14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9364B5A2-53EA-4B50-9EAD-D0EE7584AB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30631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ACCCE2A6-F9FE-4090-A0CF-7AB28C12E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3759DE79-8532-4A89-93B0-05EE53FA1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9973454-AD88-4D69-BEFC-2E7804634471}"/>
                </a:ext>
              </a:extLst>
            </p:cNvPr>
            <p:cNvSpPr/>
            <p:nvPr/>
          </p:nvSpPr>
          <p:spPr>
            <a:xfrm>
              <a:off x="1434850" y="37722"/>
              <a:ext cx="572438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-15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Rencana</a:t>
              </a:r>
              <a:r>
                <a:rPr kumimoji="0" lang="en-US" sz="2000" b="1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Pembangunan  </a:t>
              </a:r>
              <a:r>
                <a:rPr kumimoji="0" lang="en-US" sz="2000" b="1" i="0" u="none" strike="noStrike" kern="0" cap="none" spc="-15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Provinsi</a:t>
              </a:r>
              <a:r>
                <a:rPr kumimoji="0" lang="en-US" sz="2000" b="1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</a:t>
              </a:r>
              <a:r>
                <a:rPr kumimoji="0" lang="en-US" sz="2000" b="1" i="0" u="none" strike="noStrike" kern="0" cap="none" spc="-15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Bali</a:t>
              </a:r>
              <a:endParaRPr kumimoji="0" lang="en-US" sz="2000" b="1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-15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Dalam</a:t>
              </a:r>
              <a:r>
                <a:rPr kumimoji="0" lang="en-US" sz="2000" b="1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</a:t>
              </a:r>
              <a:r>
                <a:rPr kumimoji="0" lang="en-US" sz="2000" b="1" i="0" u="none" strike="noStrike" kern="0" cap="none" spc="-15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Kerangka</a:t>
              </a:r>
              <a:r>
                <a:rPr kumimoji="0" lang="en-US" sz="2000" b="1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Pembangunan Wilayah </a:t>
              </a:r>
              <a:r>
                <a:rPr kumimoji="0" lang="en-US" sz="2000" b="1" i="0" u="none" strike="noStrike" kern="0" cap="none" spc="-15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Jawa</a:t>
              </a:r>
              <a:r>
                <a:rPr kumimoji="0" lang="en-US" sz="2000" b="1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– Bali 2020-24</a:t>
              </a:r>
            </a:p>
          </p:txBody>
        </p:sp>
      </p:grpSp>
      <p:grpSp>
        <p:nvGrpSpPr>
          <p:cNvPr id="59" name="Group 4">
            <a:extLst>
              <a:ext uri="{FF2B5EF4-FFF2-40B4-BE49-F238E27FC236}">
                <a16:creationId xmlns:a16="http://schemas.microsoft.com/office/drawing/2014/main" id="{E33F91F9-4E2B-4E13-9B96-13414DFA84EA}"/>
              </a:ext>
            </a:extLst>
          </p:cNvPr>
          <p:cNvGrpSpPr/>
          <p:nvPr/>
        </p:nvGrpSpPr>
        <p:grpSpPr>
          <a:xfrm>
            <a:off x="-45098" y="838568"/>
            <a:ext cx="12282196" cy="3145363"/>
            <a:chOff x="279400" y="846459"/>
            <a:chExt cx="12282196" cy="3145363"/>
          </a:xfrm>
        </p:grpSpPr>
        <p:pic>
          <p:nvPicPr>
            <p:cNvPr id="60" name="Picture 2" descr="D:\YORI NITIP\Koridor Ekonomi JAWA+BALI.jpg">
              <a:extLst>
                <a:ext uri="{FF2B5EF4-FFF2-40B4-BE49-F238E27FC236}">
                  <a16:creationId xmlns:a16="http://schemas.microsoft.com/office/drawing/2014/main" id="{DA4AF4B6-0AF1-4409-8CBD-52B693DCEA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273" r="3227" b="25854"/>
            <a:stretch/>
          </p:blipFill>
          <p:spPr bwMode="auto">
            <a:xfrm>
              <a:off x="1172690" y="1680568"/>
              <a:ext cx="8246092" cy="2283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1" name="Group 82">
              <a:extLst>
                <a:ext uri="{FF2B5EF4-FFF2-40B4-BE49-F238E27FC236}">
                  <a16:creationId xmlns:a16="http://schemas.microsoft.com/office/drawing/2014/main" id="{04D0DC36-E44A-4339-AC52-B1228DAE0FEA}"/>
                </a:ext>
              </a:extLst>
            </p:cNvPr>
            <p:cNvGrpSpPr/>
            <p:nvPr/>
          </p:nvGrpSpPr>
          <p:grpSpPr>
            <a:xfrm>
              <a:off x="9279651" y="846459"/>
              <a:ext cx="3281945" cy="2007264"/>
              <a:chOff x="9202317" y="-1687989"/>
              <a:chExt cx="3282799" cy="2007264"/>
            </a:xfrm>
          </p:grpSpPr>
          <p:grpSp>
            <p:nvGrpSpPr>
              <p:cNvPr id="120" name="Group 115">
                <a:extLst>
                  <a:ext uri="{FF2B5EF4-FFF2-40B4-BE49-F238E27FC236}">
                    <a16:creationId xmlns:a16="http://schemas.microsoft.com/office/drawing/2014/main" id="{BF30636A-6964-4259-8284-19EF333829F0}"/>
                  </a:ext>
                </a:extLst>
              </p:cNvPr>
              <p:cNvGrpSpPr/>
              <p:nvPr/>
            </p:nvGrpSpPr>
            <p:grpSpPr>
              <a:xfrm>
                <a:off x="9202678" y="-1687989"/>
                <a:ext cx="3282438" cy="1472433"/>
                <a:chOff x="9174153" y="-1159246"/>
                <a:chExt cx="3282438" cy="1472433"/>
              </a:xfrm>
            </p:grpSpPr>
            <p:grpSp>
              <p:nvGrpSpPr>
                <p:cNvPr id="126" name="Group 126">
                  <a:extLst>
                    <a:ext uri="{FF2B5EF4-FFF2-40B4-BE49-F238E27FC236}">
                      <a16:creationId xmlns:a16="http://schemas.microsoft.com/office/drawing/2014/main" id="{60BCF879-05BB-498C-9FDE-62E554835971}"/>
                    </a:ext>
                  </a:extLst>
                </p:cNvPr>
                <p:cNvGrpSpPr/>
                <p:nvPr/>
              </p:nvGrpSpPr>
              <p:grpSpPr>
                <a:xfrm>
                  <a:off x="9174153" y="-1159246"/>
                  <a:ext cx="3282438" cy="1151668"/>
                  <a:chOff x="8739432" y="1322630"/>
                  <a:chExt cx="3283624" cy="1152086"/>
                </a:xfrm>
              </p:grpSpPr>
              <p:sp>
                <p:nvSpPr>
                  <p:cNvPr id="130" name="TextBox 131">
                    <a:extLst>
                      <a:ext uri="{FF2B5EF4-FFF2-40B4-BE49-F238E27FC236}">
                        <a16:creationId xmlns:a16="http://schemas.microsoft.com/office/drawing/2014/main" id="{DFF972F2-4ABF-4669-959F-6BA32B883D3B}"/>
                      </a:ext>
                    </a:extLst>
                  </p:cNvPr>
                  <p:cNvSpPr txBox="1"/>
                  <p:nvPr/>
                </p:nvSpPr>
                <p:spPr>
                  <a:xfrm>
                    <a:off x="9037729" y="1648506"/>
                    <a:ext cx="2796990" cy="2770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Rencana Pengembangan </a:t>
                    </a:r>
                    <a: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Pusat </a:t>
                    </a:r>
                    <a:r>
                      <a:rPr kumimoji="0" lang="en-US" sz="12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Kegiatan</a:t>
                    </a:r>
                    <a:endPara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  <p:sp>
                <p:nvSpPr>
                  <p:cNvPr id="131" name="Oval 134">
                    <a:extLst>
                      <a:ext uri="{FF2B5EF4-FFF2-40B4-BE49-F238E27FC236}">
                        <a16:creationId xmlns:a16="http://schemas.microsoft.com/office/drawing/2014/main" id="{58A3F23B-F93C-4682-A127-C522EE19A8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52142" y="1660079"/>
                    <a:ext cx="235729" cy="237744"/>
                  </a:xfrm>
                  <a:prstGeom prst="ellipse">
                    <a:avLst/>
                  </a:prstGeom>
                  <a:solidFill>
                    <a:srgbClr val="3366FF">
                      <a:alpha val="70000"/>
                    </a:srgbClr>
                  </a:solidFill>
                  <a:ln w="28575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  <p:sp>
                <p:nvSpPr>
                  <p:cNvPr id="132" name="Oval 137">
                    <a:extLst>
                      <a:ext uri="{FF2B5EF4-FFF2-40B4-BE49-F238E27FC236}">
                        <a16:creationId xmlns:a16="http://schemas.microsoft.com/office/drawing/2014/main" id="{63667ADC-67A1-4325-B79A-0D30905153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39432" y="1340859"/>
                    <a:ext cx="241844" cy="237744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  <a:alpha val="70000"/>
                    </a:schemeClr>
                  </a:solidFill>
                  <a:ln w="28575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  <p:sp>
                <p:nvSpPr>
                  <p:cNvPr id="133" name="TextBox 136">
                    <a:extLst>
                      <a:ext uri="{FF2B5EF4-FFF2-40B4-BE49-F238E27FC236}">
                        <a16:creationId xmlns:a16="http://schemas.microsoft.com/office/drawing/2014/main" id="{CEE57823-9521-429F-937C-97D9E4DE4F8F}"/>
                      </a:ext>
                    </a:extLst>
                  </p:cNvPr>
                  <p:cNvSpPr txBox="1"/>
                  <p:nvPr/>
                </p:nvSpPr>
                <p:spPr>
                  <a:xfrm>
                    <a:off x="9004602" y="1322630"/>
                    <a:ext cx="3018454" cy="2770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Rencana Pengembangan </a:t>
                    </a:r>
                    <a: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Kawasan </a:t>
                    </a:r>
                    <a:r>
                      <a:rPr kumimoji="0" lang="en-US" sz="12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Strategis</a:t>
                    </a:r>
                    <a:endPara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341F670A-C084-490A-B13A-B0E7A06102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49339" y="2220815"/>
                    <a:ext cx="237744" cy="237744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  <a:alpha val="70000"/>
                    </a:schemeClr>
                  </a:solidFill>
                  <a:ln w="28575">
                    <a:solidFill>
                      <a:schemeClr val="accent2">
                        <a:lumMod val="7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  <p:sp>
                <p:nvSpPr>
                  <p:cNvPr id="135" name="TextBox 138">
                    <a:extLst>
                      <a:ext uri="{FF2B5EF4-FFF2-40B4-BE49-F238E27FC236}">
                        <a16:creationId xmlns:a16="http://schemas.microsoft.com/office/drawing/2014/main" id="{F7A15BFD-AA66-40FD-86EC-5224144A03DD}"/>
                      </a:ext>
                    </a:extLst>
                  </p:cNvPr>
                  <p:cNvSpPr txBox="1"/>
                  <p:nvPr/>
                </p:nvSpPr>
                <p:spPr>
                  <a:xfrm>
                    <a:off x="9041771" y="2197617"/>
                    <a:ext cx="1700951" cy="2770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Kawasan Metropolitan </a:t>
                    </a:r>
                    <a:endPara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  <p:sp>
                <p:nvSpPr>
                  <p:cNvPr id="136" name="Oval 134">
                    <a:extLst>
                      <a:ext uri="{FF2B5EF4-FFF2-40B4-BE49-F238E27FC236}">
                        <a16:creationId xmlns:a16="http://schemas.microsoft.com/office/drawing/2014/main" id="{F9DD531B-65BA-443D-9D17-AA2CAE8CB7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49340" y="1938172"/>
                    <a:ext cx="238531" cy="23402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  <a:alpha val="70000"/>
                    </a:schemeClr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  <p:sp>
                <p:nvSpPr>
                  <p:cNvPr id="137" name="TextBox 140">
                    <a:extLst>
                      <a:ext uri="{FF2B5EF4-FFF2-40B4-BE49-F238E27FC236}">
                        <a16:creationId xmlns:a16="http://schemas.microsoft.com/office/drawing/2014/main" id="{5121598A-C84E-4016-B046-A948DE7F0197}"/>
                      </a:ext>
                    </a:extLst>
                  </p:cNvPr>
                  <p:cNvSpPr txBox="1"/>
                  <p:nvPr/>
                </p:nvSpPr>
                <p:spPr>
                  <a:xfrm>
                    <a:off x="9041775" y="1910858"/>
                    <a:ext cx="1655410" cy="2770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Kawasan Megapolitan </a:t>
                    </a:r>
                    <a:endPara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</p:grpSp>
            <p:grpSp>
              <p:nvGrpSpPr>
                <p:cNvPr id="127" name="Group 127">
                  <a:extLst>
                    <a:ext uri="{FF2B5EF4-FFF2-40B4-BE49-F238E27FC236}">
                      <a16:creationId xmlns:a16="http://schemas.microsoft.com/office/drawing/2014/main" id="{7A7DBB31-9877-4308-A1C8-9B6DE9913E31}"/>
                    </a:ext>
                  </a:extLst>
                </p:cNvPr>
                <p:cNvGrpSpPr/>
                <p:nvPr/>
              </p:nvGrpSpPr>
              <p:grpSpPr>
                <a:xfrm>
                  <a:off x="9184886" y="36188"/>
                  <a:ext cx="1154037" cy="276999"/>
                  <a:chOff x="7839064" y="-135882"/>
                  <a:chExt cx="1154456" cy="277099"/>
                </a:xfrm>
              </p:grpSpPr>
              <p:sp>
                <p:nvSpPr>
                  <p:cNvPr id="128" name="Rectangle 129">
                    <a:extLst>
                      <a:ext uri="{FF2B5EF4-FFF2-40B4-BE49-F238E27FC236}">
                        <a16:creationId xmlns:a16="http://schemas.microsoft.com/office/drawing/2014/main" id="{80CE3434-7C57-4993-AA06-81E3D6C3C90C}"/>
                      </a:ext>
                    </a:extLst>
                  </p:cNvPr>
                  <p:cNvSpPr/>
                  <p:nvPr/>
                </p:nvSpPr>
                <p:spPr>
                  <a:xfrm>
                    <a:off x="7839064" y="-118271"/>
                    <a:ext cx="218853" cy="218853"/>
                  </a:xfrm>
                  <a:prstGeom prst="rect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9" name="TextBox 130">
                    <a:extLst>
                      <a:ext uri="{FF2B5EF4-FFF2-40B4-BE49-F238E27FC236}">
                        <a16:creationId xmlns:a16="http://schemas.microsoft.com/office/drawing/2014/main" id="{B75BC08A-6AE9-49A1-A2CF-B55F8E429BFE}"/>
                      </a:ext>
                    </a:extLst>
                  </p:cNvPr>
                  <p:cNvSpPr txBox="1"/>
                  <p:nvPr/>
                </p:nvSpPr>
                <p:spPr>
                  <a:xfrm>
                    <a:off x="8102633" y="-135882"/>
                    <a:ext cx="890887" cy="2770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PGothic" pitchFamily="34" charset="-128"/>
                        <a:cs typeface="+mn-cs"/>
                      </a:rPr>
                      <a:t>Kota Baru</a:t>
                    </a:r>
                    <a:endPara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21" name="Group 116">
                <a:extLst>
                  <a:ext uri="{FF2B5EF4-FFF2-40B4-BE49-F238E27FC236}">
                    <a16:creationId xmlns:a16="http://schemas.microsoft.com/office/drawing/2014/main" id="{E70BDD0F-4799-42A9-AB5B-F8E1FFD135CA}"/>
                  </a:ext>
                </a:extLst>
              </p:cNvPr>
              <p:cNvGrpSpPr/>
              <p:nvPr/>
            </p:nvGrpSpPr>
            <p:grpSpPr>
              <a:xfrm>
                <a:off x="9202317" y="-170935"/>
                <a:ext cx="3057964" cy="490210"/>
                <a:chOff x="793051" y="-307624"/>
                <a:chExt cx="3057964" cy="490210"/>
              </a:xfrm>
            </p:grpSpPr>
            <p:graphicFrame>
              <p:nvGraphicFramePr>
                <p:cNvPr id="122" name="Object 117">
                  <a:extLst>
                    <a:ext uri="{FF2B5EF4-FFF2-40B4-BE49-F238E27FC236}">
                      <a16:creationId xmlns:a16="http://schemas.microsoft.com/office/drawing/2014/main" id="{966B92DE-A4BC-406B-B5EA-0744C2CE15E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793051" y="-56031"/>
                <a:ext cx="207963" cy="2095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265" name="CorelDRAW" r:id="rId9" imgW="208431" imgH="208946" progId="CorelDRAW.Graphic.11">
                        <p:embed/>
                      </p:oleObj>
                    </mc:Choice>
                    <mc:Fallback>
                      <p:oleObj name="CorelDRAW" r:id="rId9" imgW="208431" imgH="208946" progId="CorelDRAW.Graphic.11">
                        <p:embed/>
                        <p:pic>
                          <p:nvPicPr>
                            <p:cNvPr id="122" name="Object 117">
                              <a:extLst>
                                <a:ext uri="{FF2B5EF4-FFF2-40B4-BE49-F238E27FC236}">
                                  <a16:creationId xmlns:a16="http://schemas.microsoft.com/office/drawing/2014/main" id="{966B92DE-A4BC-406B-B5EA-0744C2CE15EB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93051" y="-56031"/>
                              <a:ext cx="207963" cy="20955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23" name="TextBox 118">
                  <a:extLst>
                    <a:ext uri="{FF2B5EF4-FFF2-40B4-BE49-F238E27FC236}">
                      <a16:creationId xmlns:a16="http://schemas.microsoft.com/office/drawing/2014/main" id="{0F74D685-8CD9-47D0-A487-5089C22FF6B2}"/>
                    </a:ext>
                  </a:extLst>
                </p:cNvPr>
                <p:cNvSpPr txBox="1"/>
                <p:nvPr/>
              </p:nvSpPr>
              <p:spPr>
                <a:xfrm>
                  <a:off x="1048646" y="-79024"/>
                  <a:ext cx="1988045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rPr>
                    <a:t>Ibu Kota Prov/Pusat Ekonomi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MS PGothic" pitchFamily="34" charset="-128"/>
                    <a:cs typeface="+mn-cs"/>
                  </a:endParaRPr>
                </a:p>
              </p:txBody>
            </p:sp>
            <p:cxnSp>
              <p:nvCxnSpPr>
                <p:cNvPr id="124" name="Straight Connector 119">
                  <a:extLst>
                    <a:ext uri="{FF2B5EF4-FFF2-40B4-BE49-F238E27FC236}">
                      <a16:creationId xmlns:a16="http://schemas.microsoft.com/office/drawing/2014/main" id="{A0C05BA4-D91C-4C65-B746-B54833F73582}"/>
                    </a:ext>
                  </a:extLst>
                </p:cNvPr>
                <p:cNvCxnSpPr/>
                <p:nvPr/>
              </p:nvCxnSpPr>
              <p:spPr>
                <a:xfrm>
                  <a:off x="793052" y="-182505"/>
                  <a:ext cx="207963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TextBox 120">
                  <a:extLst>
                    <a:ext uri="{FF2B5EF4-FFF2-40B4-BE49-F238E27FC236}">
                      <a16:creationId xmlns:a16="http://schemas.microsoft.com/office/drawing/2014/main" id="{DEF5653D-86AB-42F7-BF30-029D4E7369FF}"/>
                    </a:ext>
                  </a:extLst>
                </p:cNvPr>
                <p:cNvSpPr txBox="1"/>
                <p:nvPr/>
              </p:nvSpPr>
              <p:spPr>
                <a:xfrm>
                  <a:off x="1048645" y="-307624"/>
                  <a:ext cx="280237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rPr>
                    <a:t>Jalur Penghubung Koridor</a:t>
                  </a: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rPr>
                    <a:t> </a:t>
                  </a:r>
                  <a:r>
                    <a:rPr kumimoji="0" lang="en-US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rPr>
                    <a:t>Ekonomi</a:t>
                  </a: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MS PGothic" pitchFamily="34" charset="-128"/>
                      <a:cs typeface="+mn-cs"/>
                    </a:rPr>
                    <a:t>/MP3EI</a:t>
                  </a:r>
                </a:p>
              </p:txBody>
            </p:sp>
          </p:grpSp>
        </p:grpSp>
        <p:sp>
          <p:nvSpPr>
            <p:cNvPr id="66" name="TextBox 116">
              <a:extLst>
                <a:ext uri="{FF2B5EF4-FFF2-40B4-BE49-F238E27FC236}">
                  <a16:creationId xmlns:a16="http://schemas.microsoft.com/office/drawing/2014/main" id="{4A34EFEE-7E89-4BCC-AAA5-4919F7B0A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2575" y="2886974"/>
              <a:ext cx="1463825" cy="498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KSPN Borobudur</a:t>
              </a:r>
              <a:endPara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Kab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. </a:t>
              </a:r>
              <a:r>
                <a:rPr kumimoji="0" lang="id-ID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Magelang,  Jawa Tengah</a:t>
              </a:r>
            </a:p>
          </p:txBody>
        </p:sp>
        <p:sp>
          <p:nvSpPr>
            <p:cNvPr id="67" name="Oval 134">
              <a:extLst>
                <a:ext uri="{FF2B5EF4-FFF2-40B4-BE49-F238E27FC236}">
                  <a16:creationId xmlns:a16="http://schemas.microsoft.com/office/drawing/2014/main" id="{CE290AE1-5E18-473C-A81D-DE889DA30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7431" y="3185162"/>
              <a:ext cx="238730" cy="244558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83" name="TextBox 126">
              <a:extLst>
                <a:ext uri="{FF2B5EF4-FFF2-40B4-BE49-F238E27FC236}">
                  <a16:creationId xmlns:a16="http://schemas.microsoft.com/office/drawing/2014/main" id="{17F2BB6E-882F-43EE-8C13-1CD5DBC2D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5900" y="3468602"/>
              <a:ext cx="142322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KSPN</a:t>
              </a: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Bromo</a:t>
              </a: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- </a:t>
              </a:r>
              <a:r>
                <a:rPr kumimoji="0" lang="en-ID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Tengger</a:t>
              </a: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-Semeru</a:t>
              </a: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Jawa Timur</a:t>
              </a:r>
            </a:p>
          </p:txBody>
        </p:sp>
        <p:sp>
          <p:nvSpPr>
            <p:cNvPr id="84" name="TextBox 116">
              <a:extLst>
                <a:ext uri="{FF2B5EF4-FFF2-40B4-BE49-F238E27FC236}">
                  <a16:creationId xmlns:a16="http://schemas.microsoft.com/office/drawing/2014/main" id="{6A38927C-DE5E-49E5-8B1E-E861546F67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7661" y="2128716"/>
              <a:ext cx="16740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KI Kendal</a:t>
              </a:r>
              <a:endPara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Kab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. </a:t>
              </a:r>
              <a:r>
                <a:rPr kumimoji="0" lang="id-ID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Kendal,  Jawa Tengah</a:t>
              </a:r>
            </a:p>
          </p:txBody>
        </p:sp>
        <p:sp>
          <p:nvSpPr>
            <p:cNvPr id="85" name="TextBox 126">
              <a:extLst>
                <a:ext uri="{FF2B5EF4-FFF2-40B4-BE49-F238E27FC236}">
                  <a16:creationId xmlns:a16="http://schemas.microsoft.com/office/drawing/2014/main" id="{84CEBE9C-399D-4269-962A-BE7EC611EC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100" y="1028701"/>
              <a:ext cx="2383081" cy="363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KSPN</a:t>
              </a: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Kep.Seribu</a:t>
              </a: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Kab. Kep</a:t>
              </a:r>
              <a:r>
                <a:rPr kumimoji="0" lang="en-ID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ulauan</a:t>
              </a:r>
              <a:r>
                <a:rPr kumimoji="0" lang="en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</a:t>
              </a: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Seribu, DKI Jakarta</a:t>
              </a:r>
            </a:p>
          </p:txBody>
        </p:sp>
        <p:sp>
          <p:nvSpPr>
            <p:cNvPr id="86" name="TextBox 116">
              <a:extLst>
                <a:ext uri="{FF2B5EF4-FFF2-40B4-BE49-F238E27FC236}">
                  <a16:creationId xmlns:a16="http://schemas.microsoft.com/office/drawing/2014/main" id="{015FBCA3-2BBC-48C7-9612-510E81DD06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8968" y="2813517"/>
              <a:ext cx="1319332" cy="486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KI </a:t>
              </a: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JIIPE </a:t>
              </a:r>
              <a:r>
                <a:rPr kumimoji="0" lang="x-none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Gresik</a:t>
              </a:r>
              <a:endPara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Kab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. </a:t>
              </a: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Gresik,  </a:t>
              </a: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Jawa Timur</a:t>
              </a:r>
            </a:p>
          </p:txBody>
        </p:sp>
        <p:sp>
          <p:nvSpPr>
            <p:cNvPr id="87" name="TextBox 116">
              <a:extLst>
                <a:ext uri="{FF2B5EF4-FFF2-40B4-BE49-F238E27FC236}">
                  <a16:creationId xmlns:a16="http://schemas.microsoft.com/office/drawing/2014/main" id="{7BF06ED1-FABE-4A62-863E-8966999D7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1147" y="1885168"/>
              <a:ext cx="1860535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Kawasan Metropolitan Bandung Raya</a:t>
              </a:r>
            </a:p>
          </p:txBody>
        </p:sp>
        <p:sp>
          <p:nvSpPr>
            <p:cNvPr id="88" name="TextBox 116">
              <a:extLst>
                <a:ext uri="{FF2B5EF4-FFF2-40B4-BE49-F238E27FC236}">
                  <a16:creationId xmlns:a16="http://schemas.microsoft.com/office/drawing/2014/main" id="{B42BBD45-2336-45DD-9E1A-9610A6C9DC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37852" y="1976317"/>
              <a:ext cx="1916448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Kawasan Metropolitan Gerbangkertosusil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a</a:t>
              </a:r>
              <a:endPara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89" name="Oval 134">
              <a:extLst>
                <a:ext uri="{FF2B5EF4-FFF2-40B4-BE49-F238E27FC236}">
                  <a16:creationId xmlns:a16="http://schemas.microsoft.com/office/drawing/2014/main" id="{4A4E7A42-05A2-4BAD-81F8-8DF8F8FE7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870" y="1685087"/>
              <a:ext cx="676631" cy="664027"/>
            </a:xfrm>
            <a:prstGeom prst="ellipse">
              <a:avLst/>
            </a:prstGeom>
            <a:solidFill>
              <a:schemeClr val="bg1">
                <a:lumMod val="65000"/>
                <a:alpha val="7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90" name="TextBox 126">
              <a:extLst>
                <a:ext uri="{FF2B5EF4-FFF2-40B4-BE49-F238E27FC236}">
                  <a16:creationId xmlns:a16="http://schemas.microsoft.com/office/drawing/2014/main" id="{63324166-093D-4E51-94D5-8B8A4B469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400" y="2194605"/>
              <a:ext cx="2286000" cy="510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KSPN &amp; </a:t>
              </a: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KEK </a:t>
              </a:r>
              <a:endParaRPr kumimoji="0" lang="en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Tanjung</a:t>
              </a: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</a:t>
              </a: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Lesung</a:t>
              </a:r>
            </a:p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Kab. Pandeglang, Banten</a:t>
              </a:r>
            </a:p>
          </p:txBody>
        </p:sp>
        <p:sp>
          <p:nvSpPr>
            <p:cNvPr id="91" name="TextBox 116">
              <a:extLst>
                <a:ext uri="{FF2B5EF4-FFF2-40B4-BE49-F238E27FC236}">
                  <a16:creationId xmlns:a16="http://schemas.microsoft.com/office/drawing/2014/main" id="{EB82118C-636D-422E-8B9B-EAF724CF0C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7185" y="1322680"/>
              <a:ext cx="1860535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Kawasan Megapolitan Jabodetabek</a:t>
              </a:r>
            </a:p>
          </p:txBody>
        </p:sp>
        <p:sp>
          <p:nvSpPr>
            <p:cNvPr id="92" name="Oval 134">
              <a:extLst>
                <a:ext uri="{FF2B5EF4-FFF2-40B4-BE49-F238E27FC236}">
                  <a16:creationId xmlns:a16="http://schemas.microsoft.com/office/drawing/2014/main" id="{CC1BE20F-DF45-457D-956E-4169BEBF7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023" y="1746682"/>
              <a:ext cx="238730" cy="244558"/>
            </a:xfrm>
            <a:prstGeom prst="ellipse">
              <a:avLst/>
            </a:prstGeom>
            <a:solidFill>
              <a:srgbClr val="3366FF">
                <a:alpha val="70000"/>
              </a:srgb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93" name="TextBox 116">
              <a:extLst>
                <a:ext uri="{FF2B5EF4-FFF2-40B4-BE49-F238E27FC236}">
                  <a16:creationId xmlns:a16="http://schemas.microsoft.com/office/drawing/2014/main" id="{3B9A1B86-D204-4D0D-AFC0-3290CE494B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278" y="1700023"/>
              <a:ext cx="1122614" cy="249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Kota Cilegon</a:t>
              </a:r>
            </a:p>
          </p:txBody>
        </p:sp>
        <p:sp>
          <p:nvSpPr>
            <p:cNvPr id="94" name="TextBox 116">
              <a:extLst>
                <a:ext uri="{FF2B5EF4-FFF2-40B4-BE49-F238E27FC236}">
                  <a16:creationId xmlns:a16="http://schemas.microsoft.com/office/drawing/2014/main" id="{4F64D8BE-028D-4425-B6EA-E9C75F5A5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226" y="1900800"/>
              <a:ext cx="1043728" cy="239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Kota Serang</a:t>
              </a:r>
            </a:p>
          </p:txBody>
        </p:sp>
        <p:sp>
          <p:nvSpPr>
            <p:cNvPr id="95" name="Oval 134">
              <a:extLst>
                <a:ext uri="{FF2B5EF4-FFF2-40B4-BE49-F238E27FC236}">
                  <a16:creationId xmlns:a16="http://schemas.microsoft.com/office/drawing/2014/main" id="{F4C73D80-4323-4845-9179-6CAFF1D7C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7361" y="2207147"/>
              <a:ext cx="529885" cy="52001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70000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96" name="Oval 134">
              <a:extLst>
                <a:ext uri="{FF2B5EF4-FFF2-40B4-BE49-F238E27FC236}">
                  <a16:creationId xmlns:a16="http://schemas.microsoft.com/office/drawing/2014/main" id="{FBDA8389-6021-4785-8AF2-B7EBC2022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1317" y="2252657"/>
              <a:ext cx="538299" cy="52827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70000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97" name="Oval 134">
              <a:extLst>
                <a:ext uri="{FF2B5EF4-FFF2-40B4-BE49-F238E27FC236}">
                  <a16:creationId xmlns:a16="http://schemas.microsoft.com/office/drawing/2014/main" id="{0A5ADDEF-5AE3-45AB-B86F-B7D98B708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1782" y="2658650"/>
              <a:ext cx="238730" cy="244558"/>
            </a:xfrm>
            <a:prstGeom prst="ellipse">
              <a:avLst/>
            </a:prstGeom>
            <a:solidFill>
              <a:srgbClr val="3366FF">
                <a:alpha val="70000"/>
              </a:srgb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98" name="Oval 134">
              <a:extLst>
                <a:ext uri="{FF2B5EF4-FFF2-40B4-BE49-F238E27FC236}">
                  <a16:creationId xmlns:a16="http://schemas.microsoft.com/office/drawing/2014/main" id="{400A6838-1449-4CB5-AFA7-CE891CED9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4328" y="1899027"/>
              <a:ext cx="238730" cy="244558"/>
            </a:xfrm>
            <a:prstGeom prst="ellipse">
              <a:avLst/>
            </a:prstGeom>
            <a:solidFill>
              <a:srgbClr val="3366FF">
                <a:alpha val="70000"/>
              </a:srgb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99" name="TextBox 116">
              <a:extLst>
                <a:ext uri="{FF2B5EF4-FFF2-40B4-BE49-F238E27FC236}">
                  <a16:creationId xmlns:a16="http://schemas.microsoft.com/office/drawing/2014/main" id="{C338C79F-06CC-44F3-A405-4A397FCAA7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9839" y="2897399"/>
              <a:ext cx="1860535" cy="243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Kota Tasikmalaya</a:t>
              </a:r>
            </a:p>
          </p:txBody>
        </p:sp>
        <p:sp>
          <p:nvSpPr>
            <p:cNvPr id="100" name="Oval 137">
              <a:extLst>
                <a:ext uri="{FF2B5EF4-FFF2-40B4-BE49-F238E27FC236}">
                  <a16:creationId xmlns:a16="http://schemas.microsoft.com/office/drawing/2014/main" id="{0A24AB63-1323-4ACC-93F9-9DD5501BAD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0096" y="2860992"/>
              <a:ext cx="238730" cy="244558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01" name="TextBox 116">
              <a:extLst>
                <a:ext uri="{FF2B5EF4-FFF2-40B4-BE49-F238E27FC236}">
                  <a16:creationId xmlns:a16="http://schemas.microsoft.com/office/drawing/2014/main" id="{A204A8B7-C395-4E6A-8CCE-1B286F996E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496" y="1788073"/>
              <a:ext cx="1916448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Kawasan Metropolitan Kedungsepur</a:t>
              </a:r>
            </a:p>
          </p:txBody>
        </p:sp>
        <p:sp>
          <p:nvSpPr>
            <p:cNvPr id="102" name="Oval 134">
              <a:extLst>
                <a:ext uri="{FF2B5EF4-FFF2-40B4-BE49-F238E27FC236}">
                  <a16:creationId xmlns:a16="http://schemas.microsoft.com/office/drawing/2014/main" id="{CF375CA0-DF8C-40C7-8152-59C38361F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6162" y="2359571"/>
              <a:ext cx="538299" cy="52827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70000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03" name="Rectangle 111">
              <a:extLst>
                <a:ext uri="{FF2B5EF4-FFF2-40B4-BE49-F238E27FC236}">
                  <a16:creationId xmlns:a16="http://schemas.microsoft.com/office/drawing/2014/main" id="{6FC38D24-3CC4-4263-98B2-88A15575C6F6}"/>
                </a:ext>
              </a:extLst>
            </p:cNvPr>
            <p:cNvSpPr/>
            <p:nvPr/>
          </p:nvSpPr>
          <p:spPr>
            <a:xfrm>
              <a:off x="2041380" y="2172075"/>
              <a:ext cx="218718" cy="21877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04" name="Oval 137">
              <a:extLst>
                <a:ext uri="{FF2B5EF4-FFF2-40B4-BE49-F238E27FC236}">
                  <a16:creationId xmlns:a16="http://schemas.microsoft.com/office/drawing/2014/main" id="{792B7DCA-A314-475E-8ED2-A9DCEA9B1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6297" y="2079067"/>
              <a:ext cx="238730" cy="244558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05" name="Oval 137">
              <a:extLst>
                <a:ext uri="{FF2B5EF4-FFF2-40B4-BE49-F238E27FC236}">
                  <a16:creationId xmlns:a16="http://schemas.microsoft.com/office/drawing/2014/main" id="{C1AFDB2B-7981-4334-805B-903B71812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9302" y="1480523"/>
              <a:ext cx="238730" cy="244558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06" name="Oval 134">
              <a:extLst>
                <a:ext uri="{FF2B5EF4-FFF2-40B4-BE49-F238E27FC236}">
                  <a16:creationId xmlns:a16="http://schemas.microsoft.com/office/drawing/2014/main" id="{ED6BC235-2A35-4F6C-A1E7-4AAE0198D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7564" y="2712493"/>
              <a:ext cx="238730" cy="244558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07" name="TextBox 116">
              <a:extLst>
                <a:ext uri="{FF2B5EF4-FFF2-40B4-BE49-F238E27FC236}">
                  <a16:creationId xmlns:a16="http://schemas.microsoft.com/office/drawing/2014/main" id="{11D4CB15-96D0-4227-8E2C-E95C69255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91081" y="3555445"/>
              <a:ext cx="1528619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Kawasan</a:t>
              </a:r>
              <a:r>
                <a:rPr kumimoji="0" lang="x-none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Pariwisata</a:t>
              </a: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</a:t>
              </a:r>
              <a:r>
                <a:rPr kumimoji="0" lang="x-none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Bali</a:t>
              </a:r>
              <a:endParaRPr kumimoji="0" lang="id-ID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08" name="TextBox 116">
              <a:extLst>
                <a:ext uri="{FF2B5EF4-FFF2-40B4-BE49-F238E27FC236}">
                  <a16:creationId xmlns:a16="http://schemas.microsoft.com/office/drawing/2014/main" id="{34C2ABB2-C79B-4B1B-864C-7E191FD3F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1017" y="2980052"/>
              <a:ext cx="1185211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Kawasan Metropolitan Sarbagita</a:t>
              </a:r>
            </a:p>
          </p:txBody>
        </p:sp>
        <p:sp>
          <p:nvSpPr>
            <p:cNvPr id="109" name="Oval 134">
              <a:extLst>
                <a:ext uri="{FF2B5EF4-FFF2-40B4-BE49-F238E27FC236}">
                  <a16:creationId xmlns:a16="http://schemas.microsoft.com/office/drawing/2014/main" id="{027EA876-4123-46D4-AFE0-D9B865029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5473" y="3603746"/>
              <a:ext cx="378729" cy="35554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70000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10" name="Oval 137">
              <a:extLst>
                <a:ext uri="{FF2B5EF4-FFF2-40B4-BE49-F238E27FC236}">
                  <a16:creationId xmlns:a16="http://schemas.microsoft.com/office/drawing/2014/main" id="{A22C8369-2CD2-44F2-B6E8-C3F070B60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4839" y="3764210"/>
              <a:ext cx="120235" cy="131806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11" name="TextBox 126">
              <a:extLst>
                <a:ext uri="{FF2B5EF4-FFF2-40B4-BE49-F238E27FC236}">
                  <a16:creationId xmlns:a16="http://schemas.microsoft.com/office/drawing/2014/main" id="{9A9977A5-5A77-46B2-B42F-CA06BA5997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800" y="2380802"/>
              <a:ext cx="1113348" cy="437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Kota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Baru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Maja</a:t>
              </a:r>
              <a:endPara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grpSp>
          <p:nvGrpSpPr>
            <p:cNvPr id="112" name="Group 73">
              <a:extLst>
                <a:ext uri="{FF2B5EF4-FFF2-40B4-BE49-F238E27FC236}">
                  <a16:creationId xmlns:a16="http://schemas.microsoft.com/office/drawing/2014/main" id="{AD69D865-BE81-4807-9ABE-70292CA578B8}"/>
                </a:ext>
              </a:extLst>
            </p:cNvPr>
            <p:cNvGrpSpPr/>
            <p:nvPr/>
          </p:nvGrpSpPr>
          <p:grpSpPr>
            <a:xfrm>
              <a:off x="9298030" y="2813517"/>
              <a:ext cx="1531068" cy="261610"/>
              <a:chOff x="-754552" y="549846"/>
              <a:chExt cx="1531068" cy="261610"/>
            </a:xfrm>
          </p:grpSpPr>
          <p:sp>
            <p:nvSpPr>
              <p:cNvPr id="118" name="TextBox 74">
                <a:extLst>
                  <a:ext uri="{FF2B5EF4-FFF2-40B4-BE49-F238E27FC236}">
                    <a16:creationId xmlns:a16="http://schemas.microsoft.com/office/drawing/2014/main" id="{E05B0F63-F3DE-4F7D-8E1E-21DE55B3737B}"/>
                  </a:ext>
                </a:extLst>
              </p:cNvPr>
              <p:cNvSpPr txBox="1"/>
              <p:nvPr/>
            </p:nvSpPr>
            <p:spPr>
              <a:xfrm>
                <a:off x="-525443" y="549846"/>
                <a:ext cx="13019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Khmer UI" pitchFamily="34" charset="0"/>
                    <a:ea typeface="MS PGothic" pitchFamily="34" charset="-128"/>
                    <a:cs typeface="Khmer UI" pitchFamily="34" charset="0"/>
                  </a:rPr>
                  <a:t>Daerah Tertinggal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hmer UI" pitchFamily="34" charset="0"/>
                  <a:ea typeface="MS PGothic" pitchFamily="34" charset="-128"/>
                  <a:cs typeface="Khmer UI" pitchFamily="34" charset="0"/>
                </a:endParaRPr>
              </a:p>
            </p:txBody>
          </p:sp>
          <p:sp>
            <p:nvSpPr>
              <p:cNvPr id="119" name="Rectangle 75">
                <a:extLst>
                  <a:ext uri="{FF2B5EF4-FFF2-40B4-BE49-F238E27FC236}">
                    <a16:creationId xmlns:a16="http://schemas.microsoft.com/office/drawing/2014/main" id="{C0AF45F4-7BC5-4716-9F32-31CD746F0E16}"/>
                  </a:ext>
                </a:extLst>
              </p:cNvPr>
              <p:cNvSpPr/>
              <p:nvPr/>
            </p:nvSpPr>
            <p:spPr>
              <a:xfrm>
                <a:off x="-754552" y="627914"/>
                <a:ext cx="228600" cy="109889"/>
              </a:xfrm>
              <a:prstGeom prst="rect">
                <a:avLst/>
              </a:prstGeom>
              <a:solidFill>
                <a:srgbClr val="9A60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3" name="Oval 137">
              <a:extLst>
                <a:ext uri="{FF2B5EF4-FFF2-40B4-BE49-F238E27FC236}">
                  <a16:creationId xmlns:a16="http://schemas.microsoft.com/office/drawing/2014/main" id="{4D3FA707-2D35-4690-9F0F-B344726D6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6197" y="1621867"/>
              <a:ext cx="238730" cy="244558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14" name="TextBox 116">
              <a:extLst>
                <a:ext uri="{FF2B5EF4-FFF2-40B4-BE49-F238E27FC236}">
                  <a16:creationId xmlns:a16="http://schemas.microsoft.com/office/drawing/2014/main" id="{91347D05-A24D-4294-84E0-6CBD44B238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378417"/>
              <a:ext cx="1669900" cy="363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KI</a:t>
              </a: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Wilmar </a:t>
              </a:r>
              <a:r>
                <a:rPr kumimoji="0" lang="en-ID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Serang</a:t>
              </a:r>
              <a:endPara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Kab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. </a:t>
              </a:r>
              <a:r>
                <a:rPr kumimoji="0" lang="en-ID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Serang</a:t>
              </a: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,  </a:t>
              </a:r>
              <a:r>
                <a:rPr kumimoji="0" lang="en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Banten</a:t>
              </a:r>
              <a:endParaRPr kumimoji="0" lang="id-ID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15" name="Oval 134">
              <a:extLst>
                <a:ext uri="{FF2B5EF4-FFF2-40B4-BE49-F238E27FC236}">
                  <a16:creationId xmlns:a16="http://schemas.microsoft.com/office/drawing/2014/main" id="{AA33AA70-34C8-4EFF-91A1-32816C344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0431" y="2981962"/>
              <a:ext cx="238730" cy="244558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16" name="TextBox 126">
              <a:extLst>
                <a:ext uri="{FF2B5EF4-FFF2-40B4-BE49-F238E27FC236}">
                  <a16:creationId xmlns:a16="http://schemas.microsoft.com/office/drawing/2014/main" id="{3553C4BB-B2FC-4666-97FD-6F3686C190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99400" y="2414502"/>
              <a:ext cx="1423226" cy="67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K</a:t>
              </a: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awasan Pariwisata Banyuwangi</a:t>
              </a:r>
              <a:endParaRPr kumimoji="0" lang="en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Jawa Timur</a:t>
              </a:r>
            </a:p>
          </p:txBody>
        </p:sp>
        <p:sp>
          <p:nvSpPr>
            <p:cNvPr id="117" name="Oval 137">
              <a:extLst>
                <a:ext uri="{FF2B5EF4-FFF2-40B4-BE49-F238E27FC236}">
                  <a16:creationId xmlns:a16="http://schemas.microsoft.com/office/drawing/2014/main" id="{9FE2E417-FB8C-409D-ABDC-A35B41734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712" y="2441672"/>
              <a:ext cx="218725" cy="218241"/>
            </a:xfrm>
            <a:prstGeom prst="ellipse">
              <a:avLst/>
            </a:prstGeom>
            <a:solidFill>
              <a:schemeClr val="accent2">
                <a:lumMod val="75000"/>
                <a:alpha val="70000"/>
              </a:schemeClr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</p:grpSp>
      <p:sp>
        <p:nvSpPr>
          <p:cNvPr id="138" name="Rectangle 59">
            <a:extLst>
              <a:ext uri="{FF2B5EF4-FFF2-40B4-BE49-F238E27FC236}">
                <a16:creationId xmlns:a16="http://schemas.microsoft.com/office/drawing/2014/main" id="{2F8BD37E-B558-4BF1-BE87-E0C62C04EF0B}"/>
              </a:ext>
            </a:extLst>
          </p:cNvPr>
          <p:cNvSpPr/>
          <p:nvPr/>
        </p:nvSpPr>
        <p:spPr>
          <a:xfrm>
            <a:off x="134132" y="4113596"/>
            <a:ext cx="8491731" cy="23397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marL="174625" marR="0" lvl="0" indent="-1698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d-ID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Tema Pembangunan  Wilayah Jawa-Bali yaitu</a:t>
            </a:r>
            <a:r>
              <a:rPr lang="en-ID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kumimoji="0" lang="it-IT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Pendorong industri, pariwisata, perdagangan </a:t>
            </a:r>
            <a:r>
              <a:rPr kumimoji="0" lang="it-IT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serta pangan nasional berkelanjutan</a:t>
            </a:r>
            <a:r>
              <a:rPr lang="en-ID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kumimoji="0" lang="en-US" sz="24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69863" algn="just">
              <a:buFont typeface="Wingdings" pitchFamily="2" charset="2"/>
              <a:buChar char="§"/>
              <a:defRPr/>
            </a:pPr>
            <a:r>
              <a:rPr kumimoji="0" lang="id-ID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Pembangunan pusat-pusat pertumbuhan </a:t>
            </a:r>
            <a:r>
              <a:rPr kumimoji="0" lang="en-ID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kumimoji="0" lang="en-ID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Provinsi</a:t>
            </a:r>
            <a:r>
              <a:rPr kumimoji="0" lang="en-ID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Bali </a:t>
            </a:r>
            <a:r>
              <a:rPr kumimoji="0" lang="id-ID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yang utama diarahkan untuk</a:t>
            </a:r>
            <a:r>
              <a:rPr kumimoji="0" lang="en-ID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kumimoji="0" lang="en-US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engembangan</a:t>
            </a: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id-ID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awasan </a:t>
            </a:r>
            <a:r>
              <a:rPr lang="en-ID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Pariwisata</a:t>
            </a:r>
            <a:r>
              <a:rPr lang="en-ID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Bali.</a:t>
            </a:r>
            <a:endParaRPr lang="id-ID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Rectangle 2">
            <a:extLst>
              <a:ext uri="{FF2B5EF4-FFF2-40B4-BE49-F238E27FC236}">
                <a16:creationId xmlns:a16="http://schemas.microsoft.com/office/drawing/2014/main" id="{CC0B2E6F-7D72-46D0-BA0C-F39C22D6EAF4}"/>
              </a:ext>
            </a:extLst>
          </p:cNvPr>
          <p:cNvSpPr/>
          <p:nvPr/>
        </p:nvSpPr>
        <p:spPr>
          <a:xfrm>
            <a:off x="8740458" y="4079676"/>
            <a:ext cx="3271863" cy="24929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d-ID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Mincho"/>
                <a:cs typeface="Arial" panose="020B0604020202020204" pitchFamily="34" charset="0"/>
              </a:rPr>
              <a:t>Sektor utama pendukung pembangunan Wilayah Jawa-Bali 2020-2024 yaitu </a:t>
            </a:r>
          </a:p>
          <a:p>
            <a:pPr marL="447675" marR="0" lvl="1" indent="-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d-ID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Industri Manufaktur</a:t>
            </a:r>
          </a:p>
          <a:p>
            <a:pPr marL="923925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d-ID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Sub sektor industri pengolahan tembakau</a:t>
            </a:r>
          </a:p>
          <a:p>
            <a:pPr marL="923925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d-ID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Sub sektor industri kulit, barang dari kulit</a:t>
            </a:r>
          </a:p>
          <a:p>
            <a:pPr marL="449263" marR="0" lvl="1" indent="-2682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d-ID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Perdagangan besar dan eceran, reparasi mobil dan sepeda motor</a:t>
            </a:r>
          </a:p>
          <a:p>
            <a:pPr marL="923925" marR="0" lvl="2" indent="-285750" algn="l" defTabSz="163275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d-ID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Sub sektor </a:t>
            </a:r>
            <a:r>
              <a:rPr kumimoji="0" lang="id-ID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perdaganan</a:t>
            </a:r>
            <a:r>
              <a:rPr kumimoji="0" lang="id-ID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mobil, sepeda motor dan reparasi</a:t>
            </a:r>
          </a:p>
        </p:txBody>
      </p:sp>
    </p:spTree>
    <p:extLst>
      <p:ext uri="{BB962C8B-B14F-4D97-AF65-F5344CB8AC3E}">
        <p14:creationId xmlns:p14="http://schemas.microsoft.com/office/powerpoint/2010/main" val="16450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E60CE-872C-4A97-905A-9732F29B4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268760"/>
            <a:ext cx="11377264" cy="4968552"/>
          </a:xfrm>
        </p:spPr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en-US" sz="2000" dirty="0" err="1" smtClean="0"/>
              <a:t>Percepatan</a:t>
            </a:r>
            <a:r>
              <a:rPr lang="en-US" sz="2000" dirty="0" smtClean="0"/>
              <a:t> </a:t>
            </a:r>
            <a:r>
              <a:rPr lang="en-US" sz="2000" dirty="0" err="1"/>
              <a:t>penguatan</a:t>
            </a:r>
            <a:r>
              <a:rPr lang="en-US" sz="2000" dirty="0"/>
              <a:t> </a:t>
            </a:r>
            <a:r>
              <a:rPr lang="en-US" sz="2000" dirty="0" err="1"/>
              <a:t>konektivitas</a:t>
            </a:r>
            <a:r>
              <a:rPr lang="en-US" sz="2000" dirty="0"/>
              <a:t>/</a:t>
            </a:r>
            <a:r>
              <a:rPr lang="en-US" sz="2000" dirty="0" err="1"/>
              <a:t>infrastruktur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menyiapkan</a:t>
            </a:r>
            <a:r>
              <a:rPr lang="en-US" sz="2000" dirty="0"/>
              <a:t> </a:t>
            </a:r>
            <a:r>
              <a:rPr lang="en-US" sz="2000" dirty="0" err="1"/>
              <a:t>infrastruktur</a:t>
            </a:r>
            <a:r>
              <a:rPr lang="en-US" sz="2000" dirty="0"/>
              <a:t> </a:t>
            </a:r>
            <a:r>
              <a:rPr lang="en-US" sz="2000" dirty="0" err="1" smtClean="0"/>
              <a:t>jalan</a:t>
            </a:r>
            <a:r>
              <a:rPr lang="en-US" sz="2000" dirty="0" smtClean="0"/>
              <a:t>, </a:t>
            </a:r>
            <a:r>
              <a:rPr lang="en-US" sz="2000" dirty="0" err="1" smtClean="0"/>
              <a:t>akses</a:t>
            </a:r>
            <a:r>
              <a:rPr lang="en-US" sz="2000" dirty="0" smtClean="0"/>
              <a:t> </a:t>
            </a:r>
            <a:r>
              <a:rPr lang="en-US" sz="2000" dirty="0" err="1"/>
              <a:t>bandara</a:t>
            </a:r>
            <a:r>
              <a:rPr lang="en-US" sz="2000" dirty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pelabuhan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/>
              <a:t>mendukung</a:t>
            </a:r>
            <a:r>
              <a:rPr lang="en-US" sz="2000" dirty="0"/>
              <a:t> </a:t>
            </a:r>
            <a:r>
              <a:rPr lang="en-US" sz="2000" dirty="0" err="1"/>
              <a:t>produktivitas</a:t>
            </a:r>
            <a:r>
              <a:rPr lang="en-US" sz="2000" dirty="0"/>
              <a:t> </a:t>
            </a:r>
            <a:r>
              <a:rPr lang="en-US" sz="2000" dirty="0" err="1" smtClean="0"/>
              <a:t>kawasan</a:t>
            </a:r>
            <a:r>
              <a:rPr lang="en-US" sz="2000" dirty="0" smtClean="0"/>
              <a:t> </a:t>
            </a:r>
            <a:r>
              <a:rPr lang="en-US" sz="2000" dirty="0" err="1" smtClean="0"/>
              <a:t>Pariwisata</a:t>
            </a:r>
            <a:r>
              <a:rPr lang="en-US" sz="2000" dirty="0" smtClean="0"/>
              <a:t>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/>
              <a:t>Penguatan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SDM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Iptek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membangun</a:t>
            </a:r>
            <a:r>
              <a:rPr lang="en-US" sz="2000" dirty="0"/>
              <a:t> </a:t>
            </a:r>
            <a:r>
              <a:rPr lang="en-US" sz="2000" dirty="0" err="1" smtClean="0"/>
              <a:t>Badan</a:t>
            </a:r>
            <a:r>
              <a:rPr lang="en-US" sz="2000" dirty="0" smtClean="0"/>
              <a:t> </a:t>
            </a:r>
            <a:r>
              <a:rPr lang="en-US" sz="2000" dirty="0" err="1" smtClean="0"/>
              <a:t>Latihan</a:t>
            </a:r>
            <a:r>
              <a:rPr lang="en-US" sz="2000" dirty="0" smtClean="0"/>
              <a:t> </a:t>
            </a:r>
            <a:r>
              <a:rPr lang="en-US" sz="2000" dirty="0" err="1" smtClean="0"/>
              <a:t>Kerja</a:t>
            </a:r>
            <a:r>
              <a:rPr lang="en-US" sz="2000" dirty="0" smtClean="0"/>
              <a:t> (</a:t>
            </a:r>
            <a:r>
              <a:rPr lang="en-US" sz="2000" dirty="0" err="1" smtClean="0"/>
              <a:t>BLK</a:t>
            </a:r>
            <a:r>
              <a:rPr lang="en-US" sz="2000" dirty="0" smtClean="0"/>
              <a:t>), </a:t>
            </a:r>
            <a:r>
              <a:rPr lang="en-US" sz="2000" dirty="0"/>
              <a:t>SMK </a:t>
            </a:r>
            <a:r>
              <a:rPr lang="en-US" sz="2000" dirty="0" err="1"/>
              <a:t>Kejuruan</a:t>
            </a:r>
            <a:r>
              <a:rPr lang="en-US" sz="2000" dirty="0"/>
              <a:t>, </a:t>
            </a:r>
            <a:r>
              <a:rPr lang="en-US" sz="2000" dirty="0" err="1"/>
              <a:t>Politeknik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i="1" dirty="0"/>
              <a:t>science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i="1" dirty="0"/>
              <a:t>techno park </a:t>
            </a:r>
            <a:r>
              <a:rPr lang="en-US" sz="2000" dirty="0" err="1"/>
              <a:t>berbasis</a:t>
            </a:r>
            <a:r>
              <a:rPr lang="en-US" sz="2000" dirty="0"/>
              <a:t> </a:t>
            </a:r>
            <a:r>
              <a:rPr lang="en-US" sz="2000" dirty="0" err="1"/>
              <a:t>pertanian</a:t>
            </a:r>
            <a:r>
              <a:rPr lang="en-US" sz="2000" dirty="0"/>
              <a:t>, </a:t>
            </a:r>
            <a:r>
              <a:rPr lang="en-US" sz="2000" dirty="0" err="1"/>
              <a:t>peternakan</a:t>
            </a:r>
            <a:r>
              <a:rPr lang="en-US" sz="2000" dirty="0"/>
              <a:t>, </a:t>
            </a:r>
            <a:r>
              <a:rPr lang="en-US" sz="2000" dirty="0" err="1"/>
              <a:t>logistik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perikanan</a:t>
            </a:r>
            <a:r>
              <a:rPr lang="en-US" sz="2000" dirty="0" smtClean="0"/>
              <a:t> </a:t>
            </a:r>
            <a:r>
              <a:rPr lang="en-US" sz="2000" dirty="0" err="1" smtClean="0"/>
              <a:t>kelautan</a:t>
            </a:r>
            <a:r>
              <a:rPr lang="en-US" sz="2000" dirty="0"/>
              <a:t>;</a:t>
            </a:r>
            <a:endParaRPr lang="en-US" sz="20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Pembangunan </a:t>
            </a:r>
            <a:r>
              <a:rPr lang="id-ID" sz="2000" dirty="0">
                <a:solidFill>
                  <a:prstClr val="black"/>
                </a:solidFill>
                <a:cs typeface="Arial" panose="020B0604020202020204" pitchFamily="34" charset="0"/>
              </a:rPr>
              <a:t>pusat-pusat 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pertumbuhan</a:t>
            </a:r>
            <a:r>
              <a:rPr 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ekonomi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sv-SE" sz="2000" dirty="0" smtClean="0"/>
              <a:t>melalui </a:t>
            </a:r>
            <a:r>
              <a:rPr lang="sv-SE" sz="2000" dirty="0"/>
              <a:t>percepatan pengembangan klaster-klaster </a:t>
            </a:r>
            <a:r>
              <a:rPr lang="sv-SE" sz="2000" dirty="0" smtClean="0"/>
              <a:t>pengolahan </a:t>
            </a:r>
            <a:r>
              <a:rPr lang="sv-SE" sz="2000" dirty="0"/>
              <a:t>SDA sesuai dengan potensi dan keunggulan yang dapat menciptakan kesempatan kerja </a:t>
            </a:r>
            <a:r>
              <a:rPr lang="sv-SE" sz="2000" dirty="0" smtClean="0"/>
              <a:t>baru </a:t>
            </a:r>
            <a:r>
              <a:rPr lang="en-US" sz="2000" dirty="0" err="1"/>
              <a:t>Berbasis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pariwisata</a:t>
            </a:r>
            <a:r>
              <a:rPr lang="en-US" sz="2000" dirty="0"/>
              <a:t> </a:t>
            </a:r>
            <a:r>
              <a:rPr lang="en-US" sz="2000" dirty="0" err="1" smtClean="0"/>
              <a:t>bertaraf</a:t>
            </a:r>
            <a:r>
              <a:rPr lang="en-US" sz="2000" dirty="0" smtClean="0"/>
              <a:t> </a:t>
            </a:r>
            <a:r>
              <a:rPr lang="en-US" sz="2000" dirty="0" err="1"/>
              <a:t>internasional</a:t>
            </a:r>
            <a:endParaRPr lang="en-US" sz="2000" dirty="0"/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 smtClean="0"/>
              <a:t>Penguatan</a:t>
            </a:r>
            <a:r>
              <a:rPr lang="en-US" sz="2000" dirty="0" smtClean="0"/>
              <a:t> </a:t>
            </a:r>
            <a:r>
              <a:rPr lang="en-US" sz="2000" dirty="0" err="1"/>
              <a:t>Regulasi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Peningkatan</a:t>
            </a:r>
            <a:r>
              <a:rPr lang="en-US" sz="2000" dirty="0"/>
              <a:t> </a:t>
            </a:r>
            <a:r>
              <a:rPr lang="en-US" sz="2000" dirty="0" err="1"/>
              <a:t>Iklim</a:t>
            </a:r>
            <a:r>
              <a:rPr lang="en-US" sz="2000" dirty="0"/>
              <a:t> </a:t>
            </a:r>
            <a:r>
              <a:rPr lang="en-US" sz="2000" dirty="0" err="1"/>
              <a:t>Investasi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Iklim</a:t>
            </a:r>
            <a:r>
              <a:rPr lang="en-US" sz="2000" dirty="0"/>
              <a:t> Usaha di </a:t>
            </a:r>
            <a:r>
              <a:rPr lang="en-US" sz="2000" dirty="0" err="1"/>
              <a:t>kawasan</a:t>
            </a:r>
            <a:r>
              <a:rPr lang="en-US" sz="2000" dirty="0"/>
              <a:t> </a:t>
            </a:r>
            <a:r>
              <a:rPr lang="en-US" sz="2000" dirty="0" err="1"/>
              <a:t>pertumbuhan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, </a:t>
            </a: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didalamnya</a:t>
            </a:r>
            <a:r>
              <a:rPr lang="en-US" sz="2000" dirty="0"/>
              <a:t> </a:t>
            </a:r>
            <a:r>
              <a:rPr lang="en-US" sz="2000" dirty="0" err="1"/>
              <a:t>memperkuat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Terpadu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Pintu</a:t>
            </a:r>
            <a:r>
              <a:rPr lang="en-US" sz="2000" dirty="0"/>
              <a:t> (</a:t>
            </a:r>
            <a:r>
              <a:rPr lang="en-US" sz="2000" dirty="0" err="1"/>
              <a:t>PTSP</a:t>
            </a:r>
            <a:r>
              <a:rPr lang="en-US" sz="2000" dirty="0"/>
              <a:t>)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pemberian</a:t>
            </a:r>
            <a:r>
              <a:rPr lang="en-US" sz="2000" dirty="0"/>
              <a:t> </a:t>
            </a:r>
            <a:r>
              <a:rPr lang="en-US" sz="2000" dirty="0" err="1"/>
              <a:t>insentif</a:t>
            </a:r>
            <a:r>
              <a:rPr lang="en-US" sz="2000" dirty="0"/>
              <a:t> </a:t>
            </a:r>
            <a:r>
              <a:rPr lang="en-US" sz="2000" dirty="0" err="1"/>
              <a:t>fiskal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non </a:t>
            </a:r>
            <a:r>
              <a:rPr lang="en-US" sz="2000" dirty="0" err="1"/>
              <a:t>fiskal</a:t>
            </a:r>
            <a:r>
              <a:rPr lang="en-US" sz="2000" dirty="0" smtClean="0"/>
              <a:t>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ID" sz="2000" dirty="0" err="1"/>
              <a:t>Pemanfaatan</a:t>
            </a:r>
            <a:r>
              <a:rPr lang="en-ID" sz="2000" dirty="0"/>
              <a:t> </a:t>
            </a:r>
            <a:r>
              <a:rPr lang="en-ID" sz="2000" dirty="0" err="1"/>
              <a:t>teknologi</a:t>
            </a:r>
            <a:r>
              <a:rPr lang="en-ID" sz="2000" dirty="0"/>
              <a:t> digital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memacu</a:t>
            </a:r>
            <a:r>
              <a:rPr lang="en-ID" sz="2000" dirty="0"/>
              <a:t> </a:t>
            </a:r>
            <a:r>
              <a:rPr lang="en-ID" sz="2000" dirty="0" err="1"/>
              <a:t>produktivitas</a:t>
            </a:r>
            <a:r>
              <a:rPr lang="en-ID" sz="2000" dirty="0"/>
              <a:t> </a:t>
            </a:r>
            <a:r>
              <a:rPr lang="en-ID" sz="2000" dirty="0" err="1"/>
              <a:t>dan</a:t>
            </a:r>
            <a:r>
              <a:rPr lang="en-ID" sz="2000" dirty="0"/>
              <a:t> </a:t>
            </a:r>
            <a:r>
              <a:rPr lang="en-ID" sz="2000" dirty="0" err="1"/>
              <a:t>daya</a:t>
            </a:r>
            <a:r>
              <a:rPr lang="en-ID" sz="2000" dirty="0"/>
              <a:t> </a:t>
            </a:r>
            <a:r>
              <a:rPr lang="en-ID" sz="2000" dirty="0" err="1"/>
              <a:t>saing</a:t>
            </a:r>
            <a:r>
              <a:rPr lang="en-ID" sz="2000" dirty="0"/>
              <a:t> </a:t>
            </a:r>
            <a:r>
              <a:rPr lang="en-ID" sz="2000" dirty="0" err="1"/>
              <a:t>serta</a:t>
            </a:r>
            <a:r>
              <a:rPr lang="en-ID" sz="2000" dirty="0"/>
              <a:t> </a:t>
            </a:r>
            <a:r>
              <a:rPr lang="en-ID" sz="2000" dirty="0" err="1"/>
              <a:t>inovasi</a:t>
            </a:r>
            <a:r>
              <a:rPr lang="en-ID" sz="2000" dirty="0"/>
              <a:t> </a:t>
            </a:r>
            <a:r>
              <a:rPr lang="en-ID" sz="2000" dirty="0" err="1"/>
              <a:t>teknologi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pengembangan</a:t>
            </a:r>
            <a:r>
              <a:rPr lang="en-ID" sz="2000" dirty="0"/>
              <a:t> </a:t>
            </a:r>
            <a:r>
              <a:rPr lang="en-ID" sz="2000" i="1" dirty="0"/>
              <a:t>start up </a:t>
            </a:r>
            <a:r>
              <a:rPr lang="en-ID" sz="2000" dirty="0" err="1"/>
              <a:t>misalnya</a:t>
            </a:r>
            <a:r>
              <a:rPr lang="en-ID" sz="2000" dirty="0"/>
              <a:t> </a:t>
            </a:r>
            <a:r>
              <a:rPr lang="en-ID" sz="2000" i="1" dirty="0"/>
              <a:t>e-commerce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mendukung</a:t>
            </a:r>
            <a:r>
              <a:rPr lang="en-ID" sz="2000" dirty="0"/>
              <a:t> </a:t>
            </a:r>
            <a:r>
              <a:rPr lang="en-ID" sz="2000" dirty="0" err="1"/>
              <a:t>industri</a:t>
            </a:r>
            <a:r>
              <a:rPr lang="en-ID" sz="2000" dirty="0"/>
              <a:t> </a:t>
            </a:r>
            <a:r>
              <a:rPr lang="en-ID" sz="2000" dirty="0" err="1"/>
              <a:t>kecil</a:t>
            </a:r>
            <a:r>
              <a:rPr lang="en-ID" sz="2000" dirty="0"/>
              <a:t> </a:t>
            </a:r>
            <a:r>
              <a:rPr lang="en-ID" sz="2000" dirty="0" err="1"/>
              <a:t>menengah</a:t>
            </a:r>
            <a:r>
              <a:rPr lang="en-ID" sz="2000" dirty="0"/>
              <a:t>.</a:t>
            </a:r>
            <a:endParaRPr lang="en-US" sz="2000" dirty="0"/>
          </a:p>
          <a:p>
            <a:pPr marL="457200" lvl="0" indent="-457200" algn="just">
              <a:buFont typeface="+mj-lt"/>
              <a:buAutoNum type="arabicPeriod"/>
            </a:pPr>
            <a:r>
              <a:rPr lang="en-ID" sz="2000" dirty="0" err="1" smtClean="0"/>
              <a:t>Melakukan</a:t>
            </a:r>
            <a:r>
              <a:rPr lang="en-ID" sz="2000" dirty="0" smtClean="0"/>
              <a:t> </a:t>
            </a:r>
            <a:r>
              <a:rPr lang="en-ID" sz="2000" dirty="0" err="1"/>
              <a:t>kerjasama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</a:t>
            </a:r>
            <a:r>
              <a:rPr lang="en-ID" sz="2000" dirty="0" err="1"/>
              <a:t>berbagai</a:t>
            </a:r>
            <a:r>
              <a:rPr lang="en-ID" sz="2000" dirty="0"/>
              <a:t> </a:t>
            </a:r>
            <a:r>
              <a:rPr lang="en-ID" sz="2000" dirty="0" err="1"/>
              <a:t>pihak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mengembangkan</a:t>
            </a:r>
            <a:r>
              <a:rPr lang="en-ID" sz="2000" dirty="0"/>
              <a:t> </a:t>
            </a:r>
            <a:r>
              <a:rPr lang="en-ID" sz="2000" dirty="0" err="1"/>
              <a:t>sektor</a:t>
            </a:r>
            <a:r>
              <a:rPr lang="en-ID" sz="2000" dirty="0"/>
              <a:t> </a:t>
            </a:r>
            <a:r>
              <a:rPr lang="en-ID" sz="2000" dirty="0" err="1"/>
              <a:t>pariwisata</a:t>
            </a:r>
            <a:r>
              <a:rPr lang="en-ID" sz="2000" dirty="0"/>
              <a:t> </a:t>
            </a:r>
            <a:r>
              <a:rPr lang="en-ID" sz="2000" dirty="0" err="1"/>
              <a:t>seperti</a:t>
            </a:r>
            <a:r>
              <a:rPr lang="en-ID" sz="2000" dirty="0"/>
              <a:t> </a:t>
            </a:r>
            <a:r>
              <a:rPr lang="en-ID" sz="2000" dirty="0" err="1"/>
              <a:t>Kerjasama</a:t>
            </a:r>
            <a:r>
              <a:rPr lang="en-ID" sz="2000" dirty="0"/>
              <a:t> </a:t>
            </a:r>
            <a:r>
              <a:rPr lang="en-ID" sz="2000" dirty="0" err="1"/>
              <a:t>Pemerintah</a:t>
            </a:r>
            <a:r>
              <a:rPr lang="en-ID" sz="2000" dirty="0"/>
              <a:t> </a:t>
            </a:r>
            <a:r>
              <a:rPr lang="en-ID" sz="2000" dirty="0" err="1"/>
              <a:t>dan</a:t>
            </a:r>
            <a:r>
              <a:rPr lang="en-ID" sz="2000" dirty="0"/>
              <a:t> </a:t>
            </a:r>
            <a:r>
              <a:rPr lang="en-ID" sz="2000" dirty="0" err="1"/>
              <a:t>Badan</a:t>
            </a:r>
            <a:r>
              <a:rPr lang="en-ID" sz="2000" dirty="0"/>
              <a:t> Usaha (</a:t>
            </a:r>
            <a:r>
              <a:rPr lang="en-ID" sz="2000" dirty="0" err="1"/>
              <a:t>KPBU</a:t>
            </a:r>
            <a:r>
              <a:rPr lang="en-ID" sz="2000" dirty="0"/>
              <a:t>)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investasi</a:t>
            </a:r>
            <a:r>
              <a:rPr lang="en-ID" sz="2000" dirty="0"/>
              <a:t> </a:t>
            </a:r>
            <a:r>
              <a:rPr lang="en-ID" sz="2000" dirty="0" err="1"/>
              <a:t>industri</a:t>
            </a:r>
            <a:r>
              <a:rPr lang="en-ID" sz="2000" dirty="0"/>
              <a:t> </a:t>
            </a:r>
            <a:r>
              <a:rPr lang="en-ID" sz="2000" dirty="0" err="1"/>
              <a:t>pariwisata</a:t>
            </a:r>
            <a:r>
              <a:rPr lang="en-ID" sz="2000" dirty="0"/>
              <a:t> </a:t>
            </a:r>
            <a:r>
              <a:rPr lang="sv-SE" sz="2000" dirty="0"/>
              <a:t>dalam rangka percepatan konektivitas dan peningkatan pelayanan publik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lvl="0" algn="just"/>
            <a:endParaRPr lang="en-US" sz="2000" dirty="0">
              <a:ea typeface="Cambria" panose="02040503050406030204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ea typeface="Cambria" panose="02040503050406030204" pitchFamily="18" charset="0"/>
              <a:cs typeface="Times New Roman" pitchFamily="18" charset="0"/>
            </a:endParaRPr>
          </a:p>
          <a:p>
            <a:pPr marL="444500" indent="-4445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id-ID" sz="2000" dirty="0">
              <a:solidFill>
                <a:prstClr val="black"/>
              </a:solidFill>
              <a:ea typeface="Cambria" panose="02040503050406030204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endParaRPr lang="en-US" sz="2000" dirty="0">
              <a:ea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0724E57-1EB6-4223-93C2-84E742571C1E}"/>
              </a:ext>
            </a:extLst>
          </p:cNvPr>
          <p:cNvGrpSpPr/>
          <p:nvPr/>
        </p:nvGrpSpPr>
        <p:grpSpPr>
          <a:xfrm>
            <a:off x="983432" y="136966"/>
            <a:ext cx="7577244" cy="862589"/>
            <a:chOff x="1389826" y="135921"/>
            <a:chExt cx="6296629" cy="80846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1DAF817-DA04-43B0-8D5E-4D18C498E5BA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EC1F60B3-12F0-4337-BC2D-396CAA70B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B417176-C399-42A7-89E3-12DE8BC09D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72970FC-7DAC-470A-B23C-52D1DCE902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8B31A2C-033B-44C3-9225-515A99A82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EBF32E5-98E5-4074-B104-0B4097212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AFFFE82-583B-4920-AA1D-5330CE3FD2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B16E8D-21D7-4759-AC7B-E993F1C4965F}"/>
                </a:ext>
              </a:extLst>
            </p:cNvPr>
            <p:cNvSpPr/>
            <p:nvPr/>
          </p:nvSpPr>
          <p:spPr>
            <a:xfrm>
              <a:off x="1439633" y="135921"/>
              <a:ext cx="5724384" cy="7788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400" i="0" kern="0" spc="-150" dirty="0" err="1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Langkah-langkah</a:t>
              </a:r>
              <a:r>
                <a:rPr lang="en-US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yang </a:t>
              </a:r>
              <a:r>
                <a:rPr lang="en-US" sz="2400" i="0" kern="0" spc="-150" dirty="0" err="1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Dilakukan</a:t>
              </a:r>
              <a:r>
                <a:rPr lang="en-US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 </a:t>
              </a:r>
              <a:r>
                <a:rPr lang="en-US" sz="2400" i="0" kern="0" spc="-150" dirty="0" err="1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untuk</a:t>
              </a:r>
              <a:r>
                <a:rPr lang="en-US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 </a:t>
              </a:r>
            </a:p>
            <a:p>
              <a:pPr>
                <a:defRPr/>
              </a:pPr>
              <a:r>
                <a:rPr lang="en-US" sz="2400" i="0" kern="0" spc="-150" dirty="0" err="1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Mendukung</a:t>
              </a:r>
              <a:r>
                <a:rPr lang="en-US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 </a:t>
              </a:r>
              <a:r>
                <a:rPr lang="en-US" sz="2400" i="0" kern="0" spc="-150" dirty="0" err="1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Prioritas</a:t>
              </a:r>
              <a:r>
                <a:rPr lang="en-US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Nasional di Prov. </a:t>
              </a:r>
              <a:r>
                <a:rPr lang="en-US" sz="24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Bali</a:t>
              </a:r>
              <a:endParaRPr lang="en-US" sz="2400" i="0" kern="0" spc="-150" dirty="0">
                <a:solidFill>
                  <a:prstClr val="white"/>
                </a:solidFill>
                <a:latin typeface="Cambria" panose="02040503050406030204" pitchFamily="18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80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0" y="-14514"/>
            <a:ext cx="12414694" cy="6891555"/>
            <a:chOff x="0" y="-14514"/>
            <a:chExt cx="12414694" cy="6891555"/>
          </a:xfrm>
        </p:grpSpPr>
        <p:grpSp>
          <p:nvGrpSpPr>
            <p:cNvPr id="3" name="Group 2"/>
            <p:cNvGrpSpPr/>
            <p:nvPr/>
          </p:nvGrpSpPr>
          <p:grpSpPr>
            <a:xfrm>
              <a:off x="0" y="-14514"/>
              <a:ext cx="12414694" cy="6891555"/>
              <a:chOff x="0" y="-14514"/>
              <a:chExt cx="12414694" cy="6891555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69094" y="-3083"/>
                <a:ext cx="622415" cy="1222322"/>
                <a:chOff x="808208" y="-13126"/>
                <a:chExt cx="622415" cy="1222322"/>
              </a:xfrm>
            </p:grpSpPr>
            <p:grpSp>
              <p:nvGrpSpPr>
                <p:cNvPr id="32" name="Group 31"/>
                <p:cNvGrpSpPr/>
                <p:nvPr userDrawn="1"/>
              </p:nvGrpSpPr>
              <p:grpSpPr>
                <a:xfrm>
                  <a:off x="808208" y="-7001"/>
                  <a:ext cx="614645" cy="1216197"/>
                  <a:chOff x="808208" y="-7001"/>
                  <a:chExt cx="614645" cy="1216197"/>
                </a:xfrm>
              </p:grpSpPr>
              <p:grpSp>
                <p:nvGrpSpPr>
                  <p:cNvPr id="34" name="Group 33"/>
                  <p:cNvGrpSpPr/>
                  <p:nvPr userDrawn="1"/>
                </p:nvGrpSpPr>
                <p:grpSpPr>
                  <a:xfrm>
                    <a:off x="808208" y="809146"/>
                    <a:ext cx="614645" cy="400050"/>
                    <a:chOff x="169718" y="794085"/>
                    <a:chExt cx="614645" cy="400050"/>
                  </a:xfrm>
                </p:grpSpPr>
                <p:sp>
                  <p:nvSpPr>
                    <p:cNvPr id="36" name="Right Triangle 35"/>
                    <p:cNvSpPr/>
                    <p:nvPr userDrawn="1"/>
                  </p:nvSpPr>
                  <p:spPr>
                    <a:xfrm flipV="1">
                      <a:off x="169718" y="794085"/>
                      <a:ext cx="573231" cy="400050"/>
                    </a:xfrm>
                    <a:prstGeom prst="rtTriangle">
                      <a:avLst/>
                    </a:prstGeom>
                    <a:solidFill>
                      <a:srgbClr val="D00000"/>
                    </a:solidFill>
                    <a:ln>
                      <a:solidFill>
                        <a:srgbClr val="D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" name="Right Triangle 36"/>
                    <p:cNvSpPr/>
                    <p:nvPr userDrawn="1"/>
                  </p:nvSpPr>
                  <p:spPr>
                    <a:xfrm flipH="1" flipV="1">
                      <a:off x="187084" y="794085"/>
                      <a:ext cx="597279" cy="400050"/>
                    </a:xfrm>
                    <a:prstGeom prst="rtTriangle">
                      <a:avLst/>
                    </a:prstGeom>
                    <a:solidFill>
                      <a:srgbClr val="D00000"/>
                    </a:solidFill>
                    <a:ln>
                      <a:solidFill>
                        <a:srgbClr val="D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5" name="Rectangle 34"/>
                  <p:cNvSpPr/>
                  <p:nvPr userDrawn="1"/>
                </p:nvSpPr>
                <p:spPr>
                  <a:xfrm>
                    <a:off x="808208" y="-7001"/>
                    <a:ext cx="614645" cy="926300"/>
                  </a:xfrm>
                  <a:prstGeom prst="rect">
                    <a:avLst/>
                  </a:prstGeom>
                  <a:solidFill>
                    <a:srgbClr val="D00000"/>
                  </a:solidFill>
                  <a:ln>
                    <a:solidFill>
                      <a:srgbClr val="D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" name="Right Triangle 32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 userDrawn="1"/>
              </p:nvSpPr>
              <p:spPr>
                <a:xfrm rot="10800000">
                  <a:off x="1350285" y="-13126"/>
                  <a:ext cx="80338" cy="1206046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5" name="Picture 2" descr="https://gawianku.files.wordpress.com/2014/08/0e9a4-garudapancasila-svg.png">
                <a:extLst>
                  <a:ext uri="{FF2B5EF4-FFF2-40B4-BE49-F238E27FC236}">
                    <a16:creationId xmlns:a16="http://schemas.microsoft.com/office/drawing/2014/main" id="{8663E78A-F474-4F8C-896C-E006F8DB96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35" y="62712"/>
                <a:ext cx="823015" cy="8565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064E815-0602-43C4-85AE-827DDFDA65E5}"/>
                  </a:ext>
                </a:extLst>
              </p:cNvPr>
              <p:cNvGrpSpPr/>
              <p:nvPr/>
            </p:nvGrpSpPr>
            <p:grpSpPr>
              <a:xfrm flipH="1">
                <a:off x="7322858" y="-14514"/>
                <a:ext cx="4864625" cy="592620"/>
                <a:chOff x="0" y="3151"/>
                <a:chExt cx="1962525" cy="370011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F9560A86-BD73-402D-B704-3B996C6566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9190EE09-0388-4A8E-8E5A-9A44091B4B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46844" cy="259567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085B9306-7D6C-4F88-83DE-0E3E3FBDDF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64792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AC3E997B-CC77-4FBD-8ED4-2D05EABE44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08662449-9E07-4EE8-8B60-0D81271009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76510" y="6884"/>
                  <a:ext cx="186238" cy="259567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0126F8F7-E8D1-44CF-8BB9-AB58C481DB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37255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B1B18FD-9158-4A18-8B33-17A8F583B5D7}"/>
                  </a:ext>
                </a:extLst>
              </p:cNvPr>
              <p:cNvGrpSpPr/>
              <p:nvPr/>
            </p:nvGrpSpPr>
            <p:grpSpPr>
              <a:xfrm>
                <a:off x="7908863" y="-14514"/>
                <a:ext cx="4505831" cy="1023685"/>
                <a:chOff x="7770749" y="1109112"/>
                <a:chExt cx="4505831" cy="1023685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414A6BB-DB0C-4EFF-AF18-F65C56C05BF4}"/>
                    </a:ext>
                  </a:extLst>
                </p:cNvPr>
                <p:cNvSpPr txBox="1"/>
                <p:nvPr/>
              </p:nvSpPr>
              <p:spPr>
                <a:xfrm>
                  <a:off x="7770749" y="1109112"/>
                  <a:ext cx="35144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Adobe Gothic Std B" panose="020B0800000000000000" pitchFamily="34" charset="-128"/>
                      <a:cs typeface="Times New Roman" panose="02020603050405020304" pitchFamily="18" charset="0"/>
                    </a:rPr>
                    <a:t>KEMENTERIAN DALAM NEGERI </a:t>
                  </a:r>
                </a:p>
              </p:txBody>
            </p:sp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26E3C2DE-C3BE-4C51-8593-F2AE67E96E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10404" y="1130050"/>
                  <a:ext cx="1366176" cy="1002747"/>
                </a:xfrm>
                <a:prstGeom prst="rect">
                  <a:avLst/>
                </a:prstGeom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EF5FF81-0715-43BD-B74A-58858F4D2991}"/>
                    </a:ext>
                  </a:extLst>
                </p:cNvPr>
                <p:cNvSpPr/>
                <p:nvPr/>
              </p:nvSpPr>
              <p:spPr>
                <a:xfrm>
                  <a:off x="9202950" y="1329966"/>
                  <a:ext cx="201369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r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Adobe Gothic Std B" panose="020B0800000000000000" pitchFamily="34" charset="-128"/>
                      <a:cs typeface="Times New Roman" panose="02020603050405020304" pitchFamily="18" charset="0"/>
                    </a:rPr>
                    <a:t>REPUBLIK INDONESIA</a:t>
                  </a:r>
                  <a:endParaRPr kumimoji="0" lang="en-A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30A10F9-18A0-4F2B-AEE2-A38B8BA57C4D}"/>
                  </a:ext>
                </a:extLst>
              </p:cNvPr>
              <p:cNvGrpSpPr/>
              <p:nvPr/>
            </p:nvGrpSpPr>
            <p:grpSpPr>
              <a:xfrm rot="10800000" flipH="1">
                <a:off x="0" y="6445041"/>
                <a:ext cx="5568287" cy="432000"/>
                <a:chOff x="0" y="3151"/>
                <a:chExt cx="1962525" cy="321485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1B396F22-D0CD-469D-A65A-A94960B63F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5866EF6C-BC8B-434B-9454-388BD59E1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F6BF2F4F-F0DE-4A3E-9AD8-85B352D7F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379E1CC8-BD7F-4D4F-AD9C-01C0BA007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AF08D713-7402-44EA-9B24-38A05E524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B5E2C757-CD8E-4800-93CF-7BF331978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54726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4C24322-CA1F-4AB9-807F-A31B31940E52}"/>
                  </a:ext>
                </a:extLst>
              </p:cNvPr>
              <p:cNvGrpSpPr/>
              <p:nvPr/>
            </p:nvGrpSpPr>
            <p:grpSpPr>
              <a:xfrm>
                <a:off x="64021" y="6492031"/>
                <a:ext cx="4677169" cy="270558"/>
                <a:chOff x="-17527" y="6462485"/>
                <a:chExt cx="5261293" cy="314413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56B530AC-EB7E-453A-AE63-754B7BC7C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7527" y="6560490"/>
                  <a:ext cx="191966" cy="202833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73E7806-366B-4D25-BF71-B9B1A0732416}"/>
                    </a:ext>
                  </a:extLst>
                </p:cNvPr>
                <p:cNvSpPr txBox="1"/>
                <p:nvPr/>
              </p:nvSpPr>
              <p:spPr>
                <a:xfrm>
                  <a:off x="120906" y="6464693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B16B493-FF65-487F-8CC7-3E9FC9196152}"/>
                    </a:ext>
                  </a:extLst>
                </p:cNvPr>
                <p:cNvSpPr txBox="1"/>
                <p:nvPr/>
              </p:nvSpPr>
              <p:spPr>
                <a:xfrm>
                  <a:off x="1647991" y="6462485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5BB674C-03C2-48FA-9D4B-E3A5F18B866C}"/>
                    </a:ext>
                  </a:extLst>
                </p:cNvPr>
                <p:cNvSpPr txBox="1"/>
                <p:nvPr/>
              </p:nvSpPr>
              <p:spPr>
                <a:xfrm>
                  <a:off x="3277021" y="6469121"/>
                  <a:ext cx="15537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kemendagri_ri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A86CE76-0A71-4C63-871E-19A3D79DC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3088" y="6547883"/>
                  <a:ext cx="182949" cy="188522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25980D32-55BE-4BF2-84FA-272888FBE5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34450" y="6552311"/>
                  <a:ext cx="208469" cy="205789"/>
                </a:xfrm>
                <a:prstGeom prst="rect">
                  <a:avLst/>
                </a:prstGeom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8BEFCF9F-5C62-44F1-935B-5FFCE8090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1009" y="6560490"/>
                  <a:ext cx="242757" cy="18799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EA8DD4A-0F91-493B-8030-7EDB22AC5E9F}"/>
                </a:ext>
              </a:extLst>
            </p:cNvPr>
            <p:cNvGrpSpPr/>
            <p:nvPr/>
          </p:nvGrpSpPr>
          <p:grpSpPr>
            <a:xfrm>
              <a:off x="2062965" y="2446407"/>
              <a:ext cx="8066071" cy="1558657"/>
              <a:chOff x="2336310" y="2090232"/>
              <a:chExt cx="8905827" cy="1720929"/>
            </a:xfrm>
          </p:grpSpPr>
          <p:sp>
            <p:nvSpPr>
              <p:cNvPr id="47" name="Rectangle: Rounded Corners 3">
                <a:extLst>
                  <a:ext uri="{FF2B5EF4-FFF2-40B4-BE49-F238E27FC236}">
                    <a16:creationId xmlns:a16="http://schemas.microsoft.com/office/drawing/2014/main" id="{C2CAB677-EF98-42DE-AA7C-4BF1CB5D2B1C}"/>
                  </a:ext>
                </a:extLst>
              </p:cNvPr>
              <p:cNvSpPr/>
              <p:nvPr/>
            </p:nvSpPr>
            <p:spPr>
              <a:xfrm>
                <a:off x="2336310" y="2771056"/>
                <a:ext cx="8905827" cy="104010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Gambaran Umum Kondisi Makro Ekonomi Provinsi </a:t>
                </a:r>
                <a:r>
                  <a:rPr lang="en-ID" sz="20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Bali</a:t>
                </a:r>
                <a:endParaRPr lang="id-ID" sz="200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E1B8528-EE00-461E-A4EA-4D6E04D3593D}"/>
                  </a:ext>
                </a:extLst>
              </p:cNvPr>
              <p:cNvSpPr/>
              <p:nvPr/>
            </p:nvSpPr>
            <p:spPr>
              <a:xfrm>
                <a:off x="6308007" y="2090232"/>
                <a:ext cx="866275" cy="83419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D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  <a:endPara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138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F1CC076F-4F5F-4980-BA8F-B6044978449A}"/>
              </a:ext>
            </a:extLst>
          </p:cNvPr>
          <p:cNvGrpSpPr/>
          <p:nvPr/>
        </p:nvGrpSpPr>
        <p:grpSpPr>
          <a:xfrm>
            <a:off x="1199457" y="53670"/>
            <a:ext cx="5343470" cy="726837"/>
            <a:chOff x="1389826" y="138011"/>
            <a:chExt cx="6609757" cy="843966"/>
          </a:xfrm>
        </p:grpSpPr>
        <p:grpSp>
          <p:nvGrpSpPr>
            <p:cNvPr id="3" name="Group 105">
              <a:extLst>
                <a:ext uri="{FF2B5EF4-FFF2-40B4-BE49-F238E27FC236}">
                  <a16:creationId xmlns:a16="http://schemas.microsoft.com/office/drawing/2014/main" id="{FF956C9D-E14E-4AB9-BC01-64B56414C3AC}"/>
                </a:ext>
              </a:extLst>
            </p:cNvPr>
            <p:cNvGrpSpPr/>
            <p:nvPr/>
          </p:nvGrpSpPr>
          <p:grpSpPr>
            <a:xfrm>
              <a:off x="1389826" y="138011"/>
              <a:ext cx="6609757" cy="843966"/>
              <a:chOff x="1087956" y="136882"/>
              <a:chExt cx="5919069" cy="843966"/>
            </a:xfrm>
          </p:grpSpPr>
          <p:grpSp>
            <p:nvGrpSpPr>
              <p:cNvPr id="5" name="Group 107">
                <a:extLst>
                  <a:ext uri="{FF2B5EF4-FFF2-40B4-BE49-F238E27FC236}">
                    <a16:creationId xmlns:a16="http://schemas.microsoft.com/office/drawing/2014/main" id="{6E1FA2C0-0BE7-466C-A4D3-1501E600097A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5644939" cy="832508"/>
                <a:chOff x="0" y="3151"/>
                <a:chExt cx="1563549" cy="321485"/>
              </a:xfrm>
            </p:grpSpPr>
            <p:pic>
              <p:nvPicPr>
                <p:cNvPr id="7" name="Picture 109">
                  <a:extLst>
                    <a:ext uri="{FF2B5EF4-FFF2-40B4-BE49-F238E27FC236}">
                      <a16:creationId xmlns:a16="http://schemas.microsoft.com/office/drawing/2014/main" id="{7E3D22F8-A1B1-4095-B007-1C92FA3D34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8" name="Picture 110">
                  <a:extLst>
                    <a:ext uri="{FF2B5EF4-FFF2-40B4-BE49-F238E27FC236}">
                      <a16:creationId xmlns:a16="http://schemas.microsoft.com/office/drawing/2014/main" id="{260B75F2-237A-4498-A8A3-F55EE8C76B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9" name="Picture 111">
                  <a:extLst>
                    <a:ext uri="{FF2B5EF4-FFF2-40B4-BE49-F238E27FC236}">
                      <a16:creationId xmlns:a16="http://schemas.microsoft.com/office/drawing/2014/main" id="{275D4CB0-7ABA-4B0F-8879-E7F2EEEBCC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6" name="Rectangle 108">
                <a:extLst>
                  <a:ext uri="{FF2B5EF4-FFF2-40B4-BE49-F238E27FC236}">
                    <a16:creationId xmlns:a16="http://schemas.microsoft.com/office/drawing/2014/main" id="{ED14C61B-D761-4D29-AD3A-EC1893D8EB03}"/>
                  </a:ext>
                </a:extLst>
              </p:cNvPr>
              <p:cNvSpPr/>
              <p:nvPr/>
            </p:nvSpPr>
            <p:spPr>
              <a:xfrm>
                <a:off x="1119953" y="136882"/>
                <a:ext cx="5887072" cy="500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D" sz="2200" i="0" kern="0" spc="-150" dirty="0">
                    <a:solidFill>
                      <a:prstClr val="white"/>
                    </a:solidFill>
                    <a:latin typeface="Cambria" panose="02040503050406030204" pitchFamily="18" charset="0"/>
                    <a:ea typeface="+mn-ea"/>
                  </a:rPr>
                  <a:t>LAJU PERTUMBUHAN EKONOMI</a:t>
                </a:r>
                <a:endPara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" name="Rectangle 106">
              <a:extLst>
                <a:ext uri="{FF2B5EF4-FFF2-40B4-BE49-F238E27FC236}">
                  <a16:creationId xmlns:a16="http://schemas.microsoft.com/office/drawing/2014/main" id="{D50FCD3A-EC03-46D7-B9A3-B39C76E02988}"/>
                </a:ext>
              </a:extLst>
            </p:cNvPr>
            <p:cNvSpPr/>
            <p:nvPr/>
          </p:nvSpPr>
          <p:spPr>
            <a:xfrm>
              <a:off x="1402637" y="464362"/>
              <a:ext cx="3726228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Provinsi </a:t>
              </a:r>
              <a:r>
                <a:rPr kumimoji="0" lang="en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Bali </a:t>
              </a:r>
              <a:r>
                <a:rPr kumimoji="0" lang="en-ID" sz="2200" b="1" i="0" u="none" strike="noStrike" kern="0" cap="none" spc="-15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Tahun</a:t>
              </a:r>
              <a:r>
                <a:rPr kumimoji="0" lang="en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2018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aphicFrame>
        <p:nvGraphicFramePr>
          <p:cNvPr id="10" name="Bagan 9">
            <a:extLst>
              <a:ext uri="{FF2B5EF4-FFF2-40B4-BE49-F238E27FC236}">
                <a16:creationId xmlns:a16="http://schemas.microsoft.com/office/drawing/2014/main" id="{8345A61F-2629-4265-B5AD-92A112E5A1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726487"/>
              </p:ext>
            </p:extLst>
          </p:nvPr>
        </p:nvGraphicFramePr>
        <p:xfrm>
          <a:off x="656863" y="781178"/>
          <a:ext cx="4572000" cy="5672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4">
            <a:extLst>
              <a:ext uri="{FF2B5EF4-FFF2-40B4-BE49-F238E27FC236}">
                <a16:creationId xmlns:a16="http://schemas.microsoft.com/office/drawing/2014/main" id="{4BF94745-9B4D-4405-9D1C-0EF9FB61E772}"/>
              </a:ext>
            </a:extLst>
          </p:cNvPr>
          <p:cNvSpPr txBox="1"/>
          <p:nvPr/>
        </p:nvSpPr>
        <p:spPr>
          <a:xfrm>
            <a:off x="6450403" y="780507"/>
            <a:ext cx="4114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D" sz="1600" i="0" dirty="0" err="1">
                <a:latin typeface="Cambria" panose="02040503050406030204" pitchFamily="18" charset="0"/>
                <a:ea typeface="Cambria" panose="02040503050406030204" pitchFamily="18" charset="0"/>
              </a:rPr>
              <a:t>Tren</a:t>
            </a:r>
            <a:r>
              <a:rPr lang="en-ID" sz="16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600" i="0" dirty="0" err="1">
                <a:latin typeface="Cambria" panose="02040503050406030204" pitchFamily="18" charset="0"/>
                <a:ea typeface="Cambria" panose="02040503050406030204" pitchFamily="18" charset="0"/>
              </a:rPr>
              <a:t>Pertumbuhan</a:t>
            </a:r>
            <a:r>
              <a:rPr lang="en-ID" sz="16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600" i="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ID" sz="16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d-ID" sz="1600" i="0" dirty="0">
                <a:latin typeface="Cambria" panose="02040503050406030204" pitchFamily="18" charset="0"/>
                <a:ea typeface="Cambria" panose="02040503050406030204" pitchFamily="18" charset="0"/>
              </a:rPr>
              <a:t>Provinsi </a:t>
            </a:r>
            <a:r>
              <a:rPr lang="en-ID" sz="16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Bali</a:t>
            </a:r>
            <a:endParaRPr lang="en-ID" sz="1600" i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id-ID" sz="1600" i="0" dirty="0">
                <a:latin typeface="Cambria" panose="02040503050406030204" pitchFamily="18" charset="0"/>
                <a:ea typeface="Cambria" panose="02040503050406030204" pitchFamily="18" charset="0"/>
              </a:rPr>
              <a:t>Tahun </a:t>
            </a:r>
            <a:r>
              <a:rPr lang="en-ID" sz="1600" i="0" dirty="0">
                <a:latin typeface="Cambria" panose="02040503050406030204" pitchFamily="18" charset="0"/>
                <a:ea typeface="Cambria" panose="02040503050406030204" pitchFamily="18" charset="0"/>
              </a:rPr>
              <a:t>2014 - 2018</a:t>
            </a:r>
            <a:endParaRPr lang="id-ID" sz="1600" i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E979EBD1-37E6-486D-861A-057E2D0FAE7A}"/>
              </a:ext>
            </a:extLst>
          </p:cNvPr>
          <p:cNvSpPr txBox="1"/>
          <p:nvPr/>
        </p:nvSpPr>
        <p:spPr>
          <a:xfrm>
            <a:off x="5543399" y="245734"/>
            <a:ext cx="2259814" cy="307778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lvl="0" algn="just" eaLnBrk="1" hangingPunct="1">
              <a:defRPr/>
            </a:pPr>
            <a:endParaRPr lang="en-US" sz="1400" dirty="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3697ABBC-8306-4D65-B77A-E9DC2CFC61BE}"/>
              </a:ext>
            </a:extLst>
          </p:cNvPr>
          <p:cNvSpPr/>
          <p:nvPr/>
        </p:nvSpPr>
        <p:spPr>
          <a:xfrm>
            <a:off x="5663952" y="5157192"/>
            <a:ext cx="62096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>
              <a:buFont typeface="Wingdings" panose="05000000000000000000" pitchFamily="2" charset="2"/>
              <a:buChar char="v"/>
            </a:pPr>
            <a:r>
              <a:rPr lang="en-US" sz="1600" dirty="0" err="1" smtClean="0"/>
              <a:t>Pertumbuhan</a:t>
            </a:r>
            <a:r>
              <a:rPr lang="en-US" sz="1600" dirty="0" smtClean="0"/>
              <a:t> </a:t>
            </a:r>
            <a:r>
              <a:rPr lang="en-US" sz="1600" dirty="0" err="1"/>
              <a:t>Ekonomi</a:t>
            </a:r>
            <a:r>
              <a:rPr lang="en-US" sz="1600" dirty="0"/>
              <a:t> Bali </a:t>
            </a:r>
            <a:r>
              <a:rPr lang="en-US" sz="1600" dirty="0" err="1"/>
              <a:t>Tahun</a:t>
            </a:r>
            <a:r>
              <a:rPr lang="en-US" sz="1600" dirty="0"/>
              <a:t> 2018 </a:t>
            </a:r>
            <a:r>
              <a:rPr lang="en-US" sz="1600" dirty="0" err="1"/>
              <a:t>tercatat</a:t>
            </a:r>
            <a:r>
              <a:rPr lang="en-US" sz="1600" dirty="0"/>
              <a:t> </a:t>
            </a:r>
            <a:r>
              <a:rPr lang="en-US" sz="1600" dirty="0" err="1"/>
              <a:t>tumbuh</a:t>
            </a:r>
            <a:r>
              <a:rPr lang="en-US" sz="1600" dirty="0"/>
              <a:t> 6,35 </a:t>
            </a:r>
            <a:r>
              <a:rPr lang="en-US" sz="1600" dirty="0" err="1"/>
              <a:t>persen</a:t>
            </a:r>
            <a:r>
              <a:rPr lang="en-US" sz="1600" dirty="0"/>
              <a:t>, </a:t>
            </a:r>
            <a:r>
              <a:rPr lang="en-US" sz="1600" dirty="0" err="1"/>
              <a:t>meningkat</a:t>
            </a:r>
            <a:r>
              <a:rPr lang="en-US" sz="1600" dirty="0"/>
              <a:t> </a:t>
            </a:r>
            <a:r>
              <a:rPr lang="en-US" sz="1600" dirty="0" err="1"/>
              <a:t>dibanding</a:t>
            </a:r>
            <a:r>
              <a:rPr lang="en-US" sz="1600" dirty="0"/>
              <a:t> </a:t>
            </a:r>
            <a:r>
              <a:rPr lang="en-US" sz="1600" dirty="0" err="1"/>
              <a:t>pertumbuhan</a:t>
            </a:r>
            <a:r>
              <a:rPr lang="en-US" sz="1600" dirty="0"/>
              <a:t> </a:t>
            </a:r>
            <a:r>
              <a:rPr lang="en-US" sz="1600" dirty="0" err="1"/>
              <a:t>tahun</a:t>
            </a:r>
            <a:r>
              <a:rPr lang="en-US" sz="1600" dirty="0"/>
              <a:t> 2017 yang </a:t>
            </a:r>
            <a:r>
              <a:rPr lang="en-US" sz="1600" dirty="0" err="1"/>
              <a:t>tercatat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 5,57 </a:t>
            </a:r>
            <a:r>
              <a:rPr lang="en-US" sz="1600" dirty="0" err="1"/>
              <a:t>persen</a:t>
            </a:r>
            <a:r>
              <a:rPr lang="en-US" sz="1600" dirty="0"/>
              <a:t>. Dari </a:t>
            </a:r>
            <a:r>
              <a:rPr lang="en-US" sz="1600" dirty="0" err="1"/>
              <a:t>sisi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, </a:t>
            </a:r>
            <a:r>
              <a:rPr lang="en-US" sz="1600" dirty="0" err="1"/>
              <a:t>pertumbuhan</a:t>
            </a:r>
            <a:r>
              <a:rPr lang="en-US" sz="1600" dirty="0"/>
              <a:t> </a:t>
            </a:r>
            <a:r>
              <a:rPr lang="en-US" sz="1600" dirty="0" err="1"/>
              <a:t>tertinggi</a:t>
            </a:r>
            <a:r>
              <a:rPr lang="en-US" sz="1600" dirty="0"/>
              <a:t> </a:t>
            </a:r>
            <a:r>
              <a:rPr lang="en-US" sz="1600" dirty="0" err="1"/>
              <a:t>tercatat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lapangan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kategori</a:t>
            </a:r>
            <a:r>
              <a:rPr lang="en-US" sz="1600" dirty="0"/>
              <a:t> F (</a:t>
            </a:r>
            <a:r>
              <a:rPr lang="en-US" sz="1600" dirty="0" err="1"/>
              <a:t>konstruksi</a:t>
            </a:r>
            <a:r>
              <a:rPr lang="en-US" sz="1600" dirty="0"/>
              <a:t>) </a:t>
            </a:r>
            <a:r>
              <a:rPr lang="en-US" sz="1600" dirty="0" err="1"/>
              <a:t>sebesar</a:t>
            </a:r>
            <a:r>
              <a:rPr lang="en-US" sz="1600" dirty="0"/>
              <a:t> 10,44 </a:t>
            </a:r>
            <a:r>
              <a:rPr lang="en-US" sz="1600" dirty="0" err="1"/>
              <a:t>persen</a:t>
            </a:r>
            <a:r>
              <a:rPr lang="en-US" sz="1600" dirty="0"/>
              <a:t>.</a:t>
            </a:r>
            <a:endParaRPr lang="en-ID" sz="1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5" name="Bagan 5">
            <a:extLst>
              <a:ext uri="{FF2B5EF4-FFF2-40B4-BE49-F238E27FC236}">
                <a16:creationId xmlns:a16="http://schemas.microsoft.com/office/drawing/2014/main" id="{61B9A24E-68EB-4287-BD7D-C6292007B8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0219776"/>
              </p:ext>
            </p:extLst>
          </p:nvPr>
        </p:nvGraphicFramePr>
        <p:xfrm>
          <a:off x="6023992" y="1556792"/>
          <a:ext cx="504056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765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926" t="44792" r="39352" b="20360"/>
          <a:stretch/>
        </p:blipFill>
        <p:spPr>
          <a:xfrm>
            <a:off x="0" y="1916832"/>
            <a:ext cx="4104456" cy="37020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0861" t="45171" r="20292" b="20739"/>
          <a:stretch/>
        </p:blipFill>
        <p:spPr>
          <a:xfrm>
            <a:off x="7464152" y="1628800"/>
            <a:ext cx="3672408" cy="373465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839416" y="476672"/>
            <a:ext cx="936104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ID" b="1" i="0" dirty="0" err="1" smtClean="0">
                <a:latin typeface="Agency FB" panose="020B0503020202020204" pitchFamily="34" charset="0"/>
              </a:rPr>
              <a:t>Distribusi</a:t>
            </a:r>
            <a:r>
              <a:rPr lang="en-ID" b="1" i="0" dirty="0" smtClean="0">
                <a:latin typeface="Agency FB" panose="020B0503020202020204" pitchFamily="34" charset="0"/>
              </a:rPr>
              <a:t>  </a:t>
            </a:r>
            <a:r>
              <a:rPr lang="en-ID" b="1" i="0" dirty="0" err="1" smtClean="0">
                <a:latin typeface="Agency FB" panose="020B0503020202020204" pitchFamily="34" charset="0"/>
              </a:rPr>
              <a:t>dan</a:t>
            </a:r>
            <a:r>
              <a:rPr lang="en-ID" b="1" i="0" dirty="0" smtClean="0">
                <a:latin typeface="Agency FB" panose="020B0503020202020204" pitchFamily="34" charset="0"/>
              </a:rPr>
              <a:t> </a:t>
            </a:r>
            <a:r>
              <a:rPr lang="en-ID" b="1" i="0" dirty="0" err="1" smtClean="0">
                <a:latin typeface="Agency FB" panose="020B0503020202020204" pitchFamily="34" charset="0"/>
              </a:rPr>
              <a:t>Sumber</a:t>
            </a:r>
            <a:r>
              <a:rPr lang="en-ID" b="1" i="0" dirty="0" smtClean="0">
                <a:latin typeface="Agency FB" panose="020B0503020202020204" pitchFamily="34" charset="0"/>
              </a:rPr>
              <a:t> </a:t>
            </a:r>
            <a:r>
              <a:rPr lang="en-ID" b="1" i="0" dirty="0" err="1" smtClean="0">
                <a:latin typeface="Agency FB" panose="020B0503020202020204" pitchFamily="34" charset="0"/>
              </a:rPr>
              <a:t>Pertumbuhan</a:t>
            </a:r>
            <a:r>
              <a:rPr lang="en-ID" b="1" i="0" dirty="0" smtClean="0">
                <a:latin typeface="Agency FB" panose="020B0503020202020204" pitchFamily="34" charset="0"/>
              </a:rPr>
              <a:t> </a:t>
            </a:r>
            <a:r>
              <a:rPr lang="en-ID" b="1" i="0" dirty="0" err="1" smtClean="0">
                <a:latin typeface="Agency FB" panose="020B0503020202020204" pitchFamily="34" charset="0"/>
              </a:rPr>
              <a:t>Ekonomi</a:t>
            </a:r>
            <a:r>
              <a:rPr lang="en-ID" b="1" i="0" dirty="0" smtClean="0">
                <a:latin typeface="Agency FB" panose="020B0503020202020204" pitchFamily="34" charset="0"/>
              </a:rPr>
              <a:t> </a:t>
            </a:r>
            <a:r>
              <a:rPr lang="en-ID" b="1" i="0" dirty="0" err="1" smtClean="0">
                <a:latin typeface="Agency FB" panose="020B0503020202020204" pitchFamily="34" charset="0"/>
              </a:rPr>
              <a:t>Provinsi</a:t>
            </a:r>
            <a:r>
              <a:rPr lang="en-ID" b="1" i="0" dirty="0" smtClean="0">
                <a:latin typeface="Agency FB" panose="020B0503020202020204" pitchFamily="34" charset="0"/>
              </a:rPr>
              <a:t> Bali </a:t>
            </a:r>
            <a:r>
              <a:rPr lang="en-ID" b="1" i="0" dirty="0" err="1" smtClean="0">
                <a:latin typeface="Agency FB" panose="020B0503020202020204" pitchFamily="34" charset="0"/>
              </a:rPr>
              <a:t>Tahun</a:t>
            </a:r>
            <a:r>
              <a:rPr lang="en-ID" b="1" i="0" dirty="0" smtClean="0">
                <a:latin typeface="Agency FB" panose="020B0503020202020204" pitchFamily="34" charset="0"/>
              </a:rPr>
              <a:t> 2018 </a:t>
            </a:r>
            <a:endParaRPr lang="en-US" b="1" i="0" dirty="0">
              <a:latin typeface="Agency FB" panose="020B05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20136" y="5445224"/>
            <a:ext cx="4943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err="1"/>
              <a:t>Bila</a:t>
            </a:r>
            <a:r>
              <a:rPr lang="en-US" sz="1800" b="0" dirty="0"/>
              <a:t> </a:t>
            </a:r>
            <a:r>
              <a:rPr lang="en-US" sz="1800" b="0" dirty="0" err="1"/>
              <a:t>dilihat</a:t>
            </a:r>
            <a:r>
              <a:rPr lang="en-US" sz="1800" b="0" dirty="0"/>
              <a:t> </a:t>
            </a:r>
            <a:r>
              <a:rPr lang="en-US" sz="1800" b="0" dirty="0" err="1"/>
              <a:t>dari</a:t>
            </a:r>
            <a:r>
              <a:rPr lang="en-US" sz="1800" b="0" dirty="0"/>
              <a:t> </a:t>
            </a:r>
            <a:r>
              <a:rPr lang="en-US" sz="1800" b="0" dirty="0" err="1"/>
              <a:t>sumber</a:t>
            </a:r>
            <a:r>
              <a:rPr lang="en-US" sz="1800" b="0" dirty="0"/>
              <a:t> </a:t>
            </a:r>
            <a:r>
              <a:rPr lang="en-US" sz="1800" b="0" dirty="0" err="1"/>
              <a:t>pertumbuhan</a:t>
            </a:r>
            <a:r>
              <a:rPr lang="en-US" sz="1800" b="0" dirty="0"/>
              <a:t> </a:t>
            </a:r>
            <a:r>
              <a:rPr lang="en-US" sz="1800" b="0" dirty="0" err="1"/>
              <a:t>ekonomi</a:t>
            </a:r>
            <a:r>
              <a:rPr lang="en-US" sz="1800" b="0" dirty="0"/>
              <a:t> Bali </a:t>
            </a:r>
            <a:r>
              <a:rPr lang="en-US" sz="1800" b="0" dirty="0" err="1"/>
              <a:t>tahun</a:t>
            </a:r>
            <a:r>
              <a:rPr lang="en-US" sz="1800" b="0" dirty="0"/>
              <a:t> 2018, </a:t>
            </a:r>
            <a:r>
              <a:rPr lang="en-US" sz="1800" b="0" dirty="0" err="1"/>
              <a:t>kategori</a:t>
            </a:r>
            <a:r>
              <a:rPr lang="en-US" sz="1800" b="0" dirty="0"/>
              <a:t> I (</a:t>
            </a:r>
            <a:r>
              <a:rPr lang="en-US" sz="1800" b="0" dirty="0" err="1"/>
              <a:t>lapangan</a:t>
            </a:r>
            <a:r>
              <a:rPr lang="en-US" sz="1800" b="0" dirty="0"/>
              <a:t> </a:t>
            </a:r>
            <a:r>
              <a:rPr lang="en-US" sz="1800" b="0" dirty="0" err="1"/>
              <a:t>usaha</a:t>
            </a:r>
            <a:r>
              <a:rPr lang="en-US" sz="1800" b="0" dirty="0"/>
              <a:t> </a:t>
            </a:r>
            <a:r>
              <a:rPr lang="en-US" sz="1800" b="0" dirty="0" err="1"/>
              <a:t>penyediaan</a:t>
            </a:r>
            <a:r>
              <a:rPr lang="en-US" sz="1800" b="0" dirty="0"/>
              <a:t> </a:t>
            </a:r>
            <a:r>
              <a:rPr lang="en-US" sz="1800" b="0" dirty="0" err="1"/>
              <a:t>akomodasi</a:t>
            </a:r>
            <a:r>
              <a:rPr lang="en-US" sz="1800" b="0" dirty="0"/>
              <a:t> </a:t>
            </a:r>
            <a:r>
              <a:rPr lang="en-US" sz="1800" b="0" dirty="0" err="1"/>
              <a:t>dan</a:t>
            </a:r>
            <a:r>
              <a:rPr lang="en-US" sz="1800" b="0" dirty="0"/>
              <a:t> </a:t>
            </a:r>
            <a:r>
              <a:rPr lang="en-US" sz="1800" b="0" dirty="0" err="1"/>
              <a:t>makan</a:t>
            </a:r>
            <a:r>
              <a:rPr lang="en-US" sz="1800" b="0" dirty="0"/>
              <a:t> </a:t>
            </a:r>
            <a:r>
              <a:rPr lang="en-US" sz="1800" b="0" dirty="0" err="1"/>
              <a:t>minum</a:t>
            </a:r>
            <a:r>
              <a:rPr lang="en-US" sz="1800" b="0" dirty="0"/>
              <a:t>) </a:t>
            </a:r>
            <a:r>
              <a:rPr lang="en-US" sz="1800" b="0" dirty="0" err="1"/>
              <a:t>menjadi</a:t>
            </a:r>
            <a:r>
              <a:rPr lang="en-US" sz="1800" b="0" dirty="0"/>
              <a:t> </a:t>
            </a:r>
            <a:r>
              <a:rPr lang="en-US" sz="1800" b="0" dirty="0" err="1"/>
              <a:t>sumber</a:t>
            </a:r>
            <a:r>
              <a:rPr lang="en-US" sz="1800" b="0" dirty="0"/>
              <a:t> </a:t>
            </a:r>
            <a:r>
              <a:rPr lang="en-US" sz="1800" b="0" dirty="0" err="1"/>
              <a:t>pertumbuhan</a:t>
            </a:r>
            <a:r>
              <a:rPr lang="en-US" sz="1800" b="0" dirty="0"/>
              <a:t> </a:t>
            </a:r>
            <a:r>
              <a:rPr lang="en-US" sz="1800" b="0" dirty="0" err="1"/>
              <a:t>tertinggi</a:t>
            </a:r>
            <a:r>
              <a:rPr lang="en-US" sz="1800" b="0" dirty="0"/>
              <a:t>, </a:t>
            </a:r>
            <a:r>
              <a:rPr lang="en-US" sz="1800" b="0" dirty="0" err="1"/>
              <a:t>yaitu</a:t>
            </a:r>
            <a:r>
              <a:rPr lang="en-US" sz="1800" b="0" dirty="0"/>
              <a:t> 1,26 </a:t>
            </a:r>
            <a:r>
              <a:rPr lang="en-US" sz="1800" b="0" dirty="0" err="1"/>
              <a:t>persen</a:t>
            </a:r>
            <a:endParaRPr lang="en-US" sz="1800" b="0" dirty="0"/>
          </a:p>
        </p:txBody>
      </p:sp>
      <p:sp>
        <p:nvSpPr>
          <p:cNvPr id="6" name="Rectangle 5"/>
          <p:cNvSpPr/>
          <p:nvPr/>
        </p:nvSpPr>
        <p:spPr>
          <a:xfrm>
            <a:off x="4007768" y="2132856"/>
            <a:ext cx="30243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0" dirty="0" err="1"/>
              <a:t>Pertumbuhan</a:t>
            </a:r>
            <a:r>
              <a:rPr lang="en-US" sz="1800" b="0" dirty="0"/>
              <a:t> </a:t>
            </a:r>
            <a:r>
              <a:rPr lang="en-US" sz="1800" b="0" dirty="0" err="1"/>
              <a:t>tercatat</a:t>
            </a:r>
            <a:r>
              <a:rPr lang="en-US" sz="1800" b="0" dirty="0"/>
              <a:t> </a:t>
            </a:r>
            <a:r>
              <a:rPr lang="en-US" sz="1800" b="0" dirty="0" err="1"/>
              <a:t>hampir</a:t>
            </a:r>
            <a:r>
              <a:rPr lang="en-US" sz="1800" b="0" dirty="0"/>
              <a:t> </a:t>
            </a:r>
            <a:r>
              <a:rPr lang="en-US" sz="1800" b="0" dirty="0" err="1"/>
              <a:t>pada</a:t>
            </a:r>
            <a:r>
              <a:rPr lang="en-US" sz="1800" b="0" dirty="0"/>
              <a:t> </a:t>
            </a:r>
            <a:r>
              <a:rPr lang="en-US" sz="1800" b="0" dirty="0" err="1"/>
              <a:t>seluruh</a:t>
            </a:r>
            <a:r>
              <a:rPr lang="en-US" sz="1800" b="0" dirty="0"/>
              <a:t> </a:t>
            </a:r>
            <a:r>
              <a:rPr lang="en-US" sz="1800" b="0" dirty="0" err="1"/>
              <a:t>lapangan</a:t>
            </a:r>
            <a:r>
              <a:rPr lang="en-US" sz="1800" b="0" dirty="0"/>
              <a:t> </a:t>
            </a:r>
            <a:r>
              <a:rPr lang="en-US" sz="1800" b="0" dirty="0" err="1"/>
              <a:t>usaha</a:t>
            </a:r>
            <a:r>
              <a:rPr lang="en-US" sz="1800" b="0" dirty="0"/>
              <a:t>, </a:t>
            </a:r>
            <a:r>
              <a:rPr lang="en-US" sz="1800" b="0" dirty="0" err="1"/>
              <a:t>dengan</a:t>
            </a:r>
            <a:r>
              <a:rPr lang="en-US" sz="1800" b="0" dirty="0"/>
              <a:t> </a:t>
            </a:r>
            <a:r>
              <a:rPr lang="en-US" sz="1800" b="0" dirty="0" err="1"/>
              <a:t>pertumbuhan</a:t>
            </a:r>
            <a:r>
              <a:rPr lang="en-US" sz="1800" b="0" dirty="0"/>
              <a:t> </a:t>
            </a:r>
            <a:r>
              <a:rPr lang="en-US" sz="1800" b="0" dirty="0" err="1"/>
              <a:t>tertinggi</a:t>
            </a:r>
            <a:r>
              <a:rPr lang="en-US" sz="1800" b="0" dirty="0"/>
              <a:t> </a:t>
            </a:r>
            <a:r>
              <a:rPr lang="en-US" sz="1800" b="0" dirty="0" err="1"/>
              <a:t>pada</a:t>
            </a:r>
            <a:r>
              <a:rPr lang="en-US" sz="1800" b="0" dirty="0"/>
              <a:t> </a:t>
            </a:r>
            <a:r>
              <a:rPr lang="en-US" sz="1800" b="0" dirty="0" err="1"/>
              <a:t>lapangan</a:t>
            </a:r>
            <a:r>
              <a:rPr lang="en-US" sz="1800" b="0" dirty="0"/>
              <a:t> </a:t>
            </a:r>
            <a:r>
              <a:rPr lang="en-US" sz="1800" b="0" dirty="0" err="1"/>
              <a:t>usaha</a:t>
            </a:r>
            <a:r>
              <a:rPr lang="en-US" sz="1800" b="0" dirty="0"/>
              <a:t> </a:t>
            </a:r>
            <a:r>
              <a:rPr lang="en-US" sz="1800" b="0" dirty="0" err="1"/>
              <a:t>kategori</a:t>
            </a:r>
            <a:r>
              <a:rPr lang="en-US" sz="1800" b="0" dirty="0"/>
              <a:t> F (</a:t>
            </a:r>
            <a:r>
              <a:rPr lang="en-US" sz="1800" b="0" dirty="0" err="1"/>
              <a:t>konstruksi</a:t>
            </a:r>
            <a:r>
              <a:rPr lang="en-US" sz="1800" b="0" dirty="0"/>
              <a:t>) yang </a:t>
            </a:r>
            <a:r>
              <a:rPr lang="en-US" sz="1800" b="0" dirty="0" err="1"/>
              <a:t>tumbuh</a:t>
            </a:r>
            <a:r>
              <a:rPr lang="en-US" sz="1800" b="0" dirty="0"/>
              <a:t> </a:t>
            </a:r>
            <a:r>
              <a:rPr lang="en-US" sz="1800" b="0" dirty="0" err="1"/>
              <a:t>sebesar</a:t>
            </a:r>
            <a:r>
              <a:rPr lang="en-US" sz="1800" b="0" dirty="0"/>
              <a:t> 10,44 </a:t>
            </a:r>
            <a:r>
              <a:rPr lang="en-US" sz="1800" b="0" dirty="0" err="1"/>
              <a:t>persen</a:t>
            </a:r>
            <a:r>
              <a:rPr lang="en-US" sz="1800" b="0" dirty="0"/>
              <a:t>, </a:t>
            </a:r>
            <a:r>
              <a:rPr lang="en-US" sz="1800" b="0" dirty="0" err="1"/>
              <a:t>diikuti</a:t>
            </a:r>
            <a:r>
              <a:rPr lang="en-US" sz="1800" b="0" dirty="0"/>
              <a:t> </a:t>
            </a:r>
            <a:r>
              <a:rPr lang="en-US" sz="1800" b="0" dirty="0" err="1"/>
              <a:t>oleh</a:t>
            </a:r>
            <a:r>
              <a:rPr lang="en-US" sz="1800" b="0" dirty="0"/>
              <a:t> </a:t>
            </a:r>
            <a:r>
              <a:rPr lang="en-US" sz="1800" b="0" dirty="0" err="1"/>
              <a:t>kategori</a:t>
            </a:r>
            <a:r>
              <a:rPr lang="en-US" sz="1800" b="0" dirty="0"/>
              <a:t> Q (</a:t>
            </a:r>
            <a:r>
              <a:rPr lang="en-US" sz="1800" b="0" dirty="0" err="1"/>
              <a:t>jasa</a:t>
            </a:r>
            <a:r>
              <a:rPr lang="en-US" sz="1800" b="0" dirty="0"/>
              <a:t> </a:t>
            </a:r>
            <a:r>
              <a:rPr lang="en-US" sz="1800" b="0" dirty="0" err="1"/>
              <a:t>kesehatan</a:t>
            </a:r>
            <a:r>
              <a:rPr lang="en-US" sz="1800" b="0" dirty="0"/>
              <a:t> </a:t>
            </a:r>
            <a:r>
              <a:rPr lang="en-US" sz="1800" b="0" dirty="0" err="1"/>
              <a:t>dan</a:t>
            </a:r>
            <a:r>
              <a:rPr lang="en-US" sz="1800" b="0" dirty="0"/>
              <a:t> </a:t>
            </a:r>
            <a:r>
              <a:rPr lang="en-US" sz="1800" b="0" dirty="0" err="1"/>
              <a:t>kegiatan</a:t>
            </a:r>
            <a:r>
              <a:rPr lang="en-US" sz="1800" b="0" dirty="0"/>
              <a:t> </a:t>
            </a:r>
            <a:r>
              <a:rPr lang="en-US" sz="1800" b="0" dirty="0" err="1"/>
              <a:t>sosial</a:t>
            </a:r>
            <a:r>
              <a:rPr lang="en-US" sz="1800" b="0" dirty="0"/>
              <a:t>) yang </a:t>
            </a:r>
            <a:r>
              <a:rPr lang="en-US" sz="1800" b="0" dirty="0" err="1"/>
              <a:t>tumbuh</a:t>
            </a:r>
            <a:r>
              <a:rPr lang="en-US" sz="1800" b="0" dirty="0"/>
              <a:t> 8,59 </a:t>
            </a:r>
            <a:r>
              <a:rPr lang="en-US" sz="1800" b="0" dirty="0" err="1"/>
              <a:t>persen</a:t>
            </a:r>
            <a:r>
              <a:rPr lang="en-US" sz="1800" b="0" dirty="0"/>
              <a:t>, </a:t>
            </a:r>
            <a:r>
              <a:rPr lang="en-US" sz="1800" b="0" dirty="0" err="1"/>
              <a:t>serta</a:t>
            </a:r>
            <a:r>
              <a:rPr lang="en-US" sz="1800" b="0" dirty="0"/>
              <a:t> </a:t>
            </a:r>
            <a:r>
              <a:rPr lang="en-US" sz="1800" b="0" dirty="0" err="1"/>
              <a:t>kategori</a:t>
            </a:r>
            <a:r>
              <a:rPr lang="en-US" sz="1800" b="0" dirty="0"/>
              <a:t> </a:t>
            </a:r>
            <a:r>
              <a:rPr lang="en-US" sz="1800" b="0" dirty="0" err="1"/>
              <a:t>R,S,T</a:t>
            </a:r>
            <a:r>
              <a:rPr lang="en-US" sz="1800" b="0" dirty="0"/>
              <a:t> </a:t>
            </a:r>
            <a:r>
              <a:rPr lang="en-US" sz="1800" b="0" dirty="0" err="1"/>
              <a:t>dan</a:t>
            </a:r>
            <a:r>
              <a:rPr lang="en-US" sz="1800" b="0" dirty="0"/>
              <a:t> U (</a:t>
            </a:r>
            <a:r>
              <a:rPr lang="en-US" sz="1800" b="0" dirty="0" err="1"/>
              <a:t>jasa</a:t>
            </a:r>
            <a:r>
              <a:rPr lang="en-US" sz="1800" b="0" dirty="0"/>
              <a:t> </a:t>
            </a:r>
            <a:r>
              <a:rPr lang="en-US" sz="1800" b="0" dirty="0" err="1"/>
              <a:t>lainnya</a:t>
            </a:r>
            <a:r>
              <a:rPr lang="en-US" sz="1800" b="0" dirty="0"/>
              <a:t>) </a:t>
            </a:r>
            <a:r>
              <a:rPr lang="en-US" sz="1800" b="0" dirty="0" err="1"/>
              <a:t>tumbuh</a:t>
            </a:r>
            <a:r>
              <a:rPr lang="en-US" sz="1800" b="0" dirty="0"/>
              <a:t> 8,47 </a:t>
            </a:r>
            <a:r>
              <a:rPr lang="en-US" sz="1800" b="0" dirty="0" err="1"/>
              <a:t>persen</a:t>
            </a:r>
            <a:endParaRPr lang="en-US" sz="18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-18232" y="6165304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0" dirty="0" err="1" smtClean="0"/>
              <a:t>Sumber</a:t>
            </a:r>
            <a:r>
              <a:rPr lang="en-ID" sz="1600" b="0" dirty="0" smtClean="0"/>
              <a:t>: BPS </a:t>
            </a:r>
            <a:r>
              <a:rPr lang="en-ID" sz="1600" b="0" dirty="0" err="1" smtClean="0"/>
              <a:t>Provinsi</a:t>
            </a:r>
            <a:r>
              <a:rPr lang="en-ID" sz="1600" b="0" dirty="0" smtClean="0"/>
              <a:t> Bali  2018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108436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2D8764-306F-4215-A2D2-695F7A44CD8D}"/>
              </a:ext>
            </a:extLst>
          </p:cNvPr>
          <p:cNvGrpSpPr/>
          <p:nvPr/>
        </p:nvGrpSpPr>
        <p:grpSpPr>
          <a:xfrm>
            <a:off x="1096027" y="64899"/>
            <a:ext cx="7312011" cy="1082718"/>
            <a:chOff x="1389826" y="85042"/>
            <a:chExt cx="6296629" cy="85934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FF5EE9C-D544-46BB-8A01-187593F3050E}"/>
                </a:ext>
              </a:extLst>
            </p:cNvPr>
            <p:cNvGrpSpPr/>
            <p:nvPr/>
          </p:nvGrpSpPr>
          <p:grpSpPr>
            <a:xfrm flipV="1">
              <a:off x="1389826" y="85042"/>
              <a:ext cx="6296629" cy="859344"/>
              <a:chOff x="0" y="3151"/>
              <a:chExt cx="1776643" cy="347541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90C1441-6B34-4613-AB7A-3C6AD17338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9179AAD-34EE-4929-8CAD-A4DFE14241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FBFCA53-7EC2-40EB-84AC-841383DA9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8370"/>
                <a:ext cx="1563549" cy="342322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575CEA7-A0DF-4795-ABCE-3B2549586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D53BB549-AEB3-4284-8494-1AD823B842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26D234C-15DA-4973-828D-F2FF31101C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DDC1122-2C0B-4D81-9057-44A54E236596}"/>
                </a:ext>
              </a:extLst>
            </p:cNvPr>
            <p:cNvSpPr/>
            <p:nvPr/>
          </p:nvSpPr>
          <p:spPr>
            <a:xfrm>
              <a:off x="1456219" y="272321"/>
              <a:ext cx="5724384" cy="53741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INDIKATOR MAKRO  : </a:t>
              </a:r>
            </a:p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>
                  <a:tab pos="365125" algn="l"/>
                </a:tabLst>
                <a:defRPr/>
              </a:pPr>
              <a:r>
                <a:rPr kumimoji="0" lang="id-ID" sz="18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GAMBARAN </a:t>
              </a:r>
              <a:r>
                <a:rPr kumimoji="0" lang="en-ID" sz="1800" b="1" i="0" u="none" strike="noStrike" kern="0" cap="none" spc="-15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INFLASI</a:t>
              </a:r>
              <a:r>
                <a:rPr kumimoji="0" lang="en-ID" sz="1800" b="1" i="0" u="none" strike="noStrike" kern="0" cap="none" spc="-15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 </a:t>
              </a:r>
              <a:r>
                <a:rPr lang="en-ID" sz="1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PROVINSI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 BALI</a:t>
              </a: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TAHUN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2018</a:t>
              </a:r>
              <a:endParaRPr kumimoji="0" lang="en-US" sz="18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407368" y="1844824"/>
          <a:ext cx="4104455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66">
                  <a:extLst>
                    <a:ext uri="{9D8B030D-6E8A-4147-A177-3AD203B41FA5}">
                      <a16:colId xmlns:a16="http://schemas.microsoft.com/office/drawing/2014/main" val="634153878"/>
                    </a:ext>
                  </a:extLst>
                </a:gridCol>
                <a:gridCol w="922018">
                  <a:extLst>
                    <a:ext uri="{9D8B030D-6E8A-4147-A177-3AD203B41FA5}">
                      <a16:colId xmlns:a16="http://schemas.microsoft.com/office/drawing/2014/main" val="1485642944"/>
                    </a:ext>
                  </a:extLst>
                </a:gridCol>
                <a:gridCol w="849546">
                  <a:extLst>
                    <a:ext uri="{9D8B030D-6E8A-4147-A177-3AD203B41FA5}">
                      <a16:colId xmlns:a16="http://schemas.microsoft.com/office/drawing/2014/main" val="1610453737"/>
                    </a:ext>
                  </a:extLst>
                </a:gridCol>
                <a:gridCol w="869425">
                  <a:extLst>
                    <a:ext uri="{9D8B030D-6E8A-4147-A177-3AD203B41FA5}">
                      <a16:colId xmlns:a16="http://schemas.microsoft.com/office/drawing/2014/main" val="159307154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en-ID" sz="2000" dirty="0" err="1" smtClean="0"/>
                        <a:t>INDIKATOR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 smtClean="0"/>
                        <a:t>2016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 smtClean="0"/>
                        <a:t>2017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 smtClean="0"/>
                        <a:t>2018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6374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en-ID" sz="2000" dirty="0" err="1" smtClean="0"/>
                        <a:t>INFLASI</a:t>
                      </a:r>
                      <a:r>
                        <a:rPr lang="en-ID" sz="2000" baseline="0" dirty="0" smtClean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 smtClean="0"/>
                        <a:t>3.23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 smtClean="0"/>
                        <a:t>3.32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 smtClean="0"/>
                        <a:t>3,13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44267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927648" y="1556792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0" i="0" dirty="0" err="1" smtClean="0"/>
              <a:t>TRIWULAN</a:t>
            </a:r>
            <a:r>
              <a:rPr lang="en-ID" sz="1600" b="0" i="0" dirty="0" smtClean="0"/>
              <a:t> IV</a:t>
            </a:r>
            <a:endParaRPr lang="en-US" sz="1600" b="0" i="0" dirty="0"/>
          </a:p>
        </p:txBody>
      </p:sp>
      <p:sp>
        <p:nvSpPr>
          <p:cNvPr id="16" name="Rectangle 15"/>
          <p:cNvSpPr/>
          <p:nvPr/>
        </p:nvSpPr>
        <p:spPr>
          <a:xfrm>
            <a:off x="5519936" y="1484784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Capaian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inflasi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Bali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pada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periode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laporan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sama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dengan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realisasi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inflasi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Nasional yang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juga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mencapai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3,13</a:t>
            </a:r>
            <a:r>
              <a:rPr lang="en-US" sz="1600" b="0" dirty="0" smtClean="0">
                <a:solidFill>
                  <a:srgbClr val="333333"/>
                </a:solidFill>
                <a:latin typeface="Arial" panose="020B0604020202020204" pitchFamily="34" charset="0"/>
              </a:rPr>
              <a:t>%.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Melandainya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realisasi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inflasi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tersebut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terjadi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disebabkan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oleh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melandainya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tekanan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inflasi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pada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kelompok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volatile food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dan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kelompok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core inflation,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sementara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kelompok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administered price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menunjukkan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peningkatan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Inflasi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Bali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pada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tahun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2018 yang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sebesar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3,13</a:t>
            </a:r>
            <a:r>
              <a:rPr lang="en-US" sz="1600" b="0" dirty="0" smtClean="0">
                <a:solidFill>
                  <a:srgbClr val="333333"/>
                </a:solidFill>
                <a:latin typeface="Arial" panose="020B0604020202020204" pitchFamily="34" charset="0"/>
              </a:rPr>
              <a:t>%,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masih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lebih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rendah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dibanding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inflasi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tahun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2017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sebesar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3,32</a:t>
            </a:r>
            <a:r>
              <a:rPr lang="en-US" sz="1600" b="0" dirty="0" smtClean="0">
                <a:solidFill>
                  <a:srgbClr val="333333"/>
                </a:solidFill>
                <a:latin typeface="Arial" panose="020B0604020202020204" pitchFamily="34" charset="0"/>
              </a:rPr>
              <a:t>%.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Capaian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inflasi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tahun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2018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tersebut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masih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berada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dalam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sasaran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inflasi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Nasional 2018, </a:t>
            </a:r>
            <a:r>
              <a:rPr lang="en-US" sz="1600" b="0" dirty="0" err="1">
                <a:solidFill>
                  <a:srgbClr val="333333"/>
                </a:solidFill>
                <a:latin typeface="Arial" panose="020B0604020202020204" pitchFamily="34" charset="0"/>
              </a:rPr>
              <a:t>yaitu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 3,5%±1</a:t>
            </a:r>
            <a:r>
              <a:rPr lang="en-US" sz="1600" b="0" dirty="0" smtClean="0">
                <a:solidFill>
                  <a:srgbClr val="333333"/>
                </a:solidFill>
                <a:latin typeface="Arial" panose="020B0604020202020204" pitchFamily="34" charset="0"/>
              </a:rPr>
              <a:t>%.</a:t>
            </a:r>
            <a:r>
              <a:rPr lang="en-US" sz="1600" b="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endParaRPr lang="en-US" sz="16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359" y="3140968"/>
            <a:ext cx="4886257" cy="27363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F92D511-8F79-4DF6-A537-F7209FF668AF}"/>
              </a:ext>
            </a:extLst>
          </p:cNvPr>
          <p:cNvSpPr txBox="1"/>
          <p:nvPr/>
        </p:nvSpPr>
        <p:spPr>
          <a:xfrm>
            <a:off x="6168008" y="4077072"/>
            <a:ext cx="5184576" cy="2308324"/>
          </a:xfrm>
          <a:prstGeom prst="rect">
            <a:avLst/>
          </a:prstGeom>
          <a:ln/>
        </p:spPr>
        <p:style>
          <a:lnRef idx="2">
            <a:schemeClr val="accent3"/>
          </a:lnRef>
          <a:fillRef idx="1003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rIns="91440" rtlCol="0" anchor="t">
            <a:spAutoFit/>
          </a:bodyPr>
          <a:lstStyle/>
          <a:p>
            <a:pPr algn="just"/>
            <a:r>
              <a:rPr lang="en-US" sz="1800" i="0" dirty="0" err="1">
                <a:latin typeface="Cambria" pitchFamily="18" charset="0"/>
              </a:rPr>
              <a:t>Untuk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mengantisipasi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terjadinya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inflasi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atau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deflasi</a:t>
            </a:r>
            <a:r>
              <a:rPr lang="en-US" sz="1800" i="0" dirty="0">
                <a:latin typeface="Cambria" pitchFamily="18" charset="0"/>
              </a:rPr>
              <a:t>, </a:t>
            </a:r>
            <a:r>
              <a:rPr lang="en-US" sz="1800" i="0" dirty="0" err="1">
                <a:latin typeface="Cambria" pitchFamily="18" charset="0"/>
              </a:rPr>
              <a:t>Pemerintah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Provinsi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smtClean="0">
                <a:latin typeface="Cambria" pitchFamily="18" charset="0"/>
              </a:rPr>
              <a:t>Bali </a:t>
            </a:r>
            <a:r>
              <a:rPr lang="en-US" sz="1800" i="0" dirty="0" err="1" smtClean="0">
                <a:latin typeface="Cambria" pitchFamily="18" charset="0"/>
              </a:rPr>
              <a:t>ke</a:t>
            </a:r>
            <a:r>
              <a:rPr lang="en-US" sz="1800" i="0" dirty="0" smtClean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depannya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perlu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memastikan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ketersediaan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jumlah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pasokan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komoditas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bahan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pangan</a:t>
            </a:r>
            <a:r>
              <a:rPr lang="en-US" sz="1800" i="0" dirty="0">
                <a:latin typeface="Cambria" pitchFamily="18" charset="0"/>
              </a:rPr>
              <a:t> dan </a:t>
            </a:r>
            <a:r>
              <a:rPr lang="en-US" sz="1800" i="0" dirty="0" err="1">
                <a:latin typeface="Cambria" pitchFamily="18" charset="0"/>
              </a:rPr>
              <a:t>kelancaran</a:t>
            </a:r>
            <a:r>
              <a:rPr lang="en-US" sz="1800" i="0" dirty="0">
                <a:latin typeface="Cambria" pitchFamily="18" charset="0"/>
              </a:rPr>
              <a:t> proses </a:t>
            </a:r>
            <a:r>
              <a:rPr lang="en-US" sz="1800" i="0" dirty="0" err="1">
                <a:latin typeface="Cambria" pitchFamily="18" charset="0"/>
              </a:rPr>
              <a:t>pendistribusiannya</a:t>
            </a:r>
            <a:r>
              <a:rPr lang="en-US" sz="1800" i="0" dirty="0">
                <a:latin typeface="Cambria" pitchFamily="18" charset="0"/>
              </a:rPr>
              <a:t>, </a:t>
            </a:r>
            <a:r>
              <a:rPr lang="en-US" sz="1800" i="0" dirty="0" err="1">
                <a:latin typeface="Cambria" pitchFamily="18" charset="0"/>
              </a:rPr>
              <a:t>antara</a:t>
            </a:r>
            <a:r>
              <a:rPr lang="en-US" sz="1800" i="0" dirty="0">
                <a:latin typeface="Cambria" pitchFamily="18" charset="0"/>
              </a:rPr>
              <a:t> lain </a:t>
            </a:r>
            <a:r>
              <a:rPr lang="en-US" sz="1800" i="0" dirty="0" err="1">
                <a:latin typeface="Cambria" pitchFamily="18" charset="0"/>
              </a:rPr>
              <a:t>dengan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melakukan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kerjasama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daerah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dalam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pemenuhan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pasokan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komoditas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bahan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pangan</a:t>
            </a:r>
            <a:r>
              <a:rPr lang="en-US" sz="1800" i="0" dirty="0">
                <a:latin typeface="Cambria" pitchFamily="18" charset="0"/>
              </a:rPr>
              <a:t> </a:t>
            </a:r>
            <a:r>
              <a:rPr lang="en-US" sz="1800" i="0" dirty="0" err="1">
                <a:latin typeface="Cambria" pitchFamily="18" charset="0"/>
              </a:rPr>
              <a:t>tersebut</a:t>
            </a:r>
            <a:r>
              <a:rPr lang="en-US" sz="1800" i="0" dirty="0">
                <a:latin typeface="Cambr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4090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09FFFD4-E6C5-44BF-BC8C-229C8DEC3E56}"/>
              </a:ext>
            </a:extLst>
          </p:cNvPr>
          <p:cNvGrpSpPr/>
          <p:nvPr/>
        </p:nvGrpSpPr>
        <p:grpSpPr>
          <a:xfrm>
            <a:off x="4367808" y="4293096"/>
            <a:ext cx="3456384" cy="1967498"/>
            <a:chOff x="-7839" y="5051560"/>
            <a:chExt cx="4846542" cy="128059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3040BAB-308C-4DC4-960A-50749305702F}"/>
                </a:ext>
              </a:extLst>
            </p:cNvPr>
            <p:cNvGrpSpPr/>
            <p:nvPr/>
          </p:nvGrpSpPr>
          <p:grpSpPr>
            <a:xfrm>
              <a:off x="-7839" y="5051560"/>
              <a:ext cx="4846542" cy="1238445"/>
              <a:chOff x="5077319" y="1182803"/>
              <a:chExt cx="4846542" cy="1238445"/>
            </a:xfrm>
          </p:grpSpPr>
          <p:sp>
            <p:nvSpPr>
              <p:cNvPr id="25" name="Freeform 47">
                <a:extLst>
                  <a:ext uri="{FF2B5EF4-FFF2-40B4-BE49-F238E27FC236}">
                    <a16:creationId xmlns:a16="http://schemas.microsoft.com/office/drawing/2014/main" id="{4CB399FE-FBFB-4E58-AE70-809FCBCCA41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82293" y="-520320"/>
                <a:ext cx="1238445" cy="4644691"/>
              </a:xfrm>
              <a:custGeom>
                <a:avLst/>
                <a:gdLst>
                  <a:gd name="T0" fmla="*/ 2662 w 2662"/>
                  <a:gd name="T1" fmla="*/ 6116 h 6753"/>
                  <a:gd name="T2" fmla="*/ 1331 w 2662"/>
                  <a:gd name="T3" fmla="*/ 6753 h 6753"/>
                  <a:gd name="T4" fmla="*/ 0 w 2662"/>
                  <a:gd name="T5" fmla="*/ 6116 h 6753"/>
                  <a:gd name="T6" fmla="*/ 0 w 2662"/>
                  <a:gd name="T7" fmla="*/ 0 h 6753"/>
                  <a:gd name="T8" fmla="*/ 2662 w 2662"/>
                  <a:gd name="T9" fmla="*/ 0 h 6753"/>
                  <a:gd name="T10" fmla="*/ 2662 w 2662"/>
                  <a:gd name="T11" fmla="*/ 6116 h 6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62" h="6753">
                    <a:moveTo>
                      <a:pt x="2662" y="6116"/>
                    </a:moveTo>
                    <a:lnTo>
                      <a:pt x="1331" y="6753"/>
                    </a:lnTo>
                    <a:lnTo>
                      <a:pt x="0" y="6116"/>
                    </a:lnTo>
                    <a:lnTo>
                      <a:pt x="0" y="0"/>
                    </a:lnTo>
                    <a:lnTo>
                      <a:pt x="2662" y="0"/>
                    </a:lnTo>
                    <a:lnTo>
                      <a:pt x="2662" y="6116"/>
                    </a:lnTo>
                    <a:close/>
                  </a:path>
                </a:pathLst>
              </a:custGeom>
              <a:solidFill>
                <a:srgbClr val="FFF7DD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6F2D960A-D9AF-4A4C-905B-736720A75D1B}"/>
                  </a:ext>
                </a:extLst>
              </p:cNvPr>
              <p:cNvGrpSpPr/>
              <p:nvPr/>
            </p:nvGrpSpPr>
            <p:grpSpPr>
              <a:xfrm>
                <a:off x="5077319" y="1281486"/>
                <a:ext cx="736416" cy="657671"/>
                <a:chOff x="5047038" y="1307121"/>
                <a:chExt cx="778207" cy="786434"/>
              </a:xfrm>
            </p:grpSpPr>
            <p:sp>
              <p:nvSpPr>
                <p:cNvPr id="22" name="Freeform 758">
                  <a:extLst>
                    <a:ext uri="{FF2B5EF4-FFF2-40B4-BE49-F238E27FC236}">
                      <a16:creationId xmlns:a16="http://schemas.microsoft.com/office/drawing/2014/main" id="{62F38BA2-749A-4710-B7C2-AE40CFF7D4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7038" y="1838348"/>
                  <a:ext cx="219571" cy="255207"/>
                </a:xfrm>
                <a:custGeom>
                  <a:avLst/>
                  <a:gdLst>
                    <a:gd name="T0" fmla="*/ 0 w 406"/>
                    <a:gd name="T1" fmla="*/ 254 h 563"/>
                    <a:gd name="T2" fmla="*/ 5 w 406"/>
                    <a:gd name="T3" fmla="*/ 278 h 563"/>
                    <a:gd name="T4" fmla="*/ 18 w 406"/>
                    <a:gd name="T5" fmla="*/ 321 h 563"/>
                    <a:gd name="T6" fmla="*/ 39 w 406"/>
                    <a:gd name="T7" fmla="*/ 359 h 563"/>
                    <a:gd name="T8" fmla="*/ 64 w 406"/>
                    <a:gd name="T9" fmla="*/ 395 h 563"/>
                    <a:gd name="T10" fmla="*/ 109 w 406"/>
                    <a:gd name="T11" fmla="*/ 439 h 563"/>
                    <a:gd name="T12" fmla="*/ 180 w 406"/>
                    <a:gd name="T13" fmla="*/ 486 h 563"/>
                    <a:gd name="T14" fmla="*/ 252 w 406"/>
                    <a:gd name="T15" fmla="*/ 520 h 563"/>
                    <a:gd name="T16" fmla="*/ 320 w 406"/>
                    <a:gd name="T17" fmla="*/ 543 h 563"/>
                    <a:gd name="T18" fmla="*/ 394 w 406"/>
                    <a:gd name="T19" fmla="*/ 562 h 563"/>
                    <a:gd name="T20" fmla="*/ 406 w 406"/>
                    <a:gd name="T21" fmla="*/ 563 h 563"/>
                    <a:gd name="T22" fmla="*/ 406 w 406"/>
                    <a:gd name="T23" fmla="*/ 0 h 563"/>
                    <a:gd name="T24" fmla="*/ 333 w 406"/>
                    <a:gd name="T25" fmla="*/ 11 h 563"/>
                    <a:gd name="T26" fmla="*/ 230 w 406"/>
                    <a:gd name="T27" fmla="*/ 38 h 563"/>
                    <a:gd name="T28" fmla="*/ 166 w 406"/>
                    <a:gd name="T29" fmla="*/ 62 h 563"/>
                    <a:gd name="T30" fmla="*/ 110 w 406"/>
                    <a:gd name="T31" fmla="*/ 92 h 563"/>
                    <a:gd name="T32" fmla="*/ 64 w 406"/>
                    <a:gd name="T33" fmla="*/ 128 h 563"/>
                    <a:gd name="T34" fmla="*/ 28 w 406"/>
                    <a:gd name="T35" fmla="*/ 173 h 563"/>
                    <a:gd name="T36" fmla="*/ 6 w 406"/>
                    <a:gd name="T37" fmla="*/ 225 h 563"/>
                    <a:gd name="T38" fmla="*/ 0 w 406"/>
                    <a:gd name="T39" fmla="*/ 254 h 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06" h="563">
                      <a:moveTo>
                        <a:pt x="0" y="254"/>
                      </a:moveTo>
                      <a:lnTo>
                        <a:pt x="5" y="278"/>
                      </a:lnTo>
                      <a:lnTo>
                        <a:pt x="18" y="321"/>
                      </a:lnTo>
                      <a:lnTo>
                        <a:pt x="39" y="359"/>
                      </a:lnTo>
                      <a:lnTo>
                        <a:pt x="64" y="395"/>
                      </a:lnTo>
                      <a:lnTo>
                        <a:pt x="109" y="439"/>
                      </a:lnTo>
                      <a:lnTo>
                        <a:pt x="180" y="486"/>
                      </a:lnTo>
                      <a:lnTo>
                        <a:pt x="252" y="520"/>
                      </a:lnTo>
                      <a:lnTo>
                        <a:pt x="320" y="543"/>
                      </a:lnTo>
                      <a:lnTo>
                        <a:pt x="394" y="562"/>
                      </a:lnTo>
                      <a:lnTo>
                        <a:pt x="406" y="563"/>
                      </a:lnTo>
                      <a:lnTo>
                        <a:pt x="406" y="0"/>
                      </a:lnTo>
                      <a:lnTo>
                        <a:pt x="333" y="11"/>
                      </a:lnTo>
                      <a:lnTo>
                        <a:pt x="230" y="38"/>
                      </a:lnTo>
                      <a:lnTo>
                        <a:pt x="166" y="62"/>
                      </a:lnTo>
                      <a:lnTo>
                        <a:pt x="110" y="92"/>
                      </a:lnTo>
                      <a:lnTo>
                        <a:pt x="64" y="128"/>
                      </a:lnTo>
                      <a:lnTo>
                        <a:pt x="28" y="173"/>
                      </a:lnTo>
                      <a:lnTo>
                        <a:pt x="6" y="225"/>
                      </a:lnTo>
                      <a:lnTo>
                        <a:pt x="0" y="254"/>
                      </a:lnTo>
                      <a:close/>
                    </a:path>
                  </a:pathLst>
                </a:custGeom>
                <a:solidFill>
                  <a:srgbClr val="FAB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reeform 775">
                  <a:extLst>
                    <a:ext uri="{FF2B5EF4-FFF2-40B4-BE49-F238E27FC236}">
                      <a16:creationId xmlns:a16="http://schemas.microsoft.com/office/drawing/2014/main" id="{12F7C609-9D1B-4975-B366-F14497F4EF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8386" y="1307121"/>
                  <a:ext cx="776859" cy="658830"/>
                </a:xfrm>
                <a:custGeom>
                  <a:avLst/>
                  <a:gdLst>
                    <a:gd name="T0" fmla="*/ 2401 w 2930"/>
                    <a:gd name="T1" fmla="*/ 0 h 1457"/>
                    <a:gd name="T2" fmla="*/ 1929 w 2930"/>
                    <a:gd name="T3" fmla="*/ 3 h 1457"/>
                    <a:gd name="T4" fmla="*/ 980 w 2930"/>
                    <a:gd name="T5" fmla="*/ 15 h 1457"/>
                    <a:gd name="T6" fmla="*/ 816 w 2930"/>
                    <a:gd name="T7" fmla="*/ 17 h 1457"/>
                    <a:gd name="T8" fmla="*/ 737 w 2930"/>
                    <a:gd name="T9" fmla="*/ 14 h 1457"/>
                    <a:gd name="T10" fmla="*/ 598 w 2930"/>
                    <a:gd name="T11" fmla="*/ 19 h 1457"/>
                    <a:gd name="T12" fmla="*/ 476 w 2930"/>
                    <a:gd name="T13" fmla="*/ 28 h 1457"/>
                    <a:gd name="T14" fmla="*/ 373 w 2930"/>
                    <a:gd name="T15" fmla="*/ 42 h 1457"/>
                    <a:gd name="T16" fmla="*/ 285 w 2930"/>
                    <a:gd name="T17" fmla="*/ 61 h 1457"/>
                    <a:gd name="T18" fmla="*/ 213 w 2930"/>
                    <a:gd name="T19" fmla="*/ 83 h 1457"/>
                    <a:gd name="T20" fmla="*/ 154 w 2930"/>
                    <a:gd name="T21" fmla="*/ 108 h 1457"/>
                    <a:gd name="T22" fmla="*/ 107 w 2930"/>
                    <a:gd name="T23" fmla="*/ 135 h 1457"/>
                    <a:gd name="T24" fmla="*/ 71 w 2930"/>
                    <a:gd name="T25" fmla="*/ 162 h 1457"/>
                    <a:gd name="T26" fmla="*/ 44 w 2930"/>
                    <a:gd name="T27" fmla="*/ 189 h 1457"/>
                    <a:gd name="T28" fmla="*/ 17 w 2930"/>
                    <a:gd name="T29" fmla="*/ 226 h 1457"/>
                    <a:gd name="T30" fmla="*/ 0 w 2930"/>
                    <a:gd name="T31" fmla="*/ 285 h 1457"/>
                    <a:gd name="T32" fmla="*/ 1 w 2930"/>
                    <a:gd name="T33" fmla="*/ 294 h 1457"/>
                    <a:gd name="T34" fmla="*/ 1 w 2930"/>
                    <a:gd name="T35" fmla="*/ 1438 h 1457"/>
                    <a:gd name="T36" fmla="*/ 2 w 2930"/>
                    <a:gd name="T37" fmla="*/ 1447 h 1457"/>
                    <a:gd name="T38" fmla="*/ 3 w 2930"/>
                    <a:gd name="T39" fmla="*/ 1457 h 1457"/>
                    <a:gd name="T40" fmla="*/ 9 w 2930"/>
                    <a:gd name="T41" fmla="*/ 1428 h 1457"/>
                    <a:gd name="T42" fmla="*/ 31 w 2930"/>
                    <a:gd name="T43" fmla="*/ 1376 h 1457"/>
                    <a:gd name="T44" fmla="*/ 67 w 2930"/>
                    <a:gd name="T45" fmla="*/ 1331 h 1457"/>
                    <a:gd name="T46" fmla="*/ 113 w 2930"/>
                    <a:gd name="T47" fmla="*/ 1295 h 1457"/>
                    <a:gd name="T48" fmla="*/ 169 w 2930"/>
                    <a:gd name="T49" fmla="*/ 1265 h 1457"/>
                    <a:gd name="T50" fmla="*/ 233 w 2930"/>
                    <a:gd name="T51" fmla="*/ 1241 h 1457"/>
                    <a:gd name="T52" fmla="*/ 336 w 2930"/>
                    <a:gd name="T53" fmla="*/ 1214 h 1457"/>
                    <a:gd name="T54" fmla="*/ 409 w 2930"/>
                    <a:gd name="T55" fmla="*/ 1203 h 1457"/>
                    <a:gd name="T56" fmla="*/ 506 w 2930"/>
                    <a:gd name="T57" fmla="*/ 1191 h 1457"/>
                    <a:gd name="T58" fmla="*/ 686 w 2930"/>
                    <a:gd name="T59" fmla="*/ 1183 h 1457"/>
                    <a:gd name="T60" fmla="*/ 754 w 2930"/>
                    <a:gd name="T61" fmla="*/ 1183 h 1457"/>
                    <a:gd name="T62" fmla="*/ 1345 w 2930"/>
                    <a:gd name="T63" fmla="*/ 1184 h 1457"/>
                    <a:gd name="T64" fmla="*/ 2401 w 2930"/>
                    <a:gd name="T65" fmla="*/ 1185 h 1457"/>
                    <a:gd name="T66" fmla="*/ 2930 w 2930"/>
                    <a:gd name="T67" fmla="*/ 565 h 1457"/>
                    <a:gd name="T68" fmla="*/ 2401 w 2930"/>
                    <a:gd name="T69" fmla="*/ 0 h 14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930" h="1457">
                      <a:moveTo>
                        <a:pt x="2401" y="0"/>
                      </a:moveTo>
                      <a:lnTo>
                        <a:pt x="1929" y="3"/>
                      </a:lnTo>
                      <a:lnTo>
                        <a:pt x="980" y="15"/>
                      </a:lnTo>
                      <a:lnTo>
                        <a:pt x="816" y="17"/>
                      </a:lnTo>
                      <a:lnTo>
                        <a:pt x="737" y="14"/>
                      </a:lnTo>
                      <a:lnTo>
                        <a:pt x="598" y="19"/>
                      </a:lnTo>
                      <a:lnTo>
                        <a:pt x="476" y="28"/>
                      </a:lnTo>
                      <a:lnTo>
                        <a:pt x="373" y="42"/>
                      </a:lnTo>
                      <a:lnTo>
                        <a:pt x="285" y="61"/>
                      </a:lnTo>
                      <a:lnTo>
                        <a:pt x="213" y="83"/>
                      </a:lnTo>
                      <a:lnTo>
                        <a:pt x="154" y="108"/>
                      </a:lnTo>
                      <a:lnTo>
                        <a:pt x="107" y="135"/>
                      </a:lnTo>
                      <a:lnTo>
                        <a:pt x="71" y="162"/>
                      </a:lnTo>
                      <a:lnTo>
                        <a:pt x="44" y="189"/>
                      </a:lnTo>
                      <a:lnTo>
                        <a:pt x="17" y="226"/>
                      </a:lnTo>
                      <a:lnTo>
                        <a:pt x="0" y="285"/>
                      </a:lnTo>
                      <a:lnTo>
                        <a:pt x="1" y="294"/>
                      </a:lnTo>
                      <a:lnTo>
                        <a:pt x="1" y="1438"/>
                      </a:lnTo>
                      <a:lnTo>
                        <a:pt x="2" y="1447"/>
                      </a:lnTo>
                      <a:lnTo>
                        <a:pt x="3" y="1457"/>
                      </a:lnTo>
                      <a:lnTo>
                        <a:pt x="9" y="1428"/>
                      </a:lnTo>
                      <a:lnTo>
                        <a:pt x="31" y="1376"/>
                      </a:lnTo>
                      <a:lnTo>
                        <a:pt x="67" y="1331"/>
                      </a:lnTo>
                      <a:lnTo>
                        <a:pt x="113" y="1295"/>
                      </a:lnTo>
                      <a:lnTo>
                        <a:pt x="169" y="1265"/>
                      </a:lnTo>
                      <a:lnTo>
                        <a:pt x="233" y="1241"/>
                      </a:lnTo>
                      <a:lnTo>
                        <a:pt x="336" y="1214"/>
                      </a:lnTo>
                      <a:lnTo>
                        <a:pt x="409" y="1203"/>
                      </a:lnTo>
                      <a:lnTo>
                        <a:pt x="506" y="1191"/>
                      </a:lnTo>
                      <a:lnTo>
                        <a:pt x="686" y="1183"/>
                      </a:lnTo>
                      <a:lnTo>
                        <a:pt x="754" y="1183"/>
                      </a:lnTo>
                      <a:lnTo>
                        <a:pt x="1345" y="1184"/>
                      </a:lnTo>
                      <a:lnTo>
                        <a:pt x="2401" y="1185"/>
                      </a:lnTo>
                      <a:lnTo>
                        <a:pt x="2930" y="565"/>
                      </a:lnTo>
                      <a:lnTo>
                        <a:pt x="2401" y="0"/>
                      </a:lnTo>
                      <a:close/>
                    </a:path>
                  </a:pathLst>
                </a:custGeom>
                <a:solidFill>
                  <a:srgbClr val="FFEAA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649DB116-3A14-4D58-B493-88EDE1092186}"/>
                    </a:ext>
                  </a:extLst>
                </p:cNvPr>
                <p:cNvSpPr/>
                <p:nvPr/>
              </p:nvSpPr>
              <p:spPr>
                <a:xfrm>
                  <a:off x="5435469" y="1458989"/>
                  <a:ext cx="196759" cy="219780"/>
                </a:xfrm>
                <a:prstGeom prst="ellipse">
                  <a:avLst/>
                </a:prstGeom>
                <a:solidFill>
                  <a:srgbClr val="FFD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24E2D7-F799-4B36-8447-2F391BEFE799}"/>
                </a:ext>
              </a:extLst>
            </p:cNvPr>
            <p:cNvSpPr txBox="1"/>
            <p:nvPr/>
          </p:nvSpPr>
          <p:spPr>
            <a:xfrm>
              <a:off x="711645" y="5150243"/>
              <a:ext cx="3672059" cy="1181910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lvl="0" algn="just" eaLnBrk="1" hangingPunct="1">
                <a:defRPr/>
              </a:pPr>
              <a:r>
                <a:rPr lang="en-US" sz="1400" b="0" i="0" dirty="0"/>
                <a:t>Pembangunan </a:t>
              </a:r>
              <a:r>
                <a:rPr lang="en-US" sz="1400" b="0" i="0" dirty="0" err="1"/>
                <a:t>manusia</a:t>
              </a:r>
              <a:r>
                <a:rPr lang="en-US" sz="1400" b="0" i="0" dirty="0"/>
                <a:t> di Bali </a:t>
              </a:r>
              <a:r>
                <a:rPr lang="en-US" sz="1400" b="0" i="0" dirty="0" err="1"/>
                <a:t>terus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mengalami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kemajuan</a:t>
              </a:r>
              <a:r>
                <a:rPr lang="en-US" sz="1400" b="0" i="0" dirty="0"/>
                <a:t>. </a:t>
              </a:r>
              <a:r>
                <a:rPr lang="en-US" sz="1400" b="0" i="0" dirty="0" err="1"/>
                <a:t>Pada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tahun</a:t>
              </a:r>
              <a:r>
                <a:rPr lang="en-US" sz="1400" b="0" i="0" dirty="0"/>
                <a:t> 2017, </a:t>
              </a:r>
              <a:r>
                <a:rPr lang="en-US" sz="1400" b="0" i="0" dirty="0" err="1"/>
                <a:t>Indeks</a:t>
              </a:r>
              <a:r>
                <a:rPr lang="en-US" sz="1400" b="0" i="0" dirty="0"/>
                <a:t> Pembangunan </a:t>
              </a:r>
              <a:r>
                <a:rPr lang="en-US" sz="1400" b="0" i="0" dirty="0" err="1"/>
                <a:t>Manusia</a:t>
              </a:r>
              <a:r>
                <a:rPr lang="en-US" sz="1400" b="0" i="0" dirty="0"/>
                <a:t> (</a:t>
              </a:r>
              <a:r>
                <a:rPr lang="en-US" sz="1400" b="0" i="0" dirty="0" err="1"/>
                <a:t>IPM</a:t>
              </a:r>
              <a:r>
                <a:rPr lang="en-US" sz="1400" b="0" i="0" dirty="0"/>
                <a:t>) Bali </a:t>
              </a:r>
              <a:r>
                <a:rPr lang="en-US" sz="1400" b="0" i="0" dirty="0" err="1"/>
                <a:t>mencapai</a:t>
              </a:r>
              <a:r>
                <a:rPr lang="en-US" sz="1400" b="0" i="0" dirty="0"/>
                <a:t> 74,30. </a:t>
              </a:r>
              <a:r>
                <a:rPr lang="en-US" sz="1400" b="0" i="0" dirty="0" err="1"/>
                <a:t>Angka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ini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meningkat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sebesar</a:t>
              </a:r>
              <a:r>
                <a:rPr lang="en-US" sz="1400" b="0" i="0" dirty="0"/>
                <a:t> 0,65 </a:t>
              </a:r>
              <a:r>
                <a:rPr lang="en-US" sz="1400" b="0" i="0" dirty="0" err="1"/>
                <a:t>poin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atau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tumbuh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sebesar</a:t>
              </a:r>
              <a:r>
                <a:rPr lang="en-US" sz="1400" b="0" i="0" dirty="0"/>
                <a:t> 0,88 </a:t>
              </a:r>
              <a:r>
                <a:rPr lang="en-US" sz="1400" b="0" i="0" dirty="0" err="1"/>
                <a:t>persen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dibandingkan</a:t>
              </a:r>
              <a:r>
                <a:rPr lang="en-US" sz="1400" b="0" i="0" dirty="0"/>
                <a:t> </a:t>
              </a:r>
              <a:r>
                <a:rPr lang="en-US" sz="1400" b="0" i="0" dirty="0" err="1"/>
                <a:t>tahun</a:t>
              </a:r>
              <a:r>
                <a:rPr lang="en-US" sz="1400" b="0" i="0" dirty="0"/>
                <a:t> 2016.</a:t>
              </a:r>
              <a:endParaRPr kumimoji="0" lang="sv-SE" sz="8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38515D9-569B-47C7-8AFB-1CC6E2996F86}"/>
              </a:ext>
            </a:extLst>
          </p:cNvPr>
          <p:cNvGrpSpPr/>
          <p:nvPr/>
        </p:nvGrpSpPr>
        <p:grpSpPr>
          <a:xfrm>
            <a:off x="4799856" y="1844824"/>
            <a:ext cx="841000" cy="994334"/>
            <a:chOff x="4382240" y="1679763"/>
            <a:chExt cx="809319" cy="849597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6FBCF2A-4534-456C-B0A3-5B6F3B243404}"/>
                </a:ext>
              </a:extLst>
            </p:cNvPr>
            <p:cNvSpPr/>
            <p:nvPr/>
          </p:nvSpPr>
          <p:spPr>
            <a:xfrm>
              <a:off x="4517198" y="1679763"/>
              <a:ext cx="674361" cy="66496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pic>
          <p:nvPicPr>
            <p:cNvPr id="43" name="Picture 20" descr="https://www.iconexperience.com/_img/g_collection_png/standard/256x256/graduate.png">
              <a:extLst>
                <a:ext uri="{FF2B5EF4-FFF2-40B4-BE49-F238E27FC236}">
                  <a16:creationId xmlns:a16="http://schemas.microsoft.com/office/drawing/2014/main" id="{92F57334-79F9-4F3C-84FC-F4432AC3DE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2240" y="1754889"/>
              <a:ext cx="784846" cy="774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1D33219B-C92C-4A04-BD18-6D91E2747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91" y="728087"/>
            <a:ext cx="3995743" cy="5743215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FC52F602-5BCB-4888-B73E-6DF8F7F320F8}"/>
              </a:ext>
            </a:extLst>
          </p:cNvPr>
          <p:cNvSpPr/>
          <p:nvPr/>
        </p:nvSpPr>
        <p:spPr>
          <a:xfrm rot="16200000">
            <a:off x="2999527" y="4666279"/>
            <a:ext cx="15323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18">
            <a:extLst>
              <a:ext uri="{FF2B5EF4-FFF2-40B4-BE49-F238E27FC236}">
                <a16:creationId xmlns:a16="http://schemas.microsoft.com/office/drawing/2014/main" id="{92AE26F5-AD44-4A49-9910-EE83B4CAFD9F}"/>
              </a:ext>
            </a:extLst>
          </p:cNvPr>
          <p:cNvGrpSpPr/>
          <p:nvPr/>
        </p:nvGrpSpPr>
        <p:grpSpPr>
          <a:xfrm>
            <a:off x="1246069" y="34761"/>
            <a:ext cx="7312011" cy="1040031"/>
            <a:chOff x="1389826" y="149469"/>
            <a:chExt cx="6296629" cy="794917"/>
          </a:xfrm>
        </p:grpSpPr>
        <p:grpSp>
          <p:nvGrpSpPr>
            <p:cNvPr id="30" name="Group 19">
              <a:extLst>
                <a:ext uri="{FF2B5EF4-FFF2-40B4-BE49-F238E27FC236}">
                  <a16:creationId xmlns:a16="http://schemas.microsoft.com/office/drawing/2014/main" id="{BAA57A0B-B857-4201-99B9-F5B77FCEA208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32" name="Picture 22">
                <a:extLst>
                  <a:ext uri="{FF2B5EF4-FFF2-40B4-BE49-F238E27FC236}">
                    <a16:creationId xmlns:a16="http://schemas.microsoft.com/office/drawing/2014/main" id="{FB1FA05B-0AAF-41E5-AF43-8467011294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33" name="Picture 23">
                <a:extLst>
                  <a:ext uri="{FF2B5EF4-FFF2-40B4-BE49-F238E27FC236}">
                    <a16:creationId xmlns:a16="http://schemas.microsoft.com/office/drawing/2014/main" id="{56E09710-FA6F-4E68-B576-2E2459889E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34" name="Picture 24">
                <a:extLst>
                  <a:ext uri="{FF2B5EF4-FFF2-40B4-BE49-F238E27FC236}">
                    <a16:creationId xmlns:a16="http://schemas.microsoft.com/office/drawing/2014/main" id="{0421D7F4-4084-4843-8E8D-6404A607C5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35" name="Picture 25">
                <a:extLst>
                  <a:ext uri="{FF2B5EF4-FFF2-40B4-BE49-F238E27FC236}">
                    <a16:creationId xmlns:a16="http://schemas.microsoft.com/office/drawing/2014/main" id="{C1A7813A-F8F0-4145-81A0-106311E9CF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36" name="Picture 26">
                <a:extLst>
                  <a:ext uri="{FF2B5EF4-FFF2-40B4-BE49-F238E27FC236}">
                    <a16:creationId xmlns:a16="http://schemas.microsoft.com/office/drawing/2014/main" id="{811257FA-1510-4B0E-8506-C71F9635F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37" name="Picture 27">
                <a:extLst>
                  <a:ext uri="{FF2B5EF4-FFF2-40B4-BE49-F238E27FC236}">
                    <a16:creationId xmlns:a16="http://schemas.microsoft.com/office/drawing/2014/main" id="{4ED66428-4B9D-44CD-A63C-39B5337018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FDEAD6A0-0147-4998-B356-A623D126BF68}"/>
                </a:ext>
              </a:extLst>
            </p:cNvPr>
            <p:cNvSpPr/>
            <p:nvPr/>
          </p:nvSpPr>
          <p:spPr>
            <a:xfrm>
              <a:off x="1456219" y="176409"/>
              <a:ext cx="5724384" cy="7292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INDIKATOR MAKRO : </a:t>
              </a:r>
            </a:p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>
                  <a:tab pos="365125" algn="l"/>
                </a:tabLst>
                <a:defRPr/>
              </a:pPr>
              <a:r>
                <a:rPr kumimoji="0" lang="id-ID" sz="18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GAMBARAN</a:t>
              </a:r>
              <a:r>
                <a:rPr kumimoji="0" lang="en-ID" sz="18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INDEKS PEMBANGUNAN MANUSIA </a:t>
              </a:r>
            </a:p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>
                  <a:tab pos="365125" algn="l"/>
                </a:tabLst>
                <a:defRPr/>
              </a:pPr>
              <a:r>
                <a:rPr lang="en-ID" sz="1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PROVINSI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BALI </a:t>
              </a:r>
              <a:r>
                <a:rPr lang="en-ID" sz="1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TAHUN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2017</a:t>
              </a:r>
              <a:endParaRPr kumimoji="0" lang="en-US" sz="18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5" name="Straight Arrow Connector 4"/>
          <p:cNvCxnSpPr/>
          <p:nvPr/>
        </p:nvCxnSpPr>
        <p:spPr>
          <a:xfrm>
            <a:off x="551384" y="1772816"/>
            <a:ext cx="64807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6" name="Bagan 4">
            <a:extLst>
              <a:ext uri="{FF2B5EF4-FFF2-40B4-BE49-F238E27FC236}">
                <a16:creationId xmlns:a16="http://schemas.microsoft.com/office/drawing/2014/main" id="{8D92BBBA-24B4-4C2F-9C0B-45BA5AAB945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807968" y="1124744"/>
          <a:ext cx="525658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D324E2D7-F799-4B36-8447-2F391BEFE799}"/>
              </a:ext>
            </a:extLst>
          </p:cNvPr>
          <p:cNvSpPr txBox="1"/>
          <p:nvPr/>
        </p:nvSpPr>
        <p:spPr>
          <a:xfrm>
            <a:off x="8271105" y="4365104"/>
            <a:ext cx="3657543" cy="2308324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lIns="91440" rIns="91440" rtlCol="0" anchor="t">
            <a:spAutoFit/>
          </a:bodyPr>
          <a:lstStyle/>
          <a:p>
            <a:pPr lvl="0" algn="just" eaLnBrk="1" hangingPunct="1">
              <a:defRPr/>
            </a:pPr>
            <a:r>
              <a:rPr lang="en-US" sz="1600" i="0" dirty="0" err="1" smtClean="0"/>
              <a:t>Pemda</a:t>
            </a:r>
            <a:r>
              <a:rPr lang="en-US" sz="1600" i="0" dirty="0" smtClean="0"/>
              <a:t> </a:t>
            </a:r>
            <a:r>
              <a:rPr lang="en-US" sz="1600" i="0" dirty="0" err="1" smtClean="0"/>
              <a:t>perlu</a:t>
            </a:r>
            <a:r>
              <a:rPr lang="en-US" sz="1600" i="0" dirty="0" smtClean="0"/>
              <a:t> </a:t>
            </a:r>
            <a:r>
              <a:rPr lang="en-US" sz="1600" i="0" dirty="0" err="1" smtClean="0"/>
              <a:t>melakukan</a:t>
            </a:r>
            <a:r>
              <a:rPr lang="en-US" sz="1600" i="0" dirty="0" smtClean="0"/>
              <a:t> </a:t>
            </a:r>
            <a:r>
              <a:rPr lang="en-US" sz="1600" i="0" dirty="0" err="1" smtClean="0"/>
              <a:t>peningkatan</a:t>
            </a:r>
            <a:r>
              <a:rPr lang="en-US" sz="1600" i="0" dirty="0" smtClean="0"/>
              <a:t> </a:t>
            </a:r>
            <a:r>
              <a:rPr lang="en-US" sz="1600" i="0" dirty="0" err="1"/>
              <a:t>pelayanan</a:t>
            </a:r>
            <a:r>
              <a:rPr lang="en-US" sz="1600" i="0" dirty="0"/>
              <a:t> </a:t>
            </a:r>
            <a:r>
              <a:rPr lang="en-US" sz="1600" i="0" dirty="0" err="1"/>
              <a:t>dasar</a:t>
            </a:r>
            <a:r>
              <a:rPr lang="en-US" sz="1600" i="0" dirty="0"/>
              <a:t> yang </a:t>
            </a:r>
            <a:r>
              <a:rPr lang="en-US" sz="1600" i="0" dirty="0" err="1"/>
              <a:t>lebih</a:t>
            </a:r>
            <a:r>
              <a:rPr lang="en-US" sz="1600" i="0" dirty="0"/>
              <a:t> </a:t>
            </a:r>
            <a:r>
              <a:rPr lang="en-US" sz="1600" i="0" dirty="0" err="1"/>
              <a:t>baik</a:t>
            </a:r>
            <a:r>
              <a:rPr lang="en-US" sz="1600" i="0" dirty="0"/>
              <a:t>, </a:t>
            </a:r>
            <a:r>
              <a:rPr lang="en-US" sz="1600" i="0" dirty="0" err="1"/>
              <a:t>mulai</a:t>
            </a:r>
            <a:r>
              <a:rPr lang="en-US" sz="1600" i="0" dirty="0"/>
              <a:t> </a:t>
            </a:r>
            <a:r>
              <a:rPr lang="en-US" sz="1600" i="0" dirty="0" err="1"/>
              <a:t>dari</a:t>
            </a:r>
            <a:r>
              <a:rPr lang="en-US" sz="1600" i="0" dirty="0"/>
              <a:t> </a:t>
            </a:r>
            <a:r>
              <a:rPr lang="en-US" sz="1600" i="0" dirty="0" err="1"/>
              <a:t>sektor</a:t>
            </a:r>
            <a:r>
              <a:rPr lang="en-US" sz="1600" i="0" dirty="0"/>
              <a:t> </a:t>
            </a:r>
            <a:r>
              <a:rPr lang="en-US" sz="1600" i="0" dirty="0" err="1"/>
              <a:t>pendidikan</a:t>
            </a:r>
            <a:r>
              <a:rPr lang="en-US" sz="1600" i="0" dirty="0"/>
              <a:t>, </a:t>
            </a:r>
            <a:r>
              <a:rPr lang="en-US" sz="1600" i="0" dirty="0" err="1"/>
              <a:t>kesehatan</a:t>
            </a:r>
            <a:r>
              <a:rPr lang="en-US" sz="1600" i="0" dirty="0"/>
              <a:t>  </a:t>
            </a:r>
            <a:r>
              <a:rPr lang="en-US" sz="1600" i="0" dirty="0" err="1"/>
              <a:t>hingga</a:t>
            </a:r>
            <a:r>
              <a:rPr lang="en-US" sz="1600" i="0" dirty="0"/>
              <a:t> </a:t>
            </a:r>
            <a:r>
              <a:rPr lang="en-US" sz="1600" i="0" dirty="0" err="1"/>
              <a:t>dukungan</a:t>
            </a:r>
            <a:r>
              <a:rPr lang="en-US" sz="1600" i="0" dirty="0"/>
              <a:t> </a:t>
            </a:r>
            <a:r>
              <a:rPr lang="en-US" sz="1600" i="0" dirty="0" err="1"/>
              <a:t>ketersediaan</a:t>
            </a:r>
            <a:r>
              <a:rPr lang="en-US" sz="1600" i="0" dirty="0"/>
              <a:t> </a:t>
            </a:r>
            <a:r>
              <a:rPr lang="en-US" sz="1600" i="0" dirty="0" err="1"/>
              <a:t>infrastruktur</a:t>
            </a:r>
            <a:r>
              <a:rPr lang="en-US" sz="1600" i="0" dirty="0"/>
              <a:t> </a:t>
            </a:r>
            <a:r>
              <a:rPr lang="en-US" sz="1600" i="0" dirty="0" err="1"/>
              <a:t>dasar</a:t>
            </a:r>
            <a:r>
              <a:rPr lang="en-US" sz="1600" i="0" dirty="0"/>
              <a:t> (</a:t>
            </a:r>
            <a:r>
              <a:rPr lang="en-US" sz="1600" i="0" dirty="0" err="1"/>
              <a:t>sanitasi</a:t>
            </a:r>
            <a:r>
              <a:rPr lang="en-US" sz="1600" i="0" dirty="0"/>
              <a:t>, air </a:t>
            </a:r>
            <a:r>
              <a:rPr lang="en-US" sz="1600" i="0" dirty="0" err="1"/>
              <a:t>bersih</a:t>
            </a:r>
            <a:r>
              <a:rPr lang="en-US" sz="1600" i="0" dirty="0"/>
              <a:t>, </a:t>
            </a:r>
            <a:r>
              <a:rPr lang="en-US" sz="1600" i="0" dirty="0" err="1"/>
              <a:t>sekolah</a:t>
            </a:r>
            <a:r>
              <a:rPr lang="en-US" sz="1600" i="0" dirty="0"/>
              <a:t>, </a:t>
            </a:r>
            <a:r>
              <a:rPr lang="en-US" sz="1600" i="0" dirty="0" err="1"/>
              <a:t>puskesmas</a:t>
            </a:r>
            <a:r>
              <a:rPr lang="en-US" sz="1600" i="0" dirty="0"/>
              <a:t>, </a:t>
            </a:r>
            <a:r>
              <a:rPr lang="en-US" sz="1600" i="0" dirty="0" err="1"/>
              <a:t>sarana</a:t>
            </a:r>
            <a:r>
              <a:rPr lang="en-US" sz="1600" i="0" dirty="0"/>
              <a:t> </a:t>
            </a:r>
            <a:r>
              <a:rPr lang="en-US" sz="1600" i="0" dirty="0" err="1"/>
              <a:t>dan</a:t>
            </a:r>
            <a:r>
              <a:rPr lang="en-US" sz="1600" i="0" dirty="0"/>
              <a:t> </a:t>
            </a:r>
            <a:r>
              <a:rPr lang="en-US" sz="1600" i="0" dirty="0" err="1"/>
              <a:t>prasarana</a:t>
            </a:r>
            <a:r>
              <a:rPr lang="en-US" sz="1600" i="0" dirty="0"/>
              <a:t> </a:t>
            </a:r>
            <a:r>
              <a:rPr lang="en-US" sz="1600" i="0" dirty="0" err="1"/>
              <a:t>mobilitas</a:t>
            </a:r>
            <a:r>
              <a:rPr lang="en-US" sz="1600" i="0" dirty="0"/>
              <a:t>) yang </a:t>
            </a:r>
            <a:r>
              <a:rPr lang="en-US" sz="1600" i="0" dirty="0" err="1"/>
              <a:t>sesuai</a:t>
            </a:r>
            <a:r>
              <a:rPr lang="en-US" sz="1600" i="0" dirty="0"/>
              <a:t> </a:t>
            </a:r>
            <a:r>
              <a:rPr lang="en-US" sz="1600" i="0" dirty="0" err="1"/>
              <a:t>dengan</a:t>
            </a:r>
            <a:r>
              <a:rPr lang="en-US" sz="1600" i="0" dirty="0"/>
              <a:t> </a:t>
            </a:r>
            <a:r>
              <a:rPr lang="en-US" sz="1600" i="0" dirty="0" err="1"/>
              <a:t>Standar</a:t>
            </a:r>
            <a:r>
              <a:rPr lang="en-US" sz="1600" i="0" dirty="0"/>
              <a:t> </a:t>
            </a:r>
            <a:r>
              <a:rPr lang="en-US" sz="1600" i="0" dirty="0" err="1"/>
              <a:t>Pelayanan</a:t>
            </a:r>
            <a:r>
              <a:rPr lang="en-US" sz="1600" i="0" dirty="0"/>
              <a:t> Minimal (SPM). </a:t>
            </a:r>
            <a:endParaRPr kumimoji="0" lang="sv-SE" sz="1600" b="0" i="0" u="none" strike="noStrike" kern="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3899">
            <a:off x="7551638" y="4298981"/>
            <a:ext cx="632728" cy="51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31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1F24495-1160-47B5-B54A-1D28A3E265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6106131"/>
              </p:ext>
            </p:extLst>
          </p:nvPr>
        </p:nvGraphicFramePr>
        <p:xfrm>
          <a:off x="263352" y="1412776"/>
          <a:ext cx="1171262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Rectangle 16"/>
          <p:cNvSpPr/>
          <p:nvPr/>
        </p:nvSpPr>
        <p:spPr>
          <a:xfrm rot="18830785">
            <a:off x="444811" y="3438655"/>
            <a:ext cx="714749" cy="2086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dirty="0" smtClean="0">
                <a:solidFill>
                  <a:schemeClr val="tx1"/>
                </a:solidFill>
              </a:rPr>
              <a:t>Bali</a:t>
            </a:r>
            <a:endParaRPr lang="en-US" sz="1400" b="0" i="0" dirty="0">
              <a:solidFill>
                <a:schemeClr val="tx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97" y="4866848"/>
            <a:ext cx="2571427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DD61125-AFCC-4318-80FA-B0A1C3FFCCB1}"/>
              </a:ext>
            </a:extLst>
          </p:cNvPr>
          <p:cNvGrpSpPr/>
          <p:nvPr/>
        </p:nvGrpSpPr>
        <p:grpSpPr>
          <a:xfrm>
            <a:off x="1246069" y="34761"/>
            <a:ext cx="7312011" cy="1040031"/>
            <a:chOff x="1389826" y="149469"/>
            <a:chExt cx="6296629" cy="79491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7DC9112-16D3-4036-9BA9-7C6D81BBC97B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22" name="Picture 22">
                <a:extLst>
                  <a:ext uri="{FF2B5EF4-FFF2-40B4-BE49-F238E27FC236}">
                    <a16:creationId xmlns:a16="http://schemas.microsoft.com/office/drawing/2014/main" id="{683D30B5-4F3F-4DD3-A398-E927353872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26" name="Picture 23">
                <a:extLst>
                  <a:ext uri="{FF2B5EF4-FFF2-40B4-BE49-F238E27FC236}">
                    <a16:creationId xmlns:a16="http://schemas.microsoft.com/office/drawing/2014/main" id="{54478AD5-64ED-4D50-857D-2EB6E40AD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27" name="Picture 24">
                <a:extLst>
                  <a:ext uri="{FF2B5EF4-FFF2-40B4-BE49-F238E27FC236}">
                    <a16:creationId xmlns:a16="http://schemas.microsoft.com/office/drawing/2014/main" id="{AF287750-F195-42DA-BCF2-1EB0057EA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28" name="Picture 25">
                <a:extLst>
                  <a:ext uri="{FF2B5EF4-FFF2-40B4-BE49-F238E27FC236}">
                    <a16:creationId xmlns:a16="http://schemas.microsoft.com/office/drawing/2014/main" id="{988F2016-F482-4D34-8137-AC5190A780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29" name="Picture 26">
                <a:extLst>
                  <a:ext uri="{FF2B5EF4-FFF2-40B4-BE49-F238E27FC236}">
                    <a16:creationId xmlns:a16="http://schemas.microsoft.com/office/drawing/2014/main" id="{A1FF8818-0114-4392-A3F2-9FC9CA923D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30" name="Picture 27">
                <a:extLst>
                  <a:ext uri="{FF2B5EF4-FFF2-40B4-BE49-F238E27FC236}">
                    <a16:creationId xmlns:a16="http://schemas.microsoft.com/office/drawing/2014/main" id="{6EF6B735-CC30-4EB0-B970-526B11021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03D6162-6C48-429B-BDC4-52CEBC7DB1C2}"/>
                </a:ext>
              </a:extLst>
            </p:cNvPr>
            <p:cNvSpPr/>
            <p:nvPr/>
          </p:nvSpPr>
          <p:spPr>
            <a:xfrm>
              <a:off x="1456219" y="176408"/>
              <a:ext cx="5724384" cy="72924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INDIKATOR MAKRO : </a:t>
              </a:r>
            </a:p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>
                  <a:tab pos="365125" algn="l"/>
                </a:tabLst>
                <a:defRPr/>
              </a:pPr>
              <a:r>
                <a:rPr kumimoji="0" lang="id-ID" sz="18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GAMBARAN</a:t>
              </a:r>
              <a:r>
                <a:rPr kumimoji="0" lang="en-ID" sz="18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TINGKAT PENGANGGURAN TERBUKA (TPT) </a:t>
              </a:r>
            </a:p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>
                  <a:tab pos="365125" algn="l"/>
                </a:tabLst>
                <a:defRPr/>
              </a:pPr>
              <a:r>
                <a:rPr lang="en-ID" sz="1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PROVINSI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BALI </a:t>
              </a:r>
              <a:r>
                <a:rPr lang="en-ID" sz="1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TAHUN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2018</a:t>
              </a:r>
              <a:endParaRPr kumimoji="0" lang="en-US" sz="18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807968" y="4437112"/>
            <a:ext cx="6048672" cy="224676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400" i="0" dirty="0"/>
              <a:t>Tingkat </a:t>
            </a:r>
            <a:r>
              <a:rPr lang="en-US" sz="1400" i="0" dirty="0" err="1"/>
              <a:t>Pengangguran</a:t>
            </a:r>
            <a:r>
              <a:rPr lang="en-US" sz="1400" i="0" dirty="0"/>
              <a:t> Terbuka (</a:t>
            </a:r>
            <a:r>
              <a:rPr lang="en-US" sz="1400" i="0" dirty="0" err="1"/>
              <a:t>TPT</a:t>
            </a:r>
            <a:r>
              <a:rPr lang="en-US" sz="1400" i="0" dirty="0"/>
              <a:t>) di Bali </a:t>
            </a:r>
            <a:r>
              <a:rPr lang="en-US" sz="1400" i="0" dirty="0" err="1" smtClean="0"/>
              <a:t>Tahun</a:t>
            </a:r>
            <a:r>
              <a:rPr lang="en-US" sz="1400" i="0" dirty="0" smtClean="0"/>
              <a:t> 2018 </a:t>
            </a:r>
            <a:r>
              <a:rPr lang="en-US" sz="1400" i="0" dirty="0" err="1" smtClean="0"/>
              <a:t>mencapai</a:t>
            </a:r>
            <a:r>
              <a:rPr lang="en-US" sz="1400" i="0" dirty="0" smtClean="0"/>
              <a:t> 1,37 </a:t>
            </a:r>
            <a:r>
              <a:rPr lang="en-US" sz="1400" i="0" dirty="0" err="1" smtClean="0"/>
              <a:t>persen</a:t>
            </a:r>
            <a:r>
              <a:rPr lang="en-US" sz="1400" i="0" dirty="0" smtClean="0"/>
              <a:t> 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berada di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bawah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rata-rata 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asional (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5,34%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). Berdasarkan trend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sejak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Tahun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2014-2018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TPT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Provinsi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Bali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berfluktuasi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meskipun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cenderung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mengalami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penurunan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dan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masih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di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bawah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rata-rata 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id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asional. </a:t>
            </a:r>
            <a:endParaRPr lang="en-US" sz="1400" i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40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Diperlukan</a:t>
            </a:r>
            <a:r>
              <a:rPr lang="en-US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upaya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antara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lain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koordinasi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dan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kerjasama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sinkronisasi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antara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kebutuhan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pasar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penyedia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tenaga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kerja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dan</a:t>
            </a:r>
            <a:r>
              <a:rPr lang="en-US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Penciptaan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lapangan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pekerjaan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melalui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percepatan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industrialisasi</a:t>
            </a:r>
            <a:r>
              <a:rPr lang="en-ID" sz="1400" i="0" dirty="0">
                <a:latin typeface="Cambria" pitchFamily="18" charset="0"/>
              </a:rPr>
              <a:t> yang </a:t>
            </a:r>
            <a:r>
              <a:rPr lang="en-ID" sz="1400" i="0" dirty="0" err="1">
                <a:latin typeface="Cambria" pitchFamily="18" charset="0"/>
              </a:rPr>
              <a:t>berbasis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bahan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baku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lokal</a:t>
            </a:r>
            <a:r>
              <a:rPr lang="en-ID" sz="1400" i="0" dirty="0">
                <a:latin typeface="Cambria" pitchFamily="18" charset="0"/>
              </a:rPr>
              <a:t> yang </a:t>
            </a:r>
            <a:r>
              <a:rPr lang="en-ID" sz="1400" i="0" dirty="0" err="1">
                <a:latin typeface="Cambria" pitchFamily="18" charset="0"/>
              </a:rPr>
              <a:t>didukung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lembaga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>
                <a:latin typeface="Cambria" pitchFamily="18" charset="0"/>
              </a:rPr>
              <a:t>pendidikan</a:t>
            </a:r>
            <a:r>
              <a:rPr lang="en-ID" sz="1400" i="0" dirty="0">
                <a:latin typeface="Cambria" pitchFamily="18" charset="0"/>
              </a:rPr>
              <a:t> </a:t>
            </a:r>
            <a:r>
              <a:rPr lang="en-ID" sz="1400" i="0" dirty="0" err="1" smtClean="0">
                <a:latin typeface="Cambria" pitchFamily="18" charset="0"/>
              </a:rPr>
              <a:t>vokasi</a:t>
            </a:r>
            <a:endParaRPr lang="id-ID" sz="1400" i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9616" y="4797152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842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7E9FE5EC-F4B2-4C57-86B0-23F700876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45559"/>
            <a:ext cx="30107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rPr>
              <a:t>Sumber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rPr>
              <a:t> : </a:t>
            </a:r>
            <a:r>
              <a:rPr kumimoji="0" lang="id-ID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rPr>
              <a:t>Badan Pusat Statistik, 201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Arial" charset="0"/>
              </a:rPr>
              <a:t>9</a:t>
            </a:r>
            <a:endParaRPr kumimoji="0" lang="id-ID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62B09D0-804E-49B5-BDA6-9FE830D68452}"/>
              </a:ext>
            </a:extLst>
          </p:cNvPr>
          <p:cNvSpPr/>
          <p:nvPr/>
        </p:nvSpPr>
        <p:spPr>
          <a:xfrm>
            <a:off x="5558804" y="1229883"/>
            <a:ext cx="2406779" cy="244072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177800" marR="0" lvl="0" indent="-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73865DD-6B34-4AAB-B749-614281F76D8B}"/>
              </a:ext>
            </a:extLst>
          </p:cNvPr>
          <p:cNvGrpSpPr/>
          <p:nvPr/>
        </p:nvGrpSpPr>
        <p:grpSpPr>
          <a:xfrm>
            <a:off x="5674919" y="4272961"/>
            <a:ext cx="3001685" cy="2203369"/>
            <a:chOff x="5077317" y="1166847"/>
            <a:chExt cx="2082954" cy="2791734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39FD177-A487-4505-B47F-980ED586C7DF}"/>
                </a:ext>
              </a:extLst>
            </p:cNvPr>
            <p:cNvGrpSpPr/>
            <p:nvPr/>
          </p:nvGrpSpPr>
          <p:grpSpPr>
            <a:xfrm>
              <a:off x="5227222" y="1166847"/>
              <a:ext cx="1933049" cy="2791734"/>
              <a:chOff x="-4320358" y="1235626"/>
              <a:chExt cx="1933049" cy="2791734"/>
            </a:xfrm>
          </p:grpSpPr>
          <p:sp>
            <p:nvSpPr>
              <p:cNvPr id="49" name="Freeform 47">
                <a:extLst>
                  <a:ext uri="{FF2B5EF4-FFF2-40B4-BE49-F238E27FC236}">
                    <a16:creationId xmlns:a16="http://schemas.microsoft.com/office/drawing/2014/main" id="{3C6C2F51-50CC-4FF8-B33F-D908C790A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80971" y="1235626"/>
                <a:ext cx="1871715" cy="2791734"/>
              </a:xfrm>
              <a:custGeom>
                <a:avLst/>
                <a:gdLst>
                  <a:gd name="T0" fmla="*/ 2662 w 2662"/>
                  <a:gd name="T1" fmla="*/ 6116 h 6753"/>
                  <a:gd name="T2" fmla="*/ 1331 w 2662"/>
                  <a:gd name="T3" fmla="*/ 6753 h 6753"/>
                  <a:gd name="T4" fmla="*/ 0 w 2662"/>
                  <a:gd name="T5" fmla="*/ 6116 h 6753"/>
                  <a:gd name="T6" fmla="*/ 0 w 2662"/>
                  <a:gd name="T7" fmla="*/ 0 h 6753"/>
                  <a:gd name="T8" fmla="*/ 2662 w 2662"/>
                  <a:gd name="T9" fmla="*/ 0 h 6753"/>
                  <a:gd name="T10" fmla="*/ 2662 w 2662"/>
                  <a:gd name="T11" fmla="*/ 6116 h 6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62" h="6753">
                    <a:moveTo>
                      <a:pt x="2662" y="6116"/>
                    </a:moveTo>
                    <a:lnTo>
                      <a:pt x="1331" y="6753"/>
                    </a:lnTo>
                    <a:lnTo>
                      <a:pt x="0" y="6116"/>
                    </a:lnTo>
                    <a:lnTo>
                      <a:pt x="0" y="0"/>
                    </a:lnTo>
                    <a:lnTo>
                      <a:pt x="2662" y="0"/>
                    </a:lnTo>
                    <a:lnTo>
                      <a:pt x="2662" y="6116"/>
                    </a:lnTo>
                    <a:close/>
                  </a:path>
                </a:pathLst>
              </a:custGeom>
              <a:solidFill>
                <a:srgbClr val="F3EBF9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CB87A85-B2F4-4D06-A7A3-48D02F54D19F}"/>
                  </a:ext>
                </a:extLst>
              </p:cNvPr>
              <p:cNvSpPr txBox="1"/>
              <p:nvPr/>
            </p:nvSpPr>
            <p:spPr>
              <a:xfrm>
                <a:off x="-4320358" y="2020162"/>
                <a:ext cx="1933049" cy="1754830"/>
              </a:xfrm>
              <a:prstGeom prst="rect">
                <a:avLst/>
              </a:prstGeom>
              <a:noFill/>
            </p:spPr>
            <p:txBody>
              <a:bodyPr wrap="square" lIns="91440" rIns="91440" rtlCol="0" anchor="t">
                <a:spAutoFit/>
              </a:bodyPr>
              <a:lstStyle/>
              <a:p>
                <a:pPr lvl="0" algn="just" eaLnBrk="1" hangingPunct="1">
                  <a:defRPr/>
                </a:pPr>
                <a:r>
                  <a:rPr lang="id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Angka kemiskinan di Provinsi </a:t>
                </a:r>
                <a:r>
                  <a:rPr lang="en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Bali </a:t>
                </a:r>
                <a:r>
                  <a:rPr lang="en-ID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sebesar</a:t>
                </a:r>
                <a:r>
                  <a:rPr lang="en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3,91%</a:t>
                </a:r>
                <a:r>
                  <a:rPr lang="id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,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dan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berada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ID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dibawah</a:t>
                </a:r>
                <a:r>
                  <a:rPr lang="en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ID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angka</a:t>
                </a:r>
                <a:r>
                  <a:rPr lang="en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id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kemiskinan Nasional </a:t>
                </a:r>
                <a:r>
                  <a:rPr lang="en-ID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sebesar</a:t>
                </a:r>
                <a:r>
                  <a:rPr lang="en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9,66%</a:t>
                </a:r>
                <a:r>
                  <a:rPr lang="id-ID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.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Serta </a:t>
                </a:r>
                <a:r>
                  <a:rPr lang="en-US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berada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pada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peringkat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2 </a:t>
                </a:r>
                <a:r>
                  <a:rPr lang="en-US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setelah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400" b="0" i="0" kern="0" dirty="0" err="1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DKI</a:t>
                </a:r>
                <a:r>
                  <a:rPr lang="en-US" sz="1400" b="0" i="0" kern="0" dirty="0">
                    <a:ln w="0"/>
                    <a:solidFill>
                      <a:prstClr val="black"/>
                    </a:solidFill>
                    <a:latin typeface="Cambria" panose="02040503050406030204" pitchFamily="18" charset="0"/>
                  </a:rPr>
                  <a:t> Jakarta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520AF01-7713-46C3-9D5C-3CA818BC419D}"/>
                </a:ext>
              </a:extLst>
            </p:cNvPr>
            <p:cNvGrpSpPr/>
            <p:nvPr/>
          </p:nvGrpSpPr>
          <p:grpSpPr>
            <a:xfrm>
              <a:off x="5077317" y="1270132"/>
              <a:ext cx="1491123" cy="669025"/>
              <a:chOff x="5047038" y="1293544"/>
              <a:chExt cx="1575744" cy="800011"/>
            </a:xfrm>
          </p:grpSpPr>
          <p:sp>
            <p:nvSpPr>
              <p:cNvPr id="62" name="Freeform 758">
                <a:extLst>
                  <a:ext uri="{FF2B5EF4-FFF2-40B4-BE49-F238E27FC236}">
                    <a16:creationId xmlns:a16="http://schemas.microsoft.com/office/drawing/2014/main" id="{3528E9C5-8B80-44E8-8E86-F1C9CBFE3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7038" y="1838348"/>
                <a:ext cx="219571" cy="255207"/>
              </a:xfrm>
              <a:custGeom>
                <a:avLst/>
                <a:gdLst>
                  <a:gd name="T0" fmla="*/ 0 w 406"/>
                  <a:gd name="T1" fmla="*/ 254 h 563"/>
                  <a:gd name="T2" fmla="*/ 5 w 406"/>
                  <a:gd name="T3" fmla="*/ 278 h 563"/>
                  <a:gd name="T4" fmla="*/ 18 w 406"/>
                  <a:gd name="T5" fmla="*/ 321 h 563"/>
                  <a:gd name="T6" fmla="*/ 39 w 406"/>
                  <a:gd name="T7" fmla="*/ 359 h 563"/>
                  <a:gd name="T8" fmla="*/ 64 w 406"/>
                  <a:gd name="T9" fmla="*/ 395 h 563"/>
                  <a:gd name="T10" fmla="*/ 109 w 406"/>
                  <a:gd name="T11" fmla="*/ 439 h 563"/>
                  <a:gd name="T12" fmla="*/ 180 w 406"/>
                  <a:gd name="T13" fmla="*/ 486 h 563"/>
                  <a:gd name="T14" fmla="*/ 252 w 406"/>
                  <a:gd name="T15" fmla="*/ 520 h 563"/>
                  <a:gd name="T16" fmla="*/ 320 w 406"/>
                  <a:gd name="T17" fmla="*/ 543 h 563"/>
                  <a:gd name="T18" fmla="*/ 394 w 406"/>
                  <a:gd name="T19" fmla="*/ 562 h 563"/>
                  <a:gd name="T20" fmla="*/ 406 w 406"/>
                  <a:gd name="T21" fmla="*/ 563 h 563"/>
                  <a:gd name="T22" fmla="*/ 406 w 406"/>
                  <a:gd name="T23" fmla="*/ 0 h 563"/>
                  <a:gd name="T24" fmla="*/ 333 w 406"/>
                  <a:gd name="T25" fmla="*/ 11 h 563"/>
                  <a:gd name="T26" fmla="*/ 230 w 406"/>
                  <a:gd name="T27" fmla="*/ 38 h 563"/>
                  <a:gd name="T28" fmla="*/ 166 w 406"/>
                  <a:gd name="T29" fmla="*/ 62 h 563"/>
                  <a:gd name="T30" fmla="*/ 110 w 406"/>
                  <a:gd name="T31" fmla="*/ 92 h 563"/>
                  <a:gd name="T32" fmla="*/ 64 w 406"/>
                  <a:gd name="T33" fmla="*/ 128 h 563"/>
                  <a:gd name="T34" fmla="*/ 28 w 406"/>
                  <a:gd name="T35" fmla="*/ 173 h 563"/>
                  <a:gd name="T36" fmla="*/ 6 w 406"/>
                  <a:gd name="T37" fmla="*/ 225 h 563"/>
                  <a:gd name="T38" fmla="*/ 0 w 406"/>
                  <a:gd name="T39" fmla="*/ 254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6" h="563">
                    <a:moveTo>
                      <a:pt x="0" y="254"/>
                    </a:moveTo>
                    <a:lnTo>
                      <a:pt x="5" y="278"/>
                    </a:lnTo>
                    <a:lnTo>
                      <a:pt x="18" y="321"/>
                    </a:lnTo>
                    <a:lnTo>
                      <a:pt x="39" y="359"/>
                    </a:lnTo>
                    <a:lnTo>
                      <a:pt x="64" y="395"/>
                    </a:lnTo>
                    <a:lnTo>
                      <a:pt x="109" y="439"/>
                    </a:lnTo>
                    <a:lnTo>
                      <a:pt x="180" y="486"/>
                    </a:lnTo>
                    <a:lnTo>
                      <a:pt x="252" y="520"/>
                    </a:lnTo>
                    <a:lnTo>
                      <a:pt x="320" y="543"/>
                    </a:lnTo>
                    <a:lnTo>
                      <a:pt x="394" y="562"/>
                    </a:lnTo>
                    <a:lnTo>
                      <a:pt x="406" y="563"/>
                    </a:lnTo>
                    <a:lnTo>
                      <a:pt x="406" y="0"/>
                    </a:lnTo>
                    <a:lnTo>
                      <a:pt x="333" y="11"/>
                    </a:lnTo>
                    <a:lnTo>
                      <a:pt x="230" y="38"/>
                    </a:lnTo>
                    <a:lnTo>
                      <a:pt x="166" y="62"/>
                    </a:lnTo>
                    <a:lnTo>
                      <a:pt x="110" y="92"/>
                    </a:lnTo>
                    <a:lnTo>
                      <a:pt x="64" y="128"/>
                    </a:lnTo>
                    <a:lnTo>
                      <a:pt x="28" y="173"/>
                    </a:lnTo>
                    <a:lnTo>
                      <a:pt x="6" y="225"/>
                    </a:lnTo>
                    <a:lnTo>
                      <a:pt x="0" y="254"/>
                    </a:lnTo>
                    <a:close/>
                  </a:path>
                </a:pathLst>
              </a:custGeom>
              <a:solidFill>
                <a:srgbClr val="A365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3" name="Freeform 775">
                <a:extLst>
                  <a:ext uri="{FF2B5EF4-FFF2-40B4-BE49-F238E27FC236}">
                    <a16:creationId xmlns:a16="http://schemas.microsoft.com/office/drawing/2014/main" id="{46C2A0E7-DE7B-4EE1-A936-DF16D02B6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7038" y="1293544"/>
                <a:ext cx="1575744" cy="658831"/>
              </a:xfrm>
              <a:custGeom>
                <a:avLst/>
                <a:gdLst>
                  <a:gd name="T0" fmla="*/ 2401 w 2930"/>
                  <a:gd name="T1" fmla="*/ 0 h 1457"/>
                  <a:gd name="T2" fmla="*/ 1929 w 2930"/>
                  <a:gd name="T3" fmla="*/ 3 h 1457"/>
                  <a:gd name="T4" fmla="*/ 980 w 2930"/>
                  <a:gd name="T5" fmla="*/ 15 h 1457"/>
                  <a:gd name="T6" fmla="*/ 816 w 2930"/>
                  <a:gd name="T7" fmla="*/ 17 h 1457"/>
                  <a:gd name="T8" fmla="*/ 737 w 2930"/>
                  <a:gd name="T9" fmla="*/ 14 h 1457"/>
                  <a:gd name="T10" fmla="*/ 598 w 2930"/>
                  <a:gd name="T11" fmla="*/ 19 h 1457"/>
                  <a:gd name="T12" fmla="*/ 476 w 2930"/>
                  <a:gd name="T13" fmla="*/ 28 h 1457"/>
                  <a:gd name="T14" fmla="*/ 373 w 2930"/>
                  <a:gd name="T15" fmla="*/ 42 h 1457"/>
                  <a:gd name="T16" fmla="*/ 285 w 2930"/>
                  <a:gd name="T17" fmla="*/ 61 h 1457"/>
                  <a:gd name="T18" fmla="*/ 213 w 2930"/>
                  <a:gd name="T19" fmla="*/ 83 h 1457"/>
                  <a:gd name="T20" fmla="*/ 154 w 2930"/>
                  <a:gd name="T21" fmla="*/ 108 h 1457"/>
                  <a:gd name="T22" fmla="*/ 107 w 2930"/>
                  <a:gd name="T23" fmla="*/ 135 h 1457"/>
                  <a:gd name="T24" fmla="*/ 71 w 2930"/>
                  <a:gd name="T25" fmla="*/ 162 h 1457"/>
                  <a:gd name="T26" fmla="*/ 44 w 2930"/>
                  <a:gd name="T27" fmla="*/ 189 h 1457"/>
                  <a:gd name="T28" fmla="*/ 17 w 2930"/>
                  <a:gd name="T29" fmla="*/ 226 h 1457"/>
                  <a:gd name="T30" fmla="*/ 0 w 2930"/>
                  <a:gd name="T31" fmla="*/ 285 h 1457"/>
                  <a:gd name="T32" fmla="*/ 1 w 2930"/>
                  <a:gd name="T33" fmla="*/ 294 h 1457"/>
                  <a:gd name="T34" fmla="*/ 1 w 2930"/>
                  <a:gd name="T35" fmla="*/ 1438 h 1457"/>
                  <a:gd name="T36" fmla="*/ 2 w 2930"/>
                  <a:gd name="T37" fmla="*/ 1447 h 1457"/>
                  <a:gd name="T38" fmla="*/ 3 w 2930"/>
                  <a:gd name="T39" fmla="*/ 1457 h 1457"/>
                  <a:gd name="T40" fmla="*/ 9 w 2930"/>
                  <a:gd name="T41" fmla="*/ 1428 h 1457"/>
                  <a:gd name="T42" fmla="*/ 31 w 2930"/>
                  <a:gd name="T43" fmla="*/ 1376 h 1457"/>
                  <a:gd name="T44" fmla="*/ 67 w 2930"/>
                  <a:gd name="T45" fmla="*/ 1331 h 1457"/>
                  <a:gd name="T46" fmla="*/ 113 w 2930"/>
                  <a:gd name="T47" fmla="*/ 1295 h 1457"/>
                  <a:gd name="T48" fmla="*/ 169 w 2930"/>
                  <a:gd name="T49" fmla="*/ 1265 h 1457"/>
                  <a:gd name="T50" fmla="*/ 233 w 2930"/>
                  <a:gd name="T51" fmla="*/ 1241 h 1457"/>
                  <a:gd name="T52" fmla="*/ 336 w 2930"/>
                  <a:gd name="T53" fmla="*/ 1214 h 1457"/>
                  <a:gd name="T54" fmla="*/ 409 w 2930"/>
                  <a:gd name="T55" fmla="*/ 1203 h 1457"/>
                  <a:gd name="T56" fmla="*/ 506 w 2930"/>
                  <a:gd name="T57" fmla="*/ 1191 h 1457"/>
                  <a:gd name="T58" fmla="*/ 686 w 2930"/>
                  <a:gd name="T59" fmla="*/ 1183 h 1457"/>
                  <a:gd name="T60" fmla="*/ 754 w 2930"/>
                  <a:gd name="T61" fmla="*/ 1183 h 1457"/>
                  <a:gd name="T62" fmla="*/ 1345 w 2930"/>
                  <a:gd name="T63" fmla="*/ 1184 h 1457"/>
                  <a:gd name="T64" fmla="*/ 2401 w 2930"/>
                  <a:gd name="T65" fmla="*/ 1185 h 1457"/>
                  <a:gd name="T66" fmla="*/ 2930 w 2930"/>
                  <a:gd name="T67" fmla="*/ 565 h 1457"/>
                  <a:gd name="T68" fmla="*/ 2401 w 2930"/>
                  <a:gd name="T69" fmla="*/ 0 h 1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30" h="1457">
                    <a:moveTo>
                      <a:pt x="2401" y="0"/>
                    </a:moveTo>
                    <a:lnTo>
                      <a:pt x="1929" y="3"/>
                    </a:lnTo>
                    <a:lnTo>
                      <a:pt x="980" y="15"/>
                    </a:lnTo>
                    <a:lnTo>
                      <a:pt x="816" y="17"/>
                    </a:lnTo>
                    <a:lnTo>
                      <a:pt x="737" y="14"/>
                    </a:lnTo>
                    <a:lnTo>
                      <a:pt x="598" y="19"/>
                    </a:lnTo>
                    <a:lnTo>
                      <a:pt x="476" y="28"/>
                    </a:lnTo>
                    <a:lnTo>
                      <a:pt x="373" y="42"/>
                    </a:lnTo>
                    <a:lnTo>
                      <a:pt x="285" y="61"/>
                    </a:lnTo>
                    <a:lnTo>
                      <a:pt x="213" y="83"/>
                    </a:lnTo>
                    <a:lnTo>
                      <a:pt x="154" y="108"/>
                    </a:lnTo>
                    <a:lnTo>
                      <a:pt x="107" y="135"/>
                    </a:lnTo>
                    <a:lnTo>
                      <a:pt x="71" y="162"/>
                    </a:lnTo>
                    <a:lnTo>
                      <a:pt x="44" y="189"/>
                    </a:lnTo>
                    <a:lnTo>
                      <a:pt x="17" y="226"/>
                    </a:lnTo>
                    <a:lnTo>
                      <a:pt x="0" y="285"/>
                    </a:lnTo>
                    <a:lnTo>
                      <a:pt x="1" y="294"/>
                    </a:lnTo>
                    <a:lnTo>
                      <a:pt x="1" y="1438"/>
                    </a:lnTo>
                    <a:lnTo>
                      <a:pt x="2" y="1447"/>
                    </a:lnTo>
                    <a:lnTo>
                      <a:pt x="3" y="1457"/>
                    </a:lnTo>
                    <a:lnTo>
                      <a:pt x="9" y="1428"/>
                    </a:lnTo>
                    <a:lnTo>
                      <a:pt x="31" y="1376"/>
                    </a:lnTo>
                    <a:lnTo>
                      <a:pt x="67" y="1331"/>
                    </a:lnTo>
                    <a:lnTo>
                      <a:pt x="113" y="1295"/>
                    </a:lnTo>
                    <a:lnTo>
                      <a:pt x="169" y="1265"/>
                    </a:lnTo>
                    <a:lnTo>
                      <a:pt x="233" y="1241"/>
                    </a:lnTo>
                    <a:lnTo>
                      <a:pt x="336" y="1214"/>
                    </a:lnTo>
                    <a:lnTo>
                      <a:pt x="409" y="1203"/>
                    </a:lnTo>
                    <a:lnTo>
                      <a:pt x="506" y="1191"/>
                    </a:lnTo>
                    <a:lnTo>
                      <a:pt x="686" y="1183"/>
                    </a:lnTo>
                    <a:lnTo>
                      <a:pt x="754" y="1183"/>
                    </a:lnTo>
                    <a:lnTo>
                      <a:pt x="1345" y="1184"/>
                    </a:lnTo>
                    <a:lnTo>
                      <a:pt x="2401" y="1185"/>
                    </a:lnTo>
                    <a:lnTo>
                      <a:pt x="2930" y="565"/>
                    </a:lnTo>
                    <a:lnTo>
                      <a:pt x="2401" y="0"/>
                    </a:lnTo>
                    <a:close/>
                  </a:path>
                </a:pathLst>
              </a:custGeom>
              <a:solidFill>
                <a:srgbClr val="E6D5F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6234BF7B-20A5-400C-A9A1-5C8B1D560662}"/>
                  </a:ext>
                </a:extLst>
              </p:cNvPr>
              <p:cNvSpPr/>
              <p:nvPr/>
            </p:nvSpPr>
            <p:spPr>
              <a:xfrm>
                <a:off x="6095649" y="1445709"/>
                <a:ext cx="196759" cy="219780"/>
              </a:xfrm>
              <a:prstGeom prst="ellipse">
                <a:avLst/>
              </a:prstGeom>
              <a:solidFill>
                <a:srgbClr val="A365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BDCD92F1-2BC8-4FB7-A41B-58FC5A26E9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338249"/>
              </p:ext>
            </p:extLst>
          </p:nvPr>
        </p:nvGraphicFramePr>
        <p:xfrm>
          <a:off x="167047" y="831040"/>
          <a:ext cx="5037835" cy="5280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8D6CED-70F7-4F6A-A0FA-BA41AEC43591}"/>
              </a:ext>
            </a:extLst>
          </p:cNvPr>
          <p:cNvCxnSpPr/>
          <p:nvPr/>
        </p:nvCxnSpPr>
        <p:spPr>
          <a:xfrm>
            <a:off x="2423592" y="1268760"/>
            <a:ext cx="0" cy="449963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12D8764-306F-4215-A2D2-695F7A44CD8D}"/>
              </a:ext>
            </a:extLst>
          </p:cNvPr>
          <p:cNvGrpSpPr/>
          <p:nvPr/>
        </p:nvGrpSpPr>
        <p:grpSpPr>
          <a:xfrm>
            <a:off x="1096027" y="64899"/>
            <a:ext cx="7312011" cy="1082718"/>
            <a:chOff x="1389826" y="85042"/>
            <a:chExt cx="6296629" cy="85934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FF5EE9C-D544-46BB-8A01-187593F3050E}"/>
                </a:ext>
              </a:extLst>
            </p:cNvPr>
            <p:cNvGrpSpPr/>
            <p:nvPr/>
          </p:nvGrpSpPr>
          <p:grpSpPr>
            <a:xfrm flipV="1">
              <a:off x="1389826" y="85042"/>
              <a:ext cx="6296629" cy="859344"/>
              <a:chOff x="0" y="3151"/>
              <a:chExt cx="1776643" cy="347541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90C1441-6B34-4613-AB7A-3C6AD17338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59179AAD-34EE-4929-8CAD-A4DFE14241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FBFCA53-7EC2-40EB-84AC-841383DA9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8370"/>
                <a:ext cx="1563549" cy="34232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C575CEA7-A0DF-4795-ABCE-3B2549586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D53BB549-AEB3-4284-8494-1AD823B842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26D234C-15DA-4973-828D-F2FF31101C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DDC1122-2C0B-4D81-9057-44A54E236596}"/>
                </a:ext>
              </a:extLst>
            </p:cNvPr>
            <p:cNvSpPr/>
            <p:nvPr/>
          </p:nvSpPr>
          <p:spPr>
            <a:xfrm>
              <a:off x="1456219" y="162396"/>
              <a:ext cx="5724384" cy="7572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INDIKATOR MAKRO  : </a:t>
              </a:r>
            </a:p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>
                  <a:tab pos="365125" algn="l"/>
                </a:tabLst>
                <a:defRPr/>
              </a:pP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4</a:t>
              </a:r>
              <a:r>
                <a:rPr kumimoji="0" lang="en-ID" sz="18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. </a:t>
              </a:r>
              <a:r>
                <a:rPr kumimoji="0" lang="en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	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GAMBARAN ANGKA KEMISKINAN</a:t>
              </a: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 err="1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PROVINSI</a:t>
              </a: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BALI</a:t>
              </a:r>
              <a:endParaRPr lang="en-ID" sz="1800" i="0" kern="0" spc="-150" dirty="0">
                <a:solidFill>
                  <a:prstClr val="white"/>
                </a:solidFill>
                <a:latin typeface="Cambria" panose="02040503050406030204" pitchFamily="18" charset="0"/>
                <a:ea typeface="+mn-ea"/>
              </a:endParaRPr>
            </a:p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>
                  <a:tab pos="365125" algn="l"/>
                </a:tabLst>
                <a:defRPr/>
              </a:pP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	TAHUN 2018</a:t>
              </a:r>
              <a:endParaRPr kumimoji="0" lang="en-US" sz="18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CB87A85-B2F4-4D06-A7A3-48D02F54D19F}"/>
              </a:ext>
            </a:extLst>
          </p:cNvPr>
          <p:cNvSpPr txBox="1"/>
          <p:nvPr/>
        </p:nvSpPr>
        <p:spPr>
          <a:xfrm>
            <a:off x="9038906" y="4293096"/>
            <a:ext cx="2673718" cy="2462213"/>
          </a:xfrm>
          <a:prstGeom prst="rect">
            <a:avLst/>
          </a:prstGeom>
        </p:spPr>
        <p:style>
          <a:lnRef idx="1">
            <a:schemeClr val="accent2"/>
          </a:lnRef>
          <a:fillRef idx="1003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rIns="91440" rtlCol="0" anchor="t"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Upaya</a:t>
            </a:r>
            <a:r>
              <a:rPr kumimoji="0" lang="en-US" sz="14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yang </a:t>
            </a:r>
            <a:r>
              <a:rPr kumimoji="0" lang="en-US" sz="1400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dapat</a:t>
            </a:r>
            <a:r>
              <a:rPr kumimoji="0" lang="en-US" sz="14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sz="1400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dilakukan</a:t>
            </a:r>
            <a:r>
              <a:rPr kumimoji="0" lang="en-US" sz="14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sz="1400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pemda</a:t>
            </a:r>
            <a:r>
              <a:rPr kumimoji="0" lang="en-US" sz="14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: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400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Peningkatan</a:t>
            </a:r>
            <a:r>
              <a:rPr kumimoji="0" lang="en-US" sz="14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sz="1400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Pelayanan</a:t>
            </a:r>
            <a:r>
              <a:rPr kumimoji="0" lang="en-US" sz="14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sz="1400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dasar</a:t>
            </a:r>
            <a:endParaRPr kumimoji="0" lang="en-US" sz="1400" b="0" i="0" u="none" strike="noStrike" kern="0" cap="none" spc="0" normalizeH="0" baseline="0" noProof="0" dirty="0" smtClean="0">
              <a:ln w="0"/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1400" b="0" i="0" kern="0" dirty="0" err="1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Pemberdayaan</a:t>
            </a:r>
            <a:r>
              <a:rPr lang="en-US" sz="1400" b="0" i="0" kern="0" dirty="0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1400" b="0" i="0" kern="0" dirty="0" err="1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masyarakat</a:t>
            </a:r>
            <a:r>
              <a:rPr lang="en-US" sz="1400" b="0" i="0" kern="0" dirty="0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1400" b="0" i="0" kern="0" dirty="0" err="1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Pemberian</a:t>
            </a:r>
            <a:r>
              <a:rPr lang="en-US" sz="1400" b="0" i="0" kern="0" dirty="0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1400" b="0" i="0" kern="0" dirty="0" err="1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Perlindungan</a:t>
            </a:r>
            <a:r>
              <a:rPr lang="en-US" sz="1400" b="0" i="0" kern="0" dirty="0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1400" b="0" i="0" kern="0" dirty="0" err="1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Sosial</a:t>
            </a:r>
            <a:r>
              <a:rPr lang="en-US" sz="1400" b="0" i="0" kern="0" dirty="0" smtClean="0">
                <a:ln w="0"/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</a:p>
          <a:p>
            <a:pPr marL="285750" lvl="0" indent="-285750" algn="just" eaLnBrk="1" hangingPunct="1">
              <a:buFont typeface="Wingdings" pitchFamily="2" charset="2"/>
              <a:buChar char="v"/>
              <a:defRPr/>
            </a:pPr>
            <a:r>
              <a:rPr lang="en-ID" sz="1400" b="0" i="0" dirty="0" err="1" smtClean="0">
                <a:latin typeface="Cambria" pitchFamily="18" charset="0"/>
              </a:rPr>
              <a:t>Kevalidan</a:t>
            </a:r>
            <a:r>
              <a:rPr lang="en-ID" sz="1400" b="0" i="0" dirty="0" smtClean="0">
                <a:latin typeface="Cambria" pitchFamily="18" charset="0"/>
              </a:rPr>
              <a:t> </a:t>
            </a:r>
            <a:r>
              <a:rPr lang="en-ID" sz="1400" b="0" i="0" dirty="0">
                <a:latin typeface="Cambria" pitchFamily="18" charset="0"/>
              </a:rPr>
              <a:t>data </a:t>
            </a:r>
            <a:r>
              <a:rPr lang="en-ID" sz="1400" b="0" i="0" dirty="0" err="1">
                <a:latin typeface="Cambria" pitchFamily="18" charset="0"/>
              </a:rPr>
              <a:t>penduduk</a:t>
            </a:r>
            <a:r>
              <a:rPr lang="en-ID" sz="1400" b="0" i="0" dirty="0">
                <a:latin typeface="Cambria" pitchFamily="18" charset="0"/>
              </a:rPr>
              <a:t> </a:t>
            </a:r>
            <a:r>
              <a:rPr lang="en-ID" sz="1400" b="0" i="0" dirty="0" err="1">
                <a:latin typeface="Cambria" pitchFamily="18" charset="0"/>
              </a:rPr>
              <a:t>miskin</a:t>
            </a:r>
            <a:r>
              <a:rPr lang="en-ID" sz="1400" b="0" i="0" dirty="0">
                <a:latin typeface="Cambria" pitchFamily="18" charset="0"/>
              </a:rPr>
              <a:t> </a:t>
            </a:r>
            <a:r>
              <a:rPr lang="en-ID" sz="1400" b="0" i="0" dirty="0" err="1">
                <a:latin typeface="Cambria" pitchFamily="18" charset="0"/>
              </a:rPr>
              <a:t>dan</a:t>
            </a:r>
            <a:r>
              <a:rPr lang="en-ID" sz="1400" b="0" i="0" dirty="0">
                <a:latin typeface="Cambria" pitchFamily="18" charset="0"/>
              </a:rPr>
              <a:t> </a:t>
            </a:r>
            <a:r>
              <a:rPr lang="en-ID" sz="1400" b="0" i="0" dirty="0" err="1">
                <a:latin typeface="Cambria" pitchFamily="18" charset="0"/>
              </a:rPr>
              <a:t>dukungan</a:t>
            </a:r>
            <a:r>
              <a:rPr lang="en-ID" sz="1400" b="0" i="0" dirty="0">
                <a:latin typeface="Cambria" pitchFamily="18" charset="0"/>
              </a:rPr>
              <a:t> program, </a:t>
            </a:r>
            <a:r>
              <a:rPr lang="en-ID" sz="1400" b="0" i="0" dirty="0" err="1">
                <a:latin typeface="Cambria" pitchFamily="18" charset="0"/>
              </a:rPr>
              <a:t>kegiatan</a:t>
            </a:r>
            <a:r>
              <a:rPr lang="en-ID" sz="1400" b="0" i="0" dirty="0">
                <a:latin typeface="Cambria" pitchFamily="18" charset="0"/>
              </a:rPr>
              <a:t> </a:t>
            </a:r>
            <a:r>
              <a:rPr lang="en-ID" sz="1400" b="0" i="0" dirty="0" err="1">
                <a:latin typeface="Cambria" pitchFamily="18" charset="0"/>
              </a:rPr>
              <a:t>dan</a:t>
            </a:r>
            <a:r>
              <a:rPr lang="en-ID" sz="1400" b="0" i="0" dirty="0">
                <a:latin typeface="Cambria" pitchFamily="18" charset="0"/>
              </a:rPr>
              <a:t> </a:t>
            </a:r>
            <a:r>
              <a:rPr lang="en-ID" sz="1400" b="0" i="0" dirty="0" err="1">
                <a:latin typeface="Cambria" pitchFamily="18" charset="0"/>
              </a:rPr>
              <a:t>anggaran</a:t>
            </a:r>
            <a:endParaRPr kumimoji="0" lang="en-US" sz="1400" b="0" i="0" u="none" strike="noStrike" kern="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5683">
            <a:off x="8200942" y="4313800"/>
            <a:ext cx="632728" cy="51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2" name="Bagan 6">
            <a:extLst>
              <a:ext uri="{FF2B5EF4-FFF2-40B4-BE49-F238E27FC236}">
                <a16:creationId xmlns:a16="http://schemas.microsoft.com/office/drawing/2014/main" id="{7581FEDB-6E04-45D5-A551-3D748B324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0418187"/>
              </p:ext>
            </p:extLst>
          </p:nvPr>
        </p:nvGraphicFramePr>
        <p:xfrm>
          <a:off x="5807968" y="1196752"/>
          <a:ext cx="4752528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98002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6529157-D98B-4177-9B49-AEE9AA14881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84665" y="764704"/>
          <a:ext cx="4604360" cy="5704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7C815B4D-14B7-4A9B-9577-89B6E2E96AD6}"/>
              </a:ext>
            </a:extLst>
          </p:cNvPr>
          <p:cNvSpPr/>
          <p:nvPr/>
        </p:nvSpPr>
        <p:spPr>
          <a:xfrm>
            <a:off x="5558804" y="1187680"/>
            <a:ext cx="2406779" cy="244072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177800" marR="0" lvl="0" indent="-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17A275-F090-4E56-B2F9-58D95C92DB0C}"/>
              </a:ext>
            </a:extLst>
          </p:cNvPr>
          <p:cNvGrpSpPr/>
          <p:nvPr/>
        </p:nvGrpSpPr>
        <p:grpSpPr>
          <a:xfrm>
            <a:off x="8904312" y="3660604"/>
            <a:ext cx="2631888" cy="2808312"/>
            <a:chOff x="5051686" y="2272331"/>
            <a:chExt cx="2061007" cy="282832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AF55B93-2099-4448-8F1F-3FDFC52014DC}"/>
                </a:ext>
              </a:extLst>
            </p:cNvPr>
            <p:cNvGrpSpPr/>
            <p:nvPr/>
          </p:nvGrpSpPr>
          <p:grpSpPr>
            <a:xfrm>
              <a:off x="5051686" y="2308921"/>
              <a:ext cx="2061007" cy="2791734"/>
              <a:chOff x="5077317" y="1166847"/>
              <a:chExt cx="2061007" cy="2791734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AF8AAD8-33CA-444A-8AC8-3C626FA226D1}"/>
                  </a:ext>
                </a:extLst>
              </p:cNvPr>
              <p:cNvGrpSpPr/>
              <p:nvPr/>
            </p:nvGrpSpPr>
            <p:grpSpPr>
              <a:xfrm>
                <a:off x="5266609" y="1166847"/>
                <a:ext cx="1871715" cy="2791734"/>
                <a:chOff x="-4280971" y="1235626"/>
                <a:chExt cx="1871715" cy="2791734"/>
              </a:xfrm>
            </p:grpSpPr>
            <p:sp>
              <p:nvSpPr>
                <p:cNvPr id="26" name="Freeform 47">
                  <a:extLst>
                    <a:ext uri="{FF2B5EF4-FFF2-40B4-BE49-F238E27FC236}">
                      <a16:creationId xmlns:a16="http://schemas.microsoft.com/office/drawing/2014/main" id="{974115C7-8FD0-42B8-A10C-896DB9FBE9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280971" y="1235626"/>
                  <a:ext cx="1871715" cy="2791734"/>
                </a:xfrm>
                <a:custGeom>
                  <a:avLst/>
                  <a:gdLst>
                    <a:gd name="T0" fmla="*/ 2662 w 2662"/>
                    <a:gd name="T1" fmla="*/ 6116 h 6753"/>
                    <a:gd name="T2" fmla="*/ 1331 w 2662"/>
                    <a:gd name="T3" fmla="*/ 6753 h 6753"/>
                    <a:gd name="T4" fmla="*/ 0 w 2662"/>
                    <a:gd name="T5" fmla="*/ 6116 h 6753"/>
                    <a:gd name="T6" fmla="*/ 0 w 2662"/>
                    <a:gd name="T7" fmla="*/ 0 h 6753"/>
                    <a:gd name="T8" fmla="*/ 2662 w 2662"/>
                    <a:gd name="T9" fmla="*/ 0 h 6753"/>
                    <a:gd name="T10" fmla="*/ 2662 w 2662"/>
                    <a:gd name="T11" fmla="*/ 6116 h 67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62" h="6753">
                      <a:moveTo>
                        <a:pt x="2662" y="6116"/>
                      </a:moveTo>
                      <a:lnTo>
                        <a:pt x="1331" y="6753"/>
                      </a:lnTo>
                      <a:lnTo>
                        <a:pt x="0" y="6116"/>
                      </a:lnTo>
                      <a:lnTo>
                        <a:pt x="0" y="0"/>
                      </a:lnTo>
                      <a:lnTo>
                        <a:pt x="2662" y="0"/>
                      </a:lnTo>
                      <a:lnTo>
                        <a:pt x="2662" y="6116"/>
                      </a:lnTo>
                      <a:close/>
                    </a:path>
                  </a:pathLst>
                </a:custGeom>
                <a:solidFill>
                  <a:srgbClr val="F3EBF9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838BA648-E16B-41DB-8EE2-AB356CA27FFE}"/>
                    </a:ext>
                  </a:extLst>
                </p:cNvPr>
                <p:cNvSpPr txBox="1"/>
                <p:nvPr/>
              </p:nvSpPr>
              <p:spPr>
                <a:xfrm>
                  <a:off x="-4236688" y="1795107"/>
                  <a:ext cx="1804297" cy="1394864"/>
                </a:xfrm>
                <a:prstGeom prst="rect">
                  <a:avLst/>
                </a:prstGeom>
                <a:noFill/>
              </p:spPr>
              <p:txBody>
                <a:bodyPr wrap="square" lIns="91440" rIns="91440" rtlCol="0" anchor="t">
                  <a:spAutoFit/>
                </a:bodyPr>
                <a:lstStyle/>
                <a:p>
                  <a:pPr marL="0" marR="0" lvl="0" indent="0" algn="just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Angka </a:t>
                  </a:r>
                  <a:r>
                    <a:rPr kumimoji="0" lang="en-US" sz="1400" b="0" i="0" u="none" strike="noStrike" kern="0" cap="none" spc="0" normalizeH="0" baseline="0" noProof="0" dirty="0" err="1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Gini</a:t>
                  </a:r>
                  <a:r>
                    <a:rPr kumimoji="0" lang="en-US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 err="1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Rasio</a:t>
                  </a:r>
                  <a:r>
                    <a:rPr kumimoji="0" lang="id-ID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di Provinsi </a:t>
                  </a:r>
                  <a:r>
                    <a:rPr kumimoji="0" lang="en-ID" sz="1400" b="0" i="0" u="none" strike="noStrike" kern="0" cap="none" spc="0" normalizeH="0" baseline="0" noProof="0" dirty="0" smtClean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Bali </a:t>
                  </a:r>
                  <a:r>
                    <a:rPr lang="en-ID" sz="1400" b="0" i="0" kern="0" dirty="0" err="1" smtClean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sebesar</a:t>
                  </a:r>
                  <a:r>
                    <a:rPr lang="en-ID" sz="1400" b="0" i="0" kern="0" dirty="0" smtClean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 </a:t>
                  </a:r>
                  <a:r>
                    <a:rPr lang="en-US" sz="1400" b="0" i="0" kern="0" dirty="0" smtClean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0,364 </a:t>
                  </a:r>
                  <a:r>
                    <a:rPr lang="en-US" sz="1400" b="0" i="0" kern="0" dirty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(</a:t>
                  </a:r>
                  <a:r>
                    <a:rPr lang="en-US" sz="1400" b="0" i="0" kern="0" dirty="0" err="1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peringkat</a:t>
                  </a:r>
                  <a:r>
                    <a:rPr lang="en-US" sz="1400" b="0" i="0" kern="0" dirty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 </a:t>
                  </a:r>
                  <a:r>
                    <a:rPr lang="en-US" sz="1400" b="0" i="0" kern="0" dirty="0" smtClean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14</a:t>
                  </a:r>
                  <a:r>
                    <a:rPr lang="en-ID" sz="1400" b="0" i="0" kern="0" dirty="0" smtClean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 </a:t>
                  </a:r>
                  <a:r>
                    <a:rPr lang="en-ID" sz="1400" b="0" i="0" kern="0" dirty="0" err="1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dari</a:t>
                  </a:r>
                  <a:r>
                    <a:rPr lang="en-ID" sz="1400" b="0" i="0" kern="0" dirty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 34 </a:t>
                  </a:r>
                  <a:r>
                    <a:rPr lang="en-ID" sz="1400" b="0" i="0" kern="0" dirty="0" err="1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provinsi</a:t>
                  </a:r>
                  <a:r>
                    <a:rPr lang="en-ID" sz="1400" b="0" i="0" kern="0" dirty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) </a:t>
                  </a:r>
                  <a:r>
                    <a:rPr lang="en-ID" sz="1400" b="0" i="0" kern="0" dirty="0" err="1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dan</a:t>
                  </a:r>
                  <a:r>
                    <a:rPr kumimoji="0" lang="id-ID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</a:t>
                  </a:r>
                  <a:r>
                    <a:rPr lang="en-US" sz="1400" b="0" i="0" kern="0" dirty="0" err="1" smtClean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berada</a:t>
                  </a:r>
                  <a:r>
                    <a:rPr kumimoji="0" lang="en-US" sz="1400" b="0" i="0" u="none" strike="noStrike" kern="0" cap="none" spc="0" normalizeH="0" baseline="0" noProof="0" dirty="0" smtClean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di </a:t>
                  </a:r>
                  <a:r>
                    <a:rPr lang="en-US" sz="1400" b="0" i="0" kern="0" dirty="0" err="1" smtClean="0">
                      <a:ln w="0"/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bawah</a:t>
                  </a:r>
                  <a:r>
                    <a:rPr kumimoji="0" lang="en-US" sz="1400" b="0" i="0" u="none" strike="noStrike" kern="0" cap="none" spc="0" normalizeH="0" baseline="0" noProof="0" dirty="0" smtClean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ID" sz="1400" b="0" i="0" u="none" strike="noStrike" kern="0" cap="none" spc="0" normalizeH="0" baseline="0" noProof="0" dirty="0" err="1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angka</a:t>
                  </a:r>
                  <a:r>
                    <a:rPr kumimoji="0" lang="en-ID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Gini </a:t>
                  </a:r>
                  <a:r>
                    <a:rPr kumimoji="0" lang="en-US" sz="1400" b="0" i="0" u="none" strike="noStrike" kern="0" cap="none" spc="0" normalizeH="0" baseline="0" noProof="0" dirty="0" err="1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Rasio</a:t>
                  </a:r>
                  <a:r>
                    <a:rPr kumimoji="0" lang="en-US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id-ID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Nasional </a:t>
                  </a:r>
                  <a:r>
                    <a:rPr kumimoji="0" lang="en-ID" sz="1400" b="0" i="0" u="none" strike="noStrike" kern="0" cap="none" spc="0" normalizeH="0" baseline="0" noProof="0" dirty="0" err="1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sebesar</a:t>
                  </a:r>
                  <a:r>
                    <a:rPr kumimoji="0" lang="en-ID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0,384 </a:t>
                  </a:r>
                  <a:r>
                    <a:rPr kumimoji="0" lang="id-ID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.</a:t>
                  </a:r>
                  <a:r>
                    <a:rPr kumimoji="0" lang="en-US" sz="1400" b="0" i="0" u="none" strike="noStrike" kern="0" cap="none" spc="0" normalizeH="0" baseline="0" noProof="0" dirty="0">
                      <a:ln w="0"/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10724CDC-876B-4749-A12F-E6D70149A273}"/>
                  </a:ext>
                </a:extLst>
              </p:cNvPr>
              <p:cNvGrpSpPr/>
              <p:nvPr/>
            </p:nvGrpSpPr>
            <p:grpSpPr>
              <a:xfrm>
                <a:off x="5077317" y="1270132"/>
                <a:ext cx="1491123" cy="669025"/>
                <a:chOff x="5047038" y="1293544"/>
                <a:chExt cx="1575744" cy="800011"/>
              </a:xfrm>
            </p:grpSpPr>
            <p:sp>
              <p:nvSpPr>
                <p:cNvPr id="23" name="Freeform 758">
                  <a:extLst>
                    <a:ext uri="{FF2B5EF4-FFF2-40B4-BE49-F238E27FC236}">
                      <a16:creationId xmlns:a16="http://schemas.microsoft.com/office/drawing/2014/main" id="{EBDE5E18-D5B7-40A5-9B10-AC94646493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7038" y="1838348"/>
                  <a:ext cx="219571" cy="255207"/>
                </a:xfrm>
                <a:custGeom>
                  <a:avLst/>
                  <a:gdLst>
                    <a:gd name="T0" fmla="*/ 0 w 406"/>
                    <a:gd name="T1" fmla="*/ 254 h 563"/>
                    <a:gd name="T2" fmla="*/ 5 w 406"/>
                    <a:gd name="T3" fmla="*/ 278 h 563"/>
                    <a:gd name="T4" fmla="*/ 18 w 406"/>
                    <a:gd name="T5" fmla="*/ 321 h 563"/>
                    <a:gd name="T6" fmla="*/ 39 w 406"/>
                    <a:gd name="T7" fmla="*/ 359 h 563"/>
                    <a:gd name="T8" fmla="*/ 64 w 406"/>
                    <a:gd name="T9" fmla="*/ 395 h 563"/>
                    <a:gd name="T10" fmla="*/ 109 w 406"/>
                    <a:gd name="T11" fmla="*/ 439 h 563"/>
                    <a:gd name="T12" fmla="*/ 180 w 406"/>
                    <a:gd name="T13" fmla="*/ 486 h 563"/>
                    <a:gd name="T14" fmla="*/ 252 w 406"/>
                    <a:gd name="T15" fmla="*/ 520 h 563"/>
                    <a:gd name="T16" fmla="*/ 320 w 406"/>
                    <a:gd name="T17" fmla="*/ 543 h 563"/>
                    <a:gd name="T18" fmla="*/ 394 w 406"/>
                    <a:gd name="T19" fmla="*/ 562 h 563"/>
                    <a:gd name="T20" fmla="*/ 406 w 406"/>
                    <a:gd name="T21" fmla="*/ 563 h 563"/>
                    <a:gd name="T22" fmla="*/ 406 w 406"/>
                    <a:gd name="T23" fmla="*/ 0 h 563"/>
                    <a:gd name="T24" fmla="*/ 333 w 406"/>
                    <a:gd name="T25" fmla="*/ 11 h 563"/>
                    <a:gd name="T26" fmla="*/ 230 w 406"/>
                    <a:gd name="T27" fmla="*/ 38 h 563"/>
                    <a:gd name="T28" fmla="*/ 166 w 406"/>
                    <a:gd name="T29" fmla="*/ 62 h 563"/>
                    <a:gd name="T30" fmla="*/ 110 w 406"/>
                    <a:gd name="T31" fmla="*/ 92 h 563"/>
                    <a:gd name="T32" fmla="*/ 64 w 406"/>
                    <a:gd name="T33" fmla="*/ 128 h 563"/>
                    <a:gd name="T34" fmla="*/ 28 w 406"/>
                    <a:gd name="T35" fmla="*/ 173 h 563"/>
                    <a:gd name="T36" fmla="*/ 6 w 406"/>
                    <a:gd name="T37" fmla="*/ 225 h 563"/>
                    <a:gd name="T38" fmla="*/ 0 w 406"/>
                    <a:gd name="T39" fmla="*/ 254 h 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06" h="563">
                      <a:moveTo>
                        <a:pt x="0" y="254"/>
                      </a:moveTo>
                      <a:lnTo>
                        <a:pt x="5" y="278"/>
                      </a:lnTo>
                      <a:lnTo>
                        <a:pt x="18" y="321"/>
                      </a:lnTo>
                      <a:lnTo>
                        <a:pt x="39" y="359"/>
                      </a:lnTo>
                      <a:lnTo>
                        <a:pt x="64" y="395"/>
                      </a:lnTo>
                      <a:lnTo>
                        <a:pt x="109" y="439"/>
                      </a:lnTo>
                      <a:lnTo>
                        <a:pt x="180" y="486"/>
                      </a:lnTo>
                      <a:lnTo>
                        <a:pt x="252" y="520"/>
                      </a:lnTo>
                      <a:lnTo>
                        <a:pt x="320" y="543"/>
                      </a:lnTo>
                      <a:lnTo>
                        <a:pt x="394" y="562"/>
                      </a:lnTo>
                      <a:lnTo>
                        <a:pt x="406" y="563"/>
                      </a:lnTo>
                      <a:lnTo>
                        <a:pt x="406" y="0"/>
                      </a:lnTo>
                      <a:lnTo>
                        <a:pt x="333" y="11"/>
                      </a:lnTo>
                      <a:lnTo>
                        <a:pt x="230" y="38"/>
                      </a:lnTo>
                      <a:lnTo>
                        <a:pt x="166" y="62"/>
                      </a:lnTo>
                      <a:lnTo>
                        <a:pt x="110" y="92"/>
                      </a:lnTo>
                      <a:lnTo>
                        <a:pt x="64" y="128"/>
                      </a:lnTo>
                      <a:lnTo>
                        <a:pt x="28" y="173"/>
                      </a:lnTo>
                      <a:lnTo>
                        <a:pt x="6" y="225"/>
                      </a:lnTo>
                      <a:lnTo>
                        <a:pt x="0" y="254"/>
                      </a:lnTo>
                      <a:close/>
                    </a:path>
                  </a:pathLst>
                </a:custGeom>
                <a:solidFill>
                  <a:srgbClr val="A365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 775">
                  <a:extLst>
                    <a:ext uri="{FF2B5EF4-FFF2-40B4-BE49-F238E27FC236}">
                      <a16:creationId xmlns:a16="http://schemas.microsoft.com/office/drawing/2014/main" id="{B4EB1776-E663-4649-91E8-556401F19B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7038" y="1293544"/>
                  <a:ext cx="1575744" cy="658831"/>
                </a:xfrm>
                <a:custGeom>
                  <a:avLst/>
                  <a:gdLst>
                    <a:gd name="T0" fmla="*/ 2401 w 2930"/>
                    <a:gd name="T1" fmla="*/ 0 h 1457"/>
                    <a:gd name="T2" fmla="*/ 1929 w 2930"/>
                    <a:gd name="T3" fmla="*/ 3 h 1457"/>
                    <a:gd name="T4" fmla="*/ 980 w 2930"/>
                    <a:gd name="T5" fmla="*/ 15 h 1457"/>
                    <a:gd name="T6" fmla="*/ 816 w 2930"/>
                    <a:gd name="T7" fmla="*/ 17 h 1457"/>
                    <a:gd name="T8" fmla="*/ 737 w 2930"/>
                    <a:gd name="T9" fmla="*/ 14 h 1457"/>
                    <a:gd name="T10" fmla="*/ 598 w 2930"/>
                    <a:gd name="T11" fmla="*/ 19 h 1457"/>
                    <a:gd name="T12" fmla="*/ 476 w 2930"/>
                    <a:gd name="T13" fmla="*/ 28 h 1457"/>
                    <a:gd name="T14" fmla="*/ 373 w 2930"/>
                    <a:gd name="T15" fmla="*/ 42 h 1457"/>
                    <a:gd name="T16" fmla="*/ 285 w 2930"/>
                    <a:gd name="T17" fmla="*/ 61 h 1457"/>
                    <a:gd name="T18" fmla="*/ 213 w 2930"/>
                    <a:gd name="T19" fmla="*/ 83 h 1457"/>
                    <a:gd name="T20" fmla="*/ 154 w 2930"/>
                    <a:gd name="T21" fmla="*/ 108 h 1457"/>
                    <a:gd name="T22" fmla="*/ 107 w 2930"/>
                    <a:gd name="T23" fmla="*/ 135 h 1457"/>
                    <a:gd name="T24" fmla="*/ 71 w 2930"/>
                    <a:gd name="T25" fmla="*/ 162 h 1457"/>
                    <a:gd name="T26" fmla="*/ 44 w 2930"/>
                    <a:gd name="T27" fmla="*/ 189 h 1457"/>
                    <a:gd name="T28" fmla="*/ 17 w 2930"/>
                    <a:gd name="T29" fmla="*/ 226 h 1457"/>
                    <a:gd name="T30" fmla="*/ 0 w 2930"/>
                    <a:gd name="T31" fmla="*/ 285 h 1457"/>
                    <a:gd name="T32" fmla="*/ 1 w 2930"/>
                    <a:gd name="T33" fmla="*/ 294 h 1457"/>
                    <a:gd name="T34" fmla="*/ 1 w 2930"/>
                    <a:gd name="T35" fmla="*/ 1438 h 1457"/>
                    <a:gd name="T36" fmla="*/ 2 w 2930"/>
                    <a:gd name="T37" fmla="*/ 1447 h 1457"/>
                    <a:gd name="T38" fmla="*/ 3 w 2930"/>
                    <a:gd name="T39" fmla="*/ 1457 h 1457"/>
                    <a:gd name="T40" fmla="*/ 9 w 2930"/>
                    <a:gd name="T41" fmla="*/ 1428 h 1457"/>
                    <a:gd name="T42" fmla="*/ 31 w 2930"/>
                    <a:gd name="T43" fmla="*/ 1376 h 1457"/>
                    <a:gd name="T44" fmla="*/ 67 w 2930"/>
                    <a:gd name="T45" fmla="*/ 1331 h 1457"/>
                    <a:gd name="T46" fmla="*/ 113 w 2930"/>
                    <a:gd name="T47" fmla="*/ 1295 h 1457"/>
                    <a:gd name="T48" fmla="*/ 169 w 2930"/>
                    <a:gd name="T49" fmla="*/ 1265 h 1457"/>
                    <a:gd name="T50" fmla="*/ 233 w 2930"/>
                    <a:gd name="T51" fmla="*/ 1241 h 1457"/>
                    <a:gd name="T52" fmla="*/ 336 w 2930"/>
                    <a:gd name="T53" fmla="*/ 1214 h 1457"/>
                    <a:gd name="T54" fmla="*/ 409 w 2930"/>
                    <a:gd name="T55" fmla="*/ 1203 h 1457"/>
                    <a:gd name="T56" fmla="*/ 506 w 2930"/>
                    <a:gd name="T57" fmla="*/ 1191 h 1457"/>
                    <a:gd name="T58" fmla="*/ 686 w 2930"/>
                    <a:gd name="T59" fmla="*/ 1183 h 1457"/>
                    <a:gd name="T60" fmla="*/ 754 w 2930"/>
                    <a:gd name="T61" fmla="*/ 1183 h 1457"/>
                    <a:gd name="T62" fmla="*/ 1345 w 2930"/>
                    <a:gd name="T63" fmla="*/ 1184 h 1457"/>
                    <a:gd name="T64" fmla="*/ 2401 w 2930"/>
                    <a:gd name="T65" fmla="*/ 1185 h 1457"/>
                    <a:gd name="T66" fmla="*/ 2930 w 2930"/>
                    <a:gd name="T67" fmla="*/ 565 h 1457"/>
                    <a:gd name="T68" fmla="*/ 2401 w 2930"/>
                    <a:gd name="T69" fmla="*/ 0 h 14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930" h="1457">
                      <a:moveTo>
                        <a:pt x="2401" y="0"/>
                      </a:moveTo>
                      <a:lnTo>
                        <a:pt x="1929" y="3"/>
                      </a:lnTo>
                      <a:lnTo>
                        <a:pt x="980" y="15"/>
                      </a:lnTo>
                      <a:lnTo>
                        <a:pt x="816" y="17"/>
                      </a:lnTo>
                      <a:lnTo>
                        <a:pt x="737" y="14"/>
                      </a:lnTo>
                      <a:lnTo>
                        <a:pt x="598" y="19"/>
                      </a:lnTo>
                      <a:lnTo>
                        <a:pt x="476" y="28"/>
                      </a:lnTo>
                      <a:lnTo>
                        <a:pt x="373" y="42"/>
                      </a:lnTo>
                      <a:lnTo>
                        <a:pt x="285" y="61"/>
                      </a:lnTo>
                      <a:lnTo>
                        <a:pt x="213" y="83"/>
                      </a:lnTo>
                      <a:lnTo>
                        <a:pt x="154" y="108"/>
                      </a:lnTo>
                      <a:lnTo>
                        <a:pt x="107" y="135"/>
                      </a:lnTo>
                      <a:lnTo>
                        <a:pt x="71" y="162"/>
                      </a:lnTo>
                      <a:lnTo>
                        <a:pt x="44" y="189"/>
                      </a:lnTo>
                      <a:lnTo>
                        <a:pt x="17" y="226"/>
                      </a:lnTo>
                      <a:lnTo>
                        <a:pt x="0" y="285"/>
                      </a:lnTo>
                      <a:lnTo>
                        <a:pt x="1" y="294"/>
                      </a:lnTo>
                      <a:lnTo>
                        <a:pt x="1" y="1438"/>
                      </a:lnTo>
                      <a:lnTo>
                        <a:pt x="2" y="1447"/>
                      </a:lnTo>
                      <a:lnTo>
                        <a:pt x="3" y="1457"/>
                      </a:lnTo>
                      <a:lnTo>
                        <a:pt x="9" y="1428"/>
                      </a:lnTo>
                      <a:lnTo>
                        <a:pt x="31" y="1376"/>
                      </a:lnTo>
                      <a:lnTo>
                        <a:pt x="67" y="1331"/>
                      </a:lnTo>
                      <a:lnTo>
                        <a:pt x="113" y="1295"/>
                      </a:lnTo>
                      <a:lnTo>
                        <a:pt x="169" y="1265"/>
                      </a:lnTo>
                      <a:lnTo>
                        <a:pt x="233" y="1241"/>
                      </a:lnTo>
                      <a:lnTo>
                        <a:pt x="336" y="1214"/>
                      </a:lnTo>
                      <a:lnTo>
                        <a:pt x="409" y="1203"/>
                      </a:lnTo>
                      <a:lnTo>
                        <a:pt x="506" y="1191"/>
                      </a:lnTo>
                      <a:lnTo>
                        <a:pt x="686" y="1183"/>
                      </a:lnTo>
                      <a:lnTo>
                        <a:pt x="754" y="1183"/>
                      </a:lnTo>
                      <a:lnTo>
                        <a:pt x="1345" y="1184"/>
                      </a:lnTo>
                      <a:lnTo>
                        <a:pt x="2401" y="1185"/>
                      </a:lnTo>
                      <a:lnTo>
                        <a:pt x="2930" y="565"/>
                      </a:lnTo>
                      <a:lnTo>
                        <a:pt x="2401" y="0"/>
                      </a:lnTo>
                      <a:close/>
                    </a:path>
                  </a:pathLst>
                </a:custGeom>
                <a:solidFill>
                  <a:srgbClr val="E6D5F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88E591A3-B308-48E5-90B5-D4C55E1162BB}"/>
                    </a:ext>
                  </a:extLst>
                </p:cNvPr>
                <p:cNvSpPr/>
                <p:nvPr/>
              </p:nvSpPr>
              <p:spPr>
                <a:xfrm>
                  <a:off x="6095649" y="1445709"/>
                  <a:ext cx="196759" cy="219780"/>
                </a:xfrm>
                <a:prstGeom prst="ellipse">
                  <a:avLst/>
                </a:prstGeom>
                <a:solidFill>
                  <a:srgbClr val="A365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1FB52C3-86D9-4249-9697-37C54519A154}"/>
                </a:ext>
              </a:extLst>
            </p:cNvPr>
            <p:cNvGrpSpPr/>
            <p:nvPr/>
          </p:nvGrpSpPr>
          <p:grpSpPr>
            <a:xfrm>
              <a:off x="6549405" y="2272331"/>
              <a:ext cx="560149" cy="537167"/>
              <a:chOff x="793519" y="1822427"/>
              <a:chExt cx="547617" cy="52515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74E9C3E-4017-4E42-AD6C-E1B24F9C5775}"/>
                  </a:ext>
                </a:extLst>
              </p:cNvPr>
              <p:cNvSpPr/>
              <p:nvPr/>
            </p:nvSpPr>
            <p:spPr>
              <a:xfrm>
                <a:off x="898117" y="1822427"/>
                <a:ext cx="443019" cy="435649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5656982-29DF-464D-9FD6-4DB5B7077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/>
              </a:blip>
              <a:stretch>
                <a:fillRect/>
              </a:stretch>
            </p:blipFill>
            <p:spPr>
              <a:xfrm>
                <a:off x="793519" y="1869107"/>
                <a:ext cx="484878" cy="478470"/>
              </a:xfrm>
              <a:prstGeom prst="rect">
                <a:avLst/>
              </a:prstGeom>
            </p:spPr>
          </p:pic>
        </p:grpSp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id="{ADB63DA3-2AA7-48E6-861A-76C502236E5E}"/>
              </a:ext>
            </a:extLst>
          </p:cNvPr>
          <p:cNvGrpSpPr/>
          <p:nvPr/>
        </p:nvGrpSpPr>
        <p:grpSpPr>
          <a:xfrm>
            <a:off x="1246069" y="-1747"/>
            <a:ext cx="7312011" cy="763671"/>
            <a:chOff x="1389826" y="149469"/>
            <a:chExt cx="6296629" cy="794917"/>
          </a:xfrm>
        </p:grpSpPr>
        <p:grpSp>
          <p:nvGrpSpPr>
            <p:cNvPr id="30" name="Group 19">
              <a:extLst>
                <a:ext uri="{FF2B5EF4-FFF2-40B4-BE49-F238E27FC236}">
                  <a16:creationId xmlns:a16="http://schemas.microsoft.com/office/drawing/2014/main" id="{AFFEDA0E-EE18-4AA4-87CB-7E69AC972FB3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32" name="Picture 22">
                <a:extLst>
                  <a:ext uri="{FF2B5EF4-FFF2-40B4-BE49-F238E27FC236}">
                    <a16:creationId xmlns:a16="http://schemas.microsoft.com/office/drawing/2014/main" id="{8A14BD63-ADD0-4AB9-9A90-990548D429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33" name="Picture 23">
                <a:extLst>
                  <a:ext uri="{FF2B5EF4-FFF2-40B4-BE49-F238E27FC236}">
                    <a16:creationId xmlns:a16="http://schemas.microsoft.com/office/drawing/2014/main" id="{073F76B6-EB5C-41F4-A325-772638176E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34" name="Picture 24">
                <a:extLst>
                  <a:ext uri="{FF2B5EF4-FFF2-40B4-BE49-F238E27FC236}">
                    <a16:creationId xmlns:a16="http://schemas.microsoft.com/office/drawing/2014/main" id="{26DDE2D3-2FCA-4E90-BBBA-23E7566C5C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35" name="Picture 25">
                <a:extLst>
                  <a:ext uri="{FF2B5EF4-FFF2-40B4-BE49-F238E27FC236}">
                    <a16:creationId xmlns:a16="http://schemas.microsoft.com/office/drawing/2014/main" id="{69296E14-59BC-4969-8C92-1EE881E546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36" name="Picture 26">
                <a:extLst>
                  <a:ext uri="{FF2B5EF4-FFF2-40B4-BE49-F238E27FC236}">
                    <a16:creationId xmlns:a16="http://schemas.microsoft.com/office/drawing/2014/main" id="{60D9D785-17C9-4FC4-B753-E866A5B512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37" name="Picture 27">
                <a:extLst>
                  <a:ext uri="{FF2B5EF4-FFF2-40B4-BE49-F238E27FC236}">
                    <a16:creationId xmlns:a16="http://schemas.microsoft.com/office/drawing/2014/main" id="{88EC8A95-ECE0-4C28-BF1E-422CD3CF6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9317D676-58DF-490F-9484-8F645A577C40}"/>
                </a:ext>
              </a:extLst>
            </p:cNvPr>
            <p:cNvSpPr/>
            <p:nvPr/>
          </p:nvSpPr>
          <p:spPr>
            <a:xfrm>
              <a:off x="1456219" y="188623"/>
              <a:ext cx="5724384" cy="70481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INDIKATOR MAKRO 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4. 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GAMBARAN</a:t>
              </a:r>
              <a:r>
                <a:rPr kumimoji="0" lang="en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GINI RASIO </a:t>
              </a:r>
              <a:r>
                <a:rPr lang="en-ID" sz="1800" i="0" kern="0" spc="-150" dirty="0" err="1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PROVINSI</a:t>
              </a: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BALI </a:t>
              </a:r>
              <a:r>
                <a:rPr lang="en-ID" sz="1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TAHUN</a:t>
              </a:r>
              <a:r>
                <a:rPr lang="en-ID" sz="1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2018</a:t>
              </a:r>
              <a:endParaRPr kumimoji="0" lang="en-US" sz="18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aphicFrame>
        <p:nvGraphicFramePr>
          <p:cNvPr id="29" name="Bagan 11">
            <a:extLst>
              <a:ext uri="{FF2B5EF4-FFF2-40B4-BE49-F238E27FC236}">
                <a16:creationId xmlns:a16="http://schemas.microsoft.com/office/drawing/2014/main" id="{A2865FFF-55A3-4E2D-A478-3D96D887BE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124500"/>
              </p:ext>
            </p:extLst>
          </p:nvPr>
        </p:nvGraphicFramePr>
        <p:xfrm>
          <a:off x="5951984" y="908720"/>
          <a:ext cx="4752528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5920" y="4293096"/>
            <a:ext cx="3456384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1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>
            <a:extLst>
              <a:ext uri="{FF2B5EF4-FFF2-40B4-BE49-F238E27FC236}">
                <a16:creationId xmlns:a16="http://schemas.microsoft.com/office/drawing/2014/main" id="{AE6F6585-954C-4BA1-8FC5-05028C39A744}"/>
              </a:ext>
            </a:extLst>
          </p:cNvPr>
          <p:cNvSpPr/>
          <p:nvPr/>
        </p:nvSpPr>
        <p:spPr bwMode="auto">
          <a:xfrm>
            <a:off x="1711936" y="3655421"/>
            <a:ext cx="1510335" cy="153869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7B39C8D-56CA-48E5-B4EA-9C42CD7C79F9}"/>
              </a:ext>
            </a:extLst>
          </p:cNvPr>
          <p:cNvSpPr/>
          <p:nvPr/>
        </p:nvSpPr>
        <p:spPr bwMode="auto">
          <a:xfrm>
            <a:off x="3476901" y="2256889"/>
            <a:ext cx="1510335" cy="153869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48E62D0-4965-4E14-9846-767E0F1CBCCD}"/>
              </a:ext>
            </a:extLst>
          </p:cNvPr>
          <p:cNvSpPr/>
          <p:nvPr/>
        </p:nvSpPr>
        <p:spPr bwMode="auto">
          <a:xfrm>
            <a:off x="5405804" y="3694356"/>
            <a:ext cx="1510335" cy="153869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41" name="TextBox 5">
            <a:extLst>
              <a:ext uri="{FF2B5EF4-FFF2-40B4-BE49-F238E27FC236}">
                <a16:creationId xmlns:a16="http://schemas.microsoft.com/office/drawing/2014/main" id="{863E5A53-FDFC-4151-B998-685544193050}"/>
              </a:ext>
            </a:extLst>
          </p:cNvPr>
          <p:cNvSpPr txBox="1"/>
          <p:nvPr/>
        </p:nvSpPr>
        <p:spPr bwMode="auto">
          <a:xfrm>
            <a:off x="911424" y="1408113"/>
            <a:ext cx="3020671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Indeks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Pembangunan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Manusia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IPM (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nilai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id="{1947CB50-C57B-40B0-A421-53D00273C82D}"/>
              </a:ext>
            </a:extLst>
          </p:cNvPr>
          <p:cNvSpPr txBox="1"/>
          <p:nvPr/>
        </p:nvSpPr>
        <p:spPr bwMode="auto">
          <a:xfrm>
            <a:off x="3044380" y="4353130"/>
            <a:ext cx="2514900" cy="6338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Tingkat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Kemiskinan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persen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3094B410-463F-489E-A06D-1D71583DB904}"/>
              </a:ext>
            </a:extLst>
          </p:cNvPr>
          <p:cNvSpPr txBox="1"/>
          <p:nvPr/>
        </p:nvSpPr>
        <p:spPr bwMode="auto">
          <a:xfrm>
            <a:off x="4930251" y="1414342"/>
            <a:ext cx="243528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Pertumbuhan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Ekonomi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persen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44" name="TextBox 9">
            <a:extLst>
              <a:ext uri="{FF2B5EF4-FFF2-40B4-BE49-F238E27FC236}">
                <a16:creationId xmlns:a16="http://schemas.microsoft.com/office/drawing/2014/main" id="{82E5D140-B8D5-475C-86D5-9CF44AC36249}"/>
              </a:ext>
            </a:extLst>
          </p:cNvPr>
          <p:cNvSpPr txBox="1"/>
          <p:nvPr/>
        </p:nvSpPr>
        <p:spPr bwMode="auto">
          <a:xfrm>
            <a:off x="1990982" y="2102707"/>
            <a:ext cx="70403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 smtClean="0">
                <a:solidFill>
                  <a:schemeClr val="accent5">
                    <a:lumMod val="75000"/>
                  </a:schemeClr>
                </a:solidFill>
              </a:rPr>
              <a:t>78,25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5" name="TextBox 10">
            <a:extLst>
              <a:ext uri="{FF2B5EF4-FFF2-40B4-BE49-F238E27FC236}">
                <a16:creationId xmlns:a16="http://schemas.microsoft.com/office/drawing/2014/main" id="{1069AC22-9F8E-4326-AD17-EFBCAC1B7500}"/>
              </a:ext>
            </a:extLst>
          </p:cNvPr>
          <p:cNvSpPr txBox="1"/>
          <p:nvPr/>
        </p:nvSpPr>
        <p:spPr bwMode="auto">
          <a:xfrm>
            <a:off x="3982232" y="4986986"/>
            <a:ext cx="5886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3,59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712" name="TextBox 12">
            <a:extLst>
              <a:ext uri="{FF2B5EF4-FFF2-40B4-BE49-F238E27FC236}">
                <a16:creationId xmlns:a16="http://schemas.microsoft.com/office/drawing/2014/main" id="{76A61940-9237-42AD-AC84-4C58C73CD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1200" y="1999696"/>
            <a:ext cx="8467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dirty="0" smtClean="0">
                <a:solidFill>
                  <a:srgbClr val="E2AC00"/>
                </a:solidFill>
              </a:rPr>
              <a:t>6-6,40</a:t>
            </a:r>
            <a:endParaRPr lang="en-US" altLang="en-US" sz="2000" dirty="0">
              <a:solidFill>
                <a:srgbClr val="E2AC0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703196E-198D-42DE-899C-4D8034ED1EE6}"/>
              </a:ext>
            </a:extLst>
          </p:cNvPr>
          <p:cNvSpPr/>
          <p:nvPr/>
        </p:nvSpPr>
        <p:spPr bwMode="auto">
          <a:xfrm>
            <a:off x="1821811" y="3767552"/>
            <a:ext cx="1290587" cy="131443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29618A0-A41C-429F-BEC9-CF8ACB1C8EE4}"/>
              </a:ext>
            </a:extLst>
          </p:cNvPr>
          <p:cNvSpPr/>
          <p:nvPr/>
        </p:nvSpPr>
        <p:spPr bwMode="auto">
          <a:xfrm>
            <a:off x="3586776" y="2369021"/>
            <a:ext cx="1290587" cy="13144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D52F4D6-BE43-439E-8FB6-9AFA395679A9}"/>
              </a:ext>
            </a:extLst>
          </p:cNvPr>
          <p:cNvSpPr/>
          <p:nvPr/>
        </p:nvSpPr>
        <p:spPr bwMode="auto">
          <a:xfrm>
            <a:off x="5527887" y="3806487"/>
            <a:ext cx="1290587" cy="131443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cxnSp>
        <p:nvCxnSpPr>
          <p:cNvPr id="50" name="Straight Connector 36">
            <a:extLst>
              <a:ext uri="{FF2B5EF4-FFF2-40B4-BE49-F238E27FC236}">
                <a16:creationId xmlns:a16="http://schemas.microsoft.com/office/drawing/2014/main" id="{3DA3C2AB-0348-4356-BFCF-41D92BAAAE5C}"/>
              </a:ext>
            </a:extLst>
          </p:cNvPr>
          <p:cNvCxnSpPr>
            <a:cxnSpLocks/>
          </p:cNvCxnSpPr>
          <p:nvPr/>
        </p:nvCxnSpPr>
        <p:spPr bwMode="auto">
          <a:xfrm>
            <a:off x="2421759" y="2624432"/>
            <a:ext cx="0" cy="1311319"/>
          </a:xfrm>
          <a:prstGeom prst="line">
            <a:avLst/>
          </a:prstGeom>
          <a:ln w="28575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8">
            <a:extLst>
              <a:ext uri="{FF2B5EF4-FFF2-40B4-BE49-F238E27FC236}">
                <a16:creationId xmlns:a16="http://schemas.microsoft.com/office/drawing/2014/main" id="{A08B7043-CF40-41F3-9194-90AE27B8B384}"/>
              </a:ext>
            </a:extLst>
          </p:cNvPr>
          <p:cNvCxnSpPr>
            <a:cxnSpLocks/>
          </p:cNvCxnSpPr>
          <p:nvPr/>
        </p:nvCxnSpPr>
        <p:spPr bwMode="auto">
          <a:xfrm>
            <a:off x="4256485" y="3535502"/>
            <a:ext cx="1744" cy="809840"/>
          </a:xfrm>
          <a:prstGeom prst="line">
            <a:avLst/>
          </a:prstGeom>
          <a:ln w="28575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1">
            <a:extLst>
              <a:ext uri="{FF2B5EF4-FFF2-40B4-BE49-F238E27FC236}">
                <a16:creationId xmlns:a16="http://schemas.microsoft.com/office/drawing/2014/main" id="{56161AB9-F7F3-433F-8390-833A08422440}"/>
              </a:ext>
            </a:extLst>
          </p:cNvPr>
          <p:cNvCxnSpPr>
            <a:cxnSpLocks/>
          </p:cNvCxnSpPr>
          <p:nvPr/>
        </p:nvCxnSpPr>
        <p:spPr bwMode="auto">
          <a:xfrm>
            <a:off x="6136556" y="2649350"/>
            <a:ext cx="0" cy="1312875"/>
          </a:xfrm>
          <a:prstGeom prst="line">
            <a:avLst/>
          </a:prstGeom>
          <a:ln w="28575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19" name="Picture 70">
            <a:extLst>
              <a:ext uri="{FF2B5EF4-FFF2-40B4-BE49-F238E27FC236}">
                <a16:creationId xmlns:a16="http://schemas.microsoft.com/office/drawing/2014/main" id="{4B06FBE5-E32C-4C72-8925-E6606BDCC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753" y="4141798"/>
            <a:ext cx="636319" cy="64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7019556D-4E50-4EA4-AD69-221E65DC2894}"/>
              </a:ext>
            </a:extLst>
          </p:cNvPr>
          <p:cNvSpPr/>
          <p:nvPr/>
        </p:nvSpPr>
        <p:spPr bwMode="auto">
          <a:xfrm>
            <a:off x="7380053" y="2253773"/>
            <a:ext cx="1510335" cy="153869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5928489-280B-4128-9235-45AD8914E6FE}"/>
              </a:ext>
            </a:extLst>
          </p:cNvPr>
          <p:cNvSpPr/>
          <p:nvPr/>
        </p:nvSpPr>
        <p:spPr bwMode="auto">
          <a:xfrm>
            <a:off x="7500393" y="2364348"/>
            <a:ext cx="1290587" cy="131599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56" name="TextBox 44">
            <a:extLst>
              <a:ext uri="{FF2B5EF4-FFF2-40B4-BE49-F238E27FC236}">
                <a16:creationId xmlns:a16="http://schemas.microsoft.com/office/drawing/2014/main" id="{BF714FA5-5DC3-412B-A92C-5E984A2DA02C}"/>
              </a:ext>
            </a:extLst>
          </p:cNvPr>
          <p:cNvSpPr txBox="1"/>
          <p:nvPr/>
        </p:nvSpPr>
        <p:spPr bwMode="auto">
          <a:xfrm>
            <a:off x="7015550" y="4343785"/>
            <a:ext cx="2392818" cy="6338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Gini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Rasio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indeks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57" name="TextBox 45">
            <a:extLst>
              <a:ext uri="{FF2B5EF4-FFF2-40B4-BE49-F238E27FC236}">
                <a16:creationId xmlns:a16="http://schemas.microsoft.com/office/drawing/2014/main" id="{1A5F64B9-9B86-4516-A705-727C59240FB3}"/>
              </a:ext>
            </a:extLst>
          </p:cNvPr>
          <p:cNvSpPr txBox="1"/>
          <p:nvPr/>
        </p:nvSpPr>
        <p:spPr bwMode="auto">
          <a:xfrm>
            <a:off x="7793669" y="5010346"/>
            <a:ext cx="70403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0,343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58" name="Straight Connector 42">
            <a:extLst>
              <a:ext uri="{FF2B5EF4-FFF2-40B4-BE49-F238E27FC236}">
                <a16:creationId xmlns:a16="http://schemas.microsoft.com/office/drawing/2014/main" id="{DC13E742-8168-4B81-A445-BEE5F9C00062}"/>
              </a:ext>
            </a:extLst>
          </p:cNvPr>
          <p:cNvCxnSpPr>
            <a:cxnSpLocks/>
          </p:cNvCxnSpPr>
          <p:nvPr/>
        </p:nvCxnSpPr>
        <p:spPr bwMode="auto">
          <a:xfrm>
            <a:off x="8135222" y="3561978"/>
            <a:ext cx="0" cy="671233"/>
          </a:xfrm>
          <a:prstGeom prst="line">
            <a:avLst/>
          </a:prstGeom>
          <a:ln w="28575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01" name="Grafik 58" descr="Podium">
            <a:extLst>
              <a:ext uri="{FF2B5EF4-FFF2-40B4-BE49-F238E27FC236}">
                <a16:creationId xmlns:a16="http://schemas.microsoft.com/office/drawing/2014/main" id="{DAB08F85-3B1B-4593-B0C8-32B34A8A0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84" y="3896814"/>
            <a:ext cx="1109207" cy="99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Gambar 60">
            <a:extLst>
              <a:ext uri="{FF2B5EF4-FFF2-40B4-BE49-F238E27FC236}">
                <a16:creationId xmlns:a16="http://schemas.microsoft.com/office/drawing/2014/main" id="{42C94F92-FF78-4006-8D56-C8F5E9B09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822" y="2686727"/>
            <a:ext cx="734239" cy="66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8" descr="https://www.iconexperience.com/_img/g_collection_png/standard/256x256/scales.png">
            <a:extLst>
              <a:ext uri="{FF2B5EF4-FFF2-40B4-BE49-F238E27FC236}">
                <a16:creationId xmlns:a16="http://schemas.microsoft.com/office/drawing/2014/main" id="{5D1C8E8E-5C14-4370-ABDA-82C0590AA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332" y="2583939"/>
            <a:ext cx="941780" cy="84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4">
            <a:extLst>
              <a:ext uri="{FF2B5EF4-FFF2-40B4-BE49-F238E27FC236}">
                <a16:creationId xmlns:a16="http://schemas.microsoft.com/office/drawing/2014/main" id="{3C6AE910-DDA6-4B69-B9FB-5A9165C7EA8D}"/>
              </a:ext>
            </a:extLst>
          </p:cNvPr>
          <p:cNvGrpSpPr/>
          <p:nvPr/>
        </p:nvGrpSpPr>
        <p:grpSpPr>
          <a:xfrm>
            <a:off x="1129287" y="118284"/>
            <a:ext cx="7168001" cy="759602"/>
            <a:chOff x="1389826" y="135921"/>
            <a:chExt cx="6296629" cy="808465"/>
          </a:xfrm>
        </p:grpSpPr>
        <p:grpSp>
          <p:nvGrpSpPr>
            <p:cNvPr id="31" name="Group 5">
              <a:extLst>
                <a:ext uri="{FF2B5EF4-FFF2-40B4-BE49-F238E27FC236}">
                  <a16:creationId xmlns:a16="http://schemas.microsoft.com/office/drawing/2014/main" id="{8718A3F1-9342-420B-86BB-BE9C198AD5C3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35" name="Picture 8">
                <a:extLst>
                  <a:ext uri="{FF2B5EF4-FFF2-40B4-BE49-F238E27FC236}">
                    <a16:creationId xmlns:a16="http://schemas.microsoft.com/office/drawing/2014/main" id="{27B1F9AE-0D9E-455C-A1E0-C305CC608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36" name="Picture 9">
                <a:extLst>
                  <a:ext uri="{FF2B5EF4-FFF2-40B4-BE49-F238E27FC236}">
                    <a16:creationId xmlns:a16="http://schemas.microsoft.com/office/drawing/2014/main" id="{48FFD19E-858A-4916-9B0F-4D1DA437F2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37" name="Picture 10">
                <a:extLst>
                  <a:ext uri="{FF2B5EF4-FFF2-40B4-BE49-F238E27FC236}">
                    <a16:creationId xmlns:a16="http://schemas.microsoft.com/office/drawing/2014/main" id="{65FFD5C3-DF95-4FBB-9656-D443D8AF71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46" name="Picture 11">
                <a:extLst>
                  <a:ext uri="{FF2B5EF4-FFF2-40B4-BE49-F238E27FC236}">
                    <a16:creationId xmlns:a16="http://schemas.microsoft.com/office/drawing/2014/main" id="{247A72C0-0FD0-4B13-8773-8117CD431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53" name="Picture 12">
                <a:extLst>
                  <a:ext uri="{FF2B5EF4-FFF2-40B4-BE49-F238E27FC236}">
                    <a16:creationId xmlns:a16="http://schemas.microsoft.com/office/drawing/2014/main" id="{CB5E0A66-A635-4C43-ACF4-8062C6724E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59" name="Picture 13">
                <a:extLst>
                  <a:ext uri="{FF2B5EF4-FFF2-40B4-BE49-F238E27FC236}">
                    <a16:creationId xmlns:a16="http://schemas.microsoft.com/office/drawing/2014/main" id="{ADC83112-9187-4539-A4AD-7DC4CC0E5D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33" name="Rectangle 6">
              <a:extLst>
                <a:ext uri="{FF2B5EF4-FFF2-40B4-BE49-F238E27FC236}">
                  <a16:creationId xmlns:a16="http://schemas.microsoft.com/office/drawing/2014/main" id="{3C77ABC9-D731-4DC0-A6CE-0B3A66966A3E}"/>
                </a:ext>
              </a:extLst>
            </p:cNvPr>
            <p:cNvSpPr/>
            <p:nvPr/>
          </p:nvSpPr>
          <p:spPr>
            <a:xfrm>
              <a:off x="1439633" y="135921"/>
              <a:ext cx="6246822" cy="7534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i="0" kern="0" dirty="0">
                  <a:solidFill>
                    <a:schemeClr val="bg1"/>
                  </a:solidFill>
                  <a:latin typeface="Franklin Gothic Book" panose="020B0503020102020204" pitchFamily="34" charset="0"/>
                  <a:cs typeface="Arial" charset="0"/>
                </a:rPr>
                <a:t>SASARAN MAKRO </a:t>
              </a:r>
              <a:r>
                <a:rPr lang="id-ID" sz="2000" i="0" kern="0" dirty="0">
                  <a:solidFill>
                    <a:schemeClr val="bg1"/>
                  </a:solidFill>
                  <a:latin typeface="Franklin Gothic Book" panose="020B0503020102020204" pitchFamily="34" charset="0"/>
                  <a:cs typeface="Arial" charset="0"/>
                </a:rPr>
                <a:t>TAHUN </a:t>
              </a:r>
              <a:r>
                <a:rPr lang="en-ID" sz="2000" i="0" kern="0" dirty="0">
                  <a:solidFill>
                    <a:schemeClr val="bg1"/>
                  </a:solidFill>
                  <a:latin typeface="Franklin Gothic Book" panose="020B0503020102020204" pitchFamily="34" charset="0"/>
                  <a:cs typeface="Arial" charset="0"/>
                </a:rPr>
                <a:t>2020 </a:t>
              </a:r>
            </a:p>
            <a:p>
              <a:pPr marL="0" lv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D" sz="2000" i="0" kern="0" dirty="0">
                  <a:solidFill>
                    <a:schemeClr val="bg1"/>
                  </a:solidFill>
                  <a:latin typeface="Franklin Gothic Book" panose="020B0503020102020204" pitchFamily="34" charset="0"/>
                  <a:cs typeface="Arial" charset="0"/>
                </a:rPr>
                <a:t>DALAM </a:t>
              </a:r>
              <a:r>
                <a:rPr lang="id-ID" sz="2000" i="0" kern="0" dirty="0">
                  <a:solidFill>
                    <a:schemeClr val="bg1"/>
                  </a:solidFill>
                  <a:latin typeface="Franklin Gothic Book" panose="020B0503020102020204" pitchFamily="34" charset="0"/>
                  <a:cs typeface="Arial" charset="0"/>
                </a:rPr>
                <a:t>RPJMD PROVINSI </a:t>
              </a:r>
              <a:r>
                <a:rPr lang="en-ID" sz="2000" i="0" kern="0" dirty="0" smtClean="0">
                  <a:solidFill>
                    <a:schemeClr val="bg1"/>
                  </a:solidFill>
                  <a:latin typeface="Franklin Gothic Book" panose="020B0503020102020204" pitchFamily="34" charset="0"/>
                  <a:cs typeface="Arial" charset="0"/>
                </a:rPr>
                <a:t>BALI </a:t>
              </a:r>
              <a:r>
                <a:rPr lang="en-ID" sz="2000" i="0" kern="0" dirty="0" err="1" smtClean="0">
                  <a:solidFill>
                    <a:schemeClr val="bg1"/>
                  </a:solidFill>
                  <a:latin typeface="Franklin Gothic Book" panose="020B0503020102020204" pitchFamily="34" charset="0"/>
                  <a:cs typeface="Arial" charset="0"/>
                </a:rPr>
                <a:t>TAHUN</a:t>
              </a:r>
              <a:r>
                <a:rPr lang="en-ID" sz="2000" i="0" kern="0" dirty="0" smtClean="0">
                  <a:solidFill>
                    <a:schemeClr val="bg1"/>
                  </a:solidFill>
                  <a:latin typeface="Franklin Gothic Book" panose="020B0503020102020204" pitchFamily="34" charset="0"/>
                  <a:cs typeface="Arial" charset="0"/>
                </a:rPr>
                <a:t> 2018-2023</a:t>
              </a:r>
              <a:endParaRPr lang="en-US" sz="2000" i="0" kern="0" dirty="0">
                <a:solidFill>
                  <a:schemeClr val="bg1"/>
                </a:solidFill>
                <a:latin typeface="Franklin Gothic Book" panose="020B0503020102020204" pitchFamily="34" charset="0"/>
                <a:cs typeface="Arial" charset="0"/>
              </a:endParaRPr>
            </a:p>
          </p:txBody>
        </p:sp>
      </p:grpSp>
      <p:sp>
        <p:nvSpPr>
          <p:cNvPr id="60" name="Oval 59">
            <a:extLst>
              <a:ext uri="{FF2B5EF4-FFF2-40B4-BE49-F238E27FC236}">
                <a16:creationId xmlns:a16="http://schemas.microsoft.com/office/drawing/2014/main" id="{1BFF8339-5092-476D-A533-A91A69B0047A}"/>
              </a:ext>
            </a:extLst>
          </p:cNvPr>
          <p:cNvSpPr/>
          <p:nvPr/>
        </p:nvSpPr>
        <p:spPr bwMode="auto">
          <a:xfrm>
            <a:off x="9364765" y="3656457"/>
            <a:ext cx="1510335" cy="153869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61" name="TextBox 5">
            <a:extLst>
              <a:ext uri="{FF2B5EF4-FFF2-40B4-BE49-F238E27FC236}">
                <a16:creationId xmlns:a16="http://schemas.microsoft.com/office/drawing/2014/main" id="{240A559C-D247-48B8-AF34-2A8094AAE543}"/>
              </a:ext>
            </a:extLst>
          </p:cNvPr>
          <p:cNvSpPr txBox="1"/>
          <p:nvPr/>
        </p:nvSpPr>
        <p:spPr bwMode="auto">
          <a:xfrm>
            <a:off x="8564253" y="1409149"/>
            <a:ext cx="3020671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Tingkat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Pengangguran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Terbuka, TPT (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persen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</a:p>
        </p:txBody>
      </p:sp>
      <p:sp>
        <p:nvSpPr>
          <p:cNvPr id="62" name="TextBox 9">
            <a:extLst>
              <a:ext uri="{FF2B5EF4-FFF2-40B4-BE49-F238E27FC236}">
                <a16:creationId xmlns:a16="http://schemas.microsoft.com/office/drawing/2014/main" id="{DC00FD68-27DE-4A1A-8C88-6C55A28032C3}"/>
              </a:ext>
            </a:extLst>
          </p:cNvPr>
          <p:cNvSpPr txBox="1"/>
          <p:nvPr/>
        </p:nvSpPr>
        <p:spPr bwMode="auto">
          <a:xfrm>
            <a:off x="9770769" y="2087724"/>
            <a:ext cx="5886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 smtClean="0">
                <a:solidFill>
                  <a:schemeClr val="accent5">
                    <a:lumMod val="75000"/>
                  </a:schemeClr>
                </a:solidFill>
              </a:rPr>
              <a:t>1,17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233F6C4-1812-4E98-8D69-919DBEEB40B7}"/>
              </a:ext>
            </a:extLst>
          </p:cNvPr>
          <p:cNvSpPr/>
          <p:nvPr/>
        </p:nvSpPr>
        <p:spPr bwMode="auto">
          <a:xfrm>
            <a:off x="9474640" y="3768588"/>
            <a:ext cx="1290587" cy="131443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cxnSp>
        <p:nvCxnSpPr>
          <p:cNvPr id="64" name="Straight Connector 36">
            <a:extLst>
              <a:ext uri="{FF2B5EF4-FFF2-40B4-BE49-F238E27FC236}">
                <a16:creationId xmlns:a16="http://schemas.microsoft.com/office/drawing/2014/main" id="{E872DEE0-A606-4628-9B85-C2C13E732688}"/>
              </a:ext>
            </a:extLst>
          </p:cNvPr>
          <p:cNvCxnSpPr>
            <a:cxnSpLocks/>
          </p:cNvCxnSpPr>
          <p:nvPr/>
        </p:nvCxnSpPr>
        <p:spPr bwMode="auto">
          <a:xfrm>
            <a:off x="10074588" y="2625468"/>
            <a:ext cx="0" cy="1311319"/>
          </a:xfrm>
          <a:prstGeom prst="line">
            <a:avLst/>
          </a:prstGeom>
          <a:ln w="28575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 9">
            <a:extLst>
              <a:ext uri="{FF2B5EF4-FFF2-40B4-BE49-F238E27FC236}">
                <a16:creationId xmlns:a16="http://schemas.microsoft.com/office/drawing/2014/main" id="{1C66FE14-05EA-42C0-AF7E-6CF1BD8D8EEC}"/>
              </a:ext>
            </a:extLst>
          </p:cNvPr>
          <p:cNvGrpSpPr/>
          <p:nvPr/>
        </p:nvGrpSpPr>
        <p:grpSpPr>
          <a:xfrm>
            <a:off x="9526782" y="3867908"/>
            <a:ext cx="1186299" cy="1150699"/>
            <a:chOff x="9536289" y="3896877"/>
            <a:chExt cx="1186299" cy="1150699"/>
          </a:xfrm>
        </p:grpSpPr>
        <p:pic>
          <p:nvPicPr>
            <p:cNvPr id="5" name="Grafik 4" descr="Office worker">
              <a:extLst>
                <a:ext uri="{FF2B5EF4-FFF2-40B4-BE49-F238E27FC236}">
                  <a16:creationId xmlns:a16="http://schemas.microsoft.com/office/drawing/2014/main" id="{F22E807B-0FA0-4905-A0AE-0B2CD6687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9536289" y="3896877"/>
              <a:ext cx="648000" cy="648000"/>
            </a:xfrm>
            <a:prstGeom prst="rect">
              <a:avLst/>
            </a:prstGeom>
          </p:spPr>
        </p:pic>
        <p:pic>
          <p:nvPicPr>
            <p:cNvPr id="7" name="Grafik 6" descr="Professor">
              <a:extLst>
                <a:ext uri="{FF2B5EF4-FFF2-40B4-BE49-F238E27FC236}">
                  <a16:creationId xmlns:a16="http://schemas.microsoft.com/office/drawing/2014/main" id="{6D5DFE86-4F44-45B6-B60A-F1C6B0BAC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9821892" y="4399576"/>
              <a:ext cx="648000" cy="648000"/>
            </a:xfrm>
            <a:prstGeom prst="rect">
              <a:avLst/>
            </a:prstGeom>
          </p:spPr>
        </p:pic>
        <p:pic>
          <p:nvPicPr>
            <p:cNvPr id="9" name="Grafik 8" descr="Construction worker">
              <a:extLst>
                <a:ext uri="{FF2B5EF4-FFF2-40B4-BE49-F238E27FC236}">
                  <a16:creationId xmlns:a16="http://schemas.microsoft.com/office/drawing/2014/main" id="{2E31DB6A-AC96-455B-A0B1-0DC8A41E9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p:blipFill>
          <p:spPr>
            <a:xfrm>
              <a:off x="10074588" y="3909211"/>
              <a:ext cx="648000" cy="64800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9279097" y="646646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 err="1" smtClean="0"/>
              <a:t>Sumber</a:t>
            </a:r>
            <a:r>
              <a:rPr lang="en-US" sz="1800" b="0" dirty="0" smtClean="0"/>
              <a:t>: </a:t>
            </a:r>
            <a:r>
              <a:rPr lang="en-US" sz="1800" b="0" dirty="0" err="1" smtClean="0"/>
              <a:t>RPJMD</a:t>
            </a:r>
            <a:r>
              <a:rPr lang="en-US" sz="1800" b="0" dirty="0" smtClean="0"/>
              <a:t> 2018-2023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371969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0" y="-14514"/>
            <a:ext cx="12414694" cy="6891555"/>
            <a:chOff x="0" y="-14514"/>
            <a:chExt cx="12414694" cy="6891555"/>
          </a:xfrm>
        </p:grpSpPr>
        <p:grpSp>
          <p:nvGrpSpPr>
            <p:cNvPr id="3" name="Group 2"/>
            <p:cNvGrpSpPr/>
            <p:nvPr/>
          </p:nvGrpSpPr>
          <p:grpSpPr>
            <a:xfrm>
              <a:off x="0" y="-14514"/>
              <a:ext cx="12414694" cy="6891555"/>
              <a:chOff x="0" y="-14514"/>
              <a:chExt cx="12414694" cy="6891555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69094" y="-3083"/>
                <a:ext cx="622415" cy="1222322"/>
                <a:chOff x="808208" y="-13126"/>
                <a:chExt cx="622415" cy="1222322"/>
              </a:xfrm>
            </p:grpSpPr>
            <p:grpSp>
              <p:nvGrpSpPr>
                <p:cNvPr id="32" name="Group 31"/>
                <p:cNvGrpSpPr/>
                <p:nvPr userDrawn="1"/>
              </p:nvGrpSpPr>
              <p:grpSpPr>
                <a:xfrm>
                  <a:off x="808208" y="-7001"/>
                  <a:ext cx="614645" cy="1216197"/>
                  <a:chOff x="808208" y="-7001"/>
                  <a:chExt cx="614645" cy="1216197"/>
                </a:xfrm>
              </p:grpSpPr>
              <p:grpSp>
                <p:nvGrpSpPr>
                  <p:cNvPr id="34" name="Group 33"/>
                  <p:cNvGrpSpPr/>
                  <p:nvPr userDrawn="1"/>
                </p:nvGrpSpPr>
                <p:grpSpPr>
                  <a:xfrm>
                    <a:off x="808208" y="809146"/>
                    <a:ext cx="614645" cy="400050"/>
                    <a:chOff x="169718" y="794085"/>
                    <a:chExt cx="614645" cy="400050"/>
                  </a:xfrm>
                </p:grpSpPr>
                <p:sp>
                  <p:nvSpPr>
                    <p:cNvPr id="36" name="Right Triangle 35"/>
                    <p:cNvSpPr/>
                    <p:nvPr userDrawn="1"/>
                  </p:nvSpPr>
                  <p:spPr>
                    <a:xfrm flipV="1">
                      <a:off x="169718" y="794085"/>
                      <a:ext cx="573231" cy="400050"/>
                    </a:xfrm>
                    <a:prstGeom prst="rtTriangle">
                      <a:avLst/>
                    </a:prstGeom>
                    <a:solidFill>
                      <a:srgbClr val="D00000"/>
                    </a:solidFill>
                    <a:ln>
                      <a:solidFill>
                        <a:srgbClr val="D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" name="Right Triangle 36"/>
                    <p:cNvSpPr/>
                    <p:nvPr userDrawn="1"/>
                  </p:nvSpPr>
                  <p:spPr>
                    <a:xfrm flipH="1" flipV="1">
                      <a:off x="187084" y="794085"/>
                      <a:ext cx="597279" cy="400050"/>
                    </a:xfrm>
                    <a:prstGeom prst="rtTriangle">
                      <a:avLst/>
                    </a:prstGeom>
                    <a:solidFill>
                      <a:srgbClr val="D00000"/>
                    </a:solidFill>
                    <a:ln>
                      <a:solidFill>
                        <a:srgbClr val="D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5" name="Rectangle 34"/>
                  <p:cNvSpPr/>
                  <p:nvPr userDrawn="1"/>
                </p:nvSpPr>
                <p:spPr>
                  <a:xfrm>
                    <a:off x="808208" y="-7001"/>
                    <a:ext cx="614645" cy="926300"/>
                  </a:xfrm>
                  <a:prstGeom prst="rect">
                    <a:avLst/>
                  </a:prstGeom>
                  <a:solidFill>
                    <a:srgbClr val="D00000"/>
                  </a:solidFill>
                  <a:ln>
                    <a:solidFill>
                      <a:srgbClr val="D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" name="Right Triangle 32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 userDrawn="1"/>
              </p:nvSpPr>
              <p:spPr>
                <a:xfrm rot="10800000">
                  <a:off x="1350285" y="-13126"/>
                  <a:ext cx="80338" cy="1206046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5" name="Picture 2" descr="https://gawianku.files.wordpress.com/2014/08/0e9a4-garudapancasila-svg.png">
                <a:extLst>
                  <a:ext uri="{FF2B5EF4-FFF2-40B4-BE49-F238E27FC236}">
                    <a16:creationId xmlns:a16="http://schemas.microsoft.com/office/drawing/2014/main" id="{8663E78A-F474-4F8C-896C-E006F8DB96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35" y="62712"/>
                <a:ext cx="823015" cy="8565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064E815-0602-43C4-85AE-827DDFDA65E5}"/>
                  </a:ext>
                </a:extLst>
              </p:cNvPr>
              <p:cNvGrpSpPr/>
              <p:nvPr/>
            </p:nvGrpSpPr>
            <p:grpSpPr>
              <a:xfrm flipH="1">
                <a:off x="7322858" y="-14514"/>
                <a:ext cx="4864625" cy="592620"/>
                <a:chOff x="0" y="3151"/>
                <a:chExt cx="1962525" cy="370011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F9560A86-BD73-402D-B704-3B996C6566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9190EE09-0388-4A8E-8E5A-9A44091B4B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46844" cy="259567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085B9306-7D6C-4F88-83DE-0E3E3FBDDF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64792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AC3E997B-CC77-4FBD-8ED4-2D05EABE44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08662449-9E07-4EE8-8B60-0D81271009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76510" y="6884"/>
                  <a:ext cx="186238" cy="259567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0126F8F7-E8D1-44CF-8BB9-AB58C481DB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37255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B1B18FD-9158-4A18-8B33-17A8F583B5D7}"/>
                  </a:ext>
                </a:extLst>
              </p:cNvPr>
              <p:cNvGrpSpPr/>
              <p:nvPr/>
            </p:nvGrpSpPr>
            <p:grpSpPr>
              <a:xfrm>
                <a:off x="7908863" y="-14514"/>
                <a:ext cx="4505831" cy="1023685"/>
                <a:chOff x="7770749" y="1109112"/>
                <a:chExt cx="4505831" cy="1023685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414A6BB-DB0C-4EFF-AF18-F65C56C05BF4}"/>
                    </a:ext>
                  </a:extLst>
                </p:cNvPr>
                <p:cNvSpPr txBox="1"/>
                <p:nvPr/>
              </p:nvSpPr>
              <p:spPr>
                <a:xfrm>
                  <a:off x="7770749" y="1109112"/>
                  <a:ext cx="35144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Adobe Gothic Std B" panose="020B0800000000000000" pitchFamily="34" charset="-128"/>
                      <a:cs typeface="Times New Roman" panose="02020603050405020304" pitchFamily="18" charset="0"/>
                    </a:rPr>
                    <a:t>KEMENTERIAN DALAM NEGERI </a:t>
                  </a:r>
                </a:p>
              </p:txBody>
            </p:sp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26E3C2DE-C3BE-4C51-8593-F2AE67E96E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10404" y="1130050"/>
                  <a:ext cx="1366176" cy="1002747"/>
                </a:xfrm>
                <a:prstGeom prst="rect">
                  <a:avLst/>
                </a:prstGeom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EF5FF81-0715-43BD-B74A-58858F4D2991}"/>
                    </a:ext>
                  </a:extLst>
                </p:cNvPr>
                <p:cNvSpPr/>
                <p:nvPr/>
              </p:nvSpPr>
              <p:spPr>
                <a:xfrm>
                  <a:off x="9202950" y="1329966"/>
                  <a:ext cx="201369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r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Adobe Gothic Std B" panose="020B0800000000000000" pitchFamily="34" charset="-128"/>
                      <a:cs typeface="Times New Roman" panose="02020603050405020304" pitchFamily="18" charset="0"/>
                    </a:rPr>
                    <a:t>REPUBLIK INDONESIA</a:t>
                  </a:r>
                  <a:endParaRPr kumimoji="0" lang="en-A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30A10F9-18A0-4F2B-AEE2-A38B8BA57C4D}"/>
                  </a:ext>
                </a:extLst>
              </p:cNvPr>
              <p:cNvGrpSpPr/>
              <p:nvPr/>
            </p:nvGrpSpPr>
            <p:grpSpPr>
              <a:xfrm rot="10800000" flipH="1">
                <a:off x="0" y="6445041"/>
                <a:ext cx="5568287" cy="432000"/>
                <a:chOff x="0" y="3151"/>
                <a:chExt cx="1962525" cy="321485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1B396F22-D0CD-469D-A65A-A94960B63F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5866EF6C-BC8B-434B-9454-388BD59E1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F6BF2F4F-F0DE-4A3E-9AD8-85B352D7F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379E1CC8-BD7F-4D4F-AD9C-01C0BA007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AF08D713-7402-44EA-9B24-38A05E524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B5E2C757-CD8E-4800-93CF-7BF331978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54726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4C24322-CA1F-4AB9-807F-A31B31940E52}"/>
                  </a:ext>
                </a:extLst>
              </p:cNvPr>
              <p:cNvGrpSpPr/>
              <p:nvPr/>
            </p:nvGrpSpPr>
            <p:grpSpPr>
              <a:xfrm>
                <a:off x="64021" y="6492031"/>
                <a:ext cx="4677169" cy="270558"/>
                <a:chOff x="-17527" y="6462485"/>
                <a:chExt cx="5261293" cy="314413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56B530AC-EB7E-453A-AE63-754B7BC7C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7527" y="6560490"/>
                  <a:ext cx="191966" cy="202833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73E7806-366B-4D25-BF71-B9B1A0732416}"/>
                    </a:ext>
                  </a:extLst>
                </p:cNvPr>
                <p:cNvSpPr txBox="1"/>
                <p:nvPr/>
              </p:nvSpPr>
              <p:spPr>
                <a:xfrm>
                  <a:off x="120906" y="6464693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B16B493-FF65-487F-8CC7-3E9FC9196152}"/>
                    </a:ext>
                  </a:extLst>
                </p:cNvPr>
                <p:cNvSpPr txBox="1"/>
                <p:nvPr/>
              </p:nvSpPr>
              <p:spPr>
                <a:xfrm>
                  <a:off x="1647991" y="6462485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5BB674C-03C2-48FA-9D4B-E3A5F18B866C}"/>
                    </a:ext>
                  </a:extLst>
                </p:cNvPr>
                <p:cNvSpPr txBox="1"/>
                <p:nvPr/>
              </p:nvSpPr>
              <p:spPr>
                <a:xfrm>
                  <a:off x="3277021" y="6469121"/>
                  <a:ext cx="15537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kemendagri_ri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A86CE76-0A71-4C63-871E-19A3D79DC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3088" y="6547883"/>
                  <a:ext cx="182949" cy="188522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25980D32-55BE-4BF2-84FA-272888FBE5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34450" y="6552311"/>
                  <a:ext cx="208469" cy="205789"/>
                </a:xfrm>
                <a:prstGeom prst="rect">
                  <a:avLst/>
                </a:prstGeom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8BEFCF9F-5C62-44F1-935B-5FFCE8090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1009" y="6560490"/>
                  <a:ext cx="242757" cy="18799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EA8DD4A-0F91-493B-8030-7EDB22AC5E9F}"/>
                </a:ext>
              </a:extLst>
            </p:cNvPr>
            <p:cNvGrpSpPr/>
            <p:nvPr/>
          </p:nvGrpSpPr>
          <p:grpSpPr>
            <a:xfrm>
              <a:off x="2062965" y="2446407"/>
              <a:ext cx="8066071" cy="1558657"/>
              <a:chOff x="2336310" y="2090232"/>
              <a:chExt cx="8905827" cy="1720929"/>
            </a:xfrm>
          </p:grpSpPr>
          <p:sp>
            <p:nvSpPr>
              <p:cNvPr id="47" name="Rectangle: Rounded Corners 3">
                <a:extLst>
                  <a:ext uri="{FF2B5EF4-FFF2-40B4-BE49-F238E27FC236}">
                    <a16:creationId xmlns:a16="http://schemas.microsoft.com/office/drawing/2014/main" id="{C2CAB677-EF98-42DE-AA7C-4BF1CB5D2B1C}"/>
                  </a:ext>
                </a:extLst>
              </p:cNvPr>
              <p:cNvSpPr/>
              <p:nvPr/>
            </p:nvSpPr>
            <p:spPr>
              <a:xfrm>
                <a:off x="2336310" y="2771056"/>
                <a:ext cx="8905827" cy="104010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Gambaran Umum Keuangan Daerah Provinsi </a:t>
                </a:r>
                <a:r>
                  <a:rPr lang="en-ID" sz="20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Bali</a:t>
                </a:r>
                <a:endParaRPr lang="id-ID" sz="200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E1B8528-EE00-461E-A4EA-4D6E04D3593D}"/>
                  </a:ext>
                </a:extLst>
              </p:cNvPr>
              <p:cNvSpPr/>
              <p:nvPr/>
            </p:nvSpPr>
            <p:spPr>
              <a:xfrm>
                <a:off x="6308007" y="2090232"/>
                <a:ext cx="866275" cy="83419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D" sz="2400" i="0" dirty="0" smtClean="0">
                    <a:solidFill>
                      <a:prstClr val="white"/>
                    </a:solidFill>
                    <a:latin typeface="Cambria" panose="02040503050406030204" pitchFamily="18" charset="0"/>
                  </a:rPr>
                  <a:t>3</a:t>
                </a:r>
                <a:endPara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10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4427642-5E5C-4344-B236-0CB57DDD54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9310863"/>
              </p:ext>
            </p:extLst>
          </p:nvPr>
        </p:nvGraphicFramePr>
        <p:xfrm>
          <a:off x="5783288" y="692696"/>
          <a:ext cx="6408712" cy="6292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0" y="6165304"/>
            <a:ext cx="598805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id-ID" sz="900" dirty="0">
                <a:solidFill>
                  <a:prstClr val="black"/>
                </a:solidFill>
              </a:rPr>
              <a:t>Sumber Data : Perda APBD, Ditjen </a:t>
            </a:r>
            <a:r>
              <a:rPr lang="en-US" altLang="id-ID" sz="900" dirty="0" err="1">
                <a:solidFill>
                  <a:prstClr val="black"/>
                </a:solidFill>
              </a:rPr>
              <a:t>Bina</a:t>
            </a:r>
            <a:r>
              <a:rPr lang="en-US" altLang="id-ID" sz="900" dirty="0">
                <a:solidFill>
                  <a:prstClr val="black"/>
                </a:solidFill>
              </a:rPr>
              <a:t> </a:t>
            </a:r>
            <a:r>
              <a:rPr lang="id-ID" altLang="id-ID" sz="900" dirty="0">
                <a:solidFill>
                  <a:prstClr val="black"/>
                </a:solidFill>
              </a:rPr>
              <a:t>Keuangan Daerah Kementerian Dalam Negeri, </a:t>
            </a:r>
            <a:r>
              <a:rPr lang="id-ID" altLang="id-ID" sz="900" dirty="0" smtClean="0">
                <a:solidFill>
                  <a:prstClr val="black"/>
                </a:solidFill>
              </a:rPr>
              <a:t>201</a:t>
            </a:r>
            <a:r>
              <a:rPr lang="en-US" altLang="id-ID" sz="900" dirty="0">
                <a:solidFill>
                  <a:prstClr val="black"/>
                </a:solidFill>
              </a:rPr>
              <a:t>8</a:t>
            </a:r>
            <a:endParaRPr lang="id-ID" altLang="id-ID" sz="900" dirty="0">
              <a:solidFill>
                <a:prstClr val="black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15F79B-B371-4FC8-8312-714ED477ACD0}"/>
              </a:ext>
            </a:extLst>
          </p:cNvPr>
          <p:cNvGrpSpPr/>
          <p:nvPr/>
        </p:nvGrpSpPr>
        <p:grpSpPr>
          <a:xfrm>
            <a:off x="1528762" y="0"/>
            <a:ext cx="6843071" cy="725678"/>
            <a:chOff x="1389826" y="135921"/>
            <a:chExt cx="6296629" cy="80846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105BBAD-1640-4EC2-B37D-9CC69BEB3EB8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9DF5692-614A-4F11-8AD0-EEE4B5305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0F41B20-F673-4FA3-BB35-AAC46EFF97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A906A4D-BDAD-4C5D-A05B-C9D7905899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36D51EED-CFEA-438A-81DB-DC22E7357A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D6FDA745-919B-4F49-AEAA-03BA00D8EE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92F19A3E-8F9A-431D-B573-459E79614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5E7A32-B268-40CE-92CD-2924AB208B77}"/>
                </a:ext>
              </a:extLst>
            </p:cNvPr>
            <p:cNvSpPr/>
            <p:nvPr/>
          </p:nvSpPr>
          <p:spPr>
            <a:xfrm>
              <a:off x="1439633" y="135921"/>
              <a:ext cx="5724384" cy="788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000" i="0" dirty="0" err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PROPORSI</a:t>
              </a:r>
              <a:r>
                <a:rPr lang="en-US" sz="2000" i="0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 </a:t>
              </a:r>
              <a:r>
                <a:rPr lang="en-US" sz="2000" i="0" dirty="0" err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KOMPONEN</a:t>
              </a:r>
              <a:r>
                <a:rPr lang="en-US" sz="2000" i="0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 </a:t>
              </a:r>
              <a:r>
                <a:rPr lang="en-US" sz="2000" i="0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BELANJA</a:t>
              </a:r>
              <a:r>
                <a:rPr lang="en-US" sz="2000" i="0" dirty="0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 DAERAH </a:t>
              </a:r>
            </a:p>
            <a:p>
              <a:pPr>
                <a:defRPr/>
              </a:pPr>
              <a:r>
                <a:rPr lang="en-US" sz="2000" i="0" dirty="0" err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AGREGAT</a:t>
              </a:r>
              <a:r>
                <a:rPr lang="en-US" sz="2000" i="0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 </a:t>
              </a:r>
              <a:r>
                <a:rPr lang="en-US" sz="2000" i="0" dirty="0" err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APBD</a:t>
              </a:r>
              <a:r>
                <a:rPr lang="en-US" sz="2000" i="0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 </a:t>
              </a:r>
              <a:r>
                <a:rPr lang="en-US" sz="2000" i="0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PROVINSI</a:t>
              </a:r>
              <a:r>
                <a:rPr lang="en-US" sz="2000" i="0" dirty="0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 </a:t>
              </a:r>
              <a:r>
                <a:rPr lang="en-US" sz="2000" i="0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0"/>
                </a:rPr>
                <a:t>TA 2019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A81F263-3255-43C6-A353-1AD3D9E10616}"/>
                </a:ext>
              </a:extLst>
            </p:cNvPr>
            <p:cNvSpPr/>
            <p:nvPr/>
          </p:nvSpPr>
          <p:spPr>
            <a:xfrm>
              <a:off x="1457469" y="417148"/>
              <a:ext cx="169980" cy="5143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id-ID" sz="2400" i="0" kern="0" spc="-150" dirty="0">
                <a:solidFill>
                  <a:prstClr val="white"/>
                </a:solidFill>
                <a:latin typeface="Cambria" panose="02040503050406030204" pitchFamily="18" charset="0"/>
                <a:ea typeface="+mn-ea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312024" y="2060848"/>
            <a:ext cx="828980" cy="144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</a:t>
            </a:r>
            <a:r>
              <a:rPr lang="en-US" sz="1400" i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Bali</a:t>
            </a:r>
            <a:endParaRPr lang="en-US" sz="1400" i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42" name="Picture 2" descr="Hasil gambar untuk pendidika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3861048"/>
            <a:ext cx="1493922" cy="14740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35560" y="4221088"/>
            <a:ext cx="2304256" cy="15333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3512" y="2852936"/>
            <a:ext cx="2948945" cy="129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1784" y="3284984"/>
            <a:ext cx="1728192" cy="1487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75720" y="1916832"/>
            <a:ext cx="2016224" cy="1368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59496" y="1772816"/>
            <a:ext cx="1993404" cy="11163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8803" y="2708920"/>
            <a:ext cx="2079032" cy="1168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5683">
            <a:off x="5392629" y="1900195"/>
            <a:ext cx="632728" cy="51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920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AEB8-579B-413C-9EE8-82B9796A008C}"/>
              </a:ext>
            </a:extLst>
          </p:cNvPr>
          <p:cNvSpPr txBox="1">
            <a:spLocks/>
          </p:cNvSpPr>
          <p:nvPr/>
        </p:nvSpPr>
        <p:spPr bwMode="auto">
          <a:xfrm>
            <a:off x="191344" y="1340768"/>
            <a:ext cx="4824536" cy="719552"/>
          </a:xfrm>
          <a:prstGeom prst="rect">
            <a:avLst/>
          </a:prstGeom>
          <a:solidFill>
            <a:srgbClr val="C00000"/>
          </a:solidFill>
          <a:ln w="38100" cap="flat" cmpd="sng" algn="ctr">
            <a:noFill/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>
            <a:normAutofit fontScale="8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800" i="0" dirty="0">
                <a:solidFill>
                  <a:schemeClr val="bg1"/>
                </a:solidFill>
                <a:latin typeface="Arial Narrow" panose="020B0606020202030204" pitchFamily="34" charset="0"/>
              </a:rPr>
              <a:t>PENDAPATAN </a:t>
            </a:r>
          </a:p>
          <a:p>
            <a:pPr lvl="0">
              <a:defRPr/>
            </a:pPr>
            <a:r>
              <a:rPr lang="fr-FR" sz="2800" b="0" i="0" dirty="0">
                <a:solidFill>
                  <a:prstClr val="white"/>
                </a:solidFill>
                <a:latin typeface="Arial Narrow" panose="020B0606020202030204" pitchFamily="34" charset="0"/>
              </a:rPr>
              <a:t>APBD </a:t>
            </a:r>
            <a:r>
              <a:rPr lang="fr-FR" sz="2800" i="0" dirty="0">
                <a:solidFill>
                  <a:srgbClr val="FFFF00"/>
                </a:solidFill>
                <a:latin typeface="Arial Narrow" panose="020B0606020202030204" pitchFamily="34" charset="0"/>
              </a:rPr>
              <a:t>PROV. </a:t>
            </a:r>
            <a:r>
              <a:rPr lang="fr-FR" sz="2800" i="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BALI </a:t>
            </a:r>
            <a:r>
              <a:rPr lang="fr-FR" sz="2800" i="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TA </a:t>
            </a:r>
            <a:r>
              <a:rPr lang="fr-FR" sz="2800" i="0" dirty="0">
                <a:solidFill>
                  <a:prstClr val="white"/>
                </a:solidFill>
                <a:latin typeface="Arial Narrow" panose="020B0606020202030204" pitchFamily="34" charset="0"/>
              </a:rPr>
              <a:t>2019</a:t>
            </a:r>
            <a:endParaRPr lang="sv-SE" sz="2800" i="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974AEB8-579B-413C-9EE8-82B9796A008C}"/>
              </a:ext>
            </a:extLst>
          </p:cNvPr>
          <p:cNvSpPr txBox="1">
            <a:spLocks/>
          </p:cNvSpPr>
          <p:nvPr/>
        </p:nvSpPr>
        <p:spPr bwMode="auto">
          <a:xfrm>
            <a:off x="7464152" y="1916832"/>
            <a:ext cx="4464496" cy="719552"/>
          </a:xfrm>
          <a:prstGeom prst="rect">
            <a:avLst/>
          </a:prstGeom>
          <a:solidFill>
            <a:srgbClr val="C00000"/>
          </a:solidFill>
          <a:ln w="38100" cap="flat" cmpd="sng" algn="ctr">
            <a:noFill/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>
            <a:normAutofit fontScale="8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800" i="0" dirty="0">
                <a:solidFill>
                  <a:schemeClr val="bg1"/>
                </a:solidFill>
                <a:latin typeface="Arial Narrow" panose="020B0606020202030204" pitchFamily="34" charset="0"/>
              </a:rPr>
              <a:t>BELANJA</a:t>
            </a:r>
          </a:p>
          <a:p>
            <a:pPr lvl="0">
              <a:defRPr/>
            </a:pPr>
            <a:r>
              <a:rPr lang="fr-FR" sz="2800" i="0" dirty="0">
                <a:solidFill>
                  <a:prstClr val="white"/>
                </a:solidFill>
                <a:latin typeface="Arial Narrow" panose="020B0606020202030204" pitchFamily="34" charset="0"/>
              </a:rPr>
              <a:t>APBD </a:t>
            </a:r>
            <a:r>
              <a:rPr lang="fr-FR" sz="2800" i="0" dirty="0">
                <a:solidFill>
                  <a:srgbClr val="FFFF00"/>
                </a:solidFill>
                <a:latin typeface="Arial Narrow" panose="020B0606020202030204" pitchFamily="34" charset="0"/>
              </a:rPr>
              <a:t>PROV</a:t>
            </a:r>
            <a:r>
              <a:rPr lang="fr-FR" sz="2800" dirty="0">
                <a:solidFill>
                  <a:srgbClr val="FFFF00"/>
                </a:solidFill>
                <a:latin typeface="Arial Narrow" panose="020B0606020202030204" pitchFamily="34" charset="0"/>
              </a:rPr>
              <a:t>. </a:t>
            </a:r>
            <a:r>
              <a:rPr lang="fr-FR" sz="2800" i="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BALI </a:t>
            </a:r>
            <a:r>
              <a:rPr lang="fr-FR" sz="2800" i="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TA </a:t>
            </a:r>
            <a:r>
              <a:rPr lang="fr-FR" sz="2800" i="0" dirty="0">
                <a:solidFill>
                  <a:prstClr val="white"/>
                </a:solidFill>
                <a:latin typeface="Arial Narrow" panose="020B0606020202030204" pitchFamily="34" charset="0"/>
              </a:rPr>
              <a:t>2019</a:t>
            </a:r>
            <a:endParaRPr lang="sv-SE" sz="2800" i="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53645D-4ADD-4D06-BFC6-8537766E40E9}"/>
              </a:ext>
            </a:extLst>
          </p:cNvPr>
          <p:cNvSpPr/>
          <p:nvPr/>
        </p:nvSpPr>
        <p:spPr>
          <a:xfrm>
            <a:off x="0" y="602128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dirty="0" err="1">
                <a:latin typeface="Arial Narrow" panose="020B0606020202030204" pitchFamily="34" charset="0"/>
              </a:rPr>
              <a:t>Sumber</a:t>
            </a:r>
            <a:r>
              <a:rPr lang="en-GB" sz="1100" dirty="0">
                <a:latin typeface="Arial Narrow" panose="020B0606020202030204" pitchFamily="34" charset="0"/>
              </a:rPr>
              <a:t> Data: </a:t>
            </a:r>
          </a:p>
          <a:p>
            <a:r>
              <a:rPr lang="en-GB" sz="1100" dirty="0" smtClean="0">
                <a:latin typeface="Arial Narrow" panose="020B0606020202030204" pitchFamily="34" charset="0"/>
              </a:rPr>
              <a:t> </a:t>
            </a:r>
            <a:r>
              <a:rPr lang="en-GB" sz="1100" dirty="0" err="1">
                <a:latin typeface="Arial Narrow" panose="020B0606020202030204" pitchFamily="34" charset="0"/>
              </a:rPr>
              <a:t>Evaluasi</a:t>
            </a:r>
            <a:r>
              <a:rPr lang="en-GB" sz="1100" dirty="0">
                <a:latin typeface="Arial Narrow" panose="020B0606020202030204" pitchFamily="34" charset="0"/>
              </a:rPr>
              <a:t> APBD </a:t>
            </a:r>
            <a:r>
              <a:rPr lang="en-GB" sz="1100" dirty="0" err="1">
                <a:latin typeface="Arial Narrow" panose="020B0606020202030204" pitchFamily="34" charset="0"/>
              </a:rPr>
              <a:t>Induk</a:t>
            </a:r>
            <a:r>
              <a:rPr lang="en-GB" sz="1100" dirty="0">
                <a:latin typeface="Arial Narrow" panose="020B0606020202030204" pitchFamily="34" charset="0"/>
              </a:rPr>
              <a:t> TA 2019, </a:t>
            </a:r>
            <a:r>
              <a:rPr lang="en-GB" sz="1100" dirty="0" err="1">
                <a:latin typeface="Arial Narrow" panose="020B0606020202030204" pitchFamily="34" charset="0"/>
              </a:rPr>
              <a:t>Ditjen</a:t>
            </a:r>
            <a:r>
              <a:rPr lang="en-GB" sz="1100" dirty="0">
                <a:latin typeface="Arial Narrow" panose="020B0606020202030204" pitchFamily="34" charset="0"/>
              </a:rPr>
              <a:t> Bina </a:t>
            </a:r>
            <a:r>
              <a:rPr lang="en-GB" sz="1100" dirty="0" err="1">
                <a:latin typeface="Arial Narrow" panose="020B0606020202030204" pitchFamily="34" charset="0"/>
              </a:rPr>
              <a:t>Keuangan</a:t>
            </a:r>
            <a:r>
              <a:rPr lang="en-GB" sz="1100" dirty="0">
                <a:latin typeface="Arial Narrow" panose="020B0606020202030204" pitchFamily="34" charset="0"/>
              </a:rPr>
              <a:t> Daerah</a:t>
            </a: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/>
          </p:nvPr>
        </p:nvGraphicFramePr>
        <p:xfrm>
          <a:off x="551384" y="2492896"/>
          <a:ext cx="4568031" cy="2755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/>
          </p:nvPr>
        </p:nvGraphicFramePr>
        <p:xfrm>
          <a:off x="7392144" y="29249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207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11D0D54-A110-48FE-9EF5-3C1527991355}"/>
              </a:ext>
            </a:extLst>
          </p:cNvPr>
          <p:cNvSpPr txBox="1">
            <a:spLocks/>
          </p:cNvSpPr>
          <p:nvPr/>
        </p:nvSpPr>
        <p:spPr bwMode="auto">
          <a:xfrm>
            <a:off x="0" y="1340768"/>
            <a:ext cx="12192001" cy="719552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38100" cap="flat" cmpd="sng" algn="ctr">
            <a:noFill/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8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OPINI BPK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PROV. </a:t>
            </a: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BALI </a:t>
            </a: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TAHUN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2013-2017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4B5DADB-645F-4148-8823-477236FFF21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-1" y="2060848"/>
          <a:ext cx="12192001" cy="1584175"/>
        </p:xfrm>
        <a:graphic>
          <a:graphicData uri="http://schemas.openxmlformats.org/drawingml/2006/table">
            <a:tbl>
              <a:tblPr/>
              <a:tblGrid>
                <a:gridCol w="2111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8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42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966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68683">
                  <a:extLst>
                    <a:ext uri="{9D8B030D-6E8A-4147-A177-3AD203B41FA5}">
                      <a16:colId xmlns:a16="http://schemas.microsoft.com/office/drawing/2014/main" val="3144774993"/>
                    </a:ext>
                  </a:extLst>
                </a:gridCol>
              </a:tblGrid>
              <a:tr h="8131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DAERAH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TA </a:t>
                      </a:r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201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TA </a:t>
                      </a:r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2014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TA </a:t>
                      </a:r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201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TA 2016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</a:rPr>
                        <a:t>TA 2017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9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GB" sz="1400" b="1" i="0" u="none" strike="noStrike" dirty="0" err="1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Provinsi</a:t>
                      </a: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Bali</a:t>
                      </a:r>
                      <a:r>
                        <a:rPr lang="en-GB" sz="1400" b="1" i="0" u="none" strike="noStrike" baseline="0" dirty="0" smtClean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79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WTP-DPP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8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WTP</a:t>
                      </a:r>
                      <a:endParaRPr lang="en-GB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8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WTP</a:t>
                      </a:r>
                      <a:endParaRPr lang="en-GB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8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WTP</a:t>
                      </a:r>
                      <a:endParaRPr lang="en-GB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WTP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6669683-E0CB-4D11-BD3B-A860DD3E3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6480" y="3645024"/>
            <a:ext cx="26802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742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id-ID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MS PGothic" pitchFamily="34" charset="-128"/>
                <a:cs typeface="Arial" charset="0"/>
              </a:rPr>
              <a:t>Sumber Data : </a:t>
            </a:r>
            <a:r>
              <a:rPr kumimoji="0" lang="en-GB" altLang="id-ID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MS PGothic" pitchFamily="34" charset="-128"/>
                <a:cs typeface="Arial" charset="0"/>
              </a:rPr>
              <a:t>BPK RI</a:t>
            </a:r>
            <a:endParaRPr kumimoji="0" lang="id-ID" altLang="id-ID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MS PGothic" pitchFamily="34" charset="-128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3" y="4365104"/>
            <a:ext cx="3816424" cy="19336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68008" y="4365104"/>
            <a:ext cx="6288360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Pemerintah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Provinsi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Bali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selama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empat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tahun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terakhir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mulai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Tahun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2014-2017 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mendapatkan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penilaian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status </a:t>
            </a:r>
            <a:r>
              <a:rPr lang="en-US" sz="2000" b="0" i="0" dirty="0"/>
              <a:t> 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penilaian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keuangan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wajar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 err="1">
                <a:latin typeface="Cambria" panose="02040503050406030204" pitchFamily="18" charset="0"/>
                <a:ea typeface="Cambria" panose="02040503050406030204" pitchFamily="18" charset="0"/>
              </a:rPr>
              <a:t>tanpa</a:t>
            </a:r>
            <a:r>
              <a:rPr lang="en-US" sz="2000" b="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pengecualian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2000" b="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WTP</a:t>
            </a:r>
            <a:r>
              <a:rPr lang="en-US" sz="2000" b="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).  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57301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0" i="0" dirty="0" err="1"/>
              <a:t>WTP</a:t>
            </a:r>
            <a:r>
              <a:rPr lang="en-US" sz="1600" b="0" i="0" dirty="0"/>
              <a:t> </a:t>
            </a:r>
            <a:r>
              <a:rPr lang="en-US" sz="1600" b="0" i="0" dirty="0" err="1"/>
              <a:t>DPP</a:t>
            </a:r>
            <a:r>
              <a:rPr lang="en-US" sz="1600" b="0" i="0" dirty="0"/>
              <a:t> : </a:t>
            </a:r>
            <a:r>
              <a:rPr lang="en-US" sz="1600" b="0" i="0" dirty="0" err="1"/>
              <a:t>Wajar</a:t>
            </a:r>
            <a:r>
              <a:rPr lang="en-US" sz="1600" b="0" i="0" dirty="0"/>
              <a:t> </a:t>
            </a:r>
            <a:r>
              <a:rPr lang="en-US" sz="1600" b="0" i="0" dirty="0" err="1"/>
              <a:t>Tanpa</a:t>
            </a:r>
            <a:r>
              <a:rPr lang="en-US" sz="1600" b="0" i="0" dirty="0"/>
              <a:t> </a:t>
            </a:r>
            <a:r>
              <a:rPr lang="en-US" sz="1600" b="0" i="0" dirty="0" err="1"/>
              <a:t>Pengecualian</a:t>
            </a:r>
            <a:r>
              <a:rPr lang="en-US" sz="1600" b="0" i="0" dirty="0"/>
              <a:t> </a:t>
            </a:r>
            <a:r>
              <a:rPr lang="en-US" sz="1600" b="0" i="0" dirty="0" err="1"/>
              <a:t>Dengan</a:t>
            </a:r>
            <a:r>
              <a:rPr lang="en-US" sz="1600" b="0" i="0" dirty="0"/>
              <a:t> </a:t>
            </a:r>
            <a:r>
              <a:rPr lang="en-US" sz="1600" b="0" i="0" dirty="0" err="1"/>
              <a:t>Paragraf</a:t>
            </a:r>
            <a:r>
              <a:rPr lang="en-US" sz="1600" b="0" i="0" dirty="0"/>
              <a:t> </a:t>
            </a:r>
            <a:r>
              <a:rPr lang="en-US" sz="1600" b="0" i="0" dirty="0" err="1"/>
              <a:t>Penjelas</a:t>
            </a:r>
            <a:endParaRPr lang="en-US" sz="1600" b="0" i="0" dirty="0"/>
          </a:p>
        </p:txBody>
      </p:sp>
    </p:spTree>
    <p:extLst>
      <p:ext uri="{BB962C8B-B14F-4D97-AF65-F5344CB8AC3E}">
        <p14:creationId xmlns:p14="http://schemas.microsoft.com/office/powerpoint/2010/main" val="80958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0" y="-14514"/>
            <a:ext cx="12414694" cy="6891555"/>
            <a:chOff x="0" y="-14514"/>
            <a:chExt cx="12414694" cy="6891555"/>
          </a:xfrm>
        </p:grpSpPr>
        <p:grpSp>
          <p:nvGrpSpPr>
            <p:cNvPr id="3" name="Group 2"/>
            <p:cNvGrpSpPr/>
            <p:nvPr/>
          </p:nvGrpSpPr>
          <p:grpSpPr>
            <a:xfrm>
              <a:off x="0" y="-14514"/>
              <a:ext cx="12414694" cy="6891555"/>
              <a:chOff x="0" y="-14514"/>
              <a:chExt cx="12414694" cy="6891555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69094" y="-3083"/>
                <a:ext cx="622415" cy="1222322"/>
                <a:chOff x="808208" y="-13126"/>
                <a:chExt cx="622415" cy="1222322"/>
              </a:xfrm>
            </p:grpSpPr>
            <p:grpSp>
              <p:nvGrpSpPr>
                <p:cNvPr id="32" name="Group 31"/>
                <p:cNvGrpSpPr/>
                <p:nvPr userDrawn="1"/>
              </p:nvGrpSpPr>
              <p:grpSpPr>
                <a:xfrm>
                  <a:off x="808208" y="-7001"/>
                  <a:ext cx="614645" cy="1216197"/>
                  <a:chOff x="808208" y="-7001"/>
                  <a:chExt cx="614645" cy="1216197"/>
                </a:xfrm>
              </p:grpSpPr>
              <p:grpSp>
                <p:nvGrpSpPr>
                  <p:cNvPr id="34" name="Group 33"/>
                  <p:cNvGrpSpPr/>
                  <p:nvPr userDrawn="1"/>
                </p:nvGrpSpPr>
                <p:grpSpPr>
                  <a:xfrm>
                    <a:off x="808208" y="809146"/>
                    <a:ext cx="614645" cy="400050"/>
                    <a:chOff x="169718" y="794085"/>
                    <a:chExt cx="614645" cy="400050"/>
                  </a:xfrm>
                </p:grpSpPr>
                <p:sp>
                  <p:nvSpPr>
                    <p:cNvPr id="36" name="Right Triangle 35"/>
                    <p:cNvSpPr/>
                    <p:nvPr userDrawn="1"/>
                  </p:nvSpPr>
                  <p:spPr>
                    <a:xfrm flipV="1">
                      <a:off x="169718" y="794085"/>
                      <a:ext cx="573231" cy="400050"/>
                    </a:xfrm>
                    <a:prstGeom prst="rtTriangle">
                      <a:avLst/>
                    </a:prstGeom>
                    <a:solidFill>
                      <a:srgbClr val="D00000"/>
                    </a:solidFill>
                    <a:ln>
                      <a:solidFill>
                        <a:srgbClr val="D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" name="Right Triangle 36"/>
                    <p:cNvSpPr/>
                    <p:nvPr userDrawn="1"/>
                  </p:nvSpPr>
                  <p:spPr>
                    <a:xfrm flipH="1" flipV="1">
                      <a:off x="187084" y="794085"/>
                      <a:ext cx="597279" cy="400050"/>
                    </a:xfrm>
                    <a:prstGeom prst="rtTriangle">
                      <a:avLst/>
                    </a:prstGeom>
                    <a:solidFill>
                      <a:srgbClr val="D00000"/>
                    </a:solidFill>
                    <a:ln>
                      <a:solidFill>
                        <a:srgbClr val="D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5" name="Rectangle 34"/>
                  <p:cNvSpPr/>
                  <p:nvPr userDrawn="1"/>
                </p:nvSpPr>
                <p:spPr>
                  <a:xfrm>
                    <a:off x="808208" y="-7001"/>
                    <a:ext cx="614645" cy="926300"/>
                  </a:xfrm>
                  <a:prstGeom prst="rect">
                    <a:avLst/>
                  </a:prstGeom>
                  <a:solidFill>
                    <a:srgbClr val="D00000"/>
                  </a:solidFill>
                  <a:ln>
                    <a:solidFill>
                      <a:srgbClr val="D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" name="Right Triangle 32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 userDrawn="1"/>
              </p:nvSpPr>
              <p:spPr>
                <a:xfrm rot="10800000">
                  <a:off x="1350285" y="-13126"/>
                  <a:ext cx="80338" cy="1206046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5" name="Picture 2" descr="https://gawianku.files.wordpress.com/2014/08/0e9a4-garudapancasila-svg.png">
                <a:extLst>
                  <a:ext uri="{FF2B5EF4-FFF2-40B4-BE49-F238E27FC236}">
                    <a16:creationId xmlns:a16="http://schemas.microsoft.com/office/drawing/2014/main" id="{8663E78A-F474-4F8C-896C-E006F8DB96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35" y="62712"/>
                <a:ext cx="823015" cy="8565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064E815-0602-43C4-85AE-827DDFDA65E5}"/>
                  </a:ext>
                </a:extLst>
              </p:cNvPr>
              <p:cNvGrpSpPr/>
              <p:nvPr/>
            </p:nvGrpSpPr>
            <p:grpSpPr>
              <a:xfrm flipH="1">
                <a:off x="7322858" y="-14514"/>
                <a:ext cx="4864625" cy="592620"/>
                <a:chOff x="0" y="3151"/>
                <a:chExt cx="1962525" cy="370011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F9560A86-BD73-402D-B704-3B996C6566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9190EE09-0388-4A8E-8E5A-9A44091B4B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46844" cy="259567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085B9306-7D6C-4F88-83DE-0E3E3FBDDF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64792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AC3E997B-CC77-4FBD-8ED4-2D05EABE44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08662449-9E07-4EE8-8B60-0D81271009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76510" y="6884"/>
                  <a:ext cx="186238" cy="259567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0126F8F7-E8D1-44CF-8BB9-AB58C481DB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37255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B1B18FD-9158-4A18-8B33-17A8F583B5D7}"/>
                  </a:ext>
                </a:extLst>
              </p:cNvPr>
              <p:cNvGrpSpPr/>
              <p:nvPr/>
            </p:nvGrpSpPr>
            <p:grpSpPr>
              <a:xfrm>
                <a:off x="7908863" y="-14514"/>
                <a:ext cx="4505831" cy="1023685"/>
                <a:chOff x="7770749" y="1109112"/>
                <a:chExt cx="4505831" cy="1023685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414A6BB-DB0C-4EFF-AF18-F65C56C05BF4}"/>
                    </a:ext>
                  </a:extLst>
                </p:cNvPr>
                <p:cNvSpPr txBox="1"/>
                <p:nvPr/>
              </p:nvSpPr>
              <p:spPr>
                <a:xfrm>
                  <a:off x="7770749" y="1109112"/>
                  <a:ext cx="35144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Adobe Gothic Std B" panose="020B0800000000000000" pitchFamily="34" charset="-128"/>
                      <a:cs typeface="Times New Roman" panose="02020603050405020304" pitchFamily="18" charset="0"/>
                    </a:rPr>
                    <a:t>KEMENTERIAN DALAM NEGERI </a:t>
                  </a:r>
                </a:p>
              </p:txBody>
            </p:sp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26E3C2DE-C3BE-4C51-8593-F2AE67E96E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10404" y="1130050"/>
                  <a:ext cx="1366176" cy="1002747"/>
                </a:xfrm>
                <a:prstGeom prst="rect">
                  <a:avLst/>
                </a:prstGeom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EF5FF81-0715-43BD-B74A-58858F4D2991}"/>
                    </a:ext>
                  </a:extLst>
                </p:cNvPr>
                <p:cNvSpPr/>
                <p:nvPr/>
              </p:nvSpPr>
              <p:spPr>
                <a:xfrm>
                  <a:off x="9202950" y="1329966"/>
                  <a:ext cx="201369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r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Adobe Gothic Std B" panose="020B0800000000000000" pitchFamily="34" charset="-128"/>
                      <a:cs typeface="Times New Roman" panose="02020603050405020304" pitchFamily="18" charset="0"/>
                    </a:rPr>
                    <a:t>REPUBLIK INDONESIA</a:t>
                  </a:r>
                  <a:endParaRPr kumimoji="0" lang="en-A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30A10F9-18A0-4F2B-AEE2-A38B8BA57C4D}"/>
                  </a:ext>
                </a:extLst>
              </p:cNvPr>
              <p:cNvGrpSpPr/>
              <p:nvPr/>
            </p:nvGrpSpPr>
            <p:grpSpPr>
              <a:xfrm rot="10800000" flipH="1">
                <a:off x="0" y="6445041"/>
                <a:ext cx="5568287" cy="432000"/>
                <a:chOff x="0" y="3151"/>
                <a:chExt cx="1962525" cy="321485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1B396F22-D0CD-469D-A65A-A94960B63F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5866EF6C-BC8B-434B-9454-388BD59E1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F6BF2F4F-F0DE-4A3E-9AD8-85B352D7F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379E1CC8-BD7F-4D4F-AD9C-01C0BA007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AF08D713-7402-44EA-9B24-38A05E524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B5E2C757-CD8E-4800-93CF-7BF331978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54726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4C24322-CA1F-4AB9-807F-A31B31940E52}"/>
                  </a:ext>
                </a:extLst>
              </p:cNvPr>
              <p:cNvGrpSpPr/>
              <p:nvPr/>
            </p:nvGrpSpPr>
            <p:grpSpPr>
              <a:xfrm>
                <a:off x="64021" y="6492031"/>
                <a:ext cx="4677169" cy="270558"/>
                <a:chOff x="-17527" y="6462485"/>
                <a:chExt cx="5261293" cy="314413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56B530AC-EB7E-453A-AE63-754B7BC7C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7527" y="6560490"/>
                  <a:ext cx="191966" cy="202833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73E7806-366B-4D25-BF71-B9B1A0732416}"/>
                    </a:ext>
                  </a:extLst>
                </p:cNvPr>
                <p:cNvSpPr txBox="1"/>
                <p:nvPr/>
              </p:nvSpPr>
              <p:spPr>
                <a:xfrm>
                  <a:off x="120906" y="6464693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B16B493-FF65-487F-8CC7-3E9FC9196152}"/>
                    </a:ext>
                  </a:extLst>
                </p:cNvPr>
                <p:cNvSpPr txBox="1"/>
                <p:nvPr/>
              </p:nvSpPr>
              <p:spPr>
                <a:xfrm>
                  <a:off x="1647991" y="6462485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5BB674C-03C2-48FA-9D4B-E3A5F18B866C}"/>
                    </a:ext>
                  </a:extLst>
                </p:cNvPr>
                <p:cNvSpPr txBox="1"/>
                <p:nvPr/>
              </p:nvSpPr>
              <p:spPr>
                <a:xfrm>
                  <a:off x="3277021" y="6469121"/>
                  <a:ext cx="15537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kemendagri_ri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A86CE76-0A71-4C63-871E-19A3D79DC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3088" y="6547883"/>
                  <a:ext cx="182949" cy="188522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25980D32-55BE-4BF2-84FA-272888FBE5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34450" y="6552311"/>
                  <a:ext cx="208469" cy="205789"/>
                </a:xfrm>
                <a:prstGeom prst="rect">
                  <a:avLst/>
                </a:prstGeom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8BEFCF9F-5C62-44F1-935B-5FFCE8090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1009" y="6560490"/>
                  <a:ext cx="242757" cy="18799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EA8DD4A-0F91-493B-8030-7EDB22AC5E9F}"/>
                </a:ext>
              </a:extLst>
            </p:cNvPr>
            <p:cNvGrpSpPr/>
            <p:nvPr/>
          </p:nvGrpSpPr>
          <p:grpSpPr>
            <a:xfrm>
              <a:off x="2062965" y="2446407"/>
              <a:ext cx="8066071" cy="1558657"/>
              <a:chOff x="2336310" y="2090232"/>
              <a:chExt cx="8905827" cy="1720929"/>
            </a:xfrm>
          </p:grpSpPr>
          <p:sp>
            <p:nvSpPr>
              <p:cNvPr id="47" name="Rectangle: Rounded Corners 3">
                <a:extLst>
                  <a:ext uri="{FF2B5EF4-FFF2-40B4-BE49-F238E27FC236}">
                    <a16:creationId xmlns:a16="http://schemas.microsoft.com/office/drawing/2014/main" id="{C2CAB677-EF98-42DE-AA7C-4BF1CB5D2B1C}"/>
                  </a:ext>
                </a:extLst>
              </p:cNvPr>
              <p:cNvSpPr/>
              <p:nvPr/>
            </p:nvSpPr>
            <p:spPr>
              <a:xfrm>
                <a:off x="2336310" y="2771056"/>
                <a:ext cx="8905827" cy="104010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20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Capaian</a:t>
                </a:r>
                <a:r>
                  <a:rPr lang="en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</a:t>
                </a:r>
                <a:r>
                  <a:rPr lang="en-ID" sz="20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Urusan</a:t>
                </a:r>
                <a:r>
                  <a:rPr lang="en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</a:t>
                </a:r>
                <a:r>
                  <a:rPr lang="en-ID" sz="2000" i="0" kern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Pemerintahan</a:t>
                </a:r>
                <a:r>
                  <a:rPr lang="en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</a:t>
                </a:r>
                <a:r>
                  <a:rPr lang="en-ID" sz="20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Daerah </a:t>
                </a:r>
                <a:r>
                  <a:rPr lang="id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Provinsi </a:t>
                </a:r>
                <a:r>
                  <a:rPr lang="en-ID" sz="2000" i="0" kern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Bali</a:t>
                </a:r>
                <a:endParaRPr lang="id-ID" sz="200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E1B8528-EE00-461E-A4EA-4D6E04D3593D}"/>
                  </a:ext>
                </a:extLst>
              </p:cNvPr>
              <p:cNvSpPr/>
              <p:nvPr/>
            </p:nvSpPr>
            <p:spPr>
              <a:xfrm>
                <a:off x="6308007" y="2090232"/>
                <a:ext cx="866275" cy="83419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03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44C0991-1223-4279-88F5-EEAB6D696D6A}"/>
              </a:ext>
            </a:extLst>
          </p:cNvPr>
          <p:cNvSpPr/>
          <p:nvPr/>
        </p:nvSpPr>
        <p:spPr>
          <a:xfrm rot="2681220">
            <a:off x="6974662" y="4767636"/>
            <a:ext cx="179476" cy="11391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991FF5-5A84-44A6-A9B4-3245BCBAF563}"/>
              </a:ext>
            </a:extLst>
          </p:cNvPr>
          <p:cNvSpPr/>
          <p:nvPr/>
        </p:nvSpPr>
        <p:spPr>
          <a:xfrm rot="2681220">
            <a:off x="5307284" y="2020684"/>
            <a:ext cx="127291" cy="10858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3A56D1-ECE8-4E85-9521-53530502513B}"/>
              </a:ext>
            </a:extLst>
          </p:cNvPr>
          <p:cNvCxnSpPr>
            <a:cxnSpLocks/>
          </p:cNvCxnSpPr>
          <p:nvPr/>
        </p:nvCxnSpPr>
        <p:spPr>
          <a:xfrm>
            <a:off x="882550" y="619115"/>
            <a:ext cx="9100866" cy="0"/>
          </a:xfrm>
          <a:prstGeom prst="line">
            <a:avLst/>
          </a:prstGeom>
          <a:ln w="635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03C9AA0-66E2-43A1-A7E4-3F8D7AFC1F5C}"/>
              </a:ext>
            </a:extLst>
          </p:cNvPr>
          <p:cNvGraphicFramePr/>
          <p:nvPr>
            <p:extLst/>
          </p:nvPr>
        </p:nvGraphicFramePr>
        <p:xfrm>
          <a:off x="983432" y="764704"/>
          <a:ext cx="9144000" cy="2788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8" name="TextBox 1">
            <a:extLst>
              <a:ext uri="{FF2B5EF4-FFF2-40B4-BE49-F238E27FC236}">
                <a16:creationId xmlns:a16="http://schemas.microsoft.com/office/drawing/2014/main" id="{B1B41DBE-A62B-489B-9F2A-D0AB07CA3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7217" y="679023"/>
            <a:ext cx="1011539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400" i="0" dirty="0">
                <a:solidFill>
                  <a:srgbClr val="000000"/>
                </a:solidFill>
                <a:latin typeface="Arial Narrow" panose="020B0606020202030204" pitchFamily="34" charset="0"/>
              </a:rPr>
              <a:t>triliun rupiah</a:t>
            </a:r>
          </a:p>
        </p:txBody>
      </p:sp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E5C9E680-C19F-4C36-9B44-6CB9A9F98A59}"/>
              </a:ext>
            </a:extLst>
          </p:cNvPr>
          <p:cNvGraphicFramePr/>
          <p:nvPr>
            <p:extLst/>
          </p:nvPr>
        </p:nvGraphicFramePr>
        <p:xfrm>
          <a:off x="983432" y="3573016"/>
          <a:ext cx="9135374" cy="2886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1">
            <a:extLst>
              <a:ext uri="{FF2B5EF4-FFF2-40B4-BE49-F238E27FC236}">
                <a16:creationId xmlns:a16="http://schemas.microsoft.com/office/drawing/2014/main" id="{8EB7EC22-9EB8-4ECA-9B75-7F7334C57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9175" y="3559495"/>
            <a:ext cx="1279578" cy="24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i="0" dirty="0">
                <a:solidFill>
                  <a:srgbClr val="000000"/>
                </a:solidFill>
                <a:latin typeface="Arial Narrow" panose="020B0606020202030204" pitchFamily="34" charset="0"/>
              </a:rPr>
              <a:t>rata-rata 32,06%</a:t>
            </a:r>
            <a:endParaRPr lang="id-ID" altLang="en-US" sz="1400" i="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53645D-4ADD-4D06-BFC6-8537766E40E9}"/>
              </a:ext>
            </a:extLst>
          </p:cNvPr>
          <p:cNvSpPr/>
          <p:nvPr/>
        </p:nvSpPr>
        <p:spPr>
          <a:xfrm>
            <a:off x="6365873" y="639096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50" dirty="0" err="1">
                <a:solidFill>
                  <a:prstClr val="black"/>
                </a:solidFill>
                <a:latin typeface="Arial Narrow" panose="020B0606020202030204" pitchFamily="34" charset="0"/>
              </a:rPr>
              <a:t>Sumber</a:t>
            </a:r>
            <a:r>
              <a:rPr lang="en-GB" sz="1050" dirty="0">
                <a:solidFill>
                  <a:prstClr val="black"/>
                </a:solidFill>
                <a:latin typeface="Arial Narrow" panose="020B0606020202030204" pitchFamily="34" charset="0"/>
              </a:rPr>
              <a:t> Data: </a:t>
            </a:r>
          </a:p>
          <a:p>
            <a:r>
              <a:rPr lang="en-GB" sz="1050" dirty="0" err="1">
                <a:solidFill>
                  <a:prstClr val="black"/>
                </a:solidFill>
                <a:latin typeface="Arial Narrow" panose="020B0606020202030204" pitchFamily="34" charset="0"/>
              </a:rPr>
              <a:t>KepMen</a:t>
            </a:r>
            <a:r>
              <a:rPr lang="en-GB" sz="105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GB" sz="1050" dirty="0" err="1">
                <a:solidFill>
                  <a:prstClr val="black"/>
                </a:solidFill>
                <a:latin typeface="Arial Narrow" panose="020B0606020202030204" pitchFamily="34" charset="0"/>
              </a:rPr>
              <a:t>Evaluasi</a:t>
            </a:r>
            <a:r>
              <a:rPr lang="en-GB" sz="1050" dirty="0">
                <a:solidFill>
                  <a:prstClr val="black"/>
                </a:solidFill>
                <a:latin typeface="Arial Narrow" panose="020B0606020202030204" pitchFamily="34" charset="0"/>
              </a:rPr>
              <a:t> APBD </a:t>
            </a:r>
            <a:r>
              <a:rPr lang="en-GB" sz="1050" dirty="0" err="1">
                <a:solidFill>
                  <a:prstClr val="black"/>
                </a:solidFill>
                <a:latin typeface="Arial Narrow" panose="020B0606020202030204" pitchFamily="34" charset="0"/>
              </a:rPr>
              <a:t>Induk</a:t>
            </a:r>
            <a:r>
              <a:rPr lang="en-GB" sz="1050" dirty="0">
                <a:solidFill>
                  <a:prstClr val="black"/>
                </a:solidFill>
                <a:latin typeface="Arial Narrow" panose="020B0606020202030204" pitchFamily="34" charset="0"/>
              </a:rPr>
              <a:t> TA 2019, </a:t>
            </a:r>
            <a:r>
              <a:rPr lang="en-GB" sz="1050" dirty="0" err="1">
                <a:solidFill>
                  <a:prstClr val="black"/>
                </a:solidFill>
                <a:latin typeface="Arial Narrow" panose="020B0606020202030204" pitchFamily="34" charset="0"/>
              </a:rPr>
              <a:t>Ditjen</a:t>
            </a:r>
            <a:r>
              <a:rPr lang="en-GB" sz="1050" dirty="0">
                <a:solidFill>
                  <a:prstClr val="black"/>
                </a:solidFill>
                <a:latin typeface="Arial Narrow" panose="020B0606020202030204" pitchFamily="34" charset="0"/>
              </a:rPr>
              <a:t> Bina </a:t>
            </a:r>
            <a:r>
              <a:rPr lang="en-GB" sz="1050" dirty="0" err="1">
                <a:solidFill>
                  <a:prstClr val="black"/>
                </a:solidFill>
                <a:latin typeface="Arial Narrow" panose="020B0606020202030204" pitchFamily="34" charset="0"/>
              </a:rPr>
              <a:t>Keuangan</a:t>
            </a:r>
            <a:r>
              <a:rPr lang="en-GB" sz="1050" dirty="0">
                <a:solidFill>
                  <a:prstClr val="black"/>
                </a:solidFill>
                <a:latin typeface="Arial Narrow" panose="020B0606020202030204" pitchFamily="34" charset="0"/>
              </a:rPr>
              <a:t> Daerah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D3B764-F8A1-4BC5-B2F6-E4092B98B92D}"/>
              </a:ext>
            </a:extLst>
          </p:cNvPr>
          <p:cNvGrpSpPr/>
          <p:nvPr/>
        </p:nvGrpSpPr>
        <p:grpSpPr>
          <a:xfrm>
            <a:off x="839416" y="54754"/>
            <a:ext cx="7532417" cy="725678"/>
            <a:chOff x="1389826" y="135921"/>
            <a:chExt cx="6296629" cy="80846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3290143-14F2-44FC-A22C-B793BE69DEBA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05A96D2-AD9E-4913-89DB-8CA547E27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3BE16B5-F104-49EA-A629-60D6B2343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466D885-4ADE-45D1-A56B-0F3C477F63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14D35615-54A6-4402-9FD6-D991678B9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1D69ED57-4BD3-41AA-B855-79A1C8DE6A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C173AB2-BE24-40D2-9799-02F9E846F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2B60D4-1269-4281-BDC0-24747F877C20}"/>
                </a:ext>
              </a:extLst>
            </p:cNvPr>
            <p:cNvSpPr/>
            <p:nvPr/>
          </p:nvSpPr>
          <p:spPr>
            <a:xfrm>
              <a:off x="1439633" y="135921"/>
              <a:ext cx="5724384" cy="4114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id-ID" sz="1800" i="0" kern="0" spc="-150" dirty="0">
                  <a:solidFill>
                    <a:prstClr val="white"/>
                  </a:solidFill>
                  <a:latin typeface="Cambria" panose="02040503050406030204" pitchFamily="18" charset="0"/>
                </a:rPr>
                <a:t>Alokasi Anggaran Fungsi Pendidikan Terhadap Total Belanja 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CDA731-D5A9-4FE0-A518-57935C7124C0}"/>
                </a:ext>
              </a:extLst>
            </p:cNvPr>
            <p:cNvSpPr/>
            <p:nvPr/>
          </p:nvSpPr>
          <p:spPr>
            <a:xfrm>
              <a:off x="1457469" y="417148"/>
              <a:ext cx="1533240" cy="4114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i="0" kern="0" spc="-150">
                  <a:solidFill>
                    <a:prstClr val="white"/>
                  </a:solidFill>
                  <a:latin typeface="Cambria" panose="02040503050406030204" pitchFamily="18" charset="0"/>
                </a:rPr>
                <a:t>APBD Tahun 2019</a:t>
              </a:r>
              <a:endParaRPr lang="id-ID" sz="1800" i="0" kern="0" spc="-150" dirty="0">
                <a:solidFill>
                  <a:prstClr val="white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1" name="Rectangle 6">
            <a:extLst>
              <a:ext uri="{FF2B5EF4-FFF2-40B4-BE49-F238E27FC236}">
                <a16:creationId xmlns:a16="http://schemas.microsoft.com/office/drawing/2014/main" id="{84831630-046D-483D-8943-96C136C850B7}"/>
              </a:ext>
            </a:extLst>
          </p:cNvPr>
          <p:cNvSpPr/>
          <p:nvPr/>
        </p:nvSpPr>
        <p:spPr>
          <a:xfrm>
            <a:off x="10017973" y="1024015"/>
            <a:ext cx="201528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>
              <a:buFont typeface="Wingdings" panose="05000000000000000000" pitchFamily="2" charset="2"/>
              <a:buChar char="v"/>
            </a:pP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Alokasi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anggaran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fungsi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Pendidikan pada APBD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Provinsi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Bali </a:t>
            </a:r>
            <a:r>
              <a:rPr lang="en-ID" sz="140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Tahun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2019,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mencapai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Rp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1,97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trilyun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atau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28,82%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total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belanja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Angka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tersebut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berada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ID" sz="140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bawah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rata-rata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Nasional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ada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ID" sz="140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peringkat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24.</a:t>
            </a:r>
            <a:endParaRPr lang="id-ID" sz="1400" i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87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8D3B764-F8A1-4BC5-B2F6-E4092B98B92D}"/>
              </a:ext>
            </a:extLst>
          </p:cNvPr>
          <p:cNvGrpSpPr/>
          <p:nvPr/>
        </p:nvGrpSpPr>
        <p:grpSpPr>
          <a:xfrm>
            <a:off x="839416" y="54754"/>
            <a:ext cx="7532417" cy="725678"/>
            <a:chOff x="1389826" y="135921"/>
            <a:chExt cx="6296629" cy="8084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3290143-14F2-44FC-A22C-B793BE69DEBA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05A96D2-AD9E-4913-89DB-8CA547E27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13BE16B5-F104-49EA-A629-60D6B2343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466D885-4ADE-45D1-A56B-0F3C477F63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4D35615-54A6-4402-9FD6-D991678B9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D69ED57-4BD3-41AA-B855-79A1C8DE6A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C173AB2-BE24-40D2-9799-02F9E846F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C2B60D4-1269-4281-BDC0-24747F877C20}"/>
                </a:ext>
              </a:extLst>
            </p:cNvPr>
            <p:cNvSpPr/>
            <p:nvPr/>
          </p:nvSpPr>
          <p:spPr>
            <a:xfrm>
              <a:off x="1439633" y="135921"/>
              <a:ext cx="5724384" cy="5829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id-ID" sz="2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</a:rPr>
                <a:t>A</a:t>
              </a:r>
              <a:r>
                <a:rPr lang="en-US" sz="2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</a:rPr>
                <a:t>PK </a:t>
              </a:r>
              <a:r>
                <a:rPr lang="en-US" sz="2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</a:rPr>
                <a:t>dan</a:t>
              </a:r>
              <a:r>
                <a:rPr lang="en-US" sz="2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</a:rPr>
                <a:t> APM </a:t>
              </a:r>
              <a:r>
                <a:rPr lang="en-US" sz="2800" i="0" kern="0" spc="-150" dirty="0" err="1" smtClean="0">
                  <a:solidFill>
                    <a:prstClr val="white"/>
                  </a:solidFill>
                  <a:latin typeface="Cambria" panose="02040503050406030204" pitchFamily="18" charset="0"/>
                </a:rPr>
                <a:t>Provinsi</a:t>
              </a:r>
              <a:r>
                <a:rPr lang="en-US" sz="2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</a:rPr>
                <a:t> </a:t>
              </a:r>
              <a:r>
                <a:rPr lang="en-ID" sz="2800" i="0" kern="0" spc="-150" dirty="0" smtClean="0">
                  <a:solidFill>
                    <a:prstClr val="white"/>
                  </a:solidFill>
                  <a:latin typeface="Cambria" panose="02040503050406030204" pitchFamily="18" charset="0"/>
                </a:rPr>
                <a:t>Bali</a:t>
              </a:r>
              <a:endParaRPr lang="id-ID" sz="2800" i="0" kern="0" spc="-150" dirty="0">
                <a:solidFill>
                  <a:prstClr val="white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A53645D-4ADD-4D06-BFC6-8537766E40E9}"/>
              </a:ext>
            </a:extLst>
          </p:cNvPr>
          <p:cNvSpPr/>
          <p:nvPr/>
        </p:nvSpPr>
        <p:spPr>
          <a:xfrm>
            <a:off x="1083104" y="5517810"/>
            <a:ext cx="5048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Sumber</a:t>
            </a:r>
            <a:r>
              <a:rPr lang="en-GB" sz="1200" dirty="0">
                <a:solidFill>
                  <a:prstClr val="black"/>
                </a:solidFill>
                <a:latin typeface="Arial Narrow" panose="020B0606020202030204" pitchFamily="34" charset="0"/>
              </a:rPr>
              <a:t> Data: </a:t>
            </a:r>
            <a:r>
              <a:rPr lang="en-GB" sz="1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Kemendikbud</a:t>
            </a:r>
            <a:r>
              <a:rPr lang="en-GB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, 2019</a:t>
            </a:r>
            <a:endParaRPr lang="en-GB" sz="1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17A275-F090-4E56-B2F9-58D95C92DB0C}"/>
              </a:ext>
            </a:extLst>
          </p:cNvPr>
          <p:cNvGrpSpPr/>
          <p:nvPr/>
        </p:nvGrpSpPr>
        <p:grpSpPr>
          <a:xfrm>
            <a:off x="8093122" y="941696"/>
            <a:ext cx="3691510" cy="4143488"/>
            <a:chOff x="4782166" y="1836303"/>
            <a:chExt cx="2330527" cy="326435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AF55B93-2099-4448-8F1F-3FDFC52014DC}"/>
                </a:ext>
              </a:extLst>
            </p:cNvPr>
            <p:cNvGrpSpPr/>
            <p:nvPr/>
          </p:nvGrpSpPr>
          <p:grpSpPr>
            <a:xfrm>
              <a:off x="4782166" y="1836303"/>
              <a:ext cx="2330527" cy="3264352"/>
              <a:chOff x="4807797" y="694229"/>
              <a:chExt cx="2330527" cy="3264352"/>
            </a:xfrm>
          </p:grpSpPr>
          <p:sp>
            <p:nvSpPr>
              <p:cNvPr id="27" name="Freeform 47">
                <a:extLst>
                  <a:ext uri="{FF2B5EF4-FFF2-40B4-BE49-F238E27FC236}">
                    <a16:creationId xmlns:a16="http://schemas.microsoft.com/office/drawing/2014/main" id="{974115C7-8FD0-42B8-A10C-896DB9FBE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7797" y="694229"/>
                <a:ext cx="2330527" cy="3264352"/>
              </a:xfrm>
              <a:custGeom>
                <a:avLst/>
                <a:gdLst>
                  <a:gd name="T0" fmla="*/ 2662 w 2662"/>
                  <a:gd name="T1" fmla="*/ 6116 h 6753"/>
                  <a:gd name="T2" fmla="*/ 1331 w 2662"/>
                  <a:gd name="T3" fmla="*/ 6753 h 6753"/>
                  <a:gd name="T4" fmla="*/ 0 w 2662"/>
                  <a:gd name="T5" fmla="*/ 6116 h 6753"/>
                  <a:gd name="T6" fmla="*/ 0 w 2662"/>
                  <a:gd name="T7" fmla="*/ 0 h 6753"/>
                  <a:gd name="T8" fmla="*/ 2662 w 2662"/>
                  <a:gd name="T9" fmla="*/ 0 h 6753"/>
                  <a:gd name="T10" fmla="*/ 2662 w 2662"/>
                  <a:gd name="T11" fmla="*/ 6116 h 6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62" h="6753">
                    <a:moveTo>
                      <a:pt x="2662" y="6116"/>
                    </a:moveTo>
                    <a:lnTo>
                      <a:pt x="1331" y="6753"/>
                    </a:lnTo>
                    <a:lnTo>
                      <a:pt x="0" y="6116"/>
                    </a:lnTo>
                    <a:lnTo>
                      <a:pt x="0" y="0"/>
                    </a:lnTo>
                    <a:lnTo>
                      <a:pt x="2662" y="0"/>
                    </a:lnTo>
                    <a:lnTo>
                      <a:pt x="2662" y="6116"/>
                    </a:lnTo>
                    <a:close/>
                  </a:path>
                </a:pathLst>
              </a:custGeom>
              <a:solidFill>
                <a:srgbClr val="F3EBF9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724CDC-876B-4749-A12F-E6D70149A273}"/>
                  </a:ext>
                </a:extLst>
              </p:cNvPr>
              <p:cNvGrpSpPr/>
              <p:nvPr/>
            </p:nvGrpSpPr>
            <p:grpSpPr>
              <a:xfrm>
                <a:off x="4821327" y="694229"/>
                <a:ext cx="2087277" cy="550959"/>
                <a:chOff x="4776522" y="604887"/>
                <a:chExt cx="2205730" cy="658831"/>
              </a:xfrm>
            </p:grpSpPr>
            <p:sp>
              <p:nvSpPr>
                <p:cNvPr id="24" name="Freeform 758">
                  <a:extLst>
                    <a:ext uri="{FF2B5EF4-FFF2-40B4-BE49-F238E27FC236}">
                      <a16:creationId xmlns:a16="http://schemas.microsoft.com/office/drawing/2014/main" id="{EBDE5E18-D5B7-40A5-9B10-AC94646493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66649" y="735152"/>
                  <a:ext cx="219571" cy="255207"/>
                </a:xfrm>
                <a:custGeom>
                  <a:avLst/>
                  <a:gdLst>
                    <a:gd name="T0" fmla="*/ 0 w 406"/>
                    <a:gd name="T1" fmla="*/ 254 h 563"/>
                    <a:gd name="T2" fmla="*/ 5 w 406"/>
                    <a:gd name="T3" fmla="*/ 278 h 563"/>
                    <a:gd name="T4" fmla="*/ 18 w 406"/>
                    <a:gd name="T5" fmla="*/ 321 h 563"/>
                    <a:gd name="T6" fmla="*/ 39 w 406"/>
                    <a:gd name="T7" fmla="*/ 359 h 563"/>
                    <a:gd name="T8" fmla="*/ 64 w 406"/>
                    <a:gd name="T9" fmla="*/ 395 h 563"/>
                    <a:gd name="T10" fmla="*/ 109 w 406"/>
                    <a:gd name="T11" fmla="*/ 439 h 563"/>
                    <a:gd name="T12" fmla="*/ 180 w 406"/>
                    <a:gd name="T13" fmla="*/ 486 h 563"/>
                    <a:gd name="T14" fmla="*/ 252 w 406"/>
                    <a:gd name="T15" fmla="*/ 520 h 563"/>
                    <a:gd name="T16" fmla="*/ 320 w 406"/>
                    <a:gd name="T17" fmla="*/ 543 h 563"/>
                    <a:gd name="T18" fmla="*/ 394 w 406"/>
                    <a:gd name="T19" fmla="*/ 562 h 563"/>
                    <a:gd name="T20" fmla="*/ 406 w 406"/>
                    <a:gd name="T21" fmla="*/ 563 h 563"/>
                    <a:gd name="T22" fmla="*/ 406 w 406"/>
                    <a:gd name="T23" fmla="*/ 0 h 563"/>
                    <a:gd name="T24" fmla="*/ 333 w 406"/>
                    <a:gd name="T25" fmla="*/ 11 h 563"/>
                    <a:gd name="T26" fmla="*/ 230 w 406"/>
                    <a:gd name="T27" fmla="*/ 38 h 563"/>
                    <a:gd name="T28" fmla="*/ 166 w 406"/>
                    <a:gd name="T29" fmla="*/ 62 h 563"/>
                    <a:gd name="T30" fmla="*/ 110 w 406"/>
                    <a:gd name="T31" fmla="*/ 92 h 563"/>
                    <a:gd name="T32" fmla="*/ 64 w 406"/>
                    <a:gd name="T33" fmla="*/ 128 h 563"/>
                    <a:gd name="T34" fmla="*/ 28 w 406"/>
                    <a:gd name="T35" fmla="*/ 173 h 563"/>
                    <a:gd name="T36" fmla="*/ 6 w 406"/>
                    <a:gd name="T37" fmla="*/ 225 h 563"/>
                    <a:gd name="T38" fmla="*/ 0 w 406"/>
                    <a:gd name="T39" fmla="*/ 254 h 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06" h="563">
                      <a:moveTo>
                        <a:pt x="0" y="254"/>
                      </a:moveTo>
                      <a:lnTo>
                        <a:pt x="5" y="278"/>
                      </a:lnTo>
                      <a:lnTo>
                        <a:pt x="18" y="321"/>
                      </a:lnTo>
                      <a:lnTo>
                        <a:pt x="39" y="359"/>
                      </a:lnTo>
                      <a:lnTo>
                        <a:pt x="64" y="395"/>
                      </a:lnTo>
                      <a:lnTo>
                        <a:pt x="109" y="439"/>
                      </a:lnTo>
                      <a:lnTo>
                        <a:pt x="180" y="486"/>
                      </a:lnTo>
                      <a:lnTo>
                        <a:pt x="252" y="520"/>
                      </a:lnTo>
                      <a:lnTo>
                        <a:pt x="320" y="543"/>
                      </a:lnTo>
                      <a:lnTo>
                        <a:pt x="394" y="562"/>
                      </a:lnTo>
                      <a:lnTo>
                        <a:pt x="406" y="563"/>
                      </a:lnTo>
                      <a:lnTo>
                        <a:pt x="406" y="0"/>
                      </a:lnTo>
                      <a:lnTo>
                        <a:pt x="333" y="11"/>
                      </a:lnTo>
                      <a:lnTo>
                        <a:pt x="230" y="38"/>
                      </a:lnTo>
                      <a:lnTo>
                        <a:pt x="166" y="62"/>
                      </a:lnTo>
                      <a:lnTo>
                        <a:pt x="110" y="92"/>
                      </a:lnTo>
                      <a:lnTo>
                        <a:pt x="64" y="128"/>
                      </a:lnTo>
                      <a:lnTo>
                        <a:pt x="28" y="173"/>
                      </a:lnTo>
                      <a:lnTo>
                        <a:pt x="6" y="225"/>
                      </a:lnTo>
                      <a:lnTo>
                        <a:pt x="0" y="254"/>
                      </a:lnTo>
                      <a:close/>
                    </a:path>
                  </a:pathLst>
                </a:custGeom>
                <a:solidFill>
                  <a:srgbClr val="A365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Freeform 775">
                  <a:extLst>
                    <a:ext uri="{FF2B5EF4-FFF2-40B4-BE49-F238E27FC236}">
                      <a16:creationId xmlns:a16="http://schemas.microsoft.com/office/drawing/2014/main" id="{B4EB1776-E663-4649-91E8-556401F19B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6522" y="604887"/>
                  <a:ext cx="2205730" cy="658831"/>
                </a:xfrm>
                <a:custGeom>
                  <a:avLst/>
                  <a:gdLst>
                    <a:gd name="T0" fmla="*/ 2401 w 2930"/>
                    <a:gd name="T1" fmla="*/ 0 h 1457"/>
                    <a:gd name="T2" fmla="*/ 1929 w 2930"/>
                    <a:gd name="T3" fmla="*/ 3 h 1457"/>
                    <a:gd name="T4" fmla="*/ 980 w 2930"/>
                    <a:gd name="T5" fmla="*/ 15 h 1457"/>
                    <a:gd name="T6" fmla="*/ 816 w 2930"/>
                    <a:gd name="T7" fmla="*/ 17 h 1457"/>
                    <a:gd name="T8" fmla="*/ 737 w 2930"/>
                    <a:gd name="T9" fmla="*/ 14 h 1457"/>
                    <a:gd name="T10" fmla="*/ 598 w 2930"/>
                    <a:gd name="T11" fmla="*/ 19 h 1457"/>
                    <a:gd name="T12" fmla="*/ 476 w 2930"/>
                    <a:gd name="T13" fmla="*/ 28 h 1457"/>
                    <a:gd name="T14" fmla="*/ 373 w 2930"/>
                    <a:gd name="T15" fmla="*/ 42 h 1457"/>
                    <a:gd name="T16" fmla="*/ 285 w 2930"/>
                    <a:gd name="T17" fmla="*/ 61 h 1457"/>
                    <a:gd name="T18" fmla="*/ 213 w 2930"/>
                    <a:gd name="T19" fmla="*/ 83 h 1457"/>
                    <a:gd name="T20" fmla="*/ 154 w 2930"/>
                    <a:gd name="T21" fmla="*/ 108 h 1457"/>
                    <a:gd name="T22" fmla="*/ 107 w 2930"/>
                    <a:gd name="T23" fmla="*/ 135 h 1457"/>
                    <a:gd name="T24" fmla="*/ 71 w 2930"/>
                    <a:gd name="T25" fmla="*/ 162 h 1457"/>
                    <a:gd name="T26" fmla="*/ 44 w 2930"/>
                    <a:gd name="T27" fmla="*/ 189 h 1457"/>
                    <a:gd name="T28" fmla="*/ 17 w 2930"/>
                    <a:gd name="T29" fmla="*/ 226 h 1457"/>
                    <a:gd name="T30" fmla="*/ 0 w 2930"/>
                    <a:gd name="T31" fmla="*/ 285 h 1457"/>
                    <a:gd name="T32" fmla="*/ 1 w 2930"/>
                    <a:gd name="T33" fmla="*/ 294 h 1457"/>
                    <a:gd name="T34" fmla="*/ 1 w 2930"/>
                    <a:gd name="T35" fmla="*/ 1438 h 1457"/>
                    <a:gd name="T36" fmla="*/ 2 w 2930"/>
                    <a:gd name="T37" fmla="*/ 1447 h 1457"/>
                    <a:gd name="T38" fmla="*/ 3 w 2930"/>
                    <a:gd name="T39" fmla="*/ 1457 h 1457"/>
                    <a:gd name="T40" fmla="*/ 9 w 2930"/>
                    <a:gd name="T41" fmla="*/ 1428 h 1457"/>
                    <a:gd name="T42" fmla="*/ 31 w 2930"/>
                    <a:gd name="T43" fmla="*/ 1376 h 1457"/>
                    <a:gd name="T44" fmla="*/ 67 w 2930"/>
                    <a:gd name="T45" fmla="*/ 1331 h 1457"/>
                    <a:gd name="T46" fmla="*/ 113 w 2930"/>
                    <a:gd name="T47" fmla="*/ 1295 h 1457"/>
                    <a:gd name="T48" fmla="*/ 169 w 2930"/>
                    <a:gd name="T49" fmla="*/ 1265 h 1457"/>
                    <a:gd name="T50" fmla="*/ 233 w 2930"/>
                    <a:gd name="T51" fmla="*/ 1241 h 1457"/>
                    <a:gd name="T52" fmla="*/ 336 w 2930"/>
                    <a:gd name="T53" fmla="*/ 1214 h 1457"/>
                    <a:gd name="T54" fmla="*/ 409 w 2930"/>
                    <a:gd name="T55" fmla="*/ 1203 h 1457"/>
                    <a:gd name="T56" fmla="*/ 506 w 2930"/>
                    <a:gd name="T57" fmla="*/ 1191 h 1457"/>
                    <a:gd name="T58" fmla="*/ 686 w 2930"/>
                    <a:gd name="T59" fmla="*/ 1183 h 1457"/>
                    <a:gd name="T60" fmla="*/ 754 w 2930"/>
                    <a:gd name="T61" fmla="*/ 1183 h 1457"/>
                    <a:gd name="T62" fmla="*/ 1345 w 2930"/>
                    <a:gd name="T63" fmla="*/ 1184 h 1457"/>
                    <a:gd name="T64" fmla="*/ 2401 w 2930"/>
                    <a:gd name="T65" fmla="*/ 1185 h 1457"/>
                    <a:gd name="T66" fmla="*/ 2930 w 2930"/>
                    <a:gd name="T67" fmla="*/ 565 h 1457"/>
                    <a:gd name="T68" fmla="*/ 2401 w 2930"/>
                    <a:gd name="T69" fmla="*/ 0 h 14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930" h="1457">
                      <a:moveTo>
                        <a:pt x="2401" y="0"/>
                      </a:moveTo>
                      <a:lnTo>
                        <a:pt x="1929" y="3"/>
                      </a:lnTo>
                      <a:lnTo>
                        <a:pt x="980" y="15"/>
                      </a:lnTo>
                      <a:lnTo>
                        <a:pt x="816" y="17"/>
                      </a:lnTo>
                      <a:lnTo>
                        <a:pt x="737" y="14"/>
                      </a:lnTo>
                      <a:lnTo>
                        <a:pt x="598" y="19"/>
                      </a:lnTo>
                      <a:lnTo>
                        <a:pt x="476" y="28"/>
                      </a:lnTo>
                      <a:lnTo>
                        <a:pt x="373" y="42"/>
                      </a:lnTo>
                      <a:lnTo>
                        <a:pt x="285" y="61"/>
                      </a:lnTo>
                      <a:lnTo>
                        <a:pt x="213" y="83"/>
                      </a:lnTo>
                      <a:lnTo>
                        <a:pt x="154" y="108"/>
                      </a:lnTo>
                      <a:lnTo>
                        <a:pt x="107" y="135"/>
                      </a:lnTo>
                      <a:lnTo>
                        <a:pt x="71" y="162"/>
                      </a:lnTo>
                      <a:lnTo>
                        <a:pt x="44" y="189"/>
                      </a:lnTo>
                      <a:lnTo>
                        <a:pt x="17" y="226"/>
                      </a:lnTo>
                      <a:lnTo>
                        <a:pt x="0" y="285"/>
                      </a:lnTo>
                      <a:lnTo>
                        <a:pt x="1" y="294"/>
                      </a:lnTo>
                      <a:lnTo>
                        <a:pt x="1" y="1438"/>
                      </a:lnTo>
                      <a:lnTo>
                        <a:pt x="2" y="1447"/>
                      </a:lnTo>
                      <a:lnTo>
                        <a:pt x="3" y="1457"/>
                      </a:lnTo>
                      <a:lnTo>
                        <a:pt x="9" y="1428"/>
                      </a:lnTo>
                      <a:lnTo>
                        <a:pt x="31" y="1376"/>
                      </a:lnTo>
                      <a:lnTo>
                        <a:pt x="67" y="1331"/>
                      </a:lnTo>
                      <a:lnTo>
                        <a:pt x="113" y="1295"/>
                      </a:lnTo>
                      <a:lnTo>
                        <a:pt x="169" y="1265"/>
                      </a:lnTo>
                      <a:lnTo>
                        <a:pt x="233" y="1241"/>
                      </a:lnTo>
                      <a:lnTo>
                        <a:pt x="336" y="1214"/>
                      </a:lnTo>
                      <a:lnTo>
                        <a:pt x="409" y="1203"/>
                      </a:lnTo>
                      <a:lnTo>
                        <a:pt x="506" y="1191"/>
                      </a:lnTo>
                      <a:lnTo>
                        <a:pt x="686" y="1183"/>
                      </a:lnTo>
                      <a:lnTo>
                        <a:pt x="754" y="1183"/>
                      </a:lnTo>
                      <a:lnTo>
                        <a:pt x="1345" y="1184"/>
                      </a:lnTo>
                      <a:lnTo>
                        <a:pt x="2401" y="1185"/>
                      </a:lnTo>
                      <a:lnTo>
                        <a:pt x="2930" y="565"/>
                      </a:lnTo>
                      <a:lnTo>
                        <a:pt x="2401" y="0"/>
                      </a:lnTo>
                      <a:close/>
                    </a:path>
                  </a:pathLst>
                </a:custGeom>
                <a:solidFill>
                  <a:srgbClr val="E6D5F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88E591A3-B308-48E5-90B5-D4C55E1162BB}"/>
                    </a:ext>
                  </a:extLst>
                </p:cNvPr>
                <p:cNvSpPr/>
                <p:nvPr/>
              </p:nvSpPr>
              <p:spPr>
                <a:xfrm>
                  <a:off x="4866649" y="775902"/>
                  <a:ext cx="196759" cy="219780"/>
                </a:xfrm>
                <a:prstGeom prst="ellipse">
                  <a:avLst/>
                </a:prstGeom>
                <a:solidFill>
                  <a:srgbClr val="A365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74E9C3E-4017-4E42-AD6C-E1B24F9C5775}"/>
                </a:ext>
              </a:extLst>
            </p:cNvPr>
            <p:cNvSpPr/>
            <p:nvPr/>
          </p:nvSpPr>
          <p:spPr>
            <a:xfrm>
              <a:off x="6656396" y="1836304"/>
              <a:ext cx="453157" cy="44561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8346162" y="1484784"/>
            <a:ext cx="318542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i="0" dirty="0" smtClean="0">
                <a:latin typeface="Cambria" pitchFamily="18" charset="0"/>
              </a:rPr>
              <a:t>APM </a:t>
            </a:r>
            <a:r>
              <a:rPr lang="en-US" sz="1400" i="0" dirty="0" err="1">
                <a:latin typeface="Cambria" pitchFamily="18" charset="0"/>
              </a:rPr>
              <a:t>Provinsi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smtClean="0">
                <a:latin typeface="Cambria" pitchFamily="18" charset="0"/>
              </a:rPr>
              <a:t>Bali </a:t>
            </a:r>
            <a:r>
              <a:rPr lang="en-US" sz="1400" i="0" dirty="0" err="1" smtClean="0">
                <a:latin typeface="Cambria" pitchFamily="18" charset="0"/>
              </a:rPr>
              <a:t>Tahun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>
                <a:latin typeface="Cambria" pitchFamily="18" charset="0"/>
              </a:rPr>
              <a:t>2017/2018 </a:t>
            </a:r>
            <a:r>
              <a:rPr lang="en-US" sz="1400" i="0" dirty="0" err="1" smtClean="0">
                <a:latin typeface="Cambria" pitchFamily="18" charset="0"/>
              </a:rPr>
              <a:t>tertinggi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adalah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jenjang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pendidikan</a:t>
            </a:r>
            <a:r>
              <a:rPr lang="en-US" sz="1400" i="0" dirty="0">
                <a:latin typeface="Cambria" pitchFamily="18" charset="0"/>
              </a:rPr>
              <a:t> SD/</a:t>
            </a:r>
            <a:r>
              <a:rPr lang="en-US" sz="1400" i="0" dirty="0" err="1">
                <a:latin typeface="Cambria" pitchFamily="18" charset="0"/>
              </a:rPr>
              <a:t>sederajat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yaitu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sebesar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smtClean="0">
                <a:latin typeface="Cambria" pitchFamily="18" charset="0"/>
              </a:rPr>
              <a:t>93,7 </a:t>
            </a:r>
            <a:r>
              <a:rPr lang="en-US" sz="1400" i="0" dirty="0" err="1">
                <a:latin typeface="Cambria" pitchFamily="18" charset="0"/>
              </a:rPr>
              <a:t>persen</a:t>
            </a:r>
            <a:r>
              <a:rPr lang="en-US" sz="1400" i="0" dirty="0">
                <a:latin typeface="Cambria" pitchFamily="18" charset="0"/>
              </a:rPr>
              <a:t>. </a:t>
            </a:r>
            <a:r>
              <a:rPr lang="en-US" sz="1400" i="0" dirty="0" err="1" smtClean="0">
                <a:latin typeface="Cambria" pitchFamily="18" charset="0"/>
              </a:rPr>
              <a:t>Sedangkan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APK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Provinsi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smtClean="0">
                <a:latin typeface="Cambria" pitchFamily="18" charset="0"/>
              </a:rPr>
              <a:t>Bali </a:t>
            </a:r>
            <a:r>
              <a:rPr lang="en-US" sz="1400" i="0" dirty="0" err="1" smtClean="0">
                <a:latin typeface="Cambria" pitchFamily="18" charset="0"/>
              </a:rPr>
              <a:t>Tahun</a:t>
            </a:r>
            <a:r>
              <a:rPr lang="en-US" sz="1400" i="0" dirty="0" smtClean="0">
                <a:latin typeface="Cambria" pitchFamily="18" charset="0"/>
              </a:rPr>
              <a:t> 2017/2018 </a:t>
            </a:r>
            <a:r>
              <a:rPr lang="en-US" sz="1400" i="0" dirty="0" err="1" smtClean="0">
                <a:latin typeface="Cambria" pitchFamily="18" charset="0"/>
              </a:rPr>
              <a:t>pada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setiap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jenjang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pendidikan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mulai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dari</a:t>
            </a:r>
            <a:r>
              <a:rPr lang="en-US" sz="1400" i="0" dirty="0" smtClean="0">
                <a:latin typeface="Cambria" pitchFamily="18" charset="0"/>
              </a:rPr>
              <a:t> SD/</a:t>
            </a:r>
            <a:r>
              <a:rPr lang="en-US" sz="1400" i="0" dirty="0" err="1" smtClean="0">
                <a:latin typeface="Cambria" pitchFamily="18" charset="0"/>
              </a:rPr>
              <a:t>sederajat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smtClean="0">
                <a:latin typeface="Cambria" pitchFamily="18" charset="0"/>
              </a:rPr>
              <a:t>,</a:t>
            </a:r>
            <a:r>
              <a:rPr lang="en-US" sz="1400" i="0" dirty="0" err="1" smtClean="0">
                <a:latin typeface="Cambria" pitchFamily="18" charset="0"/>
              </a:rPr>
              <a:t>SMP</a:t>
            </a:r>
            <a:r>
              <a:rPr lang="en-US" sz="1400" i="0" dirty="0" smtClean="0">
                <a:latin typeface="Cambria" pitchFamily="18" charset="0"/>
              </a:rPr>
              <a:t>/</a:t>
            </a:r>
            <a:r>
              <a:rPr lang="en-US" sz="1400" i="0" dirty="0" err="1" smtClean="0">
                <a:latin typeface="Cambria" pitchFamily="18" charset="0"/>
              </a:rPr>
              <a:t>sederajad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dan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SMA</a:t>
            </a:r>
            <a:r>
              <a:rPr lang="en-US" sz="1400" i="0" dirty="0" smtClean="0">
                <a:latin typeface="Cambria" pitchFamily="18" charset="0"/>
              </a:rPr>
              <a:t>/</a:t>
            </a:r>
            <a:r>
              <a:rPr lang="en-US" sz="1400" i="0" dirty="0" err="1" smtClean="0">
                <a:latin typeface="Cambria" pitchFamily="18" charset="0"/>
              </a:rPr>
              <a:t>sederajat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yaitu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melebihi</a:t>
            </a:r>
            <a:r>
              <a:rPr lang="en-US" sz="1400" i="0" dirty="0" smtClean="0">
                <a:latin typeface="Cambria" pitchFamily="18" charset="0"/>
              </a:rPr>
              <a:t> 100 </a:t>
            </a:r>
            <a:r>
              <a:rPr lang="en-US" sz="1400" i="0" dirty="0" err="1" smtClean="0">
                <a:latin typeface="Cambria" pitchFamily="18" charset="0"/>
              </a:rPr>
              <a:t>persen</a:t>
            </a:r>
            <a:r>
              <a:rPr lang="en-US" sz="1400" i="0" dirty="0" smtClean="0">
                <a:latin typeface="Cambria" pitchFamily="18" charset="0"/>
              </a:rPr>
              <a:t>. </a:t>
            </a:r>
            <a:r>
              <a:rPr lang="en-US" sz="1400" i="0" dirty="0" err="1" smtClean="0">
                <a:latin typeface="Cambria" pitchFamily="18" charset="0"/>
              </a:rPr>
              <a:t>Kondisi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ini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menunjukkan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bahwa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 smtClean="0">
                <a:latin typeface="Cambria" pitchFamily="18" charset="0"/>
              </a:rPr>
              <a:t>masih</a:t>
            </a:r>
            <a:r>
              <a:rPr lang="en-US" sz="1400" i="0" dirty="0" smtClean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terdapat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sejumlah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siswa</a:t>
            </a:r>
            <a:r>
              <a:rPr lang="en-US" sz="1400" i="0" dirty="0">
                <a:latin typeface="Cambria" pitchFamily="18" charset="0"/>
              </a:rPr>
              <a:t> yang </a:t>
            </a:r>
            <a:r>
              <a:rPr lang="en-US" sz="1400" i="0" dirty="0" err="1">
                <a:latin typeface="Cambria" pitchFamily="18" charset="0"/>
              </a:rPr>
              <a:t>berusia</a:t>
            </a:r>
            <a:r>
              <a:rPr lang="en-US" sz="1400" i="0" dirty="0">
                <a:latin typeface="Cambria" pitchFamily="18" charset="0"/>
              </a:rPr>
              <a:t> di </a:t>
            </a:r>
            <a:r>
              <a:rPr lang="en-US" sz="1400" i="0" dirty="0" err="1">
                <a:latin typeface="Cambria" pitchFamily="18" charset="0"/>
              </a:rPr>
              <a:t>luar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batas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usia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sekolah</a:t>
            </a:r>
            <a:r>
              <a:rPr lang="en-US" sz="1400" i="0" dirty="0">
                <a:latin typeface="Cambria" pitchFamily="18" charset="0"/>
              </a:rPr>
              <a:t> (</a:t>
            </a:r>
            <a:r>
              <a:rPr lang="en-US" sz="1400" i="0" dirty="0" err="1">
                <a:latin typeface="Cambria" pitchFamily="18" charset="0"/>
              </a:rPr>
              <a:t>lewat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umur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usia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sekolah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pada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jenjang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tersebut</a:t>
            </a:r>
            <a:r>
              <a:rPr lang="en-US" sz="1400" i="0" dirty="0">
                <a:latin typeface="Cambria" pitchFamily="18" charset="0"/>
              </a:rPr>
              <a:t>) </a:t>
            </a:r>
            <a:r>
              <a:rPr lang="en-US" sz="1400" i="0" dirty="0" err="1">
                <a:latin typeface="Cambria" pitchFamily="18" charset="0"/>
              </a:rPr>
              <a:t>pada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jenjang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pendidikan</a:t>
            </a:r>
            <a:r>
              <a:rPr lang="en-US" sz="1400" i="0" dirty="0">
                <a:latin typeface="Cambria" pitchFamily="18" charset="0"/>
              </a:rPr>
              <a:t> SD/</a:t>
            </a:r>
            <a:r>
              <a:rPr lang="en-US" sz="1400" i="0" dirty="0" err="1">
                <a:latin typeface="Cambria" pitchFamily="18" charset="0"/>
              </a:rPr>
              <a:t>sederajat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dan</a:t>
            </a:r>
            <a:r>
              <a:rPr lang="en-US" sz="1400" i="0" dirty="0">
                <a:latin typeface="Cambria" pitchFamily="18" charset="0"/>
              </a:rPr>
              <a:t> SMP/</a:t>
            </a:r>
            <a:r>
              <a:rPr lang="en-US" sz="1400" i="0" dirty="0" err="1">
                <a:latin typeface="Cambria" pitchFamily="18" charset="0"/>
              </a:rPr>
              <a:t>sederajad</a:t>
            </a:r>
            <a:r>
              <a:rPr lang="en-US" sz="1400" i="0" dirty="0">
                <a:latin typeface="Cambria" pitchFamily="18" charset="0"/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400256" y="5085184"/>
            <a:ext cx="3185429" cy="1600438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en-US" sz="1400" i="0" dirty="0" err="1">
                <a:latin typeface="Cambria" pitchFamily="18" charset="0"/>
              </a:rPr>
              <a:t>Penerapan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Standar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Pelayanan</a:t>
            </a:r>
            <a:r>
              <a:rPr lang="en-US" sz="1400" i="0" dirty="0">
                <a:latin typeface="Cambria" pitchFamily="18" charset="0"/>
              </a:rPr>
              <a:t> Minimal (SPM) </a:t>
            </a:r>
            <a:r>
              <a:rPr lang="en-US" sz="1400" i="0" dirty="0" err="1">
                <a:latin typeface="Cambria" pitchFamily="18" charset="0"/>
              </a:rPr>
              <a:t>bidang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pendidikan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baik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oleh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pemerintah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provinsi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dan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pemerintah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kabupaten</a:t>
            </a:r>
            <a:r>
              <a:rPr lang="en-US" sz="1400" i="0" dirty="0">
                <a:latin typeface="Cambria" pitchFamily="18" charset="0"/>
              </a:rPr>
              <a:t>/</a:t>
            </a:r>
            <a:r>
              <a:rPr lang="en-US" sz="1400" i="0" dirty="0" err="1">
                <a:latin typeface="Cambria" pitchFamily="18" charset="0"/>
              </a:rPr>
              <a:t>kota</a:t>
            </a:r>
            <a:r>
              <a:rPr lang="en-US" sz="1400" i="0" dirty="0">
                <a:latin typeface="Cambria" pitchFamily="18" charset="0"/>
              </a:rPr>
              <a:t>, </a:t>
            </a:r>
            <a:r>
              <a:rPr lang="en-US" sz="1400" i="0" dirty="0" err="1">
                <a:latin typeface="Cambria" pitchFamily="18" charset="0"/>
              </a:rPr>
              <a:t>diharapkan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dapat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menjadi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solusi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untuk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mengatasi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permasalahan</a:t>
            </a:r>
            <a:r>
              <a:rPr lang="en-US" sz="1400" i="0" dirty="0">
                <a:latin typeface="Cambria" pitchFamily="18" charset="0"/>
              </a:rPr>
              <a:t> </a:t>
            </a:r>
            <a:r>
              <a:rPr lang="en-US" sz="1400" i="0" dirty="0" err="1">
                <a:latin typeface="Cambria" pitchFamily="18" charset="0"/>
              </a:rPr>
              <a:t>tersebut</a:t>
            </a:r>
            <a:r>
              <a:rPr lang="en-US" sz="1400" i="0" dirty="0">
                <a:latin typeface="Cambria" pitchFamily="18" charset="0"/>
              </a:rPr>
              <a:t>. </a:t>
            </a:r>
          </a:p>
        </p:txBody>
      </p:sp>
      <p:sp>
        <p:nvSpPr>
          <p:cNvPr id="3" name="Down Arrow 2"/>
          <p:cNvSpPr/>
          <p:nvPr/>
        </p:nvSpPr>
        <p:spPr>
          <a:xfrm>
            <a:off x="9552384" y="4653137"/>
            <a:ext cx="792088" cy="432048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l="57563" t="47768" r="26775" b="38304"/>
          <a:stretch/>
        </p:blipFill>
        <p:spPr>
          <a:xfrm>
            <a:off x="479376" y="1700808"/>
            <a:ext cx="705677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C7EABAE-7DC1-453A-8654-22156447D30C}"/>
              </a:ext>
            </a:extLst>
          </p:cNvPr>
          <p:cNvSpPr/>
          <p:nvPr/>
        </p:nvSpPr>
        <p:spPr>
          <a:xfrm rot="2681220">
            <a:off x="6657814" y="4923219"/>
            <a:ext cx="178532" cy="10568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FA9DFE-4F8B-4E08-8616-A6D40CFCE318}"/>
              </a:ext>
            </a:extLst>
          </p:cNvPr>
          <p:cNvSpPr/>
          <p:nvPr/>
        </p:nvSpPr>
        <p:spPr>
          <a:xfrm rot="2681220">
            <a:off x="3639506" y="2010826"/>
            <a:ext cx="178532" cy="127874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3A56D1-ECE8-4E85-9521-53530502513B}"/>
              </a:ext>
            </a:extLst>
          </p:cNvPr>
          <p:cNvCxnSpPr>
            <a:cxnSpLocks/>
          </p:cNvCxnSpPr>
          <p:nvPr/>
        </p:nvCxnSpPr>
        <p:spPr>
          <a:xfrm>
            <a:off x="570009" y="633330"/>
            <a:ext cx="9100866" cy="0"/>
          </a:xfrm>
          <a:prstGeom prst="line">
            <a:avLst/>
          </a:prstGeom>
          <a:ln w="635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0D42709-152B-49A1-B601-FDBBAD6CFFFB}"/>
              </a:ext>
            </a:extLst>
          </p:cNvPr>
          <p:cNvGraphicFramePr/>
          <p:nvPr>
            <p:extLst/>
          </p:nvPr>
        </p:nvGraphicFramePr>
        <p:xfrm>
          <a:off x="839416" y="908720"/>
          <a:ext cx="9144000" cy="2687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94DF51D-6BD8-4DB3-9499-304A651F6651}"/>
              </a:ext>
            </a:extLst>
          </p:cNvPr>
          <p:cNvGraphicFramePr/>
          <p:nvPr>
            <p:extLst/>
          </p:nvPr>
        </p:nvGraphicFramePr>
        <p:xfrm>
          <a:off x="839416" y="3717032"/>
          <a:ext cx="9135374" cy="2885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1">
            <a:extLst>
              <a:ext uri="{FF2B5EF4-FFF2-40B4-BE49-F238E27FC236}">
                <a16:creationId xmlns:a16="http://schemas.microsoft.com/office/drawing/2014/main" id="{70152CE2-53FF-4B63-A84C-738254544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4676" y="693238"/>
            <a:ext cx="1011539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400" i="0" dirty="0">
                <a:solidFill>
                  <a:srgbClr val="000000"/>
                </a:solidFill>
                <a:latin typeface="Arial Narrow" panose="020B0606020202030204" pitchFamily="34" charset="0"/>
              </a:rPr>
              <a:t>triliun rupiah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D6A584A2-3C14-4B57-BC2D-85D6BB654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6634" y="3544287"/>
            <a:ext cx="1279578" cy="24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i="0" dirty="0">
                <a:solidFill>
                  <a:srgbClr val="000000"/>
                </a:solidFill>
                <a:latin typeface="Arial Narrow" panose="020B0606020202030204" pitchFamily="34" charset="0"/>
              </a:rPr>
              <a:t>rata-rata 10,89%</a:t>
            </a:r>
            <a:endParaRPr lang="id-ID" altLang="en-US" sz="1400" i="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826EC3-2E10-45EE-96B8-98D4DEE51C7D}"/>
              </a:ext>
            </a:extLst>
          </p:cNvPr>
          <p:cNvSpPr/>
          <p:nvPr/>
        </p:nvSpPr>
        <p:spPr>
          <a:xfrm>
            <a:off x="6039683" y="6386041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dirty="0" err="1">
                <a:solidFill>
                  <a:prstClr val="black"/>
                </a:solidFill>
                <a:latin typeface="Arial Narrow" panose="020B0606020202030204" pitchFamily="34" charset="0"/>
              </a:rPr>
              <a:t>Sumber</a:t>
            </a:r>
            <a:r>
              <a:rPr lang="en-GB" sz="1100" dirty="0">
                <a:solidFill>
                  <a:prstClr val="black"/>
                </a:solidFill>
                <a:latin typeface="Arial Narrow" panose="020B0606020202030204" pitchFamily="34" charset="0"/>
              </a:rPr>
              <a:t> Data: </a:t>
            </a:r>
          </a:p>
          <a:p>
            <a:r>
              <a:rPr lang="en-GB" sz="1100" dirty="0" err="1">
                <a:solidFill>
                  <a:prstClr val="black"/>
                </a:solidFill>
                <a:latin typeface="Arial Narrow" panose="020B0606020202030204" pitchFamily="34" charset="0"/>
              </a:rPr>
              <a:t>KepMen</a:t>
            </a:r>
            <a:r>
              <a:rPr lang="en-GB" sz="11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GB" sz="1100" dirty="0" err="1">
                <a:solidFill>
                  <a:prstClr val="black"/>
                </a:solidFill>
                <a:latin typeface="Arial Narrow" panose="020B0606020202030204" pitchFamily="34" charset="0"/>
              </a:rPr>
              <a:t>Evaluasi</a:t>
            </a:r>
            <a:r>
              <a:rPr lang="en-GB" sz="1100" dirty="0">
                <a:solidFill>
                  <a:prstClr val="black"/>
                </a:solidFill>
                <a:latin typeface="Arial Narrow" panose="020B0606020202030204" pitchFamily="34" charset="0"/>
              </a:rPr>
              <a:t> APBD </a:t>
            </a:r>
            <a:r>
              <a:rPr lang="en-GB" sz="1100" dirty="0" err="1">
                <a:solidFill>
                  <a:prstClr val="black"/>
                </a:solidFill>
                <a:latin typeface="Arial Narrow" panose="020B0606020202030204" pitchFamily="34" charset="0"/>
              </a:rPr>
              <a:t>Induk</a:t>
            </a:r>
            <a:r>
              <a:rPr lang="en-GB" sz="1100" dirty="0">
                <a:solidFill>
                  <a:prstClr val="black"/>
                </a:solidFill>
                <a:latin typeface="Arial Narrow" panose="020B0606020202030204" pitchFamily="34" charset="0"/>
              </a:rPr>
              <a:t> TA 2019, </a:t>
            </a:r>
            <a:r>
              <a:rPr lang="en-GB" sz="1100" dirty="0" err="1">
                <a:solidFill>
                  <a:prstClr val="black"/>
                </a:solidFill>
                <a:latin typeface="Arial Narrow" panose="020B0606020202030204" pitchFamily="34" charset="0"/>
              </a:rPr>
              <a:t>Ditjen</a:t>
            </a:r>
            <a:r>
              <a:rPr lang="en-GB" sz="1100" dirty="0">
                <a:solidFill>
                  <a:prstClr val="black"/>
                </a:solidFill>
                <a:latin typeface="Arial Narrow" panose="020B0606020202030204" pitchFamily="34" charset="0"/>
              </a:rPr>
              <a:t> Bina </a:t>
            </a:r>
            <a:r>
              <a:rPr lang="en-GB" sz="1100" dirty="0" err="1">
                <a:solidFill>
                  <a:prstClr val="black"/>
                </a:solidFill>
                <a:latin typeface="Arial Narrow" panose="020B0606020202030204" pitchFamily="34" charset="0"/>
              </a:rPr>
              <a:t>Keuangan</a:t>
            </a:r>
            <a:r>
              <a:rPr lang="en-GB" sz="1100" dirty="0">
                <a:solidFill>
                  <a:prstClr val="black"/>
                </a:solidFill>
                <a:latin typeface="Arial Narrow" panose="020B0606020202030204" pitchFamily="34" charset="0"/>
              </a:rPr>
              <a:t> Daerah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881E45-B8AB-44EA-9EDE-D4D457047783}"/>
              </a:ext>
            </a:extLst>
          </p:cNvPr>
          <p:cNvGrpSpPr/>
          <p:nvPr/>
        </p:nvGrpSpPr>
        <p:grpSpPr>
          <a:xfrm>
            <a:off x="839416" y="54754"/>
            <a:ext cx="7532417" cy="725678"/>
            <a:chOff x="1389826" y="135921"/>
            <a:chExt cx="6296629" cy="80846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5297D19-C968-4BBE-ACBF-7DFC222D02C4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C31AA0F1-5CD7-402D-93F8-D3722E30B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EF462033-F302-4F8B-BEE6-4F8601AB15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4C41C7E-B99E-41D8-9A82-5FFFA821FC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C8D194A-37AD-4584-85F6-88A3C7DBB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6C9411BA-CD18-47CF-B689-87DC0ECAA9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AD997E0C-E341-4EC0-BFB1-C894FC6174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899096-DA51-48A2-95B5-6B2CCBD7F42F}"/>
                </a:ext>
              </a:extLst>
            </p:cNvPr>
            <p:cNvSpPr/>
            <p:nvPr/>
          </p:nvSpPr>
          <p:spPr>
            <a:xfrm>
              <a:off x="1439633" y="135921"/>
              <a:ext cx="5724384" cy="4114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id-ID" sz="1800" i="0" kern="0" spc="-150">
                  <a:solidFill>
                    <a:prstClr val="white"/>
                  </a:solidFill>
                  <a:latin typeface="Cambria" panose="02040503050406030204" pitchFamily="18" charset="0"/>
                </a:rPr>
                <a:t>Alokasi Anggaran Fungsi </a:t>
              </a:r>
              <a:r>
                <a:rPr lang="en-US" sz="1800" i="0" kern="0" spc="-150">
                  <a:solidFill>
                    <a:prstClr val="white"/>
                  </a:solidFill>
                  <a:latin typeface="Cambria" panose="02040503050406030204" pitchFamily="18" charset="0"/>
                </a:rPr>
                <a:t>Kesehatan</a:t>
              </a:r>
              <a:r>
                <a:rPr lang="id-ID" sz="1800" i="0" kern="0" spc="-150">
                  <a:solidFill>
                    <a:prstClr val="white"/>
                  </a:solidFill>
                  <a:latin typeface="Cambria" panose="02040503050406030204" pitchFamily="18" charset="0"/>
                </a:rPr>
                <a:t> Terhadap Total Belanja </a:t>
              </a:r>
              <a:endParaRPr lang="id-ID" sz="1800" i="0" kern="0" spc="-150" dirty="0">
                <a:solidFill>
                  <a:prstClr val="whit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83FA70-2019-43A1-8ED4-5112A711E091}"/>
                </a:ext>
              </a:extLst>
            </p:cNvPr>
            <p:cNvSpPr/>
            <p:nvPr/>
          </p:nvSpPr>
          <p:spPr>
            <a:xfrm>
              <a:off x="1457469" y="417148"/>
              <a:ext cx="1533240" cy="4114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i="0" kern="0" spc="-150">
                  <a:solidFill>
                    <a:prstClr val="white"/>
                  </a:solidFill>
                  <a:latin typeface="Cambria" panose="02040503050406030204" pitchFamily="18" charset="0"/>
                </a:rPr>
                <a:t>APBD Tahun 2019</a:t>
              </a:r>
              <a:endParaRPr lang="id-ID" sz="1800" i="0" kern="0" spc="-150" dirty="0">
                <a:solidFill>
                  <a:prstClr val="white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5" name="Rectangle 6">
            <a:extLst>
              <a:ext uri="{FF2B5EF4-FFF2-40B4-BE49-F238E27FC236}">
                <a16:creationId xmlns:a16="http://schemas.microsoft.com/office/drawing/2014/main" id="{38FD9E99-CC5B-4803-9776-9DE0B48BE5A5}"/>
              </a:ext>
            </a:extLst>
          </p:cNvPr>
          <p:cNvSpPr/>
          <p:nvPr/>
        </p:nvSpPr>
        <p:spPr>
          <a:xfrm>
            <a:off x="10046797" y="1110790"/>
            <a:ext cx="201528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>
              <a:buFont typeface="Wingdings" panose="05000000000000000000" pitchFamily="2" charset="2"/>
              <a:buChar char="v"/>
            </a:pP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Alokasi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anggaran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fungsi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Kesehatan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pada APBD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Provinsi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Bali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Tahun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2019,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mencapai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Rp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0,81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triliun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atau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10,13%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total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belanja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Angka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tersebut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berada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ID" sz="1400" i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bawah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rata-rata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Nasional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ada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ID" sz="1400" i="0" dirty="0" err="1">
                <a:latin typeface="Cambria" panose="02040503050406030204" pitchFamily="18" charset="0"/>
                <a:ea typeface="Cambria" panose="02040503050406030204" pitchFamily="18" charset="0"/>
              </a:rPr>
              <a:t>peringkat</a:t>
            </a:r>
            <a:r>
              <a:rPr lang="en-ID" sz="1400" i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400" i="0" dirty="0" smtClean="0">
                <a:latin typeface="Cambria" panose="02040503050406030204" pitchFamily="18" charset="0"/>
                <a:ea typeface="Cambria" panose="02040503050406030204" pitchFamily="18" charset="0"/>
              </a:rPr>
              <a:t>23.</a:t>
            </a:r>
            <a:endParaRPr lang="id-ID" sz="1400" i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19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AutoShape 4" descr="Image result for bpjs kesehata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id-ID" altLang="id-ID" b="0" i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707FB98-B437-460E-838C-B2FC6CBAC3DF}"/>
              </a:ext>
            </a:extLst>
          </p:cNvPr>
          <p:cNvGrpSpPr/>
          <p:nvPr/>
        </p:nvGrpSpPr>
        <p:grpSpPr>
          <a:xfrm>
            <a:off x="1631504" y="66915"/>
            <a:ext cx="6471769" cy="652613"/>
            <a:chOff x="1389826" y="149469"/>
            <a:chExt cx="6049505" cy="79491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B3F44CA-4876-44A9-8E0B-3C34A511A712}"/>
                </a:ext>
              </a:extLst>
            </p:cNvPr>
            <p:cNvGrpSpPr/>
            <p:nvPr/>
          </p:nvGrpSpPr>
          <p:grpSpPr>
            <a:xfrm flipV="1">
              <a:off x="1389826" y="149469"/>
              <a:ext cx="6049505" cy="794917"/>
              <a:chOff x="0" y="3151"/>
              <a:chExt cx="1706915" cy="321485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E74C7A9-4CA8-48CD-B424-74A728E09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8725C331-3701-4F53-A0DB-FA804F8A79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1D91C6CB-3E66-466A-AECE-E7EDD911C0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BEBE640-9DFB-4BBC-AAFA-2490CE819E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8E9D05B-1F55-49EB-814E-7FF917EE3FA1}"/>
                </a:ext>
              </a:extLst>
            </p:cNvPr>
            <p:cNvSpPr/>
            <p:nvPr/>
          </p:nvSpPr>
          <p:spPr>
            <a:xfrm>
              <a:off x="1389826" y="260298"/>
              <a:ext cx="5724384" cy="562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-15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ISU PEMBANGUNAN URUSAN KESEHATAN</a:t>
              </a:r>
              <a:endParaRPr kumimoji="0" lang="en-US" sz="24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</p:grpSp>
      <p:pic>
        <p:nvPicPr>
          <p:cNvPr id="22" name="Picture 11">
            <a:extLst>
              <a:ext uri="{FF2B5EF4-FFF2-40B4-BE49-F238E27FC236}">
                <a16:creationId xmlns:a16="http://schemas.microsoft.com/office/drawing/2014/main" id="{BF0EC71D-DB6A-4879-BB66-AB800F3F57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001"/>
          <a:stretch/>
        </p:blipFill>
        <p:spPr>
          <a:xfrm>
            <a:off x="6168008" y="1412776"/>
            <a:ext cx="5267110" cy="504370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7"/>
          <a:srcRect t="4159" b="4753"/>
          <a:stretch/>
        </p:blipFill>
        <p:spPr>
          <a:xfrm>
            <a:off x="407368" y="1340768"/>
            <a:ext cx="5597352" cy="509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744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82E87E7-E8A6-4BFD-80CB-1780898A3AA8}"/>
              </a:ext>
            </a:extLst>
          </p:cNvPr>
          <p:cNvGrpSpPr/>
          <p:nvPr/>
        </p:nvGrpSpPr>
        <p:grpSpPr>
          <a:xfrm>
            <a:off x="3550104" y="71160"/>
            <a:ext cx="4307033" cy="725678"/>
            <a:chOff x="1389826" y="135921"/>
            <a:chExt cx="6296629" cy="8084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EB7A0AD-0A29-47F2-A2BF-C107552FFA45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A22D3FA-2814-4984-B9AD-8715718116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50DFDD3-00D2-42EF-9EBA-A77FE1316B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8B16C480-FD29-4960-9BB4-3AFC0F56A7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C03698F5-10B3-4B19-8A3A-28A45D48F7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55ED595-7D7A-44DA-B2DA-8B860B8A22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DEE93A0-F0FA-4075-B487-281633E7B5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683A06D-2A93-445E-80F2-D81CAF29E406}"/>
                </a:ext>
              </a:extLst>
            </p:cNvPr>
            <p:cNvSpPr/>
            <p:nvPr/>
          </p:nvSpPr>
          <p:spPr>
            <a:xfrm>
              <a:off x="1439633" y="135921"/>
              <a:ext cx="5724384" cy="514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i-FI" sz="2400" b="1" kern="0" spc="-150">
                  <a:solidFill>
                    <a:prstClr val="white"/>
                  </a:solidFill>
                  <a:latin typeface="Cambria" panose="02040503050406030204" pitchFamily="18" charset="0"/>
                </a:rPr>
                <a:t>160 </a:t>
              </a:r>
              <a:r>
                <a:rPr lang="fi-FI" sz="2400" b="1" kern="0" spc="-150" dirty="0">
                  <a:solidFill>
                    <a:prstClr val="white"/>
                  </a:solidFill>
                  <a:latin typeface="Cambria" panose="02040503050406030204" pitchFamily="18" charset="0"/>
                </a:rPr>
                <a:t>KAB/KOTA UTAMA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B8BC99-FAA7-471D-A54D-A85D32899FDE}"/>
                </a:ext>
              </a:extLst>
            </p:cNvPr>
            <p:cNvSpPr/>
            <p:nvPr/>
          </p:nvSpPr>
          <p:spPr>
            <a:xfrm>
              <a:off x="1442669" y="457580"/>
              <a:ext cx="2546697" cy="4457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d-ID" sz="2000" b="1" kern="0" spc="-150" dirty="0">
                  <a:solidFill>
                    <a:prstClr val="white"/>
                  </a:solidFill>
                  <a:latin typeface="Cambria" panose="02040503050406030204" pitchFamily="18" charset="0"/>
                </a:rPr>
                <a:t>Untuk Intervensi Stunting</a:t>
              </a:r>
              <a:endParaRPr kumimoji="0" lang="id-ID" sz="20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78F7E9F-62FD-4C7B-8C23-4483C99C8B67}"/>
              </a:ext>
            </a:extLst>
          </p:cNvPr>
          <p:cNvSpPr txBox="1"/>
          <p:nvPr/>
        </p:nvSpPr>
        <p:spPr>
          <a:xfrm>
            <a:off x="479303" y="6029454"/>
            <a:ext cx="24961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err="1"/>
              <a:t>Sumber</a:t>
            </a:r>
            <a:r>
              <a:rPr lang="en-US" sz="1050" dirty="0"/>
              <a:t>: </a:t>
            </a:r>
            <a:r>
              <a:rPr lang="en-US" sz="1050" dirty="0" err="1"/>
              <a:t>Evaluasi</a:t>
            </a:r>
            <a:r>
              <a:rPr lang="en-US" sz="1050" dirty="0"/>
              <a:t> </a:t>
            </a:r>
            <a:r>
              <a:rPr lang="en-US" sz="1050" dirty="0" err="1"/>
              <a:t>Kemenkes</a:t>
            </a:r>
            <a:r>
              <a:rPr lang="en-US" sz="1050" dirty="0"/>
              <a:t> </a:t>
            </a:r>
            <a:r>
              <a:rPr lang="en-US" sz="1050" dirty="0" err="1"/>
              <a:t>Tahun</a:t>
            </a:r>
            <a:r>
              <a:rPr lang="en-US" sz="1050" dirty="0"/>
              <a:t> 2018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871159-86A3-46AE-BF71-301305B255C1}"/>
              </a:ext>
            </a:extLst>
          </p:cNvPr>
          <p:cNvSpPr txBox="1"/>
          <p:nvPr/>
        </p:nvSpPr>
        <p:spPr>
          <a:xfrm>
            <a:off x="9815736" y="2348880"/>
            <a:ext cx="23762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 smtClean="0"/>
              <a:t>2 </a:t>
            </a:r>
            <a:r>
              <a:rPr lang="en-US" sz="2000" b="0" i="0" dirty="0" err="1"/>
              <a:t>Kabupaten</a:t>
            </a:r>
            <a:r>
              <a:rPr lang="en-US" sz="2000" b="0" i="0" dirty="0"/>
              <a:t> di </a:t>
            </a:r>
            <a:r>
              <a:rPr lang="en-US" sz="2000" b="0" i="0" dirty="0" err="1"/>
              <a:t>Provinsi</a:t>
            </a:r>
            <a:r>
              <a:rPr lang="en-US" sz="2000" b="0" i="0" dirty="0"/>
              <a:t> </a:t>
            </a:r>
            <a:r>
              <a:rPr lang="en-US" sz="2000" b="0" i="0" dirty="0" smtClean="0"/>
              <a:t>Bali yang </a:t>
            </a:r>
            <a:r>
              <a:rPr lang="en-US" sz="2000" b="0" i="0" dirty="0" err="1"/>
              <a:t>menjadi</a:t>
            </a:r>
            <a:r>
              <a:rPr lang="en-US" sz="2000" b="0" i="0" dirty="0"/>
              <a:t> </a:t>
            </a:r>
            <a:r>
              <a:rPr lang="en-US" sz="2000" b="0" i="0" dirty="0" err="1"/>
              <a:t>prioritas</a:t>
            </a:r>
            <a:r>
              <a:rPr lang="en-US" sz="2000" b="0" i="0" dirty="0"/>
              <a:t> </a:t>
            </a:r>
            <a:r>
              <a:rPr lang="en-US" sz="2000" b="0" i="0" dirty="0" err="1"/>
              <a:t>dalam</a:t>
            </a:r>
            <a:r>
              <a:rPr lang="en-US" sz="2000" b="0" i="0" dirty="0"/>
              <a:t> </a:t>
            </a:r>
            <a:r>
              <a:rPr lang="en-US" sz="2000" b="0" i="0" dirty="0" err="1"/>
              <a:t>penurunan</a:t>
            </a:r>
            <a:r>
              <a:rPr lang="en-US" sz="2000" b="0" i="0" dirty="0"/>
              <a:t> Stunting </a:t>
            </a:r>
            <a:r>
              <a:rPr lang="en-US" sz="2000" b="0" i="0" dirty="0" err="1"/>
              <a:t>adalah</a:t>
            </a:r>
            <a:r>
              <a:rPr lang="en-US" sz="2000" b="0" i="0" dirty="0"/>
              <a:t> </a:t>
            </a:r>
            <a:r>
              <a:rPr lang="en-US" sz="2000" b="0" i="0" dirty="0" err="1"/>
              <a:t>Kabupaten</a:t>
            </a:r>
            <a:r>
              <a:rPr lang="en-US" sz="2000" b="0" i="0" dirty="0"/>
              <a:t> </a:t>
            </a:r>
            <a:r>
              <a:rPr lang="en-US" sz="2000" b="0" i="0" dirty="0" err="1" smtClean="0"/>
              <a:t>Buleleng</a:t>
            </a:r>
            <a:r>
              <a:rPr lang="en-US" sz="2000" b="0" i="0" dirty="0" smtClean="0"/>
              <a:t> </a:t>
            </a:r>
            <a:r>
              <a:rPr lang="en-US" sz="2000" b="0" i="0" dirty="0" err="1" smtClean="0"/>
              <a:t>dan</a:t>
            </a:r>
            <a:r>
              <a:rPr lang="en-US" sz="2000" b="0" i="0" dirty="0" smtClean="0"/>
              <a:t> </a:t>
            </a:r>
            <a:r>
              <a:rPr lang="en-US" sz="2000" b="0" i="0" dirty="0" err="1" smtClean="0"/>
              <a:t>Kabupaten</a:t>
            </a:r>
            <a:r>
              <a:rPr lang="en-US" sz="2000" b="0" i="0" dirty="0" smtClean="0"/>
              <a:t> </a:t>
            </a:r>
            <a:r>
              <a:rPr lang="en-US" sz="2000" b="0" i="0" dirty="0" err="1" smtClean="0"/>
              <a:t>Gianyar</a:t>
            </a:r>
            <a:r>
              <a:rPr lang="en-US" sz="2000" b="0" i="0" dirty="0" smtClean="0"/>
              <a:t>.</a:t>
            </a:r>
            <a:endParaRPr lang="en-US" sz="2000" b="0" i="0" dirty="0"/>
          </a:p>
        </p:txBody>
      </p:sp>
      <p:pic>
        <p:nvPicPr>
          <p:cNvPr id="19" name="Gambar 18">
            <a:extLst>
              <a:ext uri="{FF2B5EF4-FFF2-40B4-BE49-F238E27FC236}">
                <a16:creationId xmlns:a16="http://schemas.microsoft.com/office/drawing/2014/main" id="{1DE32989-4305-4A4A-937B-0B4DFB758FB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4098" t="36344" r="22831" b="16384"/>
          <a:stretch/>
        </p:blipFill>
        <p:spPr>
          <a:xfrm>
            <a:off x="479376" y="1036551"/>
            <a:ext cx="9467960" cy="4741607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4367808" y="3717032"/>
            <a:ext cx="1492342" cy="1160294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3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56509012-BF95-42E8-9F88-792370992F3C}"/>
              </a:ext>
            </a:extLst>
          </p:cNvPr>
          <p:cNvGrpSpPr/>
          <p:nvPr/>
        </p:nvGrpSpPr>
        <p:grpSpPr>
          <a:xfrm>
            <a:off x="8227870" y="2204864"/>
            <a:ext cx="3178506" cy="2592288"/>
            <a:chOff x="7770670" y="2204862"/>
            <a:chExt cx="3178506" cy="25922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4EFA078-AD1F-45AB-AD61-F1510DFA724E}"/>
                </a:ext>
              </a:extLst>
            </p:cNvPr>
            <p:cNvSpPr txBox="1"/>
            <p:nvPr/>
          </p:nvSpPr>
          <p:spPr>
            <a:xfrm>
              <a:off x="7770670" y="2204862"/>
              <a:ext cx="3178506" cy="1477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Melakukan pendataan PUS, Bumil, Remaja Putri di 160 daerah intervensi stunting untuk mendapatkan NIK dan AKTE;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5B18AA-75F0-41FE-BBAC-92983654EB73}"/>
                </a:ext>
              </a:extLst>
            </p:cNvPr>
            <p:cNvSpPr txBox="1"/>
            <p:nvPr/>
          </p:nvSpPr>
          <p:spPr>
            <a:xfrm>
              <a:off x="7770670" y="3844216"/>
              <a:ext cx="317850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i="0" kern="0" dirty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79F61B-7AEA-4F0E-A4B4-8C2EFE0C0CF0}"/>
                </a:ext>
              </a:extLst>
            </p:cNvPr>
            <p:cNvSpPr txBox="1"/>
            <p:nvPr/>
          </p:nvSpPr>
          <p:spPr>
            <a:xfrm>
              <a:off x="7770670" y="3873820"/>
              <a:ext cx="3178506" cy="92333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Melakukan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penyusunan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kebijakan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untuk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integrasi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SPM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dalam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dokumen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anggaran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EC03904-7DCB-4F02-8835-3D399B38568F}"/>
              </a:ext>
            </a:extLst>
          </p:cNvPr>
          <p:cNvGrpSpPr/>
          <p:nvPr/>
        </p:nvGrpSpPr>
        <p:grpSpPr>
          <a:xfrm>
            <a:off x="800101" y="1717427"/>
            <a:ext cx="3178506" cy="4032424"/>
            <a:chOff x="1123951" y="1717427"/>
            <a:chExt cx="3178506" cy="403242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A60DAA0-D0EE-4BE9-A1FC-19EB76AF5506}"/>
                </a:ext>
              </a:extLst>
            </p:cNvPr>
            <p:cNvSpPr txBox="1"/>
            <p:nvPr/>
          </p:nvSpPr>
          <p:spPr>
            <a:xfrm>
              <a:off x="1123951" y="1717427"/>
              <a:ext cx="3178506" cy="12003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Sosialisasi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/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orientasi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bagi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pemangku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kepentingan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tentang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gizi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dalam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rangka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penurunan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prevalensi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rPr>
                <a:t> stunting;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B4755F0-DA24-448C-9874-18DF7E3B8AFB}"/>
                </a:ext>
              </a:extLst>
            </p:cNvPr>
            <p:cNvSpPr txBox="1"/>
            <p:nvPr/>
          </p:nvSpPr>
          <p:spPr>
            <a:xfrm>
              <a:off x="1123951" y="3161881"/>
              <a:ext cx="3178506" cy="1477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Melakukan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pendampingan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kepada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Kabupaten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/Kota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untuk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menyusun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RAD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dan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pelaksanaannya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dalam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rangka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800" b="0" i="0" kern="0" dirty="0" err="1">
                  <a:solidFill>
                    <a:prstClr val="black"/>
                  </a:solidFill>
                  <a:latin typeface="Cambria" panose="02040503050406030204" pitchFamily="18" charset="0"/>
                </a:rPr>
                <a:t>penerapan</a:t>
              </a:r>
              <a:r>
                <a:rPr lang="en-US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SPM di Daerah;</a:t>
              </a:r>
              <a:r>
                <a:rPr lang="id-ID" sz="1800" b="0" i="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 dan</a:t>
              </a:r>
              <a:endParaRPr lang="en-US" sz="1800" b="0" i="0" kern="0" dirty="0">
                <a:solidFill>
                  <a:prstClr val="black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972F6D-5932-48F1-AB93-C116EAAAE655}"/>
                </a:ext>
              </a:extLst>
            </p:cNvPr>
            <p:cNvSpPr txBox="1"/>
            <p:nvPr/>
          </p:nvSpPr>
          <p:spPr>
            <a:xfrm>
              <a:off x="1123951" y="5380519"/>
              <a:ext cx="317850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n-NO" sz="1800" b="0" i="0" kern="0" dirty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066CE59-B6CF-4B76-9B38-31F8B468CD8E}"/>
              </a:ext>
            </a:extLst>
          </p:cNvPr>
          <p:cNvGrpSpPr/>
          <p:nvPr/>
        </p:nvGrpSpPr>
        <p:grpSpPr>
          <a:xfrm>
            <a:off x="4734034" y="1646200"/>
            <a:ext cx="2743238" cy="5211800"/>
            <a:chOff x="4734034" y="1646200"/>
            <a:chExt cx="2743238" cy="5211800"/>
          </a:xfrm>
        </p:grpSpPr>
        <p:sp>
          <p:nvSpPr>
            <p:cNvPr id="3" name="Shape 2315">
              <a:extLst>
                <a:ext uri="{FF2B5EF4-FFF2-40B4-BE49-F238E27FC236}">
                  <a16:creationId xmlns:a16="http://schemas.microsoft.com/office/drawing/2014/main" id="{EFF8FB81-2D5C-416A-971D-BA83EE54AF4E}"/>
                </a:ext>
              </a:extLst>
            </p:cNvPr>
            <p:cNvSpPr/>
            <p:nvPr/>
          </p:nvSpPr>
          <p:spPr>
            <a:xfrm rot="5400000">
              <a:off x="3475589" y="4297497"/>
              <a:ext cx="4753156" cy="367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0" extrusionOk="0">
                  <a:moveTo>
                    <a:pt x="0" y="21410"/>
                  </a:moveTo>
                  <a:cubicBezTo>
                    <a:pt x="0" y="4172"/>
                    <a:pt x="0" y="4172"/>
                    <a:pt x="0" y="4172"/>
                  </a:cubicBezTo>
                  <a:cubicBezTo>
                    <a:pt x="16" y="1472"/>
                    <a:pt x="143" y="-190"/>
                    <a:pt x="414" y="18"/>
                  </a:cubicBezTo>
                  <a:cubicBezTo>
                    <a:pt x="21600" y="18"/>
                    <a:pt x="21600" y="18"/>
                    <a:pt x="21600" y="18"/>
                  </a:cubicBezTo>
                </a:path>
              </a:pathLst>
            </a:custGeom>
            <a:noFill/>
            <a:ln w="85725" cap="flat">
              <a:solidFill>
                <a:srgbClr val="F36F13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2400"/>
              </a:pPr>
              <a:endParaRPr sz="1600" b="0" i="0" kern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4" name="Shape 2316">
              <a:extLst>
                <a:ext uri="{FF2B5EF4-FFF2-40B4-BE49-F238E27FC236}">
                  <a16:creationId xmlns:a16="http://schemas.microsoft.com/office/drawing/2014/main" id="{AD994C97-0AF7-4816-8D3D-BCDF573B69FA}"/>
                </a:ext>
              </a:extLst>
            </p:cNvPr>
            <p:cNvSpPr/>
            <p:nvPr/>
          </p:nvSpPr>
          <p:spPr>
            <a:xfrm rot="5400000">
              <a:off x="4767491" y="1648304"/>
              <a:ext cx="909434" cy="905225"/>
            </a:xfrm>
            <a:prstGeom prst="ellipse">
              <a:avLst/>
            </a:prstGeom>
            <a:solidFill>
              <a:srgbClr val="F36F1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2400"/>
              </a:pPr>
              <a:endParaRPr sz="1600" b="0" i="0" kern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5" name="Shape 2320">
              <a:extLst>
                <a:ext uri="{FF2B5EF4-FFF2-40B4-BE49-F238E27FC236}">
                  <a16:creationId xmlns:a16="http://schemas.microsoft.com/office/drawing/2014/main" id="{0C9659EF-7312-4C9B-AF69-3A388D443B45}"/>
                </a:ext>
              </a:extLst>
            </p:cNvPr>
            <p:cNvSpPr/>
            <p:nvPr/>
          </p:nvSpPr>
          <p:spPr>
            <a:xfrm rot="5400000">
              <a:off x="4333925" y="4757189"/>
              <a:ext cx="3933679" cy="26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7238"/>
                    <a:pt x="0" y="17238"/>
                    <a:pt x="0" y="17238"/>
                  </a:cubicBezTo>
                  <a:cubicBezTo>
                    <a:pt x="16" y="20146"/>
                    <a:pt x="143" y="21600"/>
                    <a:pt x="414" y="21600"/>
                  </a:cubicBezTo>
                  <a:cubicBezTo>
                    <a:pt x="21600" y="21600"/>
                    <a:pt x="21600" y="21600"/>
                    <a:pt x="21600" y="21600"/>
                  </a:cubicBezTo>
                </a:path>
              </a:pathLst>
            </a:custGeom>
            <a:noFill/>
            <a:ln w="85725" cap="flat">
              <a:solidFill>
                <a:srgbClr val="0D95BC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2400"/>
              </a:pPr>
              <a:endParaRPr sz="1600" b="0" i="0" kern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7" name="Shape 2327">
              <a:extLst>
                <a:ext uri="{FF2B5EF4-FFF2-40B4-BE49-F238E27FC236}">
                  <a16:creationId xmlns:a16="http://schemas.microsoft.com/office/drawing/2014/main" id="{AFA9785E-F64B-4191-AAA0-01A0876B86B7}"/>
                </a:ext>
              </a:extLst>
            </p:cNvPr>
            <p:cNvSpPr/>
            <p:nvPr/>
          </p:nvSpPr>
          <p:spPr>
            <a:xfrm rot="5400000">
              <a:off x="4181607" y="5139076"/>
              <a:ext cx="3170001" cy="267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0" extrusionOk="0">
                  <a:moveTo>
                    <a:pt x="0" y="21340"/>
                  </a:moveTo>
                  <a:cubicBezTo>
                    <a:pt x="0" y="5708"/>
                    <a:pt x="0" y="5708"/>
                    <a:pt x="0" y="5708"/>
                  </a:cubicBezTo>
                  <a:cubicBezTo>
                    <a:pt x="0" y="2014"/>
                    <a:pt x="135" y="-260"/>
                    <a:pt x="405" y="24"/>
                  </a:cubicBezTo>
                  <a:cubicBezTo>
                    <a:pt x="21600" y="24"/>
                    <a:pt x="21600" y="24"/>
                    <a:pt x="21600" y="24"/>
                  </a:cubicBezTo>
                </a:path>
              </a:pathLst>
            </a:custGeom>
            <a:noFill/>
            <a:ln w="85725" cap="flat">
              <a:solidFill>
                <a:srgbClr val="00B09B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2400"/>
              </a:pPr>
              <a:endParaRPr sz="1600" b="0" i="0" kern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8" name="Shape 2328">
              <a:extLst>
                <a:ext uri="{FF2B5EF4-FFF2-40B4-BE49-F238E27FC236}">
                  <a16:creationId xmlns:a16="http://schemas.microsoft.com/office/drawing/2014/main" id="{CFD807DF-A55B-4C98-A80B-A3C98C14C9C9}"/>
                </a:ext>
              </a:extLst>
            </p:cNvPr>
            <p:cNvSpPr/>
            <p:nvPr/>
          </p:nvSpPr>
          <p:spPr>
            <a:xfrm rot="5400000">
              <a:off x="4731929" y="3235380"/>
              <a:ext cx="909434" cy="905224"/>
            </a:xfrm>
            <a:prstGeom prst="ellipse">
              <a:avLst/>
            </a:prstGeom>
            <a:solidFill>
              <a:srgbClr val="00B09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2400"/>
              </a:pPr>
              <a:endParaRPr sz="1600" b="0" i="0" kern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9" name="Shape 2332">
              <a:extLst>
                <a:ext uri="{FF2B5EF4-FFF2-40B4-BE49-F238E27FC236}">
                  <a16:creationId xmlns:a16="http://schemas.microsoft.com/office/drawing/2014/main" id="{312A2B5C-A4AE-4141-A245-8EDA050DBD00}"/>
                </a:ext>
              </a:extLst>
            </p:cNvPr>
            <p:cNvSpPr/>
            <p:nvPr/>
          </p:nvSpPr>
          <p:spPr>
            <a:xfrm rot="5400000">
              <a:off x="5188255" y="5475963"/>
              <a:ext cx="2494546" cy="269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5632"/>
                    <a:pt x="0" y="15632"/>
                    <a:pt x="0" y="15632"/>
                  </a:cubicBezTo>
                  <a:cubicBezTo>
                    <a:pt x="0" y="19611"/>
                    <a:pt x="135" y="21600"/>
                    <a:pt x="405" y="21600"/>
                  </a:cubicBezTo>
                  <a:cubicBezTo>
                    <a:pt x="21600" y="21600"/>
                    <a:pt x="21600" y="21600"/>
                    <a:pt x="21600" y="21600"/>
                  </a:cubicBezTo>
                </a:path>
              </a:pathLst>
            </a:custGeom>
            <a:noFill/>
            <a:ln w="85725" cap="flat">
              <a:solidFill>
                <a:srgbClr val="EBCB38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2400"/>
              </a:pPr>
              <a:endParaRPr sz="1600" b="0" i="0" kern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10" name="Shape 2333">
              <a:extLst>
                <a:ext uri="{FF2B5EF4-FFF2-40B4-BE49-F238E27FC236}">
                  <a16:creationId xmlns:a16="http://schemas.microsoft.com/office/drawing/2014/main" id="{4F701E57-60C6-4A90-B591-110A5B6501E6}"/>
                </a:ext>
              </a:extLst>
            </p:cNvPr>
            <p:cNvSpPr/>
            <p:nvPr/>
          </p:nvSpPr>
          <p:spPr>
            <a:xfrm rot="5400000">
              <a:off x="6565733" y="3885613"/>
              <a:ext cx="909433" cy="913645"/>
            </a:xfrm>
            <a:prstGeom prst="ellipse">
              <a:avLst/>
            </a:prstGeom>
            <a:solidFill>
              <a:srgbClr val="EBCB3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2400"/>
              </a:pPr>
              <a:endParaRPr sz="1600" b="0" i="0" kern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17" name="Freeform 291">
              <a:extLst>
                <a:ext uri="{FF2B5EF4-FFF2-40B4-BE49-F238E27FC236}">
                  <a16:creationId xmlns:a16="http://schemas.microsoft.com/office/drawing/2014/main" id="{002F94B9-5BEB-4C4C-A50A-A6E845AA949B}"/>
                </a:ext>
              </a:extLst>
            </p:cNvPr>
            <p:cNvSpPr/>
            <p:nvPr/>
          </p:nvSpPr>
          <p:spPr>
            <a:xfrm>
              <a:off x="6750007" y="1866652"/>
              <a:ext cx="540884" cy="468527"/>
            </a:xfrm>
            <a:custGeom>
              <a:avLst/>
              <a:gdLst/>
              <a:ahLst/>
              <a:cxnLst/>
              <a:rect l="l" t="t" r="r" b="b"/>
              <a:pathLst>
                <a:path w="540884" h="468766">
                  <a:moveTo>
                    <a:pt x="45073" y="0"/>
                  </a:moveTo>
                  <a:lnTo>
                    <a:pt x="495810" y="0"/>
                  </a:lnTo>
                  <a:cubicBezTo>
                    <a:pt x="508206" y="0"/>
                    <a:pt x="518817" y="4414"/>
                    <a:pt x="527643" y="13240"/>
                  </a:cubicBezTo>
                  <a:cubicBezTo>
                    <a:pt x="536471" y="22067"/>
                    <a:pt x="540884" y="32678"/>
                    <a:pt x="540884" y="45074"/>
                  </a:cubicBezTo>
                  <a:lnTo>
                    <a:pt x="540884" y="423692"/>
                  </a:lnTo>
                  <a:cubicBezTo>
                    <a:pt x="540884" y="436088"/>
                    <a:pt x="536471" y="446699"/>
                    <a:pt x="527643" y="455526"/>
                  </a:cubicBezTo>
                  <a:cubicBezTo>
                    <a:pt x="518817" y="464353"/>
                    <a:pt x="508206" y="468766"/>
                    <a:pt x="495810" y="468766"/>
                  </a:cubicBezTo>
                  <a:lnTo>
                    <a:pt x="45073" y="468766"/>
                  </a:lnTo>
                  <a:cubicBezTo>
                    <a:pt x="32678" y="468766"/>
                    <a:pt x="22067" y="464353"/>
                    <a:pt x="13240" y="455526"/>
                  </a:cubicBezTo>
                  <a:cubicBezTo>
                    <a:pt x="4413" y="446699"/>
                    <a:pt x="0" y="436088"/>
                    <a:pt x="0" y="423692"/>
                  </a:cubicBezTo>
                  <a:lnTo>
                    <a:pt x="0" y="45074"/>
                  </a:lnTo>
                  <a:cubicBezTo>
                    <a:pt x="0" y="32678"/>
                    <a:pt x="4413" y="22067"/>
                    <a:pt x="13240" y="13240"/>
                  </a:cubicBezTo>
                  <a:cubicBezTo>
                    <a:pt x="22067" y="4414"/>
                    <a:pt x="32678" y="0"/>
                    <a:pt x="45073" y="0"/>
                  </a:cubicBezTo>
                  <a:close/>
                  <a:moveTo>
                    <a:pt x="54089" y="36059"/>
                  </a:moveTo>
                  <a:cubicBezTo>
                    <a:pt x="49205" y="36059"/>
                    <a:pt x="44979" y="37843"/>
                    <a:pt x="41411" y="41412"/>
                  </a:cubicBezTo>
                  <a:cubicBezTo>
                    <a:pt x="37843" y="44980"/>
                    <a:pt x="36059" y="49205"/>
                    <a:pt x="36059" y="54088"/>
                  </a:cubicBezTo>
                  <a:lnTo>
                    <a:pt x="36059" y="90147"/>
                  </a:lnTo>
                  <a:cubicBezTo>
                    <a:pt x="36059" y="95030"/>
                    <a:pt x="37843" y="99256"/>
                    <a:pt x="41411" y="102824"/>
                  </a:cubicBezTo>
                  <a:cubicBezTo>
                    <a:pt x="44979" y="106392"/>
                    <a:pt x="49205" y="108177"/>
                    <a:pt x="54089" y="108177"/>
                  </a:cubicBezTo>
                  <a:lnTo>
                    <a:pt x="90147" y="108177"/>
                  </a:lnTo>
                  <a:cubicBezTo>
                    <a:pt x="95030" y="108177"/>
                    <a:pt x="99256" y="106392"/>
                    <a:pt x="102824" y="102824"/>
                  </a:cubicBezTo>
                  <a:cubicBezTo>
                    <a:pt x="106392" y="99256"/>
                    <a:pt x="108177" y="95030"/>
                    <a:pt x="108177" y="90147"/>
                  </a:cubicBezTo>
                  <a:lnTo>
                    <a:pt x="108177" y="54088"/>
                  </a:lnTo>
                  <a:cubicBezTo>
                    <a:pt x="108177" y="49205"/>
                    <a:pt x="106392" y="44980"/>
                    <a:pt x="102824" y="41412"/>
                  </a:cubicBezTo>
                  <a:cubicBezTo>
                    <a:pt x="99256" y="37843"/>
                    <a:pt x="95030" y="36059"/>
                    <a:pt x="90147" y="36059"/>
                  </a:cubicBezTo>
                  <a:lnTo>
                    <a:pt x="54089" y="36059"/>
                  </a:lnTo>
                  <a:close/>
                  <a:moveTo>
                    <a:pt x="162265" y="36059"/>
                  </a:moveTo>
                  <a:cubicBezTo>
                    <a:pt x="157382" y="36059"/>
                    <a:pt x="153156" y="37843"/>
                    <a:pt x="149588" y="41412"/>
                  </a:cubicBezTo>
                  <a:cubicBezTo>
                    <a:pt x="146020" y="44980"/>
                    <a:pt x="144235" y="49205"/>
                    <a:pt x="144235" y="54088"/>
                  </a:cubicBezTo>
                  <a:lnTo>
                    <a:pt x="144235" y="198324"/>
                  </a:lnTo>
                  <a:cubicBezTo>
                    <a:pt x="144235" y="203207"/>
                    <a:pt x="146020" y="207433"/>
                    <a:pt x="149588" y="211001"/>
                  </a:cubicBezTo>
                  <a:cubicBezTo>
                    <a:pt x="153156" y="214569"/>
                    <a:pt x="157382" y="216354"/>
                    <a:pt x="162265" y="216354"/>
                  </a:cubicBezTo>
                  <a:lnTo>
                    <a:pt x="378619" y="216354"/>
                  </a:lnTo>
                  <a:cubicBezTo>
                    <a:pt x="383502" y="216354"/>
                    <a:pt x="387728" y="214569"/>
                    <a:pt x="391296" y="211001"/>
                  </a:cubicBezTo>
                  <a:cubicBezTo>
                    <a:pt x="394864" y="207433"/>
                    <a:pt x="396648" y="203207"/>
                    <a:pt x="396648" y="198324"/>
                  </a:cubicBezTo>
                  <a:lnTo>
                    <a:pt x="396648" y="54088"/>
                  </a:lnTo>
                  <a:cubicBezTo>
                    <a:pt x="396648" y="49205"/>
                    <a:pt x="394864" y="44980"/>
                    <a:pt x="391296" y="41412"/>
                  </a:cubicBezTo>
                  <a:cubicBezTo>
                    <a:pt x="387728" y="37843"/>
                    <a:pt x="383502" y="36059"/>
                    <a:pt x="378619" y="36059"/>
                  </a:cubicBezTo>
                  <a:lnTo>
                    <a:pt x="162265" y="36059"/>
                  </a:lnTo>
                  <a:close/>
                  <a:moveTo>
                    <a:pt x="450736" y="36059"/>
                  </a:moveTo>
                  <a:cubicBezTo>
                    <a:pt x="445854" y="36059"/>
                    <a:pt x="441628" y="37843"/>
                    <a:pt x="438059" y="41412"/>
                  </a:cubicBezTo>
                  <a:cubicBezTo>
                    <a:pt x="434492" y="44980"/>
                    <a:pt x="432707" y="49205"/>
                    <a:pt x="432707" y="54088"/>
                  </a:cubicBezTo>
                  <a:lnTo>
                    <a:pt x="432707" y="90147"/>
                  </a:lnTo>
                  <a:cubicBezTo>
                    <a:pt x="432707" y="95030"/>
                    <a:pt x="434492" y="99256"/>
                    <a:pt x="438059" y="102824"/>
                  </a:cubicBezTo>
                  <a:cubicBezTo>
                    <a:pt x="441628" y="106392"/>
                    <a:pt x="445854" y="108177"/>
                    <a:pt x="450736" y="108177"/>
                  </a:cubicBezTo>
                  <a:lnTo>
                    <a:pt x="486795" y="108177"/>
                  </a:lnTo>
                  <a:cubicBezTo>
                    <a:pt x="491679" y="108177"/>
                    <a:pt x="495904" y="106392"/>
                    <a:pt x="499472" y="102824"/>
                  </a:cubicBezTo>
                  <a:cubicBezTo>
                    <a:pt x="503041" y="99256"/>
                    <a:pt x="504825" y="95030"/>
                    <a:pt x="504825" y="90147"/>
                  </a:cubicBezTo>
                  <a:lnTo>
                    <a:pt x="504825" y="54088"/>
                  </a:lnTo>
                  <a:cubicBezTo>
                    <a:pt x="504825" y="49205"/>
                    <a:pt x="503041" y="44980"/>
                    <a:pt x="499472" y="41412"/>
                  </a:cubicBezTo>
                  <a:cubicBezTo>
                    <a:pt x="495904" y="37843"/>
                    <a:pt x="491679" y="36059"/>
                    <a:pt x="486795" y="36059"/>
                  </a:cubicBezTo>
                  <a:lnTo>
                    <a:pt x="450736" y="36059"/>
                  </a:lnTo>
                  <a:close/>
                  <a:moveTo>
                    <a:pt x="450736" y="144236"/>
                  </a:moveTo>
                  <a:cubicBezTo>
                    <a:pt x="445854" y="144236"/>
                    <a:pt x="441628" y="146020"/>
                    <a:pt x="438059" y="149588"/>
                  </a:cubicBezTo>
                  <a:cubicBezTo>
                    <a:pt x="434492" y="153157"/>
                    <a:pt x="432707" y="157382"/>
                    <a:pt x="432707" y="162265"/>
                  </a:cubicBezTo>
                  <a:lnTo>
                    <a:pt x="432707" y="198324"/>
                  </a:lnTo>
                  <a:cubicBezTo>
                    <a:pt x="432707" y="203207"/>
                    <a:pt x="434492" y="207433"/>
                    <a:pt x="438059" y="211001"/>
                  </a:cubicBezTo>
                  <a:cubicBezTo>
                    <a:pt x="441628" y="214569"/>
                    <a:pt x="445854" y="216354"/>
                    <a:pt x="450736" y="216354"/>
                  </a:cubicBezTo>
                  <a:lnTo>
                    <a:pt x="486795" y="216354"/>
                  </a:lnTo>
                  <a:cubicBezTo>
                    <a:pt x="491679" y="216354"/>
                    <a:pt x="495904" y="214569"/>
                    <a:pt x="499472" y="211001"/>
                  </a:cubicBezTo>
                  <a:cubicBezTo>
                    <a:pt x="503041" y="207433"/>
                    <a:pt x="504825" y="203207"/>
                    <a:pt x="504825" y="198324"/>
                  </a:cubicBezTo>
                  <a:lnTo>
                    <a:pt x="504825" y="162265"/>
                  </a:lnTo>
                  <a:cubicBezTo>
                    <a:pt x="504825" y="157382"/>
                    <a:pt x="503041" y="153157"/>
                    <a:pt x="499472" y="149588"/>
                  </a:cubicBezTo>
                  <a:cubicBezTo>
                    <a:pt x="495904" y="146020"/>
                    <a:pt x="491679" y="144236"/>
                    <a:pt x="486795" y="144236"/>
                  </a:cubicBezTo>
                  <a:lnTo>
                    <a:pt x="450736" y="144236"/>
                  </a:lnTo>
                  <a:close/>
                  <a:moveTo>
                    <a:pt x="54089" y="144236"/>
                  </a:moveTo>
                  <a:cubicBezTo>
                    <a:pt x="49205" y="144236"/>
                    <a:pt x="44979" y="146020"/>
                    <a:pt x="41411" y="149588"/>
                  </a:cubicBezTo>
                  <a:cubicBezTo>
                    <a:pt x="37843" y="153157"/>
                    <a:pt x="36059" y="157382"/>
                    <a:pt x="36059" y="162265"/>
                  </a:cubicBezTo>
                  <a:lnTo>
                    <a:pt x="36059" y="198324"/>
                  </a:lnTo>
                  <a:cubicBezTo>
                    <a:pt x="36059" y="203207"/>
                    <a:pt x="37843" y="207433"/>
                    <a:pt x="41411" y="211001"/>
                  </a:cubicBezTo>
                  <a:cubicBezTo>
                    <a:pt x="44979" y="214569"/>
                    <a:pt x="49205" y="216354"/>
                    <a:pt x="54089" y="216354"/>
                  </a:cubicBezTo>
                  <a:lnTo>
                    <a:pt x="90147" y="216354"/>
                  </a:lnTo>
                  <a:cubicBezTo>
                    <a:pt x="95030" y="216354"/>
                    <a:pt x="99256" y="214569"/>
                    <a:pt x="102824" y="211001"/>
                  </a:cubicBezTo>
                  <a:cubicBezTo>
                    <a:pt x="106392" y="207433"/>
                    <a:pt x="108177" y="203207"/>
                    <a:pt x="108177" y="198324"/>
                  </a:cubicBezTo>
                  <a:lnTo>
                    <a:pt x="108177" y="162265"/>
                  </a:lnTo>
                  <a:cubicBezTo>
                    <a:pt x="108177" y="157382"/>
                    <a:pt x="106392" y="153157"/>
                    <a:pt x="102824" y="149588"/>
                  </a:cubicBezTo>
                  <a:cubicBezTo>
                    <a:pt x="99256" y="146020"/>
                    <a:pt x="95030" y="144236"/>
                    <a:pt x="90147" y="144236"/>
                  </a:cubicBezTo>
                  <a:lnTo>
                    <a:pt x="54089" y="144236"/>
                  </a:lnTo>
                  <a:close/>
                  <a:moveTo>
                    <a:pt x="54089" y="252412"/>
                  </a:moveTo>
                  <a:cubicBezTo>
                    <a:pt x="49205" y="252412"/>
                    <a:pt x="44979" y="254197"/>
                    <a:pt x="41411" y="257765"/>
                  </a:cubicBezTo>
                  <a:cubicBezTo>
                    <a:pt x="37843" y="261333"/>
                    <a:pt x="36059" y="265559"/>
                    <a:pt x="36059" y="270442"/>
                  </a:cubicBezTo>
                  <a:lnTo>
                    <a:pt x="36059" y="306501"/>
                  </a:lnTo>
                  <a:cubicBezTo>
                    <a:pt x="36059" y="311384"/>
                    <a:pt x="37843" y="315610"/>
                    <a:pt x="41411" y="319178"/>
                  </a:cubicBezTo>
                  <a:cubicBezTo>
                    <a:pt x="44979" y="322746"/>
                    <a:pt x="49205" y="324530"/>
                    <a:pt x="54089" y="324530"/>
                  </a:cubicBezTo>
                  <a:lnTo>
                    <a:pt x="90147" y="324530"/>
                  </a:lnTo>
                  <a:cubicBezTo>
                    <a:pt x="95030" y="324530"/>
                    <a:pt x="99256" y="322746"/>
                    <a:pt x="102824" y="319178"/>
                  </a:cubicBezTo>
                  <a:cubicBezTo>
                    <a:pt x="106392" y="315610"/>
                    <a:pt x="108177" y="311384"/>
                    <a:pt x="108177" y="306501"/>
                  </a:cubicBezTo>
                  <a:lnTo>
                    <a:pt x="108177" y="270442"/>
                  </a:lnTo>
                  <a:cubicBezTo>
                    <a:pt x="108177" y="265559"/>
                    <a:pt x="106392" y="261333"/>
                    <a:pt x="102824" y="257765"/>
                  </a:cubicBezTo>
                  <a:cubicBezTo>
                    <a:pt x="99256" y="254197"/>
                    <a:pt x="95030" y="252412"/>
                    <a:pt x="90147" y="252412"/>
                  </a:cubicBezTo>
                  <a:lnTo>
                    <a:pt x="54089" y="252412"/>
                  </a:lnTo>
                  <a:close/>
                  <a:moveTo>
                    <a:pt x="162265" y="252412"/>
                  </a:moveTo>
                  <a:cubicBezTo>
                    <a:pt x="157382" y="252412"/>
                    <a:pt x="153156" y="254197"/>
                    <a:pt x="149588" y="257765"/>
                  </a:cubicBezTo>
                  <a:cubicBezTo>
                    <a:pt x="146020" y="261333"/>
                    <a:pt x="144235" y="265559"/>
                    <a:pt x="144235" y="270442"/>
                  </a:cubicBezTo>
                  <a:lnTo>
                    <a:pt x="144235" y="414678"/>
                  </a:lnTo>
                  <a:cubicBezTo>
                    <a:pt x="144235" y="419561"/>
                    <a:pt x="146020" y="423786"/>
                    <a:pt x="149588" y="427355"/>
                  </a:cubicBezTo>
                  <a:cubicBezTo>
                    <a:pt x="153156" y="430923"/>
                    <a:pt x="157382" y="432707"/>
                    <a:pt x="162265" y="432707"/>
                  </a:cubicBezTo>
                  <a:lnTo>
                    <a:pt x="378619" y="432707"/>
                  </a:lnTo>
                  <a:cubicBezTo>
                    <a:pt x="383502" y="432707"/>
                    <a:pt x="387728" y="430923"/>
                    <a:pt x="391296" y="427355"/>
                  </a:cubicBezTo>
                  <a:cubicBezTo>
                    <a:pt x="394864" y="423786"/>
                    <a:pt x="396648" y="419561"/>
                    <a:pt x="396648" y="414678"/>
                  </a:cubicBezTo>
                  <a:lnTo>
                    <a:pt x="396648" y="270442"/>
                  </a:lnTo>
                  <a:cubicBezTo>
                    <a:pt x="396648" y="265559"/>
                    <a:pt x="394864" y="261333"/>
                    <a:pt x="391296" y="257765"/>
                  </a:cubicBezTo>
                  <a:cubicBezTo>
                    <a:pt x="387728" y="254197"/>
                    <a:pt x="383502" y="252412"/>
                    <a:pt x="378619" y="252412"/>
                  </a:cubicBezTo>
                  <a:lnTo>
                    <a:pt x="162265" y="252412"/>
                  </a:lnTo>
                  <a:close/>
                  <a:moveTo>
                    <a:pt x="450736" y="252412"/>
                  </a:moveTo>
                  <a:cubicBezTo>
                    <a:pt x="445854" y="252412"/>
                    <a:pt x="441628" y="254197"/>
                    <a:pt x="438059" y="257765"/>
                  </a:cubicBezTo>
                  <a:cubicBezTo>
                    <a:pt x="434492" y="261333"/>
                    <a:pt x="432707" y="265559"/>
                    <a:pt x="432707" y="270442"/>
                  </a:cubicBezTo>
                  <a:lnTo>
                    <a:pt x="432707" y="306501"/>
                  </a:lnTo>
                  <a:cubicBezTo>
                    <a:pt x="432707" y="311384"/>
                    <a:pt x="434492" y="315610"/>
                    <a:pt x="438059" y="319178"/>
                  </a:cubicBezTo>
                  <a:cubicBezTo>
                    <a:pt x="441628" y="322746"/>
                    <a:pt x="445854" y="324530"/>
                    <a:pt x="450736" y="324530"/>
                  </a:cubicBezTo>
                  <a:lnTo>
                    <a:pt x="486795" y="324530"/>
                  </a:lnTo>
                  <a:cubicBezTo>
                    <a:pt x="491679" y="324530"/>
                    <a:pt x="495904" y="322746"/>
                    <a:pt x="499472" y="319178"/>
                  </a:cubicBezTo>
                  <a:cubicBezTo>
                    <a:pt x="503041" y="315610"/>
                    <a:pt x="504825" y="311384"/>
                    <a:pt x="504825" y="306501"/>
                  </a:cubicBezTo>
                  <a:lnTo>
                    <a:pt x="504825" y="270442"/>
                  </a:lnTo>
                  <a:cubicBezTo>
                    <a:pt x="504825" y="265559"/>
                    <a:pt x="503041" y="261333"/>
                    <a:pt x="499472" y="257765"/>
                  </a:cubicBezTo>
                  <a:cubicBezTo>
                    <a:pt x="495904" y="254197"/>
                    <a:pt x="491679" y="252412"/>
                    <a:pt x="486795" y="252412"/>
                  </a:cubicBezTo>
                  <a:lnTo>
                    <a:pt x="450736" y="252412"/>
                  </a:lnTo>
                  <a:close/>
                  <a:moveTo>
                    <a:pt x="450736" y="360589"/>
                  </a:moveTo>
                  <a:cubicBezTo>
                    <a:pt x="445854" y="360589"/>
                    <a:pt x="441628" y="362374"/>
                    <a:pt x="438059" y="365942"/>
                  </a:cubicBezTo>
                  <a:cubicBezTo>
                    <a:pt x="434492" y="369510"/>
                    <a:pt x="432707" y="373736"/>
                    <a:pt x="432707" y="378619"/>
                  </a:cubicBezTo>
                  <a:lnTo>
                    <a:pt x="432707" y="414678"/>
                  </a:lnTo>
                  <a:cubicBezTo>
                    <a:pt x="432707" y="419561"/>
                    <a:pt x="434492" y="423786"/>
                    <a:pt x="438059" y="427355"/>
                  </a:cubicBezTo>
                  <a:cubicBezTo>
                    <a:pt x="441628" y="430923"/>
                    <a:pt x="445854" y="432707"/>
                    <a:pt x="450736" y="432707"/>
                  </a:cubicBezTo>
                  <a:lnTo>
                    <a:pt x="486795" y="432707"/>
                  </a:lnTo>
                  <a:cubicBezTo>
                    <a:pt x="491679" y="432707"/>
                    <a:pt x="495904" y="430923"/>
                    <a:pt x="499472" y="427355"/>
                  </a:cubicBezTo>
                  <a:cubicBezTo>
                    <a:pt x="503041" y="423786"/>
                    <a:pt x="504825" y="419561"/>
                    <a:pt x="504825" y="414678"/>
                  </a:cubicBezTo>
                  <a:lnTo>
                    <a:pt x="504825" y="378619"/>
                  </a:lnTo>
                  <a:cubicBezTo>
                    <a:pt x="504825" y="373736"/>
                    <a:pt x="503041" y="369510"/>
                    <a:pt x="499472" y="365942"/>
                  </a:cubicBezTo>
                  <a:cubicBezTo>
                    <a:pt x="495904" y="362374"/>
                    <a:pt x="491679" y="360589"/>
                    <a:pt x="486795" y="360589"/>
                  </a:cubicBezTo>
                  <a:lnTo>
                    <a:pt x="450736" y="360589"/>
                  </a:lnTo>
                  <a:close/>
                  <a:moveTo>
                    <a:pt x="54089" y="360589"/>
                  </a:moveTo>
                  <a:cubicBezTo>
                    <a:pt x="49205" y="360589"/>
                    <a:pt x="44979" y="362374"/>
                    <a:pt x="41411" y="365942"/>
                  </a:cubicBezTo>
                  <a:cubicBezTo>
                    <a:pt x="37843" y="369510"/>
                    <a:pt x="36059" y="373736"/>
                    <a:pt x="36059" y="378619"/>
                  </a:cubicBezTo>
                  <a:lnTo>
                    <a:pt x="36059" y="414678"/>
                  </a:lnTo>
                  <a:cubicBezTo>
                    <a:pt x="36059" y="419561"/>
                    <a:pt x="37843" y="423786"/>
                    <a:pt x="41411" y="427355"/>
                  </a:cubicBezTo>
                  <a:cubicBezTo>
                    <a:pt x="44979" y="430923"/>
                    <a:pt x="49205" y="432707"/>
                    <a:pt x="54089" y="432707"/>
                  </a:cubicBezTo>
                  <a:lnTo>
                    <a:pt x="90147" y="432707"/>
                  </a:lnTo>
                  <a:cubicBezTo>
                    <a:pt x="95030" y="432707"/>
                    <a:pt x="99256" y="430923"/>
                    <a:pt x="102824" y="427355"/>
                  </a:cubicBezTo>
                  <a:cubicBezTo>
                    <a:pt x="106392" y="423786"/>
                    <a:pt x="108177" y="419561"/>
                    <a:pt x="108177" y="414678"/>
                  </a:cubicBezTo>
                  <a:lnTo>
                    <a:pt x="108177" y="378619"/>
                  </a:lnTo>
                  <a:cubicBezTo>
                    <a:pt x="108177" y="373736"/>
                    <a:pt x="106392" y="369510"/>
                    <a:pt x="102824" y="365942"/>
                  </a:cubicBezTo>
                  <a:cubicBezTo>
                    <a:pt x="99256" y="362374"/>
                    <a:pt x="95030" y="360589"/>
                    <a:pt x="90147" y="360589"/>
                  </a:cubicBezTo>
                  <a:lnTo>
                    <a:pt x="54089" y="360589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i="0" kern="0">
                <a:solidFill>
                  <a:prstClr val="black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B05D1BE-81E5-4C8F-8257-87B7A6F3397B}"/>
                </a:ext>
              </a:extLst>
            </p:cNvPr>
            <p:cNvGrpSpPr/>
            <p:nvPr/>
          </p:nvGrpSpPr>
          <p:grpSpPr>
            <a:xfrm>
              <a:off x="6531241" y="2420888"/>
              <a:ext cx="913645" cy="909433"/>
              <a:chOff x="6531241" y="2420888"/>
              <a:chExt cx="913645" cy="909433"/>
            </a:xfrm>
          </p:grpSpPr>
          <p:sp>
            <p:nvSpPr>
              <p:cNvPr id="6" name="Shape 2321">
                <a:extLst>
                  <a:ext uri="{FF2B5EF4-FFF2-40B4-BE49-F238E27FC236}">
                    <a16:creationId xmlns:a16="http://schemas.microsoft.com/office/drawing/2014/main" id="{C5DC9BB7-E391-4645-91D7-CCD58AFE0F62}"/>
                  </a:ext>
                </a:extLst>
              </p:cNvPr>
              <p:cNvSpPr/>
              <p:nvPr/>
            </p:nvSpPr>
            <p:spPr>
              <a:xfrm rot="5400000">
                <a:off x="6533347" y="2418782"/>
                <a:ext cx="909433" cy="913645"/>
              </a:xfrm>
              <a:prstGeom prst="ellipse">
                <a:avLst/>
              </a:prstGeom>
              <a:solidFill>
                <a:srgbClr val="0D95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 sz="2400"/>
                </a:pPr>
                <a:endParaRPr sz="1600" b="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</a:endParaRPr>
              </a:p>
            </p:txBody>
          </p:sp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AB490153-27DF-4707-9249-4B15EE0F3BAF}"/>
                  </a:ext>
                </a:extLst>
              </p:cNvPr>
              <p:cNvSpPr/>
              <p:nvPr/>
            </p:nvSpPr>
            <p:spPr>
              <a:xfrm>
                <a:off x="6620618" y="2543427"/>
                <a:ext cx="741557" cy="741557"/>
              </a:xfrm>
              <a:prstGeom prst="ellipse">
                <a:avLst/>
              </a:prstGeom>
              <a:solidFill>
                <a:srgbClr val="0D95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800" b="0" i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63643A0-A382-4926-B122-57012BB7885E}"/>
                </a:ext>
              </a:extLst>
            </p:cNvPr>
            <p:cNvSpPr/>
            <p:nvPr/>
          </p:nvSpPr>
          <p:spPr>
            <a:xfrm>
              <a:off x="4877036" y="1755743"/>
              <a:ext cx="690343" cy="690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i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1411DF5-A987-4E12-A07F-C7AA8B08FA27}"/>
                </a:ext>
              </a:extLst>
            </p:cNvPr>
            <p:cNvSpPr/>
            <p:nvPr/>
          </p:nvSpPr>
          <p:spPr>
            <a:xfrm>
              <a:off x="6642891" y="2575215"/>
              <a:ext cx="690343" cy="690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i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B031222-905D-4058-9EE5-8F5E148A6BD8}"/>
                </a:ext>
              </a:extLst>
            </p:cNvPr>
            <p:cNvSpPr/>
            <p:nvPr/>
          </p:nvSpPr>
          <p:spPr>
            <a:xfrm>
              <a:off x="4839319" y="3342818"/>
              <a:ext cx="690343" cy="690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i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7337D81-68EE-4164-ACEA-1DA88B951A11}"/>
                </a:ext>
              </a:extLst>
            </p:cNvPr>
            <p:cNvSpPr/>
            <p:nvPr/>
          </p:nvSpPr>
          <p:spPr>
            <a:xfrm>
              <a:off x="6676680" y="4018278"/>
              <a:ext cx="690343" cy="690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i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89F4011-B20C-4F57-B533-6876EE0DDF14}"/>
                </a:ext>
              </a:extLst>
            </p:cNvPr>
            <p:cNvSpPr/>
            <p:nvPr/>
          </p:nvSpPr>
          <p:spPr>
            <a:xfrm>
              <a:off x="4806171" y="5003337"/>
              <a:ext cx="690343" cy="690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i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84DCD04-4D90-4349-8551-69F5A04386BC}"/>
                </a:ext>
              </a:extLst>
            </p:cNvPr>
            <p:cNvSpPr/>
            <p:nvPr/>
          </p:nvSpPr>
          <p:spPr>
            <a:xfrm>
              <a:off x="6699734" y="5003337"/>
              <a:ext cx="690343" cy="690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i="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4098" name="Picture 2" descr="Users Family 2 Icon 256x256">
            <a:extLst>
              <a:ext uri="{FF2B5EF4-FFF2-40B4-BE49-F238E27FC236}">
                <a16:creationId xmlns:a16="http://schemas.microsoft.com/office/drawing/2014/main" id="{9CD93AF5-56EE-414A-91A6-91D3C2C33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17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927" y="1861343"/>
            <a:ext cx="473836" cy="47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Book Open Icon 256x256">
            <a:extLst>
              <a:ext uri="{FF2B5EF4-FFF2-40B4-BE49-F238E27FC236}">
                <a16:creationId xmlns:a16="http://schemas.microsoft.com/office/drawing/2014/main" id="{C4A86CA5-6D90-4BB0-9EAD-6142C940C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9219" y1="87891" x2="49219" y2="87891"/>
                        <a14:foregroundMark x1="97266" y1="53516" x2="97266" y2="53516"/>
                        <a14:foregroundMark x1="18359" y1="60938" x2="18359" y2="60938"/>
                        <a14:foregroundMark x1="21875" y1="4297" x2="5078" y2="3516"/>
                        <a14:foregroundMark x1="5078" y1="4688" x2="6250" y2="85938"/>
                        <a14:foregroundMark x1="54688" y1="88281" x2="54688" y2="88281"/>
                        <a14:foregroundMark x1="95703" y1="28125" x2="95703" y2="28125"/>
                        <a14:foregroundMark x1="94141" y1="19922" x2="99609" y2="19922"/>
                        <a14:foregroundMark x1="98438" y1="28906" x2="99219" y2="86328"/>
                        <a14:foregroundMark x1="37500" y1="82031" x2="37500" y2="82031"/>
                        <a14:foregroundMark x1="48438" y1="84766" x2="19922" y2="70703"/>
                        <a14:foregroundMark x1="21094" y1="58984" x2="21875" y2="18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100" y="3475442"/>
            <a:ext cx="425103" cy="42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Woman 3 Icon 256x256">
            <a:extLst>
              <a:ext uri="{FF2B5EF4-FFF2-40B4-BE49-F238E27FC236}">
                <a16:creationId xmlns:a16="http://schemas.microsoft.com/office/drawing/2014/main" id="{92EFCC03-B2A8-4D8B-934B-DD7119712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219">
                        <a14:foregroundMark x1="51172" y1="75000" x2="51172" y2="75000"/>
                        <a14:foregroundMark x1="44141" y1="73828" x2="44141" y2="73828"/>
                        <a14:foregroundMark x1="38672" y1="71094" x2="38672" y2="71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976" y="2564904"/>
            <a:ext cx="552845" cy="55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User Monitor Icon 256x256">
            <a:extLst>
              <a:ext uri="{FF2B5EF4-FFF2-40B4-BE49-F238E27FC236}">
                <a16:creationId xmlns:a16="http://schemas.microsoft.com/office/drawing/2014/main" id="{C18D8363-442A-4D1B-B4D6-7D201A78E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1" b="99219" l="0" r="100000">
                        <a14:foregroundMark x1="75781" y1="55078" x2="75781" y2="55078"/>
                        <a14:foregroundMark x1="62500" y1="58203" x2="62500" y2="58203"/>
                        <a14:foregroundMark x1="64844" y1="55859" x2="64844" y2="5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297" y="4149080"/>
            <a:ext cx="504655" cy="50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9633F80-9659-46B4-8087-CA71B34E6993}"/>
              </a:ext>
            </a:extLst>
          </p:cNvPr>
          <p:cNvGrpSpPr/>
          <p:nvPr/>
        </p:nvGrpSpPr>
        <p:grpSpPr>
          <a:xfrm>
            <a:off x="2035816" y="169891"/>
            <a:ext cx="6987695" cy="725678"/>
            <a:chOff x="1389826" y="135921"/>
            <a:chExt cx="6296629" cy="808465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FFB84944-0138-456D-A33E-A7C231A4D52F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9A80BB4E-2E3B-49CD-BC62-E961688DFB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4C155A77-E6A7-4AB5-9F37-6483BD60B6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4785FEF7-A177-4076-B5B5-427F0E89CE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6818DD56-6651-436A-BFBB-4A31F41EA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FA38AEE6-E1B8-4555-B4C4-FB572BD5B6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1060E15E-3693-4DD1-8AC0-4FFF767087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F595ACA-995D-42EF-8DB6-87F39E0BF931}"/>
                </a:ext>
              </a:extLst>
            </p:cNvPr>
            <p:cNvSpPr/>
            <p:nvPr/>
          </p:nvSpPr>
          <p:spPr>
            <a:xfrm>
              <a:off x="1439633" y="135921"/>
              <a:ext cx="5724384" cy="514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id-ID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PROGRAM KERJA PEMERINTAH DAERAH</a:t>
              </a:r>
              <a:endParaRPr lang="en-US" sz="2400" i="0" kern="0" spc="-150" dirty="0">
                <a:solidFill>
                  <a:prstClr val="white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CF75289-6D2D-4C61-9C05-9428BC861C17}"/>
                </a:ext>
              </a:extLst>
            </p:cNvPr>
            <p:cNvSpPr/>
            <p:nvPr/>
          </p:nvSpPr>
          <p:spPr>
            <a:xfrm>
              <a:off x="1417912" y="416823"/>
              <a:ext cx="4525813" cy="5143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d-ID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Terkait Penurunan Prevalensi Stunting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506553-DA23-452B-A6E4-5CE584E9A9E7}"/>
              </a:ext>
            </a:extLst>
          </p:cNvPr>
          <p:cNvGrpSpPr/>
          <p:nvPr/>
        </p:nvGrpSpPr>
        <p:grpSpPr>
          <a:xfrm>
            <a:off x="4162812" y="1838801"/>
            <a:ext cx="479517" cy="2037866"/>
            <a:chOff x="505602" y="2000572"/>
            <a:chExt cx="479517" cy="203786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292FFBA-9B43-4B6E-AC07-861C1FE33D09}"/>
                </a:ext>
              </a:extLst>
            </p:cNvPr>
            <p:cNvSpPr/>
            <p:nvPr/>
          </p:nvSpPr>
          <p:spPr>
            <a:xfrm>
              <a:off x="505602" y="2000572"/>
              <a:ext cx="479517" cy="47951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000" i="0" dirty="0">
                  <a:solidFill>
                    <a:prstClr val="white"/>
                  </a:solidFill>
                  <a:latin typeface="Cambria" panose="02040503050406030204" pitchFamily="18" charset="0"/>
                </a:rPr>
                <a:t>1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185D760-2B02-4C94-BCE9-82C01C30E127}"/>
                </a:ext>
              </a:extLst>
            </p:cNvPr>
            <p:cNvSpPr/>
            <p:nvPr/>
          </p:nvSpPr>
          <p:spPr>
            <a:xfrm>
              <a:off x="505602" y="3558921"/>
              <a:ext cx="479517" cy="47951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D" sz="2000" i="0" dirty="0">
                  <a:solidFill>
                    <a:prstClr val="white"/>
                  </a:solidFill>
                  <a:latin typeface="Cambria" panose="02040503050406030204" pitchFamily="18" charset="0"/>
                </a:rPr>
                <a:t>3</a:t>
              </a:r>
              <a:endParaRPr lang="id-ID" sz="2000" i="0" dirty="0">
                <a:solidFill>
                  <a:prstClr val="white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2E2079A-557C-45B4-AEAA-E9F45F7F2A71}"/>
              </a:ext>
            </a:extLst>
          </p:cNvPr>
          <p:cNvGrpSpPr/>
          <p:nvPr/>
        </p:nvGrpSpPr>
        <p:grpSpPr>
          <a:xfrm>
            <a:off x="7620001" y="2661451"/>
            <a:ext cx="479517" cy="1991685"/>
            <a:chOff x="505602" y="2640524"/>
            <a:chExt cx="479517" cy="1991685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1F82B2D-EFDB-43F0-9A8F-BB1F2AEC6E10}"/>
                </a:ext>
              </a:extLst>
            </p:cNvPr>
            <p:cNvSpPr/>
            <p:nvPr/>
          </p:nvSpPr>
          <p:spPr>
            <a:xfrm>
              <a:off x="505602" y="2640524"/>
              <a:ext cx="479517" cy="47951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D" sz="2000" i="0" dirty="0">
                  <a:solidFill>
                    <a:prstClr val="white"/>
                  </a:solidFill>
                  <a:latin typeface="Cambria" panose="02040503050406030204" pitchFamily="18" charset="0"/>
                </a:rPr>
                <a:t>2</a:t>
              </a:r>
              <a:endParaRPr lang="id-ID" sz="2000" i="0" dirty="0">
                <a:solidFill>
                  <a:prstClr val="whit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3214F7A-E26D-4AA8-98F8-438161DC1378}"/>
                </a:ext>
              </a:extLst>
            </p:cNvPr>
            <p:cNvSpPr/>
            <p:nvPr/>
          </p:nvSpPr>
          <p:spPr>
            <a:xfrm>
              <a:off x="505602" y="4152692"/>
              <a:ext cx="479517" cy="47951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D" sz="2000" i="0" dirty="0">
                  <a:solidFill>
                    <a:prstClr val="white"/>
                  </a:solidFill>
                  <a:latin typeface="Cambria" panose="02040503050406030204" pitchFamily="18" charset="0"/>
                </a:rPr>
                <a:t>4</a:t>
              </a:r>
              <a:endParaRPr lang="id-ID" sz="2000" i="0" dirty="0">
                <a:solidFill>
                  <a:prstClr val="white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289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DD40EA13-C088-4396-9AA5-A7E6BDB44816}"/>
              </a:ext>
            </a:extLst>
          </p:cNvPr>
          <p:cNvGrpSpPr/>
          <p:nvPr/>
        </p:nvGrpSpPr>
        <p:grpSpPr>
          <a:xfrm>
            <a:off x="191344" y="836712"/>
            <a:ext cx="8591551" cy="3057525"/>
            <a:chOff x="0" y="0"/>
            <a:chExt cx="8591551" cy="3057525"/>
          </a:xfrm>
        </p:grpSpPr>
        <p:graphicFrame>
          <p:nvGraphicFramePr>
            <p:cNvPr id="3" name="Bagan 2">
              <a:extLst>
                <a:ext uri="{FF2B5EF4-FFF2-40B4-BE49-F238E27FC236}">
                  <a16:creationId xmlns:a16="http://schemas.microsoft.com/office/drawing/2014/main" id="{8173739D-2942-4CE4-A1BB-A817545C0439}"/>
                </a:ext>
              </a:extLst>
            </p:cNvPr>
            <p:cNvGraphicFramePr/>
            <p:nvPr/>
          </p:nvGraphicFramePr>
          <p:xfrm>
            <a:off x="0" y="0"/>
            <a:ext cx="8591551" cy="30575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Kotak Teks 1">
              <a:extLst>
                <a:ext uri="{FF2B5EF4-FFF2-40B4-BE49-F238E27FC236}">
                  <a16:creationId xmlns:a16="http://schemas.microsoft.com/office/drawing/2014/main" id="{C8DF74F4-AB01-41CC-A951-8AFC53FBD623}"/>
                </a:ext>
              </a:extLst>
            </p:cNvPr>
            <p:cNvSpPr txBox="1"/>
            <p:nvPr/>
          </p:nvSpPr>
          <p:spPr>
            <a:xfrm>
              <a:off x="276226" y="542925"/>
              <a:ext cx="1226447" cy="249115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Nasional (73,68%)</a:t>
              </a:r>
            </a:p>
          </p:txBody>
        </p:sp>
        <p:cxnSp>
          <p:nvCxnSpPr>
            <p:cNvPr id="5" name="Konektor Lurus 4">
              <a:extLst>
                <a:ext uri="{FF2B5EF4-FFF2-40B4-BE49-F238E27FC236}">
                  <a16:creationId xmlns:a16="http://schemas.microsoft.com/office/drawing/2014/main" id="{703E2FB6-B026-48E0-9B94-8326E5F8C334}"/>
                </a:ext>
              </a:extLst>
            </p:cNvPr>
            <p:cNvCxnSpPr/>
            <p:nvPr/>
          </p:nvCxnSpPr>
          <p:spPr>
            <a:xfrm>
              <a:off x="381001" y="809625"/>
              <a:ext cx="8100000" cy="0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</p:grpSp>
      <p:grpSp>
        <p:nvGrpSpPr>
          <p:cNvPr id="6" name="Grup 5">
            <a:extLst>
              <a:ext uri="{FF2B5EF4-FFF2-40B4-BE49-F238E27FC236}">
                <a16:creationId xmlns:a16="http://schemas.microsoft.com/office/drawing/2014/main" id="{E8567534-0DE0-44C8-838C-AB0470375A3A}"/>
              </a:ext>
            </a:extLst>
          </p:cNvPr>
          <p:cNvGrpSpPr/>
          <p:nvPr/>
        </p:nvGrpSpPr>
        <p:grpSpPr>
          <a:xfrm>
            <a:off x="191344" y="3864548"/>
            <a:ext cx="8481001" cy="2743200"/>
            <a:chOff x="0" y="0"/>
            <a:chExt cx="7562850" cy="2743200"/>
          </a:xfrm>
        </p:grpSpPr>
        <p:graphicFrame>
          <p:nvGraphicFramePr>
            <p:cNvPr id="7" name="Bagan 6">
              <a:extLst>
                <a:ext uri="{FF2B5EF4-FFF2-40B4-BE49-F238E27FC236}">
                  <a16:creationId xmlns:a16="http://schemas.microsoft.com/office/drawing/2014/main" id="{D4511DE8-B765-4CD4-84D8-75ABF3CE0BA8}"/>
                </a:ext>
              </a:extLst>
            </p:cNvPr>
            <p:cNvGraphicFramePr/>
            <p:nvPr/>
          </p:nvGraphicFramePr>
          <p:xfrm>
            <a:off x="0" y="0"/>
            <a:ext cx="75628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8" name="Konektor Lurus 7">
              <a:extLst>
                <a:ext uri="{FF2B5EF4-FFF2-40B4-BE49-F238E27FC236}">
                  <a16:creationId xmlns:a16="http://schemas.microsoft.com/office/drawing/2014/main" id="{2D3896F8-3700-40CC-8EA3-3DC68A1C2934}"/>
                </a:ext>
              </a:extLst>
            </p:cNvPr>
            <p:cNvCxnSpPr/>
            <p:nvPr/>
          </p:nvCxnSpPr>
          <p:spPr>
            <a:xfrm>
              <a:off x="335329" y="779463"/>
              <a:ext cx="7092950" cy="0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</p:cxnSp>
      </p:grpSp>
      <p:grpSp>
        <p:nvGrpSpPr>
          <p:cNvPr id="9" name="Group 24">
            <a:extLst>
              <a:ext uri="{FF2B5EF4-FFF2-40B4-BE49-F238E27FC236}">
                <a16:creationId xmlns:a16="http://schemas.microsoft.com/office/drawing/2014/main" id="{C1FA6A21-B1CF-42F3-94FE-CBA51877E518}"/>
              </a:ext>
            </a:extLst>
          </p:cNvPr>
          <p:cNvGrpSpPr/>
          <p:nvPr/>
        </p:nvGrpSpPr>
        <p:grpSpPr>
          <a:xfrm>
            <a:off x="9264352" y="692696"/>
            <a:ext cx="2227230" cy="2448271"/>
            <a:chOff x="8977816" y="876276"/>
            <a:chExt cx="3257753" cy="4682312"/>
          </a:xfrm>
        </p:grpSpPr>
        <p:pic>
          <p:nvPicPr>
            <p:cNvPr id="10" name="Picture 2" descr="Hasil gambar untuk AKSES AIR BAKU">
              <a:extLst>
                <a:ext uri="{FF2B5EF4-FFF2-40B4-BE49-F238E27FC236}">
                  <a16:creationId xmlns:a16="http://schemas.microsoft.com/office/drawing/2014/main" id="{D17EDD9C-3590-448D-8D5D-3FBEF5918D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03" r="4509"/>
            <a:stretch/>
          </p:blipFill>
          <p:spPr bwMode="auto">
            <a:xfrm>
              <a:off x="8977816" y="876276"/>
              <a:ext cx="2997779" cy="2938878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Gambar terkait">
              <a:extLst>
                <a:ext uri="{FF2B5EF4-FFF2-40B4-BE49-F238E27FC236}">
                  <a16:creationId xmlns:a16="http://schemas.microsoft.com/office/drawing/2014/main" id="{113A1E08-77AD-4321-B324-E6A355733B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57"/>
            <a:stretch/>
          </p:blipFill>
          <p:spPr bwMode="auto">
            <a:xfrm>
              <a:off x="10094928" y="3445697"/>
              <a:ext cx="2140641" cy="2112891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">
            <a:extLst>
              <a:ext uri="{FF2B5EF4-FFF2-40B4-BE49-F238E27FC236}">
                <a16:creationId xmlns:a16="http://schemas.microsoft.com/office/drawing/2014/main" id="{DF5E263B-0772-424D-9FFF-B07A0BEB86C7}"/>
              </a:ext>
            </a:extLst>
          </p:cNvPr>
          <p:cNvGrpSpPr/>
          <p:nvPr/>
        </p:nvGrpSpPr>
        <p:grpSpPr>
          <a:xfrm>
            <a:off x="1085700" y="111147"/>
            <a:ext cx="7788267" cy="713517"/>
            <a:chOff x="1389826" y="149469"/>
            <a:chExt cx="6296629" cy="794917"/>
          </a:xfrm>
        </p:grpSpPr>
        <p:grpSp>
          <p:nvGrpSpPr>
            <p:cNvPr id="13" name="Group 2">
              <a:extLst>
                <a:ext uri="{FF2B5EF4-FFF2-40B4-BE49-F238E27FC236}">
                  <a16:creationId xmlns:a16="http://schemas.microsoft.com/office/drawing/2014/main" id="{F8797B37-B4BF-4566-B6FC-BB1E541D2D74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16" name="Picture 5">
                <a:extLst>
                  <a:ext uri="{FF2B5EF4-FFF2-40B4-BE49-F238E27FC236}">
                    <a16:creationId xmlns:a16="http://schemas.microsoft.com/office/drawing/2014/main" id="{4BD9BA8D-5C7A-465B-A85D-A1BE74E98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7" name="Picture 6">
                <a:extLst>
                  <a:ext uri="{FF2B5EF4-FFF2-40B4-BE49-F238E27FC236}">
                    <a16:creationId xmlns:a16="http://schemas.microsoft.com/office/drawing/2014/main" id="{44C0C5C6-BCC6-4D2C-9817-F3B49A9CAD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8" name="Picture 7">
                <a:extLst>
                  <a:ext uri="{FF2B5EF4-FFF2-40B4-BE49-F238E27FC236}">
                    <a16:creationId xmlns:a16="http://schemas.microsoft.com/office/drawing/2014/main" id="{875F1642-10E2-4665-B50A-0BE472D4D2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9" name="Picture 8">
                <a:extLst>
                  <a:ext uri="{FF2B5EF4-FFF2-40B4-BE49-F238E27FC236}">
                    <a16:creationId xmlns:a16="http://schemas.microsoft.com/office/drawing/2014/main" id="{A2513F78-53DC-4606-ADBE-967BA03651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20" name="Picture 9">
                <a:extLst>
                  <a:ext uri="{FF2B5EF4-FFF2-40B4-BE49-F238E27FC236}">
                    <a16:creationId xmlns:a16="http://schemas.microsoft.com/office/drawing/2014/main" id="{AD177454-E842-421E-B083-EC41A8091C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21" name="Picture 10">
                <a:extLst>
                  <a:ext uri="{FF2B5EF4-FFF2-40B4-BE49-F238E27FC236}">
                    <a16:creationId xmlns:a16="http://schemas.microsoft.com/office/drawing/2014/main" id="{1E64BF1E-221E-4D88-86C8-E13BA7320C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AC8A70EF-28C4-4AD6-A5A0-AD3BCA17E136}"/>
                </a:ext>
              </a:extLst>
            </p:cNvPr>
            <p:cNvSpPr/>
            <p:nvPr/>
          </p:nvSpPr>
          <p:spPr>
            <a:xfrm>
              <a:off x="1439633" y="187134"/>
              <a:ext cx="5724384" cy="514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CAPAIAN AKSES AIR </a:t>
              </a:r>
              <a:r>
                <a:rPr kumimoji="0" lang="en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MINUM </a:t>
              </a: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&amp; </a:t>
              </a:r>
              <a:r>
                <a:rPr kumimoji="0" lang="en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SANITASI LAYAK</a:t>
              </a:r>
              <a:endParaRPr kumimoji="0" lang="id-ID" sz="24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62C0B247-7B05-4E04-9C17-76EAA2A0DC8E}"/>
                </a:ext>
              </a:extLst>
            </p:cNvPr>
            <p:cNvSpPr/>
            <p:nvPr/>
          </p:nvSpPr>
          <p:spPr>
            <a:xfrm>
              <a:off x="1446094" y="480707"/>
              <a:ext cx="2502815" cy="4457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(Berdasarkan </a:t>
              </a:r>
              <a:r>
                <a:rPr kumimoji="0" lang="id-ID" sz="2000" b="1" i="0" u="none" strike="noStrike" kern="0" cap="none" spc="-15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Susenas</a:t>
              </a:r>
              <a:r>
                <a:rPr kumimoji="0" lang="id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 201</a:t>
              </a:r>
              <a:r>
                <a:rPr kumimoji="0" lang="en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8</a:t>
              </a:r>
              <a:r>
                <a:rPr kumimoji="0" lang="id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MS PGothic" pitchFamily="34" charset="-128"/>
                  <a:cs typeface="+mn-cs"/>
                </a:rPr>
                <a:t>)</a:t>
              </a:r>
            </a:p>
          </p:txBody>
        </p:sp>
      </p:grpSp>
      <p:sp>
        <p:nvSpPr>
          <p:cNvPr id="22" name="Rectangle: Rounded Corners 20">
            <a:extLst>
              <a:ext uri="{FF2B5EF4-FFF2-40B4-BE49-F238E27FC236}">
                <a16:creationId xmlns:a16="http://schemas.microsoft.com/office/drawing/2014/main" id="{56EAC6DE-8454-4706-8813-54412884F9CD}"/>
              </a:ext>
            </a:extLst>
          </p:cNvPr>
          <p:cNvSpPr/>
          <p:nvPr/>
        </p:nvSpPr>
        <p:spPr>
          <a:xfrm>
            <a:off x="8782895" y="3377571"/>
            <a:ext cx="3001737" cy="3045312"/>
          </a:xfrm>
          <a:prstGeom prst="roundRect">
            <a:avLst>
              <a:gd name="adj" fmla="val 9784"/>
            </a:avLst>
          </a:prstGeom>
          <a:solidFill>
            <a:srgbClr val="FFFBE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marR="0" lvl="0" indent="-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Pada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Tahun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2018, c</a:t>
            </a:r>
            <a:r>
              <a:rPr kumimoji="0" lang="id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apaian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akses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terhadap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air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minum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layak 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 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Provinsi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Bali</a:t>
            </a:r>
            <a:r>
              <a:rPr kumimoji="0" lang="id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adalah </a:t>
            </a:r>
            <a:r>
              <a:rPr lang="en-ID" sz="1400" b="0" i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90,90</a:t>
            </a:r>
            <a:r>
              <a:rPr kumimoji="0" lang="id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%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 </a:t>
            </a:r>
            <a:r>
              <a:rPr lang="en-ID" sz="1400" b="0" i="0" dirty="0" err="1" smtClean="0">
                <a:solidFill>
                  <a:prstClr val="black"/>
                </a:solidFill>
                <a:latin typeface="Cambria" panose="02040503050406030204" pitchFamily="18" charset="0"/>
              </a:rPr>
              <a:t>atas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rata-rata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Nasional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73,68%.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Sedangkan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capaian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akses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terhadap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sanitasi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layak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adalah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91,14</a:t>
            </a:r>
            <a:r>
              <a:rPr kumimoji="0" lang="id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%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diatas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rata-rata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Nasional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69,27%. Oleh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karena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itu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p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emerintah daerah harus </a:t>
            </a:r>
            <a:r>
              <a:rPr kumimoji="0" lang="en-ID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tetap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meningkatkan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dan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menjaga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pelayanan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penyediaan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air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minum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dan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sanitasi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sehingga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tercapai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100%.</a:t>
            </a:r>
          </a:p>
        </p:txBody>
      </p:sp>
      <p:sp>
        <p:nvSpPr>
          <p:cNvPr id="23" name="Up Arrow 22"/>
          <p:cNvSpPr/>
          <p:nvPr/>
        </p:nvSpPr>
        <p:spPr>
          <a:xfrm>
            <a:off x="8256240" y="2996952"/>
            <a:ext cx="216024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/>
          <p:cNvSpPr/>
          <p:nvPr/>
        </p:nvSpPr>
        <p:spPr>
          <a:xfrm>
            <a:off x="8184232" y="5733256"/>
            <a:ext cx="216024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C2CAB677-EF98-42DE-AA7C-4BF1CB5D2B1C}"/>
              </a:ext>
            </a:extLst>
          </p:cNvPr>
          <p:cNvSpPr/>
          <p:nvPr/>
        </p:nvSpPr>
        <p:spPr>
          <a:xfrm>
            <a:off x="2062965" y="3063034"/>
            <a:ext cx="8066071" cy="94203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kern="0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Isu</a:t>
            </a:r>
            <a:r>
              <a:rPr lang="en-US" sz="2000" i="0" kern="0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 </a:t>
            </a:r>
            <a:r>
              <a:rPr lang="en-US" sz="2000" i="0" kern="0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Strategis</a:t>
            </a:r>
            <a:r>
              <a:rPr lang="en-US" sz="2000" i="0" kern="0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 Lain Yang </a:t>
            </a:r>
            <a:r>
              <a:rPr lang="en-US" sz="2000" i="0" kern="0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Harus</a:t>
            </a:r>
            <a:r>
              <a:rPr lang="en-US" sz="2000" i="0" kern="0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 </a:t>
            </a:r>
            <a:r>
              <a:rPr lang="en-US" sz="2000" i="0" kern="0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rPr>
              <a:t>Perhatian</a:t>
            </a:r>
            <a:endParaRPr lang="id-ID" sz="2000" i="0" kern="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BrowalliaUPC" panose="020B0604020202020204" pitchFamily="34" charset="-34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E1B8528-EE00-461E-A4EA-4D6E04D3593D}"/>
              </a:ext>
            </a:extLst>
          </p:cNvPr>
          <p:cNvSpPr/>
          <p:nvPr/>
        </p:nvSpPr>
        <p:spPr>
          <a:xfrm>
            <a:off x="5660159" y="2446407"/>
            <a:ext cx="784591" cy="7555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0" dirty="0">
                <a:solidFill>
                  <a:prstClr val="white"/>
                </a:solidFill>
                <a:latin typeface="Cambria" panose="02040503050406030204" pitchFamily="18" charset="0"/>
              </a:rPr>
              <a:t>5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54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A191E79-8E63-4793-B650-4818D4F11D7D}"/>
              </a:ext>
            </a:extLst>
          </p:cNvPr>
          <p:cNvGrpSpPr/>
          <p:nvPr/>
        </p:nvGrpSpPr>
        <p:grpSpPr>
          <a:xfrm>
            <a:off x="1906878" y="169891"/>
            <a:ext cx="6402934" cy="725678"/>
            <a:chOff x="1389826" y="135921"/>
            <a:chExt cx="6296629" cy="80846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6BD3AAA-BF79-4BC1-B733-EA5F61B89D87}"/>
                </a:ext>
              </a:extLst>
            </p:cNvPr>
            <p:cNvGrpSpPr/>
            <p:nvPr/>
          </p:nvGrpSpPr>
          <p:grpSpPr>
            <a:xfrm flipV="1">
              <a:off x="1389826" y="149469"/>
              <a:ext cx="6296629" cy="794917"/>
              <a:chOff x="0" y="3151"/>
              <a:chExt cx="1776643" cy="32148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DA433BEE-16F5-4988-92F2-FCE96111AE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6007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23B326C-C358-419D-8BB0-8AB27C0682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2396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945A524-05DE-4145-8728-67A1652291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A1EB5E0-9A7D-4BAB-88F5-CDF6387DD4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F3CF6DE-1619-456C-BDEF-52BB9B288C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977DAC5F-5813-4977-9047-84A35FEA4B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0874" y="11844"/>
                <a:ext cx="153403" cy="166823"/>
              </a:xfrm>
              <a:prstGeom prst="rect">
                <a:avLst/>
              </a:prstGeom>
            </p:spPr>
          </p:pic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DA0F433-3163-489D-A5D0-7F2B3AD327F8}"/>
                </a:ext>
              </a:extLst>
            </p:cNvPr>
            <p:cNvSpPr/>
            <p:nvPr/>
          </p:nvSpPr>
          <p:spPr>
            <a:xfrm>
              <a:off x="1439633" y="135921"/>
              <a:ext cx="5724383" cy="514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id-ID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STANDAR PELAYANAN MINIMAL (SPM)</a:t>
              </a:r>
              <a:endParaRPr lang="en-US" sz="2400" i="0" kern="0" spc="-150" dirty="0">
                <a:solidFill>
                  <a:prstClr val="white"/>
                </a:solidFill>
                <a:latin typeface="Cambria" panose="02040503050406030204" pitchFamily="18" charset="0"/>
                <a:ea typeface="+mn-ea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51BE514-18C1-4C65-95D2-338EEB5CA00F}"/>
                </a:ext>
              </a:extLst>
            </p:cNvPr>
            <p:cNvSpPr/>
            <p:nvPr/>
          </p:nvSpPr>
          <p:spPr>
            <a:xfrm>
              <a:off x="1457468" y="417148"/>
              <a:ext cx="5661128" cy="5143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d-ID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Peraturan Pemerintah Nomor</a:t>
              </a:r>
              <a:r>
                <a:rPr lang="es-ES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2 </a:t>
              </a:r>
              <a:r>
                <a:rPr lang="id-ID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Tahun</a:t>
              </a:r>
              <a:r>
                <a:rPr lang="es-ES" sz="24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 2018</a:t>
              </a:r>
              <a:endParaRPr lang="id-ID" sz="2400" i="0" kern="0" spc="-150" dirty="0">
                <a:solidFill>
                  <a:prstClr val="white"/>
                </a:solidFill>
                <a:latin typeface="Cambria" panose="02040503050406030204" pitchFamily="18" charset="0"/>
                <a:ea typeface="+mn-ea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BF9308C-2F3B-45AF-97D7-0C841DB7E0E0}"/>
              </a:ext>
            </a:extLst>
          </p:cNvPr>
          <p:cNvSpPr/>
          <p:nvPr/>
        </p:nvSpPr>
        <p:spPr>
          <a:xfrm>
            <a:off x="1631503" y="1440637"/>
            <a:ext cx="8280920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1494" indent="-301494" algn="just">
              <a:spcBef>
                <a:spcPts val="554"/>
              </a:spcBef>
              <a:buFont typeface="Wingdings" pitchFamily="2" charset="2"/>
              <a:buChar char="v"/>
              <a:defRPr/>
            </a:pPr>
            <a:r>
              <a:rPr lang="en-US" altLang="en-US" sz="1600" b="0" i="0" kern="0" dirty="0" err="1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Amanat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</a:t>
            </a:r>
            <a:r>
              <a:rPr lang="en-US" altLang="en-US" sz="1600" b="0" i="0" kern="0" dirty="0" err="1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Pasal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18 UU 23/2014 </a:t>
            </a:r>
            <a:r>
              <a:rPr lang="id-ID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tentang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</a:t>
            </a:r>
            <a:r>
              <a:rPr lang="en-US" altLang="en-US" sz="1600" b="0" i="0" kern="0" dirty="0" err="1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Pemerintahan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Daerah </a:t>
            </a:r>
            <a:r>
              <a:rPr lang="en-US" altLang="en-US" sz="1600" b="0" i="0" kern="0" dirty="0" err="1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menyatakan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</a:t>
            </a:r>
            <a:r>
              <a:rPr lang="en-US" altLang="en-US" sz="1600" b="0" i="0" kern="0" dirty="0" err="1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bahwa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</a:t>
            </a:r>
            <a:r>
              <a:rPr lang="id-ID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Penyelenggara Pemerintahan Daerah memprioritaskan pelaksanaan Urusan Pemerintahan Wajib yang berkaitan dengan Pelayanan Dasar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.</a:t>
            </a:r>
          </a:p>
          <a:p>
            <a:pPr marL="301494" indent="-301494" algn="just">
              <a:spcBef>
                <a:spcPts val="554"/>
              </a:spcBef>
              <a:buFont typeface="Wingdings" pitchFamily="2" charset="2"/>
              <a:buChar char="v"/>
              <a:defRPr/>
            </a:pPr>
            <a:r>
              <a:rPr lang="en-US" altLang="en-US" sz="1600" b="0" i="0" kern="0" dirty="0" err="1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Selanjutnya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</a:t>
            </a:r>
            <a:r>
              <a:rPr lang="en-US" altLang="en-US" sz="1600" b="0" i="0" kern="0" dirty="0" err="1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Pasal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298 </a:t>
            </a:r>
            <a:r>
              <a:rPr lang="en-US" altLang="en-US" sz="1600" b="0" i="0" kern="0" dirty="0" err="1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menyebutkan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</a:t>
            </a:r>
            <a:r>
              <a:rPr lang="id-ID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bahwa</a:t>
            </a:r>
            <a:r>
              <a:rPr lang="en-US" altLang="en-US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 </a:t>
            </a:r>
            <a:r>
              <a:rPr lang="id-ID" sz="1600" b="0" i="0" kern="0" dirty="0">
                <a:solidFill>
                  <a:prstClr val="black"/>
                </a:solidFill>
                <a:latin typeface="Cambria" panose="02040503050406030204" pitchFamily="18" charset="0"/>
                <a:cs typeface="Arial" charset="0"/>
              </a:rPr>
              <a:t>Belanja Daerah diprioritaskan untuk mendanai Urusan Pemerintahan Wajib yang terkait Pelayanan Dasar yang ditetapkan dengan standar pelayanan minimal.</a:t>
            </a:r>
            <a:endParaRPr lang="en-US" altLang="en-US" sz="1600" b="0" i="0" kern="0" dirty="0">
              <a:solidFill>
                <a:prstClr val="black"/>
              </a:solidFill>
              <a:latin typeface="Cambria" panose="02040503050406030204" pitchFamily="18" charset="0"/>
              <a:cs typeface="Arial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5A83EDF-593C-4C05-8A9C-7B18061DD444}"/>
              </a:ext>
            </a:extLst>
          </p:cNvPr>
          <p:cNvCxnSpPr/>
          <p:nvPr/>
        </p:nvCxnSpPr>
        <p:spPr>
          <a:xfrm>
            <a:off x="1040847" y="3252760"/>
            <a:ext cx="9792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A063B7D-F4A3-4867-85D7-4FC827B16B24}"/>
              </a:ext>
            </a:extLst>
          </p:cNvPr>
          <p:cNvSpPr/>
          <p:nvPr/>
        </p:nvSpPr>
        <p:spPr>
          <a:xfrm>
            <a:off x="1678329" y="1055860"/>
            <a:ext cx="3896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i="0" dirty="0">
                <a:solidFill>
                  <a:prstClr val="black"/>
                </a:solidFill>
                <a:latin typeface="Cambria" panose="02040503050406030204" pitchFamily="18" charset="0"/>
                <a:ea typeface="+mn-ea"/>
              </a:rPr>
              <a:t>Dasar Hukum SPM</a:t>
            </a:r>
            <a:endParaRPr lang="id-ID" sz="2000" i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4B94F1-B2F2-482B-97B4-2B9F28AA5EB5}"/>
              </a:ext>
            </a:extLst>
          </p:cNvPr>
          <p:cNvGrpSpPr/>
          <p:nvPr/>
        </p:nvGrpSpPr>
        <p:grpSpPr>
          <a:xfrm>
            <a:off x="831760" y="3480858"/>
            <a:ext cx="11113646" cy="2815763"/>
            <a:chOff x="831760" y="3480856"/>
            <a:chExt cx="11113646" cy="281576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B1AFEE9-539D-4825-82C7-A3E61C4B7287}"/>
                </a:ext>
              </a:extLst>
            </p:cNvPr>
            <p:cNvGrpSpPr/>
            <p:nvPr/>
          </p:nvGrpSpPr>
          <p:grpSpPr>
            <a:xfrm>
              <a:off x="831760" y="3480856"/>
              <a:ext cx="6304546" cy="2815763"/>
              <a:chOff x="125912" y="3325831"/>
              <a:chExt cx="6304546" cy="2815763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4958A25-4C4F-42F4-B09E-31FF33980D93}"/>
                  </a:ext>
                </a:extLst>
              </p:cNvPr>
              <p:cNvGrpSpPr/>
              <p:nvPr/>
            </p:nvGrpSpPr>
            <p:grpSpPr>
              <a:xfrm>
                <a:off x="125912" y="3325831"/>
                <a:ext cx="6301743" cy="1716497"/>
                <a:chOff x="-4263606" y="2659214"/>
                <a:chExt cx="5751094" cy="205028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CB03F422-B253-4695-96FC-291CC2D516AE}"/>
                    </a:ext>
                  </a:extLst>
                </p:cNvPr>
                <p:cNvGrpSpPr/>
                <p:nvPr/>
              </p:nvGrpSpPr>
              <p:grpSpPr>
                <a:xfrm>
                  <a:off x="-4263606" y="2659214"/>
                  <a:ext cx="5751094" cy="1679509"/>
                  <a:chOff x="-4263606" y="2659214"/>
                  <a:chExt cx="5751094" cy="1679509"/>
                </a:xfrm>
              </p:grpSpPr>
              <p:sp>
                <p:nvSpPr>
                  <p:cNvPr id="116" name="Rectangle: Rounded Corners 115">
                    <a:extLst>
                      <a:ext uri="{FF2B5EF4-FFF2-40B4-BE49-F238E27FC236}">
                        <a16:creationId xmlns:a16="http://schemas.microsoft.com/office/drawing/2014/main" id="{0538F144-22CB-495E-AFC2-64A185A1C13C}"/>
                      </a:ext>
                    </a:extLst>
                  </p:cNvPr>
                  <p:cNvSpPr/>
                  <p:nvPr/>
                </p:nvSpPr>
                <p:spPr>
                  <a:xfrm>
                    <a:off x="-4263606" y="3105787"/>
                    <a:ext cx="5751094" cy="1232936"/>
                  </a:xfrm>
                  <a:prstGeom prst="roundRect">
                    <a:avLst>
                      <a:gd name="adj" fmla="val 3031"/>
                    </a:avLst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sz="2000" b="0" i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BE2089EE-DCAE-437D-B883-E50C6746D5C8}"/>
                      </a:ext>
                    </a:extLst>
                  </p:cNvPr>
                  <p:cNvGrpSpPr/>
                  <p:nvPr/>
                </p:nvGrpSpPr>
                <p:grpSpPr>
                  <a:xfrm>
                    <a:off x="-4263606" y="2659214"/>
                    <a:ext cx="5751094" cy="1356165"/>
                    <a:chOff x="-5221705" y="3011300"/>
                    <a:chExt cx="5751094" cy="1356165"/>
                  </a:xfrm>
                </p:grpSpPr>
                <p:sp>
                  <p:nvSpPr>
                    <p:cNvPr id="18" name="Rectangle: Rounded Corners 17">
                      <a:extLst>
                        <a:ext uri="{FF2B5EF4-FFF2-40B4-BE49-F238E27FC236}">
                          <a16:creationId xmlns:a16="http://schemas.microsoft.com/office/drawing/2014/main" id="{9E643973-2FC6-4583-8416-B23495EDC3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5221705" y="3011300"/>
                      <a:ext cx="5751094" cy="1356165"/>
                    </a:xfrm>
                    <a:prstGeom prst="roundRect">
                      <a:avLst>
                        <a:gd name="adj" fmla="val 3031"/>
                      </a:avLst>
                    </a:prstGeom>
                    <a:solidFill>
                      <a:srgbClr val="FFF7E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2000" b="0" i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grpSp>
                  <p:nvGrpSpPr>
                    <p:cNvPr id="17" name="Group 16">
                      <a:extLst>
                        <a:ext uri="{FF2B5EF4-FFF2-40B4-BE49-F238E27FC236}">
                          <a16:creationId xmlns:a16="http://schemas.microsoft.com/office/drawing/2014/main" id="{EC84107D-D24C-40A7-AA5C-C8BD8DFD38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5090378" y="3429000"/>
                      <a:ext cx="5511483" cy="828864"/>
                      <a:chOff x="2033960" y="2639616"/>
                      <a:chExt cx="8124080" cy="1578768"/>
                    </a:xfrm>
                  </p:grpSpPr>
                  <p:sp>
                    <p:nvSpPr>
                      <p:cNvPr id="113" name="Rectangle: Rounded Corners 112">
                        <a:extLst>
                          <a:ext uri="{FF2B5EF4-FFF2-40B4-BE49-F238E27FC236}">
                            <a16:creationId xmlns:a16="http://schemas.microsoft.com/office/drawing/2014/main" id="{7BAA6AF1-E699-474F-8AE7-32E55D17C5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33960" y="2639616"/>
                        <a:ext cx="1315640" cy="1578768"/>
                      </a:xfrm>
                      <a:prstGeom prst="roundRect">
                        <a:avLst>
                          <a:gd name="adj" fmla="val 5000"/>
                        </a:avLst>
                      </a:prstGeom>
                      <a:solidFill>
                        <a:srgbClr val="FFE9A3"/>
                      </a:solidFill>
                      <a:ln>
                        <a:noFill/>
                      </a:ln>
                      <a:scene3d>
                        <a:camera prst="orthographicFront"/>
                        <a:lightRig rig="flat" dir="t"/>
                      </a:scene3d>
                      <a:sp3d prstMaterial="dkEdge">
                        <a:bevelT w="8200" h="38100"/>
                      </a:sp3d>
                    </p:spPr>
                    <p:style>
                      <a:lnRef idx="0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2">
                        <a:schemeClr val="accent2">
                          <a:shade val="50000"/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1">
                        <a:schemeClr val="accent2">
                          <a:shade val="50000"/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/>
                      </a:fontRef>
                    </p:style>
                    <p:txBody>
                      <a:bodyPr anchor="ctr" anchorCtr="1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id-ID" sz="1100" b="0" i="0" dirty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</a:rPr>
                          <a:t>Pendidikan</a:t>
                        </a:r>
                      </a:p>
                    </p:txBody>
                  </p:sp>
                  <p:sp>
                    <p:nvSpPr>
                      <p:cNvPr id="111" name="Rectangle 110">
                        <a:extLst>
                          <a:ext uri="{FF2B5EF4-FFF2-40B4-BE49-F238E27FC236}">
                            <a16:creationId xmlns:a16="http://schemas.microsoft.com/office/drawing/2014/main" id="{34CF6559-C446-40FA-9EF5-010790D4F9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7088" y="2639616"/>
                        <a:ext cx="980151" cy="1578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flat" dir="t"/>
                      </a:scene3d>
                      <a:sp3d/>
                    </p:spPr>
                    <p:style>
                      <a:lnRef idx="0">
                        <a:scrgbClr r="0" g="0" b="0"/>
                      </a:lnRef>
                      <a:fillRef idx="2">
                        <a:scrgbClr r="0" g="0" b="0"/>
                      </a:fillRef>
                      <a:effectRef idx="1">
                        <a:schemeClr val="accent2">
                          <a:shade val="50000"/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109" name="Rectangle: Rounded Corners 108">
                        <a:extLst>
                          <a:ext uri="{FF2B5EF4-FFF2-40B4-BE49-F238E27FC236}">
                            <a16:creationId xmlns:a16="http://schemas.microsoft.com/office/drawing/2014/main" id="{3445734B-753E-4417-A9FD-D9E569D5BD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95648" y="2639616"/>
                        <a:ext cx="1315640" cy="1578768"/>
                      </a:xfrm>
                      <a:prstGeom prst="roundRect">
                        <a:avLst>
                          <a:gd name="adj" fmla="val 5000"/>
                        </a:avLst>
                      </a:prstGeom>
                      <a:solidFill>
                        <a:srgbClr val="FFE9A3"/>
                      </a:solidFill>
                      <a:ln>
                        <a:noFill/>
                      </a:ln>
                      <a:scene3d>
                        <a:camera prst="orthographicFront"/>
                        <a:lightRig rig="flat" dir="t"/>
                      </a:scene3d>
                      <a:sp3d prstMaterial="dkEdge">
                        <a:bevelT w="8200" h="38100"/>
                      </a:sp3d>
                    </p:spPr>
                    <p:style>
                      <a:lnRef idx="0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2">
                        <a:schemeClr val="accent2">
                          <a:shade val="50000"/>
                          <a:hueOff val="-197058"/>
                          <a:satOff val="2594"/>
                          <a:lumOff val="15539"/>
                          <a:alphaOff val="0"/>
                        </a:schemeClr>
                      </a:fillRef>
                      <a:effectRef idx="1">
                        <a:schemeClr val="accent2">
                          <a:shade val="50000"/>
                          <a:hueOff val="-197058"/>
                          <a:satOff val="2594"/>
                          <a:lumOff val="15539"/>
                          <a:alphaOff val="0"/>
                        </a:schemeClr>
                      </a:effectRef>
                      <a:fontRef idx="minor">
                        <a:schemeClr val="dk1"/>
                      </a:fontRef>
                    </p:style>
                    <p:txBody>
                      <a:bodyPr anchor="ctr" anchorCtr="1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id-ID" sz="1100" b="0" i="0" dirty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</a:rPr>
                          <a:t>Kesehatan</a:t>
                        </a:r>
                      </a:p>
                    </p:txBody>
                  </p:sp>
                  <p:sp>
                    <p:nvSpPr>
                      <p:cNvPr id="77" name="Flowchart: Extract 76">
                        <a:extLst>
                          <a:ext uri="{FF2B5EF4-FFF2-40B4-BE49-F238E27FC236}">
                            <a16:creationId xmlns:a16="http://schemas.microsoft.com/office/drawing/2014/main" id="{70AF676B-CBB5-40CA-AA0A-4ED4A6012238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286325" y="3893122"/>
                        <a:ext cx="231802" cy="197346"/>
                      </a:xfrm>
                      <a:prstGeom prst="flowChartExtract">
                        <a:avLst/>
                      </a:prstGeom>
                      <a:ln>
                        <a:noFill/>
                      </a:ln>
                    </p:spPr>
                    <p:style>
                      <a:lnRef idx="1">
                        <a:schemeClr val="accent2">
                          <a:shade val="50000"/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2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0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>
                          <a:hueOff val="0"/>
                          <a:satOff val="0"/>
                          <a:lumOff val="0"/>
                          <a:alphaOff val="0"/>
                        </a:schemeClr>
                      </a:fontRef>
                    </p:style>
                  </p:sp>
                  <p:sp>
                    <p:nvSpPr>
                      <p:cNvPr id="106" name="Rectangle 105">
                        <a:extLst>
                          <a:ext uri="{FF2B5EF4-FFF2-40B4-BE49-F238E27FC236}">
                            <a16:creationId xmlns:a16="http://schemas.microsoft.com/office/drawing/2014/main" id="{6EB069DF-0C74-42CF-BA44-832CDB29D0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58776" y="2639616"/>
                        <a:ext cx="980151" cy="1578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flat" dir="t"/>
                      </a:scene3d>
                      <a:sp3d/>
                    </p:spPr>
                    <p:style>
                      <a:lnRef idx="0">
                        <a:scrgbClr r="0" g="0" b="0"/>
                      </a:lnRef>
                      <a:fillRef idx="2">
                        <a:scrgbClr r="0" g="0" b="0"/>
                      </a:fillRef>
                      <a:effectRef idx="1">
                        <a:schemeClr val="accent2">
                          <a:shade val="50000"/>
                          <a:hueOff val="-197058"/>
                          <a:satOff val="2594"/>
                          <a:lumOff val="15539"/>
                          <a:alphaOff val="0"/>
                        </a:schemeClr>
                      </a:effectRef>
                      <a:fontRef idx="minor">
                        <a:schemeClr val="dk1"/>
                      </a:fontRef>
                    </p:style>
                  </p:sp>
                  <p:grpSp>
                    <p:nvGrpSpPr>
                      <p:cNvPr id="79" name="Group 78">
                        <a:extLst>
                          <a:ext uri="{FF2B5EF4-FFF2-40B4-BE49-F238E27FC236}">
                            <a16:creationId xmlns:a16="http://schemas.microsoft.com/office/drawing/2014/main" id="{80F28865-0D6A-40F8-A494-A48B7F240A0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57336" y="2639616"/>
                        <a:ext cx="1315640" cy="1578768"/>
                        <a:chOff x="2725335" y="1919949"/>
                        <a:chExt cx="1315640" cy="1578768"/>
                      </a:xfrm>
                      <a:scene3d>
                        <a:camera prst="orthographicFront"/>
                        <a:lightRig rig="flat" dir="t"/>
                      </a:scene3d>
                    </p:grpSpPr>
                    <p:sp>
                      <p:nvSpPr>
                        <p:cNvPr id="102" name="Rectangle: Rounded Corners 101">
                          <a:extLst>
                            <a:ext uri="{FF2B5EF4-FFF2-40B4-BE49-F238E27FC236}">
                              <a16:creationId xmlns:a16="http://schemas.microsoft.com/office/drawing/2014/main" id="{AD66AFBD-7F9B-491D-80ED-C41F4E0A49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25335" y="1919949"/>
                          <a:ext cx="1315640" cy="1578768"/>
                        </a:xfrm>
                        <a:prstGeom prst="roundRect">
                          <a:avLst>
                            <a:gd name="adj" fmla="val 5000"/>
                          </a:avLst>
                        </a:prstGeom>
                        <a:solidFill>
                          <a:srgbClr val="FFE9A3"/>
                        </a:solidFill>
                        <a:ln>
                          <a:noFill/>
                        </a:ln>
                        <a:sp3d prstMaterial="dkEdge">
                          <a:bevelT w="8200" h="38100"/>
                        </a:sp3d>
                      </p:spPr>
                      <p:style>
                        <a:lnRef idx="0">
                          <a:schemeClr val="lt1">
                            <a:hueOff val="0"/>
                            <a:satOff val="0"/>
                            <a:lumOff val="0"/>
                            <a:alphaOff val="0"/>
                          </a:schemeClr>
                        </a:lnRef>
                        <a:fillRef idx="2">
                          <a:schemeClr val="accent2">
                            <a:shade val="50000"/>
                            <a:hueOff val="-394115"/>
                            <a:satOff val="5189"/>
                            <a:lumOff val="31078"/>
                            <a:alphaOff val="0"/>
                          </a:schemeClr>
                        </a:fillRef>
                        <a:effectRef idx="1">
                          <a:schemeClr val="accent2">
                            <a:shade val="50000"/>
                            <a:hueOff val="-394115"/>
                            <a:satOff val="5189"/>
                            <a:lumOff val="31078"/>
                            <a:alphaOff val="0"/>
                          </a:schemeClr>
                        </a:effectRef>
                        <a:fontRef idx="minor">
                          <a:schemeClr val="dk1"/>
                        </a:fontRef>
                      </p:style>
                      <p:txBody>
                        <a:bodyPr anchor="ctr" anchorCtr="1"/>
                        <a:lstStyle/>
                        <a:p>
                          <a:pPr algn="ctr" eaLnBrk="1" fontAlgn="auto" hangingPunct="1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id-ID" sz="1100" b="0" i="0" dirty="0">
                              <a:solidFill>
                                <a:prstClr val="black"/>
                              </a:solidFill>
                              <a:latin typeface="Cambria" panose="02040503050406030204" pitchFamily="18" charset="0"/>
                            </a:rPr>
                            <a:t>Pekerjaan Umum dan Penataan Ruang</a:t>
                          </a:r>
                        </a:p>
                      </p:txBody>
                    </p:sp>
                    <p:sp>
                      <p:nvSpPr>
                        <p:cNvPr id="104" name="Rectangle: Rounded Corners 13">
                          <a:extLst>
                            <a:ext uri="{FF2B5EF4-FFF2-40B4-BE49-F238E27FC236}">
                              <a16:creationId xmlns:a16="http://schemas.microsoft.com/office/drawing/2014/main" id="{72353A88-2649-44D4-8C29-C5C8093AB54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6200000">
                          <a:off x="2209604" y="2435680"/>
                          <a:ext cx="1294590" cy="263128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sp3d/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dk1"/>
                        </a:fontRef>
                      </p:style>
                      <p:txBody>
                        <a:bodyPr spcFirstLastPara="0" vert="horz" wrap="square" lIns="0" tIns="51435" rIns="66675" bIns="0" numCol="1" spcCol="1270" anchor="ctr" anchorCtr="1">
                          <a:noAutofit/>
                        </a:bodyPr>
                        <a:lstStyle/>
                        <a:p>
                          <a:pPr algn="ctr" defTabSz="666750" eaLnBrk="1" fontAlgn="auto" hangingPunct="1">
                            <a:lnSpc>
                              <a:spcPct val="90000"/>
                            </a:lnSpc>
                            <a:spcAft>
                              <a:spcPct val="35000"/>
                            </a:spcAft>
                            <a:defRPr/>
                          </a:pPr>
                          <a:endParaRPr lang="id-ID" sz="1100" b="0" i="0" dirty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80" name="Flowchart: Extract 79">
                        <a:extLst>
                          <a:ext uri="{FF2B5EF4-FFF2-40B4-BE49-F238E27FC236}">
                            <a16:creationId xmlns:a16="http://schemas.microsoft.com/office/drawing/2014/main" id="{6D3A8FDF-71B5-4B46-9BB5-C7F95F9B1ED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4648013" y="3893122"/>
                        <a:ext cx="231802" cy="197346"/>
                      </a:xfrm>
                      <a:prstGeom prst="flowChartExtract">
                        <a:avLst/>
                      </a:prstGeom>
                      <a:ln>
                        <a:noFill/>
                      </a:ln>
                    </p:spPr>
                    <p:style>
                      <a:lnRef idx="1">
                        <a:schemeClr val="accent2">
                          <a:shade val="50000"/>
                          <a:hueOff val="-222396"/>
                          <a:satOff val="3463"/>
                          <a:lumOff val="17250"/>
                          <a:alphaOff val="0"/>
                        </a:schemeClr>
                      </a:lnRef>
                      <a:fillRef idx="2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0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>
                          <a:hueOff val="0"/>
                          <a:satOff val="0"/>
                          <a:lumOff val="0"/>
                          <a:alphaOff val="0"/>
                        </a:schemeClr>
                      </a:fontRef>
                    </p:style>
                  </p:sp>
                  <p:grpSp>
                    <p:nvGrpSpPr>
                      <p:cNvPr id="81" name="Group 80">
                        <a:extLst>
                          <a:ext uri="{FF2B5EF4-FFF2-40B4-BE49-F238E27FC236}">
                            <a16:creationId xmlns:a16="http://schemas.microsoft.com/office/drawing/2014/main" id="{AF1D44C3-78FF-4F4D-8CD9-728D8C5189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19024" y="2639616"/>
                        <a:ext cx="1315640" cy="1578768"/>
                        <a:chOff x="4087023" y="1919949"/>
                        <a:chExt cx="1315640" cy="1578768"/>
                      </a:xfrm>
                      <a:scene3d>
                        <a:camera prst="orthographicFront"/>
                        <a:lightRig rig="flat" dir="t"/>
                      </a:scene3d>
                    </p:grpSpPr>
                    <p:sp>
                      <p:nvSpPr>
                        <p:cNvPr id="94" name="Rectangle: Rounded Corners 93">
                          <a:extLst>
                            <a:ext uri="{FF2B5EF4-FFF2-40B4-BE49-F238E27FC236}">
                              <a16:creationId xmlns:a16="http://schemas.microsoft.com/office/drawing/2014/main" id="{84D379FC-4CD1-4BDE-9363-BF65EB14340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87023" y="1919949"/>
                          <a:ext cx="1315640" cy="1578768"/>
                        </a:xfrm>
                        <a:prstGeom prst="roundRect">
                          <a:avLst>
                            <a:gd name="adj" fmla="val 5000"/>
                          </a:avLst>
                        </a:prstGeom>
                        <a:solidFill>
                          <a:srgbClr val="FFE9A3"/>
                        </a:solidFill>
                        <a:ln>
                          <a:noFill/>
                        </a:ln>
                        <a:sp3d prstMaterial="dkEdge">
                          <a:bevelT w="8200" h="38100"/>
                        </a:sp3d>
                      </p:spPr>
                      <p:style>
                        <a:lnRef idx="0">
                          <a:schemeClr val="lt1">
                            <a:hueOff val="0"/>
                            <a:satOff val="0"/>
                            <a:lumOff val="0"/>
                            <a:alphaOff val="0"/>
                          </a:schemeClr>
                        </a:lnRef>
                        <a:fillRef idx="2">
                          <a:schemeClr val="accent2">
                            <a:shade val="50000"/>
                            <a:hueOff val="-591173"/>
                            <a:satOff val="7783"/>
                            <a:lumOff val="46617"/>
                            <a:alphaOff val="0"/>
                          </a:schemeClr>
                        </a:fillRef>
                        <a:effectRef idx="1">
                          <a:schemeClr val="accent2">
                            <a:shade val="50000"/>
                            <a:hueOff val="-591173"/>
                            <a:satOff val="7783"/>
                            <a:lumOff val="46617"/>
                            <a:alphaOff val="0"/>
                          </a:schemeClr>
                        </a:effectRef>
                        <a:fontRef idx="minor">
                          <a:schemeClr val="dk1"/>
                        </a:fontRef>
                      </p:style>
                      <p:txBody>
                        <a:bodyPr anchor="ctr" anchorCtr="1"/>
                        <a:lstStyle/>
                        <a:p>
                          <a:pPr algn="ctr" eaLnBrk="1" fontAlgn="auto" hangingPunct="1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id-ID" sz="1100" b="0" i="0" dirty="0">
                              <a:solidFill>
                                <a:prstClr val="black"/>
                              </a:solidFill>
                              <a:latin typeface="Cambria" panose="02040503050406030204" pitchFamily="18" charset="0"/>
                            </a:rPr>
                            <a:t>Perumahan Rakyat dan Kawasan Pemukiman</a:t>
                          </a:r>
                        </a:p>
                      </p:txBody>
                    </p:sp>
                    <p:sp>
                      <p:nvSpPr>
                        <p:cNvPr id="100" name="Rectangle: Rounded Corners 16">
                          <a:extLst>
                            <a:ext uri="{FF2B5EF4-FFF2-40B4-BE49-F238E27FC236}">
                              <a16:creationId xmlns:a16="http://schemas.microsoft.com/office/drawing/2014/main" id="{E583471D-39F9-4093-8BE6-FEA49B42164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6200000">
                          <a:off x="3571292" y="2435680"/>
                          <a:ext cx="1294590" cy="263128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sp3d/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dk1"/>
                        </a:fontRef>
                      </p:style>
                      <p:txBody>
                        <a:bodyPr spcFirstLastPara="0" vert="horz" wrap="square" lIns="0" tIns="51435" rIns="66675" bIns="0" numCol="1" spcCol="1270" anchor="ctr" anchorCtr="1">
                          <a:noAutofit/>
                        </a:bodyPr>
                        <a:lstStyle/>
                        <a:p>
                          <a:pPr algn="ctr" defTabSz="666750" eaLnBrk="1" fontAlgn="auto" hangingPunct="1">
                            <a:lnSpc>
                              <a:spcPct val="90000"/>
                            </a:lnSpc>
                            <a:spcAft>
                              <a:spcPct val="35000"/>
                            </a:spcAft>
                            <a:defRPr/>
                          </a:pPr>
                          <a:endParaRPr lang="id-ID" sz="1100" b="0" i="0" dirty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82" name="Flowchart: Extract 81">
                        <a:extLst>
                          <a:ext uri="{FF2B5EF4-FFF2-40B4-BE49-F238E27FC236}">
                            <a16:creationId xmlns:a16="http://schemas.microsoft.com/office/drawing/2014/main" id="{CA878D71-41D8-4674-8153-1752FC1AE9D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009701" y="3893122"/>
                        <a:ext cx="231802" cy="197346"/>
                      </a:xfrm>
                      <a:prstGeom prst="flowChartExtract">
                        <a:avLst/>
                      </a:prstGeom>
                      <a:ln>
                        <a:noFill/>
                      </a:ln>
                    </p:spPr>
                    <p:style>
                      <a:lnRef idx="1">
                        <a:schemeClr val="accent2">
                          <a:shade val="50000"/>
                          <a:hueOff val="-444793"/>
                          <a:satOff val="6926"/>
                          <a:lumOff val="34499"/>
                          <a:alphaOff val="0"/>
                        </a:schemeClr>
                      </a:lnRef>
                      <a:fillRef idx="2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0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>
                          <a:hueOff val="0"/>
                          <a:satOff val="0"/>
                          <a:lumOff val="0"/>
                          <a:alphaOff val="0"/>
                        </a:schemeClr>
                      </a:fontRef>
                    </p:style>
                  </p:sp>
                  <p:grpSp>
                    <p:nvGrpSpPr>
                      <p:cNvPr id="83" name="Group 82">
                        <a:extLst>
                          <a:ext uri="{FF2B5EF4-FFF2-40B4-BE49-F238E27FC236}">
                            <a16:creationId xmlns:a16="http://schemas.microsoft.com/office/drawing/2014/main" id="{15DB9EC6-6219-469E-82D4-FBBC0D36566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480712" y="2639616"/>
                        <a:ext cx="1315640" cy="1578768"/>
                        <a:chOff x="5448711" y="1919949"/>
                        <a:chExt cx="1315640" cy="1578768"/>
                      </a:xfrm>
                      <a:scene3d>
                        <a:camera prst="orthographicFront"/>
                        <a:lightRig rig="flat" dir="t"/>
                      </a:scene3d>
                    </p:grpSpPr>
                    <p:sp>
                      <p:nvSpPr>
                        <p:cNvPr id="92" name="Rectangle: Rounded Corners 91">
                          <a:extLst>
                            <a:ext uri="{FF2B5EF4-FFF2-40B4-BE49-F238E27FC236}">
                              <a16:creationId xmlns:a16="http://schemas.microsoft.com/office/drawing/2014/main" id="{1DD82D4B-262A-47AD-9B71-C87141DE90F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8711" y="1919949"/>
                          <a:ext cx="1315640" cy="1578768"/>
                        </a:xfrm>
                        <a:prstGeom prst="roundRect">
                          <a:avLst>
                            <a:gd name="adj" fmla="val 5000"/>
                          </a:avLst>
                        </a:prstGeom>
                        <a:solidFill>
                          <a:srgbClr val="FFE9A3"/>
                        </a:solidFill>
                        <a:ln>
                          <a:noFill/>
                        </a:ln>
                        <a:sp3d prstMaterial="dkEdge">
                          <a:bevelT w="8200" h="38100"/>
                        </a:sp3d>
                      </p:spPr>
                      <p:style>
                        <a:lnRef idx="0">
                          <a:schemeClr val="lt1">
                            <a:hueOff val="0"/>
                            <a:satOff val="0"/>
                            <a:lumOff val="0"/>
                            <a:alphaOff val="0"/>
                          </a:schemeClr>
                        </a:lnRef>
                        <a:fillRef idx="2">
                          <a:schemeClr val="accent2">
                            <a:shade val="50000"/>
                            <a:hueOff val="-394115"/>
                            <a:satOff val="5189"/>
                            <a:lumOff val="31078"/>
                            <a:alphaOff val="0"/>
                          </a:schemeClr>
                        </a:fillRef>
                        <a:effectRef idx="1">
                          <a:schemeClr val="accent2">
                            <a:shade val="50000"/>
                            <a:hueOff val="-394115"/>
                            <a:satOff val="5189"/>
                            <a:lumOff val="31078"/>
                            <a:alphaOff val="0"/>
                          </a:schemeClr>
                        </a:effectRef>
                        <a:fontRef idx="minor">
                          <a:schemeClr val="dk1"/>
                        </a:fontRef>
                      </p:style>
                      <p:txBody>
                        <a:bodyPr anchor="ctr" anchorCtr="1"/>
                        <a:lstStyle/>
                        <a:p>
                          <a:pPr algn="ctr" eaLnBrk="1" fontAlgn="auto" hangingPunct="1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id-ID" sz="1100" b="0" i="0" dirty="0" err="1">
                              <a:solidFill>
                                <a:prstClr val="black"/>
                              </a:solidFill>
                              <a:latin typeface="Cambria" panose="02040503050406030204" pitchFamily="18" charset="0"/>
                            </a:rPr>
                            <a:t>Tramtibum</a:t>
                          </a:r>
                          <a:r>
                            <a:rPr lang="en-ID" sz="1100" b="0" i="0" dirty="0">
                              <a:solidFill>
                                <a:prstClr val="black"/>
                              </a:solidFill>
                              <a:latin typeface="Cambria" panose="02040503050406030204" pitchFamily="18" charset="0"/>
                            </a:rPr>
                            <a:t> </a:t>
                          </a:r>
                          <a:r>
                            <a:rPr lang="id-ID" sz="1100" b="0" i="0" dirty="0" err="1">
                              <a:solidFill>
                                <a:prstClr val="black"/>
                              </a:solidFill>
                              <a:latin typeface="Cambria" panose="02040503050406030204" pitchFamily="18" charset="0"/>
                            </a:rPr>
                            <a:t>linmas</a:t>
                          </a:r>
                          <a:endParaRPr lang="id-ID" sz="1100" b="0" i="0" dirty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</a:endParaRPr>
                        </a:p>
                      </p:txBody>
                    </p:sp>
                    <p:sp>
                      <p:nvSpPr>
                        <p:cNvPr id="93" name="Rectangle: Rounded Corners 19">
                          <a:extLst>
                            <a:ext uri="{FF2B5EF4-FFF2-40B4-BE49-F238E27FC236}">
                              <a16:creationId xmlns:a16="http://schemas.microsoft.com/office/drawing/2014/main" id="{C7252F48-7155-4061-A184-5321BD55E76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6200000">
                          <a:off x="4932980" y="2435680"/>
                          <a:ext cx="1294590" cy="263128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sp3d/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dk1"/>
                        </a:fontRef>
                      </p:style>
                      <p:txBody>
                        <a:bodyPr spcFirstLastPara="0" vert="horz" wrap="square" lIns="0" tIns="51435" rIns="66675" bIns="0" numCol="1" spcCol="1270" anchor="ctr" anchorCtr="1">
                          <a:noAutofit/>
                        </a:bodyPr>
                        <a:lstStyle/>
                        <a:p>
                          <a:pPr algn="ctr" defTabSz="666750" eaLnBrk="1" fontAlgn="auto" hangingPunct="1">
                            <a:lnSpc>
                              <a:spcPct val="90000"/>
                            </a:lnSpc>
                            <a:spcAft>
                              <a:spcPct val="35000"/>
                            </a:spcAft>
                            <a:defRPr/>
                          </a:pPr>
                          <a:endParaRPr lang="id-ID" sz="1100" b="0" i="0" dirty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84" name="Flowchart: Extract 83">
                        <a:extLst>
                          <a:ext uri="{FF2B5EF4-FFF2-40B4-BE49-F238E27FC236}">
                            <a16:creationId xmlns:a16="http://schemas.microsoft.com/office/drawing/2014/main" id="{1D5B35E7-AE48-4C17-A7CB-7BDD993C2CB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371389" y="3893122"/>
                        <a:ext cx="231802" cy="197346"/>
                      </a:xfrm>
                      <a:prstGeom prst="flowChartExtract">
                        <a:avLst/>
                      </a:prstGeom>
                      <a:ln>
                        <a:noFill/>
                      </a:ln>
                    </p:spPr>
                    <p:style>
                      <a:lnRef idx="1">
                        <a:schemeClr val="accent2">
                          <a:shade val="50000"/>
                          <a:hueOff val="-444793"/>
                          <a:satOff val="6926"/>
                          <a:lumOff val="34499"/>
                          <a:alphaOff val="0"/>
                        </a:schemeClr>
                      </a:lnRef>
                      <a:fillRef idx="2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0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>
                          <a:hueOff val="0"/>
                          <a:satOff val="0"/>
                          <a:lumOff val="0"/>
                          <a:alphaOff val="0"/>
                        </a:schemeClr>
                      </a:fontRef>
                    </p:style>
                  </p:sp>
                  <p:sp>
                    <p:nvSpPr>
                      <p:cNvPr id="90" name="Rectangle: Rounded Corners 89">
                        <a:extLst>
                          <a:ext uri="{FF2B5EF4-FFF2-40B4-BE49-F238E27FC236}">
                            <a16:creationId xmlns:a16="http://schemas.microsoft.com/office/drawing/2014/main" id="{D957B2BB-4ACC-45E0-9A4C-9F98F313B6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42400" y="2639616"/>
                        <a:ext cx="1315640" cy="1578768"/>
                      </a:xfrm>
                      <a:prstGeom prst="roundRect">
                        <a:avLst>
                          <a:gd name="adj" fmla="val 5000"/>
                        </a:avLst>
                      </a:prstGeom>
                      <a:solidFill>
                        <a:srgbClr val="FFE9A3"/>
                      </a:solidFill>
                      <a:ln>
                        <a:noFill/>
                      </a:ln>
                      <a:scene3d>
                        <a:camera prst="orthographicFront"/>
                        <a:lightRig rig="flat" dir="t"/>
                      </a:scene3d>
                      <a:sp3d prstMaterial="dkEdge">
                        <a:bevelT w="8200" h="38100"/>
                      </a:sp3d>
                    </p:spPr>
                    <p:style>
                      <a:lnRef idx="0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2">
                        <a:schemeClr val="accent2">
                          <a:shade val="50000"/>
                          <a:hueOff val="-197058"/>
                          <a:satOff val="2594"/>
                          <a:lumOff val="15539"/>
                          <a:alphaOff val="0"/>
                        </a:schemeClr>
                      </a:fillRef>
                      <a:effectRef idx="1">
                        <a:schemeClr val="accent2">
                          <a:shade val="50000"/>
                          <a:hueOff val="-197058"/>
                          <a:satOff val="2594"/>
                          <a:lumOff val="15539"/>
                          <a:alphaOff val="0"/>
                        </a:schemeClr>
                      </a:effectRef>
                      <a:fontRef idx="minor">
                        <a:schemeClr val="dk1"/>
                      </a:fontRef>
                    </p:style>
                    <p:txBody>
                      <a:bodyPr anchor="ctr" anchorCtr="1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id-ID" sz="1100" b="0" i="0" dirty="0">
                            <a:solidFill>
                              <a:prstClr val="black"/>
                            </a:solidFill>
                            <a:latin typeface="Cambria" panose="02040503050406030204" pitchFamily="18" charset="0"/>
                          </a:rPr>
                          <a:t>Sosial</a:t>
                        </a:r>
                      </a:p>
                    </p:txBody>
                  </p:sp>
                  <p:sp>
                    <p:nvSpPr>
                      <p:cNvPr id="86" name="Flowchart: Extract 85">
                        <a:extLst>
                          <a:ext uri="{FF2B5EF4-FFF2-40B4-BE49-F238E27FC236}">
                            <a16:creationId xmlns:a16="http://schemas.microsoft.com/office/drawing/2014/main" id="{264DA29C-3243-49E5-8FF5-EA3E653C1A3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733077" y="3893122"/>
                        <a:ext cx="231802" cy="197346"/>
                      </a:xfrm>
                      <a:prstGeom prst="flowChartExtract">
                        <a:avLst/>
                      </a:prstGeom>
                      <a:ln>
                        <a:noFill/>
                      </a:ln>
                    </p:spPr>
                    <p:style>
                      <a:lnRef idx="1">
                        <a:schemeClr val="accent2">
                          <a:shade val="50000"/>
                          <a:hueOff val="-222396"/>
                          <a:satOff val="3463"/>
                          <a:lumOff val="17250"/>
                          <a:alphaOff val="0"/>
                        </a:schemeClr>
                      </a:lnRef>
                      <a:fillRef idx="2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0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>
                          <a:hueOff val="0"/>
                          <a:satOff val="0"/>
                          <a:lumOff val="0"/>
                          <a:alphaOff val="0"/>
                        </a:schemeClr>
                      </a:fontRef>
                    </p:style>
                  </p:sp>
                  <p:sp>
                    <p:nvSpPr>
                      <p:cNvPr id="88" name="Rectangle 87">
                        <a:extLst>
                          <a:ext uri="{FF2B5EF4-FFF2-40B4-BE49-F238E27FC236}">
                            <a16:creationId xmlns:a16="http://schemas.microsoft.com/office/drawing/2014/main" id="{9CD57E27-A792-49A6-B38C-0D430F3936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05528" y="2639616"/>
                        <a:ext cx="980151" cy="1578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flat" dir="t"/>
                      </a:scene3d>
                      <a:sp3d/>
                    </p:spPr>
                    <p:style>
                      <a:lnRef idx="0">
                        <a:scrgbClr r="0" g="0" b="0"/>
                      </a:lnRef>
                      <a:fillRef idx="2">
                        <a:scrgbClr r="0" g="0" b="0"/>
                      </a:fillRef>
                      <a:effectRef idx="1">
                        <a:schemeClr val="accent2">
                          <a:shade val="50000"/>
                          <a:hueOff val="-197058"/>
                          <a:satOff val="2594"/>
                          <a:lumOff val="15539"/>
                          <a:alphaOff val="0"/>
                        </a:schemeClr>
                      </a:effectRef>
                      <a:fontRef idx="minor">
                        <a:schemeClr val="dk1"/>
                      </a:fontRef>
                    </p:style>
                  </p:sp>
                </p:grp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7785465A-7E0E-4EC9-AD8E-EBCEECC755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708202" y="3071023"/>
                      <a:ext cx="4812928" cy="367627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id-ID" sz="1400" b="0" i="0" dirty="0">
                          <a:solidFill>
                            <a:prstClr val="black"/>
                          </a:solidFill>
                          <a:latin typeface="Cambria" panose="02040503050406030204" pitchFamily="18" charset="0"/>
                          <a:ea typeface="+mn-ea"/>
                        </a:rPr>
                        <a:t>Urusan Pemerintahan Wajib Yang Terkait Dengan Pelayanan Dasar</a:t>
                      </a:r>
                    </a:p>
                  </p:txBody>
                </p:sp>
              </p:grpSp>
            </p:grp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FDB7119B-FC3E-4262-9C20-605EFDB3D9BE}"/>
                    </a:ext>
                  </a:extLst>
                </p:cNvPr>
                <p:cNvSpPr/>
                <p:nvPr/>
              </p:nvSpPr>
              <p:spPr>
                <a:xfrm>
                  <a:off x="-3298293" y="3979530"/>
                  <a:ext cx="3844994" cy="36762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0" i="0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Sebagian Substansinya Merupakan Kebutuhan Dasar</a:t>
                  </a:r>
                </a:p>
              </p:txBody>
            </p:sp>
            <p:sp>
              <p:nvSpPr>
                <p:cNvPr id="23" name="Arrow: Down 22">
                  <a:extLst>
                    <a:ext uri="{FF2B5EF4-FFF2-40B4-BE49-F238E27FC236}">
                      <a16:creationId xmlns:a16="http://schemas.microsoft.com/office/drawing/2014/main" id="{82018C4A-BA1B-4418-AD5E-249636B5D172}"/>
                    </a:ext>
                  </a:extLst>
                </p:cNvPr>
                <p:cNvSpPr/>
                <p:nvPr/>
              </p:nvSpPr>
              <p:spPr>
                <a:xfrm>
                  <a:off x="-1820221" y="4362995"/>
                  <a:ext cx="869440" cy="346505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2000" b="0" i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8D23DC39-8125-4A03-A702-2A19C954BBF4}"/>
                  </a:ext>
                </a:extLst>
              </p:cNvPr>
              <p:cNvGrpSpPr/>
              <p:nvPr/>
            </p:nvGrpSpPr>
            <p:grpSpPr>
              <a:xfrm>
                <a:off x="128715" y="5052619"/>
                <a:ext cx="6301743" cy="1088975"/>
                <a:chOff x="-5221705" y="3066728"/>
                <a:chExt cx="5751094" cy="1300736"/>
              </a:xfrm>
            </p:grpSpPr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3D25851B-E6DE-4335-9C32-2E124D5AF97A}"/>
                    </a:ext>
                  </a:extLst>
                </p:cNvPr>
                <p:cNvSpPr/>
                <p:nvPr/>
              </p:nvSpPr>
              <p:spPr>
                <a:xfrm>
                  <a:off x="-5221705" y="3066728"/>
                  <a:ext cx="5751094" cy="1300736"/>
                </a:xfrm>
                <a:prstGeom prst="roundRect">
                  <a:avLst>
                    <a:gd name="adj" fmla="val 3031"/>
                  </a:avLst>
                </a:prstGeom>
                <a:solidFill>
                  <a:srgbClr val="FFF7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2000" b="0" i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EA0E7D38-1C4F-4B7C-92DD-327640536FFB}"/>
                    </a:ext>
                  </a:extLst>
                </p:cNvPr>
                <p:cNvGrpSpPr/>
                <p:nvPr/>
              </p:nvGrpSpPr>
              <p:grpSpPr>
                <a:xfrm>
                  <a:off x="-5090378" y="3429000"/>
                  <a:ext cx="5511483" cy="828864"/>
                  <a:chOff x="2033960" y="2639616"/>
                  <a:chExt cx="8124080" cy="1578768"/>
                </a:xfrm>
              </p:grpSpPr>
              <p:sp>
                <p:nvSpPr>
                  <p:cNvPr id="130" name="Rectangle: Rounded Corners 129">
                    <a:extLst>
                      <a:ext uri="{FF2B5EF4-FFF2-40B4-BE49-F238E27FC236}">
                        <a16:creationId xmlns:a16="http://schemas.microsoft.com/office/drawing/2014/main" id="{4DF0F884-A945-46EC-BAF6-D86E2540C5C2}"/>
                      </a:ext>
                    </a:extLst>
                  </p:cNvPr>
                  <p:cNvSpPr/>
                  <p:nvPr/>
                </p:nvSpPr>
                <p:spPr>
                  <a:xfrm>
                    <a:off x="2033960" y="2639616"/>
                    <a:ext cx="1315640" cy="1578768"/>
                  </a:xfrm>
                  <a:prstGeom prst="roundRect">
                    <a:avLst>
                      <a:gd name="adj" fmla="val 5000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accent2">
                      <a:shade val="5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accent2">
                      <a:shade val="5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anchor="ctr" anchorCtr="1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id-ID" sz="11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rPr>
                      <a:t>Pendidikan</a:t>
                    </a:r>
                  </a:p>
                </p:txBody>
              </p:sp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4FFC5F29-1283-4752-9B92-4827EEF7DB1C}"/>
                      </a:ext>
                    </a:extLst>
                  </p:cNvPr>
                  <p:cNvSpPr/>
                  <p:nvPr/>
                </p:nvSpPr>
                <p:spPr>
                  <a:xfrm>
                    <a:off x="2297088" y="2639616"/>
                    <a:ext cx="980151" cy="1578768"/>
                  </a:xfrm>
                  <a:prstGeom prst="rect">
                    <a:avLst/>
                  </a:prstGeom>
                  <a:noFill/>
                  <a:ln>
                    <a:noFill/>
                  </a:ln>
                  <a:scene3d>
                    <a:camera prst="orthographicFront"/>
                    <a:lightRig rig="flat" dir="t"/>
                  </a:scene3d>
                  <a:sp3d/>
                </p:spPr>
                <p:style>
                  <a:lnRef idx="0">
                    <a:scrgbClr r="0" g="0" b="0"/>
                  </a:lnRef>
                  <a:fillRef idx="2">
                    <a:scrgbClr r="0" g="0" b="0"/>
                  </a:fillRef>
                  <a:effectRef idx="1">
                    <a:schemeClr val="accent2">
                      <a:shade val="5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132" name="Rectangle: Rounded Corners 131">
                    <a:extLst>
                      <a:ext uri="{FF2B5EF4-FFF2-40B4-BE49-F238E27FC236}">
                        <a16:creationId xmlns:a16="http://schemas.microsoft.com/office/drawing/2014/main" id="{8AE9A32B-DBC9-4568-AFA7-581D163BC0F4}"/>
                      </a:ext>
                    </a:extLst>
                  </p:cNvPr>
                  <p:cNvSpPr/>
                  <p:nvPr/>
                </p:nvSpPr>
                <p:spPr>
                  <a:xfrm>
                    <a:off x="3395648" y="2639616"/>
                    <a:ext cx="1315640" cy="1578768"/>
                  </a:xfrm>
                  <a:prstGeom prst="roundRect">
                    <a:avLst>
                      <a:gd name="adj" fmla="val 5000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accent2">
                      <a:shade val="50000"/>
                      <a:hueOff val="-197058"/>
                      <a:satOff val="2594"/>
                      <a:lumOff val="15539"/>
                      <a:alphaOff val="0"/>
                    </a:schemeClr>
                  </a:fillRef>
                  <a:effectRef idx="1">
                    <a:schemeClr val="accent2">
                      <a:shade val="50000"/>
                      <a:hueOff val="-197058"/>
                      <a:satOff val="2594"/>
                      <a:lumOff val="15539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anchor="ctr" anchorCtr="1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id-ID" sz="11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rPr>
                      <a:t>Kesehatan</a:t>
                    </a:r>
                  </a:p>
                </p:txBody>
              </p:sp>
              <p:sp>
                <p:nvSpPr>
                  <p:cNvPr id="133" name="Flowchart: Extract 132">
                    <a:extLst>
                      <a:ext uri="{FF2B5EF4-FFF2-40B4-BE49-F238E27FC236}">
                        <a16:creationId xmlns:a16="http://schemas.microsoft.com/office/drawing/2014/main" id="{01D65A4B-1049-4FC5-932C-32AF2E31A18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286325" y="3893122"/>
                    <a:ext cx="231802" cy="197346"/>
                  </a:xfrm>
                  <a:prstGeom prst="flowChartExtract">
                    <a:avLst/>
                  </a:prstGeom>
                  <a:ln>
                    <a:noFill/>
                  </a:ln>
                </p:spPr>
                <p:style>
                  <a:lnRef idx="1">
                    <a:schemeClr val="accent2">
                      <a:shade val="5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34" name="Rectangle 133">
                    <a:extLst>
                      <a:ext uri="{FF2B5EF4-FFF2-40B4-BE49-F238E27FC236}">
                        <a16:creationId xmlns:a16="http://schemas.microsoft.com/office/drawing/2014/main" id="{35476B7E-50AE-4C8F-8F81-8BD78877C181}"/>
                      </a:ext>
                    </a:extLst>
                  </p:cNvPr>
                  <p:cNvSpPr/>
                  <p:nvPr/>
                </p:nvSpPr>
                <p:spPr>
                  <a:xfrm>
                    <a:off x="3658776" y="2639616"/>
                    <a:ext cx="980151" cy="1578768"/>
                  </a:xfrm>
                  <a:prstGeom prst="rect">
                    <a:avLst/>
                  </a:prstGeom>
                  <a:noFill/>
                  <a:ln>
                    <a:noFill/>
                  </a:ln>
                  <a:scene3d>
                    <a:camera prst="orthographicFront"/>
                    <a:lightRig rig="flat" dir="t"/>
                  </a:scene3d>
                  <a:sp3d/>
                </p:spPr>
                <p:style>
                  <a:lnRef idx="0">
                    <a:scrgbClr r="0" g="0" b="0"/>
                  </a:lnRef>
                  <a:fillRef idx="2">
                    <a:scrgbClr r="0" g="0" b="0"/>
                  </a:fillRef>
                  <a:effectRef idx="1">
                    <a:schemeClr val="accent2">
                      <a:shade val="50000"/>
                      <a:hueOff val="-197058"/>
                      <a:satOff val="2594"/>
                      <a:lumOff val="15539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grpSp>
                <p:nvGrpSpPr>
                  <p:cNvPr id="135" name="Group 134">
                    <a:extLst>
                      <a:ext uri="{FF2B5EF4-FFF2-40B4-BE49-F238E27FC236}">
                        <a16:creationId xmlns:a16="http://schemas.microsoft.com/office/drawing/2014/main" id="{361402B3-67A9-40BE-8040-237A4697FCB9}"/>
                      </a:ext>
                    </a:extLst>
                  </p:cNvPr>
                  <p:cNvGrpSpPr/>
                  <p:nvPr/>
                </p:nvGrpSpPr>
                <p:grpSpPr>
                  <a:xfrm>
                    <a:off x="4757336" y="2639616"/>
                    <a:ext cx="1315640" cy="1578768"/>
                    <a:chOff x="2725335" y="1919949"/>
                    <a:chExt cx="1315640" cy="1578768"/>
                  </a:xfrm>
                  <a:scene3d>
                    <a:camera prst="orthographicFront"/>
                    <a:lightRig rig="flat" dir="t"/>
                  </a:scene3d>
                </p:grpSpPr>
                <p:sp>
                  <p:nvSpPr>
                    <p:cNvPr id="148" name="Rectangle: Rounded Corners 147">
                      <a:extLst>
                        <a:ext uri="{FF2B5EF4-FFF2-40B4-BE49-F238E27FC236}">
                          <a16:creationId xmlns:a16="http://schemas.microsoft.com/office/drawing/2014/main" id="{D3E8C82A-D917-4C61-B950-0175C0B4B5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5335" y="1919949"/>
                      <a:ext cx="1315640" cy="1578768"/>
                    </a:xfrm>
                    <a:prstGeom prst="roundRect">
                      <a:avLst>
                        <a:gd name="adj" fmla="val 5000"/>
                      </a:avLst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  <a:sp3d prstMaterial="dkEdge">
                      <a:bevelT w="8200" h="38100"/>
                    </a:sp3d>
                  </p:spPr>
                  <p:style>
                    <a:lnRef idx="0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2">
                      <a:schemeClr val="accent2">
                        <a:shade val="50000"/>
                        <a:hueOff val="-394115"/>
                        <a:satOff val="5189"/>
                        <a:lumOff val="31078"/>
                        <a:alphaOff val="0"/>
                      </a:schemeClr>
                    </a:fillRef>
                    <a:effectRef idx="1">
                      <a:schemeClr val="accent2">
                        <a:shade val="50000"/>
                        <a:hueOff val="-394115"/>
                        <a:satOff val="5189"/>
                        <a:lumOff val="31078"/>
                        <a:alphaOff val="0"/>
                      </a:schemeClr>
                    </a:effectRef>
                    <a:fontRef idx="minor">
                      <a:schemeClr val="dk1"/>
                    </a:fontRef>
                  </p:style>
                  <p:txBody>
                    <a:bodyPr anchor="ctr" anchorCtr="1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id-ID" sz="1100" b="0" i="0" dirty="0">
                          <a:solidFill>
                            <a:prstClr val="black"/>
                          </a:solidFill>
                          <a:latin typeface="Cambria" panose="02040503050406030204" pitchFamily="18" charset="0"/>
                        </a:rPr>
                        <a:t>Pekerjaan Umum</a:t>
                      </a:r>
                    </a:p>
                  </p:txBody>
                </p:sp>
                <p:sp>
                  <p:nvSpPr>
                    <p:cNvPr id="149" name="Rectangle: Rounded Corners 13">
                      <a:extLst>
                        <a:ext uri="{FF2B5EF4-FFF2-40B4-BE49-F238E27FC236}">
                          <a16:creationId xmlns:a16="http://schemas.microsoft.com/office/drawing/2014/main" id="{1B8750CA-A345-481A-B89C-50B64657D14A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2209604" y="2435680"/>
                      <a:ext cx="1294590" cy="263128"/>
                    </a:xfrm>
                    <a:prstGeom prst="rect">
                      <a:avLst/>
                    </a:prstGeom>
                    <a:ln>
                      <a:noFill/>
                    </a:ln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spcFirstLastPara="0" vert="horz" wrap="square" lIns="0" tIns="51435" rIns="66675" bIns="0" numCol="1" spcCol="1270" anchor="ctr" anchorCtr="1">
                      <a:noAutofit/>
                    </a:bodyPr>
                    <a:lstStyle/>
                    <a:p>
                      <a:pPr algn="ctr" defTabSz="666750" eaLnBrk="1" fontAlgn="auto" hangingPunct="1">
                        <a:lnSpc>
                          <a:spcPct val="90000"/>
                        </a:lnSpc>
                        <a:spcAft>
                          <a:spcPct val="35000"/>
                        </a:spcAft>
                        <a:defRPr/>
                      </a:pPr>
                      <a:endParaRPr lang="id-ID" sz="11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136" name="Flowchart: Extract 135">
                    <a:extLst>
                      <a:ext uri="{FF2B5EF4-FFF2-40B4-BE49-F238E27FC236}">
                        <a16:creationId xmlns:a16="http://schemas.microsoft.com/office/drawing/2014/main" id="{F841352D-EE6E-4A3F-8BD4-D749C0C14F2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648013" y="3893122"/>
                    <a:ext cx="231802" cy="197346"/>
                  </a:xfrm>
                  <a:prstGeom prst="flowChartExtract">
                    <a:avLst/>
                  </a:prstGeom>
                  <a:ln>
                    <a:noFill/>
                  </a:ln>
                </p:spPr>
                <p:style>
                  <a:lnRef idx="1">
                    <a:schemeClr val="accent2">
                      <a:shade val="50000"/>
                      <a:hueOff val="-222396"/>
                      <a:satOff val="3463"/>
                      <a:lumOff val="1725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grpSp>
                <p:nvGrpSpPr>
                  <p:cNvPr id="137" name="Group 136">
                    <a:extLst>
                      <a:ext uri="{FF2B5EF4-FFF2-40B4-BE49-F238E27FC236}">
                        <a16:creationId xmlns:a16="http://schemas.microsoft.com/office/drawing/2014/main" id="{E2A8FEFB-D818-4811-BB5B-C0C823FF2DC7}"/>
                      </a:ext>
                    </a:extLst>
                  </p:cNvPr>
                  <p:cNvGrpSpPr/>
                  <p:nvPr/>
                </p:nvGrpSpPr>
                <p:grpSpPr>
                  <a:xfrm>
                    <a:off x="6119024" y="2639616"/>
                    <a:ext cx="1315640" cy="1578768"/>
                    <a:chOff x="4087023" y="1919949"/>
                    <a:chExt cx="1315640" cy="1578768"/>
                  </a:xfrm>
                  <a:scene3d>
                    <a:camera prst="orthographicFront"/>
                    <a:lightRig rig="flat" dir="t"/>
                  </a:scene3d>
                </p:grpSpPr>
                <p:sp>
                  <p:nvSpPr>
                    <p:cNvPr id="146" name="Rectangle: Rounded Corners 145">
                      <a:extLst>
                        <a:ext uri="{FF2B5EF4-FFF2-40B4-BE49-F238E27FC236}">
                          <a16:creationId xmlns:a16="http://schemas.microsoft.com/office/drawing/2014/main" id="{E7E5DB3F-64CA-4A70-8CF7-CC23697D42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7023" y="1919949"/>
                      <a:ext cx="1315640" cy="1578768"/>
                    </a:xfrm>
                    <a:prstGeom prst="roundRect">
                      <a:avLst>
                        <a:gd name="adj" fmla="val 5000"/>
                      </a:avLst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  <a:sp3d prstMaterial="dkEdge">
                      <a:bevelT w="8200" h="38100"/>
                    </a:sp3d>
                  </p:spPr>
                  <p:style>
                    <a:lnRef idx="0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2">
                      <a:schemeClr val="accent2">
                        <a:shade val="50000"/>
                        <a:hueOff val="-591173"/>
                        <a:satOff val="7783"/>
                        <a:lumOff val="46617"/>
                        <a:alphaOff val="0"/>
                      </a:schemeClr>
                    </a:fillRef>
                    <a:effectRef idx="1">
                      <a:schemeClr val="accent2">
                        <a:shade val="50000"/>
                        <a:hueOff val="-591173"/>
                        <a:satOff val="7783"/>
                        <a:lumOff val="46617"/>
                        <a:alphaOff val="0"/>
                      </a:schemeClr>
                    </a:effectRef>
                    <a:fontRef idx="minor">
                      <a:schemeClr val="dk1"/>
                    </a:fontRef>
                  </p:style>
                  <p:txBody>
                    <a:bodyPr anchor="ctr" anchorCtr="1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id-ID" sz="1100" b="0" i="0" dirty="0">
                          <a:solidFill>
                            <a:prstClr val="black"/>
                          </a:solidFill>
                          <a:latin typeface="Cambria" panose="02040503050406030204" pitchFamily="18" charset="0"/>
                        </a:rPr>
                        <a:t>Perumahan </a:t>
                      </a:r>
                      <a:r>
                        <a:rPr lang="id-ID" sz="1100" b="0" i="0" dirty="0" smtClean="0">
                          <a:solidFill>
                            <a:prstClr val="black"/>
                          </a:solidFill>
                          <a:latin typeface="Cambria" panose="02040503050406030204" pitchFamily="18" charset="0"/>
                        </a:rPr>
                        <a:t>Rakyat</a:t>
                      </a:r>
                      <a:endParaRPr lang="id-ID" sz="11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47" name="Rectangle: Rounded Corners 16">
                      <a:extLst>
                        <a:ext uri="{FF2B5EF4-FFF2-40B4-BE49-F238E27FC236}">
                          <a16:creationId xmlns:a16="http://schemas.microsoft.com/office/drawing/2014/main" id="{447DAD06-2708-4B63-89CA-3A2F899C86E6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3571292" y="2435680"/>
                      <a:ext cx="1294590" cy="263128"/>
                    </a:xfrm>
                    <a:prstGeom prst="rect">
                      <a:avLst/>
                    </a:prstGeom>
                    <a:ln>
                      <a:noFill/>
                    </a:ln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spcFirstLastPara="0" vert="horz" wrap="square" lIns="0" tIns="51435" rIns="66675" bIns="0" numCol="1" spcCol="1270" anchor="ctr" anchorCtr="1">
                      <a:noAutofit/>
                    </a:bodyPr>
                    <a:lstStyle/>
                    <a:p>
                      <a:pPr algn="ctr" defTabSz="666750" eaLnBrk="1" fontAlgn="auto" hangingPunct="1">
                        <a:lnSpc>
                          <a:spcPct val="90000"/>
                        </a:lnSpc>
                        <a:spcAft>
                          <a:spcPct val="35000"/>
                        </a:spcAft>
                        <a:defRPr/>
                      </a:pPr>
                      <a:endParaRPr lang="id-ID" sz="11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138" name="Flowchart: Extract 137">
                    <a:extLst>
                      <a:ext uri="{FF2B5EF4-FFF2-40B4-BE49-F238E27FC236}">
                        <a16:creationId xmlns:a16="http://schemas.microsoft.com/office/drawing/2014/main" id="{26A10554-CB2B-491A-B9F4-E9A21C7CB95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09701" y="3893122"/>
                    <a:ext cx="231802" cy="197346"/>
                  </a:xfrm>
                  <a:prstGeom prst="flowChartExtract">
                    <a:avLst/>
                  </a:prstGeom>
                  <a:ln>
                    <a:noFill/>
                  </a:ln>
                </p:spPr>
                <p:style>
                  <a:lnRef idx="1">
                    <a:schemeClr val="accent2">
                      <a:shade val="50000"/>
                      <a:hueOff val="-444793"/>
                      <a:satOff val="6926"/>
                      <a:lumOff val="34499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grpSp>
                <p:nvGrpSpPr>
                  <p:cNvPr id="139" name="Group 138">
                    <a:extLst>
                      <a:ext uri="{FF2B5EF4-FFF2-40B4-BE49-F238E27FC236}">
                        <a16:creationId xmlns:a16="http://schemas.microsoft.com/office/drawing/2014/main" id="{A96DEBAE-45E3-4B5A-87CA-09DBB72EFD25}"/>
                      </a:ext>
                    </a:extLst>
                  </p:cNvPr>
                  <p:cNvGrpSpPr/>
                  <p:nvPr/>
                </p:nvGrpSpPr>
                <p:grpSpPr>
                  <a:xfrm>
                    <a:off x="7480712" y="2639616"/>
                    <a:ext cx="1315640" cy="1578768"/>
                    <a:chOff x="5448711" y="1919949"/>
                    <a:chExt cx="1315640" cy="1578768"/>
                  </a:xfrm>
                  <a:scene3d>
                    <a:camera prst="orthographicFront"/>
                    <a:lightRig rig="flat" dir="t"/>
                  </a:scene3d>
                </p:grpSpPr>
                <p:sp>
                  <p:nvSpPr>
                    <p:cNvPr id="144" name="Rectangle: Rounded Corners 143">
                      <a:extLst>
                        <a:ext uri="{FF2B5EF4-FFF2-40B4-BE49-F238E27FC236}">
                          <a16:creationId xmlns:a16="http://schemas.microsoft.com/office/drawing/2014/main" id="{76C5ADE0-4F0A-4193-B648-D05761DED5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48711" y="1919949"/>
                      <a:ext cx="1315640" cy="1578768"/>
                    </a:xfrm>
                    <a:prstGeom prst="roundRect">
                      <a:avLst>
                        <a:gd name="adj" fmla="val 5000"/>
                      </a:avLst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  <a:sp3d prstMaterial="dkEdge">
                      <a:bevelT w="8200" h="38100"/>
                    </a:sp3d>
                  </p:spPr>
                  <p:style>
                    <a:lnRef idx="0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2">
                      <a:schemeClr val="accent2">
                        <a:shade val="50000"/>
                        <a:hueOff val="-394115"/>
                        <a:satOff val="5189"/>
                        <a:lumOff val="31078"/>
                        <a:alphaOff val="0"/>
                      </a:schemeClr>
                    </a:fillRef>
                    <a:effectRef idx="1">
                      <a:schemeClr val="accent2">
                        <a:shade val="50000"/>
                        <a:hueOff val="-394115"/>
                        <a:satOff val="5189"/>
                        <a:lumOff val="31078"/>
                        <a:alphaOff val="0"/>
                      </a:schemeClr>
                    </a:effectRef>
                    <a:fontRef idx="minor">
                      <a:schemeClr val="dk1"/>
                    </a:fontRef>
                  </p:style>
                  <p:txBody>
                    <a:bodyPr anchor="ctr" anchorCtr="1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id-ID" sz="1100" b="0" i="0" dirty="0" err="1">
                          <a:solidFill>
                            <a:prstClr val="black"/>
                          </a:solidFill>
                          <a:latin typeface="Cambria" panose="02040503050406030204" pitchFamily="18" charset="0"/>
                        </a:rPr>
                        <a:t>Tramtibum</a:t>
                      </a:r>
                      <a:r>
                        <a:rPr lang="en-ID" sz="1100" b="0" i="0" dirty="0">
                          <a:solidFill>
                            <a:prstClr val="black"/>
                          </a:solidFill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id-ID" sz="1100" b="0" i="0" dirty="0" err="1">
                          <a:solidFill>
                            <a:prstClr val="black"/>
                          </a:solidFill>
                          <a:latin typeface="Cambria" panose="02040503050406030204" pitchFamily="18" charset="0"/>
                        </a:rPr>
                        <a:t>linmas</a:t>
                      </a:r>
                      <a:endParaRPr lang="id-ID" sz="11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45" name="Rectangle: Rounded Corners 19">
                      <a:extLst>
                        <a:ext uri="{FF2B5EF4-FFF2-40B4-BE49-F238E27FC236}">
                          <a16:creationId xmlns:a16="http://schemas.microsoft.com/office/drawing/2014/main" id="{8D6CCAB9-718F-4F14-AE23-AB26A1DC64B3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4932980" y="2435680"/>
                      <a:ext cx="1294590" cy="263128"/>
                    </a:xfrm>
                    <a:prstGeom prst="rect">
                      <a:avLst/>
                    </a:prstGeom>
                    <a:ln>
                      <a:noFill/>
                    </a:ln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spcFirstLastPara="0" vert="horz" wrap="square" lIns="0" tIns="51435" rIns="66675" bIns="0" numCol="1" spcCol="1270" anchor="ctr" anchorCtr="1">
                      <a:noAutofit/>
                    </a:bodyPr>
                    <a:lstStyle/>
                    <a:p>
                      <a:pPr algn="ctr" defTabSz="666750" eaLnBrk="1" fontAlgn="auto" hangingPunct="1">
                        <a:lnSpc>
                          <a:spcPct val="90000"/>
                        </a:lnSpc>
                        <a:spcAft>
                          <a:spcPct val="35000"/>
                        </a:spcAft>
                        <a:defRPr/>
                      </a:pPr>
                      <a:endParaRPr lang="id-ID" sz="11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140" name="Flowchart: Extract 139">
                    <a:extLst>
                      <a:ext uri="{FF2B5EF4-FFF2-40B4-BE49-F238E27FC236}">
                        <a16:creationId xmlns:a16="http://schemas.microsoft.com/office/drawing/2014/main" id="{49D57383-9396-4071-A0C3-579ADE76FB8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371389" y="3893122"/>
                    <a:ext cx="231802" cy="197346"/>
                  </a:xfrm>
                  <a:prstGeom prst="flowChartExtract">
                    <a:avLst/>
                  </a:prstGeom>
                  <a:ln>
                    <a:noFill/>
                  </a:ln>
                </p:spPr>
                <p:style>
                  <a:lnRef idx="1">
                    <a:schemeClr val="accent2">
                      <a:shade val="50000"/>
                      <a:hueOff val="-444793"/>
                      <a:satOff val="6926"/>
                      <a:lumOff val="34499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41" name="Rectangle: Rounded Corners 140">
                    <a:extLst>
                      <a:ext uri="{FF2B5EF4-FFF2-40B4-BE49-F238E27FC236}">
                        <a16:creationId xmlns:a16="http://schemas.microsoft.com/office/drawing/2014/main" id="{EE5F0EEF-1531-46DD-A007-CF4956B0EAFD}"/>
                      </a:ext>
                    </a:extLst>
                  </p:cNvPr>
                  <p:cNvSpPr/>
                  <p:nvPr/>
                </p:nvSpPr>
                <p:spPr>
                  <a:xfrm>
                    <a:off x="8842400" y="2639616"/>
                    <a:ext cx="1315640" cy="1578768"/>
                  </a:xfrm>
                  <a:prstGeom prst="roundRect">
                    <a:avLst>
                      <a:gd name="adj" fmla="val 5000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accent2">
                      <a:shade val="50000"/>
                      <a:hueOff val="-197058"/>
                      <a:satOff val="2594"/>
                      <a:lumOff val="15539"/>
                      <a:alphaOff val="0"/>
                    </a:schemeClr>
                  </a:fillRef>
                  <a:effectRef idx="1">
                    <a:schemeClr val="accent2">
                      <a:shade val="50000"/>
                      <a:hueOff val="-197058"/>
                      <a:satOff val="2594"/>
                      <a:lumOff val="15539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anchor="ctr" anchorCtr="1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id-ID" sz="11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rPr>
                      <a:t>Sosial</a:t>
                    </a:r>
                  </a:p>
                </p:txBody>
              </p:sp>
              <p:sp>
                <p:nvSpPr>
                  <p:cNvPr id="142" name="Flowchart: Extract 141">
                    <a:extLst>
                      <a:ext uri="{FF2B5EF4-FFF2-40B4-BE49-F238E27FC236}">
                        <a16:creationId xmlns:a16="http://schemas.microsoft.com/office/drawing/2014/main" id="{E938BCEC-2493-4CCE-A3C1-8A517CF583B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733077" y="3893122"/>
                    <a:ext cx="231802" cy="197346"/>
                  </a:xfrm>
                  <a:prstGeom prst="flowChartExtract">
                    <a:avLst/>
                  </a:prstGeom>
                  <a:ln>
                    <a:noFill/>
                  </a:ln>
                </p:spPr>
                <p:style>
                  <a:lnRef idx="1">
                    <a:schemeClr val="accent2">
                      <a:shade val="50000"/>
                      <a:hueOff val="-222396"/>
                      <a:satOff val="3463"/>
                      <a:lumOff val="1725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FDBAD842-A0DB-40C8-BFD8-ECBB33503A12}"/>
                      </a:ext>
                    </a:extLst>
                  </p:cNvPr>
                  <p:cNvSpPr/>
                  <p:nvPr/>
                </p:nvSpPr>
                <p:spPr>
                  <a:xfrm>
                    <a:off x="9105528" y="2639616"/>
                    <a:ext cx="980151" cy="1578768"/>
                  </a:xfrm>
                  <a:prstGeom prst="rect">
                    <a:avLst/>
                  </a:prstGeom>
                  <a:noFill/>
                  <a:ln>
                    <a:noFill/>
                  </a:ln>
                  <a:scene3d>
                    <a:camera prst="orthographicFront"/>
                    <a:lightRig rig="flat" dir="t"/>
                  </a:scene3d>
                  <a:sp3d/>
                </p:spPr>
                <p:style>
                  <a:lnRef idx="0">
                    <a:scrgbClr r="0" g="0" b="0"/>
                  </a:lnRef>
                  <a:fillRef idx="2">
                    <a:scrgbClr r="0" g="0" b="0"/>
                  </a:fillRef>
                  <a:effectRef idx="1">
                    <a:schemeClr val="accent2">
                      <a:shade val="50000"/>
                      <a:hueOff val="-197058"/>
                      <a:satOff val="2594"/>
                      <a:lumOff val="15539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</p:grp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723DA318-76E2-4EAB-982A-1A17E5533559}"/>
                    </a:ext>
                  </a:extLst>
                </p:cNvPr>
                <p:cNvSpPr/>
                <p:nvPr/>
              </p:nvSpPr>
              <p:spPr>
                <a:xfrm>
                  <a:off x="-3624990" y="3096425"/>
                  <a:ext cx="2607705" cy="36762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0" i="0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+mn-ea"/>
                    </a:rPr>
                    <a:t>Standar Pelayanan Minimal Bidang</a:t>
                  </a:r>
                </a:p>
              </p:txBody>
            </p: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7A34169-B5B3-40CC-A677-37C917AC72D5}"/>
                </a:ext>
              </a:extLst>
            </p:cNvPr>
            <p:cNvGrpSpPr/>
            <p:nvPr/>
          </p:nvGrpSpPr>
          <p:grpSpPr>
            <a:xfrm>
              <a:off x="7695500" y="3539246"/>
              <a:ext cx="4249906" cy="2757372"/>
              <a:chOff x="6936374" y="3399060"/>
              <a:chExt cx="4249906" cy="2821669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99C5AB70-6839-4EC0-A97F-E1DEDCD74AC6}"/>
                  </a:ext>
                </a:extLst>
              </p:cNvPr>
              <p:cNvGrpSpPr/>
              <p:nvPr/>
            </p:nvGrpSpPr>
            <p:grpSpPr>
              <a:xfrm>
                <a:off x="6936374" y="3842437"/>
                <a:ext cx="3727046" cy="2378292"/>
                <a:chOff x="4232477" y="2085400"/>
                <a:chExt cx="3727046" cy="2687200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389FA17D-DD64-4217-9E78-7E77A0F29F49}"/>
                    </a:ext>
                  </a:extLst>
                </p:cNvPr>
                <p:cNvGrpSpPr/>
                <p:nvPr/>
              </p:nvGrpSpPr>
              <p:grpSpPr>
                <a:xfrm>
                  <a:off x="4381559" y="2246906"/>
                  <a:ext cx="3577964" cy="1118113"/>
                  <a:chOff x="881814" y="196710"/>
                  <a:chExt cx="3577964" cy="1118113"/>
                </a:xfrm>
              </p:grpSpPr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B8E5CCBA-2EE6-4327-8C0C-C22316732127}"/>
                      </a:ext>
                    </a:extLst>
                  </p:cNvPr>
                  <p:cNvSpPr/>
                  <p:nvPr/>
                </p:nvSpPr>
                <p:spPr>
                  <a:xfrm>
                    <a:off x="881814" y="196710"/>
                    <a:ext cx="3577964" cy="1118113"/>
                  </a:xfrm>
                  <a:prstGeom prst="rect">
                    <a:avLst/>
                  </a:prstGeom>
                </p:spPr>
                <p:style>
                  <a:lnRef idx="1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4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4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2158D4E-0126-4D29-8594-25B53AAC56F9}"/>
                      </a:ext>
                    </a:extLst>
                  </p:cNvPr>
                  <p:cNvSpPr txBox="1"/>
                  <p:nvPr/>
                </p:nvSpPr>
                <p:spPr>
                  <a:xfrm>
                    <a:off x="881814" y="196710"/>
                    <a:ext cx="3577964" cy="1118113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757336" tIns="60960" rIns="60960" bIns="60960" numCol="1" spcCol="1270" anchor="ctr" anchorCtr="0">
                    <a:noAutofit/>
                  </a:bodyPr>
                  <a:lstStyle/>
                  <a:p>
                    <a:pPr defTabSz="711200" eaLnBrk="1" fontAlgn="auto" hangingPunct="1">
                      <a:lnSpc>
                        <a:spcPct val="90000"/>
                      </a:lnSpc>
                      <a:spcAft>
                        <a:spcPct val="35000"/>
                      </a:spcAft>
                      <a:defRPr/>
                    </a:pPr>
                    <a:r>
                      <a:rPr lang="id-ID" sz="16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rPr>
                      <a:t>Standar Pelayanan Minimal (SPM) memuat Jenis, Mutu dan Penerima Pelayanan Dasar;</a:t>
                    </a:r>
                  </a:p>
                </p:txBody>
              </p:sp>
            </p:grp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800FD010-653F-439C-B1CF-89B3E3571E63}"/>
                    </a:ext>
                  </a:extLst>
                </p:cNvPr>
                <p:cNvSpPr/>
                <p:nvPr/>
              </p:nvSpPr>
              <p:spPr>
                <a:xfrm>
                  <a:off x="4232477" y="2085400"/>
                  <a:ext cx="782679" cy="117401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1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3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anchor="ctr" anchorCtr="1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800" i="0" dirty="0">
                      <a:solidFill>
                        <a:prstClr val="black"/>
                      </a:solidFill>
                      <a:latin typeface="Cambria" panose="02040503050406030204" pitchFamily="18" charset="0"/>
                    </a:rPr>
                    <a:t>1</a:t>
                  </a:r>
                </a:p>
              </p:txBody>
            </p: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8ADD09C9-8B0E-471C-A8F5-74E65126079B}"/>
                    </a:ext>
                  </a:extLst>
                </p:cNvPr>
                <p:cNvGrpSpPr/>
                <p:nvPr/>
              </p:nvGrpSpPr>
              <p:grpSpPr>
                <a:xfrm>
                  <a:off x="4381559" y="3654487"/>
                  <a:ext cx="3577964" cy="1118113"/>
                  <a:chOff x="881814" y="1604291"/>
                  <a:chExt cx="3577964" cy="1118113"/>
                </a:xfrm>
              </p:grpSpPr>
              <p:sp>
                <p:nvSpPr>
                  <p:cNvPr id="154" name="Rectangle 153">
                    <a:extLst>
                      <a:ext uri="{FF2B5EF4-FFF2-40B4-BE49-F238E27FC236}">
                        <a16:creationId xmlns:a16="http://schemas.microsoft.com/office/drawing/2014/main" id="{D9898F95-88F0-4DDB-8AAA-03F203EF09F2}"/>
                      </a:ext>
                    </a:extLst>
                  </p:cNvPr>
                  <p:cNvSpPr/>
                  <p:nvPr/>
                </p:nvSpPr>
                <p:spPr>
                  <a:xfrm>
                    <a:off x="881814" y="1604291"/>
                    <a:ext cx="3577964" cy="1118113"/>
                  </a:xfrm>
                  <a:prstGeom prst="rect">
                    <a:avLst/>
                  </a:prstGeom>
                </p:spPr>
                <p:style>
                  <a:lnRef idx="1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4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4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3DFAB6C2-C89E-4058-834D-8E4BF61E6C01}"/>
                      </a:ext>
                    </a:extLst>
                  </p:cNvPr>
                  <p:cNvSpPr txBox="1"/>
                  <p:nvPr/>
                </p:nvSpPr>
                <p:spPr>
                  <a:xfrm>
                    <a:off x="881814" y="1604291"/>
                    <a:ext cx="3577964" cy="1118113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757336" tIns="60960" rIns="60960" bIns="60960" numCol="1" spcCol="1270" anchor="ctr" anchorCtr="0">
                    <a:noAutofit/>
                  </a:bodyPr>
                  <a:lstStyle/>
                  <a:p>
                    <a:pPr defTabSz="711200" eaLnBrk="1" fontAlgn="auto" hangingPunct="1">
                      <a:lnSpc>
                        <a:spcPct val="90000"/>
                      </a:lnSpc>
                      <a:spcAft>
                        <a:spcPct val="35000"/>
                      </a:spcAft>
                      <a:defRPr/>
                    </a:pPr>
                    <a:r>
                      <a:rPr lang="id-ID" sz="1600" b="0" i="0" dirty="0">
                        <a:solidFill>
                          <a:prstClr val="black"/>
                        </a:solidFill>
                        <a:latin typeface="Cambria" panose="02040503050406030204" pitchFamily="18" charset="0"/>
                      </a:rPr>
                      <a:t>Setiap Jenis Pelayanan Dasar memiliki Mutu Pelayanan Dasar.</a:t>
                    </a:r>
                  </a:p>
                </p:txBody>
              </p:sp>
            </p:grp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217961E4-C27D-42F6-A9BE-B3C4A8FDDF4F}"/>
                    </a:ext>
                  </a:extLst>
                </p:cNvPr>
                <p:cNvSpPr/>
                <p:nvPr/>
              </p:nvSpPr>
              <p:spPr>
                <a:xfrm>
                  <a:off x="4232477" y="3492981"/>
                  <a:ext cx="782679" cy="1174019"/>
                </a:xfrm>
                <a:prstGeom prst="rect">
                  <a:avLst/>
                </a:prstGeom>
                <a:solidFill>
                  <a:srgbClr val="FFCC65"/>
                </a:solidFill>
                <a:ln>
                  <a:noFill/>
                </a:ln>
              </p:spPr>
              <p:style>
                <a:lnRef idx="1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tint val="50000"/>
                    <a:hueOff val="2074236"/>
                    <a:satOff val="100000"/>
                    <a:lumOff val="1983"/>
                    <a:alphaOff val="0"/>
                  </a:schemeClr>
                </a:fillRef>
                <a:effectRef idx="1">
                  <a:schemeClr val="accent3">
                    <a:tint val="50000"/>
                    <a:hueOff val="2074236"/>
                    <a:satOff val="100000"/>
                    <a:lumOff val="1983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anchor="ctr" anchorCtr="1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800" i="0" dirty="0">
                      <a:solidFill>
                        <a:prstClr val="black"/>
                      </a:solidFill>
                      <a:latin typeface="Cambria" panose="02040503050406030204" pitchFamily="18" charset="0"/>
                    </a:rPr>
                    <a:t>2</a:t>
                  </a:r>
                </a:p>
              </p:txBody>
            </p:sp>
          </p:grp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658CF55-6A07-4DE3-BA34-F3E88D85DD67}"/>
                  </a:ext>
                </a:extLst>
              </p:cNvPr>
              <p:cNvSpPr/>
              <p:nvPr/>
            </p:nvSpPr>
            <p:spPr>
              <a:xfrm>
                <a:off x="7289883" y="3399060"/>
                <a:ext cx="3896397" cy="409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200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</a:rPr>
                  <a:t>Muatan SPM</a:t>
                </a:r>
                <a:endParaRPr lang="id-ID" sz="2000" i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p:grpSp>
        <p:sp>
          <p:nvSpPr>
            <p:cNvPr id="159" name="Arrow: Down 158">
              <a:extLst>
                <a:ext uri="{FF2B5EF4-FFF2-40B4-BE49-F238E27FC236}">
                  <a16:creationId xmlns:a16="http://schemas.microsoft.com/office/drawing/2014/main" id="{823496FB-5190-40D0-9029-7ADE86D4D664}"/>
                </a:ext>
              </a:extLst>
            </p:cNvPr>
            <p:cNvSpPr/>
            <p:nvPr/>
          </p:nvSpPr>
          <p:spPr>
            <a:xfrm rot="16200000">
              <a:off x="6954092" y="4851538"/>
              <a:ext cx="952686" cy="290094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 b="0" i="0" dirty="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FB5DD693-449F-4685-9522-C49BA2A0DD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44922" y1="59375" x2="51172" y2="72656"/>
                        <a14:foregroundMark x1="82422" y1="68750" x2="98828" y2="863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2112" y="1083618"/>
            <a:ext cx="507703" cy="507703"/>
          </a:xfrm>
          <a:prstGeom prst="rect">
            <a:avLst/>
          </a:prstGeom>
        </p:spPr>
      </p:pic>
      <p:pic>
        <p:nvPicPr>
          <p:cNvPr id="30724" name="Picture 4" descr="Dna Icon 256x256">
            <a:extLst>
              <a:ext uri="{FF2B5EF4-FFF2-40B4-BE49-F238E27FC236}">
                <a16:creationId xmlns:a16="http://schemas.microsoft.com/office/drawing/2014/main" id="{79D80506-9A74-446D-8E0C-7C443FF4B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404" y="3513332"/>
            <a:ext cx="451941" cy="4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38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20A39B-96B5-4E1A-8F38-494B811974C9}"/>
              </a:ext>
            </a:extLst>
          </p:cNvPr>
          <p:cNvSpPr/>
          <p:nvPr/>
        </p:nvSpPr>
        <p:spPr>
          <a:xfrm>
            <a:off x="1398265" y="934849"/>
            <a:ext cx="4359275" cy="5332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872950-2D07-405C-B6D5-952D07889334}"/>
              </a:ext>
            </a:extLst>
          </p:cNvPr>
          <p:cNvGrpSpPr>
            <a:grpSpLocks/>
          </p:cNvGrpSpPr>
          <p:nvPr/>
        </p:nvGrpSpPr>
        <p:grpSpPr bwMode="auto">
          <a:xfrm>
            <a:off x="1795140" y="1268760"/>
            <a:ext cx="1584325" cy="1219200"/>
            <a:chOff x="4393957" y="1066800"/>
            <a:chExt cx="772562" cy="990600"/>
          </a:xfrm>
        </p:grpSpPr>
        <p:pic>
          <p:nvPicPr>
            <p:cNvPr id="4" name="Picture 20" descr="Hasil gambar untuk green book">
              <a:extLst>
                <a:ext uri="{FF2B5EF4-FFF2-40B4-BE49-F238E27FC236}">
                  <a16:creationId xmlns:a16="http://schemas.microsoft.com/office/drawing/2014/main" id="{C4C795A3-B5B4-497C-8E09-25F18D9004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889"/>
            <a:stretch>
              <a:fillRect/>
            </a:stretch>
          </p:blipFill>
          <p:spPr bwMode="auto">
            <a:xfrm>
              <a:off x="4393957" y="1066800"/>
              <a:ext cx="761281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13889D7-4039-4C8D-B242-72A702509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0719" y="1260902"/>
              <a:ext cx="68580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d-ID" sz="1800" dirty="0"/>
                <a:t>Pendidikan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AC1A5E1-EE5A-4F5D-935A-F9B795CABD9C}"/>
              </a:ext>
            </a:extLst>
          </p:cNvPr>
          <p:cNvGrpSpPr>
            <a:grpSpLocks/>
          </p:cNvGrpSpPr>
          <p:nvPr/>
        </p:nvGrpSpPr>
        <p:grpSpPr bwMode="auto">
          <a:xfrm>
            <a:off x="3852602" y="1302891"/>
            <a:ext cx="1584325" cy="1219200"/>
            <a:chOff x="4393957" y="1066800"/>
            <a:chExt cx="772562" cy="990600"/>
          </a:xfrm>
        </p:grpSpPr>
        <p:pic>
          <p:nvPicPr>
            <p:cNvPr id="7" name="Picture 20" descr="Hasil gambar untuk green book">
              <a:extLst>
                <a:ext uri="{FF2B5EF4-FFF2-40B4-BE49-F238E27FC236}">
                  <a16:creationId xmlns:a16="http://schemas.microsoft.com/office/drawing/2014/main" id="{37AA6376-7735-40D5-B965-910531337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889"/>
            <a:stretch>
              <a:fillRect/>
            </a:stretch>
          </p:blipFill>
          <p:spPr bwMode="auto">
            <a:xfrm>
              <a:off x="4393957" y="1066800"/>
              <a:ext cx="761281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FC59E0-27F3-4710-9C96-D47D447FBF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0719" y="1260902"/>
              <a:ext cx="68580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d-ID" sz="1800" dirty="0" err="1"/>
                <a:t>Kesehatan</a:t>
              </a:r>
              <a:endParaRPr lang="en-US" altLang="id-ID" sz="18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B666443-53F0-48EA-B03B-F770BDBD61D5}"/>
              </a:ext>
            </a:extLst>
          </p:cNvPr>
          <p:cNvGrpSpPr>
            <a:grpSpLocks/>
          </p:cNvGrpSpPr>
          <p:nvPr/>
        </p:nvGrpSpPr>
        <p:grpSpPr bwMode="auto">
          <a:xfrm>
            <a:off x="1780852" y="2865327"/>
            <a:ext cx="1584325" cy="1219200"/>
            <a:chOff x="4393957" y="1066800"/>
            <a:chExt cx="772562" cy="990600"/>
          </a:xfrm>
        </p:grpSpPr>
        <p:pic>
          <p:nvPicPr>
            <p:cNvPr id="10" name="Picture 20" descr="Hasil gambar untuk green book">
              <a:extLst>
                <a:ext uri="{FF2B5EF4-FFF2-40B4-BE49-F238E27FC236}">
                  <a16:creationId xmlns:a16="http://schemas.microsoft.com/office/drawing/2014/main" id="{ACF5E8F3-D163-4D34-9B9D-7B4282F66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889"/>
            <a:stretch>
              <a:fillRect/>
            </a:stretch>
          </p:blipFill>
          <p:spPr bwMode="auto">
            <a:xfrm>
              <a:off x="4393957" y="1066800"/>
              <a:ext cx="761281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0083393-0F66-479E-8557-9D3554C90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0719" y="1260902"/>
              <a:ext cx="68580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d-ID" sz="1800" dirty="0" err="1"/>
                <a:t>Sosial</a:t>
              </a:r>
              <a:endParaRPr lang="en-US" altLang="id-ID" sz="18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4D29753-2AA6-404E-81F7-B9698425A3FF}"/>
              </a:ext>
            </a:extLst>
          </p:cNvPr>
          <p:cNvGrpSpPr>
            <a:grpSpLocks/>
          </p:cNvGrpSpPr>
          <p:nvPr/>
        </p:nvGrpSpPr>
        <p:grpSpPr bwMode="auto">
          <a:xfrm>
            <a:off x="3763640" y="4545360"/>
            <a:ext cx="1584325" cy="1219200"/>
            <a:chOff x="4393957" y="1066800"/>
            <a:chExt cx="772562" cy="990600"/>
          </a:xfrm>
        </p:grpSpPr>
        <p:pic>
          <p:nvPicPr>
            <p:cNvPr id="13" name="Picture 20" descr="Hasil gambar untuk green book">
              <a:extLst>
                <a:ext uri="{FF2B5EF4-FFF2-40B4-BE49-F238E27FC236}">
                  <a16:creationId xmlns:a16="http://schemas.microsoft.com/office/drawing/2014/main" id="{27597E76-6C2F-4BBA-BF68-16A09C7BC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889"/>
            <a:stretch>
              <a:fillRect/>
            </a:stretch>
          </p:blipFill>
          <p:spPr bwMode="auto">
            <a:xfrm>
              <a:off x="4393957" y="1066800"/>
              <a:ext cx="761281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7823A3-FCDE-4A43-8C1B-FBCAE9922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0719" y="1260902"/>
              <a:ext cx="685800" cy="525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ID" altLang="id-ID" sz="1800" dirty="0" err="1"/>
                <a:t>Trantibumlinmas</a:t>
              </a:r>
              <a:endParaRPr lang="en-US" altLang="id-ID" sz="1800" dirty="0"/>
            </a:p>
          </p:txBody>
        </p:sp>
      </p:grp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98778E5-D175-43A7-B36D-9288C53F06F8}"/>
              </a:ext>
            </a:extLst>
          </p:cNvPr>
          <p:cNvSpPr/>
          <p:nvPr/>
        </p:nvSpPr>
        <p:spPr>
          <a:xfrm>
            <a:off x="5905440" y="1869862"/>
            <a:ext cx="2574925" cy="1582738"/>
          </a:xfrm>
          <a:prstGeom prst="rightArrow">
            <a:avLst>
              <a:gd name="adj1" fmla="val 44756"/>
              <a:gd name="adj2" fmla="val 50000"/>
            </a:avLst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8C1B19-DF6E-4D4F-85F0-FAA91B48482A}"/>
              </a:ext>
            </a:extLst>
          </p:cNvPr>
          <p:cNvGrpSpPr>
            <a:grpSpLocks/>
          </p:cNvGrpSpPr>
          <p:nvPr/>
        </p:nvGrpSpPr>
        <p:grpSpPr bwMode="auto">
          <a:xfrm>
            <a:off x="8580115" y="1792066"/>
            <a:ext cx="2484437" cy="1582737"/>
            <a:chOff x="3113029" y="1066800"/>
            <a:chExt cx="792956" cy="946265"/>
          </a:xfrm>
        </p:grpSpPr>
        <p:pic>
          <p:nvPicPr>
            <p:cNvPr id="17" name="Picture 22" descr="Hasil gambar untuk red book">
              <a:extLst>
                <a:ext uri="{FF2B5EF4-FFF2-40B4-BE49-F238E27FC236}">
                  <a16:creationId xmlns:a16="http://schemas.microsoft.com/office/drawing/2014/main" id="{29E6AD77-D20A-4A3E-8240-DDB0511489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3029" y="1066800"/>
              <a:ext cx="792956" cy="94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80828E-EA6A-471E-A0D7-A2A1E9AD91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0234" y="1409648"/>
              <a:ext cx="620162" cy="312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d-ID" sz="2800" dirty="0">
                  <a:solidFill>
                    <a:schemeClr val="bg1"/>
                  </a:solidFill>
                </a:rPr>
                <a:t>RPJMD</a:t>
              </a:r>
            </a:p>
          </p:txBody>
        </p:sp>
      </p:grpSp>
      <p:pic>
        <p:nvPicPr>
          <p:cNvPr id="19" name="Picture 14" descr="Hasil gambar untuk government">
            <a:extLst>
              <a:ext uri="{FF2B5EF4-FFF2-40B4-BE49-F238E27FC236}">
                <a16:creationId xmlns:a16="http://schemas.microsoft.com/office/drawing/2014/main" id="{FA38B18C-6C12-4EF6-876B-7A4F3CD0A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140" y="4143153"/>
            <a:ext cx="208756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CF1E4207-CAF2-446E-A17A-9541B59622F9}"/>
              </a:ext>
            </a:extLst>
          </p:cNvPr>
          <p:cNvSpPr/>
          <p:nvPr/>
        </p:nvSpPr>
        <p:spPr>
          <a:xfrm rot="5400000">
            <a:off x="9460383" y="2758060"/>
            <a:ext cx="727075" cy="2058988"/>
          </a:xfrm>
          <a:prstGeom prst="rightArrow">
            <a:avLst>
              <a:gd name="adj1" fmla="val 44756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/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0934F257-B377-44DE-8C21-0127096EB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670" y="5814790"/>
            <a:ext cx="6537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D" altLang="id-ID" sz="1800"/>
              <a:t>Akan dilakukan evaluasi oleh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D" altLang="id-ID" sz="1800"/>
              <a:t>Direktorat Jenderal Bina Pembangunan Daerah </a:t>
            </a:r>
          </a:p>
        </p:txBody>
      </p:sp>
      <p:grpSp>
        <p:nvGrpSpPr>
          <p:cNvPr id="22" name="Group 8">
            <a:extLst>
              <a:ext uri="{FF2B5EF4-FFF2-40B4-BE49-F238E27FC236}">
                <a16:creationId xmlns:a16="http://schemas.microsoft.com/office/drawing/2014/main" id="{23C6B7DB-1505-4E88-B2C1-3268D9744163}"/>
              </a:ext>
            </a:extLst>
          </p:cNvPr>
          <p:cNvGrpSpPr>
            <a:grpSpLocks/>
          </p:cNvGrpSpPr>
          <p:nvPr/>
        </p:nvGrpSpPr>
        <p:grpSpPr bwMode="auto">
          <a:xfrm>
            <a:off x="1780852" y="4499253"/>
            <a:ext cx="1584325" cy="1265307"/>
            <a:chOff x="4393957" y="1066800"/>
            <a:chExt cx="772562" cy="1028063"/>
          </a:xfrm>
        </p:grpSpPr>
        <p:pic>
          <p:nvPicPr>
            <p:cNvPr id="23" name="Picture 20" descr="Hasil gambar untuk green book">
              <a:extLst>
                <a:ext uri="{FF2B5EF4-FFF2-40B4-BE49-F238E27FC236}">
                  <a16:creationId xmlns:a16="http://schemas.microsoft.com/office/drawing/2014/main" id="{33B34B1C-ED5E-4DF9-B2F5-1A27BC2290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889"/>
            <a:stretch>
              <a:fillRect/>
            </a:stretch>
          </p:blipFill>
          <p:spPr bwMode="auto">
            <a:xfrm>
              <a:off x="4393957" y="1066800"/>
              <a:ext cx="761281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490A1590-A67E-4747-ABB9-0C9C19799A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0719" y="1119596"/>
              <a:ext cx="685800" cy="97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d-ID" sz="1800" dirty="0" err="1"/>
                <a:t>Perumahan</a:t>
              </a:r>
              <a:r>
                <a:rPr lang="en-US" altLang="id-ID" sz="1800" dirty="0"/>
                <a:t> Rakyat dan Kawasan </a:t>
              </a:r>
              <a:r>
                <a:rPr lang="en-US" altLang="id-ID" sz="1800" dirty="0" err="1"/>
                <a:t>Permukiman</a:t>
              </a:r>
              <a:endParaRPr lang="en-US" altLang="id-ID" sz="1800" dirty="0"/>
            </a:p>
          </p:txBody>
        </p:sp>
      </p:grpSp>
      <p:grpSp>
        <p:nvGrpSpPr>
          <p:cNvPr id="25" name="Group 8">
            <a:extLst>
              <a:ext uri="{FF2B5EF4-FFF2-40B4-BE49-F238E27FC236}">
                <a16:creationId xmlns:a16="http://schemas.microsoft.com/office/drawing/2014/main" id="{EF9FD1DE-5486-47E3-A37D-A0D672FEADB3}"/>
              </a:ext>
            </a:extLst>
          </p:cNvPr>
          <p:cNvGrpSpPr>
            <a:grpSpLocks/>
          </p:cNvGrpSpPr>
          <p:nvPr/>
        </p:nvGrpSpPr>
        <p:grpSpPr bwMode="auto">
          <a:xfrm>
            <a:off x="3841034" y="2776886"/>
            <a:ext cx="1584325" cy="1219200"/>
            <a:chOff x="4393957" y="1066800"/>
            <a:chExt cx="772562" cy="990600"/>
          </a:xfrm>
        </p:grpSpPr>
        <p:pic>
          <p:nvPicPr>
            <p:cNvPr id="26" name="Picture 20" descr="Hasil gambar untuk green book">
              <a:extLst>
                <a:ext uri="{FF2B5EF4-FFF2-40B4-BE49-F238E27FC236}">
                  <a16:creationId xmlns:a16="http://schemas.microsoft.com/office/drawing/2014/main" id="{294FA269-840A-4D2C-B829-1A6EE7DA8A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889"/>
            <a:stretch>
              <a:fillRect/>
            </a:stretch>
          </p:blipFill>
          <p:spPr bwMode="auto">
            <a:xfrm>
              <a:off x="4393957" y="1066800"/>
              <a:ext cx="761281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EAB83011-6D89-45C0-9136-195FC96F33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0719" y="1079698"/>
              <a:ext cx="685800" cy="97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d-ID" sz="1800" dirty="0" err="1"/>
                <a:t>Pekerjaan</a:t>
              </a:r>
              <a:r>
                <a:rPr lang="en-US" altLang="id-ID" sz="1800" dirty="0"/>
                <a:t> </a:t>
              </a:r>
              <a:r>
                <a:rPr lang="en-US" altLang="id-ID" sz="1800" dirty="0" err="1"/>
                <a:t>Umum</a:t>
              </a:r>
              <a:r>
                <a:rPr lang="en-US" altLang="id-ID" sz="1800" dirty="0"/>
                <a:t> dan </a:t>
              </a:r>
              <a:r>
                <a:rPr lang="en-US" altLang="id-ID" sz="1800" dirty="0" err="1"/>
                <a:t>Penataan</a:t>
              </a:r>
              <a:r>
                <a:rPr lang="en-US" altLang="id-ID" sz="1800" dirty="0"/>
                <a:t> </a:t>
              </a:r>
              <a:r>
                <a:rPr lang="en-US" altLang="id-ID" sz="1800" dirty="0" err="1"/>
                <a:t>Ruang</a:t>
              </a:r>
              <a:endParaRPr lang="en-US" altLang="id-ID" sz="1800" dirty="0"/>
            </a:p>
          </p:txBody>
        </p:sp>
      </p:grpSp>
      <p:sp>
        <p:nvSpPr>
          <p:cNvPr id="29" name="TextBox 1">
            <a:extLst>
              <a:ext uri="{FF2B5EF4-FFF2-40B4-BE49-F238E27FC236}">
                <a16:creationId xmlns:a16="http://schemas.microsoft.com/office/drawing/2014/main" id="{06B687E1-B891-466E-9777-B64C9E399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2344" y="4716433"/>
            <a:ext cx="1337206" cy="5847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id-ID" altLang="id-ID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</a:t>
            </a:r>
            <a:r>
              <a:rPr lang="en-ID" altLang="id-ID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RKPD</a:t>
            </a:r>
            <a:endParaRPr lang="id-ID" altLang="id-ID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F4348A7-F454-4C65-A3EE-E2B6D22A8787}"/>
              </a:ext>
            </a:extLst>
          </p:cNvPr>
          <p:cNvGrpSpPr/>
          <p:nvPr/>
        </p:nvGrpSpPr>
        <p:grpSpPr>
          <a:xfrm>
            <a:off x="931212" y="37025"/>
            <a:ext cx="7648903" cy="716969"/>
            <a:chOff x="1389826" y="149469"/>
            <a:chExt cx="6881638" cy="83250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74CE1B9-719F-4AF6-A571-81B8195F8A51}"/>
                </a:ext>
              </a:extLst>
            </p:cNvPr>
            <p:cNvGrpSpPr/>
            <p:nvPr/>
          </p:nvGrpSpPr>
          <p:grpSpPr>
            <a:xfrm>
              <a:off x="1389826" y="149469"/>
              <a:ext cx="6881638" cy="832508"/>
              <a:chOff x="1087956" y="148340"/>
              <a:chExt cx="6162538" cy="832508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0E662B0-4DB3-481C-83AC-0EA8DBA33B9D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162538" cy="832508"/>
                <a:chOff x="0" y="3151"/>
                <a:chExt cx="1706915" cy="321485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F9481055-733B-43CB-8DAC-81DD53D5EB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F3BC77CF-2741-4A83-A19F-84576EFB40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199DD480-ED96-40C7-BDD6-076295BAF0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DCC7C5F4-163C-47BF-97C5-9E5BAB279D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F5D6076-241F-4129-A8F0-7293ABFF3212}"/>
                  </a:ext>
                </a:extLst>
              </p:cNvPr>
              <p:cNvSpPr/>
              <p:nvPr/>
            </p:nvSpPr>
            <p:spPr>
              <a:xfrm>
                <a:off x="1119953" y="303036"/>
                <a:ext cx="4797565" cy="536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altLang="id-ID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Franklin Gothic Medium" panose="020B0603020102020204" pitchFamily="34" charset="0"/>
                  </a:rPr>
                  <a:t>INTEGRASI </a:t>
                </a:r>
                <a:r>
                  <a:rPr lang="id-ID" altLang="id-ID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Franklin Gothic Medium" panose="020B0603020102020204" pitchFamily="34" charset="0"/>
                  </a:rPr>
                  <a:t>S</a:t>
                </a:r>
                <a:r>
                  <a:rPr lang="en-ID" altLang="id-ID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Franklin Gothic Medium" panose="020B0603020102020204" pitchFamily="34" charset="0"/>
                  </a:rPr>
                  <a:t>TANDAR </a:t>
                </a:r>
                <a:r>
                  <a:rPr lang="id-ID" altLang="id-ID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Franklin Gothic Medium" panose="020B0603020102020204" pitchFamily="34" charset="0"/>
                  </a:rPr>
                  <a:t>P</a:t>
                </a:r>
                <a:r>
                  <a:rPr lang="en-ID" altLang="id-ID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Franklin Gothic Medium" panose="020B0603020102020204" pitchFamily="34" charset="0"/>
                  </a:rPr>
                  <a:t>ELAYANAN </a:t>
                </a:r>
                <a:r>
                  <a:rPr lang="id-ID" altLang="id-ID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Franklin Gothic Medium" panose="020B0603020102020204" pitchFamily="34" charset="0"/>
                  </a:rPr>
                  <a:t>M</a:t>
                </a:r>
                <a:r>
                  <a:rPr lang="en-ID" altLang="id-ID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Franklin Gothic Medium" panose="020B0603020102020204" pitchFamily="34" charset="0"/>
                  </a:rPr>
                  <a:t>INIMAL</a:t>
                </a:r>
                <a:endParaRPr lang="id-ID" sz="22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endParaRPr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0E6E7D-B357-439B-95DD-5E71DB48F94A}"/>
                </a:ext>
              </a:extLst>
            </p:cNvPr>
            <p:cNvSpPr/>
            <p:nvPr/>
          </p:nvSpPr>
          <p:spPr>
            <a:xfrm>
              <a:off x="1402636" y="464362"/>
              <a:ext cx="166201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200" i="0" kern="0" spc="-150" dirty="0">
                <a:solidFill>
                  <a:prstClr val="white"/>
                </a:solidFill>
                <a:latin typeface="Cambria" panose="02040503050406030204" pitchFamily="18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717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A1A8F0-F718-4758-AF05-0946BB9468DC}"/>
              </a:ext>
            </a:extLst>
          </p:cNvPr>
          <p:cNvGrpSpPr/>
          <p:nvPr/>
        </p:nvGrpSpPr>
        <p:grpSpPr>
          <a:xfrm>
            <a:off x="911424" y="87936"/>
            <a:ext cx="7648903" cy="726837"/>
            <a:chOff x="1389826" y="138011"/>
            <a:chExt cx="6881638" cy="84396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3F1423E-7D0E-4003-BAD3-F3AA477821BA}"/>
                </a:ext>
              </a:extLst>
            </p:cNvPr>
            <p:cNvGrpSpPr/>
            <p:nvPr/>
          </p:nvGrpSpPr>
          <p:grpSpPr>
            <a:xfrm>
              <a:off x="1389826" y="138011"/>
              <a:ext cx="6881638" cy="843966"/>
              <a:chOff x="1087956" y="136882"/>
              <a:chExt cx="6162538" cy="843966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A1C1213-81D1-48E1-A622-926909DA36FE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162538" cy="832508"/>
                <a:chOff x="0" y="3151"/>
                <a:chExt cx="1706915" cy="321485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0BF9211F-B80D-4164-B757-F5368DE4C7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A5B8C1A2-DC40-4869-BD73-FC6AAC7D9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77444ED5-0BEE-4423-8773-2E14DEFBC1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2D949EE8-2759-4974-85F9-1833770D1B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543CC9-4E26-4828-B369-DE11535F5BC4}"/>
                  </a:ext>
                </a:extLst>
              </p:cNvPr>
              <p:cNvSpPr/>
              <p:nvPr/>
            </p:nvSpPr>
            <p:spPr>
              <a:xfrm>
                <a:off x="1119953" y="136882"/>
                <a:ext cx="4688408" cy="500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2200" i="0" kern="0" spc="-150" dirty="0">
                    <a:solidFill>
                      <a:prstClr val="white"/>
                    </a:solidFill>
                    <a:latin typeface="Cambria" panose="02040503050406030204" pitchFamily="18" charset="0"/>
                    <a:ea typeface="+mn-ea"/>
                  </a:rPr>
                  <a:t>KEBIJAKAN BANTUAN PENDANAAN KELURAHAN </a:t>
                </a: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093DA86-904A-411F-9BF4-F3CDE5BAEF09}"/>
                </a:ext>
              </a:extLst>
            </p:cNvPr>
            <p:cNvSpPr/>
            <p:nvPr/>
          </p:nvSpPr>
          <p:spPr>
            <a:xfrm>
              <a:off x="1402636" y="464362"/>
              <a:ext cx="3057763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2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APBN Tahun Anggaran 2019</a:t>
              </a:r>
            </a:p>
          </p:txBody>
        </p:sp>
      </p:grpSp>
      <p:sp>
        <p:nvSpPr>
          <p:cNvPr id="14" name="AutoShape 4" descr="Hasil gambar untuk mendagri jokowi TTG desa kelurahan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800" b="0" i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984525" y="1082420"/>
            <a:ext cx="5702243" cy="1725590"/>
            <a:chOff x="843948" y="4737748"/>
            <a:chExt cx="4505315" cy="1508833"/>
          </a:xfrm>
        </p:grpSpPr>
        <p:sp>
          <p:nvSpPr>
            <p:cNvPr id="34" name="Rectangle 33"/>
            <p:cNvSpPr/>
            <p:nvPr/>
          </p:nvSpPr>
          <p:spPr>
            <a:xfrm>
              <a:off x="1234971" y="4737748"/>
              <a:ext cx="1570237" cy="32729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800" i="0" kern="0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Latarbelakang</a:t>
              </a:r>
              <a:endParaRPr lang="en-US" sz="1800" i="0" kern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43948" y="4979138"/>
              <a:ext cx="4505315" cy="12674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628650" indent="-271463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393700" algn="l"/>
                  <a:tab pos="1193800" algn="l"/>
                  <a:tab pos="1790700" algn="l"/>
                  <a:tab pos="5359400" algn="l"/>
                </a:tabLst>
                <a:defRPr/>
              </a:pP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Memberikan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dukungan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kepada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pemerintah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daerah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dalam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memenuhi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kewajiban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penganggaran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bagi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kelurahan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sesuai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PP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No</a:t>
              </a:r>
              <a:r>
                <a:rPr lang="id-ID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mor </a:t>
              </a:r>
              <a:r>
                <a:rPr lang="en-US" altLang="zh-CN" sz="1400" i="0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17</a:t>
              </a:r>
              <a:r>
                <a:rPr lang="id-ID" altLang="zh-CN" sz="1400" i="0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 </a:t>
              </a:r>
              <a:r>
                <a:rPr lang="id-ID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Tahun 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2018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tentang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Kecamatan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untuk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pembangunan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sarana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dan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prasarana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serta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pemberdayaan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masyarakat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di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Kelurahan</a:t>
              </a:r>
              <a:endParaRPr lang="en-US" altLang="zh-CN" sz="1400" b="0" i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itchFamily="18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708648" y="1736559"/>
            <a:ext cx="854696" cy="468940"/>
            <a:chOff x="6050609" y="5531943"/>
            <a:chExt cx="854696" cy="468940"/>
          </a:xfrm>
        </p:grpSpPr>
        <p:sp>
          <p:nvSpPr>
            <p:cNvPr id="64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>
              <a:off x="6050609" y="5753621"/>
              <a:ext cx="840370" cy="14670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5" name="Rounded Rectangle 4">
              <a:extLst>
                <a:ext uri="{FF2B5EF4-FFF2-40B4-BE49-F238E27FC236}">
                  <a16:creationId xmlns:a16="http://schemas.microsoft.com/office/drawing/2014/main" id="{7B4BFDFF-2CE9-4D25-8B24-DD254D44E591}"/>
                </a:ext>
              </a:extLst>
            </p:cNvPr>
            <p:cNvSpPr/>
            <p:nvPr/>
          </p:nvSpPr>
          <p:spPr>
            <a:xfrm rot="2700000">
              <a:off x="6499573" y="5650772"/>
              <a:ext cx="405732" cy="1680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ounded Rectangle 5">
              <a:extLst>
                <a:ext uri="{FF2B5EF4-FFF2-40B4-BE49-F238E27FC236}">
                  <a16:creationId xmlns:a16="http://schemas.microsoft.com/office/drawing/2014/main" id="{20BAC899-2E11-43AC-B7FF-2E2F4D214FE5}"/>
                </a:ext>
              </a:extLst>
            </p:cNvPr>
            <p:cNvSpPr/>
            <p:nvPr/>
          </p:nvSpPr>
          <p:spPr>
            <a:xfrm rot="18900000" flipV="1">
              <a:off x="6499573" y="5832809"/>
              <a:ext cx="405732" cy="1680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370915" y="652694"/>
            <a:ext cx="2491900" cy="2513221"/>
            <a:chOff x="8370915" y="652692"/>
            <a:chExt cx="2491900" cy="251322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86D32F2-D566-42DA-9EAF-F249B59E3A75}"/>
                </a:ext>
              </a:extLst>
            </p:cNvPr>
            <p:cNvGrpSpPr/>
            <p:nvPr/>
          </p:nvGrpSpPr>
          <p:grpSpPr>
            <a:xfrm>
              <a:off x="8753318" y="1229015"/>
              <a:ext cx="1594989" cy="1600068"/>
              <a:chOff x="-1550623" y="111009"/>
              <a:chExt cx="1800000" cy="1805732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6C9D55B1-2796-4ECB-B093-491151F63007}"/>
                  </a:ext>
                </a:extLst>
              </p:cNvPr>
              <p:cNvSpPr/>
              <p:nvPr/>
            </p:nvSpPr>
            <p:spPr>
              <a:xfrm>
                <a:off x="-1550623" y="116741"/>
                <a:ext cx="1800000" cy="1800000"/>
              </a:xfrm>
              <a:prstGeom prst="ellipse">
                <a:avLst/>
              </a:prstGeom>
              <a:solidFill>
                <a:srgbClr val="FFB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800" b="0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EDB2CF8-17FD-4828-BDCD-245386C55869}"/>
                  </a:ext>
                </a:extLst>
              </p:cNvPr>
              <p:cNvSpPr/>
              <p:nvPr/>
            </p:nvSpPr>
            <p:spPr>
              <a:xfrm>
                <a:off x="-1387468" y="279896"/>
                <a:ext cx="1473689" cy="1473689"/>
              </a:xfrm>
              <a:prstGeom prst="ellipse">
                <a:avLst/>
              </a:prstGeom>
              <a:solidFill>
                <a:srgbClr val="FF43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800" b="0" i="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665E0D6-9E50-4332-82D4-D8BED56ACE84}"/>
                  </a:ext>
                </a:extLst>
              </p:cNvPr>
              <p:cNvGrpSpPr/>
              <p:nvPr/>
            </p:nvGrpSpPr>
            <p:grpSpPr>
              <a:xfrm>
                <a:off x="-1349990" y="111009"/>
                <a:ext cx="1407027" cy="1500000"/>
                <a:chOff x="-1434892" y="222041"/>
                <a:chExt cx="1407027" cy="1500000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9BA6A22-6A7B-4A36-88EA-3B1E1A298D98}"/>
                    </a:ext>
                  </a:extLst>
                </p:cNvPr>
                <p:cNvSpPr/>
                <p:nvPr/>
              </p:nvSpPr>
              <p:spPr>
                <a:xfrm>
                  <a:off x="-1135570" y="222041"/>
                  <a:ext cx="809004" cy="13198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7000" i="0" dirty="0">
                      <a:solidFill>
                        <a:srgbClr val="FFFFFF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3</a:t>
                  </a:r>
                  <a:endParaRPr lang="id-ID" sz="700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AD911F02-AEA1-44A0-B949-B7E32F68BD42}"/>
                    </a:ext>
                  </a:extLst>
                </p:cNvPr>
                <p:cNvSpPr/>
                <p:nvPr/>
              </p:nvSpPr>
              <p:spPr>
                <a:xfrm>
                  <a:off x="-1434892" y="1305237"/>
                  <a:ext cx="1407027" cy="41680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800" i="0" dirty="0">
                      <a:solidFill>
                        <a:srgbClr val="FFFFFF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Triliun</a:t>
                  </a:r>
                  <a:endParaRPr lang="id-ID" sz="180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68" name="Rectangle 67"/>
            <p:cNvSpPr/>
            <p:nvPr/>
          </p:nvSpPr>
          <p:spPr>
            <a:xfrm>
              <a:off x="8370915" y="2858136"/>
              <a:ext cx="249190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tabLst>
                  <a:tab pos="393700" algn="l"/>
                  <a:tab pos="1193800" algn="l"/>
                  <a:tab pos="1790700" algn="l"/>
                  <a:tab pos="5359400" algn="l"/>
                </a:tabLst>
                <a:defRPr/>
              </a:pPr>
              <a:r>
                <a:rPr lang="id-ID" altLang="zh-CN" sz="1400" b="0" i="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Dalam Bentuk DAU Tambahan</a:t>
              </a:r>
              <a:endParaRPr lang="en-US" altLang="zh-CN" sz="1400" b="0" i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itchFamily="18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8560328" y="652692"/>
              <a:ext cx="182126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tabLst>
                  <a:tab pos="393700" algn="l"/>
                  <a:tab pos="1193800" algn="l"/>
                  <a:tab pos="1790700" algn="l"/>
                  <a:tab pos="5359400" algn="l"/>
                </a:tabLst>
                <a:defRPr/>
              </a:pPr>
              <a:r>
                <a:rPr lang="id-ID" altLang="zh-CN" sz="1800" i="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Alokasi</a:t>
              </a:r>
              <a:endParaRPr lang="id-ID" altLang="zh-CN" sz="1600" i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tabLst>
                  <a:tab pos="393700" algn="l"/>
                  <a:tab pos="1193800" algn="l"/>
                  <a:tab pos="1790700" algn="l"/>
                  <a:tab pos="5359400" algn="l"/>
                </a:tabLst>
                <a:defRPr/>
              </a:pPr>
              <a:r>
                <a:rPr lang="id-ID" altLang="zh-CN" sz="1400" b="0" i="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18" charset="0"/>
                </a:rPr>
                <a:t>Pagu Anggaran 2019:</a:t>
              </a:r>
              <a:endParaRPr lang="en-US" altLang="zh-CN" sz="1400" b="0" i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itchFamily="18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686766" y="4057054"/>
            <a:ext cx="4276590" cy="2704387"/>
            <a:chOff x="3504923" y="2423882"/>
            <a:chExt cx="6119367" cy="3312479"/>
          </a:xfrm>
        </p:grpSpPr>
        <p:grpSp>
          <p:nvGrpSpPr>
            <p:cNvPr id="79" name="Group 78"/>
            <p:cNvGrpSpPr/>
            <p:nvPr/>
          </p:nvGrpSpPr>
          <p:grpSpPr>
            <a:xfrm>
              <a:off x="3504923" y="2423882"/>
              <a:ext cx="6119367" cy="969818"/>
              <a:chOff x="4206887" y="1191491"/>
              <a:chExt cx="6119367" cy="969818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4895271" y="1191491"/>
                <a:ext cx="5430983" cy="969818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85738" algn="just" eaLnBrk="1" fontAlgn="auto" hangingPunct="1">
                  <a:spcBef>
                    <a:spcPts val="0"/>
                  </a:spcBef>
                  <a:spcAft>
                    <a:spcPts val="0"/>
                  </a:spcAft>
                  <a:tabLst>
                    <a:tab pos="177800" algn="l"/>
                  </a:tabLst>
                  <a:defRPr/>
                </a:pP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Kebijakan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ini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bersifat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melengkapi</a:t>
                </a:r>
                <a:r>
                  <a:rPr lang="en-US" altLang="zh-CN" sz="1400" b="0" i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tanpa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mengurangi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k</a:t>
                </a:r>
                <a:r>
                  <a:rPr lang="en-US" altLang="zh-CN" sz="1400" b="0" i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omitmen</a:t>
                </a:r>
                <a:r>
                  <a:rPr lang="en-US" altLang="zh-CN" sz="1400" b="0" i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pendanaan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pemerintah</a:t>
                </a:r>
                <a:r>
                  <a:rPr lang="id-ID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daerah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Kepada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Kelurahan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melalui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Anggaran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Pendapatan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Belanja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Daerah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(APBD).</a:t>
                </a:r>
              </a:p>
            </p:txBody>
          </p:sp>
          <p:grpSp>
            <p:nvGrpSpPr>
              <p:cNvPr id="91" name="Group 90"/>
              <p:cNvGrpSpPr/>
              <p:nvPr/>
            </p:nvGrpSpPr>
            <p:grpSpPr>
              <a:xfrm>
                <a:off x="4206887" y="1323427"/>
                <a:ext cx="897214" cy="669912"/>
                <a:chOff x="4206887" y="1323427"/>
                <a:chExt cx="897214" cy="669912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4206887" y="1323427"/>
                  <a:ext cx="688386" cy="669912"/>
                </a:xfrm>
                <a:prstGeom prst="rect">
                  <a:avLst/>
                </a:prstGeom>
                <a:solidFill>
                  <a:srgbClr val="0D95BC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i="0" kern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" panose="02040503050406030204" pitchFamily="18" charset="0"/>
                      <a:ea typeface="Cambria" panose="02040503050406030204" pitchFamily="18" charset="0"/>
                    </a:rPr>
                    <a:t>1</a:t>
                  </a:r>
                  <a:endParaRPr lang="en-US" sz="1400" i="0" kern="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93" name="Isosceles Triangle 92"/>
                <p:cNvSpPr/>
                <p:nvPr/>
              </p:nvSpPr>
              <p:spPr>
                <a:xfrm rot="5400000">
                  <a:off x="4803124" y="1537059"/>
                  <a:ext cx="323272" cy="278683"/>
                </a:xfrm>
                <a:prstGeom prst="triangle">
                  <a:avLst/>
                </a:prstGeom>
                <a:solidFill>
                  <a:srgbClr val="0D95BC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b="0" i="0" kern="0"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80" name="Group 79"/>
            <p:cNvGrpSpPr/>
            <p:nvPr/>
          </p:nvGrpSpPr>
          <p:grpSpPr>
            <a:xfrm>
              <a:off x="3504923" y="3656273"/>
              <a:ext cx="6119367" cy="969818"/>
              <a:chOff x="4206887" y="1191491"/>
              <a:chExt cx="6119367" cy="969818"/>
            </a:xfrm>
          </p:grpSpPr>
          <p:sp>
            <p:nvSpPr>
              <p:cNvPr id="86" name="Rectangle 85"/>
              <p:cNvSpPr/>
              <p:nvPr/>
            </p:nvSpPr>
            <p:spPr>
              <a:xfrm>
                <a:off x="4895271" y="1191491"/>
                <a:ext cx="5430983" cy="969818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85738" algn="just" eaLnBrk="1" fontAlgn="auto" hangingPunct="1">
                  <a:spcBef>
                    <a:spcPts val="0"/>
                  </a:spcBef>
                  <a:spcAft>
                    <a:spcPts val="0"/>
                  </a:spcAft>
                  <a:tabLst>
                    <a:tab pos="177800" algn="l"/>
                  </a:tabLst>
                  <a:defRPr/>
                </a:pPr>
                <a:r>
                  <a:rPr lang="en-US" altLang="zh-CN" sz="1400" b="0" i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Memperkuat</a:t>
                </a:r>
                <a:r>
                  <a:rPr lang="en-US" altLang="zh-CN" sz="1400" b="0" i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pengawasan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dengan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mengoptimalkan</a:t>
                </a:r>
                <a:r>
                  <a:rPr lang="en-US" altLang="zh-CN" sz="1400" b="0" i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peran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aparat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pengawas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fungsional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di</a:t>
                </a:r>
                <a:r>
                  <a:rPr lang="id-ID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 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Daerah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Karena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pendanaan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tsb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bagian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dari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Belanja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APBD.</a:t>
                </a:r>
              </a:p>
            </p:txBody>
          </p:sp>
          <p:grpSp>
            <p:nvGrpSpPr>
              <p:cNvPr id="87" name="Group 86"/>
              <p:cNvGrpSpPr/>
              <p:nvPr/>
            </p:nvGrpSpPr>
            <p:grpSpPr>
              <a:xfrm>
                <a:off x="4206887" y="1323427"/>
                <a:ext cx="897214" cy="669912"/>
                <a:chOff x="4206887" y="1323427"/>
                <a:chExt cx="897214" cy="669912"/>
              </a:xfrm>
            </p:grpSpPr>
            <p:sp>
              <p:nvSpPr>
                <p:cNvPr id="88" name="Rectangle 87"/>
                <p:cNvSpPr/>
                <p:nvPr/>
              </p:nvSpPr>
              <p:spPr>
                <a:xfrm>
                  <a:off x="4206887" y="1323427"/>
                  <a:ext cx="688386" cy="669912"/>
                </a:xfrm>
                <a:prstGeom prst="rect">
                  <a:avLst/>
                </a:prstGeom>
                <a:solidFill>
                  <a:srgbClr val="EBCB3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i="0" kern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" panose="02040503050406030204" pitchFamily="18" charset="0"/>
                      <a:ea typeface="Cambria" panose="02040503050406030204" pitchFamily="18" charset="0"/>
                    </a:rPr>
                    <a:t>2</a:t>
                  </a:r>
                  <a:endParaRPr lang="en-US" sz="1400" i="0" kern="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89" name="Isosceles Triangle 88"/>
                <p:cNvSpPr/>
                <p:nvPr/>
              </p:nvSpPr>
              <p:spPr>
                <a:xfrm rot="5400000">
                  <a:off x="4803124" y="1537059"/>
                  <a:ext cx="323272" cy="278683"/>
                </a:xfrm>
                <a:prstGeom prst="triangle">
                  <a:avLst/>
                </a:prstGeom>
                <a:solidFill>
                  <a:srgbClr val="EBCB3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b="0" i="0" kern="0"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81" name="Group 80"/>
            <p:cNvGrpSpPr/>
            <p:nvPr/>
          </p:nvGrpSpPr>
          <p:grpSpPr>
            <a:xfrm>
              <a:off x="3504923" y="4766543"/>
              <a:ext cx="6119367" cy="969818"/>
              <a:chOff x="4206887" y="1069371"/>
              <a:chExt cx="6119367" cy="969818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4895271" y="1069371"/>
                <a:ext cx="5430983" cy="969818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85738" algn="just" eaLnBrk="1" fontAlgn="auto" hangingPunct="1">
                  <a:spcBef>
                    <a:spcPts val="0"/>
                  </a:spcBef>
                  <a:spcAft>
                    <a:spcPts val="0"/>
                  </a:spcAft>
                  <a:tabLst>
                    <a:tab pos="177800" algn="l"/>
                  </a:tabLst>
                  <a:defRPr/>
                </a:pP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Pengendalian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melalui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penyaluran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penguatan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pemantauan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dan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itchFamily="18" charset="0"/>
                  </a:rPr>
                  <a:t> </a:t>
                </a:r>
                <a:r>
                  <a:rPr lang="en-US" altLang="zh-CN" sz="1400" b="0" i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evaluasi</a:t>
                </a:r>
                <a:r>
                  <a:rPr lang="en-US" altLang="zh-CN" sz="1400" b="0" i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itchFamily="18" charset="0"/>
                  </a:rPr>
                  <a:t>.</a:t>
                </a:r>
              </a:p>
            </p:txBody>
          </p:sp>
          <p:grpSp>
            <p:nvGrpSpPr>
              <p:cNvPr id="83" name="Group 82"/>
              <p:cNvGrpSpPr/>
              <p:nvPr/>
            </p:nvGrpSpPr>
            <p:grpSpPr>
              <a:xfrm>
                <a:off x="4206887" y="1323427"/>
                <a:ext cx="897214" cy="669912"/>
                <a:chOff x="4206887" y="1323427"/>
                <a:chExt cx="897214" cy="669912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4206887" y="1323427"/>
                  <a:ext cx="688386" cy="669912"/>
                </a:xfrm>
                <a:prstGeom prst="rect">
                  <a:avLst/>
                </a:prstGeom>
                <a:solidFill>
                  <a:srgbClr val="C1301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i="0" kern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" panose="02040503050406030204" pitchFamily="18" charset="0"/>
                      <a:ea typeface="Cambria" panose="02040503050406030204" pitchFamily="18" charset="0"/>
                    </a:rPr>
                    <a:t>3</a:t>
                  </a:r>
                  <a:endParaRPr lang="en-US" sz="1400" i="0" kern="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85" name="Isosceles Triangle 84"/>
                <p:cNvSpPr/>
                <p:nvPr/>
              </p:nvSpPr>
              <p:spPr>
                <a:xfrm rot="5400000">
                  <a:off x="4803124" y="1537059"/>
                  <a:ext cx="323272" cy="278683"/>
                </a:xfrm>
                <a:prstGeom prst="triangle">
                  <a:avLst/>
                </a:prstGeom>
                <a:solidFill>
                  <a:srgbClr val="C1301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b="0" i="0" kern="0"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</p:grpSp>
      <p:sp>
        <p:nvSpPr>
          <p:cNvPr id="98" name="Rectangle 97"/>
          <p:cNvSpPr/>
          <p:nvPr/>
        </p:nvSpPr>
        <p:spPr>
          <a:xfrm>
            <a:off x="2809217" y="3020272"/>
            <a:ext cx="1599298" cy="37431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i="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Sasaran</a:t>
            </a:r>
            <a:endParaRPr lang="en-US" sz="1800" i="0" kern="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 rot="5400000">
            <a:off x="9327539" y="3334492"/>
            <a:ext cx="629384" cy="468940"/>
            <a:chOff x="6275921" y="5531943"/>
            <a:chExt cx="629384" cy="468940"/>
          </a:xfrm>
        </p:grpSpPr>
        <p:sp>
          <p:nvSpPr>
            <p:cNvPr id="101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>
              <a:off x="6275921" y="5753623"/>
              <a:ext cx="615060" cy="14670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2" name="Rounded Rectangle 4">
              <a:extLst>
                <a:ext uri="{FF2B5EF4-FFF2-40B4-BE49-F238E27FC236}">
                  <a16:creationId xmlns:a16="http://schemas.microsoft.com/office/drawing/2014/main" id="{7B4BFDFF-2CE9-4D25-8B24-DD254D44E591}"/>
                </a:ext>
              </a:extLst>
            </p:cNvPr>
            <p:cNvSpPr/>
            <p:nvPr/>
          </p:nvSpPr>
          <p:spPr>
            <a:xfrm rot="2700000">
              <a:off x="6499573" y="5650772"/>
              <a:ext cx="405732" cy="1680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3" name="Rounded Rectangle 5">
              <a:extLst>
                <a:ext uri="{FF2B5EF4-FFF2-40B4-BE49-F238E27FC236}">
                  <a16:creationId xmlns:a16="http://schemas.microsoft.com/office/drawing/2014/main" id="{20BAC899-2E11-43AC-B7FF-2E2F4D214FE5}"/>
                </a:ext>
              </a:extLst>
            </p:cNvPr>
            <p:cNvSpPr/>
            <p:nvPr/>
          </p:nvSpPr>
          <p:spPr>
            <a:xfrm rot="18900000" flipV="1">
              <a:off x="6499573" y="5832809"/>
              <a:ext cx="405732" cy="1680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04" name="Table 103"/>
          <p:cNvGraphicFramePr>
            <a:graphicFrameLocks noGrp="1"/>
          </p:cNvGraphicFramePr>
          <p:nvPr>
            <p:extLst/>
          </p:nvPr>
        </p:nvGraphicFramePr>
        <p:xfrm>
          <a:off x="246206" y="3431940"/>
          <a:ext cx="7070542" cy="1813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020">
                  <a:extLst>
                    <a:ext uri="{9D8B030D-6E8A-4147-A177-3AD203B41FA5}">
                      <a16:colId xmlns:a16="http://schemas.microsoft.com/office/drawing/2014/main" val="1782093796"/>
                    </a:ext>
                  </a:extLst>
                </a:gridCol>
                <a:gridCol w="1407886">
                  <a:extLst>
                    <a:ext uri="{9D8B030D-6E8A-4147-A177-3AD203B41FA5}">
                      <a16:colId xmlns:a16="http://schemas.microsoft.com/office/drawing/2014/main" val="1091389650"/>
                    </a:ext>
                  </a:extLst>
                </a:gridCol>
                <a:gridCol w="1611126">
                  <a:extLst>
                    <a:ext uri="{9D8B030D-6E8A-4147-A177-3AD203B41FA5}">
                      <a16:colId xmlns:a16="http://schemas.microsoft.com/office/drawing/2014/main" val="2891560747"/>
                    </a:ext>
                  </a:extLst>
                </a:gridCol>
                <a:gridCol w="1407845">
                  <a:extLst>
                    <a:ext uri="{9D8B030D-6E8A-4147-A177-3AD203B41FA5}">
                      <a16:colId xmlns:a16="http://schemas.microsoft.com/office/drawing/2014/main" val="3534202773"/>
                    </a:ext>
                  </a:extLst>
                </a:gridCol>
                <a:gridCol w="1123665">
                  <a:extLst>
                    <a:ext uri="{9D8B030D-6E8A-4147-A177-3AD203B41FA5}">
                      <a16:colId xmlns:a16="http://schemas.microsoft.com/office/drawing/2014/main" val="1185837255"/>
                    </a:ext>
                  </a:extLst>
                </a:gridCol>
              </a:tblGrid>
              <a:tr h="165385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Kategori</a:t>
                      </a:r>
                    </a:p>
                  </a:txBody>
                  <a:tcPr marL="58466" marR="58466" marT="29233" marB="29233"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Jumlah Kab/Kota</a:t>
                      </a:r>
                      <a:r>
                        <a:rPr lang="id-ID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id-ID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8466" marR="58466" marT="29233" marB="29233"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Jumlah Kelurahan</a:t>
                      </a:r>
                    </a:p>
                  </a:txBody>
                  <a:tcPr marL="58466" marR="58466" marT="29233" marB="29233"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DAU Per Kelurahan</a:t>
                      </a:r>
                    </a:p>
                  </a:txBody>
                  <a:tcPr marL="58466" marR="58466" marT="29233" marB="29233"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Pagu</a:t>
                      </a:r>
                    </a:p>
                  </a:txBody>
                  <a:tcPr marL="58466" marR="58466" marT="29233" marB="29233"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995967"/>
                  </a:ext>
                </a:extLst>
              </a:tr>
              <a:tr h="94089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Satuan</a:t>
                      </a:r>
                    </a:p>
                  </a:txBody>
                  <a:tcPr marL="58466" marR="58466" marT="29233" marB="29233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Daerah</a:t>
                      </a:r>
                    </a:p>
                  </a:txBody>
                  <a:tcPr marL="58466" marR="58466" marT="29233" marB="29233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Kelurahan</a:t>
                      </a:r>
                    </a:p>
                  </a:txBody>
                  <a:tcPr marL="58466" marR="58466" marT="29233" marB="29233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Juta</a:t>
                      </a:r>
                    </a:p>
                  </a:txBody>
                  <a:tcPr marL="58466" marR="58466" marT="29233" marB="29233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Miliar</a:t>
                      </a:r>
                    </a:p>
                  </a:txBody>
                  <a:tcPr marL="58466" marR="58466" marT="29233" marB="29233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6777"/>
                  </a:ext>
                </a:extLst>
              </a:tr>
              <a:tr h="94089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Baik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91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2.805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352,94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990,00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314529"/>
                  </a:ext>
                </a:extLst>
              </a:tr>
              <a:tr h="94089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Perlu</a:t>
                      </a:r>
                      <a:r>
                        <a:rPr lang="id-ID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Ditingkatkan</a:t>
                      </a:r>
                      <a:endParaRPr lang="id-ID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257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4.782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370,34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1.770,00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22240"/>
                  </a:ext>
                </a:extLst>
              </a:tr>
              <a:tr h="165385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Sangat Perlu Ditingkatkan</a:t>
                      </a:r>
                      <a:r>
                        <a:rPr lang="id-ID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id-ID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62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625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384,00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240,00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078914"/>
                  </a:ext>
                </a:extLst>
              </a:tr>
              <a:tr h="94089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410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8.212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3.000,00</a:t>
                      </a:r>
                    </a:p>
                  </a:txBody>
                  <a:tcPr marL="58466" marR="58466" marT="29233" marB="29233">
                    <a:solidFill>
                      <a:srgbClr val="FF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529617"/>
                  </a:ext>
                </a:extLst>
              </a:tr>
            </a:tbl>
          </a:graphicData>
        </a:graphic>
      </p:graphicFrame>
      <p:grpSp>
        <p:nvGrpSpPr>
          <p:cNvPr id="106" name="Group 105"/>
          <p:cNvGrpSpPr/>
          <p:nvPr/>
        </p:nvGrpSpPr>
        <p:grpSpPr>
          <a:xfrm rot="10800000">
            <a:off x="7022077" y="5170921"/>
            <a:ext cx="629384" cy="468940"/>
            <a:chOff x="6275921" y="5531943"/>
            <a:chExt cx="629384" cy="468940"/>
          </a:xfrm>
        </p:grpSpPr>
        <p:sp>
          <p:nvSpPr>
            <p:cNvPr id="107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>
              <a:off x="6275921" y="5753623"/>
              <a:ext cx="615060" cy="14670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8" name="Rounded Rectangle 4">
              <a:extLst>
                <a:ext uri="{FF2B5EF4-FFF2-40B4-BE49-F238E27FC236}">
                  <a16:creationId xmlns:a16="http://schemas.microsoft.com/office/drawing/2014/main" id="{7B4BFDFF-2CE9-4D25-8B24-DD254D44E591}"/>
                </a:ext>
              </a:extLst>
            </p:cNvPr>
            <p:cNvSpPr/>
            <p:nvPr/>
          </p:nvSpPr>
          <p:spPr>
            <a:xfrm rot="2700000">
              <a:off x="6499573" y="5650772"/>
              <a:ext cx="405732" cy="1680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9" name="Rounded Rectangle 5">
              <a:extLst>
                <a:ext uri="{FF2B5EF4-FFF2-40B4-BE49-F238E27FC236}">
                  <a16:creationId xmlns:a16="http://schemas.microsoft.com/office/drawing/2014/main" id="{20BAC899-2E11-43AC-B7FF-2E2F4D214FE5}"/>
                </a:ext>
              </a:extLst>
            </p:cNvPr>
            <p:cNvSpPr/>
            <p:nvPr/>
          </p:nvSpPr>
          <p:spPr>
            <a:xfrm rot="18900000" flipV="1">
              <a:off x="6499573" y="5832809"/>
              <a:ext cx="405732" cy="1680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0" i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368300" y="5465166"/>
            <a:ext cx="6744397" cy="951543"/>
            <a:chOff x="277675" y="5353612"/>
            <a:chExt cx="6744397" cy="951543"/>
          </a:xfrm>
        </p:grpSpPr>
        <p:sp>
          <p:nvSpPr>
            <p:cNvPr id="16" name="Rectangle 15"/>
            <p:cNvSpPr/>
            <p:nvPr/>
          </p:nvSpPr>
          <p:spPr>
            <a:xfrm>
              <a:off x="981074" y="5353612"/>
              <a:ext cx="6040998" cy="951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 eaLnBrk="1" fontAlgn="auto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38100" algn="l"/>
                  <a:tab pos="215900" algn="l"/>
                  <a:tab pos="5130800" algn="l"/>
                  <a:tab pos="11214100" algn="l"/>
                </a:tabLst>
                <a:defRPr/>
              </a:pP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Dialokasikan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untuk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 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8.212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kelurahan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pada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 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410</a:t>
              </a:r>
              <a:r>
                <a:rPr lang="id-ID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kabupaten</a:t>
              </a:r>
              <a:r>
                <a:rPr lang="en-US" altLang="zh-CN" sz="140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/</a:t>
              </a:r>
              <a:r>
                <a:rPr lang="en-US" altLang="zh-CN" sz="140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kota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.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dihitung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berdasarkan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3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(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tiga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)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kategori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kinerja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pelayanan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dasar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publik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,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yaitu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kategori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baik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,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perlu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ditingkatkan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,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dan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sangat</a:t>
              </a:r>
              <a:r>
                <a:rPr lang="id-ID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perlu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lang="en-US" altLang="zh-CN" sz="1400" b="0" i="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ditingkatkan</a:t>
              </a:r>
              <a:r>
                <a:rPr lang="en-US" altLang="zh-CN" sz="1400" b="0" i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18" charset="0"/>
                </a:rPr>
                <a:t>.</a:t>
              </a:r>
            </a:p>
            <a:p>
              <a:pPr marL="285750" indent="-285750" algn="just" eaLnBrk="1" fontAlgn="auto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endParaRPr lang="en-US" altLang="zh-CN" sz="1400" b="0" i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277675" y="5353612"/>
              <a:ext cx="886093" cy="718739"/>
              <a:chOff x="277675" y="5353612"/>
              <a:chExt cx="886093" cy="718739"/>
            </a:xfrm>
          </p:grpSpPr>
          <p:pic>
            <p:nvPicPr>
              <p:cNvPr id="115" name="Picture 2" descr="Office Building Icon 256x256">
                <a:extLst>
                  <a:ext uri="{FF2B5EF4-FFF2-40B4-BE49-F238E27FC236}">
                    <a16:creationId xmlns:a16="http://schemas.microsoft.com/office/drawing/2014/main" id="{B12FDA3E-4837-434A-A058-9770D2205D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0" r="100000">
                            <a14:foregroundMark x1="9375" y1="97266" x2="49609" y2="9609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675" y="5353612"/>
                <a:ext cx="683222" cy="6832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6" name="Picture 115"/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575" b="49016" l="0" r="89691">
                            <a14:foregroundMark x1="13058" y1="42126" x2="24742" y2="41142"/>
                            <a14:backgroundMark x1="41581" y1="41339" x2="86254" y2="40945"/>
                            <a14:backgroundMark x1="67354" y1="31299" x2="82131" y2="33858"/>
                            <a14:backgroundMark x1="40550" y1="39173" x2="63230" y2="39370"/>
                          </a14:backgroundRemoval>
                        </a14:imgEffect>
                      </a14:imgLayer>
                    </a14:imgProps>
                  </a:ext>
                </a:extLst>
              </a:blip>
              <a:srcRect r="52442" b="67309"/>
              <a:stretch/>
            </p:blipFill>
            <p:spPr>
              <a:xfrm>
                <a:off x="634305" y="5436995"/>
                <a:ext cx="529463" cy="635356"/>
              </a:xfrm>
              <a:prstGeom prst="rect">
                <a:avLst/>
              </a:prstGeom>
            </p:spPr>
          </p:pic>
        </p:grpSp>
      </p:grpSp>
      <p:pic>
        <p:nvPicPr>
          <p:cNvPr id="70" name="Picture 69">
            <a:extLst>
              <a:ext uri="{FF2B5EF4-FFF2-40B4-BE49-F238E27FC236}">
                <a16:creationId xmlns:a16="http://schemas.microsoft.com/office/drawing/2014/main" id="{0193360F-F8CF-49F8-A598-C13D8C29F9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2" y="1192221"/>
            <a:ext cx="2366287" cy="190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0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24">
            <a:extLst>
              <a:ext uri="{FF2B5EF4-FFF2-40B4-BE49-F238E27FC236}">
                <a16:creationId xmlns:a16="http://schemas.microsoft.com/office/drawing/2014/main" id="{AFC22FBB-AA4E-4349-B0DE-C7B3AB58C7AF}"/>
              </a:ext>
            </a:extLst>
          </p:cNvPr>
          <p:cNvCxnSpPr>
            <a:cxnSpLocks/>
          </p:cNvCxnSpPr>
          <p:nvPr/>
        </p:nvCxnSpPr>
        <p:spPr>
          <a:xfrm>
            <a:off x="2202160" y="1196754"/>
            <a:ext cx="0" cy="944123"/>
          </a:xfrm>
          <a:prstGeom prst="line">
            <a:avLst/>
          </a:prstGeom>
          <a:noFill/>
          <a:ln w="444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55" name="Rounded Rectangle 3">
            <a:extLst>
              <a:ext uri="{FF2B5EF4-FFF2-40B4-BE49-F238E27FC236}">
                <a16:creationId xmlns:a16="http://schemas.microsoft.com/office/drawing/2014/main" id="{AE4FF195-A21B-41F1-B21D-22269A2300B7}"/>
              </a:ext>
            </a:extLst>
          </p:cNvPr>
          <p:cNvSpPr/>
          <p:nvPr/>
        </p:nvSpPr>
        <p:spPr>
          <a:xfrm>
            <a:off x="678080" y="1944530"/>
            <a:ext cx="2994676" cy="1196439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0" i="0" kern="0" dirty="0">
                <a:solidFill>
                  <a:prstClr val="white"/>
                </a:solidFill>
                <a:latin typeface="Calibri"/>
                <a:ea typeface="+mn-ea"/>
              </a:rPr>
              <a:t>SUMBER PENDANAAN KELURAHAN </a:t>
            </a:r>
          </a:p>
        </p:txBody>
      </p:sp>
      <p:sp>
        <p:nvSpPr>
          <p:cNvPr id="56" name="Rectangle 6">
            <a:extLst>
              <a:ext uri="{FF2B5EF4-FFF2-40B4-BE49-F238E27FC236}">
                <a16:creationId xmlns:a16="http://schemas.microsoft.com/office/drawing/2014/main" id="{92E39F1A-C204-4D8B-BA4A-18BFEB721CA1}"/>
              </a:ext>
            </a:extLst>
          </p:cNvPr>
          <p:cNvSpPr/>
          <p:nvPr/>
        </p:nvSpPr>
        <p:spPr>
          <a:xfrm>
            <a:off x="7951858" y="2105321"/>
            <a:ext cx="3621176" cy="135421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0" i="0" kern="0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PEMBANGUNAN SARANA DAN PRASARANA KELURAHAN DAN PEMBERDAYAAN MASYARAKAT       DI KELURAHAN</a:t>
            </a:r>
            <a:r>
              <a:rPr lang="en-US" sz="2200" b="0" i="0" kern="0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.</a:t>
            </a:r>
          </a:p>
        </p:txBody>
      </p:sp>
      <p:sp>
        <p:nvSpPr>
          <p:cNvPr id="57" name="Rounded Rectangle 6">
            <a:extLst>
              <a:ext uri="{FF2B5EF4-FFF2-40B4-BE49-F238E27FC236}">
                <a16:creationId xmlns:a16="http://schemas.microsoft.com/office/drawing/2014/main" id="{BC7D579D-C0B2-4FA9-BA75-58389A272EF8}"/>
              </a:ext>
            </a:extLst>
          </p:cNvPr>
          <p:cNvSpPr/>
          <p:nvPr/>
        </p:nvSpPr>
        <p:spPr>
          <a:xfrm>
            <a:off x="3574132" y="3375229"/>
            <a:ext cx="2994676" cy="576063"/>
          </a:xfrm>
          <a:prstGeom prst="round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0" i="0" kern="0" dirty="0">
                <a:solidFill>
                  <a:prstClr val="black"/>
                </a:solidFill>
                <a:latin typeface="Calibri"/>
                <a:ea typeface="+mn-ea"/>
              </a:rPr>
              <a:t>APBD</a:t>
            </a:r>
          </a:p>
        </p:txBody>
      </p:sp>
      <p:sp>
        <p:nvSpPr>
          <p:cNvPr id="58" name="Down Arrow 8">
            <a:extLst>
              <a:ext uri="{FF2B5EF4-FFF2-40B4-BE49-F238E27FC236}">
                <a16:creationId xmlns:a16="http://schemas.microsoft.com/office/drawing/2014/main" id="{35FB1E1A-C460-4B9E-8C78-071F70DA8D9E}"/>
              </a:ext>
            </a:extLst>
          </p:cNvPr>
          <p:cNvSpPr/>
          <p:nvPr/>
        </p:nvSpPr>
        <p:spPr>
          <a:xfrm rot="16200000">
            <a:off x="6610723" y="2124285"/>
            <a:ext cx="1506626" cy="1091725"/>
          </a:xfrm>
          <a:prstGeom prst="downArrow">
            <a:avLst>
              <a:gd name="adj1" fmla="val 50000"/>
              <a:gd name="adj2" fmla="val 53451"/>
            </a:avLst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i="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59" name="Down Arrow 28">
            <a:extLst>
              <a:ext uri="{FF2B5EF4-FFF2-40B4-BE49-F238E27FC236}">
                <a16:creationId xmlns:a16="http://schemas.microsoft.com/office/drawing/2014/main" id="{0BA793EE-92A8-46CA-8F36-E14271F782B0}"/>
              </a:ext>
            </a:extLst>
          </p:cNvPr>
          <p:cNvSpPr/>
          <p:nvPr/>
        </p:nvSpPr>
        <p:spPr>
          <a:xfrm>
            <a:off x="8026895" y="3520959"/>
            <a:ext cx="3471102" cy="625257"/>
          </a:xfrm>
          <a:prstGeom prst="downArrow">
            <a:avLst>
              <a:gd name="adj1" fmla="val 50000"/>
              <a:gd name="adj2" fmla="val 53451"/>
            </a:avLst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i="0" kern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0" name="Rectangle 11">
            <a:extLst>
              <a:ext uri="{FF2B5EF4-FFF2-40B4-BE49-F238E27FC236}">
                <a16:creationId xmlns:a16="http://schemas.microsoft.com/office/drawing/2014/main" id="{09768B1A-FCEF-40F0-9E82-78D6015F7288}"/>
              </a:ext>
            </a:extLst>
          </p:cNvPr>
          <p:cNvSpPr/>
          <p:nvPr/>
        </p:nvSpPr>
        <p:spPr>
          <a:xfrm>
            <a:off x="8010771" y="4313073"/>
            <a:ext cx="3621176" cy="64633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i="0" kern="0" dirty="0" err="1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Diatur</a:t>
            </a:r>
            <a:r>
              <a:rPr lang="en-US" sz="1800" b="0" i="0" kern="0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 </a:t>
            </a:r>
            <a:r>
              <a:rPr lang="en-US" sz="1800" b="0" i="0" kern="0" dirty="0">
                <a:solidFill>
                  <a:srgbClr val="FF0000"/>
                </a:solidFill>
                <a:latin typeface="Calibri"/>
                <a:ea typeface="+mn-ea"/>
              </a:rPr>
              <a:t>PENGGUNAANNYA</a:t>
            </a:r>
            <a:r>
              <a:rPr lang="en-US" sz="1800" b="0" i="0" kern="0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 </a:t>
            </a:r>
            <a:r>
              <a:rPr lang="en-US" sz="1800" b="0" i="0" kern="0" dirty="0" err="1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Dengan</a:t>
            </a:r>
            <a:r>
              <a:rPr lang="en-US" sz="1800" b="0" i="0" kern="0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 PERMENDAGRI</a:t>
            </a:r>
          </a:p>
        </p:txBody>
      </p:sp>
      <p:sp>
        <p:nvSpPr>
          <p:cNvPr id="61" name="Rectangle 12">
            <a:extLst>
              <a:ext uri="{FF2B5EF4-FFF2-40B4-BE49-F238E27FC236}">
                <a16:creationId xmlns:a16="http://schemas.microsoft.com/office/drawing/2014/main" id="{DE0FF202-7F87-4B42-ACFA-73A49D13B7C0}"/>
              </a:ext>
            </a:extLst>
          </p:cNvPr>
          <p:cNvSpPr/>
          <p:nvPr/>
        </p:nvSpPr>
        <p:spPr>
          <a:xfrm>
            <a:off x="7984378" y="896555"/>
            <a:ext cx="3588656" cy="64633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i="0" kern="0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Tata Cara </a:t>
            </a:r>
            <a:r>
              <a:rPr lang="en-US" sz="1800" b="0" i="0" kern="0" dirty="0">
                <a:solidFill>
                  <a:srgbClr val="FF0000"/>
                </a:solidFill>
                <a:latin typeface="Calibri"/>
                <a:ea typeface="+mn-ea"/>
              </a:rPr>
              <a:t>PENYALURANNYA</a:t>
            </a:r>
            <a:r>
              <a:rPr lang="en-US" sz="1800" b="0" i="0" kern="0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 </a:t>
            </a:r>
            <a:r>
              <a:rPr lang="en-US" sz="1800" b="0" i="0" kern="0" dirty="0" err="1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Dengan</a:t>
            </a:r>
            <a:r>
              <a:rPr lang="en-US" sz="1800" b="0" i="0" kern="0" dirty="0">
                <a:solidFill>
                  <a:srgbClr val="1F497D">
                    <a:lumMod val="75000"/>
                  </a:srgbClr>
                </a:solidFill>
                <a:latin typeface="Calibri"/>
                <a:ea typeface="+mn-ea"/>
              </a:rPr>
              <a:t> PERMENKEU (PMK)</a:t>
            </a:r>
          </a:p>
        </p:txBody>
      </p:sp>
      <p:cxnSp>
        <p:nvCxnSpPr>
          <p:cNvPr id="62" name="Straight Arrow Connector 13">
            <a:extLst>
              <a:ext uri="{FF2B5EF4-FFF2-40B4-BE49-F238E27FC236}">
                <a16:creationId xmlns:a16="http://schemas.microsoft.com/office/drawing/2014/main" id="{FFA9BAE8-AE55-44C8-9E41-0532AD24F1FA}"/>
              </a:ext>
            </a:extLst>
          </p:cNvPr>
          <p:cNvCxnSpPr>
            <a:cxnSpLocks/>
          </p:cNvCxnSpPr>
          <p:nvPr/>
        </p:nvCxnSpPr>
        <p:spPr>
          <a:xfrm>
            <a:off x="6688626" y="1297325"/>
            <a:ext cx="1088973" cy="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3" name="TextBox 14">
            <a:extLst>
              <a:ext uri="{FF2B5EF4-FFF2-40B4-BE49-F238E27FC236}">
                <a16:creationId xmlns:a16="http://schemas.microsoft.com/office/drawing/2014/main" id="{6A26FBD8-42A9-4236-8CFB-0B4022856716}"/>
              </a:ext>
            </a:extLst>
          </p:cNvPr>
          <p:cNvSpPr txBox="1"/>
          <p:nvPr/>
        </p:nvSpPr>
        <p:spPr>
          <a:xfrm>
            <a:off x="6621436" y="989670"/>
            <a:ext cx="1345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>
                <a:solidFill>
                  <a:prstClr val="black"/>
                </a:solidFill>
                <a:latin typeface="Calibri"/>
                <a:ea typeface="+mn-ea"/>
              </a:rPr>
              <a:t>KHUSUS</a:t>
            </a:r>
          </a:p>
        </p:txBody>
      </p:sp>
      <p:sp>
        <p:nvSpPr>
          <p:cNvPr id="64" name="Freeform: Shape 12">
            <a:extLst>
              <a:ext uri="{FF2B5EF4-FFF2-40B4-BE49-F238E27FC236}">
                <a16:creationId xmlns:a16="http://schemas.microsoft.com/office/drawing/2014/main" id="{580EB14F-D25A-4CB3-A9C6-696BD67B64DB}"/>
              </a:ext>
            </a:extLst>
          </p:cNvPr>
          <p:cNvSpPr/>
          <p:nvPr/>
        </p:nvSpPr>
        <p:spPr>
          <a:xfrm>
            <a:off x="2998068" y="4741060"/>
            <a:ext cx="3932252" cy="290350"/>
          </a:xfrm>
          <a:custGeom>
            <a:avLst/>
            <a:gdLst>
              <a:gd name="connsiteX0" fmla="*/ 0 w 4267200"/>
              <a:gd name="connsiteY0" fmla="*/ 172203 h 1033200"/>
              <a:gd name="connsiteX1" fmla="*/ 172203 w 4267200"/>
              <a:gd name="connsiteY1" fmla="*/ 0 h 1033200"/>
              <a:gd name="connsiteX2" fmla="*/ 4094997 w 4267200"/>
              <a:gd name="connsiteY2" fmla="*/ 0 h 1033200"/>
              <a:gd name="connsiteX3" fmla="*/ 4267200 w 4267200"/>
              <a:gd name="connsiteY3" fmla="*/ 172203 h 1033200"/>
              <a:gd name="connsiteX4" fmla="*/ 4267200 w 4267200"/>
              <a:gd name="connsiteY4" fmla="*/ 860997 h 1033200"/>
              <a:gd name="connsiteX5" fmla="*/ 4094997 w 4267200"/>
              <a:gd name="connsiteY5" fmla="*/ 1033200 h 1033200"/>
              <a:gd name="connsiteX6" fmla="*/ 172203 w 4267200"/>
              <a:gd name="connsiteY6" fmla="*/ 1033200 h 1033200"/>
              <a:gd name="connsiteX7" fmla="*/ 0 w 4267200"/>
              <a:gd name="connsiteY7" fmla="*/ 860997 h 1033200"/>
              <a:gd name="connsiteX8" fmla="*/ 0 w 4267200"/>
              <a:gd name="connsiteY8" fmla="*/ 172203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7200" h="1033200">
                <a:moveTo>
                  <a:pt x="0" y="172203"/>
                </a:moveTo>
                <a:cubicBezTo>
                  <a:pt x="0" y="77098"/>
                  <a:pt x="77098" y="0"/>
                  <a:pt x="172203" y="0"/>
                </a:cubicBezTo>
                <a:lnTo>
                  <a:pt x="4094997" y="0"/>
                </a:lnTo>
                <a:cubicBezTo>
                  <a:pt x="4190102" y="0"/>
                  <a:pt x="4267200" y="77098"/>
                  <a:pt x="4267200" y="172203"/>
                </a:cubicBezTo>
                <a:lnTo>
                  <a:pt x="4267200" y="860997"/>
                </a:lnTo>
                <a:cubicBezTo>
                  <a:pt x="4267200" y="956102"/>
                  <a:pt x="4190102" y="1033200"/>
                  <a:pt x="4094997" y="1033200"/>
                </a:cubicBezTo>
                <a:lnTo>
                  <a:pt x="172203" y="1033200"/>
                </a:lnTo>
                <a:cubicBezTo>
                  <a:pt x="77098" y="1033200"/>
                  <a:pt x="0" y="956102"/>
                  <a:pt x="0" y="860997"/>
                </a:cubicBezTo>
                <a:lnTo>
                  <a:pt x="0" y="172203"/>
                </a:lnTo>
                <a:close/>
              </a:path>
            </a:pathLst>
          </a:cu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spcFirstLastPara="0" vert="horz" wrap="square" lIns="211727" tIns="50437" rIns="211727" bIns="50437" numCol="1" spcCol="1270" anchor="ctr" anchorCtr="0">
            <a:noAutofit/>
          </a:bodyPr>
          <a:lstStyle/>
          <a:p>
            <a:pPr algn="ctr" defTabSz="1555750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id-ID" sz="1800" b="0" i="0" kern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PERHITUNGAN ALOKASI</a:t>
            </a:r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F3E8BBDF-FEDB-4A4A-9F88-88352BB12F27}"/>
              </a:ext>
            </a:extLst>
          </p:cNvPr>
          <p:cNvSpPr txBox="1"/>
          <p:nvPr/>
        </p:nvSpPr>
        <p:spPr>
          <a:xfrm>
            <a:off x="6814492" y="2463401"/>
            <a:ext cx="1497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>
                <a:solidFill>
                  <a:prstClr val="black"/>
                </a:solidFill>
                <a:latin typeface="Calibri"/>
                <a:ea typeface="+mn-ea"/>
              </a:rPr>
              <a:t>UNTUK</a:t>
            </a:r>
          </a:p>
        </p:txBody>
      </p:sp>
      <p:sp>
        <p:nvSpPr>
          <p:cNvPr id="66" name="Rounded Rectangle 25">
            <a:extLst>
              <a:ext uri="{FF2B5EF4-FFF2-40B4-BE49-F238E27FC236}">
                <a16:creationId xmlns:a16="http://schemas.microsoft.com/office/drawing/2014/main" id="{8B8BD245-594D-47CE-A385-152371F96581}"/>
              </a:ext>
            </a:extLst>
          </p:cNvPr>
          <p:cNvSpPr/>
          <p:nvPr/>
        </p:nvSpPr>
        <p:spPr>
          <a:xfrm>
            <a:off x="123156" y="5185624"/>
            <a:ext cx="11581828" cy="116338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UNTUK DAERAH KOTA YANG TIDAK MEMILIKI DESA,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alokasi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anggaran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paling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sedikit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5% (lima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persen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)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dari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anggaran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pendapatan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dan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belanja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daerah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setelah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dikurangi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dana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alokasi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khusus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,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ditambah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DAU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Tambahan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.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800" b="0" i="0" kern="0" dirty="0">
              <a:solidFill>
                <a:prstClr val="black"/>
              </a:solidFill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UNTUK DAERAH KABUPATEN YANG MEMILIKI KELURAHAN DAN KOTA YANG MEMILIKI DESA,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alokasi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anggaran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Kelurahan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paling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sedikit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sebesar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dana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desa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terendah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yang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diterima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oleh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desa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di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kabupaten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/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kota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,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ditambah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DAU </a:t>
            </a:r>
            <a:r>
              <a:rPr lang="en-US" sz="1200" b="0" i="0" kern="0" dirty="0" err="1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Tambahan</a:t>
            </a:r>
            <a:r>
              <a:rPr lang="en-US" sz="1200" b="0" i="0" kern="0" dirty="0">
                <a:solidFill>
                  <a:prstClr val="black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.</a:t>
            </a:r>
          </a:p>
        </p:txBody>
      </p:sp>
      <p:cxnSp>
        <p:nvCxnSpPr>
          <p:cNvPr id="67" name="Straight Arrow Connector 22">
            <a:extLst>
              <a:ext uri="{FF2B5EF4-FFF2-40B4-BE49-F238E27FC236}">
                <a16:creationId xmlns:a16="http://schemas.microsoft.com/office/drawing/2014/main" id="{9FB12CBA-6A73-4CC9-8742-4EDD7C5455C5}"/>
              </a:ext>
            </a:extLst>
          </p:cNvPr>
          <p:cNvCxnSpPr>
            <a:cxnSpLocks/>
          </p:cNvCxnSpPr>
          <p:nvPr/>
        </p:nvCxnSpPr>
        <p:spPr>
          <a:xfrm>
            <a:off x="2202160" y="1202935"/>
            <a:ext cx="1157034" cy="0"/>
          </a:xfrm>
          <a:prstGeom prst="straightConnector1">
            <a:avLst/>
          </a:prstGeom>
          <a:noFill/>
          <a:ln w="444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68" name="Straight Arrow Connector 23">
            <a:extLst>
              <a:ext uri="{FF2B5EF4-FFF2-40B4-BE49-F238E27FC236}">
                <a16:creationId xmlns:a16="http://schemas.microsoft.com/office/drawing/2014/main" id="{E9177521-FD67-46ED-8AFC-93EC5EDC003D}"/>
              </a:ext>
            </a:extLst>
          </p:cNvPr>
          <p:cNvCxnSpPr>
            <a:cxnSpLocks/>
          </p:cNvCxnSpPr>
          <p:nvPr/>
        </p:nvCxnSpPr>
        <p:spPr>
          <a:xfrm>
            <a:off x="2205982" y="3501009"/>
            <a:ext cx="1225095" cy="0"/>
          </a:xfrm>
          <a:prstGeom prst="straightConnector1">
            <a:avLst/>
          </a:prstGeom>
          <a:noFill/>
          <a:ln w="444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69" name="Straight Connector 25">
            <a:extLst>
              <a:ext uri="{FF2B5EF4-FFF2-40B4-BE49-F238E27FC236}">
                <a16:creationId xmlns:a16="http://schemas.microsoft.com/office/drawing/2014/main" id="{12AF55C6-43DE-4F61-98DB-AD57A32119AA}"/>
              </a:ext>
            </a:extLst>
          </p:cNvPr>
          <p:cNvCxnSpPr>
            <a:cxnSpLocks/>
          </p:cNvCxnSpPr>
          <p:nvPr/>
        </p:nvCxnSpPr>
        <p:spPr>
          <a:xfrm flipH="1">
            <a:off x="2202160" y="3140968"/>
            <a:ext cx="3820" cy="340360"/>
          </a:xfrm>
          <a:prstGeom prst="line">
            <a:avLst/>
          </a:prstGeom>
          <a:noFill/>
          <a:ln w="444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70" name="Rounded Rectangle 66">
            <a:extLst>
              <a:ext uri="{FF2B5EF4-FFF2-40B4-BE49-F238E27FC236}">
                <a16:creationId xmlns:a16="http://schemas.microsoft.com/office/drawing/2014/main" id="{CEBD5BAF-C7E5-4D7E-9834-CA46595C2767}"/>
              </a:ext>
            </a:extLst>
          </p:cNvPr>
          <p:cNvSpPr/>
          <p:nvPr/>
        </p:nvSpPr>
        <p:spPr>
          <a:xfrm>
            <a:off x="3593001" y="901844"/>
            <a:ext cx="2994676" cy="769992"/>
          </a:xfrm>
          <a:prstGeom prst="round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0" i="0" kern="0" dirty="0">
                <a:solidFill>
                  <a:prstClr val="black"/>
                </a:solidFill>
                <a:latin typeface="Calibri"/>
                <a:ea typeface="+mn-ea"/>
              </a:rPr>
              <a:t>APBN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kern="0" dirty="0">
                <a:solidFill>
                  <a:srgbClr val="FF0000"/>
                </a:solidFill>
                <a:latin typeface="Calibri"/>
                <a:ea typeface="+mn-ea"/>
              </a:rPr>
              <a:t>(DAU TAMBAHAN</a:t>
            </a:r>
            <a:r>
              <a:rPr lang="en-US" sz="1200" b="0" i="0" kern="0" dirty="0">
                <a:solidFill>
                  <a:srgbClr val="FF0000"/>
                </a:solidFill>
                <a:latin typeface="Calibri"/>
                <a:ea typeface="+mn-ea"/>
              </a:rPr>
              <a:t>)</a:t>
            </a:r>
            <a:endParaRPr lang="en-US" sz="1800" b="0" i="0" kern="0" dirty="0">
              <a:solidFill>
                <a:srgbClr val="FF0000"/>
              </a:solidFill>
              <a:latin typeface="Calibri"/>
              <a:ea typeface="+mn-ea"/>
            </a:endParaRPr>
          </a:p>
        </p:txBody>
      </p:sp>
      <p:sp>
        <p:nvSpPr>
          <p:cNvPr id="71" name="TextBox 1">
            <a:extLst>
              <a:ext uri="{FF2B5EF4-FFF2-40B4-BE49-F238E27FC236}">
                <a16:creationId xmlns:a16="http://schemas.microsoft.com/office/drawing/2014/main" id="{2D3B12A4-EEEF-4C7F-8DEB-7340F43D12C2}"/>
              </a:ext>
            </a:extLst>
          </p:cNvPr>
          <p:cNvSpPr txBox="1"/>
          <p:nvPr/>
        </p:nvSpPr>
        <p:spPr>
          <a:xfrm>
            <a:off x="3790156" y="1671838"/>
            <a:ext cx="2592288" cy="830997"/>
          </a:xfrm>
          <a:prstGeom prst="rect">
            <a:avLst/>
          </a:prstGeom>
          <a:noFill/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kern="0" dirty="0" err="1">
                <a:solidFill>
                  <a:prstClr val="black"/>
                </a:solidFill>
                <a:latin typeface="Calibri"/>
                <a:ea typeface="+mn-ea"/>
              </a:rPr>
              <a:t>Tidak</a:t>
            </a:r>
            <a:r>
              <a:rPr lang="en-US" sz="1600" b="0" i="0" kern="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600" b="0" i="0" kern="0" dirty="0" err="1">
                <a:solidFill>
                  <a:prstClr val="black"/>
                </a:solidFill>
                <a:latin typeface="Calibri"/>
                <a:ea typeface="+mn-ea"/>
              </a:rPr>
              <a:t>mengurangi</a:t>
            </a:r>
            <a:r>
              <a:rPr lang="en-US" sz="1600" b="0" i="0" kern="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600" b="0" i="0" kern="0" dirty="0" err="1">
                <a:solidFill>
                  <a:prstClr val="black"/>
                </a:solidFill>
                <a:latin typeface="Calibri"/>
                <a:ea typeface="+mn-ea"/>
              </a:rPr>
              <a:t>komitmen</a:t>
            </a:r>
            <a:r>
              <a:rPr lang="en-US" sz="1600" b="0" i="0" kern="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600" b="0" i="0" kern="0" dirty="0" err="1">
                <a:solidFill>
                  <a:prstClr val="black"/>
                </a:solidFill>
                <a:latin typeface="Calibri"/>
                <a:ea typeface="+mn-ea"/>
              </a:rPr>
              <a:t>Pendanaan</a:t>
            </a:r>
            <a:r>
              <a:rPr lang="en-US" sz="1600" b="0" i="0" kern="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600" b="0" i="0" kern="0" dirty="0" err="1">
                <a:solidFill>
                  <a:prstClr val="black"/>
                </a:solidFill>
                <a:latin typeface="Calibri"/>
                <a:ea typeface="+mn-ea"/>
              </a:rPr>
              <a:t>Pemda</a:t>
            </a:r>
            <a:r>
              <a:rPr lang="en-US" sz="1600" b="0" i="0" kern="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600" b="0" i="0" kern="0" dirty="0" err="1">
                <a:solidFill>
                  <a:prstClr val="black"/>
                </a:solidFill>
                <a:latin typeface="Calibri"/>
                <a:ea typeface="+mn-ea"/>
              </a:rPr>
              <a:t>kepada</a:t>
            </a:r>
            <a:r>
              <a:rPr lang="en-US" sz="1600" b="0" i="0" kern="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600" b="0" i="0" kern="0" dirty="0" err="1">
                <a:solidFill>
                  <a:prstClr val="black"/>
                </a:solidFill>
                <a:latin typeface="Calibri"/>
                <a:ea typeface="+mn-ea"/>
              </a:rPr>
              <a:t>Kelurahan</a:t>
            </a:r>
            <a:r>
              <a:rPr lang="en-US" sz="1600" b="0" i="0" kern="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600" b="0" i="0" kern="0" dirty="0" err="1">
                <a:solidFill>
                  <a:prstClr val="black"/>
                </a:solidFill>
                <a:latin typeface="Calibri"/>
                <a:ea typeface="+mn-ea"/>
              </a:rPr>
              <a:t>melalui</a:t>
            </a:r>
            <a:r>
              <a:rPr lang="en-US" sz="1600" b="0" i="0" kern="0" dirty="0">
                <a:solidFill>
                  <a:prstClr val="black"/>
                </a:solidFill>
                <a:latin typeface="Calibri"/>
                <a:ea typeface="+mn-ea"/>
              </a:rPr>
              <a:t> APBD</a:t>
            </a:r>
          </a:p>
        </p:txBody>
      </p:sp>
      <p:sp>
        <p:nvSpPr>
          <p:cNvPr id="72" name="Right Brace 27">
            <a:extLst>
              <a:ext uri="{FF2B5EF4-FFF2-40B4-BE49-F238E27FC236}">
                <a16:creationId xmlns:a16="http://schemas.microsoft.com/office/drawing/2014/main" id="{83390BBA-1133-4D0F-9218-9EF503E90359}"/>
              </a:ext>
            </a:extLst>
          </p:cNvPr>
          <p:cNvSpPr/>
          <p:nvPr/>
        </p:nvSpPr>
        <p:spPr>
          <a:xfrm rot="5400000">
            <a:off x="4712528" y="2479164"/>
            <a:ext cx="603528" cy="3600400"/>
          </a:xfrm>
          <a:prstGeom prst="rightBrace">
            <a:avLst>
              <a:gd name="adj1" fmla="val 70913"/>
              <a:gd name="adj2" fmla="val 50397"/>
            </a:avLst>
          </a:prstGeom>
          <a:noFill/>
          <a:ln w="571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i="0" kern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3" name="Right Bracket 35">
            <a:extLst>
              <a:ext uri="{FF2B5EF4-FFF2-40B4-BE49-F238E27FC236}">
                <a16:creationId xmlns:a16="http://schemas.microsoft.com/office/drawing/2014/main" id="{5068A8C4-7EC0-423C-9D9F-E586D3BE633F}"/>
              </a:ext>
            </a:extLst>
          </p:cNvPr>
          <p:cNvSpPr/>
          <p:nvPr/>
        </p:nvSpPr>
        <p:spPr>
          <a:xfrm>
            <a:off x="6621436" y="1401284"/>
            <a:ext cx="67188" cy="2243740"/>
          </a:xfrm>
          <a:prstGeom prst="rightBracket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i="0" kern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A2850EF-093D-4D00-BC83-EBC48135751B}"/>
              </a:ext>
            </a:extLst>
          </p:cNvPr>
          <p:cNvGrpSpPr/>
          <p:nvPr/>
        </p:nvGrpSpPr>
        <p:grpSpPr>
          <a:xfrm>
            <a:off x="911424" y="87936"/>
            <a:ext cx="7648903" cy="726837"/>
            <a:chOff x="1389826" y="138011"/>
            <a:chExt cx="6881638" cy="843966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DCECE6B-38C5-4DB7-93E3-96BBA0FEE4B1}"/>
                </a:ext>
              </a:extLst>
            </p:cNvPr>
            <p:cNvGrpSpPr/>
            <p:nvPr/>
          </p:nvGrpSpPr>
          <p:grpSpPr>
            <a:xfrm>
              <a:off x="1389826" y="138011"/>
              <a:ext cx="6881638" cy="843966"/>
              <a:chOff x="1087956" y="136882"/>
              <a:chExt cx="6162538" cy="843966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BF8A5C5F-4FC2-4A0D-A993-14F69C98AF53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162538" cy="832508"/>
                <a:chOff x="0" y="3151"/>
                <a:chExt cx="1706915" cy="321485"/>
              </a:xfrm>
            </p:grpSpPr>
            <p:pic>
              <p:nvPicPr>
                <p:cNvPr id="79" name="Picture 78">
                  <a:extLst>
                    <a:ext uri="{FF2B5EF4-FFF2-40B4-BE49-F238E27FC236}">
                      <a16:creationId xmlns:a16="http://schemas.microsoft.com/office/drawing/2014/main" id="{C0AA089D-FB7F-4BE2-9E80-F4C36AB39D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67EC7359-EC87-4FA9-BBCC-3EECE1D7B3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81" name="Picture 80">
                  <a:extLst>
                    <a:ext uri="{FF2B5EF4-FFF2-40B4-BE49-F238E27FC236}">
                      <a16:creationId xmlns:a16="http://schemas.microsoft.com/office/drawing/2014/main" id="{94D14F9B-88FA-45AC-AA82-F8FFF6A1EA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82" name="Picture 81">
                  <a:extLst>
                    <a:ext uri="{FF2B5EF4-FFF2-40B4-BE49-F238E27FC236}">
                      <a16:creationId xmlns:a16="http://schemas.microsoft.com/office/drawing/2014/main" id="{ED20FF9C-D69F-486A-935A-3F57A76AF4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BE8E4EA-CD57-47A9-BD9B-AF58F30156CB}"/>
                  </a:ext>
                </a:extLst>
              </p:cNvPr>
              <p:cNvSpPr/>
              <p:nvPr/>
            </p:nvSpPr>
            <p:spPr>
              <a:xfrm>
                <a:off x="1119953" y="136882"/>
                <a:ext cx="3708158" cy="500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2200" i="0" kern="0" spc="-150">
                    <a:solidFill>
                      <a:prstClr val="white"/>
                    </a:solidFill>
                    <a:latin typeface="Cambria" panose="02040503050406030204" pitchFamily="18" charset="0"/>
                    <a:ea typeface="+mn-ea"/>
                  </a:rPr>
                  <a:t>KEBIJAKAN PENDANAAN </a:t>
                </a:r>
                <a:r>
                  <a:rPr lang="id-ID" sz="2200" i="0" kern="0" spc="-150" dirty="0">
                    <a:solidFill>
                      <a:prstClr val="white"/>
                    </a:solidFill>
                    <a:latin typeface="Cambria" panose="02040503050406030204" pitchFamily="18" charset="0"/>
                    <a:ea typeface="+mn-ea"/>
                  </a:rPr>
                  <a:t>KELURAHAN 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AB4685A-E29D-4EE5-8E02-7F2528BF73A3}"/>
                </a:ext>
              </a:extLst>
            </p:cNvPr>
            <p:cNvSpPr/>
            <p:nvPr/>
          </p:nvSpPr>
          <p:spPr>
            <a:xfrm>
              <a:off x="1402636" y="464362"/>
              <a:ext cx="3057763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200" i="0" kern="0" spc="-150" dirty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</a:rPr>
                <a:t>APBN Tahun Anggaran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438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A76320F5-4242-45F9-AB3B-23A08AF59079}"/>
              </a:ext>
            </a:extLst>
          </p:cNvPr>
          <p:cNvSpPr/>
          <p:nvPr/>
        </p:nvSpPr>
        <p:spPr>
          <a:xfrm>
            <a:off x="983432" y="116632"/>
            <a:ext cx="5040560" cy="720080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/>
            <a:r>
              <a:rPr lang="en-ID" sz="2400" i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PENERAPAN SISTEM INFORMASI PEMBANGUNAN DAERAH (SIPD)</a:t>
            </a:r>
            <a:endParaRPr lang="id-ID" sz="2400" i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B1D11B-367F-4E1E-9F54-96DC5DFE1A04}"/>
              </a:ext>
            </a:extLst>
          </p:cNvPr>
          <p:cNvSpPr txBox="1"/>
          <p:nvPr/>
        </p:nvSpPr>
        <p:spPr>
          <a:xfrm>
            <a:off x="228600" y="1250342"/>
            <a:ext cx="2843064" cy="87837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0" i="0"/>
            </a:lvl1pPr>
          </a:lstStyle>
          <a:p>
            <a:r>
              <a:rPr lang="en-ID" sz="1800" dirty="0" err="1"/>
              <a:t>Perpres</a:t>
            </a:r>
            <a:r>
              <a:rPr lang="en-ID" sz="1800" dirty="0"/>
              <a:t> 54/2018 </a:t>
            </a:r>
            <a:r>
              <a:rPr lang="en-ID" sz="1800" dirty="0" err="1"/>
              <a:t>ttg</a:t>
            </a:r>
            <a:r>
              <a:rPr lang="en-ID" sz="1800" dirty="0"/>
              <a:t> </a:t>
            </a:r>
            <a:r>
              <a:rPr lang="en-ID" sz="1800" dirty="0" err="1"/>
              <a:t>Strategi</a:t>
            </a:r>
            <a:r>
              <a:rPr lang="en-ID" sz="1800" dirty="0"/>
              <a:t> </a:t>
            </a:r>
            <a:r>
              <a:rPr lang="en-ID" sz="1800" dirty="0" err="1"/>
              <a:t>Nasional</a:t>
            </a:r>
            <a:r>
              <a:rPr lang="en-ID" sz="1800" dirty="0"/>
              <a:t> </a:t>
            </a:r>
            <a:r>
              <a:rPr lang="en-ID" sz="1800" dirty="0" err="1"/>
              <a:t>Pencegahan</a:t>
            </a:r>
            <a:r>
              <a:rPr lang="en-ID" sz="1800" dirty="0"/>
              <a:t> </a:t>
            </a:r>
            <a:r>
              <a:rPr lang="en-ID" sz="1800" dirty="0" err="1"/>
              <a:t>Korupsi</a:t>
            </a:r>
            <a:r>
              <a:rPr lang="en-ID" sz="1800" dirty="0"/>
              <a:t> (</a:t>
            </a:r>
            <a:r>
              <a:rPr lang="en-ID" sz="1800" dirty="0" err="1"/>
              <a:t>Stranas</a:t>
            </a:r>
            <a:r>
              <a:rPr lang="en-ID" sz="1800" dirty="0"/>
              <a:t> PK)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A19B4E-C71F-4428-B8DF-0730FE631BD8}"/>
              </a:ext>
            </a:extLst>
          </p:cNvPr>
          <p:cNvSpPr/>
          <p:nvPr/>
        </p:nvSpPr>
        <p:spPr>
          <a:xfrm>
            <a:off x="3431704" y="1250342"/>
            <a:ext cx="2843064" cy="87837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b="0" i="0" dirty="0" err="1"/>
              <a:t>Perpres</a:t>
            </a:r>
            <a:r>
              <a:rPr lang="en-ID" sz="1800" b="0" i="0" dirty="0"/>
              <a:t> 95/2018 </a:t>
            </a:r>
            <a:r>
              <a:rPr lang="en-ID" sz="1800" b="0" i="0" dirty="0" err="1"/>
              <a:t>ttg</a:t>
            </a:r>
            <a:r>
              <a:rPr lang="en-ID" sz="1800" b="0" i="0" dirty="0"/>
              <a:t> </a:t>
            </a:r>
            <a:r>
              <a:rPr lang="en-ID" sz="1800" b="0" i="0" dirty="0" err="1"/>
              <a:t>Sistem</a:t>
            </a:r>
            <a:r>
              <a:rPr lang="en-ID" sz="1800" b="0" i="0" dirty="0"/>
              <a:t> </a:t>
            </a:r>
            <a:r>
              <a:rPr lang="en-ID" sz="1800" b="0" i="0" dirty="0" err="1"/>
              <a:t>Pemerintahan</a:t>
            </a:r>
            <a:r>
              <a:rPr lang="en-ID" sz="1800" b="0" i="0" dirty="0"/>
              <a:t> </a:t>
            </a:r>
            <a:r>
              <a:rPr lang="en-ID" sz="1800" b="0" i="0" dirty="0" err="1"/>
              <a:t>Berbasis</a:t>
            </a:r>
            <a:r>
              <a:rPr lang="en-ID" sz="1800" b="0" i="0" dirty="0"/>
              <a:t> </a:t>
            </a:r>
            <a:r>
              <a:rPr lang="en-ID" sz="1800" b="0" i="0" dirty="0" err="1"/>
              <a:t>Elektronik</a:t>
            </a:r>
            <a:endParaRPr lang="en-ID" sz="1800" b="0" i="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3849906-FAC0-4ADD-9D96-943E860E89E3}"/>
              </a:ext>
            </a:extLst>
          </p:cNvPr>
          <p:cNvSpPr/>
          <p:nvPr/>
        </p:nvSpPr>
        <p:spPr>
          <a:xfrm>
            <a:off x="2063552" y="2803874"/>
            <a:ext cx="2376264" cy="8783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b="0" i="0" dirty="0" err="1"/>
              <a:t>Permendagri</a:t>
            </a:r>
            <a:r>
              <a:rPr lang="en-ID" sz="1800" b="0" i="0" dirty="0"/>
              <a:t> 98/2018 </a:t>
            </a:r>
            <a:r>
              <a:rPr lang="en-ID" sz="1800" b="0" i="0" dirty="0" err="1"/>
              <a:t>ttg</a:t>
            </a:r>
            <a:r>
              <a:rPr lang="en-ID" sz="1800" b="0" i="0" dirty="0"/>
              <a:t> </a:t>
            </a:r>
            <a:r>
              <a:rPr lang="en-ID" sz="1800" b="0" i="0" dirty="0" err="1"/>
              <a:t>Sistem</a:t>
            </a:r>
            <a:r>
              <a:rPr lang="en-ID" sz="1800" b="0" i="0" dirty="0"/>
              <a:t> </a:t>
            </a:r>
            <a:r>
              <a:rPr lang="en-ID" sz="1800" b="0" i="0" dirty="0" err="1"/>
              <a:t>Informasi</a:t>
            </a:r>
            <a:r>
              <a:rPr lang="en-ID" sz="1800" b="0" i="0" dirty="0"/>
              <a:t> Pembangunan Daerah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59C9A3F-357A-425C-A569-33E173CA9345}"/>
              </a:ext>
            </a:extLst>
          </p:cNvPr>
          <p:cNvSpPr/>
          <p:nvPr/>
        </p:nvSpPr>
        <p:spPr>
          <a:xfrm>
            <a:off x="551384" y="4437112"/>
            <a:ext cx="5399348" cy="18722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65113" indent="-265113" algn="just">
              <a:buFont typeface="+mj-lt"/>
              <a:buAutoNum type="arabicPeriod"/>
            </a:pPr>
            <a:r>
              <a:rPr lang="en-ID" sz="1400" i="0" dirty="0"/>
              <a:t>SIPD </a:t>
            </a:r>
            <a:r>
              <a:rPr lang="en-ID" sz="1400" i="0" dirty="0" err="1"/>
              <a:t>dikembangkan</a:t>
            </a:r>
            <a:r>
              <a:rPr lang="en-ID" sz="1400" i="0" dirty="0"/>
              <a:t> </a:t>
            </a:r>
            <a:r>
              <a:rPr lang="en-ID" sz="1400" i="0" dirty="0" err="1"/>
              <a:t>menjadi</a:t>
            </a:r>
            <a:r>
              <a:rPr lang="en-ID" sz="1400" i="0" dirty="0"/>
              <a:t> (</a:t>
            </a:r>
            <a:r>
              <a:rPr lang="en-ID" sz="1400" dirty="0"/>
              <a:t>e-Database, e-Planning, e-</a:t>
            </a:r>
            <a:r>
              <a:rPr lang="en-ID" sz="1400" dirty="0" err="1"/>
              <a:t>Monev</a:t>
            </a:r>
            <a:r>
              <a:rPr lang="en-ID" sz="1400" dirty="0"/>
              <a:t> </a:t>
            </a:r>
            <a:r>
              <a:rPr lang="en-ID" sz="1400" i="0" dirty="0"/>
              <a:t>dan </a:t>
            </a:r>
            <a:r>
              <a:rPr lang="en-ID" sz="1400" dirty="0"/>
              <a:t>e-Reporting</a:t>
            </a:r>
            <a:r>
              <a:rPr lang="en-ID" sz="1400" i="0" dirty="0"/>
              <a:t>)</a:t>
            </a:r>
          </a:p>
          <a:p>
            <a:pPr marL="265113" indent="-265113" algn="just">
              <a:buFont typeface="+mj-lt"/>
              <a:buAutoNum type="arabicPeriod"/>
            </a:pPr>
            <a:r>
              <a:rPr lang="en-ID" sz="1400" i="0" dirty="0" err="1"/>
              <a:t>Aplikasi</a:t>
            </a:r>
            <a:r>
              <a:rPr lang="en-ID" sz="1400" i="0" dirty="0"/>
              <a:t> e-Planning </a:t>
            </a:r>
            <a:r>
              <a:rPr lang="en-ID" sz="1400" i="0" dirty="0" err="1"/>
              <a:t>harus</a:t>
            </a:r>
            <a:r>
              <a:rPr lang="en-ID" sz="1400" i="0" dirty="0"/>
              <a:t> </a:t>
            </a:r>
            <a:r>
              <a:rPr lang="en-ID" sz="1400" i="0" dirty="0" err="1"/>
              <a:t>sesuai</a:t>
            </a:r>
            <a:r>
              <a:rPr lang="en-ID" sz="1400" i="0" dirty="0"/>
              <a:t> </a:t>
            </a:r>
            <a:r>
              <a:rPr lang="en-ID" sz="1400" i="0" dirty="0" err="1"/>
              <a:t>dengan</a:t>
            </a:r>
            <a:r>
              <a:rPr lang="en-ID" sz="1400" i="0" dirty="0"/>
              <a:t> </a:t>
            </a:r>
            <a:r>
              <a:rPr lang="en-ID" sz="1400" i="0" dirty="0" err="1"/>
              <a:t>persyaratan</a:t>
            </a:r>
            <a:r>
              <a:rPr lang="en-ID" sz="1400" i="0" dirty="0"/>
              <a:t> minimal dan </a:t>
            </a:r>
            <a:r>
              <a:rPr lang="en-ID" sz="1400" i="0" dirty="0" err="1"/>
              <a:t>terintgrasi</a:t>
            </a:r>
            <a:r>
              <a:rPr lang="en-ID" sz="1400" i="0" dirty="0"/>
              <a:t> </a:t>
            </a:r>
            <a:r>
              <a:rPr lang="en-ID" sz="1400" i="0" dirty="0" err="1"/>
              <a:t>dengan</a:t>
            </a:r>
            <a:r>
              <a:rPr lang="en-ID" sz="1400" i="0" dirty="0"/>
              <a:t> e-Planning SIPD </a:t>
            </a:r>
            <a:r>
              <a:rPr lang="en-ID" sz="1400" i="0" dirty="0" err="1"/>
              <a:t>atau</a:t>
            </a:r>
            <a:r>
              <a:rPr lang="en-ID" sz="1400" i="0" dirty="0"/>
              <a:t> </a:t>
            </a:r>
            <a:r>
              <a:rPr lang="en-ID" sz="1400" i="0" dirty="0" err="1"/>
              <a:t>menggunakan</a:t>
            </a:r>
            <a:r>
              <a:rPr lang="en-ID" sz="1400" i="0" dirty="0"/>
              <a:t> </a:t>
            </a:r>
            <a:r>
              <a:rPr lang="en-ID" sz="1400" i="0" dirty="0" err="1"/>
              <a:t>aplikasi</a:t>
            </a:r>
            <a:r>
              <a:rPr lang="en-ID" sz="1400" i="0" dirty="0"/>
              <a:t> e-Planning SIPD</a:t>
            </a:r>
          </a:p>
          <a:p>
            <a:pPr marL="265113" indent="-265113" algn="just">
              <a:buFont typeface="+mj-lt"/>
              <a:buAutoNum type="arabicPeriod"/>
            </a:pPr>
            <a:r>
              <a:rPr lang="en-ID" sz="1400" dirty="0" err="1"/>
              <a:t>Aplikasi</a:t>
            </a:r>
            <a:r>
              <a:rPr lang="en-ID" sz="1400" dirty="0"/>
              <a:t> e-Planning </a:t>
            </a:r>
            <a:r>
              <a:rPr lang="en-ID" sz="1400" dirty="0" err="1"/>
              <a:t>harus</a:t>
            </a:r>
            <a:r>
              <a:rPr lang="en-ID" sz="1400" dirty="0"/>
              <a:t> </a:t>
            </a:r>
            <a:r>
              <a:rPr lang="en-ID" sz="1400" dirty="0" err="1"/>
              <a:t>menjadi</a:t>
            </a:r>
            <a:r>
              <a:rPr lang="en-ID" sz="1400" dirty="0"/>
              <a:t> </a:t>
            </a:r>
            <a:r>
              <a:rPr lang="en-ID" sz="1400" dirty="0" err="1"/>
              <a:t>instrumen</a:t>
            </a:r>
            <a:r>
              <a:rPr lang="en-ID" sz="1400" dirty="0"/>
              <a:t> </a:t>
            </a:r>
            <a:r>
              <a:rPr lang="en-ID" sz="1400" dirty="0" err="1"/>
              <a:t>dalev</a:t>
            </a:r>
            <a:r>
              <a:rPr lang="en-ID" sz="1400" dirty="0"/>
              <a:t> </a:t>
            </a:r>
            <a:r>
              <a:rPr lang="en-ID" sz="1400" dirty="0" err="1"/>
              <a:t>penyusunan</a:t>
            </a:r>
            <a:r>
              <a:rPr lang="en-ID" sz="1400" dirty="0"/>
              <a:t> </a:t>
            </a:r>
            <a:r>
              <a:rPr lang="en-ID" sz="1400" dirty="0" err="1"/>
              <a:t>dokrenda</a:t>
            </a:r>
            <a:r>
              <a:rPr lang="en-ID" sz="1400" dirty="0"/>
              <a:t> dan </a:t>
            </a:r>
            <a:r>
              <a:rPr lang="en-ID" sz="1400" dirty="0" err="1"/>
              <a:t>terintegrasi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e-Budgeting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231FE4B-B248-4E92-BCF7-CC0ED6485409}"/>
              </a:ext>
            </a:extLst>
          </p:cNvPr>
          <p:cNvSpPr/>
          <p:nvPr/>
        </p:nvSpPr>
        <p:spPr>
          <a:xfrm>
            <a:off x="1667508" y="2253926"/>
            <a:ext cx="3168352" cy="45499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dirty="0" err="1"/>
              <a:t>Tindak</a:t>
            </a:r>
            <a:r>
              <a:rPr lang="en-ID" sz="1800" dirty="0"/>
              <a:t> </a:t>
            </a:r>
            <a:r>
              <a:rPr lang="en-ID" sz="1800" dirty="0" err="1"/>
              <a:t>lanjut</a:t>
            </a:r>
            <a:endParaRPr lang="en-ID" sz="1800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AD89D072-4BCB-44CA-9A3F-B88BA882E05F}"/>
              </a:ext>
            </a:extLst>
          </p:cNvPr>
          <p:cNvSpPr/>
          <p:nvPr/>
        </p:nvSpPr>
        <p:spPr>
          <a:xfrm>
            <a:off x="1667508" y="3777204"/>
            <a:ext cx="3168352" cy="568925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dirty="0" err="1"/>
              <a:t>Materi</a:t>
            </a:r>
            <a:r>
              <a:rPr lang="en-ID" sz="1800" dirty="0"/>
              <a:t> </a:t>
            </a:r>
            <a:r>
              <a:rPr lang="en-ID" sz="1800" dirty="0" err="1"/>
              <a:t>Pokok</a:t>
            </a:r>
            <a:endParaRPr lang="en-ID" sz="18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D71328-4583-403C-B88F-35B7A7C4A7D7}"/>
              </a:ext>
            </a:extLst>
          </p:cNvPr>
          <p:cNvCxnSpPr>
            <a:cxnSpLocks/>
          </p:cNvCxnSpPr>
          <p:nvPr/>
        </p:nvCxnSpPr>
        <p:spPr>
          <a:xfrm>
            <a:off x="6600056" y="1124744"/>
            <a:ext cx="0" cy="57332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EB4B47F-AF8B-4E6E-9797-A2E4FBA6E4FF}"/>
              </a:ext>
            </a:extLst>
          </p:cNvPr>
          <p:cNvSpPr/>
          <p:nvPr/>
        </p:nvSpPr>
        <p:spPr>
          <a:xfrm>
            <a:off x="6722245" y="1215323"/>
            <a:ext cx="3149266" cy="15535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ID" sz="1800" i="0" dirty="0"/>
              <a:t>Daerah </a:t>
            </a:r>
            <a:r>
              <a:rPr lang="en-ID" sz="1800" i="0" dirty="0" err="1"/>
              <a:t>menggunakan</a:t>
            </a:r>
            <a:r>
              <a:rPr lang="en-ID" sz="1800" i="0" dirty="0"/>
              <a:t> </a:t>
            </a:r>
          </a:p>
          <a:p>
            <a:pPr algn="just"/>
            <a:r>
              <a:rPr lang="en-ID" sz="1800" dirty="0"/>
              <a:t>e-Planning </a:t>
            </a:r>
            <a:r>
              <a:rPr lang="en-ID" sz="1800" i="0" dirty="0"/>
              <a:t>(11 </a:t>
            </a:r>
            <a:r>
              <a:rPr lang="en-ID" sz="1800" i="0" dirty="0" err="1"/>
              <a:t>Oktober</a:t>
            </a:r>
            <a:r>
              <a:rPr lang="en-ID" sz="1800" i="0" dirty="0"/>
              <a:t> 2018)</a:t>
            </a:r>
          </a:p>
          <a:p>
            <a:pPr algn="just"/>
            <a:r>
              <a:rPr lang="en-ID" sz="1800" i="0" dirty="0" err="1"/>
              <a:t>Provinsi</a:t>
            </a:r>
            <a:r>
              <a:rPr lang="en-ID" sz="1800" i="0" dirty="0"/>
              <a:t> : 30 </a:t>
            </a:r>
            <a:r>
              <a:rPr lang="en-ID" sz="1800" i="0" dirty="0" err="1"/>
              <a:t>Prov</a:t>
            </a:r>
            <a:endParaRPr lang="en-ID" sz="1800" i="0" dirty="0"/>
          </a:p>
          <a:p>
            <a:pPr algn="just"/>
            <a:r>
              <a:rPr lang="en-ID" sz="1800" i="0" dirty="0" err="1"/>
              <a:t>Kab</a:t>
            </a:r>
            <a:r>
              <a:rPr lang="en-ID" sz="1800" i="0" dirty="0"/>
              <a:t> : 204 </a:t>
            </a:r>
            <a:r>
              <a:rPr lang="en-ID" sz="1800" i="0" dirty="0" err="1"/>
              <a:t>Kab</a:t>
            </a:r>
            <a:endParaRPr lang="en-ID" sz="1800" i="0" dirty="0"/>
          </a:p>
          <a:p>
            <a:pPr algn="just"/>
            <a:r>
              <a:rPr lang="en-ID" sz="1800" i="0" dirty="0"/>
              <a:t>Kota : 64 Kota</a:t>
            </a:r>
          </a:p>
        </p:txBody>
      </p:sp>
      <p:sp>
        <p:nvSpPr>
          <p:cNvPr id="2" name="Arrow: Bent 1">
            <a:extLst>
              <a:ext uri="{FF2B5EF4-FFF2-40B4-BE49-F238E27FC236}">
                <a16:creationId xmlns:a16="http://schemas.microsoft.com/office/drawing/2014/main" id="{EC48BDC0-70EC-4735-BE41-B15A233E59A5}"/>
              </a:ext>
            </a:extLst>
          </p:cNvPr>
          <p:cNvSpPr/>
          <p:nvPr/>
        </p:nvSpPr>
        <p:spPr>
          <a:xfrm flipV="1">
            <a:off x="6979184" y="2890160"/>
            <a:ext cx="628984" cy="1042896"/>
          </a:xfrm>
          <a:prstGeom prst="ben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B0AE913-3519-4656-8F88-E9268436C9E8}"/>
              </a:ext>
            </a:extLst>
          </p:cNvPr>
          <p:cNvSpPr/>
          <p:nvPr/>
        </p:nvSpPr>
        <p:spPr>
          <a:xfrm>
            <a:off x="7722725" y="3055003"/>
            <a:ext cx="4319359" cy="144439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1600" dirty="0" err="1"/>
              <a:t>Berdasarkan</a:t>
            </a:r>
            <a:r>
              <a:rPr lang="en-ID" sz="1600" dirty="0"/>
              <a:t> SE </a:t>
            </a:r>
            <a:r>
              <a:rPr lang="en-ID" sz="1600" dirty="0" err="1"/>
              <a:t>Mendagri</a:t>
            </a:r>
            <a:r>
              <a:rPr lang="en-ID" sz="1600" dirty="0"/>
              <a:t> No. 050/1330/SJ dan 050/1330/SJ </a:t>
            </a:r>
            <a:r>
              <a:rPr lang="en-ID" sz="1600" dirty="0" err="1"/>
              <a:t>tgl</a:t>
            </a:r>
            <a:r>
              <a:rPr lang="en-ID" sz="1600" dirty="0"/>
              <a:t> 13 </a:t>
            </a:r>
            <a:r>
              <a:rPr lang="en-ID" sz="1600" dirty="0" err="1"/>
              <a:t>Februari</a:t>
            </a:r>
            <a:r>
              <a:rPr lang="en-ID" sz="1600" dirty="0"/>
              <a:t> 2019 </a:t>
            </a:r>
            <a:r>
              <a:rPr lang="en-ID" sz="1600" dirty="0" err="1"/>
              <a:t>ttg</a:t>
            </a:r>
            <a:r>
              <a:rPr lang="en-ID" sz="1600" dirty="0"/>
              <a:t> </a:t>
            </a:r>
            <a:r>
              <a:rPr lang="en-ID" sz="1600" dirty="0" err="1"/>
              <a:t>Penerapan</a:t>
            </a:r>
            <a:r>
              <a:rPr lang="en-ID" sz="1600" dirty="0"/>
              <a:t> e-Planning </a:t>
            </a:r>
            <a:r>
              <a:rPr lang="en-ID" sz="1600" i="0" dirty="0"/>
              <a:t>SIPD </a:t>
            </a:r>
            <a:r>
              <a:rPr lang="en-ID" sz="1600" i="0" dirty="0" err="1"/>
              <a:t>mengatur</a:t>
            </a:r>
            <a:r>
              <a:rPr lang="en-ID" sz="1600" i="0" dirty="0"/>
              <a:t> </a:t>
            </a:r>
            <a:r>
              <a:rPr lang="en-ID" sz="1600" i="0" dirty="0" err="1"/>
              <a:t>bahwa</a:t>
            </a:r>
            <a:r>
              <a:rPr lang="en-ID" sz="1600" i="0" dirty="0"/>
              <a:t> </a:t>
            </a:r>
            <a:r>
              <a:rPr lang="en-ID" sz="1600" i="0" dirty="0" err="1"/>
              <a:t>daerah</a:t>
            </a:r>
            <a:r>
              <a:rPr lang="en-ID" sz="1600" i="0" dirty="0"/>
              <a:t> </a:t>
            </a:r>
            <a:r>
              <a:rPr lang="en-ID" sz="1600" i="0" dirty="0" err="1"/>
              <a:t>yg</a:t>
            </a:r>
            <a:r>
              <a:rPr lang="en-ID" sz="1600" i="0" dirty="0"/>
              <a:t> </a:t>
            </a:r>
            <a:r>
              <a:rPr lang="en-ID" sz="1600" i="0" dirty="0" err="1"/>
              <a:t>telah</a:t>
            </a:r>
            <a:r>
              <a:rPr lang="en-ID" sz="1600" i="0" dirty="0"/>
              <a:t> </a:t>
            </a:r>
            <a:r>
              <a:rPr lang="en-ID" sz="1600" i="0" dirty="0" err="1"/>
              <a:t>menggunakan</a:t>
            </a:r>
            <a:r>
              <a:rPr lang="en-ID" sz="1600" i="0" dirty="0"/>
              <a:t> </a:t>
            </a:r>
            <a:r>
              <a:rPr lang="en-ID" sz="1600" dirty="0"/>
              <a:t>e-Planning </a:t>
            </a:r>
            <a:r>
              <a:rPr lang="en-ID" sz="1600" i="0" dirty="0" err="1"/>
              <a:t>maka</a:t>
            </a:r>
            <a:r>
              <a:rPr lang="en-ID" sz="1600" i="0" dirty="0"/>
              <a:t> </a:t>
            </a:r>
            <a:r>
              <a:rPr lang="en-ID" sz="1600" i="0" dirty="0" err="1"/>
              <a:t>dilakukan</a:t>
            </a:r>
            <a:r>
              <a:rPr lang="en-ID" sz="1600" i="0" dirty="0"/>
              <a:t> assessment </a:t>
            </a:r>
            <a:r>
              <a:rPr lang="en-ID" sz="1600" i="0" dirty="0" err="1"/>
              <a:t>terlebih</a:t>
            </a:r>
            <a:r>
              <a:rPr lang="en-ID" sz="1600" i="0" dirty="0"/>
              <a:t> </a:t>
            </a:r>
            <a:r>
              <a:rPr lang="en-ID" sz="1600" i="0" dirty="0" err="1"/>
              <a:t>dahulu</a:t>
            </a:r>
            <a:r>
              <a:rPr lang="en-ID" sz="1600" i="0" dirty="0"/>
              <a:t> </a:t>
            </a:r>
            <a:r>
              <a:rPr lang="en-ID" sz="1600" i="0" dirty="0" err="1"/>
              <a:t>utk</a:t>
            </a:r>
            <a:r>
              <a:rPr lang="en-ID" sz="1600" i="0" dirty="0"/>
              <a:t> </a:t>
            </a:r>
            <a:r>
              <a:rPr lang="en-ID" sz="1600" i="0" dirty="0" err="1"/>
              <a:t>kemudian</a:t>
            </a:r>
            <a:r>
              <a:rPr lang="en-ID" sz="1600" i="0" dirty="0"/>
              <a:t> </a:t>
            </a:r>
            <a:r>
              <a:rPr lang="en-ID" sz="1600" i="0" dirty="0" err="1"/>
              <a:t>integrasi</a:t>
            </a:r>
            <a:r>
              <a:rPr lang="en-ID" sz="1600" i="0" dirty="0"/>
              <a:t> </a:t>
            </a:r>
            <a:r>
              <a:rPr lang="en-ID" sz="1600" i="0" dirty="0" err="1"/>
              <a:t>dgn</a:t>
            </a:r>
            <a:r>
              <a:rPr lang="en-ID" sz="1600" i="0" dirty="0"/>
              <a:t>  </a:t>
            </a:r>
            <a:r>
              <a:rPr lang="en-ID" sz="1600" dirty="0"/>
              <a:t>e-Planning </a:t>
            </a:r>
            <a:r>
              <a:rPr lang="en-ID" sz="1600" i="0" dirty="0"/>
              <a:t>SIPD</a:t>
            </a:r>
            <a:endParaRPr lang="en-ID" sz="1600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1839B461-3AE9-4A30-A532-AB0131AAC05C}"/>
              </a:ext>
            </a:extLst>
          </p:cNvPr>
          <p:cNvSpPr/>
          <p:nvPr/>
        </p:nvSpPr>
        <p:spPr>
          <a:xfrm>
            <a:off x="8620788" y="4635551"/>
            <a:ext cx="2016213" cy="43204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4A503F1-79EA-4BA2-98C9-657A102CA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5783" y="1215325"/>
            <a:ext cx="2007753" cy="15058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C239BF-A36E-4DF7-ABFC-73C8525481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974" b="81223" l="0" r="78704">
                        <a14:foregroundMark x1="35802" y1="28384" x2="31481" y2="65066"/>
                        <a14:foregroundMark x1="15123" y1="28821" x2="7716" y2="71397"/>
                      </a14:backgroundRemoval>
                    </a14:imgEffect>
                  </a14:imgLayer>
                </a14:imgProps>
              </a:ext>
            </a:extLst>
          </a:blip>
          <a:srcRect t="16082" r="12525" b="20501"/>
          <a:stretch/>
        </p:blipFill>
        <p:spPr>
          <a:xfrm>
            <a:off x="97758" y="2898650"/>
            <a:ext cx="1456818" cy="1492969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1F02C48-46C6-4FB4-84EE-2B4377C095A8}"/>
              </a:ext>
            </a:extLst>
          </p:cNvPr>
          <p:cNvSpPr/>
          <p:nvPr/>
        </p:nvSpPr>
        <p:spPr>
          <a:xfrm>
            <a:off x="7190167" y="5203749"/>
            <a:ext cx="4877452" cy="15535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ID" sz="1800" i="0" dirty="0" err="1"/>
              <a:t>Jumlah</a:t>
            </a:r>
            <a:r>
              <a:rPr lang="en-ID" sz="1800" i="0" dirty="0"/>
              <a:t> </a:t>
            </a:r>
            <a:r>
              <a:rPr lang="en-ID" sz="1800" i="0" dirty="0" err="1"/>
              <a:t>daerah</a:t>
            </a:r>
            <a:r>
              <a:rPr lang="en-ID" sz="1800" i="0" dirty="0"/>
              <a:t> yang </a:t>
            </a:r>
            <a:r>
              <a:rPr lang="en-ID" sz="1800" i="0" dirty="0" err="1"/>
              <a:t>sdh</a:t>
            </a:r>
            <a:r>
              <a:rPr lang="en-ID" sz="1800" i="0" dirty="0"/>
              <a:t> </a:t>
            </a:r>
            <a:r>
              <a:rPr lang="en-ID" sz="1800" i="0" dirty="0" err="1"/>
              <a:t>mengajukan</a:t>
            </a:r>
            <a:r>
              <a:rPr lang="en-ID" sz="1800" i="0" dirty="0"/>
              <a:t> </a:t>
            </a:r>
            <a:r>
              <a:rPr lang="en-ID" sz="1800" i="0" dirty="0" err="1"/>
              <a:t>permohonan</a:t>
            </a:r>
            <a:r>
              <a:rPr lang="en-ID" sz="1800" i="0" dirty="0"/>
              <a:t> assessment (21 </a:t>
            </a:r>
            <a:r>
              <a:rPr lang="en-ID" sz="1800" i="0" dirty="0" err="1"/>
              <a:t>Maret</a:t>
            </a:r>
            <a:r>
              <a:rPr lang="en-ID" sz="1800" i="0" dirty="0"/>
              <a:t> 2019) </a:t>
            </a:r>
            <a:r>
              <a:rPr lang="en-ID" sz="1800" i="0" dirty="0" err="1"/>
              <a:t>sbb</a:t>
            </a:r>
            <a:r>
              <a:rPr lang="en-ID" sz="1800" i="0" dirty="0"/>
              <a:t>: </a:t>
            </a:r>
          </a:p>
          <a:p>
            <a:pPr algn="just"/>
            <a:r>
              <a:rPr lang="en-ID" sz="1800" i="0" dirty="0" err="1"/>
              <a:t>Prov</a:t>
            </a:r>
            <a:r>
              <a:rPr lang="en-ID" sz="1800" i="0" dirty="0"/>
              <a:t> : 3 </a:t>
            </a:r>
            <a:r>
              <a:rPr lang="en-ID" sz="1800" i="0" dirty="0" err="1"/>
              <a:t>Prov</a:t>
            </a:r>
            <a:endParaRPr lang="en-ID" sz="1800" i="0" dirty="0"/>
          </a:p>
          <a:p>
            <a:pPr algn="just"/>
            <a:r>
              <a:rPr lang="en-ID" sz="1800" i="0" dirty="0" err="1"/>
              <a:t>Kab</a:t>
            </a:r>
            <a:r>
              <a:rPr lang="en-ID" sz="1800" i="0" dirty="0"/>
              <a:t> : 54 </a:t>
            </a:r>
            <a:r>
              <a:rPr lang="en-ID" sz="1800" i="0" dirty="0" err="1"/>
              <a:t>Kab</a:t>
            </a:r>
            <a:endParaRPr lang="en-ID" sz="1800" i="0" dirty="0"/>
          </a:p>
          <a:p>
            <a:pPr algn="just"/>
            <a:r>
              <a:rPr lang="en-ID" sz="1800" i="0" dirty="0"/>
              <a:t>Kota : 12 Kota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D22CDB-35C4-4657-A141-DA23CF68E4A4}"/>
              </a:ext>
            </a:extLst>
          </p:cNvPr>
          <p:cNvSpPr/>
          <p:nvPr/>
        </p:nvSpPr>
        <p:spPr>
          <a:xfrm>
            <a:off x="8904312" y="5980517"/>
            <a:ext cx="3065762" cy="6888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400" i="0" dirty="0" err="1">
                <a:solidFill>
                  <a:schemeClr val="tx1"/>
                </a:solidFill>
              </a:rPr>
              <a:t>Bagi</a:t>
            </a:r>
            <a:r>
              <a:rPr lang="en-ID" sz="1400" i="0" dirty="0">
                <a:solidFill>
                  <a:schemeClr val="tx1"/>
                </a:solidFill>
              </a:rPr>
              <a:t> </a:t>
            </a:r>
            <a:r>
              <a:rPr lang="en-ID" sz="1400" i="0" dirty="0" err="1">
                <a:solidFill>
                  <a:schemeClr val="tx1"/>
                </a:solidFill>
              </a:rPr>
              <a:t>daerah</a:t>
            </a:r>
            <a:r>
              <a:rPr lang="en-ID" sz="1400" i="0" dirty="0">
                <a:solidFill>
                  <a:schemeClr val="tx1"/>
                </a:solidFill>
              </a:rPr>
              <a:t> </a:t>
            </a:r>
            <a:r>
              <a:rPr lang="en-ID" sz="1400" i="0" dirty="0" err="1">
                <a:solidFill>
                  <a:schemeClr val="tx1"/>
                </a:solidFill>
              </a:rPr>
              <a:t>yg</a:t>
            </a:r>
            <a:r>
              <a:rPr lang="en-ID" sz="1400" i="0" dirty="0">
                <a:solidFill>
                  <a:schemeClr val="tx1"/>
                </a:solidFill>
              </a:rPr>
              <a:t> </a:t>
            </a:r>
            <a:r>
              <a:rPr lang="en-ID" sz="1400" i="0" dirty="0" err="1">
                <a:solidFill>
                  <a:schemeClr val="tx1"/>
                </a:solidFill>
              </a:rPr>
              <a:t>sdh</a:t>
            </a:r>
            <a:r>
              <a:rPr lang="en-ID" sz="1400" i="0" dirty="0">
                <a:solidFill>
                  <a:schemeClr val="tx1"/>
                </a:solidFill>
              </a:rPr>
              <a:t> </a:t>
            </a:r>
            <a:r>
              <a:rPr lang="en-ID" sz="1400" i="0" dirty="0" err="1">
                <a:solidFill>
                  <a:schemeClr val="tx1"/>
                </a:solidFill>
              </a:rPr>
              <a:t>menerapkan</a:t>
            </a:r>
            <a:r>
              <a:rPr lang="en-ID" sz="1400" i="0" dirty="0">
                <a:solidFill>
                  <a:schemeClr val="tx1"/>
                </a:solidFill>
              </a:rPr>
              <a:t>               </a:t>
            </a:r>
            <a:r>
              <a:rPr lang="en-ID" sz="1400" dirty="0">
                <a:solidFill>
                  <a:schemeClr val="tx1"/>
                </a:solidFill>
              </a:rPr>
              <a:t>e-Planning </a:t>
            </a:r>
            <a:r>
              <a:rPr lang="en-ID" sz="1400" i="0" dirty="0">
                <a:solidFill>
                  <a:schemeClr val="tx1"/>
                </a:solidFill>
              </a:rPr>
              <a:t>agar </a:t>
            </a:r>
            <a:r>
              <a:rPr lang="en-ID" sz="1400" i="0" dirty="0" err="1">
                <a:solidFill>
                  <a:schemeClr val="tx1"/>
                </a:solidFill>
              </a:rPr>
              <a:t>sgr</a:t>
            </a:r>
            <a:r>
              <a:rPr lang="en-ID" sz="1400" i="0" dirty="0">
                <a:solidFill>
                  <a:schemeClr val="tx1"/>
                </a:solidFill>
              </a:rPr>
              <a:t> </a:t>
            </a:r>
            <a:r>
              <a:rPr lang="en-ID" sz="1400" i="0" dirty="0" err="1">
                <a:solidFill>
                  <a:schemeClr val="tx1"/>
                </a:solidFill>
              </a:rPr>
              <a:t>mengajukan</a:t>
            </a:r>
            <a:r>
              <a:rPr lang="en-ID" sz="1400" i="0" dirty="0">
                <a:solidFill>
                  <a:schemeClr val="tx1"/>
                </a:solidFill>
              </a:rPr>
              <a:t> </a:t>
            </a:r>
            <a:r>
              <a:rPr lang="en-ID" sz="1400" i="0" dirty="0" err="1">
                <a:solidFill>
                  <a:schemeClr val="tx1"/>
                </a:solidFill>
              </a:rPr>
              <a:t>prmohonan</a:t>
            </a:r>
            <a:r>
              <a:rPr lang="en-ID" sz="1400" i="0" dirty="0">
                <a:solidFill>
                  <a:schemeClr val="tx1"/>
                </a:solidFill>
              </a:rPr>
              <a:t> assessment &amp; </a:t>
            </a:r>
            <a:r>
              <a:rPr lang="en-ID" sz="1400" i="0" dirty="0" err="1">
                <a:solidFill>
                  <a:schemeClr val="tx1"/>
                </a:solidFill>
              </a:rPr>
              <a:t>integrasi</a:t>
            </a:r>
            <a:endParaRPr lang="en-ID" sz="140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71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2882899" y="149147"/>
            <a:ext cx="5047539" cy="832508"/>
            <a:chOff x="1389826" y="149469"/>
            <a:chExt cx="7162756" cy="83250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56" name="Picture 55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42802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6 AREA RAWAN KORUPSI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464550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 Pemerintahan Daerah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-196901" y="1673860"/>
            <a:ext cx="6731652" cy="4245473"/>
            <a:chOff x="-218711" y="1868054"/>
            <a:chExt cx="7254537" cy="4575243"/>
          </a:xfrm>
        </p:grpSpPr>
        <p:grpSp>
          <p:nvGrpSpPr>
            <p:cNvPr id="37" name="Group 36"/>
            <p:cNvGrpSpPr/>
            <p:nvPr/>
          </p:nvGrpSpPr>
          <p:grpSpPr>
            <a:xfrm>
              <a:off x="-218711" y="1868054"/>
              <a:ext cx="7254537" cy="3996611"/>
              <a:chOff x="6900074" y="1127142"/>
              <a:chExt cx="7254537" cy="3996611"/>
            </a:xfrm>
          </p:grpSpPr>
          <p:grpSp>
            <p:nvGrpSpPr>
              <p:cNvPr id="22" name="Group 21"/>
              <p:cNvGrpSpPr/>
              <p:nvPr/>
            </p:nvGrpSpPr>
            <p:grpSpPr>
              <a:xfrm rot="1021078">
                <a:off x="10320170" y="1127142"/>
                <a:ext cx="3834441" cy="3924553"/>
                <a:chOff x="7754072" y="1057210"/>
                <a:chExt cx="3834441" cy="3924553"/>
              </a:xfrm>
            </p:grpSpPr>
            <p:sp>
              <p:nvSpPr>
                <p:cNvPr id="63" name="Freeform: Shape 33"/>
                <p:cNvSpPr/>
                <p:nvPr/>
              </p:nvSpPr>
              <p:spPr>
                <a:xfrm>
                  <a:off x="9420301" y="1803776"/>
                  <a:ext cx="1475028" cy="1475028"/>
                </a:xfrm>
                <a:custGeom>
                  <a:avLst/>
                  <a:gdLst>
                    <a:gd name="connsiteX0" fmla="*/ 706980 w 1398367"/>
                    <a:gd name="connsiteY0" fmla="*/ 0 h 1395725"/>
                    <a:gd name="connsiteX1" fmla="*/ 1398367 w 1398367"/>
                    <a:gd name="connsiteY1" fmla="*/ 691387 h 1395725"/>
                    <a:gd name="connsiteX2" fmla="*/ 706980 w 1398367"/>
                    <a:gd name="connsiteY2" fmla="*/ 1382774 h 1395725"/>
                    <a:gd name="connsiteX3" fmla="*/ 437861 w 1398367"/>
                    <a:gd name="connsiteY3" fmla="*/ 1328441 h 1395725"/>
                    <a:gd name="connsiteX4" fmla="*/ 377128 w 1398367"/>
                    <a:gd name="connsiteY4" fmla="*/ 1295476 h 1395725"/>
                    <a:gd name="connsiteX5" fmla="*/ 0 w 1398367"/>
                    <a:gd name="connsiteY5" fmla="*/ 1395725 h 1395725"/>
                    <a:gd name="connsiteX6" fmla="*/ 100647 w 1398367"/>
                    <a:gd name="connsiteY6" fmla="*/ 1017105 h 1395725"/>
                    <a:gd name="connsiteX7" fmla="*/ 69926 w 1398367"/>
                    <a:gd name="connsiteY7" fmla="*/ 960506 h 1395725"/>
                    <a:gd name="connsiteX8" fmla="*/ 15593 w 1398367"/>
                    <a:gd name="connsiteY8" fmla="*/ 691387 h 1395725"/>
                    <a:gd name="connsiteX9" fmla="*/ 706980 w 1398367"/>
                    <a:gd name="connsiteY9" fmla="*/ 0 h 139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98367" h="1395725">
                      <a:moveTo>
                        <a:pt x="706980" y="0"/>
                      </a:moveTo>
                      <a:cubicBezTo>
                        <a:pt x="1088822" y="0"/>
                        <a:pt x="1398367" y="309545"/>
                        <a:pt x="1398367" y="691387"/>
                      </a:cubicBezTo>
                      <a:cubicBezTo>
                        <a:pt x="1398367" y="1073229"/>
                        <a:pt x="1088822" y="1382774"/>
                        <a:pt x="706980" y="1382774"/>
                      </a:cubicBezTo>
                      <a:cubicBezTo>
                        <a:pt x="611520" y="1382774"/>
                        <a:pt x="520578" y="1363428"/>
                        <a:pt x="437861" y="1328441"/>
                      </a:cubicBezTo>
                      <a:lnTo>
                        <a:pt x="377128" y="1295476"/>
                      </a:lnTo>
                      <a:lnTo>
                        <a:pt x="0" y="1395725"/>
                      </a:lnTo>
                      <a:lnTo>
                        <a:pt x="100647" y="1017105"/>
                      </a:lnTo>
                      <a:lnTo>
                        <a:pt x="69926" y="960506"/>
                      </a:lnTo>
                      <a:cubicBezTo>
                        <a:pt x="34940" y="877790"/>
                        <a:pt x="15593" y="786848"/>
                        <a:pt x="15593" y="691387"/>
                      </a:cubicBezTo>
                      <a:cubicBezTo>
                        <a:pt x="15593" y="309545"/>
                        <a:pt x="325138" y="0"/>
                        <a:pt x="70698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6200">
                  <a:solidFill>
                    <a:srgbClr val="A5A5A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: Shape 30"/>
                <p:cNvSpPr/>
                <p:nvPr/>
              </p:nvSpPr>
              <p:spPr>
                <a:xfrm>
                  <a:off x="7754072" y="1057210"/>
                  <a:ext cx="1474326" cy="1797711"/>
                </a:xfrm>
                <a:custGeom>
                  <a:avLst/>
                  <a:gdLst>
                    <a:gd name="connsiteX0" fmla="*/ 691387 w 1382774"/>
                    <a:gd name="connsiteY0" fmla="*/ 0 h 1686077"/>
                    <a:gd name="connsiteX1" fmla="*/ 1382774 w 1382774"/>
                    <a:gd name="connsiteY1" fmla="*/ 691387 h 1686077"/>
                    <a:gd name="connsiteX2" fmla="*/ 960506 w 1382774"/>
                    <a:gd name="connsiteY2" fmla="*/ 1328441 h 1686077"/>
                    <a:gd name="connsiteX3" fmla="*/ 879684 w 1382774"/>
                    <a:gd name="connsiteY3" fmla="*/ 1353530 h 1686077"/>
                    <a:gd name="connsiteX4" fmla="*/ 686806 w 1382774"/>
                    <a:gd name="connsiteY4" fmla="*/ 1686077 h 1686077"/>
                    <a:gd name="connsiteX5" fmla="*/ 491918 w 1382774"/>
                    <a:gd name="connsiteY5" fmla="*/ 1350062 h 1686077"/>
                    <a:gd name="connsiteX6" fmla="*/ 422268 w 1382774"/>
                    <a:gd name="connsiteY6" fmla="*/ 1328441 h 1686077"/>
                    <a:gd name="connsiteX7" fmla="*/ 0 w 1382774"/>
                    <a:gd name="connsiteY7" fmla="*/ 691387 h 1686077"/>
                    <a:gd name="connsiteX8" fmla="*/ 691387 w 1382774"/>
                    <a:gd name="connsiteY8" fmla="*/ 0 h 1686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82774" h="1686077">
                      <a:moveTo>
                        <a:pt x="691387" y="0"/>
                      </a:moveTo>
                      <a:cubicBezTo>
                        <a:pt x="1073229" y="0"/>
                        <a:pt x="1382774" y="309545"/>
                        <a:pt x="1382774" y="691387"/>
                      </a:cubicBezTo>
                      <a:cubicBezTo>
                        <a:pt x="1382774" y="977769"/>
                        <a:pt x="1208655" y="1223483"/>
                        <a:pt x="960506" y="1328441"/>
                      </a:cubicBezTo>
                      <a:lnTo>
                        <a:pt x="879684" y="1353530"/>
                      </a:lnTo>
                      <a:lnTo>
                        <a:pt x="686806" y="1686077"/>
                      </a:lnTo>
                      <a:lnTo>
                        <a:pt x="491918" y="1350062"/>
                      </a:lnTo>
                      <a:lnTo>
                        <a:pt x="422268" y="1328441"/>
                      </a:lnTo>
                      <a:cubicBezTo>
                        <a:pt x="174119" y="1223483"/>
                        <a:pt x="0" y="977769"/>
                        <a:pt x="0" y="691387"/>
                      </a:cubicBezTo>
                      <a:cubicBezTo>
                        <a:pt x="0" y="309545"/>
                        <a:pt x="309545" y="0"/>
                        <a:pt x="69138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6200">
                  <a:solidFill>
                    <a:srgbClr val="ED7D3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: Shape 33"/>
                <p:cNvSpPr/>
                <p:nvPr/>
              </p:nvSpPr>
              <p:spPr>
                <a:xfrm rot="2909816">
                  <a:off x="10098969" y="3492220"/>
                  <a:ext cx="1490951" cy="1488136"/>
                </a:xfrm>
                <a:custGeom>
                  <a:avLst/>
                  <a:gdLst>
                    <a:gd name="connsiteX0" fmla="*/ 706980 w 1398367"/>
                    <a:gd name="connsiteY0" fmla="*/ 0 h 1395725"/>
                    <a:gd name="connsiteX1" fmla="*/ 1398367 w 1398367"/>
                    <a:gd name="connsiteY1" fmla="*/ 691387 h 1395725"/>
                    <a:gd name="connsiteX2" fmla="*/ 706980 w 1398367"/>
                    <a:gd name="connsiteY2" fmla="*/ 1382774 h 1395725"/>
                    <a:gd name="connsiteX3" fmla="*/ 437861 w 1398367"/>
                    <a:gd name="connsiteY3" fmla="*/ 1328441 h 1395725"/>
                    <a:gd name="connsiteX4" fmla="*/ 377128 w 1398367"/>
                    <a:gd name="connsiteY4" fmla="*/ 1295476 h 1395725"/>
                    <a:gd name="connsiteX5" fmla="*/ 0 w 1398367"/>
                    <a:gd name="connsiteY5" fmla="*/ 1395725 h 1395725"/>
                    <a:gd name="connsiteX6" fmla="*/ 100647 w 1398367"/>
                    <a:gd name="connsiteY6" fmla="*/ 1017105 h 1395725"/>
                    <a:gd name="connsiteX7" fmla="*/ 69926 w 1398367"/>
                    <a:gd name="connsiteY7" fmla="*/ 960506 h 1395725"/>
                    <a:gd name="connsiteX8" fmla="*/ 15593 w 1398367"/>
                    <a:gd name="connsiteY8" fmla="*/ 691387 h 1395725"/>
                    <a:gd name="connsiteX9" fmla="*/ 706980 w 1398367"/>
                    <a:gd name="connsiteY9" fmla="*/ 0 h 139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98367" h="1395725">
                      <a:moveTo>
                        <a:pt x="706980" y="0"/>
                      </a:moveTo>
                      <a:cubicBezTo>
                        <a:pt x="1088822" y="0"/>
                        <a:pt x="1398367" y="309545"/>
                        <a:pt x="1398367" y="691387"/>
                      </a:cubicBezTo>
                      <a:cubicBezTo>
                        <a:pt x="1398367" y="1073229"/>
                        <a:pt x="1088822" y="1382774"/>
                        <a:pt x="706980" y="1382774"/>
                      </a:cubicBezTo>
                      <a:cubicBezTo>
                        <a:pt x="611520" y="1382774"/>
                        <a:pt x="520578" y="1363428"/>
                        <a:pt x="437861" y="1328441"/>
                      </a:cubicBezTo>
                      <a:lnTo>
                        <a:pt x="377128" y="1295476"/>
                      </a:lnTo>
                      <a:lnTo>
                        <a:pt x="0" y="1395725"/>
                      </a:lnTo>
                      <a:lnTo>
                        <a:pt x="100647" y="1017105"/>
                      </a:lnTo>
                      <a:lnTo>
                        <a:pt x="69926" y="960506"/>
                      </a:lnTo>
                      <a:cubicBezTo>
                        <a:pt x="34940" y="877790"/>
                        <a:pt x="15593" y="786848"/>
                        <a:pt x="15593" y="691387"/>
                      </a:cubicBezTo>
                      <a:cubicBezTo>
                        <a:pt x="15593" y="309545"/>
                        <a:pt x="325138" y="0"/>
                        <a:pt x="70698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6200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 rot="14880699">
                <a:off x="6945130" y="1244256"/>
                <a:ext cx="3834441" cy="3924553"/>
                <a:chOff x="3415029" y="1527639"/>
                <a:chExt cx="3834441" cy="3924553"/>
              </a:xfrm>
            </p:grpSpPr>
            <p:sp>
              <p:nvSpPr>
                <p:cNvPr id="70" name="Freeform: Shape 33"/>
                <p:cNvSpPr/>
                <p:nvPr/>
              </p:nvSpPr>
              <p:spPr>
                <a:xfrm>
                  <a:off x="5081258" y="2274205"/>
                  <a:ext cx="1475028" cy="1475028"/>
                </a:xfrm>
                <a:custGeom>
                  <a:avLst/>
                  <a:gdLst>
                    <a:gd name="connsiteX0" fmla="*/ 706980 w 1398367"/>
                    <a:gd name="connsiteY0" fmla="*/ 0 h 1395725"/>
                    <a:gd name="connsiteX1" fmla="*/ 1398367 w 1398367"/>
                    <a:gd name="connsiteY1" fmla="*/ 691387 h 1395725"/>
                    <a:gd name="connsiteX2" fmla="*/ 706980 w 1398367"/>
                    <a:gd name="connsiteY2" fmla="*/ 1382774 h 1395725"/>
                    <a:gd name="connsiteX3" fmla="*/ 437861 w 1398367"/>
                    <a:gd name="connsiteY3" fmla="*/ 1328441 h 1395725"/>
                    <a:gd name="connsiteX4" fmla="*/ 377128 w 1398367"/>
                    <a:gd name="connsiteY4" fmla="*/ 1295476 h 1395725"/>
                    <a:gd name="connsiteX5" fmla="*/ 0 w 1398367"/>
                    <a:gd name="connsiteY5" fmla="*/ 1395725 h 1395725"/>
                    <a:gd name="connsiteX6" fmla="*/ 100647 w 1398367"/>
                    <a:gd name="connsiteY6" fmla="*/ 1017105 h 1395725"/>
                    <a:gd name="connsiteX7" fmla="*/ 69926 w 1398367"/>
                    <a:gd name="connsiteY7" fmla="*/ 960506 h 1395725"/>
                    <a:gd name="connsiteX8" fmla="*/ 15593 w 1398367"/>
                    <a:gd name="connsiteY8" fmla="*/ 691387 h 1395725"/>
                    <a:gd name="connsiteX9" fmla="*/ 706980 w 1398367"/>
                    <a:gd name="connsiteY9" fmla="*/ 0 h 139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98367" h="1395725">
                      <a:moveTo>
                        <a:pt x="706980" y="0"/>
                      </a:moveTo>
                      <a:cubicBezTo>
                        <a:pt x="1088822" y="0"/>
                        <a:pt x="1398367" y="309545"/>
                        <a:pt x="1398367" y="691387"/>
                      </a:cubicBezTo>
                      <a:cubicBezTo>
                        <a:pt x="1398367" y="1073229"/>
                        <a:pt x="1088822" y="1382774"/>
                        <a:pt x="706980" y="1382774"/>
                      </a:cubicBezTo>
                      <a:cubicBezTo>
                        <a:pt x="611520" y="1382774"/>
                        <a:pt x="520578" y="1363428"/>
                        <a:pt x="437861" y="1328441"/>
                      </a:cubicBezTo>
                      <a:lnTo>
                        <a:pt x="377128" y="1295476"/>
                      </a:lnTo>
                      <a:lnTo>
                        <a:pt x="0" y="1395725"/>
                      </a:lnTo>
                      <a:lnTo>
                        <a:pt x="100647" y="1017105"/>
                      </a:lnTo>
                      <a:lnTo>
                        <a:pt x="69926" y="960506"/>
                      </a:lnTo>
                      <a:cubicBezTo>
                        <a:pt x="34940" y="877790"/>
                        <a:pt x="15593" y="786848"/>
                        <a:pt x="15593" y="691387"/>
                      </a:cubicBezTo>
                      <a:cubicBezTo>
                        <a:pt x="15593" y="309545"/>
                        <a:pt x="325138" y="0"/>
                        <a:pt x="70698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6200"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Freeform: Shape 30"/>
                <p:cNvSpPr/>
                <p:nvPr/>
              </p:nvSpPr>
              <p:spPr>
                <a:xfrm>
                  <a:off x="3415029" y="1527639"/>
                  <a:ext cx="1474326" cy="1797711"/>
                </a:xfrm>
                <a:custGeom>
                  <a:avLst/>
                  <a:gdLst>
                    <a:gd name="connsiteX0" fmla="*/ 691387 w 1382774"/>
                    <a:gd name="connsiteY0" fmla="*/ 0 h 1686077"/>
                    <a:gd name="connsiteX1" fmla="*/ 1382774 w 1382774"/>
                    <a:gd name="connsiteY1" fmla="*/ 691387 h 1686077"/>
                    <a:gd name="connsiteX2" fmla="*/ 960506 w 1382774"/>
                    <a:gd name="connsiteY2" fmla="*/ 1328441 h 1686077"/>
                    <a:gd name="connsiteX3" fmla="*/ 879684 w 1382774"/>
                    <a:gd name="connsiteY3" fmla="*/ 1353530 h 1686077"/>
                    <a:gd name="connsiteX4" fmla="*/ 686806 w 1382774"/>
                    <a:gd name="connsiteY4" fmla="*/ 1686077 h 1686077"/>
                    <a:gd name="connsiteX5" fmla="*/ 491918 w 1382774"/>
                    <a:gd name="connsiteY5" fmla="*/ 1350062 h 1686077"/>
                    <a:gd name="connsiteX6" fmla="*/ 422268 w 1382774"/>
                    <a:gd name="connsiteY6" fmla="*/ 1328441 h 1686077"/>
                    <a:gd name="connsiteX7" fmla="*/ 0 w 1382774"/>
                    <a:gd name="connsiteY7" fmla="*/ 691387 h 1686077"/>
                    <a:gd name="connsiteX8" fmla="*/ 691387 w 1382774"/>
                    <a:gd name="connsiteY8" fmla="*/ 0 h 1686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82774" h="1686077">
                      <a:moveTo>
                        <a:pt x="691387" y="0"/>
                      </a:moveTo>
                      <a:cubicBezTo>
                        <a:pt x="1073229" y="0"/>
                        <a:pt x="1382774" y="309545"/>
                        <a:pt x="1382774" y="691387"/>
                      </a:cubicBezTo>
                      <a:cubicBezTo>
                        <a:pt x="1382774" y="977769"/>
                        <a:pt x="1208655" y="1223483"/>
                        <a:pt x="960506" y="1328441"/>
                      </a:cubicBezTo>
                      <a:lnTo>
                        <a:pt x="879684" y="1353530"/>
                      </a:lnTo>
                      <a:lnTo>
                        <a:pt x="686806" y="1686077"/>
                      </a:lnTo>
                      <a:lnTo>
                        <a:pt x="491918" y="1350062"/>
                      </a:lnTo>
                      <a:lnTo>
                        <a:pt x="422268" y="1328441"/>
                      </a:lnTo>
                      <a:cubicBezTo>
                        <a:pt x="174119" y="1223483"/>
                        <a:pt x="0" y="977769"/>
                        <a:pt x="0" y="691387"/>
                      </a:cubicBezTo>
                      <a:cubicBezTo>
                        <a:pt x="0" y="309545"/>
                        <a:pt x="309545" y="0"/>
                        <a:pt x="69138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62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Freeform: Shape 33"/>
                <p:cNvSpPr/>
                <p:nvPr/>
              </p:nvSpPr>
              <p:spPr>
                <a:xfrm rot="2909816">
                  <a:off x="5759926" y="3962649"/>
                  <a:ext cx="1490951" cy="1488136"/>
                </a:xfrm>
                <a:custGeom>
                  <a:avLst/>
                  <a:gdLst>
                    <a:gd name="connsiteX0" fmla="*/ 706980 w 1398367"/>
                    <a:gd name="connsiteY0" fmla="*/ 0 h 1395725"/>
                    <a:gd name="connsiteX1" fmla="*/ 1398367 w 1398367"/>
                    <a:gd name="connsiteY1" fmla="*/ 691387 h 1395725"/>
                    <a:gd name="connsiteX2" fmla="*/ 706980 w 1398367"/>
                    <a:gd name="connsiteY2" fmla="*/ 1382774 h 1395725"/>
                    <a:gd name="connsiteX3" fmla="*/ 437861 w 1398367"/>
                    <a:gd name="connsiteY3" fmla="*/ 1328441 h 1395725"/>
                    <a:gd name="connsiteX4" fmla="*/ 377128 w 1398367"/>
                    <a:gd name="connsiteY4" fmla="*/ 1295476 h 1395725"/>
                    <a:gd name="connsiteX5" fmla="*/ 0 w 1398367"/>
                    <a:gd name="connsiteY5" fmla="*/ 1395725 h 1395725"/>
                    <a:gd name="connsiteX6" fmla="*/ 100647 w 1398367"/>
                    <a:gd name="connsiteY6" fmla="*/ 1017105 h 1395725"/>
                    <a:gd name="connsiteX7" fmla="*/ 69926 w 1398367"/>
                    <a:gd name="connsiteY7" fmla="*/ 960506 h 1395725"/>
                    <a:gd name="connsiteX8" fmla="*/ 15593 w 1398367"/>
                    <a:gd name="connsiteY8" fmla="*/ 691387 h 1395725"/>
                    <a:gd name="connsiteX9" fmla="*/ 706980 w 1398367"/>
                    <a:gd name="connsiteY9" fmla="*/ 0 h 139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98367" h="1395725">
                      <a:moveTo>
                        <a:pt x="706980" y="0"/>
                      </a:moveTo>
                      <a:cubicBezTo>
                        <a:pt x="1088822" y="0"/>
                        <a:pt x="1398367" y="309545"/>
                        <a:pt x="1398367" y="691387"/>
                      </a:cubicBezTo>
                      <a:cubicBezTo>
                        <a:pt x="1398367" y="1073229"/>
                        <a:pt x="1088822" y="1382774"/>
                        <a:pt x="706980" y="1382774"/>
                      </a:cubicBezTo>
                      <a:cubicBezTo>
                        <a:pt x="611520" y="1382774"/>
                        <a:pt x="520578" y="1363428"/>
                        <a:pt x="437861" y="1328441"/>
                      </a:cubicBezTo>
                      <a:lnTo>
                        <a:pt x="377128" y="1295476"/>
                      </a:lnTo>
                      <a:lnTo>
                        <a:pt x="0" y="1395725"/>
                      </a:lnTo>
                      <a:lnTo>
                        <a:pt x="100647" y="1017105"/>
                      </a:lnTo>
                      <a:lnTo>
                        <a:pt x="69926" y="960506"/>
                      </a:lnTo>
                      <a:cubicBezTo>
                        <a:pt x="34940" y="877790"/>
                        <a:pt x="15593" y="786848"/>
                        <a:pt x="15593" y="691387"/>
                      </a:cubicBezTo>
                      <a:cubicBezTo>
                        <a:pt x="15593" y="309545"/>
                        <a:pt x="325138" y="0"/>
                        <a:pt x="70698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62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Oval 74"/>
              <p:cNvSpPr/>
              <p:nvPr/>
            </p:nvSpPr>
            <p:spPr>
              <a:xfrm>
                <a:off x="9698813" y="3004054"/>
                <a:ext cx="1702303" cy="17023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27000" dist="1143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>
                <a:off x="9420909" y="2756469"/>
                <a:ext cx="2240396" cy="1651639"/>
                <a:chOff x="9420909" y="2756469"/>
                <a:chExt cx="2240396" cy="1651639"/>
              </a:xfrm>
            </p:grpSpPr>
            <p:sp>
              <p:nvSpPr>
                <p:cNvPr id="78" name="Oval 77"/>
                <p:cNvSpPr/>
                <p:nvPr/>
              </p:nvSpPr>
              <p:spPr>
                <a:xfrm>
                  <a:off x="9947384" y="2756469"/>
                  <a:ext cx="449484" cy="449484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3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9513256" y="3314836"/>
                  <a:ext cx="449483" cy="449484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2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11211821" y="3958624"/>
                  <a:ext cx="449484" cy="449484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1400" i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" panose="02040503050406030204" pitchFamily="18" charset="0"/>
                      <a:ea typeface="Cambria" panose="02040503050406030204" pitchFamily="18" charset="0"/>
                    </a:rPr>
                    <a:t>6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9420909" y="3958624"/>
                  <a:ext cx="449484" cy="449482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1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11099569" y="3307523"/>
                  <a:ext cx="444342" cy="44434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1400" i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" panose="02040503050406030204" pitchFamily="18" charset="0"/>
                      <a:ea typeface="Cambria" panose="02040503050406030204" pitchFamily="18" charset="0"/>
                    </a:rPr>
                    <a:t>5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</p:grpSp>
          <p:sp>
            <p:nvSpPr>
              <p:cNvPr id="88" name="Oval 87"/>
              <p:cNvSpPr/>
              <p:nvPr/>
            </p:nvSpPr>
            <p:spPr>
              <a:xfrm>
                <a:off x="10661458" y="2743704"/>
                <a:ext cx="449484" cy="44948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i="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Cambria" panose="02040503050406030204" pitchFamily="18" charset="0"/>
                  </a:rPr>
                  <a:t>4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p:grpSp>
        <p:sp>
          <p:nvSpPr>
            <p:cNvPr id="89" name="Rectangle 88"/>
            <p:cNvSpPr/>
            <p:nvPr/>
          </p:nvSpPr>
          <p:spPr>
            <a:xfrm>
              <a:off x="347179" y="3575489"/>
              <a:ext cx="1522413" cy="8843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Belanja Hibah &amp; Bansos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640704" y="2334242"/>
              <a:ext cx="1582079" cy="6264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Pajak &amp; Retribusi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3628058" y="2213224"/>
              <a:ext cx="1475028" cy="8843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Pengadaan Barang &amp; Jasa</a:t>
              </a:r>
              <a:endPara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6986" y="5338658"/>
              <a:ext cx="1992663" cy="6264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Perencanaan &amp; Penganggaran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106393" y="3515464"/>
              <a:ext cx="1234771" cy="6264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Jual Beli Jabatan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248518" y="5147780"/>
              <a:ext cx="1234771" cy="8843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Belanja Perjalanan Dinas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118592" y="4543696"/>
              <a:ext cx="1863494" cy="189960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616768" y="4154126"/>
              <a:ext cx="1657749" cy="14002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Area Rawan Korupsi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Di Pemerintahan Daerah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6469794" y="1368004"/>
            <a:ext cx="5349685" cy="4854310"/>
            <a:chOff x="6577304" y="1088532"/>
            <a:chExt cx="5349685" cy="4854310"/>
          </a:xfrm>
        </p:grpSpPr>
        <p:grpSp>
          <p:nvGrpSpPr>
            <p:cNvPr id="98" name="Group 97"/>
            <p:cNvGrpSpPr/>
            <p:nvPr/>
          </p:nvGrpSpPr>
          <p:grpSpPr>
            <a:xfrm>
              <a:off x="7412541" y="1088532"/>
              <a:ext cx="3638515" cy="1890224"/>
              <a:chOff x="93719" y="4727331"/>
              <a:chExt cx="2640778" cy="1652790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93720" y="4727331"/>
                <a:ext cx="2640777" cy="327801"/>
              </a:xfrm>
              <a:prstGeom prst="rect">
                <a:avLst/>
              </a:prstGeom>
              <a:solidFill>
                <a:srgbClr val="3A5C8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Upaya Pencegahan Korupsi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93719" y="5074606"/>
                <a:ext cx="2640776" cy="130551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Untuk menanggulangi korupsi antara lain dilakukan melalu pembentukan Koordinasi dan Supervisi Pencegahan </a:t>
                </a:r>
                <a:r>
                  <a:rPr kumimoji="0" lang="id-ID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(Korsupgah). Korsupgah </a:t>
                </a: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dibentuk berdasarkan permintaan pendampingan dari daerah ke KPK untuk perbaikan tata kelola serta manajemen pengadaan barang dan jasa (PBJ) dan perizinan yang transparan, efisien dan bersih dari praktik kosupsi</a:t>
                </a:r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6577304" y="4515490"/>
              <a:ext cx="2560491" cy="1317899"/>
              <a:chOff x="843948" y="4809591"/>
              <a:chExt cx="2529079" cy="803400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843948" y="4809591"/>
                <a:ext cx="2529079" cy="245541"/>
              </a:xfrm>
              <a:prstGeom prst="rect">
                <a:avLst/>
              </a:prstGeom>
              <a:solidFill>
                <a:srgbClr val="B1DB1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Konten Umum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843948" y="5074607"/>
                <a:ext cx="2529078" cy="538384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Penguatan APIP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Manajemen ASN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E-Planning dan E-Budgeting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Pengadaan Barang dan Jasa</a:t>
                </a: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9366498" y="4498157"/>
              <a:ext cx="2560491" cy="1444685"/>
              <a:chOff x="843948" y="4798077"/>
              <a:chExt cx="2529079" cy="880689"/>
            </a:xfrm>
          </p:grpSpPr>
          <p:sp>
            <p:nvSpPr>
              <p:cNvPr id="105" name="Rectangle 104"/>
              <p:cNvSpPr/>
              <p:nvPr/>
            </p:nvSpPr>
            <p:spPr>
              <a:xfrm>
                <a:off x="843948" y="4798077"/>
                <a:ext cx="2529079" cy="257054"/>
              </a:xfrm>
              <a:prstGeom prst="rect">
                <a:avLst/>
              </a:prstGeom>
              <a:solidFill>
                <a:srgbClr val="D9126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Konten Lokal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843948" y="5074607"/>
                <a:ext cx="2529078" cy="60415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Pengelolaan Aset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Pengelolaan Dana Desa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Pendapatan Asli Daerah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Sektor Strategis (Pendidikan dan Kesehatan)</a:t>
                </a:r>
              </a:p>
            </p:txBody>
          </p:sp>
        </p:grpSp>
        <p:sp>
          <p:nvSpPr>
            <p:cNvPr id="107" name="Rectangle 106"/>
            <p:cNvSpPr/>
            <p:nvPr/>
          </p:nvSpPr>
          <p:spPr>
            <a:xfrm>
              <a:off x="7413466" y="3444055"/>
              <a:ext cx="3638513" cy="40870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Upaya Konsentrasi Korsupgaah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9040816" y="2837200"/>
              <a:ext cx="474014" cy="672103"/>
              <a:chOff x="2076534" y="3126839"/>
              <a:chExt cx="474014" cy="672103"/>
            </a:xfrm>
          </p:grpSpPr>
          <p:sp>
            <p:nvSpPr>
              <p:cNvPr id="108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 rot="5400000">
                <a:off x="1923190" y="3390465"/>
                <a:ext cx="672103" cy="14485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Rounded Rectangle 4">
                <a:extLst>
                  <a:ext uri="{FF2B5EF4-FFF2-40B4-BE49-F238E27FC236}">
                    <a16:creationId xmlns:a16="http://schemas.microsoft.com/office/drawing/2014/main" id="{7B4BFDFF-2CE9-4D25-8B24-DD254D44E591}"/>
                  </a:ext>
                </a:extLst>
              </p:cNvPr>
              <p:cNvSpPr/>
              <p:nvPr/>
            </p:nvSpPr>
            <p:spPr>
              <a:xfrm rot="8100000">
                <a:off x="2149942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Rounded Rectangle 5">
                <a:extLst>
                  <a:ext uri="{FF2B5EF4-FFF2-40B4-BE49-F238E27FC236}">
                    <a16:creationId xmlns:a16="http://schemas.microsoft.com/office/drawing/2014/main" id="{20BAC899-2E11-43AC-B7FF-2E2F4D214FE5}"/>
                  </a:ext>
                </a:extLst>
              </p:cNvPr>
              <p:cNvSpPr/>
              <p:nvPr/>
            </p:nvSpPr>
            <p:spPr>
              <a:xfrm rot="2700000" flipV="1">
                <a:off x="1970205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/>
            <p:cNvGrpSpPr/>
            <p:nvPr/>
          </p:nvGrpSpPr>
          <p:grpSpPr>
            <a:xfrm>
              <a:off x="7635357" y="4036171"/>
              <a:ext cx="474014" cy="617940"/>
              <a:chOff x="2076534" y="3181002"/>
              <a:chExt cx="474014" cy="617940"/>
            </a:xfrm>
          </p:grpSpPr>
          <p:sp>
            <p:nvSpPr>
              <p:cNvPr id="112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 rot="5400000">
                <a:off x="1950271" y="3417546"/>
                <a:ext cx="617940" cy="14485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Rounded Rectangle 4">
                <a:extLst>
                  <a:ext uri="{FF2B5EF4-FFF2-40B4-BE49-F238E27FC236}">
                    <a16:creationId xmlns:a16="http://schemas.microsoft.com/office/drawing/2014/main" id="{7B4BFDFF-2CE9-4D25-8B24-DD254D44E591}"/>
                  </a:ext>
                </a:extLst>
              </p:cNvPr>
              <p:cNvSpPr/>
              <p:nvPr/>
            </p:nvSpPr>
            <p:spPr>
              <a:xfrm rot="8100000">
                <a:off x="2149942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Rounded Rectangle 5">
                <a:extLst>
                  <a:ext uri="{FF2B5EF4-FFF2-40B4-BE49-F238E27FC236}">
                    <a16:creationId xmlns:a16="http://schemas.microsoft.com/office/drawing/2014/main" id="{20BAC899-2E11-43AC-B7FF-2E2F4D214FE5}"/>
                  </a:ext>
                </a:extLst>
              </p:cNvPr>
              <p:cNvSpPr/>
              <p:nvPr/>
            </p:nvSpPr>
            <p:spPr>
              <a:xfrm rot="2700000" flipV="1">
                <a:off x="1970205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5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 rot="5400000">
              <a:off x="9023434" y="3889207"/>
              <a:ext cx="406207" cy="14485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 rot="10800000">
              <a:off x="7743313" y="4036169"/>
              <a:ext cx="2949828" cy="14485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10437174" y="4030619"/>
              <a:ext cx="474014" cy="617940"/>
              <a:chOff x="2076534" y="3181002"/>
              <a:chExt cx="474014" cy="617940"/>
            </a:xfrm>
          </p:grpSpPr>
          <p:sp>
            <p:nvSpPr>
              <p:cNvPr id="118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 rot="5400000">
                <a:off x="1950271" y="3417546"/>
                <a:ext cx="617940" cy="14485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Rounded Rectangle 4">
                <a:extLst>
                  <a:ext uri="{FF2B5EF4-FFF2-40B4-BE49-F238E27FC236}">
                    <a16:creationId xmlns:a16="http://schemas.microsoft.com/office/drawing/2014/main" id="{7B4BFDFF-2CE9-4D25-8B24-DD254D44E591}"/>
                  </a:ext>
                </a:extLst>
              </p:cNvPr>
              <p:cNvSpPr/>
              <p:nvPr/>
            </p:nvSpPr>
            <p:spPr>
              <a:xfrm rot="8100000">
                <a:off x="2149942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Rounded Rectangle 5">
                <a:extLst>
                  <a:ext uri="{FF2B5EF4-FFF2-40B4-BE49-F238E27FC236}">
                    <a16:creationId xmlns:a16="http://schemas.microsoft.com/office/drawing/2014/main" id="{20BAC899-2E11-43AC-B7FF-2E2F4D214FE5}"/>
                  </a:ext>
                </a:extLst>
              </p:cNvPr>
              <p:cNvSpPr/>
              <p:nvPr/>
            </p:nvSpPr>
            <p:spPr>
              <a:xfrm rot="2700000" flipV="1">
                <a:off x="1970205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E5C6DE20-C69C-4074-B38F-86E76A38113F}"/>
              </a:ext>
            </a:extLst>
          </p:cNvPr>
          <p:cNvSpPr txBox="1"/>
          <p:nvPr/>
        </p:nvSpPr>
        <p:spPr>
          <a:xfrm>
            <a:off x="10056986" y="6581001"/>
            <a:ext cx="213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Sumber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Paparan KPK 2018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67" name="Picture 2" descr="Hasil gambar untuk korupsi vecto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581" y="4675690"/>
            <a:ext cx="2040908" cy="204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asil gambar untuk kpk vecto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769" y="330169"/>
            <a:ext cx="2046578" cy="145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0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944202" y="1009021"/>
            <a:ext cx="8221477" cy="4006924"/>
            <a:chOff x="3004638" y="1471561"/>
            <a:chExt cx="9187362" cy="40069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0B78812-839E-4880-A7C8-EA6751FC6467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19" b="16085"/>
            <a:stretch/>
          </p:blipFill>
          <p:spPr bwMode="auto">
            <a:xfrm>
              <a:off x="3004638" y="1471561"/>
              <a:ext cx="9004581" cy="37735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0B78812-839E-4880-A7C8-EA6751FC6467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385" b="2368"/>
            <a:stretch/>
          </p:blipFill>
          <p:spPr bwMode="auto">
            <a:xfrm>
              <a:off x="3187419" y="5122885"/>
              <a:ext cx="9004581" cy="35560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2C31146-8439-4F39-A342-CEC4EC5FE3C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4383" y="1337472"/>
          <a:ext cx="2297911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227">
                  <a:extLst>
                    <a:ext uri="{9D8B030D-6E8A-4147-A177-3AD203B41FA5}">
                      <a16:colId xmlns:a16="http://schemas.microsoft.com/office/drawing/2014/main" val="1128823005"/>
                    </a:ext>
                  </a:extLst>
                </a:gridCol>
                <a:gridCol w="801684">
                  <a:extLst>
                    <a:ext uri="{9D8B030D-6E8A-4147-A177-3AD203B41FA5}">
                      <a16:colId xmlns:a16="http://schemas.microsoft.com/office/drawing/2014/main" val="2046207784"/>
                    </a:ext>
                  </a:extLst>
                </a:gridCol>
              </a:tblGrid>
              <a:tr h="19478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Jenis</a:t>
                      </a:r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2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Kasus</a:t>
                      </a:r>
                      <a:endParaRPr lang="en-US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Kasus</a:t>
                      </a:r>
                      <a:endParaRPr lang="en-US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141261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Penyelidikan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127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67212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Penyidikan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126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601689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Persekusi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60664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Inkracht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75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668229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Eksekusi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04665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</a:t>
                      </a: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509</a:t>
                      </a: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15322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92A8FF0-3CD8-48E3-80FD-B8D7E5A5CF1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4383" y="3915444"/>
          <a:ext cx="2297911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412">
                  <a:extLst>
                    <a:ext uri="{9D8B030D-6E8A-4147-A177-3AD203B41FA5}">
                      <a16:colId xmlns:a16="http://schemas.microsoft.com/office/drawing/2014/main" val="1128823005"/>
                    </a:ext>
                  </a:extLst>
                </a:gridCol>
                <a:gridCol w="801499">
                  <a:extLst>
                    <a:ext uri="{9D8B030D-6E8A-4147-A177-3AD203B41FA5}">
                      <a16:colId xmlns:a16="http://schemas.microsoft.com/office/drawing/2014/main" val="2046207784"/>
                    </a:ext>
                  </a:extLst>
                </a:gridCol>
              </a:tblGrid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Jenis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Kasus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Kasus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141261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Penyelidikan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1098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67212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Penyidikan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814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601689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Persekusi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669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60664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Inkracht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547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668229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Eksekusi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577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04665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</a:t>
                      </a: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3.705</a:t>
                      </a: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63954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0141735-50CD-41C2-A3B8-7E2FD0DEA24E}"/>
              </a:ext>
            </a:extLst>
          </p:cNvPr>
          <p:cNvSpPr txBox="1"/>
          <p:nvPr/>
        </p:nvSpPr>
        <p:spPr>
          <a:xfrm>
            <a:off x="544383" y="968140"/>
            <a:ext cx="2297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Kasus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A55105-56A3-41B8-A8F3-80139379FEA7}"/>
              </a:ext>
            </a:extLst>
          </p:cNvPr>
          <p:cNvSpPr txBox="1"/>
          <p:nvPr/>
        </p:nvSpPr>
        <p:spPr>
          <a:xfrm>
            <a:off x="544383" y="3576890"/>
            <a:ext cx="22979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Kasus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2004-2018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EAF9D-4DB4-488E-A7FB-8AB81474264F}"/>
              </a:ext>
            </a:extLst>
          </p:cNvPr>
          <p:cNvSpPr txBox="1"/>
          <p:nvPr/>
        </p:nvSpPr>
        <p:spPr>
          <a:xfrm>
            <a:off x="4437289" y="1202064"/>
            <a:ext cx="550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Grafik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Kasus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Korupsi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Tahun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2004-2018</a:t>
            </a:r>
            <a:endParaRPr kumimoji="0" lang="en-ID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C6DE20-C69C-4074-B38F-86E76A38113F}"/>
              </a:ext>
            </a:extLst>
          </p:cNvPr>
          <p:cNvSpPr txBox="1"/>
          <p:nvPr/>
        </p:nvSpPr>
        <p:spPr>
          <a:xfrm>
            <a:off x="7410368" y="6581001"/>
            <a:ext cx="5007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Sumber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https://acch.kpk.go.id/id/statistik/tindak-pidana-korupsi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9E85F1-AC39-486D-8A68-454D5B67831D}"/>
              </a:ext>
            </a:extLst>
          </p:cNvPr>
          <p:cNvSpPr/>
          <p:nvPr/>
        </p:nvSpPr>
        <p:spPr>
          <a:xfrm>
            <a:off x="5952676" y="1508623"/>
            <a:ext cx="24753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(Status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30 September 2018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)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D69BEA-F96E-4241-9661-903211168A21}"/>
              </a:ext>
            </a:extLst>
          </p:cNvPr>
          <p:cNvSpPr/>
          <p:nvPr/>
        </p:nvSpPr>
        <p:spPr>
          <a:xfrm>
            <a:off x="3242109" y="5185649"/>
            <a:ext cx="8529640" cy="695010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Penanganan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kasus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dan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jumlah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kasus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korupsi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di Indonesia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cukup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tinggi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dan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cenderung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terus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meningkat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sejak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tahun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2004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s.d.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2018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 Data ini menunjukan bahwa korupsi merupakan permasalahan yang sangat serius dan merupakan ancaman bagi kemajuan pemerintahan di indonesia.</a:t>
            </a:r>
            <a:endParaRPr kumimoji="0" lang="en-ID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2882899" y="149147"/>
            <a:ext cx="5047539" cy="832508"/>
            <a:chOff x="1389826" y="149469"/>
            <a:chExt cx="7162756" cy="83250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44049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DATA KORUPSI DI INDONESIA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39512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Sejak Tahun 2004-2018</a:t>
              </a:r>
            </a:p>
          </p:txBody>
        </p:sp>
      </p:grpSp>
      <p:pic>
        <p:nvPicPr>
          <p:cNvPr id="5124" name="Picture 4" descr="Gambar terkait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50" b="100000" l="10000" r="90000">
                        <a14:backgroundMark x1="39286" y1="24000" x2="38429" y2="62250"/>
                        <a14:backgroundMark x1="68429" y1="28750" x2="67429" y2="57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306" r="34376"/>
          <a:stretch/>
        </p:blipFill>
        <p:spPr bwMode="auto">
          <a:xfrm>
            <a:off x="2964725" y="2522036"/>
            <a:ext cx="1061570" cy="189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70"/>
          <p:cNvGrpSpPr>
            <a:grpSpLocks/>
          </p:cNvGrpSpPr>
          <p:nvPr/>
        </p:nvGrpSpPr>
        <p:grpSpPr bwMode="auto">
          <a:xfrm>
            <a:off x="6860800" y="1888058"/>
            <a:ext cx="871537" cy="141287"/>
            <a:chOff x="5591175" y="742950"/>
            <a:chExt cx="1400176" cy="22860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55FCECF-3863-4B1B-8FB6-DC700CC5D6F8}"/>
                </a:ext>
              </a:extLst>
            </p:cNvPr>
            <p:cNvSpPr/>
            <p:nvPr/>
          </p:nvSpPr>
          <p:spPr>
            <a:xfrm>
              <a:off x="5591175" y="742950"/>
              <a:ext cx="229537" cy="228600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B16D36C-041A-4945-82DB-F5377E18A056}"/>
                </a:ext>
              </a:extLst>
            </p:cNvPr>
            <p:cNvSpPr/>
            <p:nvPr/>
          </p:nvSpPr>
          <p:spPr>
            <a:xfrm>
              <a:off x="5884472" y="742950"/>
              <a:ext cx="226988" cy="228600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331F211-7735-413A-99A9-F05E8D413305}"/>
                </a:ext>
              </a:extLst>
            </p:cNvPr>
            <p:cNvSpPr/>
            <p:nvPr/>
          </p:nvSpPr>
          <p:spPr>
            <a:xfrm>
              <a:off x="6177770" y="742950"/>
              <a:ext cx="226986" cy="228600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920F484-82BC-4859-93DA-75A17E015543}"/>
                </a:ext>
              </a:extLst>
            </p:cNvPr>
            <p:cNvSpPr/>
            <p:nvPr/>
          </p:nvSpPr>
          <p:spPr>
            <a:xfrm>
              <a:off x="6471067" y="742950"/>
              <a:ext cx="226988" cy="228600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AD3DF15-7B81-46C3-B42B-382E34927DE3}"/>
                </a:ext>
              </a:extLst>
            </p:cNvPr>
            <p:cNvSpPr/>
            <p:nvPr/>
          </p:nvSpPr>
          <p:spPr>
            <a:xfrm>
              <a:off x="6761814" y="742950"/>
              <a:ext cx="229537" cy="228600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776992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0" y="-14514"/>
            <a:ext cx="12414694" cy="6891555"/>
            <a:chOff x="0" y="-14514"/>
            <a:chExt cx="12414694" cy="6891555"/>
          </a:xfrm>
        </p:grpSpPr>
        <p:grpSp>
          <p:nvGrpSpPr>
            <p:cNvPr id="3" name="Group 2"/>
            <p:cNvGrpSpPr/>
            <p:nvPr/>
          </p:nvGrpSpPr>
          <p:grpSpPr>
            <a:xfrm>
              <a:off x="0" y="-14514"/>
              <a:ext cx="12414694" cy="6891555"/>
              <a:chOff x="0" y="-14514"/>
              <a:chExt cx="12414694" cy="6891555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69094" y="-3083"/>
                <a:ext cx="622415" cy="1222322"/>
                <a:chOff x="808208" y="-13126"/>
                <a:chExt cx="622415" cy="1222322"/>
              </a:xfrm>
            </p:grpSpPr>
            <p:grpSp>
              <p:nvGrpSpPr>
                <p:cNvPr id="32" name="Group 31"/>
                <p:cNvGrpSpPr/>
                <p:nvPr userDrawn="1"/>
              </p:nvGrpSpPr>
              <p:grpSpPr>
                <a:xfrm>
                  <a:off x="808208" y="-7001"/>
                  <a:ext cx="614645" cy="1216197"/>
                  <a:chOff x="808208" y="-7001"/>
                  <a:chExt cx="614645" cy="1216197"/>
                </a:xfrm>
              </p:grpSpPr>
              <p:grpSp>
                <p:nvGrpSpPr>
                  <p:cNvPr id="34" name="Group 33"/>
                  <p:cNvGrpSpPr/>
                  <p:nvPr userDrawn="1"/>
                </p:nvGrpSpPr>
                <p:grpSpPr>
                  <a:xfrm>
                    <a:off x="808208" y="809146"/>
                    <a:ext cx="614645" cy="400050"/>
                    <a:chOff x="169718" y="794085"/>
                    <a:chExt cx="614645" cy="400050"/>
                  </a:xfrm>
                </p:grpSpPr>
                <p:sp>
                  <p:nvSpPr>
                    <p:cNvPr id="36" name="Right Triangle 35"/>
                    <p:cNvSpPr/>
                    <p:nvPr userDrawn="1"/>
                  </p:nvSpPr>
                  <p:spPr>
                    <a:xfrm flipV="1">
                      <a:off x="169718" y="794085"/>
                      <a:ext cx="573231" cy="400050"/>
                    </a:xfrm>
                    <a:prstGeom prst="rtTriangle">
                      <a:avLst/>
                    </a:prstGeom>
                    <a:solidFill>
                      <a:srgbClr val="D00000"/>
                    </a:solidFill>
                    <a:ln>
                      <a:solidFill>
                        <a:srgbClr val="D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" name="Right Triangle 36"/>
                    <p:cNvSpPr/>
                    <p:nvPr userDrawn="1"/>
                  </p:nvSpPr>
                  <p:spPr>
                    <a:xfrm flipH="1" flipV="1">
                      <a:off x="187084" y="794085"/>
                      <a:ext cx="597279" cy="400050"/>
                    </a:xfrm>
                    <a:prstGeom prst="rtTriangle">
                      <a:avLst/>
                    </a:prstGeom>
                    <a:solidFill>
                      <a:srgbClr val="D00000"/>
                    </a:solidFill>
                    <a:ln>
                      <a:solidFill>
                        <a:srgbClr val="D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5" name="Rectangle 34"/>
                  <p:cNvSpPr/>
                  <p:nvPr userDrawn="1"/>
                </p:nvSpPr>
                <p:spPr>
                  <a:xfrm>
                    <a:off x="808208" y="-7001"/>
                    <a:ext cx="614645" cy="926300"/>
                  </a:xfrm>
                  <a:prstGeom prst="rect">
                    <a:avLst/>
                  </a:prstGeom>
                  <a:solidFill>
                    <a:srgbClr val="D00000"/>
                  </a:solidFill>
                  <a:ln>
                    <a:solidFill>
                      <a:srgbClr val="D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" name="Right Triangle 32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 userDrawn="1"/>
              </p:nvSpPr>
              <p:spPr>
                <a:xfrm rot="10800000">
                  <a:off x="1350285" y="-13126"/>
                  <a:ext cx="80338" cy="1206046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5" name="Picture 2" descr="https://gawianku.files.wordpress.com/2014/08/0e9a4-garudapancasila-svg.png">
                <a:extLst>
                  <a:ext uri="{FF2B5EF4-FFF2-40B4-BE49-F238E27FC236}">
                    <a16:creationId xmlns:a16="http://schemas.microsoft.com/office/drawing/2014/main" id="{8663E78A-F474-4F8C-896C-E006F8DB96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35" y="62712"/>
                <a:ext cx="823015" cy="8565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064E815-0602-43C4-85AE-827DDFDA65E5}"/>
                  </a:ext>
                </a:extLst>
              </p:cNvPr>
              <p:cNvGrpSpPr/>
              <p:nvPr/>
            </p:nvGrpSpPr>
            <p:grpSpPr>
              <a:xfrm flipH="1">
                <a:off x="7322858" y="-14514"/>
                <a:ext cx="4864625" cy="592620"/>
                <a:chOff x="0" y="3151"/>
                <a:chExt cx="1962525" cy="370011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F9560A86-BD73-402D-B704-3B996C6566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9190EE09-0388-4A8E-8E5A-9A44091B4B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46844" cy="259567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085B9306-7D6C-4F88-83DE-0E3E3FBDDF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64792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AC3E997B-CC77-4FBD-8ED4-2D05EABE44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08662449-9E07-4EE8-8B60-0D81271009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76510" y="6884"/>
                  <a:ext cx="186238" cy="259567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0126F8F7-E8D1-44CF-8BB9-AB58C481DB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37255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B1B18FD-9158-4A18-8B33-17A8F583B5D7}"/>
                  </a:ext>
                </a:extLst>
              </p:cNvPr>
              <p:cNvGrpSpPr/>
              <p:nvPr/>
            </p:nvGrpSpPr>
            <p:grpSpPr>
              <a:xfrm>
                <a:off x="7908863" y="-14514"/>
                <a:ext cx="4505831" cy="1023685"/>
                <a:chOff x="7770749" y="1109112"/>
                <a:chExt cx="4505831" cy="1023685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414A6BB-DB0C-4EFF-AF18-F65C56C05BF4}"/>
                    </a:ext>
                  </a:extLst>
                </p:cNvPr>
                <p:cNvSpPr txBox="1"/>
                <p:nvPr/>
              </p:nvSpPr>
              <p:spPr>
                <a:xfrm>
                  <a:off x="7770749" y="1109112"/>
                  <a:ext cx="35144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Adobe Gothic Std B" panose="020B0800000000000000" pitchFamily="34" charset="-128"/>
                      <a:cs typeface="Times New Roman" panose="02020603050405020304" pitchFamily="18" charset="0"/>
                    </a:rPr>
                    <a:t>KEMENTERIAN DALAM NEGERI </a:t>
                  </a:r>
                </a:p>
              </p:txBody>
            </p:sp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26E3C2DE-C3BE-4C51-8593-F2AE67E96E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10404" y="1130050"/>
                  <a:ext cx="1366176" cy="1002747"/>
                </a:xfrm>
                <a:prstGeom prst="rect">
                  <a:avLst/>
                </a:prstGeom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EF5FF81-0715-43BD-B74A-58858F4D2991}"/>
                    </a:ext>
                  </a:extLst>
                </p:cNvPr>
                <p:cNvSpPr/>
                <p:nvPr/>
              </p:nvSpPr>
              <p:spPr>
                <a:xfrm>
                  <a:off x="9202950" y="1329966"/>
                  <a:ext cx="201369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r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Adobe Gothic Std B" panose="020B0800000000000000" pitchFamily="34" charset="-128"/>
                      <a:cs typeface="Times New Roman" panose="02020603050405020304" pitchFamily="18" charset="0"/>
                    </a:rPr>
                    <a:t>REPUBLIK INDONESIA</a:t>
                  </a:r>
                  <a:endParaRPr kumimoji="0" lang="en-A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30A10F9-18A0-4F2B-AEE2-A38B8BA57C4D}"/>
                  </a:ext>
                </a:extLst>
              </p:cNvPr>
              <p:cNvGrpSpPr/>
              <p:nvPr/>
            </p:nvGrpSpPr>
            <p:grpSpPr>
              <a:xfrm rot="10800000" flipH="1">
                <a:off x="0" y="6445041"/>
                <a:ext cx="5568287" cy="432000"/>
                <a:chOff x="0" y="3151"/>
                <a:chExt cx="1962525" cy="321485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1B396F22-D0CD-469D-A65A-A94960B63F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5866EF6C-BC8B-434B-9454-388BD59E1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F6BF2F4F-F0DE-4A3E-9AD8-85B352D7F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379E1CC8-BD7F-4D4F-AD9C-01C0BA007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AF08D713-7402-44EA-9B24-38A05E524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B5E2C757-CD8E-4800-93CF-7BF331978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54726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4C24322-CA1F-4AB9-807F-A31B31940E52}"/>
                  </a:ext>
                </a:extLst>
              </p:cNvPr>
              <p:cNvGrpSpPr/>
              <p:nvPr/>
            </p:nvGrpSpPr>
            <p:grpSpPr>
              <a:xfrm>
                <a:off x="64021" y="6492031"/>
                <a:ext cx="4677169" cy="270558"/>
                <a:chOff x="-17527" y="6462485"/>
                <a:chExt cx="5261293" cy="314413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56B530AC-EB7E-453A-AE63-754B7BC7C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7527" y="6560490"/>
                  <a:ext cx="191966" cy="202833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73E7806-366B-4D25-BF71-B9B1A0732416}"/>
                    </a:ext>
                  </a:extLst>
                </p:cNvPr>
                <p:cNvSpPr txBox="1"/>
                <p:nvPr/>
              </p:nvSpPr>
              <p:spPr>
                <a:xfrm>
                  <a:off x="120906" y="6464693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B16B493-FF65-487F-8CC7-3E9FC9196152}"/>
                    </a:ext>
                  </a:extLst>
                </p:cNvPr>
                <p:cNvSpPr txBox="1"/>
                <p:nvPr/>
              </p:nvSpPr>
              <p:spPr>
                <a:xfrm>
                  <a:off x="1647991" y="6462485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5BB674C-03C2-48FA-9D4B-E3A5F18B866C}"/>
                    </a:ext>
                  </a:extLst>
                </p:cNvPr>
                <p:cNvSpPr txBox="1"/>
                <p:nvPr/>
              </p:nvSpPr>
              <p:spPr>
                <a:xfrm>
                  <a:off x="3277021" y="6469121"/>
                  <a:ext cx="15537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kemendagri_ri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A86CE76-0A71-4C63-871E-19A3D79DC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3088" y="6547883"/>
                  <a:ext cx="182949" cy="188522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25980D32-55BE-4BF2-84FA-272888FBE5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34450" y="6552311"/>
                  <a:ext cx="208469" cy="205789"/>
                </a:xfrm>
                <a:prstGeom prst="rect">
                  <a:avLst/>
                </a:prstGeom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8BEFCF9F-5C62-44F1-935B-5FFCE8090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1009" y="6560490"/>
                  <a:ext cx="242757" cy="18799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EA8DD4A-0F91-493B-8030-7EDB22AC5E9F}"/>
                </a:ext>
              </a:extLst>
            </p:cNvPr>
            <p:cNvGrpSpPr/>
            <p:nvPr/>
          </p:nvGrpSpPr>
          <p:grpSpPr>
            <a:xfrm>
              <a:off x="2547257" y="2446407"/>
              <a:ext cx="7304167" cy="1544524"/>
              <a:chOff x="2871021" y="2090232"/>
              <a:chExt cx="8064601" cy="1705324"/>
            </a:xfrm>
          </p:grpSpPr>
          <p:sp>
            <p:nvSpPr>
              <p:cNvPr id="47" name="Rectangle: Rounded Corners 3">
                <a:extLst>
                  <a:ext uri="{FF2B5EF4-FFF2-40B4-BE49-F238E27FC236}">
                    <a16:creationId xmlns:a16="http://schemas.microsoft.com/office/drawing/2014/main" id="{C2CAB677-EF98-42DE-AA7C-4BF1CB5D2B1C}"/>
                  </a:ext>
                </a:extLst>
              </p:cNvPr>
              <p:cNvSpPr/>
              <p:nvPr/>
            </p:nvSpPr>
            <p:spPr>
              <a:xfrm>
                <a:off x="2871021" y="2771056"/>
                <a:ext cx="8064601" cy="10245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20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Pelaksanaan</a:t>
                </a:r>
                <a:r>
                  <a:rPr lang="en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</a:t>
                </a:r>
                <a:r>
                  <a:rPr lang="en-ID" sz="20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Pemilihan</a:t>
                </a:r>
                <a:r>
                  <a:rPr lang="en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</a:t>
                </a:r>
                <a:r>
                  <a:rPr lang="en-ID" sz="20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Presiden</a:t>
                </a:r>
                <a:r>
                  <a:rPr lang="en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dan </a:t>
                </a:r>
                <a:r>
                  <a:rPr lang="en-ID" sz="20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Pemilihan</a:t>
                </a:r>
                <a:r>
                  <a:rPr lang="en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</a:t>
                </a:r>
                <a:r>
                  <a:rPr lang="en-ID" sz="20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Legislatif</a:t>
                </a:r>
                <a:endParaRPr lang="en-ID" sz="200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  <a:p>
                <a:pPr lvl="0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2000" i="0" kern="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Tahun</a:t>
                </a:r>
                <a:r>
                  <a:rPr lang="en-ID" sz="2000" i="0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 2019</a:t>
                </a:r>
                <a:endParaRPr lang="id-ID" sz="2000" i="0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E1B8528-EE00-461E-A4EA-4D6E04D3593D}"/>
                  </a:ext>
                </a:extLst>
              </p:cNvPr>
              <p:cNvSpPr/>
              <p:nvPr/>
            </p:nvSpPr>
            <p:spPr>
              <a:xfrm>
                <a:off x="6308007" y="2090232"/>
                <a:ext cx="866275" cy="83419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D" sz="2400" i="0" dirty="0">
                    <a:solidFill>
                      <a:prstClr val="white"/>
                    </a:solidFill>
                    <a:latin typeface="Cambria" panose="02040503050406030204" pitchFamily="18" charset="0"/>
                  </a:rPr>
                  <a:t>6</a:t>
                </a:r>
                <a:endPara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711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3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2"/>
          <a:stretch/>
        </p:blipFill>
        <p:spPr bwMode="auto">
          <a:xfrm>
            <a:off x="0" y="-14514"/>
            <a:ext cx="6075939" cy="691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Rectangle 9"/>
          <p:cNvSpPr>
            <a:spLocks noChangeArrowheads="1"/>
          </p:cNvSpPr>
          <p:nvPr/>
        </p:nvSpPr>
        <p:spPr bwMode="auto">
          <a:xfrm>
            <a:off x="769696" y="404664"/>
            <a:ext cx="4496761" cy="63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kumimoji="0" lang="id-ID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PERAN PEMERINTAH DAN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kumimoji="0" lang="id-ID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PEMERINTAH DAERAH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10"/>
          <p:cNvSpPr>
            <a:spLocks noChangeArrowheads="1"/>
          </p:cNvSpPr>
          <p:nvPr/>
        </p:nvSpPr>
        <p:spPr bwMode="auto">
          <a:xfrm>
            <a:off x="1420661" y="1509083"/>
            <a:ext cx="41856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Suksesnya Pileg dan Pilpres Tahun 2019 harus didukung seluruh pemangku kepentingan.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79" name="Rectangle 11"/>
          <p:cNvSpPr>
            <a:spLocks noChangeArrowheads="1"/>
          </p:cNvSpPr>
          <p:nvPr/>
        </p:nvSpPr>
        <p:spPr bwMode="auto">
          <a:xfrm>
            <a:off x="1433521" y="2335292"/>
            <a:ext cx="418565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just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ASN </a:t>
            </a:r>
            <a:r>
              <a:rPr lang="en-ID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dapat</a:t>
            </a:r>
            <a:r>
              <a:rPr lang="en-ID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menjaga</a:t>
            </a:r>
            <a:r>
              <a:rPr lang="en-ID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netralitas</a:t>
            </a:r>
            <a:r>
              <a:rPr lang="en-ID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membantu</a:t>
            </a:r>
            <a:r>
              <a:rPr lang="en-US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meningkatkan</a:t>
            </a:r>
            <a:r>
              <a:rPr lang="en-US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angka</a:t>
            </a:r>
            <a:r>
              <a:rPr lang="en-US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partisipasi</a:t>
            </a:r>
            <a:r>
              <a:rPr lang="en-US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pemilih</a:t>
            </a:r>
            <a:r>
              <a:rPr lang="en-US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pada </a:t>
            </a:r>
            <a:r>
              <a:rPr lang="en-US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hari</a:t>
            </a:r>
            <a:r>
              <a:rPr lang="en-US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H </a:t>
            </a:r>
            <a:r>
              <a:rPr lang="en-US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Pemilu</a:t>
            </a:r>
            <a:r>
              <a:rPr lang="en-US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2019.</a:t>
            </a:r>
            <a:endParaRPr lang="en-US" altLang="en-US" sz="1600" i="0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E2AC977-01AB-4FA2-BDB9-701D2E8BF6BF}"/>
              </a:ext>
            </a:extLst>
          </p:cNvPr>
          <p:cNvCxnSpPr/>
          <p:nvPr/>
        </p:nvCxnSpPr>
        <p:spPr>
          <a:xfrm>
            <a:off x="6212038" y="62614"/>
            <a:ext cx="0" cy="680400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4593" y="-14514"/>
            <a:ext cx="12410101" cy="6872514"/>
            <a:chOff x="4593" y="-14514"/>
            <a:chExt cx="12410101" cy="6872514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064E815-0602-43C4-85AE-827DDFDA65E5}"/>
                </a:ext>
              </a:extLst>
            </p:cNvPr>
            <p:cNvGrpSpPr/>
            <p:nvPr/>
          </p:nvGrpSpPr>
          <p:grpSpPr>
            <a:xfrm flipH="1">
              <a:off x="7322858" y="-14514"/>
              <a:ext cx="4864625" cy="592620"/>
              <a:chOff x="0" y="3151"/>
              <a:chExt cx="1962525" cy="370011"/>
            </a:xfrm>
          </p:grpSpPr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F9560A86-BD73-402D-B704-3B996C6566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1889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9190EE09-0388-4A8E-8E5A-9A44091B4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5058" y="8370"/>
                <a:ext cx="1146844" cy="259567"/>
              </a:xfrm>
              <a:prstGeom prst="rect">
                <a:avLst/>
              </a:prstGeom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085B9306-7D6C-4F88-83DE-0E3E3FBDD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8370"/>
                <a:ext cx="1563549" cy="364792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AC3E997B-CC77-4FBD-8ED4-2D05EABE44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08" name="Picture 107">
                <a:extLst>
                  <a:ext uri="{FF2B5EF4-FFF2-40B4-BE49-F238E27FC236}">
                    <a16:creationId xmlns:a16="http://schemas.microsoft.com/office/drawing/2014/main" id="{08662449-9E07-4EE8-8B60-0D81271009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76510" y="6884"/>
                <a:ext cx="186238" cy="259567"/>
              </a:xfrm>
              <a:prstGeom prst="rect">
                <a:avLst/>
              </a:prstGeom>
            </p:spPr>
          </p:pic>
          <p:pic>
            <p:nvPicPr>
              <p:cNvPr id="109" name="Picture 108">
                <a:extLst>
                  <a:ext uri="{FF2B5EF4-FFF2-40B4-BE49-F238E27FC236}">
                    <a16:creationId xmlns:a16="http://schemas.microsoft.com/office/drawing/2014/main" id="{0126F8F7-E8D1-44CF-8BB9-AB58C481D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44853" y="8370"/>
                <a:ext cx="137255" cy="170297"/>
              </a:xfrm>
              <a:prstGeom prst="rect">
                <a:avLst/>
              </a:prstGeom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B1B18FD-9158-4A18-8B33-17A8F583B5D7}"/>
                </a:ext>
              </a:extLst>
            </p:cNvPr>
            <p:cNvGrpSpPr/>
            <p:nvPr/>
          </p:nvGrpSpPr>
          <p:grpSpPr>
            <a:xfrm>
              <a:off x="7908863" y="-14514"/>
              <a:ext cx="4505831" cy="1023685"/>
              <a:chOff x="7770749" y="1109112"/>
              <a:chExt cx="4505831" cy="1023685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414A6BB-DB0C-4EFF-AF18-F65C56C05BF4}"/>
                  </a:ext>
                </a:extLst>
              </p:cNvPr>
              <p:cNvSpPr txBox="1"/>
              <p:nvPr/>
            </p:nvSpPr>
            <p:spPr>
              <a:xfrm>
                <a:off x="7770749" y="1109112"/>
                <a:ext cx="3514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rPr>
                  <a:t>KEMENTERIAN DALAM NEGERI </a:t>
                </a:r>
              </a:p>
            </p:txBody>
          </p:sp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26E3C2DE-C3BE-4C51-8593-F2AE67E96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10404" y="1130050"/>
                <a:ext cx="1366176" cy="1002747"/>
              </a:xfrm>
              <a:prstGeom prst="rect">
                <a:avLst/>
              </a:prstGeom>
            </p:spPr>
          </p:pic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EF5FF81-0715-43BD-B74A-58858F4D2991}"/>
                  </a:ext>
                </a:extLst>
              </p:cNvPr>
              <p:cNvSpPr/>
              <p:nvPr/>
            </p:nvSpPr>
            <p:spPr>
              <a:xfrm>
                <a:off x="9202950" y="1329966"/>
                <a:ext cx="201369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rPr>
                  <a:t>REPUBLIK INDONESIA</a:t>
                </a:r>
                <a:endPara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4593" y="6426000"/>
              <a:ext cx="5568287" cy="432000"/>
              <a:chOff x="0" y="6445041"/>
              <a:chExt cx="5568287" cy="432000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530A10F9-18A0-4F2B-AEE2-A38B8BA57C4D}"/>
                  </a:ext>
                </a:extLst>
              </p:cNvPr>
              <p:cNvGrpSpPr/>
              <p:nvPr/>
            </p:nvGrpSpPr>
            <p:grpSpPr>
              <a:xfrm rot="10800000" flipH="1">
                <a:off x="0" y="6445041"/>
                <a:ext cx="5568287" cy="432000"/>
                <a:chOff x="0" y="3151"/>
                <a:chExt cx="1962525" cy="321485"/>
              </a:xfrm>
            </p:grpSpPr>
            <p:pic>
              <p:nvPicPr>
                <p:cNvPr id="166" name="Picture 165">
                  <a:extLst>
                    <a:ext uri="{FF2B5EF4-FFF2-40B4-BE49-F238E27FC236}">
                      <a16:creationId xmlns:a16="http://schemas.microsoft.com/office/drawing/2014/main" id="{1B396F22-D0CD-469D-A65A-A94960B63F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67" name="Picture 166">
                  <a:extLst>
                    <a:ext uri="{FF2B5EF4-FFF2-40B4-BE49-F238E27FC236}">
                      <a16:creationId xmlns:a16="http://schemas.microsoft.com/office/drawing/2014/main" id="{5866EF6C-BC8B-434B-9454-388BD59E1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058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68" name="Picture 167">
                  <a:extLst>
                    <a:ext uri="{FF2B5EF4-FFF2-40B4-BE49-F238E27FC236}">
                      <a16:creationId xmlns:a16="http://schemas.microsoft.com/office/drawing/2014/main" id="{F6BF2F4F-F0DE-4A3E-9AD8-85B352D7F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69" name="Picture 168">
                  <a:extLst>
                    <a:ext uri="{FF2B5EF4-FFF2-40B4-BE49-F238E27FC236}">
                      <a16:creationId xmlns:a16="http://schemas.microsoft.com/office/drawing/2014/main" id="{379E1CC8-BD7F-4D4F-AD9C-01C0BA007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70" name="Picture 169">
                  <a:extLst>
                    <a:ext uri="{FF2B5EF4-FFF2-40B4-BE49-F238E27FC236}">
                      <a16:creationId xmlns:a16="http://schemas.microsoft.com/office/drawing/2014/main" id="{AF08D713-7402-44EA-9B24-38A05E524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171" name="Picture 170">
                  <a:extLst>
                    <a:ext uri="{FF2B5EF4-FFF2-40B4-BE49-F238E27FC236}">
                      <a16:creationId xmlns:a16="http://schemas.microsoft.com/office/drawing/2014/main" id="{B5E2C757-CD8E-4800-93CF-7BF331978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44853" y="8370"/>
                  <a:ext cx="154726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C4C24322-CA1F-4AB9-807F-A31B31940E52}"/>
                  </a:ext>
                </a:extLst>
              </p:cNvPr>
              <p:cNvGrpSpPr/>
              <p:nvPr/>
            </p:nvGrpSpPr>
            <p:grpSpPr>
              <a:xfrm>
                <a:off x="64021" y="6492031"/>
                <a:ext cx="4677169" cy="270558"/>
                <a:chOff x="-17527" y="6462485"/>
                <a:chExt cx="5261293" cy="314413"/>
              </a:xfrm>
            </p:grpSpPr>
            <p:pic>
              <p:nvPicPr>
                <p:cNvPr id="153" name="Picture 152">
                  <a:extLst>
                    <a:ext uri="{FF2B5EF4-FFF2-40B4-BE49-F238E27FC236}">
                      <a16:creationId xmlns:a16="http://schemas.microsoft.com/office/drawing/2014/main" id="{56B530AC-EB7E-453A-AE63-754B7BC7C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colorTemperature colorTemp="11200"/>
                          </a14:imgEffect>
                          <a14:imgEffect>
                            <a14:saturation sat="33000"/>
                          </a14:imgEffect>
                          <a14:imgEffect>
                            <a14:brightnessContrast bright="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7527" y="6560490"/>
                  <a:ext cx="191966" cy="202833"/>
                </a:xfrm>
                <a:prstGeom prst="rect">
                  <a:avLst/>
                </a:prstGeom>
              </p:spPr>
            </p:pic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973E7806-366B-4D25-BF71-B9B1A0732416}"/>
                    </a:ext>
                  </a:extLst>
                </p:cNvPr>
                <p:cNvSpPr txBox="1"/>
                <p:nvPr/>
              </p:nvSpPr>
              <p:spPr>
                <a:xfrm>
                  <a:off x="120906" y="6464693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EB16B493-FF65-487F-8CC7-3E9FC9196152}"/>
                    </a:ext>
                  </a:extLst>
                </p:cNvPr>
                <p:cNvSpPr txBox="1"/>
                <p:nvPr/>
              </p:nvSpPr>
              <p:spPr>
                <a:xfrm>
                  <a:off x="1647991" y="6462485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B5BB674C-03C2-48FA-9D4B-E3A5F18B866C}"/>
                    </a:ext>
                  </a:extLst>
                </p:cNvPr>
                <p:cNvSpPr txBox="1"/>
                <p:nvPr/>
              </p:nvSpPr>
              <p:spPr>
                <a:xfrm>
                  <a:off x="3277021" y="6469121"/>
                  <a:ext cx="15537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kemendagri_ri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pic>
              <p:nvPicPr>
                <p:cNvPr id="163" name="Picture 162">
                  <a:extLst>
                    <a:ext uri="{FF2B5EF4-FFF2-40B4-BE49-F238E27FC236}">
                      <a16:creationId xmlns:a16="http://schemas.microsoft.com/office/drawing/2014/main" id="{CA86CE76-0A71-4C63-871E-19A3D79DC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3088" y="6547883"/>
                  <a:ext cx="182949" cy="188522"/>
                </a:xfrm>
                <a:prstGeom prst="rect">
                  <a:avLst/>
                </a:prstGeom>
              </p:spPr>
            </p:pic>
            <p:pic>
              <p:nvPicPr>
                <p:cNvPr id="164" name="Picture 163">
                  <a:extLst>
                    <a:ext uri="{FF2B5EF4-FFF2-40B4-BE49-F238E27FC236}">
                      <a16:creationId xmlns:a16="http://schemas.microsoft.com/office/drawing/2014/main" id="{25980D32-55BE-4BF2-84FA-272888FBE5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34450" y="6552311"/>
                  <a:ext cx="208469" cy="205789"/>
                </a:xfrm>
                <a:prstGeom prst="rect">
                  <a:avLst/>
                </a:prstGeom>
              </p:spPr>
            </p:pic>
            <p:pic>
              <p:nvPicPr>
                <p:cNvPr id="165" name="Picture 164">
                  <a:extLst>
                    <a:ext uri="{FF2B5EF4-FFF2-40B4-BE49-F238E27FC236}">
                      <a16:creationId xmlns:a16="http://schemas.microsoft.com/office/drawing/2014/main" id="{8BEFCF9F-5C62-44F1-935B-5FFCE8090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1009" y="6560490"/>
                  <a:ext cx="242757" cy="187993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7" name="Group 6"/>
          <p:cNvGrpSpPr/>
          <p:nvPr/>
        </p:nvGrpSpPr>
        <p:grpSpPr>
          <a:xfrm>
            <a:off x="104634" y="-5039"/>
            <a:ext cx="823015" cy="1213209"/>
            <a:chOff x="104634" y="-5039"/>
            <a:chExt cx="823015" cy="121320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100000" l="0" r="100000">
                          <a14:foregroundMark x1="96040" y1="4523" x2="99010" y2="693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3436" y="-5039"/>
              <a:ext cx="615749" cy="1213209"/>
            </a:xfrm>
            <a:prstGeom prst="rect">
              <a:avLst/>
            </a:prstGeom>
          </p:spPr>
        </p:pic>
        <p:pic>
          <p:nvPicPr>
            <p:cNvPr id="123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34" y="43671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382692" y="1252483"/>
            <a:ext cx="967681" cy="169869"/>
            <a:chOff x="2865578" y="1152820"/>
            <a:chExt cx="967681" cy="16986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DC8627E-CB72-40AA-82B9-09E9B4AE0248}"/>
                </a:ext>
              </a:extLst>
            </p:cNvPr>
            <p:cNvSpPr/>
            <p:nvPr/>
          </p:nvSpPr>
          <p:spPr bwMode="auto">
            <a:xfrm>
              <a:off x="2865578" y="1152820"/>
              <a:ext cx="158416" cy="169869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409690F6-72FB-45E4-8DF2-090D10016E86}"/>
                </a:ext>
              </a:extLst>
            </p:cNvPr>
            <p:cNvSpPr/>
            <p:nvPr/>
          </p:nvSpPr>
          <p:spPr bwMode="auto">
            <a:xfrm>
              <a:off x="3067894" y="1152820"/>
              <a:ext cx="156509" cy="169869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14CA795A-2D32-490E-B218-D5E3B1B9C864}"/>
                </a:ext>
              </a:extLst>
            </p:cNvPr>
            <p:cNvSpPr/>
            <p:nvPr/>
          </p:nvSpPr>
          <p:spPr bwMode="auto">
            <a:xfrm>
              <a:off x="3270210" y="1152820"/>
              <a:ext cx="158416" cy="169869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CBF2DE3-F8B2-496B-9386-E1B3F5BD4585}"/>
                </a:ext>
              </a:extLst>
            </p:cNvPr>
            <p:cNvSpPr/>
            <p:nvPr/>
          </p:nvSpPr>
          <p:spPr bwMode="auto">
            <a:xfrm>
              <a:off x="3474434" y="1152820"/>
              <a:ext cx="156509" cy="169869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2470340-8F07-4A2F-B0C4-3FEC234966BA}"/>
                </a:ext>
              </a:extLst>
            </p:cNvPr>
            <p:cNvSpPr/>
            <p:nvPr/>
          </p:nvSpPr>
          <p:spPr bwMode="auto">
            <a:xfrm>
              <a:off x="3674843" y="1152820"/>
              <a:ext cx="158416" cy="169869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6" name="Oval 5"/>
          <p:cNvSpPr/>
          <p:nvPr/>
        </p:nvSpPr>
        <p:spPr>
          <a:xfrm>
            <a:off x="628733" y="1600010"/>
            <a:ext cx="629154" cy="629154"/>
          </a:xfrm>
          <a:prstGeom prst="ellipse">
            <a:avLst/>
          </a:prstGeom>
          <a:solidFill>
            <a:srgbClr val="D8151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</a:t>
            </a:r>
          </a:p>
        </p:txBody>
      </p:sp>
      <p:sp>
        <p:nvSpPr>
          <p:cNvPr id="156" name="Oval 155"/>
          <p:cNvSpPr/>
          <p:nvPr/>
        </p:nvSpPr>
        <p:spPr>
          <a:xfrm>
            <a:off x="628733" y="2464106"/>
            <a:ext cx="629154" cy="629154"/>
          </a:xfrm>
          <a:prstGeom prst="ellipse">
            <a:avLst/>
          </a:prstGeom>
          <a:solidFill>
            <a:srgbClr val="D8151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77C0DDD5-5B9E-4608-97A9-AF29CE971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377" y="798268"/>
            <a:ext cx="4514074" cy="64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MEMBANGUN PERSPEKTIF PERDAMAIAN MENGHADAPI </a:t>
            </a:r>
            <a:r>
              <a:rPr kumimoji="0" lang="id-ID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PILEG &amp; PILPRES 2019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9" name="Group 50">
            <a:extLst>
              <a:ext uri="{FF2B5EF4-FFF2-40B4-BE49-F238E27FC236}">
                <a16:creationId xmlns:a16="http://schemas.microsoft.com/office/drawing/2014/main" id="{885236A5-E3A7-4331-846A-C7D819DB3D0A}"/>
              </a:ext>
            </a:extLst>
          </p:cNvPr>
          <p:cNvGrpSpPr/>
          <p:nvPr/>
        </p:nvGrpSpPr>
        <p:grpSpPr>
          <a:xfrm>
            <a:off x="8620749" y="1508830"/>
            <a:ext cx="874807" cy="142516"/>
            <a:chOff x="3209394" y="1697544"/>
            <a:chExt cx="874807" cy="14251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2B95193-2F11-43D3-A1DF-655F8E12366D}"/>
                </a:ext>
              </a:extLst>
            </p:cNvPr>
            <p:cNvSpPr/>
            <p:nvPr/>
          </p:nvSpPr>
          <p:spPr bwMode="auto">
            <a:xfrm>
              <a:off x="3209394" y="1697544"/>
              <a:ext cx="143495" cy="142516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EE6F2B4-61FA-4734-ACCB-5EA2A86E79FC}"/>
                </a:ext>
              </a:extLst>
            </p:cNvPr>
            <p:cNvSpPr/>
            <p:nvPr/>
          </p:nvSpPr>
          <p:spPr bwMode="auto">
            <a:xfrm>
              <a:off x="3392654" y="1697544"/>
              <a:ext cx="141767" cy="142516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F4F1A72-7460-4089-8987-7BF4F083FBA1}"/>
                </a:ext>
              </a:extLst>
            </p:cNvPr>
            <p:cNvSpPr/>
            <p:nvPr/>
          </p:nvSpPr>
          <p:spPr bwMode="auto">
            <a:xfrm>
              <a:off x="3575914" y="1697544"/>
              <a:ext cx="141767" cy="142516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BD7A2F2-1F0A-4B74-ADD4-9B4201790454}"/>
                </a:ext>
              </a:extLst>
            </p:cNvPr>
            <p:cNvSpPr/>
            <p:nvPr/>
          </p:nvSpPr>
          <p:spPr bwMode="auto">
            <a:xfrm>
              <a:off x="3759174" y="1697544"/>
              <a:ext cx="141767" cy="142516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6BEB818-3FB1-4CF9-BBA1-249B1F389185}"/>
                </a:ext>
              </a:extLst>
            </p:cNvPr>
            <p:cNvSpPr/>
            <p:nvPr/>
          </p:nvSpPr>
          <p:spPr bwMode="auto">
            <a:xfrm>
              <a:off x="3940704" y="1697544"/>
              <a:ext cx="143497" cy="142516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67" name="Group 2">
            <a:extLst>
              <a:ext uri="{FF2B5EF4-FFF2-40B4-BE49-F238E27FC236}">
                <a16:creationId xmlns:a16="http://schemas.microsoft.com/office/drawing/2014/main" id="{D13E0084-D5D8-4714-A294-7F4A724CF25E}"/>
              </a:ext>
            </a:extLst>
          </p:cNvPr>
          <p:cNvGrpSpPr/>
          <p:nvPr/>
        </p:nvGrpSpPr>
        <p:grpSpPr>
          <a:xfrm>
            <a:off x="6808711" y="1808200"/>
            <a:ext cx="5094335" cy="5049800"/>
            <a:chOff x="6475665" y="1810326"/>
            <a:chExt cx="5094335" cy="5049800"/>
          </a:xfrm>
        </p:grpSpPr>
        <p:sp>
          <p:nvSpPr>
            <p:cNvPr id="69" name="Rectangle 79">
              <a:extLst>
                <a:ext uri="{FF2B5EF4-FFF2-40B4-BE49-F238E27FC236}">
                  <a16:creationId xmlns:a16="http://schemas.microsoft.com/office/drawing/2014/main" id="{BEDFDB70-79CF-4482-8086-E22748C5C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0294" y="2972537"/>
              <a:ext cx="140602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id-ID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Political Cost</a:t>
              </a:r>
              <a:endPara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73" name="Group 80">
              <a:extLst>
                <a:ext uri="{FF2B5EF4-FFF2-40B4-BE49-F238E27FC236}">
                  <a16:creationId xmlns:a16="http://schemas.microsoft.com/office/drawing/2014/main" id="{9020B422-E591-412C-B319-6170FDD9EB50}"/>
                </a:ext>
              </a:extLst>
            </p:cNvPr>
            <p:cNvGrpSpPr/>
            <p:nvPr/>
          </p:nvGrpSpPr>
          <p:grpSpPr>
            <a:xfrm>
              <a:off x="6712651" y="2037719"/>
              <a:ext cx="1061777" cy="1061777"/>
              <a:chOff x="1315700" y="211421"/>
              <a:chExt cx="1061777" cy="1061777"/>
            </a:xfrm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24E8133A-57CA-46CD-9941-60D5C4FD6AE9}"/>
                  </a:ext>
                </a:extLst>
              </p:cNvPr>
              <p:cNvSpPr/>
              <p:nvPr/>
            </p:nvSpPr>
            <p:spPr>
              <a:xfrm>
                <a:off x="1315700" y="211421"/>
                <a:ext cx="1061777" cy="106177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20" name="Group 82">
                <a:extLst>
                  <a:ext uri="{FF2B5EF4-FFF2-40B4-BE49-F238E27FC236}">
                    <a16:creationId xmlns:a16="http://schemas.microsoft.com/office/drawing/2014/main" id="{F4AF05C2-9F31-4AFE-AF4F-1D0B9DFFB756}"/>
                  </a:ext>
                </a:extLst>
              </p:cNvPr>
              <p:cNvGrpSpPr/>
              <p:nvPr/>
            </p:nvGrpSpPr>
            <p:grpSpPr>
              <a:xfrm>
                <a:off x="1443068" y="290989"/>
                <a:ext cx="821050" cy="869410"/>
                <a:chOff x="386433" y="-1957032"/>
                <a:chExt cx="2626284" cy="2780974"/>
              </a:xfrm>
            </p:grpSpPr>
            <p:pic>
              <p:nvPicPr>
                <p:cNvPr id="121" name="Picture 4" descr="Businessman Icon 256x256">
                  <a:extLst>
                    <a:ext uri="{FF2B5EF4-FFF2-40B4-BE49-F238E27FC236}">
                      <a16:creationId xmlns:a16="http://schemas.microsoft.com/office/drawing/2014/main" id="{D4ABD0F5-E7BA-4D49-92FF-248AE6186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backgroundRemoval t="0" b="100000" l="0" r="100000">
                              <a14:foregroundMark x1="18750" y1="75781" x2="37109" y2="87891"/>
                              <a14:foregroundMark x1="84766" y1="73438" x2="70703" y2="92578"/>
                              <a14:foregroundMark x1="34375" y1="65625" x2="42188" y2="824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4318" y="-1957032"/>
                  <a:ext cx="2438399" cy="24384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2" name="Picture 2" descr="Money 2 Icon 256x256">
                  <a:extLst>
                    <a:ext uri="{FF2B5EF4-FFF2-40B4-BE49-F238E27FC236}">
                      <a16:creationId xmlns:a16="http://schemas.microsoft.com/office/drawing/2014/main" id="{28F6938E-2BC1-4631-B12B-C76D3E210B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 cstate="print">
                  <a:extLst>
                    <a:ext uri="{BEBA8EAE-BF5A-486C-A8C5-ECC9F3942E4B}">
                      <a14:imgProps xmlns:a14="http://schemas.microsoft.com/office/drawing/2010/main">
                        <a14:imgLayer r:embed="rId22">
                          <a14:imgEffect>
                            <a14:backgroundRemoval t="9766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433" y="-785998"/>
                  <a:ext cx="1609938" cy="16099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74" name="Group 85">
              <a:extLst>
                <a:ext uri="{FF2B5EF4-FFF2-40B4-BE49-F238E27FC236}">
                  <a16:creationId xmlns:a16="http://schemas.microsoft.com/office/drawing/2014/main" id="{338FD9FB-0AB9-4097-8B2E-B040132C30BF}"/>
                </a:ext>
              </a:extLst>
            </p:cNvPr>
            <p:cNvGrpSpPr/>
            <p:nvPr/>
          </p:nvGrpSpPr>
          <p:grpSpPr>
            <a:xfrm>
              <a:off x="7969995" y="2155715"/>
              <a:ext cx="1921616" cy="1149491"/>
              <a:chOff x="913783" y="1622224"/>
              <a:chExt cx="1921616" cy="1149491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45CDF85D-E18C-4FA4-89A3-3F04B30F0182}"/>
                  </a:ext>
                </a:extLst>
              </p:cNvPr>
              <p:cNvSpPr/>
              <p:nvPr/>
            </p:nvSpPr>
            <p:spPr>
              <a:xfrm>
                <a:off x="1297525" y="1622224"/>
                <a:ext cx="1061777" cy="106177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Rectangle 33">
                <a:extLst>
                  <a:ext uri="{FF2B5EF4-FFF2-40B4-BE49-F238E27FC236}">
                    <a16:creationId xmlns:a16="http://schemas.microsoft.com/office/drawing/2014/main" id="{D36EF048-6DB4-4DA4-A2ED-89D67EDC3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3783" y="2433161"/>
                <a:ext cx="192161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Motif P</a:t>
                </a: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olitik Uang </a:t>
                </a:r>
                <a:endPara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18" name="Picture 6" descr="Hasil gambar untuk corruption vector">
                <a:extLst>
                  <a:ext uri="{FF2B5EF4-FFF2-40B4-BE49-F238E27FC236}">
                    <a16:creationId xmlns:a16="http://schemas.microsoft.com/office/drawing/2014/main" id="{F6A9CF2B-271E-4DED-96BD-D00FA29A87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BEBA8EAE-BF5A-486C-A8C5-ECC9F3942E4B}">
                    <a14:imgProps xmlns:a14="http://schemas.microsoft.com/office/drawing/2010/main">
                      <a14:imgLayer r:embed="rId24">
                        <a14:imgEffect>
                          <a14:backgroundRemoval t="0" b="100000" l="0" r="100000">
                            <a14:foregroundMark x1="2071" y1="21598" x2="23964" y2="33432"/>
                            <a14:foregroundMark x1="71893" y1="82544" x2="92899" y2="81953"/>
                            <a14:backgroundMark x1="15976" y1="52367" x2="36095" y2="72485"/>
                            <a14:backgroundMark x1="70118" y1="70710" x2="78994" y2="58284"/>
                            <a14:backgroundMark x1="32249" y1="26036" x2="37574" y2="2692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4115" y="1705527"/>
                <a:ext cx="927060" cy="9270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5" name="Group 89">
              <a:extLst>
                <a:ext uri="{FF2B5EF4-FFF2-40B4-BE49-F238E27FC236}">
                  <a16:creationId xmlns:a16="http://schemas.microsoft.com/office/drawing/2014/main" id="{1E6E7C83-1A0A-4498-90B8-52E6559162C9}"/>
                </a:ext>
              </a:extLst>
            </p:cNvPr>
            <p:cNvGrpSpPr/>
            <p:nvPr/>
          </p:nvGrpSpPr>
          <p:grpSpPr>
            <a:xfrm>
              <a:off x="6475665" y="4682788"/>
              <a:ext cx="1224886" cy="1670254"/>
              <a:chOff x="1154951" y="3863707"/>
              <a:chExt cx="1224886" cy="1670254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C254311E-A890-4905-AD3E-FE92195894DC}"/>
                  </a:ext>
                </a:extLst>
              </p:cNvPr>
              <p:cNvSpPr/>
              <p:nvPr/>
            </p:nvSpPr>
            <p:spPr>
              <a:xfrm>
                <a:off x="1314384" y="4001744"/>
                <a:ext cx="1061777" cy="106177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Rectangle 28">
                <a:extLst>
                  <a:ext uri="{FF2B5EF4-FFF2-40B4-BE49-F238E27FC236}">
                    <a16:creationId xmlns:a16="http://schemas.microsoft.com/office/drawing/2014/main" id="{5776DBA7-26C3-4D78-8826-9386E204E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4951" y="4949186"/>
                <a:ext cx="122488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Kampanye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Hitam</a:t>
                </a:r>
                <a:endPara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15" name="Picture 10" descr="Hasil gambar untuk campaign vector">
                <a:extLst>
                  <a:ext uri="{FF2B5EF4-FFF2-40B4-BE49-F238E27FC236}">
                    <a16:creationId xmlns:a16="http://schemas.microsoft.com/office/drawing/2014/main" id="{5F751A7C-0918-4781-B65B-96FBF761FC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5" cstate="print"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10000" b="90000" l="10000" r="90000">
                            <a14:foregroundMark x1="41600" y1="60370" x2="48000" y2="5648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386" t="19607" r="28550" b="37383"/>
              <a:stretch/>
            </p:blipFill>
            <p:spPr bwMode="auto">
              <a:xfrm>
                <a:off x="1389105" y="3863707"/>
                <a:ext cx="805624" cy="10985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1" name="Group 93">
              <a:extLst>
                <a:ext uri="{FF2B5EF4-FFF2-40B4-BE49-F238E27FC236}">
                  <a16:creationId xmlns:a16="http://schemas.microsoft.com/office/drawing/2014/main" id="{B5D1F541-3492-4FB0-B7AE-4A335116188F}"/>
                </a:ext>
              </a:extLst>
            </p:cNvPr>
            <p:cNvGrpSpPr/>
            <p:nvPr/>
          </p:nvGrpSpPr>
          <p:grpSpPr>
            <a:xfrm>
              <a:off x="6513676" y="3277561"/>
              <a:ext cx="1394934" cy="1499118"/>
              <a:chOff x="1170064" y="2788537"/>
              <a:chExt cx="1394934" cy="1499118"/>
            </a:xfrm>
          </p:grpSpPr>
          <p:grpSp>
            <p:nvGrpSpPr>
              <p:cNvPr id="100" name="Group 94">
                <a:extLst>
                  <a:ext uri="{FF2B5EF4-FFF2-40B4-BE49-F238E27FC236}">
                    <a16:creationId xmlns:a16="http://schemas.microsoft.com/office/drawing/2014/main" id="{F68C6594-8B39-4745-8257-4B9E84A5F00A}"/>
                  </a:ext>
                </a:extLst>
              </p:cNvPr>
              <p:cNvGrpSpPr/>
              <p:nvPr/>
            </p:nvGrpSpPr>
            <p:grpSpPr>
              <a:xfrm>
                <a:off x="1296757" y="2788537"/>
                <a:ext cx="1061777" cy="1086119"/>
                <a:chOff x="1296757" y="2788537"/>
                <a:chExt cx="1061777" cy="1086119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5880C0D4-4E35-4CA2-876F-45E7F53BBF78}"/>
                    </a:ext>
                  </a:extLst>
                </p:cNvPr>
                <p:cNvSpPr/>
                <p:nvPr/>
              </p:nvSpPr>
              <p:spPr>
                <a:xfrm>
                  <a:off x="1296757" y="2812879"/>
                  <a:ext cx="1061777" cy="106177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pic>
              <p:nvPicPr>
                <p:cNvPr id="112" name="Picture 8" descr="Gambar terkait">
                  <a:extLst>
                    <a:ext uri="{FF2B5EF4-FFF2-40B4-BE49-F238E27FC236}">
                      <a16:creationId xmlns:a16="http://schemas.microsoft.com/office/drawing/2014/main" id="{104119A9-2406-4DFE-ADC0-730D3B3CFA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BEBA8EAE-BF5A-486C-A8C5-ECC9F3942E4B}">
                      <a14:imgProps xmlns:a14="http://schemas.microsoft.com/office/drawing/2010/main">
                        <a14:imgLayer r:embed="rId28">
                          <a14:imgEffect>
                            <a14:backgroundRemoval t="1600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9480" y="2788537"/>
                  <a:ext cx="891587" cy="891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10" name="Rectangle 26">
                <a:extLst>
                  <a:ext uri="{FF2B5EF4-FFF2-40B4-BE49-F238E27FC236}">
                    <a16:creationId xmlns:a16="http://schemas.microsoft.com/office/drawing/2014/main" id="{38FF6E6F-92C0-44DD-BFFE-8331520CE6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0064" y="3702880"/>
                <a:ext cx="139493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Isu-isu Hoax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Dan SARA </a:t>
                </a:r>
                <a:endPara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Group 98">
              <a:extLst>
                <a:ext uri="{FF2B5EF4-FFF2-40B4-BE49-F238E27FC236}">
                  <a16:creationId xmlns:a16="http://schemas.microsoft.com/office/drawing/2014/main" id="{330B4B71-DD3A-413C-B4FE-E9C1768EED75}"/>
                </a:ext>
              </a:extLst>
            </p:cNvPr>
            <p:cNvGrpSpPr/>
            <p:nvPr/>
          </p:nvGrpSpPr>
          <p:grpSpPr>
            <a:xfrm>
              <a:off x="9966266" y="3085405"/>
              <a:ext cx="1091085" cy="1659888"/>
              <a:chOff x="5781663" y="139939"/>
              <a:chExt cx="1091085" cy="1659888"/>
            </a:xfrm>
          </p:grpSpPr>
          <p:sp>
            <p:nvSpPr>
              <p:cNvPr id="98" name="Rectangle 31">
                <a:extLst>
                  <a:ext uri="{FF2B5EF4-FFF2-40B4-BE49-F238E27FC236}">
                    <a16:creationId xmlns:a16="http://schemas.microsoft.com/office/drawing/2014/main" id="{634AAC50-9AD7-4ED3-8115-E7CB20969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2011" y="1215052"/>
                <a:ext cx="1050737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Langkah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Preventif</a:t>
                </a:r>
                <a:endPara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9" name="Picture 12" descr="Hasil gambar untuk walk icon vector">
                <a:extLst>
                  <a:ext uri="{FF2B5EF4-FFF2-40B4-BE49-F238E27FC236}">
                    <a16:creationId xmlns:a16="http://schemas.microsoft.com/office/drawing/2014/main" id="{F2D47C83-F05B-467D-A55F-AB80B18B05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405" b="49558"/>
              <a:stretch/>
            </p:blipFill>
            <p:spPr bwMode="auto">
              <a:xfrm>
                <a:off x="5781663" y="139939"/>
                <a:ext cx="1049131" cy="12516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34DBBDA-049E-40A1-81FF-C45DB332E558}"/>
                </a:ext>
              </a:extLst>
            </p:cNvPr>
            <p:cNvSpPr/>
            <p:nvPr/>
          </p:nvSpPr>
          <p:spPr>
            <a:xfrm>
              <a:off x="8863179" y="5798349"/>
              <a:ext cx="1061777" cy="10617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Rectangle 30">
              <a:extLst>
                <a:ext uri="{FF2B5EF4-FFF2-40B4-BE49-F238E27FC236}">
                  <a16:creationId xmlns:a16="http://schemas.microsoft.com/office/drawing/2014/main" id="{94BF676E-0F5B-438D-B017-1717D28C4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2118" y="5864317"/>
              <a:ext cx="169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id-ID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Politik Identitas</a:t>
              </a:r>
              <a:endPara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6" name="Group 103">
              <a:extLst>
                <a:ext uri="{FF2B5EF4-FFF2-40B4-BE49-F238E27FC236}">
                  <a16:creationId xmlns:a16="http://schemas.microsoft.com/office/drawing/2014/main" id="{EAF93FDA-CF4D-4C2B-AA7A-CBF265882CF1}"/>
                </a:ext>
              </a:extLst>
            </p:cNvPr>
            <p:cNvGrpSpPr/>
            <p:nvPr/>
          </p:nvGrpSpPr>
          <p:grpSpPr>
            <a:xfrm>
              <a:off x="9937877" y="1810326"/>
              <a:ext cx="1134528" cy="1487553"/>
              <a:chOff x="8589261" y="2596208"/>
              <a:chExt cx="1134528" cy="1487553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FCA337D0-A205-461A-A935-60FE8D970DBA}"/>
                  </a:ext>
                </a:extLst>
              </p:cNvPr>
              <p:cNvSpPr/>
              <p:nvPr/>
            </p:nvSpPr>
            <p:spPr>
              <a:xfrm>
                <a:off x="8662012" y="2822112"/>
                <a:ext cx="1061777" cy="106177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95" name="Group 105">
                <a:extLst>
                  <a:ext uri="{FF2B5EF4-FFF2-40B4-BE49-F238E27FC236}">
                    <a16:creationId xmlns:a16="http://schemas.microsoft.com/office/drawing/2014/main" id="{44860A4C-B49B-4995-ACE9-A18AED4F0560}"/>
                  </a:ext>
                </a:extLst>
              </p:cNvPr>
              <p:cNvGrpSpPr/>
              <p:nvPr/>
            </p:nvGrpSpPr>
            <p:grpSpPr>
              <a:xfrm>
                <a:off x="8589261" y="2596208"/>
                <a:ext cx="1126783" cy="1487553"/>
                <a:chOff x="8589261" y="2596208"/>
                <a:chExt cx="1126783" cy="1487553"/>
              </a:xfrm>
            </p:grpSpPr>
            <p:pic>
              <p:nvPicPr>
                <p:cNvPr id="96" name="Picture 18" descr="Hasil gambar untuk fight  vector">
                  <a:extLst>
                    <a:ext uri="{FF2B5EF4-FFF2-40B4-BE49-F238E27FC236}">
                      <a16:creationId xmlns:a16="http://schemas.microsoft.com/office/drawing/2014/main" id="{DE8E373E-AFE2-4BA9-A427-10359FA304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0" cstate="print"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ackgroundRemoval t="8625" b="90000" l="10000" r="90000">
                              <a14:foregroundMark x1="35625" y1="13500" x2="36250" y2="11625"/>
                              <a14:foregroundMark x1="30750" y1="88000" x2="39250" y2="88000"/>
                              <a14:foregroundMark x1="34750" y1="75625" x2="37750" y2="78875"/>
                              <a14:foregroundMark x1="51625" y1="88250" x2="59250" y2="87000"/>
                              <a14:foregroundMark x1="65250" y1="88625" x2="72875" y2="88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289" r="24293"/>
                <a:stretch/>
              </p:blipFill>
              <p:spPr bwMode="auto">
                <a:xfrm>
                  <a:off x="8763000" y="2596208"/>
                  <a:ext cx="800100" cy="144374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7" name="Rectangle 27">
                  <a:extLst>
                    <a:ext uri="{FF2B5EF4-FFF2-40B4-BE49-F238E27FC236}">
                      <a16:creationId xmlns:a16="http://schemas.microsoft.com/office/drawing/2014/main" id="{DA018D57-66EA-4C35-B8F4-FE2E1D7F4C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89261" y="3745207"/>
                  <a:ext cx="1126783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id-ID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Provokasi</a:t>
                  </a:r>
                  <a:endParaRPr kumimoji="0" lang="en-US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87" name="Picture 20" descr="Gambar terkait">
              <a:extLst>
                <a:ext uri="{FF2B5EF4-FFF2-40B4-BE49-F238E27FC236}">
                  <a16:creationId xmlns:a16="http://schemas.microsoft.com/office/drawing/2014/main" id="{B97CFE55-7660-41BC-BDBB-D7EB6A3933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272" b="100000" l="0" r="100000">
                          <a14:foregroundMark x1="17400" y1="39049" x2="15400" y2="46779"/>
                          <a14:foregroundMark x1="17600" y1="50149" x2="22200" y2="39445"/>
                          <a14:foregroundMark x1="20800" y1="44797" x2="20800" y2="48563"/>
                          <a14:foregroundMark x1="24200" y1="25768" x2="28000" y2="16848"/>
                          <a14:foregroundMark x1="48000" y1="15263" x2="53400" y2="7929"/>
                          <a14:foregroundMark x1="70800" y1="25966" x2="76000" y2="18632"/>
                          <a14:foregroundMark x1="51800" y1="21606" x2="52600" y2="39643"/>
                          <a14:foregroundMark x1="34600" y1="29138" x2="35800" y2="33697"/>
                          <a14:foregroundMark x1="36400" y1="34291" x2="41200" y2="38850"/>
                          <a14:foregroundMark x1="42200" y1="39643" x2="47000" y2="41824"/>
                          <a14:foregroundMark x1="27200" y1="48959" x2="38600" y2="56095"/>
                          <a14:foregroundMark x1="71400" y1="31516" x2="69400" y2="34688"/>
                          <a14:foregroundMark x1="69200" y1="36075" x2="61000" y2="41824"/>
                          <a14:foregroundMark x1="70400" y1="24975" x2="71200" y2="19227"/>
                          <a14:foregroundMark x1="35200" y1="25966" x2="33400" y2="18632"/>
                          <a14:foregroundMark x1="79000" y1="46383" x2="81400" y2="40833"/>
                          <a14:backgroundMark x1="16600" y1="66601" x2="33000" y2="66204"/>
                          <a14:backgroundMark x1="34600" y1="65015" x2="37200" y2="59267"/>
                          <a14:backgroundMark x1="71800" y1="53320" x2="94800" y2="53717"/>
                          <a14:backgroundMark x1="73800" y1="63231" x2="83400" y2="62438"/>
                          <a14:backgroundMark x1="75400" y1="66799" x2="75200" y2="78692"/>
                          <a14:backgroundMark x1="63800" y1="80079" x2="79400" y2="85233"/>
                          <a14:backgroundMark x1="67200" y1="81070" x2="75400" y2="63429"/>
                          <a14:backgroundMark x1="75800" y1="67592" x2="81400" y2="84242"/>
                          <a14:backgroundMark x1="80000" y1="73142" x2="80000" y2="67195"/>
                          <a14:backgroundMark x1="67000" y1="84044" x2="81400" y2="88801"/>
                          <a14:backgroundMark x1="81600" y1="62438" x2="88800" y2="61249"/>
                          <a14:backgroundMark x1="6800" y1="74331" x2="36200" y2="75124"/>
                          <a14:backgroundMark x1="39400" y1="76115" x2="36000" y2="84242"/>
                          <a14:backgroundMark x1="30800" y1="78494" x2="27200" y2="85431"/>
                          <a14:backgroundMark x1="2800" y1="73935" x2="8200" y2="72547"/>
                          <a14:backgroundMark x1="34600" y1="74529" x2="42400" y2="74926"/>
                          <a14:backgroundMark x1="45400" y1="78097" x2="46000" y2="82656"/>
                          <a14:backgroundMark x1="46000" y1="82656" x2="27400" y2="90981"/>
                          <a14:backgroundMark x1="12329" y1="4891" x2="5753" y2="554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0898" y="4841967"/>
              <a:ext cx="1010398" cy="1019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8" name="Group 109">
              <a:extLst>
                <a:ext uri="{FF2B5EF4-FFF2-40B4-BE49-F238E27FC236}">
                  <a16:creationId xmlns:a16="http://schemas.microsoft.com/office/drawing/2014/main" id="{ED0C28F7-8244-4707-B868-3AF9C730DE2D}"/>
                </a:ext>
              </a:extLst>
            </p:cNvPr>
            <p:cNvGrpSpPr/>
            <p:nvPr/>
          </p:nvGrpSpPr>
          <p:grpSpPr>
            <a:xfrm>
              <a:off x="9502456" y="4880533"/>
              <a:ext cx="2067544" cy="1748021"/>
              <a:chOff x="3933459" y="5406252"/>
              <a:chExt cx="2067544" cy="1748021"/>
            </a:xfrm>
          </p:grpSpPr>
          <p:sp>
            <p:nvSpPr>
              <p:cNvPr id="92" name="Rectangle 34">
                <a:extLst>
                  <a:ext uri="{FF2B5EF4-FFF2-40B4-BE49-F238E27FC236}">
                    <a16:creationId xmlns:a16="http://schemas.microsoft.com/office/drawing/2014/main" id="{2AD3CBB4-B7F7-4D97-A430-C5D1208B5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459" y="6077055"/>
                <a:ext cx="206754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Cara </a:t>
                </a:r>
                <a:r>
                  <a:rPr kumimoji="0" lang="en-US" alt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Konte</a:t>
                </a: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s</a:t>
                </a:r>
                <a:r>
                  <a:rPr kumimoji="0" lang="en-US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tan </a:t>
                </a:r>
                <a:endParaRPr kumimoji="0" lang="id-ID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Memenangi</a:t>
                </a:r>
                <a:endParaRPr kumimoji="0" lang="id-ID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alt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Kursi</a:t>
                </a:r>
                <a:r>
                  <a:rPr kumimoji="0" lang="en-US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 P</a:t>
                </a: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ilpres dan Pileg</a:t>
                </a:r>
                <a:endPara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3" name="Picture 22" descr="Hasil gambar untuk cheat vector">
                <a:extLst>
                  <a:ext uri="{FF2B5EF4-FFF2-40B4-BE49-F238E27FC236}">
                    <a16:creationId xmlns:a16="http://schemas.microsoft.com/office/drawing/2014/main" id="{F6EBE109-FAE8-4733-9F59-DBB829897A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BEBA8EAE-BF5A-486C-A8C5-ECC9F3942E4B}">
                    <a14:imgProps xmlns:a14="http://schemas.microsoft.com/office/drawing/2010/main">
                      <a14:imgLayer r:embed="rId35">
                        <a14:imgEffect>
                          <a14:backgroundRemoval t="0" b="100000" l="10000" r="90000">
                            <a14:foregroundMark x1="19375" y1="61944" x2="78125" y2="19722"/>
                            <a14:foregroundMark x1="38333" y1="20556" x2="55625" y2="23611"/>
                            <a14:foregroundMark x1="56667" y1="24167" x2="30417" y2="45556"/>
                            <a14:foregroundMark x1="13958" y1="71389" x2="48333" y2="48333"/>
                            <a14:foregroundMark x1="38125" y1="73056" x2="63958" y2="48889"/>
                            <a14:foregroundMark x1="68333" y1="39167" x2="83958" y2="73611"/>
                            <a14:foregroundMark x1="39583" y1="94444" x2="63750" y2="94444"/>
                            <a14:foregroundMark x1="64375" y1="94444" x2="81458" y2="81111"/>
                            <a14:foregroundMark x1="43958" y1="54722" x2="79792" y2="36111"/>
                            <a14:foregroundMark x1="22500" y1="97500" x2="37292" y2="9166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8205" y="5406252"/>
                <a:ext cx="1013296" cy="7599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9" name="Group 112">
              <a:extLst>
                <a:ext uri="{FF2B5EF4-FFF2-40B4-BE49-F238E27FC236}">
                  <a16:creationId xmlns:a16="http://schemas.microsoft.com/office/drawing/2014/main" id="{32452BD6-5E5F-4094-B4B9-CC89FB1195A5}"/>
                </a:ext>
              </a:extLst>
            </p:cNvPr>
            <p:cNvGrpSpPr/>
            <p:nvPr/>
          </p:nvGrpSpPr>
          <p:grpSpPr>
            <a:xfrm>
              <a:off x="8265258" y="3282865"/>
              <a:ext cx="1237198" cy="1510003"/>
              <a:chOff x="8662755" y="1606199"/>
              <a:chExt cx="1237198" cy="1510003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6630325E-C2B2-4E40-9F76-D6BD906E2EAC}"/>
                  </a:ext>
                </a:extLst>
              </p:cNvPr>
              <p:cNvSpPr/>
              <p:nvPr/>
            </p:nvSpPr>
            <p:spPr>
              <a:xfrm>
                <a:off x="8701355" y="1606199"/>
                <a:ext cx="1061777" cy="106177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1" name="Rectangle 25">
                <a:extLst>
                  <a:ext uri="{FF2B5EF4-FFF2-40B4-BE49-F238E27FC236}">
                    <a16:creationId xmlns:a16="http://schemas.microsoft.com/office/drawing/2014/main" id="{082AA1D2-4193-42ED-A3D6-859068BFF2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62755" y="2531427"/>
                <a:ext cx="123719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Kesadaran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id-ID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Demokrasi</a:t>
                </a:r>
                <a:endPara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33" name="Picture 2" descr="Gambar terkait">
            <a:extLst>
              <a:ext uri="{FF2B5EF4-FFF2-40B4-BE49-F238E27FC236}">
                <a16:creationId xmlns:a16="http://schemas.microsoft.com/office/drawing/2014/main" id="{2408FCC8-8B30-4BE6-AC96-A10AA634C9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4286" b="96857" l="9972" r="89888">
                        <a14:foregroundMark x1="61657" y1="18000" x2="66573" y2="19429"/>
                        <a14:foregroundMark x1="67556" y1="16000" x2="58708" y2="26286"/>
                        <a14:foregroundMark x1="38764" y1="60000" x2="38764" y2="70857"/>
                        <a14:foregroundMark x1="43539" y1="76286" x2="44944" y2="8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716" r="27030" b="11851"/>
          <a:stretch/>
        </p:blipFill>
        <p:spPr bwMode="auto">
          <a:xfrm>
            <a:off x="8695869" y="3094943"/>
            <a:ext cx="1111242" cy="11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" name="Rectangle 11">
            <a:extLst>
              <a:ext uri="{FF2B5EF4-FFF2-40B4-BE49-F238E27FC236}">
                <a16:creationId xmlns:a16="http://schemas.microsoft.com/office/drawing/2014/main" id="{DA4937F8-06A1-4413-BD6D-334DDA65A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715" y="3356051"/>
            <a:ext cx="41856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just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ID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Tetap</a:t>
            </a:r>
            <a:r>
              <a:rPr lang="en-ID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menjaga</a:t>
            </a:r>
            <a:r>
              <a:rPr lang="en-ID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persatuan</a:t>
            </a:r>
            <a:r>
              <a:rPr lang="en-ID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ID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kesatuan</a:t>
            </a:r>
            <a:r>
              <a:rPr lang="en-ID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1600" i="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bangsa</a:t>
            </a:r>
            <a:r>
              <a:rPr lang="en-ID" sz="1600" i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altLang="en-US" sz="1600" i="0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645E6C73-5D9F-474B-A99A-3F477C094132}"/>
              </a:ext>
            </a:extLst>
          </p:cNvPr>
          <p:cNvSpPr/>
          <p:nvPr/>
        </p:nvSpPr>
        <p:spPr>
          <a:xfrm>
            <a:off x="628733" y="3290113"/>
            <a:ext cx="629154" cy="629154"/>
          </a:xfrm>
          <a:prstGeom prst="ellipse">
            <a:avLst/>
          </a:prstGeom>
          <a:solidFill>
            <a:srgbClr val="D8151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72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C6393B-ED7E-487C-88FC-938BA11A6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" t="2174" r="3334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75B5284-E44D-45C7-90EA-6E65187CCE14}"/>
              </a:ext>
            </a:extLst>
          </p:cNvPr>
          <p:cNvSpPr txBox="1">
            <a:spLocks noGrp="1"/>
          </p:cNvSpPr>
          <p:nvPr/>
        </p:nvSpPr>
        <p:spPr bwMode="auto">
          <a:xfrm>
            <a:off x="7362092" y="5367714"/>
            <a:ext cx="1363484" cy="3165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C2CA7C9-D562-40B4-BA73-CBB82C93D38C}" type="slidenum">
              <a:rPr kumimoji="0" lang="en-GB" altLang="id-ID" sz="646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MS PGothic" pitchFamily="34" charset="-128"/>
                <a:cs typeface="Arial" panose="020B0604020202020204" pitchFamily="34" charset="0"/>
              </a:rPr>
              <a:pPr marL="0" marR="0" lvl="0" indent="0" algn="r" defTabSz="8440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37</a:t>
            </a:fld>
            <a:endParaRPr kumimoji="0" lang="en-GB" altLang="id-ID" sz="646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B6ADD9-49A9-475F-B5E4-E73B8F3A365A}"/>
              </a:ext>
            </a:extLst>
          </p:cNvPr>
          <p:cNvSpPr txBox="1"/>
          <p:nvPr/>
        </p:nvSpPr>
        <p:spPr>
          <a:xfrm>
            <a:off x="1928156" y="4797152"/>
            <a:ext cx="83356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bas Neue" panose="020B0606020202050201" pitchFamily="34" charset="0"/>
                <a:ea typeface="MS PGothic" pitchFamily="34" charset="-128"/>
                <a:cs typeface="Arial" charset="0"/>
              </a:rPr>
              <a:t>TERIMA KASIH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80EBCEB-56C3-4704-8CE9-23E40ECB7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72" y="280422"/>
            <a:ext cx="3209854" cy="215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5014D4-0EC3-441A-9262-73D721E878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54" y="2550381"/>
            <a:ext cx="6553889" cy="241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0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28032</TotalTime>
  <Words>2807</Words>
  <Application>Microsoft Office PowerPoint</Application>
  <PresentationFormat>Widescreen</PresentationFormat>
  <Paragraphs>525</Paragraphs>
  <Slides>38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25</vt:i4>
      </vt:variant>
      <vt:variant>
        <vt:lpstr>Theme</vt:lpstr>
      </vt:variant>
      <vt:variant>
        <vt:i4>15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79" baseType="lpstr">
      <vt:lpstr>ＭＳ Ｐゴシック</vt:lpstr>
      <vt:lpstr>ＭＳ Ｐゴシック</vt:lpstr>
      <vt:lpstr>Adobe Gothic Std B</vt:lpstr>
      <vt:lpstr>Adobe Ming Std L</vt:lpstr>
      <vt:lpstr>Agency FB</vt:lpstr>
      <vt:lpstr>Andalus</vt:lpstr>
      <vt:lpstr>Arial</vt:lpstr>
      <vt:lpstr>Arial Narrow</vt:lpstr>
      <vt:lpstr>Bebas Neue</vt:lpstr>
      <vt:lpstr>Bodoni Bk BT</vt:lpstr>
      <vt:lpstr>BrowalliaUPC</vt:lpstr>
      <vt:lpstr>Calibri</vt:lpstr>
      <vt:lpstr>Calibri Light</vt:lpstr>
      <vt:lpstr>Cambria</vt:lpstr>
      <vt:lpstr>Franklin Gothic Book</vt:lpstr>
      <vt:lpstr>Franklin Gothic Medium</vt:lpstr>
      <vt:lpstr>Khmer UI</vt:lpstr>
      <vt:lpstr>MS Mincho</vt:lpstr>
      <vt:lpstr>Segoe UI</vt:lpstr>
      <vt:lpstr>Tahoma</vt:lpstr>
      <vt:lpstr>Times New Roman</vt:lpstr>
      <vt:lpstr>Tw Cen MT</vt:lpstr>
      <vt:lpstr>Verdana</vt:lpstr>
      <vt:lpstr>Wingdings</vt:lpstr>
      <vt:lpstr>Zelda</vt:lpstr>
      <vt:lpstr>5_Office Theme</vt:lpstr>
      <vt:lpstr>4_Office Theme</vt:lpstr>
      <vt:lpstr>6_Office Theme</vt:lpstr>
      <vt:lpstr>8_Office Theme</vt:lpstr>
      <vt:lpstr>3_Office Theme</vt:lpstr>
      <vt:lpstr>9_Office Theme</vt:lpstr>
      <vt:lpstr>10_Office Theme</vt:lpstr>
      <vt:lpstr>13_Office Theme</vt:lpstr>
      <vt:lpstr>14_Office Theme</vt:lpstr>
      <vt:lpstr>7_Office Theme</vt:lpstr>
      <vt:lpstr>11_Office Theme</vt:lpstr>
      <vt:lpstr>12_Office Theme</vt:lpstr>
      <vt:lpstr>15_Office Theme</vt:lpstr>
      <vt:lpstr>16_Office Theme</vt:lpstr>
      <vt:lpstr>17_Office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 32</dc:title>
  <dc:creator>mulkanilubis@gmail.com</dc:creator>
  <dc:description>Kemendagri - Otda</dc:description>
  <cp:lastModifiedBy>Dimas</cp:lastModifiedBy>
  <cp:revision>1907</cp:revision>
  <cp:lastPrinted>2019-04-09T09:42:18Z</cp:lastPrinted>
  <dcterms:created xsi:type="dcterms:W3CDTF">2004-08-05T04:11:38Z</dcterms:created>
  <dcterms:modified xsi:type="dcterms:W3CDTF">2019-04-10T22:20:40Z</dcterms:modified>
</cp:coreProperties>
</file>