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  <p:sldMasterId id="2147483788" r:id="rId2"/>
    <p:sldMasterId id="2147483817" r:id="rId3"/>
    <p:sldMasterId id="2147483830" r:id="rId4"/>
    <p:sldMasterId id="2147483843" r:id="rId5"/>
    <p:sldMasterId id="2147483856" r:id="rId6"/>
    <p:sldMasterId id="2147483858" r:id="rId7"/>
    <p:sldMasterId id="2147483860" r:id="rId8"/>
    <p:sldMasterId id="2147483873" r:id="rId9"/>
    <p:sldMasterId id="2147483898" r:id="rId10"/>
  </p:sldMasterIdLst>
  <p:notesMasterIdLst>
    <p:notesMasterId r:id="rId47"/>
  </p:notesMasterIdLst>
  <p:handoutMasterIdLst>
    <p:handoutMasterId r:id="rId48"/>
  </p:handoutMasterIdLst>
  <p:sldIdLst>
    <p:sldId id="1431" r:id="rId11"/>
    <p:sldId id="1883" r:id="rId12"/>
    <p:sldId id="1420" r:id="rId13"/>
    <p:sldId id="1910" r:id="rId14"/>
    <p:sldId id="1899" r:id="rId15"/>
    <p:sldId id="1900" r:id="rId16"/>
    <p:sldId id="1901" r:id="rId17"/>
    <p:sldId id="1902" r:id="rId18"/>
    <p:sldId id="1903" r:id="rId19"/>
    <p:sldId id="1904" r:id="rId20"/>
    <p:sldId id="1905" r:id="rId21"/>
    <p:sldId id="1906" r:id="rId22"/>
    <p:sldId id="1907" r:id="rId23"/>
    <p:sldId id="1908" r:id="rId24"/>
    <p:sldId id="1909" r:id="rId25"/>
    <p:sldId id="1846" r:id="rId26"/>
    <p:sldId id="1892" r:id="rId27"/>
    <p:sldId id="1875" r:id="rId28"/>
    <p:sldId id="1893" r:id="rId29"/>
    <p:sldId id="1894" r:id="rId30"/>
    <p:sldId id="1911" r:id="rId31"/>
    <p:sldId id="1885" r:id="rId32"/>
    <p:sldId id="1886" r:id="rId33"/>
    <p:sldId id="1887" r:id="rId34"/>
    <p:sldId id="1888" r:id="rId35"/>
    <p:sldId id="1889" r:id="rId36"/>
    <p:sldId id="1890" r:id="rId37"/>
    <p:sldId id="1860" r:id="rId38"/>
    <p:sldId id="1876" r:id="rId39"/>
    <p:sldId id="1898" r:id="rId40"/>
    <p:sldId id="1896" r:id="rId41"/>
    <p:sldId id="1864" r:id="rId42"/>
    <p:sldId id="1895" r:id="rId43"/>
    <p:sldId id="1863" r:id="rId44"/>
    <p:sldId id="1879" r:id="rId45"/>
    <p:sldId id="1861" r:id="rId46"/>
  </p:sldIdLst>
  <p:sldSz cx="12192000" cy="6858000"/>
  <p:notesSz cx="6889750" cy="100218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3" userDrawn="1">
          <p15:clr>
            <a:srgbClr val="A4A3A4"/>
          </p15:clr>
        </p15:guide>
        <p15:guide id="2" pos="40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11D"/>
    <a:srgbClr val="F04822"/>
    <a:srgbClr val="076D39"/>
    <a:srgbClr val="C877DD"/>
    <a:srgbClr val="FF5D5D"/>
    <a:srgbClr val="7C00B8"/>
    <a:srgbClr val="00CC99"/>
    <a:srgbClr val="ED1C24"/>
    <a:srgbClr val="D81514"/>
    <a:srgbClr val="A5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88" autoAdjust="0"/>
    <p:restoredTop sz="94353" autoAdjust="0"/>
  </p:normalViewPr>
  <p:slideViewPr>
    <p:cSldViewPr snapToGrid="0">
      <p:cViewPr varScale="1">
        <p:scale>
          <a:sx n="70" d="100"/>
          <a:sy n="70" d="100"/>
        </p:scale>
        <p:origin x="432" y="60"/>
      </p:cViewPr>
      <p:guideLst>
        <p:guide orient="horz" pos="1593"/>
        <p:guide pos="4021"/>
      </p:guideLst>
    </p:cSldViewPr>
  </p:slideViewPr>
  <p:outlineViewPr>
    <p:cViewPr>
      <p:scale>
        <a:sx n="33" d="100"/>
        <a:sy n="33" d="100"/>
      </p:scale>
      <p:origin x="0" y="-64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04-Subdit%20IV\Musrenbang%20RPJMD%202018-2023\7-Musrenbang-RPJMD%20Prov%20Sulsel%202018-2023\Data%20Statistik\Kompilasi%20PDRB%20ADHK%20Sulsel-BP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04-Subdit%20IV\Musrenbang%20RPJMD%202018-2023\8-Musrenbang-RPJMD%20Prov%20Bali%202018-2023\Data%20Statistik\Kompilasi%20Kemiskinan%20Bali-BPS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04-Subdit%20IV\Musrenbang%20RPJMD%202018-2023\8-Musrenbang-RPJMD%20Prov%20Bali%202018-2023\Data%20Statistik\Kompilasi%20IPM%20Bali-BP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04-Subdit%20IV\Musrenbang%20RPJMD%202018-2023\7-Musrenbang-RPJMD%20Prov%20Sulsel%202018-2023\Data%20Statistik\Kompilasi%20TPT%20Sulsel-BP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04-Subdit%20IV\Musrenbang%20RPJMD%202018-2023\8-Musrenbang-RPJMD%20Prov%20Bali%202018-2023\Data%20Statistik\Kompilasi%20TPT%20Bali-BP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04-Subdit%20IV\Musrenbang%20RPJMD%202018-2023\8-Musrenbang-RPJMD%20Prov%20Bali%202018-2023\Data%20Statistik\Kompilasi%20Gini%20Ratio%20Bali-BP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04-Subdit%20IV\Musrenbang%20RPJMD%202018-2023\8-Musrenbang-RPJMD%20Prov%20Bali%202018-2023\Data%20Statistik\Kompilasi%20Gini%20Ratio%20Bali-BP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2FF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22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CF-4D3F-ADC5-7886B47A1777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100-4C30-9AE0-2187C95B93D9}"/>
              </c:ext>
            </c:extLst>
          </c:dPt>
          <c:dPt>
            <c:idx val="2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CF-4D3F-ADC5-7886B47A17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'PDRB Per Provinsi'!$A$2:$A$36</c:f>
              <c:strCache>
                <c:ptCount val="35"/>
                <c:pt idx="0">
                  <c:v>Malut</c:v>
                </c:pt>
                <c:pt idx="1">
                  <c:v>Sulbar</c:v>
                </c:pt>
                <c:pt idx="2">
                  <c:v>Sulsel</c:v>
                </c:pt>
                <c:pt idx="3">
                  <c:v>Kep Babel</c:v>
                </c:pt>
                <c:pt idx="4">
                  <c:v>Papbar</c:v>
                </c:pt>
                <c:pt idx="5">
                  <c:v>Papua</c:v>
                </c:pt>
                <c:pt idx="6">
                  <c:v>Sultra</c:v>
                </c:pt>
                <c:pt idx="7">
                  <c:v>Kalteng</c:v>
                </c:pt>
                <c:pt idx="8">
                  <c:v>Sulteng</c:v>
                </c:pt>
                <c:pt idx="9">
                  <c:v>DKI</c:v>
                </c:pt>
                <c:pt idx="10">
                  <c:v>Maluku</c:v>
                </c:pt>
                <c:pt idx="11">
                  <c:v>Bali</c:v>
                </c:pt>
                <c:pt idx="12">
                  <c:v>Sumsel</c:v>
                </c:pt>
                <c:pt idx="13">
                  <c:v>DIY</c:v>
                </c:pt>
                <c:pt idx="14">
                  <c:v>Banten</c:v>
                </c:pt>
                <c:pt idx="15">
                  <c:v>Sulut</c:v>
                </c:pt>
                <c:pt idx="16">
                  <c:v>Jabar</c:v>
                </c:pt>
                <c:pt idx="17">
                  <c:v>Sumut</c:v>
                </c:pt>
                <c:pt idx="18">
                  <c:v>Jatim</c:v>
                </c:pt>
                <c:pt idx="19">
                  <c:v>Jateng</c:v>
                </c:pt>
                <c:pt idx="20">
                  <c:v>Sumbar</c:v>
                </c:pt>
                <c:pt idx="21">
                  <c:v>Goront</c:v>
                </c:pt>
                <c:pt idx="22">
                  <c:v>Lampung</c:v>
                </c:pt>
                <c:pt idx="23">
                  <c:v>Nasional</c:v>
                </c:pt>
                <c:pt idx="24">
                  <c:v>Kalsel</c:v>
                </c:pt>
                <c:pt idx="25">
                  <c:v>NTT</c:v>
                </c:pt>
                <c:pt idx="26">
                  <c:v>Kalbar</c:v>
                </c:pt>
                <c:pt idx="27">
                  <c:v>Bengkulu</c:v>
                </c:pt>
                <c:pt idx="28">
                  <c:v>Jambi</c:v>
                </c:pt>
                <c:pt idx="29">
                  <c:v>Kaltara</c:v>
                </c:pt>
                <c:pt idx="30">
                  <c:v>Aceh</c:v>
                </c:pt>
                <c:pt idx="31">
                  <c:v>Kepri</c:v>
                </c:pt>
                <c:pt idx="32">
                  <c:v>Riau</c:v>
                </c:pt>
                <c:pt idx="33">
                  <c:v>Kaltim</c:v>
                </c:pt>
                <c:pt idx="34">
                  <c:v>NTB</c:v>
                </c:pt>
              </c:strCache>
            </c:strRef>
          </c:cat>
          <c:val>
            <c:numRef>
              <c:f>'PDRB Per Provinsi'!$B$2:$B$36</c:f>
              <c:numCache>
                <c:formatCode>0.00</c:formatCode>
                <c:ptCount val="35"/>
                <c:pt idx="0">
                  <c:v>8.17</c:v>
                </c:pt>
                <c:pt idx="1">
                  <c:v>7.9</c:v>
                </c:pt>
                <c:pt idx="2">
                  <c:v>7.17</c:v>
                </c:pt>
                <c:pt idx="3">
                  <c:v>7.09</c:v>
                </c:pt>
                <c:pt idx="4">
                  <c:v>6.89</c:v>
                </c:pt>
                <c:pt idx="5">
                  <c:v>6.76</c:v>
                </c:pt>
                <c:pt idx="6">
                  <c:v>6.6199999999999992</c:v>
                </c:pt>
                <c:pt idx="7">
                  <c:v>6.48</c:v>
                </c:pt>
                <c:pt idx="8">
                  <c:v>6.46</c:v>
                </c:pt>
                <c:pt idx="9">
                  <c:v>6.41</c:v>
                </c:pt>
                <c:pt idx="10">
                  <c:v>6.34</c:v>
                </c:pt>
                <c:pt idx="11">
                  <c:v>6.24</c:v>
                </c:pt>
                <c:pt idx="12">
                  <c:v>6.14</c:v>
                </c:pt>
                <c:pt idx="13">
                  <c:v>6.03</c:v>
                </c:pt>
                <c:pt idx="14">
                  <c:v>5.89</c:v>
                </c:pt>
                <c:pt idx="15">
                  <c:v>5.6599999999999993</c:v>
                </c:pt>
                <c:pt idx="16">
                  <c:v>5.58</c:v>
                </c:pt>
                <c:pt idx="17">
                  <c:v>5.4300000000000006</c:v>
                </c:pt>
                <c:pt idx="18">
                  <c:v>5.4</c:v>
                </c:pt>
                <c:pt idx="19">
                  <c:v>5.25</c:v>
                </c:pt>
                <c:pt idx="20">
                  <c:v>5.24</c:v>
                </c:pt>
                <c:pt idx="21">
                  <c:v>5.24</c:v>
                </c:pt>
                <c:pt idx="22">
                  <c:v>5.1899999999999995</c:v>
                </c:pt>
                <c:pt idx="23">
                  <c:v>5.17</c:v>
                </c:pt>
                <c:pt idx="24">
                  <c:v>5.1599999999999993</c:v>
                </c:pt>
                <c:pt idx="25">
                  <c:v>5.14</c:v>
                </c:pt>
                <c:pt idx="26">
                  <c:v>5.01</c:v>
                </c:pt>
                <c:pt idx="27">
                  <c:v>4.9800000000000004</c:v>
                </c:pt>
                <c:pt idx="28">
                  <c:v>4.7699999999999996</c:v>
                </c:pt>
                <c:pt idx="29">
                  <c:v>4.63</c:v>
                </c:pt>
                <c:pt idx="30">
                  <c:v>4.03</c:v>
                </c:pt>
                <c:pt idx="31">
                  <c:v>3.74</c:v>
                </c:pt>
                <c:pt idx="32">
                  <c:v>2.98</c:v>
                </c:pt>
                <c:pt idx="33">
                  <c:v>1.7800000000000002</c:v>
                </c:pt>
                <c:pt idx="34">
                  <c:v>-13.99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F-4D3F-ADC5-7886B47A17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583616"/>
        <c:axId val="113950720"/>
      </c:barChart>
      <c:catAx>
        <c:axId val="11358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13950720"/>
        <c:crosses val="autoZero"/>
        <c:auto val="1"/>
        <c:lblAlgn val="ctr"/>
        <c:lblOffset val="100"/>
        <c:noMultiLvlLbl val="0"/>
      </c:catAx>
      <c:valAx>
        <c:axId val="11395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13583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618011510029136"/>
          <c:y val="6.9594998541848932E-2"/>
          <c:w val="0.78381988489970866"/>
          <c:h val="0.676956474190726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'[Kompilasi PDRB ADHK Bali-BPS.xlsx](%) PDRB Sandingan 2018'!$A$2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'[Kompilasi PDRB ADHK Bali-BPS.xlsx](%) PDRB Sandingan 2018'!$B$1:$F$1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'[Kompilasi PDRB ADHK Bali-BPS.xlsx](%) PDRB Sandingan 2018'!$B$2:$F$2</c:f>
              <c:numCache>
                <c:formatCode>General</c:formatCode>
                <c:ptCount val="5"/>
                <c:pt idx="0">
                  <c:v>6.73</c:v>
                </c:pt>
                <c:pt idx="1">
                  <c:v>6.03</c:v>
                </c:pt>
                <c:pt idx="2">
                  <c:v>6.32</c:v>
                </c:pt>
                <c:pt idx="3" formatCode="0.00">
                  <c:v>5.59</c:v>
                </c:pt>
                <c:pt idx="4">
                  <c:v>6.24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3-4EBE-8EF0-5A314E1DFD8C}"/>
            </c:ext>
          </c:extLst>
        </c:ser>
        <c:ser>
          <c:idx val="1"/>
          <c:order val="1"/>
          <c:tx>
            <c:strRef>
              <c:f>'[Kompilasi PDRB ADHK Bali-BPS.xlsx](%) PDRB Sandingan 2018'!$A$3</c:f>
              <c:strCache>
                <c:ptCount val="1"/>
                <c:pt idx="0">
                  <c:v>Nasional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'[Kompilasi PDRB ADHK Bali-BPS.xlsx](%) PDRB Sandingan 2018'!$B$1:$F$1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'[Kompilasi PDRB ADHK Bali-BPS.xlsx](%) PDRB Sandingan 2018'!$B$3:$F$3</c:f>
              <c:numCache>
                <c:formatCode>General</c:formatCode>
                <c:ptCount val="5"/>
                <c:pt idx="0">
                  <c:v>5.01</c:v>
                </c:pt>
                <c:pt idx="1">
                  <c:v>4.88</c:v>
                </c:pt>
                <c:pt idx="2">
                  <c:v>5.0199999999999996</c:v>
                </c:pt>
                <c:pt idx="3">
                  <c:v>5.07</c:v>
                </c:pt>
                <c:pt idx="4">
                  <c:v>5.17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43-4EBE-8EF0-5A314E1DFD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0068096"/>
        <c:axId val="110069632"/>
        <c:axId val="0"/>
      </c:bar3DChart>
      <c:catAx>
        <c:axId val="110068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10069632"/>
        <c:crosses val="autoZero"/>
        <c:auto val="1"/>
        <c:lblAlgn val="ctr"/>
        <c:lblOffset val="100"/>
        <c:noMultiLvlLbl val="0"/>
      </c:catAx>
      <c:valAx>
        <c:axId val="11006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100680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C00B8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9A-4F46-B690-6F1596070F09}"/>
              </c:ext>
            </c:extLst>
          </c:dPt>
          <c:dPt>
            <c:idx val="3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B14-4895-A9FE-AE2B92FD27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 lang="en-US"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Provinsi!$A$2:$A$36</c:f>
              <c:strCache>
                <c:ptCount val="35"/>
                <c:pt idx="0">
                  <c:v>Papua </c:v>
                </c:pt>
                <c:pt idx="1">
                  <c:v>Papbar</c:v>
                </c:pt>
                <c:pt idx="2">
                  <c:v>NTT</c:v>
                </c:pt>
                <c:pt idx="3">
                  <c:v>Maluku </c:v>
                </c:pt>
                <c:pt idx="4">
                  <c:v>Gorontalo </c:v>
                </c:pt>
                <c:pt idx="5">
                  <c:v>Aceh </c:v>
                </c:pt>
                <c:pt idx="6">
                  <c:v>Bengkulu </c:v>
                </c:pt>
                <c:pt idx="7">
                  <c:v>NTB</c:v>
                </c:pt>
                <c:pt idx="8">
                  <c:v>Sulteng</c:v>
                </c:pt>
                <c:pt idx="9">
                  <c:v>Lampung </c:v>
                </c:pt>
                <c:pt idx="10">
                  <c:v>Sumsel</c:v>
                </c:pt>
                <c:pt idx="11">
                  <c:v>DIY</c:v>
                </c:pt>
                <c:pt idx="12">
                  <c:v>Sultra</c:v>
                </c:pt>
                <c:pt idx="13">
                  <c:v>Jateng</c:v>
                </c:pt>
                <c:pt idx="14">
                  <c:v>Sulbar</c:v>
                </c:pt>
                <c:pt idx="15">
                  <c:v>Jatim</c:v>
                </c:pt>
                <c:pt idx="16">
                  <c:v>Nasional</c:v>
                </c:pt>
                <c:pt idx="17">
                  <c:v>Sumut</c:v>
                </c:pt>
                <c:pt idx="18">
                  <c:v>Sulsel</c:v>
                </c:pt>
                <c:pt idx="19">
                  <c:v>Jambi </c:v>
                </c:pt>
                <c:pt idx="20">
                  <c:v>Sulut</c:v>
                </c:pt>
                <c:pt idx="21">
                  <c:v>Kalbar</c:v>
                </c:pt>
                <c:pt idx="22">
                  <c:v>Jabar</c:v>
                </c:pt>
                <c:pt idx="23">
                  <c:v>Riau </c:v>
                </c:pt>
                <c:pt idx="24">
                  <c:v>Kaltara</c:v>
                </c:pt>
                <c:pt idx="25">
                  <c:v>Sumbar</c:v>
                </c:pt>
                <c:pt idx="26">
                  <c:v>Malut</c:v>
                </c:pt>
                <c:pt idx="27">
                  <c:v>Kepri</c:v>
                </c:pt>
                <c:pt idx="28">
                  <c:v>Kaltim</c:v>
                </c:pt>
                <c:pt idx="29">
                  <c:v>Kep Babel</c:v>
                </c:pt>
                <c:pt idx="30">
                  <c:v>Banten </c:v>
                </c:pt>
                <c:pt idx="31">
                  <c:v>Kalteng</c:v>
                </c:pt>
                <c:pt idx="32">
                  <c:v>Kalsel</c:v>
                </c:pt>
                <c:pt idx="33">
                  <c:v>Bali </c:v>
                </c:pt>
                <c:pt idx="34">
                  <c:v>DKI</c:v>
                </c:pt>
              </c:strCache>
            </c:strRef>
          </c:cat>
          <c:val>
            <c:numRef>
              <c:f>Provinsi!$B$2:$B$36</c:f>
              <c:numCache>
                <c:formatCode>0.00</c:formatCode>
                <c:ptCount val="35"/>
                <c:pt idx="0">
                  <c:v>27.74</c:v>
                </c:pt>
                <c:pt idx="1">
                  <c:v>23.01</c:v>
                </c:pt>
                <c:pt idx="2">
                  <c:v>21.35</c:v>
                </c:pt>
                <c:pt idx="3">
                  <c:v>18.12</c:v>
                </c:pt>
                <c:pt idx="4">
                  <c:v>16.809999999999999</c:v>
                </c:pt>
                <c:pt idx="5">
                  <c:v>15.97</c:v>
                </c:pt>
                <c:pt idx="6">
                  <c:v>15.43</c:v>
                </c:pt>
                <c:pt idx="7">
                  <c:v>14.75</c:v>
                </c:pt>
                <c:pt idx="8">
                  <c:v>14.01</c:v>
                </c:pt>
                <c:pt idx="9">
                  <c:v>13.14</c:v>
                </c:pt>
                <c:pt idx="10">
                  <c:v>12.8</c:v>
                </c:pt>
                <c:pt idx="11">
                  <c:v>12.13</c:v>
                </c:pt>
                <c:pt idx="12">
                  <c:v>11.63</c:v>
                </c:pt>
                <c:pt idx="13">
                  <c:v>11.32</c:v>
                </c:pt>
                <c:pt idx="14">
                  <c:v>11.25</c:v>
                </c:pt>
                <c:pt idx="15">
                  <c:v>10.98</c:v>
                </c:pt>
                <c:pt idx="16">
                  <c:v>9.82</c:v>
                </c:pt>
                <c:pt idx="17">
                  <c:v>9.2200000000000024</c:v>
                </c:pt>
                <c:pt idx="18">
                  <c:v>9.06</c:v>
                </c:pt>
                <c:pt idx="19">
                  <c:v>7.92</c:v>
                </c:pt>
                <c:pt idx="20">
                  <c:v>7.8</c:v>
                </c:pt>
                <c:pt idx="21">
                  <c:v>7.7700000000000014</c:v>
                </c:pt>
                <c:pt idx="22">
                  <c:v>7.45</c:v>
                </c:pt>
                <c:pt idx="23">
                  <c:v>7.39</c:v>
                </c:pt>
                <c:pt idx="24">
                  <c:v>7.09</c:v>
                </c:pt>
                <c:pt idx="25">
                  <c:v>6.6499999999999995</c:v>
                </c:pt>
                <c:pt idx="26">
                  <c:v>6.64</c:v>
                </c:pt>
                <c:pt idx="27">
                  <c:v>6.2</c:v>
                </c:pt>
                <c:pt idx="28">
                  <c:v>6.03</c:v>
                </c:pt>
                <c:pt idx="29">
                  <c:v>5.25</c:v>
                </c:pt>
                <c:pt idx="30">
                  <c:v>5.24</c:v>
                </c:pt>
                <c:pt idx="31">
                  <c:v>5.17</c:v>
                </c:pt>
                <c:pt idx="32">
                  <c:v>4.54</c:v>
                </c:pt>
                <c:pt idx="33">
                  <c:v>4.01</c:v>
                </c:pt>
                <c:pt idx="34">
                  <c:v>3.57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9A-4F46-B690-6F1596070F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79488"/>
        <c:axId val="100761984"/>
      </c:barChart>
      <c:catAx>
        <c:axId val="92879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en-US"/>
            </a:pPr>
            <a:endParaRPr lang="id-ID"/>
          </a:p>
        </c:txPr>
        <c:crossAx val="100761984"/>
        <c:crosses val="autoZero"/>
        <c:auto val="1"/>
        <c:lblAlgn val="ctr"/>
        <c:lblOffset val="100"/>
        <c:noMultiLvlLbl val="0"/>
      </c:catAx>
      <c:valAx>
        <c:axId val="10076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lang="en-US"/>
            </a:pPr>
            <a:endParaRPr lang="id-ID"/>
          </a:p>
        </c:txPr>
        <c:crossAx val="9287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'[Kompilasi Kemiskinan Bali-BPS.xls]Sandingan'!$B$2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FFFF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'[Kompilasi Kemiskinan Bali-BPS.xls]Sandingan'!$A$3:$A$7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'[Kompilasi Kemiskinan Bali-BPS.xls]Sandingan'!$B$3:$B$7</c:f>
              <c:numCache>
                <c:formatCode>0.00</c:formatCode>
                <c:ptCount val="5"/>
                <c:pt idx="0">
                  <c:v>4.76</c:v>
                </c:pt>
                <c:pt idx="1">
                  <c:v>4.74</c:v>
                </c:pt>
                <c:pt idx="2" formatCode="General">
                  <c:v>4.25</c:v>
                </c:pt>
                <c:pt idx="3" formatCode="General">
                  <c:v>4.25</c:v>
                </c:pt>
                <c:pt idx="4" formatCode="General">
                  <c:v>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5E-485B-BD46-41B1A8F0F719}"/>
            </c:ext>
          </c:extLst>
        </c:ser>
        <c:ser>
          <c:idx val="1"/>
          <c:order val="1"/>
          <c:tx>
            <c:strRef>
              <c:f>'[Kompilasi Kemiskinan Bali-BPS.xls]Sandingan'!$C$2</c:f>
              <c:strCache>
                <c:ptCount val="1"/>
                <c:pt idx="0">
                  <c:v>Nasional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'[Kompilasi Kemiskinan Bali-BPS.xls]Sandingan'!$A$3:$A$7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'[Kompilasi Kemiskinan Bali-BPS.xls]Sandingan'!$C$3:$C$7</c:f>
              <c:numCache>
                <c:formatCode>0.00</c:formatCode>
                <c:ptCount val="5"/>
                <c:pt idx="0" formatCode="General">
                  <c:v>10.96</c:v>
                </c:pt>
                <c:pt idx="1">
                  <c:v>11.129999999999999</c:v>
                </c:pt>
                <c:pt idx="2">
                  <c:v>10.7</c:v>
                </c:pt>
                <c:pt idx="3">
                  <c:v>10.120354769493485</c:v>
                </c:pt>
                <c:pt idx="4" formatCode="General">
                  <c:v>9.82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5E-485B-BD46-41B1A8F0F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043072"/>
        <c:axId val="107061248"/>
        <c:axId val="0"/>
      </c:bar3DChart>
      <c:catAx>
        <c:axId val="107043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07061248"/>
        <c:crosses val="autoZero"/>
        <c:auto val="1"/>
        <c:lblAlgn val="ctr"/>
        <c:lblOffset val="100"/>
        <c:noMultiLvlLbl val="0"/>
      </c:catAx>
      <c:valAx>
        <c:axId val="10706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070430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</c:dTable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02915863761139"/>
          <c:y val="2.3429956481646783E-2"/>
          <c:w val="0.8520336308302936"/>
          <c:h val="0.7994523184601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ABE0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549-46B2-8D46-FB96A01C3FCF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45-44EF-B8FA-F60E1D952C46}"/>
              </c:ext>
            </c:extLst>
          </c:dPt>
          <c:dLbls>
            <c:dLbl>
              <c:idx val="14"/>
              <c:layout>
                <c:manualLayout>
                  <c:x val="0"/>
                  <c:y val="0"/>
                </c:manualLayout>
              </c:layout>
              <c:spPr>
                <a:solidFill>
                  <a:schemeClr val="l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lang="en-US" sz="1100" b="1">
                      <a:solidFill>
                        <a:schemeClr val="dk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defRPr>
                  </a:pPr>
                  <a:endParaRPr lang="id-ID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D89-49BE-B52C-E5418AD1EF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Sheet1!$A$2:$A$36</c:f>
              <c:strCache>
                <c:ptCount val="35"/>
                <c:pt idx="0">
                  <c:v>DKI </c:v>
                </c:pt>
                <c:pt idx="1">
                  <c:v>DIY</c:v>
                </c:pt>
                <c:pt idx="2">
                  <c:v>Kaltim</c:v>
                </c:pt>
                <c:pt idx="3">
                  <c:v>Kep. Riau </c:v>
                </c:pt>
                <c:pt idx="4">
                  <c:v>Bali </c:v>
                </c:pt>
                <c:pt idx="5">
                  <c:v>Riau </c:v>
                </c:pt>
                <c:pt idx="6">
                  <c:v>Sulut</c:v>
                </c:pt>
                <c:pt idx="7">
                  <c:v>Banten </c:v>
                </c:pt>
                <c:pt idx="8">
                  <c:v>Sumbar</c:v>
                </c:pt>
                <c:pt idx="9">
                  <c:v>Nasional </c:v>
                </c:pt>
                <c:pt idx="10">
                  <c:v>Jabar</c:v>
                </c:pt>
                <c:pt idx="11">
                  <c:v>Aceh </c:v>
                </c:pt>
                <c:pt idx="12">
                  <c:v>Sumut</c:v>
                </c:pt>
                <c:pt idx="13">
                  <c:v>Jateng</c:v>
                </c:pt>
                <c:pt idx="14">
                  <c:v>Sulsel</c:v>
                </c:pt>
                <c:pt idx="15">
                  <c:v>Jatim</c:v>
                </c:pt>
                <c:pt idx="16">
                  <c:v>Jambi </c:v>
                </c:pt>
                <c:pt idx="17">
                  <c:v>Babel</c:v>
                </c:pt>
                <c:pt idx="18">
                  <c:v>Bengkulu </c:v>
                </c:pt>
                <c:pt idx="19">
                  <c:v>Sultra</c:v>
                </c:pt>
                <c:pt idx="20">
                  <c:v>Kaltara</c:v>
                </c:pt>
                <c:pt idx="21">
                  <c:v>Kalteng</c:v>
                </c:pt>
                <c:pt idx="22">
                  <c:v>Kalsel</c:v>
                </c:pt>
                <c:pt idx="23">
                  <c:v>Sumsel</c:v>
                </c:pt>
                <c:pt idx="24">
                  <c:v>Lampung</c:v>
                </c:pt>
                <c:pt idx="25">
                  <c:v>Maluku </c:v>
                </c:pt>
                <c:pt idx="26">
                  <c:v>Sulteng</c:v>
                </c:pt>
                <c:pt idx="27">
                  <c:v>Malut</c:v>
                </c:pt>
                <c:pt idx="28">
                  <c:v>Gorontalo </c:v>
                </c:pt>
                <c:pt idx="29">
                  <c:v>NTB</c:v>
                </c:pt>
                <c:pt idx="30">
                  <c:v>Kalbar</c:v>
                </c:pt>
                <c:pt idx="31">
                  <c:v>Sulbar</c:v>
                </c:pt>
                <c:pt idx="32">
                  <c:v>NTT</c:v>
                </c:pt>
                <c:pt idx="33">
                  <c:v>Papbar</c:v>
                </c:pt>
                <c:pt idx="34">
                  <c:v>Papua 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 formatCode="0.00">
                  <c:v>80.06</c:v>
                </c:pt>
                <c:pt idx="1">
                  <c:v>78.89</c:v>
                </c:pt>
                <c:pt idx="2">
                  <c:v>75.11999999999999</c:v>
                </c:pt>
                <c:pt idx="3">
                  <c:v>74.45</c:v>
                </c:pt>
                <c:pt idx="4">
                  <c:v>74.3</c:v>
                </c:pt>
                <c:pt idx="5" formatCode="0.00">
                  <c:v>71.790000000000006</c:v>
                </c:pt>
                <c:pt idx="6">
                  <c:v>71.66</c:v>
                </c:pt>
                <c:pt idx="7">
                  <c:v>71.42</c:v>
                </c:pt>
                <c:pt idx="8">
                  <c:v>71.239999999999995</c:v>
                </c:pt>
                <c:pt idx="9">
                  <c:v>70.81</c:v>
                </c:pt>
                <c:pt idx="10">
                  <c:v>70.69</c:v>
                </c:pt>
                <c:pt idx="11" formatCode="0.00">
                  <c:v>70.599999999999994</c:v>
                </c:pt>
                <c:pt idx="12" formatCode="0.00">
                  <c:v>70.569999999999993</c:v>
                </c:pt>
                <c:pt idx="13">
                  <c:v>70.52</c:v>
                </c:pt>
                <c:pt idx="14">
                  <c:v>70.34</c:v>
                </c:pt>
                <c:pt idx="15">
                  <c:v>70.27</c:v>
                </c:pt>
                <c:pt idx="16">
                  <c:v>69.989999999999995</c:v>
                </c:pt>
                <c:pt idx="17">
                  <c:v>69.989999999999995</c:v>
                </c:pt>
                <c:pt idx="18">
                  <c:v>69.95</c:v>
                </c:pt>
                <c:pt idx="19">
                  <c:v>69.86</c:v>
                </c:pt>
                <c:pt idx="20" formatCode="0.00">
                  <c:v>69.84</c:v>
                </c:pt>
                <c:pt idx="21">
                  <c:v>69.790000000000006</c:v>
                </c:pt>
                <c:pt idx="22">
                  <c:v>69.649999999999991</c:v>
                </c:pt>
                <c:pt idx="23">
                  <c:v>68.86</c:v>
                </c:pt>
                <c:pt idx="24">
                  <c:v>68.25</c:v>
                </c:pt>
                <c:pt idx="25" formatCode="0.00">
                  <c:v>68.19</c:v>
                </c:pt>
                <c:pt idx="26">
                  <c:v>68.11</c:v>
                </c:pt>
                <c:pt idx="27" formatCode="0.00">
                  <c:v>67.2</c:v>
                </c:pt>
                <c:pt idx="28">
                  <c:v>67.010000000000005</c:v>
                </c:pt>
                <c:pt idx="29">
                  <c:v>66.58</c:v>
                </c:pt>
                <c:pt idx="30">
                  <c:v>66.260000000000005</c:v>
                </c:pt>
                <c:pt idx="31" formatCode="0.00">
                  <c:v>64.3</c:v>
                </c:pt>
                <c:pt idx="32">
                  <c:v>63.730000000000011</c:v>
                </c:pt>
                <c:pt idx="33">
                  <c:v>62.99</c:v>
                </c:pt>
                <c:pt idx="34">
                  <c:v>59.09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89-49BE-B52C-E5418AD1EF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2832640"/>
        <c:axId val="132850816"/>
      </c:barChart>
      <c:catAx>
        <c:axId val="132832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id-ID"/>
          </a:p>
        </c:txPr>
        <c:crossAx val="132850816"/>
        <c:crosses val="autoZero"/>
        <c:auto val="1"/>
        <c:lblAlgn val="ctr"/>
        <c:lblOffset val="100"/>
        <c:noMultiLvlLbl val="0"/>
      </c:catAx>
      <c:valAx>
        <c:axId val="13285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id-ID"/>
          </a:p>
        </c:txPr>
        <c:crossAx val="13283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694713018960369"/>
          <c:y val="2.2556859333105937E-2"/>
          <c:w val="0.73390731403501119"/>
          <c:h val="0.755187771240745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'[Kompilasi IPM Bali-BPS.xlsx](%) Sandingan IPM Sulsel-Nas'!$B$2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'[Kompilasi IPM Bali-BPS.xlsx](%) Sandingan IPM Sulsel-Nas'!$A$3:$A$7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'[Kompilasi IPM Bali-BPS.xlsx](%) Sandingan IPM Sulsel-Nas'!$B$3:$B$7</c:f>
              <c:numCache>
                <c:formatCode>General</c:formatCode>
                <c:ptCount val="5"/>
                <c:pt idx="0">
                  <c:v>72.09</c:v>
                </c:pt>
                <c:pt idx="1">
                  <c:v>72.48</c:v>
                </c:pt>
                <c:pt idx="2">
                  <c:v>73.27</c:v>
                </c:pt>
                <c:pt idx="3">
                  <c:v>73.649999999999991</c:v>
                </c:pt>
                <c:pt idx="4" formatCode="0.0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8-40D1-B8E9-8353BE23FDCB}"/>
            </c:ext>
          </c:extLst>
        </c:ser>
        <c:ser>
          <c:idx val="1"/>
          <c:order val="1"/>
          <c:tx>
            <c:strRef>
              <c:f>'[Kompilasi IPM Bali-BPS.xlsx](%) Sandingan IPM Sulsel-Nas'!$C$2</c:f>
              <c:strCache>
                <c:ptCount val="1"/>
                <c:pt idx="0">
                  <c:v>Nasional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9.67021336335930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C28-40D1-B8E9-8353BE23FD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'[Kompilasi IPM Bali-BPS.xlsx](%) Sandingan IPM Sulsel-Nas'!$A$3:$A$7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'[Kompilasi IPM Bali-BPS.xlsx](%) Sandingan IPM Sulsel-Nas'!$C$3:$C$7</c:f>
              <c:numCache>
                <c:formatCode>0.00</c:formatCode>
                <c:ptCount val="5"/>
                <c:pt idx="0" formatCode="General">
                  <c:v>68.31</c:v>
                </c:pt>
                <c:pt idx="1">
                  <c:v>68.900000000000006</c:v>
                </c:pt>
                <c:pt idx="2">
                  <c:v>69.55</c:v>
                </c:pt>
                <c:pt idx="3">
                  <c:v>78.179999999999993</c:v>
                </c:pt>
                <c:pt idx="4">
                  <c:v>70.81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8-40D1-B8E9-8353BE23FD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3217664"/>
        <c:axId val="133219456"/>
        <c:axId val="0"/>
      </c:bar3DChart>
      <c:catAx>
        <c:axId val="133217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33219456"/>
        <c:crosses val="autoZero"/>
        <c:auto val="1"/>
        <c:lblAlgn val="ctr"/>
        <c:lblOffset val="100"/>
        <c:noMultiLvlLbl val="0"/>
      </c:catAx>
      <c:valAx>
        <c:axId val="13321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332176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</c:dTable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CC99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B4-4AE9-8219-9C0D29942B1A}"/>
              </c:ext>
            </c:extLst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095-4EB4-896C-C15FB4F90B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 lang="en-US"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'(%) Urut TPT Per Prov Agt 2018'!$A$2:$A$36</c:f>
              <c:strCache>
                <c:ptCount val="35"/>
                <c:pt idx="0">
                  <c:v>Banten </c:v>
                </c:pt>
                <c:pt idx="1">
                  <c:v>Jabar</c:v>
                </c:pt>
                <c:pt idx="2">
                  <c:v>Maluku </c:v>
                </c:pt>
                <c:pt idx="3">
                  <c:v>Kepri</c:v>
                </c:pt>
                <c:pt idx="4">
                  <c:v>Sulut</c:v>
                </c:pt>
                <c:pt idx="5">
                  <c:v>Kaltim</c:v>
                </c:pt>
                <c:pt idx="6">
                  <c:v>Aceh </c:v>
                </c:pt>
                <c:pt idx="7">
                  <c:v>Papbar</c:v>
                </c:pt>
                <c:pt idx="8">
                  <c:v>DKI</c:v>
                </c:pt>
                <c:pt idx="9">
                  <c:v>Riau </c:v>
                </c:pt>
                <c:pt idx="10">
                  <c:v>Sumut</c:v>
                </c:pt>
                <c:pt idx="11">
                  <c:v>Sumbar</c:v>
                </c:pt>
                <c:pt idx="12">
                  <c:v>Sulsel</c:v>
                </c:pt>
                <c:pt idx="13">
                  <c:v>Nasional</c:v>
                </c:pt>
                <c:pt idx="14">
                  <c:v>Kaltara</c:v>
                </c:pt>
                <c:pt idx="15">
                  <c:v>Malut</c:v>
                </c:pt>
                <c:pt idx="16">
                  <c:v>Jateng</c:v>
                </c:pt>
                <c:pt idx="17">
                  <c:v>Kalsel</c:v>
                </c:pt>
                <c:pt idx="18">
                  <c:v>Kalbar</c:v>
                </c:pt>
                <c:pt idx="19">
                  <c:v>Sumsel</c:v>
                </c:pt>
                <c:pt idx="20">
                  <c:v>Lampung </c:v>
                </c:pt>
                <c:pt idx="21">
                  <c:v>Goront</c:v>
                </c:pt>
                <c:pt idx="22">
                  <c:v>Kalteng</c:v>
                </c:pt>
                <c:pt idx="23">
                  <c:v>Jatim</c:v>
                </c:pt>
                <c:pt idx="24">
                  <c:v>Jambi </c:v>
                </c:pt>
                <c:pt idx="25">
                  <c:v>NTB</c:v>
                </c:pt>
                <c:pt idx="26">
                  <c:v>Kep. Babel</c:v>
                </c:pt>
                <c:pt idx="27">
                  <c:v>Bengkulu </c:v>
                </c:pt>
                <c:pt idx="28">
                  <c:v>Sulteng</c:v>
                </c:pt>
                <c:pt idx="29">
                  <c:v>DIY</c:v>
                </c:pt>
                <c:pt idx="30">
                  <c:v>Sultra</c:v>
                </c:pt>
                <c:pt idx="31">
                  <c:v>Papua </c:v>
                </c:pt>
                <c:pt idx="32">
                  <c:v>Sulbar</c:v>
                </c:pt>
                <c:pt idx="33">
                  <c:v>NTT</c:v>
                </c:pt>
                <c:pt idx="34">
                  <c:v>Bali </c:v>
                </c:pt>
              </c:strCache>
            </c:strRef>
          </c:cat>
          <c:val>
            <c:numRef>
              <c:f>'(%) Urut TPT Per Prov Agt 2018'!$B$2:$B$36</c:f>
              <c:numCache>
                <c:formatCode>0.00</c:formatCode>
                <c:ptCount val="35"/>
                <c:pt idx="0">
                  <c:v>8.52</c:v>
                </c:pt>
                <c:pt idx="1">
                  <c:v>8.17</c:v>
                </c:pt>
                <c:pt idx="2">
                  <c:v>7.2700000000000014</c:v>
                </c:pt>
                <c:pt idx="3">
                  <c:v>7.1199999999999983</c:v>
                </c:pt>
                <c:pt idx="4">
                  <c:v>6.8599999999999985</c:v>
                </c:pt>
                <c:pt idx="5">
                  <c:v>6.6</c:v>
                </c:pt>
                <c:pt idx="6">
                  <c:v>6.3599999999999985</c:v>
                </c:pt>
                <c:pt idx="7">
                  <c:v>6.3</c:v>
                </c:pt>
                <c:pt idx="8">
                  <c:v>6.24</c:v>
                </c:pt>
                <c:pt idx="9">
                  <c:v>6.2</c:v>
                </c:pt>
                <c:pt idx="10">
                  <c:v>5.56</c:v>
                </c:pt>
                <c:pt idx="11">
                  <c:v>5.55</c:v>
                </c:pt>
                <c:pt idx="12">
                  <c:v>5.34</c:v>
                </c:pt>
                <c:pt idx="13">
                  <c:v>5.34</c:v>
                </c:pt>
                <c:pt idx="14">
                  <c:v>5.22</c:v>
                </c:pt>
                <c:pt idx="15">
                  <c:v>4.7699999999999996</c:v>
                </c:pt>
                <c:pt idx="16">
                  <c:v>4.51</c:v>
                </c:pt>
                <c:pt idx="17">
                  <c:v>4.5</c:v>
                </c:pt>
                <c:pt idx="18">
                  <c:v>4.26</c:v>
                </c:pt>
                <c:pt idx="19">
                  <c:v>4.2300000000000004</c:v>
                </c:pt>
                <c:pt idx="20">
                  <c:v>4.0599999999999996</c:v>
                </c:pt>
                <c:pt idx="21">
                  <c:v>4.03</c:v>
                </c:pt>
                <c:pt idx="22">
                  <c:v>4.01</c:v>
                </c:pt>
                <c:pt idx="23">
                  <c:v>3.9899999999999998</c:v>
                </c:pt>
                <c:pt idx="24">
                  <c:v>3.86</c:v>
                </c:pt>
                <c:pt idx="25">
                  <c:v>3.72</c:v>
                </c:pt>
                <c:pt idx="26">
                  <c:v>3.65</c:v>
                </c:pt>
                <c:pt idx="27">
                  <c:v>3.51</c:v>
                </c:pt>
                <c:pt idx="28">
                  <c:v>3.4299999999999997</c:v>
                </c:pt>
                <c:pt idx="29">
                  <c:v>3.3499999999999992</c:v>
                </c:pt>
                <c:pt idx="30">
                  <c:v>3.2600000000000002</c:v>
                </c:pt>
                <c:pt idx="31">
                  <c:v>3.2</c:v>
                </c:pt>
                <c:pt idx="32">
                  <c:v>3.16</c:v>
                </c:pt>
                <c:pt idx="33">
                  <c:v>3.01</c:v>
                </c:pt>
                <c:pt idx="34">
                  <c:v>1.37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B4-4AE9-8219-9C0D29942B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247744"/>
        <c:axId val="133339392"/>
      </c:barChart>
      <c:catAx>
        <c:axId val="133247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en-US"/>
            </a:pPr>
            <a:endParaRPr lang="id-ID"/>
          </a:p>
        </c:txPr>
        <c:crossAx val="133339392"/>
        <c:crosses val="autoZero"/>
        <c:auto val="1"/>
        <c:lblAlgn val="ctr"/>
        <c:lblOffset val="100"/>
        <c:noMultiLvlLbl val="0"/>
      </c:catAx>
      <c:valAx>
        <c:axId val="13333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lang="en-US"/>
            </a:pPr>
            <a:endParaRPr lang="id-ID"/>
          </a:p>
        </c:txPr>
        <c:crossAx val="13324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'(%) Sandingan TPT Bali-Nas'!$A$2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'(%) Sandingan TPT Bali-Nas'!$B$1:$F$1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'(%) Sandingan TPT Bali-Nas'!$B$2:$F$2</c:f>
              <c:numCache>
                <c:formatCode>General</c:formatCode>
                <c:ptCount val="5"/>
                <c:pt idx="0">
                  <c:v>1.9000000000000001</c:v>
                </c:pt>
                <c:pt idx="1">
                  <c:v>1.9900000000000002</c:v>
                </c:pt>
                <c:pt idx="2">
                  <c:v>1.8900000000000001</c:v>
                </c:pt>
                <c:pt idx="3">
                  <c:v>1.48</c:v>
                </c:pt>
                <c:pt idx="4">
                  <c:v>1.37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44-4345-998B-B9E55A7880F3}"/>
            </c:ext>
          </c:extLst>
        </c:ser>
        <c:ser>
          <c:idx val="1"/>
          <c:order val="1"/>
          <c:tx>
            <c:strRef>
              <c:f>'(%) Sandingan TPT Bali-Nas'!$A$3</c:f>
              <c:strCache>
                <c:ptCount val="1"/>
                <c:pt idx="0">
                  <c:v>Nasional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'(%) Sandingan TPT Bali-Nas'!$B$1:$F$1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'(%) Sandingan TPT Bali-Nas'!$B$3:$F$3</c:f>
              <c:numCache>
                <c:formatCode>_(* #,##0.00_);_(* \(#,##0.00\);_(* "-"??_);_(@_)</c:formatCode>
                <c:ptCount val="5"/>
                <c:pt idx="0">
                  <c:v>5.9446383545169681</c:v>
                </c:pt>
                <c:pt idx="1">
                  <c:v>6.1781505986177265</c:v>
                </c:pt>
                <c:pt idx="2">
                  <c:v>5.6099999999999994</c:v>
                </c:pt>
                <c:pt idx="3">
                  <c:v>5.4975574239209273</c:v>
                </c:pt>
                <c:pt idx="4" formatCode="General">
                  <c:v>5.34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44-4345-998B-B9E55A7880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3836800"/>
        <c:axId val="133838336"/>
        <c:axId val="0"/>
      </c:bar3DChart>
      <c:catAx>
        <c:axId val="133836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33838336"/>
        <c:crosses val="autoZero"/>
        <c:auto val="1"/>
        <c:lblAlgn val="ctr"/>
        <c:lblOffset val="100"/>
        <c:noMultiLvlLbl val="0"/>
      </c:catAx>
      <c:valAx>
        <c:axId val="13383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338368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618011510029139"/>
          <c:y val="6.9594998541848946E-2"/>
          <c:w val="0.78381988489970866"/>
          <c:h val="0.676956474190726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'(%) Gini Ratio Sandingan'!$A$2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'(%) Gini Ratio Sandingan'!$B$1:$F$1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'(%) Gini Ratio Sandingan'!$B$2:$F$2</c:f>
              <c:numCache>
                <c:formatCode>0.00</c:formatCode>
                <c:ptCount val="5"/>
                <c:pt idx="0">
                  <c:v>0.42000000000000004</c:v>
                </c:pt>
                <c:pt idx="1">
                  <c:v>0.38000000000000006</c:v>
                </c:pt>
                <c:pt idx="2">
                  <c:v>0.37000000000000005</c:v>
                </c:pt>
                <c:pt idx="3">
                  <c:v>0.37700000000000006</c:v>
                </c:pt>
                <c:pt idx="4">
                  <c:v>0.37700000000000006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B-43D4-9ECC-55BFDEC8C92C}"/>
            </c:ext>
          </c:extLst>
        </c:ser>
        <c:ser>
          <c:idx val="1"/>
          <c:order val="1"/>
          <c:tx>
            <c:strRef>
              <c:f>'(%) Gini Ratio Sandingan'!$A$3</c:f>
              <c:strCache>
                <c:ptCount val="1"/>
                <c:pt idx="0">
                  <c:v>Nasional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'(%) Gini Ratio Sandingan'!$B$1:$F$1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'(%) Gini Ratio Sandingan'!$B$3:$F$3</c:f>
              <c:numCache>
                <c:formatCode>0.00</c:formatCode>
                <c:ptCount val="5"/>
                <c:pt idx="0">
                  <c:v>0.41400000000000003</c:v>
                </c:pt>
                <c:pt idx="1">
                  <c:v>0.40200000000000002</c:v>
                </c:pt>
                <c:pt idx="2">
                  <c:v>0.39400000000000007</c:v>
                </c:pt>
                <c:pt idx="3">
                  <c:v>0.39100000000000007</c:v>
                </c:pt>
                <c:pt idx="4">
                  <c:v>0.38900000000000007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2B-43D4-9ECC-55BFDEC8C9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4140672"/>
        <c:axId val="134142208"/>
        <c:axId val="0"/>
      </c:bar3DChart>
      <c:catAx>
        <c:axId val="134140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34142208"/>
        <c:crosses val="autoZero"/>
        <c:auto val="1"/>
        <c:lblAlgn val="ctr"/>
        <c:lblOffset val="100"/>
        <c:noMultiLvlLbl val="0"/>
      </c:catAx>
      <c:valAx>
        <c:axId val="13414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341406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212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73-4317-BD69-B4431BD1922B}"/>
              </c:ext>
            </c:extLst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73-4317-BD69-B4431BD192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'Gini Ratio Per Provinsi'!$A$2:$A$36</c:f>
              <c:strCache>
                <c:ptCount val="35"/>
                <c:pt idx="0">
                  <c:v>DIY</c:v>
                </c:pt>
                <c:pt idx="1">
                  <c:v>Sultra</c:v>
                </c:pt>
                <c:pt idx="2">
                  <c:v>Jabar</c:v>
                </c:pt>
                <c:pt idx="3">
                  <c:v>Goront</c:v>
                </c:pt>
                <c:pt idx="4">
                  <c:v>Sulsel</c:v>
                </c:pt>
                <c:pt idx="5">
                  <c:v>DKI</c:v>
                </c:pt>
                <c:pt idx="6">
                  <c:v>Sulut</c:v>
                </c:pt>
                <c:pt idx="7">
                  <c:v>Papbar</c:v>
                </c:pt>
                <c:pt idx="8">
                  <c:v>Nasional</c:v>
                </c:pt>
                <c:pt idx="9">
                  <c:v>Banten </c:v>
                </c:pt>
                <c:pt idx="10">
                  <c:v>Papua </c:v>
                </c:pt>
                <c:pt idx="11">
                  <c:v>Jatim</c:v>
                </c:pt>
                <c:pt idx="12">
                  <c:v>Jateng</c:v>
                </c:pt>
                <c:pt idx="13">
                  <c:v>Bali </c:v>
                </c:pt>
                <c:pt idx="14">
                  <c:v>NTB</c:v>
                </c:pt>
                <c:pt idx="15">
                  <c:v>Sulbar</c:v>
                </c:pt>
                <c:pt idx="16">
                  <c:v>Bengkulu </c:v>
                </c:pt>
                <c:pt idx="17">
                  <c:v>Sumsel</c:v>
                </c:pt>
                <c:pt idx="18">
                  <c:v>NTT</c:v>
                </c:pt>
                <c:pt idx="19">
                  <c:v>Lampung </c:v>
                </c:pt>
                <c:pt idx="20">
                  <c:v>Sulteng</c:v>
                </c:pt>
                <c:pt idx="21">
                  <c:v>Kalsel</c:v>
                </c:pt>
                <c:pt idx="22">
                  <c:v>Maluku </c:v>
                </c:pt>
                <c:pt idx="23">
                  <c:v>Kalteng</c:v>
                </c:pt>
                <c:pt idx="24">
                  <c:v>Kaltim</c:v>
                </c:pt>
                <c:pt idx="25">
                  <c:v>Kalbar</c:v>
                </c:pt>
                <c:pt idx="26">
                  <c:v>Jambi </c:v>
                </c:pt>
                <c:pt idx="27">
                  <c:v>Kepri</c:v>
                </c:pt>
                <c:pt idx="28">
                  <c:v>Malut</c:v>
                </c:pt>
                <c:pt idx="29">
                  <c:v>Riau </c:v>
                </c:pt>
                <c:pt idx="30">
                  <c:v>Aceh </c:v>
                </c:pt>
                <c:pt idx="31">
                  <c:v>Sumbar</c:v>
                </c:pt>
                <c:pt idx="32">
                  <c:v>Sumut</c:v>
                </c:pt>
                <c:pt idx="33">
                  <c:v>Kaltara</c:v>
                </c:pt>
                <c:pt idx="34">
                  <c:v>Kep. Babel</c:v>
                </c:pt>
              </c:strCache>
            </c:strRef>
          </c:cat>
          <c:val>
            <c:numRef>
              <c:f>'Gini Ratio Per Provinsi'!$B$2:$B$36</c:f>
              <c:numCache>
                <c:formatCode>0.00</c:formatCode>
                <c:ptCount val="35"/>
                <c:pt idx="0">
                  <c:v>0.441</c:v>
                </c:pt>
                <c:pt idx="1">
                  <c:v>0.40900000000000003</c:v>
                </c:pt>
                <c:pt idx="2">
                  <c:v>0.40700000000000003</c:v>
                </c:pt>
                <c:pt idx="3">
                  <c:v>0.40300000000000002</c:v>
                </c:pt>
                <c:pt idx="4">
                  <c:v>0.39700000000000008</c:v>
                </c:pt>
                <c:pt idx="5">
                  <c:v>0.39400000000000007</c:v>
                </c:pt>
                <c:pt idx="6">
                  <c:v>0.39400000000000007</c:v>
                </c:pt>
                <c:pt idx="7">
                  <c:v>0.39400000000000007</c:v>
                </c:pt>
                <c:pt idx="8">
                  <c:v>0.38900000000000007</c:v>
                </c:pt>
                <c:pt idx="9">
                  <c:v>0.38500000000000006</c:v>
                </c:pt>
                <c:pt idx="10">
                  <c:v>0.38400000000000006</c:v>
                </c:pt>
                <c:pt idx="11">
                  <c:v>0.37900000000000006</c:v>
                </c:pt>
                <c:pt idx="12">
                  <c:v>0.37800000000000006</c:v>
                </c:pt>
                <c:pt idx="13">
                  <c:v>0.37700000000000006</c:v>
                </c:pt>
                <c:pt idx="14">
                  <c:v>0.37200000000000005</c:v>
                </c:pt>
                <c:pt idx="15">
                  <c:v>0.37000000000000005</c:v>
                </c:pt>
                <c:pt idx="16">
                  <c:v>0.3620000000000001</c:v>
                </c:pt>
                <c:pt idx="17">
                  <c:v>0.35800000000000004</c:v>
                </c:pt>
                <c:pt idx="18">
                  <c:v>0.35100000000000003</c:v>
                </c:pt>
                <c:pt idx="19">
                  <c:v>0.34600000000000003</c:v>
                </c:pt>
                <c:pt idx="20">
                  <c:v>0.34600000000000003</c:v>
                </c:pt>
                <c:pt idx="21">
                  <c:v>0.34400000000000003</c:v>
                </c:pt>
                <c:pt idx="22">
                  <c:v>0.34300000000000008</c:v>
                </c:pt>
                <c:pt idx="23">
                  <c:v>0.34200000000000008</c:v>
                </c:pt>
                <c:pt idx="24">
                  <c:v>0.34200000000000008</c:v>
                </c:pt>
                <c:pt idx="25">
                  <c:v>0.33900000000000008</c:v>
                </c:pt>
                <c:pt idx="26">
                  <c:v>0.33400000000000007</c:v>
                </c:pt>
                <c:pt idx="27">
                  <c:v>0.33000000000000007</c:v>
                </c:pt>
                <c:pt idx="28">
                  <c:v>0.32800000000000007</c:v>
                </c:pt>
                <c:pt idx="29">
                  <c:v>0.32700000000000007</c:v>
                </c:pt>
                <c:pt idx="30">
                  <c:v>0.32500000000000007</c:v>
                </c:pt>
                <c:pt idx="31">
                  <c:v>0.32100000000000006</c:v>
                </c:pt>
                <c:pt idx="32">
                  <c:v>0.31800000000000006</c:v>
                </c:pt>
                <c:pt idx="33">
                  <c:v>0.3030000000000001</c:v>
                </c:pt>
                <c:pt idx="34">
                  <c:v>0.28100000000000008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3-4317-BD69-B4431BD192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659072"/>
        <c:axId val="134669056"/>
      </c:barChart>
      <c:catAx>
        <c:axId val="134659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34669056"/>
        <c:crosses val="autoZero"/>
        <c:auto val="1"/>
        <c:lblAlgn val="ctr"/>
        <c:lblOffset val="100"/>
        <c:noMultiLvlLbl val="0"/>
      </c:catAx>
      <c:valAx>
        <c:axId val="1346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id-ID"/>
          </a:p>
        </c:txPr>
        <c:crossAx val="13465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832887582612413"/>
          <c:y val="0.24036125434769831"/>
          <c:w val="0.253174893608273"/>
          <c:h val="0.4928617130216708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ED7D31"/>
              </a:solidFill>
              <a:ln w="1270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17-4432-A442-7502555240A9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2700" cap="flat" cmpd="sng" algn="ctr">
                <a:noFill/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17-4432-A442-7502555240A9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3F17-4432-A442-7502555240A9}"/>
              </c:ext>
            </c:extLst>
          </c:dPt>
          <c:dLbls>
            <c:dLbl>
              <c:idx val="0"/>
              <c:layout>
                <c:manualLayout>
                  <c:x val="-6.0984720252005076E-2"/>
                  <c:y val="-0.17203324091445069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defRPr>
                  </a:pPr>
                  <a:endParaRPr lang="id-ID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9.1446454162232974E-2"/>
                      <c:h val="0.104254156137098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F17-4432-A442-7502555240A9}"/>
                </c:ext>
              </c:extLst>
            </c:dLbl>
            <c:dLbl>
              <c:idx val="1"/>
              <c:layout>
                <c:manualLayout>
                  <c:x val="5.9499861536880819E-2"/>
                  <c:y val="0.191567774640349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F17-4432-A442-7502555240A9}"/>
                </c:ext>
              </c:extLst>
            </c:dLbl>
            <c:dLbl>
              <c:idx val="2"/>
              <c:layout>
                <c:manualLayout>
                  <c:x val="-5.4020453709604836E-2"/>
                  <c:y val="-0.2100812772696330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defRPr>
                  </a:pPr>
                  <a:endParaRPr lang="id-ID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9.10550541495629E-2"/>
                      <c:h val="0.11425012366888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F17-4432-A442-7502555240A9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1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Dana Perimbangan</c:v>
                </c:pt>
                <c:pt idx="1">
                  <c:v>PAD</c:v>
                </c:pt>
                <c:pt idx="2">
                  <c:v>Lain-Lain PD Yang Sah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"-"_);_(@_)</c:formatCode>
                <c:ptCount val="3"/>
                <c:pt idx="0">
                  <c:v>2586.4687018</c:v>
                </c:pt>
                <c:pt idx="1">
                  <c:v>3348.0534053279998</c:v>
                </c:pt>
                <c:pt idx="2">
                  <c:v>46.39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17-4432-A442-750255524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3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0348622218567337"/>
          <c:y val="0.87485100590248766"/>
          <c:w val="0.45958311346851877"/>
          <c:h val="9.15082124852829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id-ID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Pendapatan Asli Daerah</a:t>
            </a:r>
          </a:p>
        </c:rich>
      </c:tx>
      <c:layout>
        <c:manualLayout>
          <c:xMode val="edge"/>
          <c:yMode val="edge"/>
          <c:x val="0.24629460819068844"/>
          <c:y val="2.016681288929293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918342627334388"/>
          <c:y val="0.17184320395494621"/>
          <c:w val="0.8278568575922377"/>
          <c:h val="0.39442117674147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Pajak Daerah</c:v>
                </c:pt>
                <c:pt idx="1">
                  <c:v>Lain-Lain PAD Yg Sah</c:v>
                </c:pt>
                <c:pt idx="2">
                  <c:v>Hasil Peng. Kekayaan Drh Yg Dipisahkan</c:v>
                </c:pt>
                <c:pt idx="3">
                  <c:v>Retribusi Daerah</c:v>
                </c:pt>
              </c:strCache>
            </c:strRef>
          </c:cat>
          <c:val>
            <c:numRef>
              <c:f>Sheet1!$B$2:$B$5</c:f>
              <c:numCache>
                <c:formatCode>_(* #,##0.00_);_(* \(#,##0.00\);_(* "-"??_);_(@_)</c:formatCode>
                <c:ptCount val="4"/>
                <c:pt idx="0">
                  <c:v>2969.1748938279998</c:v>
                </c:pt>
                <c:pt idx="1">
                  <c:v>193.64066787499999</c:v>
                </c:pt>
                <c:pt idx="2">
                  <c:v>139.09943691900003</c:v>
                </c:pt>
                <c:pt idx="3">
                  <c:v>46.138406706000005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3-4ABB-91BB-1A955BDD8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689216"/>
        <c:axId val="59691008"/>
      </c:barChart>
      <c:catAx>
        <c:axId val="5968921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020000" vert="horz"/>
          <a:lstStyle/>
          <a:p>
            <a:pPr>
              <a:defRPr/>
            </a:pPr>
            <a:endParaRPr lang="id-ID"/>
          </a:p>
        </c:txPr>
        <c:crossAx val="59691008"/>
        <c:crosses val="autoZero"/>
        <c:auto val="1"/>
        <c:lblAlgn val="ctr"/>
        <c:lblOffset val="200"/>
        <c:noMultiLvlLbl val="0"/>
      </c:catAx>
      <c:valAx>
        <c:axId val="5969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59689216"/>
        <c:crosses val="autoZero"/>
        <c:crossBetween val="between"/>
        <c:majorUnit val="1000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Dana Perimbangan</a:t>
            </a:r>
          </a:p>
        </c:rich>
      </c:tx>
      <c:layout>
        <c:manualLayout>
          <c:xMode val="edge"/>
          <c:yMode val="edge"/>
          <c:x val="0.2833281746963520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918342627334388"/>
          <c:y val="0.22501439763906644"/>
          <c:w val="0.8278568575922377"/>
          <c:h val="0.39855595634282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DAU</c:v>
                </c:pt>
                <c:pt idx="1">
                  <c:v>DAK</c:v>
                </c:pt>
                <c:pt idx="2">
                  <c:v>Bagi Hasil Pajak/ Bukan Pajak</c:v>
                </c:pt>
              </c:strCache>
            </c:strRef>
          </c:cat>
          <c:val>
            <c:numRef>
              <c:f>Sheet1!$B$2:$B$4</c:f>
              <c:numCache>
                <c:formatCode>_-* #,##0.00_-;\-* #,##0.00_-;_-* "-"_-;_-@_-</c:formatCode>
                <c:ptCount val="3"/>
                <c:pt idx="0">
                  <c:v>1268.585388</c:v>
                </c:pt>
                <c:pt idx="1">
                  <c:v>1102.4404399999999</c:v>
                </c:pt>
                <c:pt idx="2">
                  <c:v>215.4428738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8-4DCD-96B7-D7B8F8024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891392"/>
        <c:axId val="178893184"/>
      </c:barChart>
      <c:catAx>
        <c:axId val="17889139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78893184"/>
        <c:crosses val="autoZero"/>
        <c:auto val="1"/>
        <c:lblAlgn val="ctr"/>
        <c:lblOffset val="200"/>
        <c:noMultiLvlLbl val="0"/>
      </c:catAx>
      <c:valAx>
        <c:axId val="17889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0_-;\-* #,##0.00_-;_-* &quot;-&quot;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78891392"/>
        <c:crosses val="autoZero"/>
        <c:crossBetween val="between"/>
        <c:majorUnit val="400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Lain-lain PD Yang Sah</a:t>
            </a:r>
          </a:p>
        </c:rich>
      </c:tx>
      <c:layout>
        <c:manualLayout>
          <c:xMode val="edge"/>
          <c:yMode val="edge"/>
          <c:x val="0.30920454391227054"/>
          <c:y val="1.985663819923119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918342627334388"/>
          <c:y val="0.17184320395494621"/>
          <c:w val="0.8278568575922377"/>
          <c:h val="0.370796643155359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Dana Penyesuaian &amp; Otsus</c:v>
                </c:pt>
                <c:pt idx="1">
                  <c:v>P. Hibah</c:v>
                </c:pt>
                <c:pt idx="2">
                  <c:v>Dana Darurat</c:v>
                </c:pt>
                <c:pt idx="3">
                  <c:v>Bagi Hasil Pajak Prov</c:v>
                </c:pt>
                <c:pt idx="4">
                  <c:v>Bantuan Keuangan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41.5</c:v>
                </c:pt>
                <c:pt idx="1">
                  <c:v>4.8899999999999997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D-4418-8BF8-4049C1FC4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092096"/>
        <c:axId val="179106176"/>
      </c:barChart>
      <c:catAx>
        <c:axId val="17909209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id-ID"/>
          </a:p>
        </c:txPr>
        <c:crossAx val="179106176"/>
        <c:crosses val="autoZero"/>
        <c:auto val="1"/>
        <c:lblAlgn val="ctr"/>
        <c:lblOffset val="100"/>
        <c:noMultiLvlLbl val="0"/>
      </c:catAx>
      <c:valAx>
        <c:axId val="1791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79092096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277360678752366"/>
          <c:y val="0.26207361039578481"/>
          <c:w val="0.24142142115956441"/>
          <c:h val="0.5149690318661435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D8-4B6D-B793-ED5AA420CAE6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D8-4B6D-B793-ED5AA420CAE6}"/>
              </c:ext>
            </c:extLst>
          </c:dPt>
          <c:dLbls>
            <c:dLbl>
              <c:idx val="0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defRPr>
                  </a:pPr>
                  <a:endParaRPr lang="id-ID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76D8-4B6D-B793-ED5AA420CAE6}"/>
                </c:ext>
              </c:extLst>
            </c:dLbl>
            <c:dLbl>
              <c:idx val="1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defRPr>
                  </a:pPr>
                  <a:endParaRPr lang="id-ID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76D8-4B6D-B793-ED5AA420CAE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id-ID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Belanja Tidak Langsung</c:v>
                </c:pt>
                <c:pt idx="1">
                  <c:v>Belanja Langsung</c:v>
                </c:pt>
              </c:strCache>
            </c:strRef>
          </c:cat>
          <c:val>
            <c:numRef>
              <c:f>Sheet1!$B$2:$B$3</c:f>
              <c:numCache>
                <c:formatCode>_(* #,##0.00_);_(* \(#,##0.00\);_(* "-"_);_(@_)</c:formatCode>
                <c:ptCount val="2"/>
                <c:pt idx="0">
                  <c:v>4732.3324574255412</c:v>
                </c:pt>
                <c:pt idx="1">
                  <c:v>1931.812070622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D8-4B6D-B793-ED5AA420C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9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415212132426016"/>
          <c:y val="0.78414029620191961"/>
          <c:w val="0.31094718904262297"/>
          <c:h val="4.62723361251894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id-ID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Belanja Langsung</a:t>
            </a:r>
          </a:p>
        </c:rich>
      </c:tx>
      <c:layout>
        <c:manualLayout>
          <c:xMode val="edge"/>
          <c:yMode val="edge"/>
          <c:x val="0.32486401222052047"/>
          <c:y val="5.973442304712053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918342627334388"/>
          <c:y val="0.18724125377801268"/>
          <c:w val="0.8278568575922377"/>
          <c:h val="0.527229532006409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B. Barang &amp; Jasa</c:v>
                </c:pt>
                <c:pt idx="1">
                  <c:v>B. Modal</c:v>
                </c:pt>
                <c:pt idx="2">
                  <c:v>B. Pegawai</c:v>
                </c:pt>
              </c:strCache>
            </c:strRef>
          </c:cat>
          <c:val>
            <c:numRef>
              <c:f>Sheet1!$B$2:$B$4</c:f>
              <c:numCache>
                <c:formatCode>_(* #,##0.00_);_(* \(#,##0.00\);_(* "-"??_);_(@_)</c:formatCode>
                <c:ptCount val="3"/>
                <c:pt idx="0">
                  <c:v>1231.7980948801501</c:v>
                </c:pt>
                <c:pt idx="1">
                  <c:v>681.73678850600015</c:v>
                </c:pt>
                <c:pt idx="2">
                  <c:v>18.277187235849993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8-43BA-9033-261801BDA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104064"/>
        <c:axId val="184105600"/>
      </c:barChart>
      <c:catAx>
        <c:axId val="184104064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id-ID"/>
          </a:p>
        </c:txPr>
        <c:crossAx val="184105600"/>
        <c:crosses val="autoZero"/>
        <c:auto val="1"/>
        <c:lblAlgn val="ctr"/>
        <c:lblOffset val="100"/>
        <c:tickMarkSkip val="1"/>
        <c:noMultiLvlLbl val="0"/>
      </c:catAx>
      <c:valAx>
        <c:axId val="18410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84104064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 err="1"/>
              <a:t>Belanja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endParaRPr lang="en-US" sz="1600" dirty="0"/>
          </a:p>
        </c:rich>
      </c:tx>
      <c:layout>
        <c:manualLayout>
          <c:xMode val="edge"/>
          <c:yMode val="edge"/>
          <c:x val="0.4286288339867223"/>
          <c:y val="1.082777202928127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918342627334388"/>
          <c:y val="0.18724125377801268"/>
          <c:w val="0.8278568575922377"/>
          <c:h val="0.527229532006409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B. Pegawai</c:v>
                </c:pt>
                <c:pt idx="1">
                  <c:v>B. Hibah</c:v>
                </c:pt>
                <c:pt idx="2">
                  <c:v>B. Bagi Hasil </c:v>
                </c:pt>
                <c:pt idx="3">
                  <c:v>B. Bantuan Keuangan </c:v>
                </c:pt>
                <c:pt idx="4">
                  <c:v>B. Tidak Terduga</c:v>
                </c:pt>
                <c:pt idx="5">
                  <c:v>B. Bansos</c:v>
                </c:pt>
                <c:pt idx="6">
                  <c:v>B. Subsidi</c:v>
                </c:pt>
              </c:strCache>
            </c:strRef>
          </c:cat>
          <c:val>
            <c:numRef>
              <c:f>Sheet1!$B$2:$B$8</c:f>
              <c:numCache>
                <c:formatCode>_(* #,##0.00_);_(* \(#,##0.00\);_(* "-"??_);_(@_)</c:formatCode>
                <c:ptCount val="7"/>
                <c:pt idx="0">
                  <c:v>1705.11153974954</c:v>
                </c:pt>
                <c:pt idx="1">
                  <c:v>1183.7411027000001</c:v>
                </c:pt>
                <c:pt idx="2">
                  <c:v>1119.4370090800003</c:v>
                </c:pt>
                <c:pt idx="3">
                  <c:v>671.15305773399996</c:v>
                </c:pt>
                <c:pt idx="4">
                  <c:v>30.129748161999999</c:v>
                </c:pt>
                <c:pt idx="5">
                  <c:v>12.76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F-4C52-9DA1-104D112EE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152448"/>
        <c:axId val="184153984"/>
      </c:barChart>
      <c:catAx>
        <c:axId val="18415244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680000" vert="horz"/>
          <a:lstStyle/>
          <a:p>
            <a:pPr>
              <a:defRPr/>
            </a:pPr>
            <a:endParaRPr lang="id-ID"/>
          </a:p>
        </c:txPr>
        <c:crossAx val="184153984"/>
        <c:crosses val="autoZero"/>
        <c:auto val="1"/>
        <c:lblAlgn val="ctr"/>
        <c:lblOffset val="100"/>
        <c:tickMarkSkip val="1"/>
        <c:noMultiLvlLbl val="0"/>
      </c:catAx>
      <c:valAx>
        <c:axId val="18415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184152448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id-ID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BBC9EF-5340-4D31-A2A6-CE29EA556D34}" type="doc">
      <dgm:prSet loTypeId="urn:microsoft.com/office/officeart/2005/8/layout/radial6" loCatId="cycle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8821711-A46A-4E8A-8751-A4772EE43A51}">
      <dgm:prSet phldrT="[Text]" custT="1"/>
      <dgm:spPr/>
      <dgm:t>
        <a:bodyPr/>
        <a:lstStyle/>
        <a:p>
          <a:r>
            <a:rPr lang="id-ID" sz="1200" b="1" noProof="0" dirty="0">
              <a:latin typeface="Segoe UI" panose="020B0502040204020203" pitchFamily="34" charset="0"/>
              <a:cs typeface="Segoe UI" panose="020B0502040204020203" pitchFamily="34" charset="0"/>
            </a:rPr>
            <a:t>PEMBANGUNAN</a:t>
          </a:r>
          <a:r>
            <a:rPr lang="id-ID" sz="1200" b="1" baseline="0" noProof="0" dirty="0">
              <a:latin typeface="Segoe UI" panose="020B0502040204020203" pitchFamily="34" charset="0"/>
              <a:cs typeface="Segoe UI" panose="020B0502040204020203" pitchFamily="34" charset="0"/>
            </a:rPr>
            <a:t> MANUSIA MELALUI PENGURANGAN KEMISKINAN DAN PENINGKATAN PELAYANAN DASAR</a:t>
          </a:r>
          <a:endParaRPr lang="id-ID" sz="1200" b="1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B6A976E-3005-495D-9E13-3A0F8821C275}" type="parTrans" cxnId="{6BE14EBE-C2E3-4E04-8B92-498E1BA85B23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</dgm:t>
    </dgm:pt>
    <dgm:pt modelId="{EB765344-6A67-4EA0-9F8D-D99A42D5A803}" type="sibTrans" cxnId="{6BE14EBE-C2E3-4E04-8B92-498E1BA85B23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</dgm:t>
    </dgm:pt>
    <dgm:pt modelId="{39B9FC30-C86C-4961-8DA5-C0499C49DCFC}">
      <dgm:prSet phldrT="[Text]" custT="1"/>
      <dgm:spPr/>
      <dgm:t>
        <a:bodyPr/>
        <a:lstStyle/>
        <a:p>
          <a:r>
            <a:rPr lang="id-ID" sz="1400" b="0" i="0" u="none" noProof="0" dirty="0">
              <a:latin typeface="Segoe UI" panose="020B0502040204020203" pitchFamily="34" charset="0"/>
              <a:ea typeface="Cambria" charset="0"/>
              <a:cs typeface="Segoe UI" panose="020B0502040204020203" pitchFamily="34" charset="0"/>
            </a:rPr>
            <a:t>Percepatan Pengurangan Kemiskinan</a:t>
          </a:r>
          <a:endParaRPr lang="id-ID" sz="1400" b="0" u="none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</dgm:t>
    </dgm:pt>
    <dgm:pt modelId="{A104BBD7-E873-4600-BC99-6CDF9A15DB90}" type="parTrans" cxnId="{EAE66857-0506-4F50-A966-B0A8FB09D5EA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</dgm:t>
    </dgm:pt>
    <dgm:pt modelId="{F2458D4E-9CE5-4385-AD53-6EA35D774D3C}" type="sibTrans" cxnId="{EAE66857-0506-4F50-A966-B0A8FB09D5EA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</dgm:t>
    </dgm:pt>
    <dgm:pt modelId="{C4038B65-8596-1940-85C6-BD1950330058}">
      <dgm:prSet phldrT="[Text]" custT="1"/>
      <dgm:spPr/>
      <dgm:t>
        <a:bodyPr/>
        <a:lstStyle/>
        <a:p>
          <a:r>
            <a:rPr lang="id-ID" sz="1200" b="0" noProof="0" dirty="0">
              <a:latin typeface="Segoe UI" panose="020B0502040204020203" pitchFamily="34" charset="0"/>
              <a:cs typeface="Segoe UI" panose="020B0502040204020203" pitchFamily="34" charset="0"/>
            </a:rPr>
            <a:t>Peningkatan Pelayanan Kesehatan dan Gizi Masyarakat</a:t>
          </a:r>
        </a:p>
      </dgm:t>
    </dgm:pt>
    <dgm:pt modelId="{476DFB46-F599-6B48-84F2-39BF334ACB72}" type="parTrans" cxnId="{98A2A105-DC1A-0B49-9966-45F90800FB10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893A748-1D6B-E146-BBFA-43FAB364042A}" type="sibTrans" cxnId="{98A2A105-DC1A-0B49-9966-45F90800FB10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4CEADF4-BE12-443A-9616-88C920A3C025}">
      <dgm:prSet phldrT="[Text]" custT="1"/>
      <dgm:spPr/>
      <dgm:t>
        <a:bodyPr/>
        <a:lstStyle/>
        <a:p>
          <a:r>
            <a:rPr lang="id-ID" sz="1400" noProof="0" dirty="0">
              <a:latin typeface="Segoe UI" panose="020B0502040204020203" pitchFamily="34" charset="0"/>
              <a:cs typeface="Segoe UI" panose="020B0502040204020203" pitchFamily="34" charset="0"/>
            </a:rPr>
            <a:t>Pemerataan Layanan Pendidikan Berkualitas</a:t>
          </a:r>
        </a:p>
      </dgm:t>
    </dgm:pt>
    <dgm:pt modelId="{F7EC4EE9-D991-45F4-8775-24D50FDF8B3B}" type="parTrans" cxnId="{27FFCF5D-C308-445C-900B-3B466F7EE5ED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69C7FC74-80A1-47A8-911E-445B84E22019}" type="sibTrans" cxnId="{27FFCF5D-C308-445C-900B-3B466F7EE5ED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A3A2CC9-F804-4AD5-AC3E-064378B7A2E5}">
      <dgm:prSet phldrT="[Text]" custT="1"/>
      <dgm:spPr/>
      <dgm:t>
        <a:bodyPr/>
        <a:lstStyle/>
        <a:p>
          <a:endParaRPr lang="id-ID" sz="500" b="0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  <a:p>
          <a:r>
            <a:rPr lang="id-ID" sz="1000" b="0" noProof="0" dirty="0">
              <a:latin typeface="Segoe UI" panose="020B0502040204020203" pitchFamily="34" charset="0"/>
              <a:ea typeface="Cambria" charset="0"/>
              <a:cs typeface="Segoe UI" panose="020B0502040204020203" pitchFamily="34" charset="0"/>
            </a:rPr>
            <a:t>Peningkatan Akses Masyarakat terhadap Perumahan dan Permukiman Layak</a:t>
          </a:r>
          <a:endParaRPr lang="id-ID" sz="1000" b="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8AA6C11-EEB4-451B-B033-E769ADB3CE5B}" type="parTrans" cxnId="{952AF386-D1C2-459E-ADE0-F2EC161A154D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61AA344E-F36E-42EF-A672-07664E38463B}" type="sibTrans" cxnId="{952AF386-D1C2-459E-ADE0-F2EC161A154D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447AEFD-7BCB-4636-8A0C-401CDCE0EAF1}">
      <dgm:prSet phldrT="[Text]" custT="1"/>
      <dgm:spPr/>
      <dgm:t>
        <a:bodyPr/>
        <a:lstStyle/>
        <a:p>
          <a:r>
            <a:rPr lang="id-ID" sz="1100" b="0" noProof="0" dirty="0">
              <a:latin typeface="Segoe UI" panose="020B0502040204020203" pitchFamily="34" charset="0"/>
              <a:ea typeface="Cambria" charset="0"/>
              <a:cs typeface="Segoe UI" panose="020B0502040204020203" pitchFamily="34" charset="0"/>
            </a:rPr>
            <a:t>Peningkatan Tata Kelola Layanan Dasar</a:t>
          </a:r>
        </a:p>
      </dgm:t>
    </dgm:pt>
    <dgm:pt modelId="{ED04E7E6-3788-428B-B370-8EE99A059CED}" type="parTrans" cxnId="{C576695C-6A0E-4584-8B14-E3B6703EA170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8BD7043-E9BC-4E83-8400-2F2845DB9B9A}" type="sibTrans" cxnId="{C576695C-6A0E-4584-8B14-E3B6703EA170}">
      <dgm:prSet/>
      <dgm:spPr/>
      <dgm:t>
        <a:bodyPr/>
        <a:lstStyle/>
        <a:p>
          <a:endParaRPr lang="id-ID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5227A28-04F7-4B8B-A4E7-F06D2C570EB4}" type="pres">
      <dgm:prSet presAssocID="{BCBBC9EF-5340-4D31-A2A6-CE29EA556D3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C5F01D7A-5E01-4727-ADCD-B04F30EA8BCE}" type="pres">
      <dgm:prSet presAssocID="{D8821711-A46A-4E8A-8751-A4772EE43A51}" presName="centerShape" presStyleLbl="node0" presStyleIdx="0" presStyleCnt="1" custScaleX="117689" custScaleY="108134" custLinFactNeighborX="-1181" custLinFactNeighborY="-1971"/>
      <dgm:spPr/>
      <dgm:t>
        <a:bodyPr/>
        <a:lstStyle/>
        <a:p>
          <a:endParaRPr lang="en-AU"/>
        </a:p>
      </dgm:t>
    </dgm:pt>
    <dgm:pt modelId="{AC02FDD3-6B40-4930-8516-3E8FE4949660}" type="pres">
      <dgm:prSet presAssocID="{39B9FC30-C86C-4961-8DA5-C0499C49DCFC}" presName="node" presStyleLbl="node1" presStyleIdx="0" presStyleCnt="5" custScaleX="109436" custScaleY="10943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0C26F3D-9274-459E-9589-5FB76AC56CE7}" type="pres">
      <dgm:prSet presAssocID="{39B9FC30-C86C-4961-8DA5-C0499C49DCFC}" presName="dummy" presStyleCnt="0"/>
      <dgm:spPr/>
    </dgm:pt>
    <dgm:pt modelId="{953FAC50-CBCA-4951-A791-D5AB11ED72F5}" type="pres">
      <dgm:prSet presAssocID="{F2458D4E-9CE5-4385-AD53-6EA35D774D3C}" presName="sibTrans" presStyleLbl="sibTrans2D1" presStyleIdx="0" presStyleCnt="5" custScaleX="104518" custScaleY="103342"/>
      <dgm:spPr/>
      <dgm:t>
        <a:bodyPr/>
        <a:lstStyle/>
        <a:p>
          <a:endParaRPr lang="en-AU"/>
        </a:p>
      </dgm:t>
    </dgm:pt>
    <dgm:pt modelId="{45CC3743-C4DB-5F4A-90D9-FAD2E52BACDD}" type="pres">
      <dgm:prSet presAssocID="{C4038B65-8596-1940-85C6-BD1950330058}" presName="node" presStyleLbl="node1" presStyleIdx="1" presStyleCnt="5" custScaleX="109436" custScaleY="10943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25031EC-3493-E64C-8E39-0485C2F4CF9E}" type="pres">
      <dgm:prSet presAssocID="{C4038B65-8596-1940-85C6-BD1950330058}" presName="dummy" presStyleCnt="0"/>
      <dgm:spPr/>
    </dgm:pt>
    <dgm:pt modelId="{5C0D4860-06BC-BD4F-BD87-010E3E69087D}" type="pres">
      <dgm:prSet presAssocID="{B893A748-1D6B-E146-BBFA-43FAB364042A}" presName="sibTrans" presStyleLbl="sibTrans2D1" presStyleIdx="1" presStyleCnt="5"/>
      <dgm:spPr/>
      <dgm:t>
        <a:bodyPr/>
        <a:lstStyle/>
        <a:p>
          <a:endParaRPr lang="en-AU"/>
        </a:p>
      </dgm:t>
    </dgm:pt>
    <dgm:pt modelId="{55F831B5-5E6F-43BA-BAF4-E3B988757BE8}" type="pres">
      <dgm:prSet presAssocID="{74CEADF4-BE12-443A-9616-88C920A3C025}" presName="node" presStyleLbl="node1" presStyleIdx="2" presStyleCnt="5" custScaleX="109436" custScaleY="10943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F6EBA3C-3B7C-4969-A096-3340ADA62CD3}" type="pres">
      <dgm:prSet presAssocID="{74CEADF4-BE12-443A-9616-88C920A3C025}" presName="dummy" presStyleCnt="0"/>
      <dgm:spPr/>
    </dgm:pt>
    <dgm:pt modelId="{F2B65B2D-1D59-42C2-B446-6C4C240BE4A0}" type="pres">
      <dgm:prSet presAssocID="{69C7FC74-80A1-47A8-911E-445B84E22019}" presName="sibTrans" presStyleLbl="sibTrans2D1" presStyleIdx="2" presStyleCnt="5"/>
      <dgm:spPr/>
      <dgm:t>
        <a:bodyPr/>
        <a:lstStyle/>
        <a:p>
          <a:endParaRPr lang="en-AU"/>
        </a:p>
      </dgm:t>
    </dgm:pt>
    <dgm:pt modelId="{2842F09A-8483-47AD-8BF3-C4A1B1B6B635}" type="pres">
      <dgm:prSet presAssocID="{EA3A2CC9-F804-4AD5-AC3E-064378B7A2E5}" presName="node" presStyleLbl="node1" presStyleIdx="3" presStyleCnt="5" custScaleX="109436" custScaleY="109436" custRadScaleRad="100395" custRadScaleInc="-68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83031F9-3DA0-41DC-8E14-7AD13E4360C2}" type="pres">
      <dgm:prSet presAssocID="{EA3A2CC9-F804-4AD5-AC3E-064378B7A2E5}" presName="dummy" presStyleCnt="0"/>
      <dgm:spPr/>
    </dgm:pt>
    <dgm:pt modelId="{23C823FB-7ECA-4385-94D0-BDCCA5B0CE9F}" type="pres">
      <dgm:prSet presAssocID="{61AA344E-F36E-42EF-A672-07664E38463B}" presName="sibTrans" presStyleLbl="sibTrans2D1" presStyleIdx="3" presStyleCnt="5"/>
      <dgm:spPr/>
      <dgm:t>
        <a:bodyPr/>
        <a:lstStyle/>
        <a:p>
          <a:endParaRPr lang="en-AU"/>
        </a:p>
      </dgm:t>
    </dgm:pt>
    <dgm:pt modelId="{C32CCFB1-C53D-402D-81A2-7A0BD2BD8C3D}" type="pres">
      <dgm:prSet presAssocID="{0447AEFD-7BCB-4636-8A0C-401CDCE0EAF1}" presName="node" presStyleLbl="node1" presStyleIdx="4" presStyleCnt="5" custScaleX="109436" custScaleY="10943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10EC254-7A5A-4365-BD58-BCBCBBC433BF}" type="pres">
      <dgm:prSet presAssocID="{0447AEFD-7BCB-4636-8A0C-401CDCE0EAF1}" presName="dummy" presStyleCnt="0"/>
      <dgm:spPr/>
    </dgm:pt>
    <dgm:pt modelId="{A05AF3AF-0811-457E-9208-49CC81EAD173}" type="pres">
      <dgm:prSet presAssocID="{98BD7043-E9BC-4E83-8400-2F2845DB9B9A}" presName="sibTrans" presStyleLbl="sibTrans2D1" presStyleIdx="4" presStyleCnt="5"/>
      <dgm:spPr/>
      <dgm:t>
        <a:bodyPr/>
        <a:lstStyle/>
        <a:p>
          <a:endParaRPr lang="en-AU"/>
        </a:p>
      </dgm:t>
    </dgm:pt>
  </dgm:ptLst>
  <dgm:cxnLst>
    <dgm:cxn modelId="{27FFCF5D-C308-445C-900B-3B466F7EE5ED}" srcId="{D8821711-A46A-4E8A-8751-A4772EE43A51}" destId="{74CEADF4-BE12-443A-9616-88C920A3C025}" srcOrd="2" destOrd="0" parTransId="{F7EC4EE9-D991-45F4-8775-24D50FDF8B3B}" sibTransId="{69C7FC74-80A1-47A8-911E-445B84E22019}"/>
    <dgm:cxn modelId="{952AF386-D1C2-459E-ADE0-F2EC161A154D}" srcId="{D8821711-A46A-4E8A-8751-A4772EE43A51}" destId="{EA3A2CC9-F804-4AD5-AC3E-064378B7A2E5}" srcOrd="3" destOrd="0" parTransId="{38AA6C11-EEB4-451B-B033-E769ADB3CE5B}" sibTransId="{61AA344E-F36E-42EF-A672-07664E38463B}"/>
    <dgm:cxn modelId="{EAE66857-0506-4F50-A966-B0A8FB09D5EA}" srcId="{D8821711-A46A-4E8A-8751-A4772EE43A51}" destId="{39B9FC30-C86C-4961-8DA5-C0499C49DCFC}" srcOrd="0" destOrd="0" parTransId="{A104BBD7-E873-4600-BC99-6CDF9A15DB90}" sibTransId="{F2458D4E-9CE5-4385-AD53-6EA35D774D3C}"/>
    <dgm:cxn modelId="{09509A97-6B31-4356-B6E4-8CD9EC91E3CB}" type="presOf" srcId="{BCBBC9EF-5340-4D31-A2A6-CE29EA556D34}" destId="{95227A28-04F7-4B8B-A4E7-F06D2C570EB4}" srcOrd="0" destOrd="0" presId="urn:microsoft.com/office/officeart/2005/8/layout/radial6"/>
    <dgm:cxn modelId="{537061F5-C4C7-4047-B6B0-AC7EB89D605F}" type="presOf" srcId="{39B9FC30-C86C-4961-8DA5-C0499C49DCFC}" destId="{AC02FDD3-6B40-4930-8516-3E8FE4949660}" srcOrd="0" destOrd="0" presId="urn:microsoft.com/office/officeart/2005/8/layout/radial6"/>
    <dgm:cxn modelId="{E4E677D2-56F9-404B-8076-75D2EDA37E1F}" type="presOf" srcId="{74CEADF4-BE12-443A-9616-88C920A3C025}" destId="{55F831B5-5E6F-43BA-BAF4-E3B988757BE8}" srcOrd="0" destOrd="0" presId="urn:microsoft.com/office/officeart/2005/8/layout/radial6"/>
    <dgm:cxn modelId="{98A2A105-DC1A-0B49-9966-45F90800FB10}" srcId="{D8821711-A46A-4E8A-8751-A4772EE43A51}" destId="{C4038B65-8596-1940-85C6-BD1950330058}" srcOrd="1" destOrd="0" parTransId="{476DFB46-F599-6B48-84F2-39BF334ACB72}" sibTransId="{B893A748-1D6B-E146-BBFA-43FAB364042A}"/>
    <dgm:cxn modelId="{191B1196-9786-4DBA-B3D5-A3434551BA7F}" type="presOf" srcId="{0447AEFD-7BCB-4636-8A0C-401CDCE0EAF1}" destId="{C32CCFB1-C53D-402D-81A2-7A0BD2BD8C3D}" srcOrd="0" destOrd="0" presId="urn:microsoft.com/office/officeart/2005/8/layout/radial6"/>
    <dgm:cxn modelId="{C576695C-6A0E-4584-8B14-E3B6703EA170}" srcId="{D8821711-A46A-4E8A-8751-A4772EE43A51}" destId="{0447AEFD-7BCB-4636-8A0C-401CDCE0EAF1}" srcOrd="4" destOrd="0" parTransId="{ED04E7E6-3788-428B-B370-8EE99A059CED}" sibTransId="{98BD7043-E9BC-4E83-8400-2F2845DB9B9A}"/>
    <dgm:cxn modelId="{15EDF3FA-CCA2-4780-99B4-110E2118B58B}" type="presOf" srcId="{69C7FC74-80A1-47A8-911E-445B84E22019}" destId="{F2B65B2D-1D59-42C2-B446-6C4C240BE4A0}" srcOrd="0" destOrd="0" presId="urn:microsoft.com/office/officeart/2005/8/layout/radial6"/>
    <dgm:cxn modelId="{452861E5-5A71-4EAB-AB72-3EBB2EFF763F}" type="presOf" srcId="{61AA344E-F36E-42EF-A672-07664E38463B}" destId="{23C823FB-7ECA-4385-94D0-BDCCA5B0CE9F}" srcOrd="0" destOrd="0" presId="urn:microsoft.com/office/officeart/2005/8/layout/radial6"/>
    <dgm:cxn modelId="{EA52BF15-B07D-4A04-8378-DBC9534617DC}" type="presOf" srcId="{C4038B65-8596-1940-85C6-BD1950330058}" destId="{45CC3743-C4DB-5F4A-90D9-FAD2E52BACDD}" srcOrd="0" destOrd="0" presId="urn:microsoft.com/office/officeart/2005/8/layout/radial6"/>
    <dgm:cxn modelId="{0366FFF2-29B9-443D-9582-506F65701105}" type="presOf" srcId="{EA3A2CC9-F804-4AD5-AC3E-064378B7A2E5}" destId="{2842F09A-8483-47AD-8BF3-C4A1B1B6B635}" srcOrd="0" destOrd="0" presId="urn:microsoft.com/office/officeart/2005/8/layout/radial6"/>
    <dgm:cxn modelId="{2CA67DE4-CA42-4A58-9238-59520621B1C2}" type="presOf" srcId="{D8821711-A46A-4E8A-8751-A4772EE43A51}" destId="{C5F01D7A-5E01-4727-ADCD-B04F30EA8BCE}" srcOrd="0" destOrd="0" presId="urn:microsoft.com/office/officeart/2005/8/layout/radial6"/>
    <dgm:cxn modelId="{A31E321A-064E-47A1-821E-AF9530F1D6B0}" type="presOf" srcId="{98BD7043-E9BC-4E83-8400-2F2845DB9B9A}" destId="{A05AF3AF-0811-457E-9208-49CC81EAD173}" srcOrd="0" destOrd="0" presId="urn:microsoft.com/office/officeart/2005/8/layout/radial6"/>
    <dgm:cxn modelId="{6BE14EBE-C2E3-4E04-8B92-498E1BA85B23}" srcId="{BCBBC9EF-5340-4D31-A2A6-CE29EA556D34}" destId="{D8821711-A46A-4E8A-8751-A4772EE43A51}" srcOrd="0" destOrd="0" parTransId="{BB6A976E-3005-495D-9E13-3A0F8821C275}" sibTransId="{EB765344-6A67-4EA0-9F8D-D99A42D5A803}"/>
    <dgm:cxn modelId="{6112C5BD-8E46-4589-B3FD-A5BE29909454}" type="presOf" srcId="{B893A748-1D6B-E146-BBFA-43FAB364042A}" destId="{5C0D4860-06BC-BD4F-BD87-010E3E69087D}" srcOrd="0" destOrd="0" presId="urn:microsoft.com/office/officeart/2005/8/layout/radial6"/>
    <dgm:cxn modelId="{4D5B89B5-44E1-46C3-B6E3-2977B3D395AF}" type="presOf" srcId="{F2458D4E-9CE5-4385-AD53-6EA35D774D3C}" destId="{953FAC50-CBCA-4951-A791-D5AB11ED72F5}" srcOrd="0" destOrd="0" presId="urn:microsoft.com/office/officeart/2005/8/layout/radial6"/>
    <dgm:cxn modelId="{2F09D3E8-5FCE-4EDE-A1F1-0BAFD03FCF44}" type="presParOf" srcId="{95227A28-04F7-4B8B-A4E7-F06D2C570EB4}" destId="{C5F01D7A-5E01-4727-ADCD-B04F30EA8BCE}" srcOrd="0" destOrd="0" presId="urn:microsoft.com/office/officeart/2005/8/layout/radial6"/>
    <dgm:cxn modelId="{E7925D85-CD21-415A-8E55-CF3187138072}" type="presParOf" srcId="{95227A28-04F7-4B8B-A4E7-F06D2C570EB4}" destId="{AC02FDD3-6B40-4930-8516-3E8FE4949660}" srcOrd="1" destOrd="0" presId="urn:microsoft.com/office/officeart/2005/8/layout/radial6"/>
    <dgm:cxn modelId="{2F87F9E1-854F-437F-9ABA-4F1F06D4D88E}" type="presParOf" srcId="{95227A28-04F7-4B8B-A4E7-F06D2C570EB4}" destId="{B0C26F3D-9274-459E-9589-5FB76AC56CE7}" srcOrd="2" destOrd="0" presId="urn:microsoft.com/office/officeart/2005/8/layout/radial6"/>
    <dgm:cxn modelId="{14C3A547-CA61-47F0-87CF-DDA19BFE8452}" type="presParOf" srcId="{95227A28-04F7-4B8B-A4E7-F06D2C570EB4}" destId="{953FAC50-CBCA-4951-A791-D5AB11ED72F5}" srcOrd="3" destOrd="0" presId="urn:microsoft.com/office/officeart/2005/8/layout/radial6"/>
    <dgm:cxn modelId="{C863BD85-8961-4F5C-A6CD-F273640AAF4E}" type="presParOf" srcId="{95227A28-04F7-4B8B-A4E7-F06D2C570EB4}" destId="{45CC3743-C4DB-5F4A-90D9-FAD2E52BACDD}" srcOrd="4" destOrd="0" presId="urn:microsoft.com/office/officeart/2005/8/layout/radial6"/>
    <dgm:cxn modelId="{72C163F8-1190-41F3-B4BF-CE6975101226}" type="presParOf" srcId="{95227A28-04F7-4B8B-A4E7-F06D2C570EB4}" destId="{C25031EC-3493-E64C-8E39-0485C2F4CF9E}" srcOrd="5" destOrd="0" presId="urn:microsoft.com/office/officeart/2005/8/layout/radial6"/>
    <dgm:cxn modelId="{087BF268-DC01-46A1-8F81-75BC94530BAA}" type="presParOf" srcId="{95227A28-04F7-4B8B-A4E7-F06D2C570EB4}" destId="{5C0D4860-06BC-BD4F-BD87-010E3E69087D}" srcOrd="6" destOrd="0" presId="urn:microsoft.com/office/officeart/2005/8/layout/radial6"/>
    <dgm:cxn modelId="{75AA99F3-635D-43E9-A53B-A37170A8289A}" type="presParOf" srcId="{95227A28-04F7-4B8B-A4E7-F06D2C570EB4}" destId="{55F831B5-5E6F-43BA-BAF4-E3B988757BE8}" srcOrd="7" destOrd="0" presId="urn:microsoft.com/office/officeart/2005/8/layout/radial6"/>
    <dgm:cxn modelId="{0D06D353-C1F1-4B4B-B056-FF3F313DE3DF}" type="presParOf" srcId="{95227A28-04F7-4B8B-A4E7-F06D2C570EB4}" destId="{EF6EBA3C-3B7C-4969-A096-3340ADA62CD3}" srcOrd="8" destOrd="0" presId="urn:microsoft.com/office/officeart/2005/8/layout/radial6"/>
    <dgm:cxn modelId="{1E236CC8-3E5D-4852-9431-1C3BAE5527BA}" type="presParOf" srcId="{95227A28-04F7-4B8B-A4E7-F06D2C570EB4}" destId="{F2B65B2D-1D59-42C2-B446-6C4C240BE4A0}" srcOrd="9" destOrd="0" presId="urn:microsoft.com/office/officeart/2005/8/layout/radial6"/>
    <dgm:cxn modelId="{6ACBCCCE-E301-4F39-803C-496C61AFF90B}" type="presParOf" srcId="{95227A28-04F7-4B8B-A4E7-F06D2C570EB4}" destId="{2842F09A-8483-47AD-8BF3-C4A1B1B6B635}" srcOrd="10" destOrd="0" presId="urn:microsoft.com/office/officeart/2005/8/layout/radial6"/>
    <dgm:cxn modelId="{20F8C843-BF87-477F-91F8-ABE776AB3024}" type="presParOf" srcId="{95227A28-04F7-4B8B-A4E7-F06D2C570EB4}" destId="{183031F9-3DA0-41DC-8E14-7AD13E4360C2}" srcOrd="11" destOrd="0" presId="urn:microsoft.com/office/officeart/2005/8/layout/radial6"/>
    <dgm:cxn modelId="{330F067D-E18E-4F19-A5C5-39A95D052F9E}" type="presParOf" srcId="{95227A28-04F7-4B8B-A4E7-F06D2C570EB4}" destId="{23C823FB-7ECA-4385-94D0-BDCCA5B0CE9F}" srcOrd="12" destOrd="0" presId="urn:microsoft.com/office/officeart/2005/8/layout/radial6"/>
    <dgm:cxn modelId="{EF87DF32-7B4F-427D-947B-E457E5135E34}" type="presParOf" srcId="{95227A28-04F7-4B8B-A4E7-F06D2C570EB4}" destId="{C32CCFB1-C53D-402D-81A2-7A0BD2BD8C3D}" srcOrd="13" destOrd="0" presId="urn:microsoft.com/office/officeart/2005/8/layout/radial6"/>
    <dgm:cxn modelId="{670BE721-FC00-47D4-9066-E6FD06034AE5}" type="presParOf" srcId="{95227A28-04F7-4B8B-A4E7-F06D2C570EB4}" destId="{910EC254-7A5A-4365-BD58-BCBCBBC433BF}" srcOrd="14" destOrd="0" presId="urn:microsoft.com/office/officeart/2005/8/layout/radial6"/>
    <dgm:cxn modelId="{AC6AEADC-6574-4879-BB24-63EC6912D7E8}" type="presParOf" srcId="{95227A28-04F7-4B8B-A4E7-F06D2C570EB4}" destId="{A05AF3AF-0811-457E-9208-49CC81EAD173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AF3AF-0811-457E-9208-49CC81EAD173}">
      <dsp:nvSpPr>
        <dsp:cNvPr id="0" name=""/>
        <dsp:cNvSpPr/>
      </dsp:nvSpPr>
      <dsp:spPr>
        <a:xfrm>
          <a:off x="559527" y="701972"/>
          <a:ext cx="4426937" cy="4426937"/>
        </a:xfrm>
        <a:prstGeom prst="blockArc">
          <a:avLst>
            <a:gd name="adj1" fmla="val 11880000"/>
            <a:gd name="adj2" fmla="val 16200000"/>
            <a:gd name="adj3" fmla="val 4643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3C823FB-7ECA-4385-94D0-BDCCA5B0CE9F}">
      <dsp:nvSpPr>
        <dsp:cNvPr id="0" name=""/>
        <dsp:cNvSpPr/>
      </dsp:nvSpPr>
      <dsp:spPr>
        <a:xfrm>
          <a:off x="559527" y="701970"/>
          <a:ext cx="4426937" cy="4426937"/>
        </a:xfrm>
        <a:prstGeom prst="blockArc">
          <a:avLst>
            <a:gd name="adj1" fmla="val 7559997"/>
            <a:gd name="adj2" fmla="val 11879998"/>
            <a:gd name="adj3" fmla="val 4643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B65B2D-1D59-42C2-B446-6C4C240BE4A0}">
      <dsp:nvSpPr>
        <dsp:cNvPr id="0" name=""/>
        <dsp:cNvSpPr/>
      </dsp:nvSpPr>
      <dsp:spPr>
        <a:xfrm>
          <a:off x="559528" y="701971"/>
          <a:ext cx="4426937" cy="4426937"/>
        </a:xfrm>
        <a:prstGeom prst="blockArc">
          <a:avLst>
            <a:gd name="adj1" fmla="val 3240002"/>
            <a:gd name="adj2" fmla="val 7559998"/>
            <a:gd name="adj3" fmla="val 4643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0D4860-06BC-BD4F-BD87-010E3E69087D}">
      <dsp:nvSpPr>
        <dsp:cNvPr id="0" name=""/>
        <dsp:cNvSpPr/>
      </dsp:nvSpPr>
      <dsp:spPr>
        <a:xfrm>
          <a:off x="559527" y="701972"/>
          <a:ext cx="4426937" cy="4426937"/>
        </a:xfrm>
        <a:prstGeom prst="blockArc">
          <a:avLst>
            <a:gd name="adj1" fmla="val 20520000"/>
            <a:gd name="adj2" fmla="val 3240000"/>
            <a:gd name="adj3" fmla="val 4643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3FAC50-CBCA-4951-A791-D5AB11ED72F5}">
      <dsp:nvSpPr>
        <dsp:cNvPr id="0" name=""/>
        <dsp:cNvSpPr/>
      </dsp:nvSpPr>
      <dsp:spPr>
        <a:xfrm>
          <a:off x="459522" y="627997"/>
          <a:ext cx="4626947" cy="4574886"/>
        </a:xfrm>
        <a:prstGeom prst="blockArc">
          <a:avLst>
            <a:gd name="adj1" fmla="val 16200000"/>
            <a:gd name="adj2" fmla="val 20520000"/>
            <a:gd name="adj3" fmla="val 464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F01D7A-5E01-4727-ADCD-B04F30EA8BCE}">
      <dsp:nvSpPr>
        <dsp:cNvPr id="0" name=""/>
        <dsp:cNvSpPr/>
      </dsp:nvSpPr>
      <dsp:spPr>
        <a:xfrm>
          <a:off x="1522013" y="1727716"/>
          <a:ext cx="2399828" cy="22049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PEMBANGUNAN</a:t>
          </a:r>
          <a:r>
            <a:rPr lang="id-ID" sz="1200" b="1" kern="1200" baseline="0" noProof="0" dirty="0">
              <a:latin typeface="Segoe UI" panose="020B0502040204020203" pitchFamily="34" charset="0"/>
              <a:cs typeface="Segoe UI" panose="020B0502040204020203" pitchFamily="34" charset="0"/>
            </a:rPr>
            <a:t> MANUSIA MELALUI PENGURANGAN KEMISKINAN DAN PENINGKATAN PELAYANAN DASAR</a:t>
          </a:r>
          <a:endParaRPr lang="id-ID" sz="1200" b="1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873460" y="2050629"/>
        <a:ext cx="1696934" cy="1559163"/>
      </dsp:txXfrm>
    </dsp:sp>
    <dsp:sp modelId="{AC02FDD3-6B40-4930-8516-3E8FE4949660}">
      <dsp:nvSpPr>
        <dsp:cNvPr id="0" name=""/>
        <dsp:cNvSpPr/>
      </dsp:nvSpPr>
      <dsp:spPr>
        <a:xfrm>
          <a:off x="1991957" y="-27680"/>
          <a:ext cx="1562077" cy="1562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u="none" kern="1200" noProof="0" dirty="0">
              <a:latin typeface="Segoe UI" panose="020B0502040204020203" pitchFamily="34" charset="0"/>
              <a:ea typeface="Cambria" charset="0"/>
              <a:cs typeface="Segoe UI" panose="020B0502040204020203" pitchFamily="34" charset="0"/>
            </a:rPr>
            <a:t>Percepatan Pengurangan Kemiskinan</a:t>
          </a:r>
          <a:endParaRPr lang="id-ID" sz="1400" b="0" u="none" kern="1200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</dsp:txBody>
      <dsp:txXfrm>
        <a:off x="2220718" y="201081"/>
        <a:ext cx="1104555" cy="1104555"/>
      </dsp:txXfrm>
    </dsp:sp>
    <dsp:sp modelId="{45CC3743-C4DB-5F4A-90D9-FAD2E52BACDD}">
      <dsp:nvSpPr>
        <dsp:cNvPr id="0" name=""/>
        <dsp:cNvSpPr/>
      </dsp:nvSpPr>
      <dsp:spPr>
        <a:xfrm>
          <a:off x="4048220" y="1466281"/>
          <a:ext cx="1562077" cy="156207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Peningkatan Pelayanan Kesehatan dan Gizi Masyarakat</a:t>
          </a:r>
        </a:p>
      </dsp:txBody>
      <dsp:txXfrm>
        <a:off x="4276981" y="1695042"/>
        <a:ext cx="1104555" cy="1104555"/>
      </dsp:txXfrm>
    </dsp:sp>
    <dsp:sp modelId="{55F831B5-5E6F-43BA-BAF4-E3B988757BE8}">
      <dsp:nvSpPr>
        <dsp:cNvPr id="0" name=""/>
        <dsp:cNvSpPr/>
      </dsp:nvSpPr>
      <dsp:spPr>
        <a:xfrm>
          <a:off x="3262798" y="3883564"/>
          <a:ext cx="1562077" cy="156207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Pemerataan Layanan Pendidikan Berkualitas</a:t>
          </a:r>
        </a:p>
      </dsp:txBody>
      <dsp:txXfrm>
        <a:off x="3491559" y="4112325"/>
        <a:ext cx="1104555" cy="1104555"/>
      </dsp:txXfrm>
    </dsp:sp>
    <dsp:sp modelId="{2842F09A-8483-47AD-8BF3-C4A1B1B6B635}">
      <dsp:nvSpPr>
        <dsp:cNvPr id="0" name=""/>
        <dsp:cNvSpPr/>
      </dsp:nvSpPr>
      <dsp:spPr>
        <a:xfrm>
          <a:off x="721119" y="3883564"/>
          <a:ext cx="1562077" cy="156207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b="0" kern="1200" noProof="0" dirty="0">
            <a:latin typeface="Segoe UI" panose="020B0502040204020203" pitchFamily="34" charset="0"/>
            <a:ea typeface="Cambria" charset="0"/>
            <a:cs typeface="Segoe UI" panose="020B0502040204020203" pitchFamily="34" charset="0"/>
          </a:endParaRP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b="0" kern="1200" noProof="0" dirty="0">
              <a:latin typeface="Segoe UI" panose="020B0502040204020203" pitchFamily="34" charset="0"/>
              <a:ea typeface="Cambria" charset="0"/>
              <a:cs typeface="Segoe UI" panose="020B0502040204020203" pitchFamily="34" charset="0"/>
            </a:rPr>
            <a:t>Peningkatan Akses Masyarakat terhadap Perumahan dan Permukiman Layak</a:t>
          </a:r>
          <a:endParaRPr lang="id-ID" sz="1000" b="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949880" y="4112325"/>
        <a:ext cx="1104555" cy="1104555"/>
      </dsp:txXfrm>
    </dsp:sp>
    <dsp:sp modelId="{C32CCFB1-C53D-402D-81A2-7A0BD2BD8C3D}">
      <dsp:nvSpPr>
        <dsp:cNvPr id="0" name=""/>
        <dsp:cNvSpPr/>
      </dsp:nvSpPr>
      <dsp:spPr>
        <a:xfrm>
          <a:off x="-64305" y="1466281"/>
          <a:ext cx="1562077" cy="156207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0" kern="1200" noProof="0" dirty="0">
              <a:latin typeface="Segoe UI" panose="020B0502040204020203" pitchFamily="34" charset="0"/>
              <a:ea typeface="Cambria" charset="0"/>
              <a:cs typeface="Segoe UI" panose="020B0502040204020203" pitchFamily="34" charset="0"/>
            </a:rPr>
            <a:t>Peningkatan Tata Kelola Layanan Dasar</a:t>
          </a:r>
        </a:p>
      </dsp:txBody>
      <dsp:txXfrm>
        <a:off x="164456" y="1695042"/>
        <a:ext cx="1104555" cy="1104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5" y="10"/>
            <a:ext cx="2985969" cy="501604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254" y="10"/>
            <a:ext cx="2985969" cy="501604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r">
              <a:defRPr sz="1200"/>
            </a:lvl1pPr>
          </a:lstStyle>
          <a:p>
            <a:fld id="{601C48A6-C9CD-4929-A38D-22C3A9F5E8C3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5" y="9520291"/>
            <a:ext cx="2985969" cy="501604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254" y="9520291"/>
            <a:ext cx="2985969" cy="501604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r">
              <a:defRPr sz="1200"/>
            </a:lvl1pPr>
          </a:lstStyle>
          <a:p>
            <a:fld id="{5E6EDA15-A6B3-463B-80D2-135EF2B7096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010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20"/>
            <a:ext cx="2985558" cy="502835"/>
          </a:xfrm>
          <a:prstGeom prst="rect">
            <a:avLst/>
          </a:prstGeom>
        </p:spPr>
        <p:txBody>
          <a:bodyPr vert="horz" lIns="93211" tIns="46605" rIns="93211" bIns="46605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4" y="20"/>
            <a:ext cx="2985558" cy="502835"/>
          </a:xfrm>
          <a:prstGeom prst="rect">
            <a:avLst/>
          </a:prstGeom>
        </p:spPr>
        <p:txBody>
          <a:bodyPr vert="horz" lIns="93211" tIns="46605" rIns="93211" bIns="46605" rtlCol="0"/>
          <a:lstStyle>
            <a:lvl1pPr algn="r">
              <a:defRPr sz="1200"/>
            </a:lvl1pPr>
          </a:lstStyle>
          <a:p>
            <a:fld id="{70E7C1EE-9565-4C12-9287-CF43C7D2A0ED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11" tIns="46605" rIns="93211" bIns="46605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51"/>
            <a:ext cx="5511800" cy="3946117"/>
          </a:xfrm>
          <a:prstGeom prst="rect">
            <a:avLst/>
          </a:prstGeom>
        </p:spPr>
        <p:txBody>
          <a:bodyPr vert="horz" lIns="93211" tIns="46605" rIns="93211" bIns="4660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519060"/>
            <a:ext cx="2985558" cy="502834"/>
          </a:xfrm>
          <a:prstGeom prst="rect">
            <a:avLst/>
          </a:prstGeom>
        </p:spPr>
        <p:txBody>
          <a:bodyPr vert="horz" lIns="93211" tIns="46605" rIns="93211" bIns="46605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4" y="9519060"/>
            <a:ext cx="2985558" cy="502834"/>
          </a:xfrm>
          <a:prstGeom prst="rect">
            <a:avLst/>
          </a:prstGeom>
        </p:spPr>
        <p:txBody>
          <a:bodyPr vert="horz" lIns="93211" tIns="46605" rIns="93211" bIns="46605" rtlCol="0" anchor="b"/>
          <a:lstStyle>
            <a:lvl1pPr algn="r">
              <a:defRPr sz="1200"/>
            </a:lvl1pPr>
          </a:lstStyle>
          <a:p>
            <a:fld id="{ACB19B08-C9B8-4636-A0CC-E276D12A366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8045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05FDF34E-0603-487A-BBD0-B8C23C54CB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D58A555-4B50-4DAD-B328-F54CBBC0052D}" type="slidenum">
              <a:rPr lang="en-US" altLang="id-ID" b="1" i="1" smtClean="0">
                <a:latin typeface="Times New Roman" panose="02020603050405020304" pitchFamily="18" charset="0"/>
                <a:cs typeface="Arial" panose="020B0604020202020204" pitchFamily="34" charset="0"/>
              </a:rPr>
              <a:pPr/>
              <a:t>5</a:t>
            </a:fld>
            <a:endParaRPr lang="en-US" altLang="id-ID" b="1" i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363" name="Rectangle 7">
            <a:extLst>
              <a:ext uri="{FF2B5EF4-FFF2-40B4-BE49-F238E27FC236}">
                <a16:creationId xmlns:a16="http://schemas.microsoft.com/office/drawing/2014/main" id="{7811D8F3-7408-4405-BA97-CA9D5B4D0E6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247" tIns="53624" rIns="107247" bIns="53624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D462D22B-E02B-4590-8390-86ED46630753}" type="slidenum">
              <a:rPr lang="en-US" altLang="id-ID" sz="1400">
                <a:latin typeface="Times New Roman" panose="02020603050405020304" pitchFamily="18" charset="0"/>
              </a:rPr>
              <a:pPr algn="r"/>
              <a:t>5</a:t>
            </a:fld>
            <a:endParaRPr lang="en-US" altLang="id-ID" sz="1400">
              <a:latin typeface="Times New Roman" panose="02020603050405020304" pitchFamily="18" charset="0"/>
            </a:endParaRPr>
          </a:p>
        </p:txBody>
      </p:sp>
      <p:sp>
        <p:nvSpPr>
          <p:cNvPr id="15364" name="Rectangle 2050">
            <a:extLst>
              <a:ext uri="{FF2B5EF4-FFF2-40B4-BE49-F238E27FC236}">
                <a16:creationId xmlns:a16="http://schemas.microsoft.com/office/drawing/2014/main" id="{63348208-4A40-4138-B56E-7008F996F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3663" y="746125"/>
            <a:ext cx="6611937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2051">
            <a:extLst>
              <a:ext uri="{FF2B5EF4-FFF2-40B4-BE49-F238E27FC236}">
                <a16:creationId xmlns:a16="http://schemas.microsoft.com/office/drawing/2014/main" id="{5A9DB3AF-735B-4382-B0B4-DE583C07F7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08050" y="4716463"/>
            <a:ext cx="4981575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h-TH" alt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592F3A-6FE0-4374-BBDB-518030C975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0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26E342C-83F8-4497-95BD-BAAEB8FF20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82C9076-D1B5-4CA8-ADFE-173B58FAFB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9197A04F-5F8F-464F-A807-9FFE91B384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D3F70E-1E66-4EC2-A8D5-E15736B595AB}" type="slidenum">
              <a:rPr lang="en-US" altLang="id-ID" sz="1100" b="1" i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US" altLang="id-ID" sz="11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430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732E90FC-7315-4759-B7E5-3A0E5E14C0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5400" y="11333163"/>
            <a:ext cx="2932113" cy="596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E997487-483E-4911-9FFC-650276E15995}" type="slidenum">
              <a:rPr lang="en-US" altLang="id-ID" smtClean="0">
                <a:latin typeface="Arial" panose="020B0604020202020204" pitchFamily="34" charset="0"/>
                <a:ea typeface="MS PGothic" panose="020B0600070205080204" pitchFamily="34" charset="-128"/>
              </a:rPr>
              <a:pPr/>
              <a:t>8</a:t>
            </a:fld>
            <a:endParaRPr lang="en-US" altLang="id-ID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8DE33748-FD32-4F41-A1BC-8E26B58644C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35400" y="11333163"/>
            <a:ext cx="29321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668" tIns="53835" rIns="107668" bIns="53835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6CA6B519-AFE5-4365-9FAA-D578CF216408}" type="slidenum">
              <a:rPr lang="en-US" altLang="id-ID" sz="1400">
                <a:latin typeface="Verdana" panose="020B0604030504040204" pitchFamily="34" charset="0"/>
                <a:ea typeface="MS PGothic" panose="020B0600070205080204" pitchFamily="34" charset="-128"/>
              </a:rPr>
              <a:pPr algn="r"/>
              <a:t>8</a:t>
            </a:fld>
            <a:endParaRPr lang="en-US" altLang="id-ID" sz="1400"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20484" name="Rectangle 2050">
            <a:extLst>
              <a:ext uri="{FF2B5EF4-FFF2-40B4-BE49-F238E27FC236}">
                <a16:creationId xmlns:a16="http://schemas.microsoft.com/office/drawing/2014/main" id="{ABD68BD8-EBBB-4174-B51B-445EAF301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592138" y="895350"/>
            <a:ext cx="7951788" cy="4473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2051">
            <a:extLst>
              <a:ext uri="{FF2B5EF4-FFF2-40B4-BE49-F238E27FC236}">
                <a16:creationId xmlns:a16="http://schemas.microsoft.com/office/drawing/2014/main" id="{1A1A9C04-7318-4705-ABF3-D49384FC1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01700" y="5665788"/>
            <a:ext cx="4964113" cy="536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h-TH" alt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96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4CDEA0E2-D31A-40DC-8825-EE0132E398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7313" y="744538"/>
            <a:ext cx="6623050" cy="3725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C8C102FA-DC51-4BED-BAF6-A523BC6E6C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BC3A01E1-BF63-4614-900F-066342351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2854702-0B8B-4447-B5C7-EF58EB6A5A60}" type="slidenum">
              <a:rPr lang="en-US" altLang="id-ID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/>
              <a:t>9</a:t>
            </a:fld>
            <a:endParaRPr lang="en-US" altLang="id-ID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7333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 smtClean="0"/>
          </a:p>
        </p:txBody>
      </p:sp>
      <p:sp>
        <p:nvSpPr>
          <p:cNvPr id="6349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35ADC29-CA84-4A9B-AD06-AB3A5F1D2E33}" type="slidenum">
              <a:rPr lang="en-US" altLang="id-ID"/>
              <a:pPr/>
              <a:t>12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998161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1BF3A-CC3A-4651-8AFB-D48F5A5D7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846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110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118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002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423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061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671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699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555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90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170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4862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6941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896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4626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9282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3524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8819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3159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5661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7040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5319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BECB20-7366-4B16-882F-5BFD212E4DA5}" type="datetimeFigureOut">
              <a:rPr lang="id-ID" smtClean="0"/>
              <a:pPr/>
              <a:t>07/01/2019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E7274B-B142-4914-8B98-5D31AF1F433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5720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C2E1E-30FF-4400-8201-B7218AC0A08A}" type="slidenum">
              <a:rPr lang="id-ID" altLang="zh-CN"/>
              <a:pPr/>
              <a:t>‹#›</a:t>
            </a:fld>
            <a:endParaRPr lang="id-ID" altLang="zh-CN" sz="1593">
              <a:solidFill>
                <a:srgbClr val="1515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49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061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3903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3405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889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0962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6375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179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1820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783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9732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9615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104-FD90-41FF-B759-1580C894BD14}" type="datetimeFigureOut">
              <a:rPr lang="id-ID" smtClean="0"/>
              <a:pPr/>
              <a:t>07/01/2019</a:t>
            </a:fld>
            <a:endParaRPr lang="id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5468-DD46-406C-AEE6-D5A2BBE6E16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23209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2406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0334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0086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4218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181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9416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981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5971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4821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1733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3353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3542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855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1657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2763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7295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4879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6754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816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2376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3389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0032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830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E3104-FD90-41FF-B759-1580C894BD14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55468-DD46-406C-AEE6-D5A2BBE6E168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6309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50486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1160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8589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1512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3947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126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1664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0797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2044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8385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9644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8536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2184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04089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501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2547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4896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2485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0072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8730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1178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4586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4444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4299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0204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769" y="624274"/>
            <a:ext cx="8786183" cy="1281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C2E1E-30FF-4400-8201-B7218AC0A08A}" type="slidenum">
              <a:rPr kumimoji="0" lang="id-ID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altLang="zh-CN" sz="1593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57885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Yanuar\Dropbox\Kerjaan\ppt_template_bappenas_newLogo\logo_Bappenas2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0" y="0"/>
            <a:ext cx="9525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17" y="76200"/>
            <a:ext cx="491067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459615-F1B6-49D5-9023-7D3EFF7E95C1}"/>
              </a:ext>
            </a:extLst>
          </p:cNvPr>
          <p:cNvSpPr txBox="1"/>
          <p:nvPr userDrawn="1"/>
        </p:nvSpPr>
        <p:spPr>
          <a:xfrm>
            <a:off x="61492" y="584154"/>
            <a:ext cx="1005642" cy="193205"/>
          </a:xfrm>
          <a:prstGeom prst="rect">
            <a:avLst/>
          </a:prstGeom>
          <a:noFill/>
        </p:spPr>
        <p:txBody>
          <a:bodyPr lIns="84655" tIns="42328" rIns="84655" bIns="42328">
            <a:spAutoFit/>
          </a:bodyPr>
          <a:lstStyle/>
          <a:p>
            <a:pPr algn="ctr" defTabSz="846168" eaLnBrk="1" hangingPunct="1">
              <a:defRPr/>
            </a:pPr>
            <a:r>
              <a:rPr lang="en-US" sz="700" b="1" dirty="0">
                <a:solidFill>
                  <a:srgbClr val="FFC000">
                    <a:lumMod val="50000"/>
                  </a:srgbClr>
                </a:solidFill>
                <a:effectLst>
                  <a:glow rad="63500">
                    <a:prstClr val="white">
                      <a:alpha val="40000"/>
                    </a:prstClr>
                  </a:glow>
                </a:effectLst>
                <a:cs typeface="Arial" charset="0"/>
              </a:rPr>
              <a:t>REPUBLIK INDONESIA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D2F91F4-3813-4462-BEBF-629021FCE7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01352" y="6494465"/>
            <a:ext cx="1380066" cy="363537"/>
          </a:xfrm>
        </p:spPr>
        <p:txBody>
          <a:bodyPr/>
          <a:lstStyle>
            <a:lvl1pPr eaLnBrk="0" hangingPunct="0">
              <a:defRPr>
                <a:solidFill>
                  <a:srgbClr val="898989"/>
                </a:solidFill>
              </a:defRPr>
            </a:lvl1pPr>
          </a:lstStyle>
          <a:p>
            <a:r>
              <a:rPr lang="id-ID" altLang="id-ID"/>
              <a:t>Slide - </a:t>
            </a:r>
            <a:fld id="{BD051CFC-6383-440D-95BB-1E683AA60B56}" type="slidenum">
              <a:rPr lang="id-ID" altLang="id-ID"/>
              <a:pPr/>
              <a:t>‹#›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699870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6">
            <a:extLst>
              <a:ext uri="{FF2B5EF4-FFF2-40B4-BE49-F238E27FC236}">
                <a16:creationId xmlns:a16="http://schemas.microsoft.com/office/drawing/2014/main" id="{F3278768-88C1-4A07-A03F-E6DD72929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90867" y="6453190"/>
            <a:ext cx="457200" cy="288925"/>
          </a:xfrm>
          <a:prstGeom prst="ellipse">
            <a:avLst/>
          </a:prstGeom>
          <a:solidFill>
            <a:schemeClr val="bg2"/>
          </a:solidFill>
          <a:ln w="9525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lIns="91401" tIns="45702" rIns="91401" bIns="45702" anchor="ctr"/>
          <a:lstStyle/>
          <a:p>
            <a:pPr algn="ctr"/>
            <a:fld id="{04EF436A-1150-4C00-A01B-C6954EB30F11}" type="slidenum">
              <a:rPr lang="en-US" altLang="id-ID" sz="12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algn="ctr"/>
              <a:t>‹#›</a:t>
            </a:fld>
            <a:endParaRPr lang="en-US" altLang="id-ID" sz="1200" b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" name="Object 18"/>
          <p:cNvGraphicFramePr>
            <a:graphicFrameLocks noChangeAspect="1"/>
          </p:cNvGraphicFramePr>
          <p:nvPr/>
        </p:nvGraphicFramePr>
        <p:xfrm>
          <a:off x="69851" y="58738"/>
          <a:ext cx="4445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" r:id="rId3" imgW="4382498" imgH="5919548" progId="">
                  <p:embed/>
                </p:oleObj>
              </mc:Choice>
              <mc:Fallback>
                <p:oleObj name="Image" r:id="rId3" imgW="4382498" imgH="5919548" progId="">
                  <p:embed/>
                  <p:pic>
                    <p:nvPicPr>
                      <p:cNvPr id="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1" y="58738"/>
                        <a:ext cx="44450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66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7F3F3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5E4444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6127334"/>
      </p:ext>
    </p:extLst>
  </p:cSld>
  <p:clrMapOvr>
    <a:masterClrMapping/>
  </p:clrMapOvr>
  <p:transition spd="slow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1201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819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3072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4681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5698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9645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92234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64879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8691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8842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emf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8.png"/><Relationship Id="rId28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7.emf"/><Relationship Id="rId27" Type="http://schemas.openxmlformats.org/officeDocument/2006/relationships/image" Target="../media/image1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8" Type="http://schemas.openxmlformats.org/officeDocument/2006/relationships/image" Target="../media/image5.emf"/><Relationship Id="rId26" Type="http://schemas.microsoft.com/office/2007/relationships/hdphoto" Target="../media/hdphoto2.wdp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emf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18" Type="http://schemas.openxmlformats.org/officeDocument/2006/relationships/image" Target="../media/image5.emf"/><Relationship Id="rId26" Type="http://schemas.microsoft.com/office/2007/relationships/hdphoto" Target="../media/hdphoto2.wdp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4.emf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48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18" Type="http://schemas.openxmlformats.org/officeDocument/2006/relationships/image" Target="../media/image5.emf"/><Relationship Id="rId26" Type="http://schemas.microsoft.com/office/2007/relationships/hdphoto" Target="../media/hdphoto4.wdp"/><Relationship Id="rId3" Type="http://schemas.openxmlformats.org/officeDocument/2006/relationships/slideLayout" Target="../slideLayouts/slideLayout53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4.emf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2.emf"/><Relationship Id="rId23" Type="http://schemas.microsoft.com/office/2007/relationships/hdphoto" Target="../media/hdphoto3.wdp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Relationship Id="rId27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5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8.xml"/><Relationship Id="rId18" Type="http://schemas.openxmlformats.org/officeDocument/2006/relationships/image" Target="../media/image5.emf"/><Relationship Id="rId26" Type="http://schemas.microsoft.com/office/2007/relationships/hdphoto" Target="../media/hdphoto2.wdp"/><Relationship Id="rId3" Type="http://schemas.openxmlformats.org/officeDocument/2006/relationships/slideLayout" Target="../slideLayouts/slideLayout67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4.emf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3.emf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2.emf"/><Relationship Id="rId23" Type="http://schemas.microsoft.com/office/2007/relationships/hdphoto" Target="../media/hdphoto1.wdp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6.emf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3.emf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image" Target="../media/image6.emf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2.emf"/><Relationship Id="rId25" Type="http://schemas.microsoft.com/office/2007/relationships/hdphoto" Target="../media/hdphoto1.wdp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1.png"/><Relationship Id="rId20" Type="http://schemas.openxmlformats.org/officeDocument/2006/relationships/image" Target="../media/image5.emf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81.xml"/><Relationship Id="rId15" Type="http://schemas.openxmlformats.org/officeDocument/2006/relationships/theme" Target="../theme/theme9.xml"/><Relationship Id="rId23" Type="http://schemas.openxmlformats.org/officeDocument/2006/relationships/image" Target="../media/image8.png"/><Relationship Id="rId28" Type="http://schemas.microsoft.com/office/2007/relationships/hdphoto" Target="../media/hdphoto2.wdp"/><Relationship Id="rId10" Type="http://schemas.openxmlformats.org/officeDocument/2006/relationships/slideLayout" Target="../slideLayouts/slideLayout86.xml"/><Relationship Id="rId19" Type="http://schemas.openxmlformats.org/officeDocument/2006/relationships/image" Target="../media/image4.emf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image" Target="../media/image7.emf"/><Relationship Id="rId27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18" Type="http://schemas.openxmlformats.org/officeDocument/2006/relationships/image" Target="../media/image6.emf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17" Type="http://schemas.openxmlformats.org/officeDocument/2006/relationships/image" Target="../media/image5.emf"/><Relationship Id="rId25" Type="http://schemas.microsoft.com/office/2007/relationships/hdphoto" Target="../media/hdphoto5.wdp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4.emf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image" Target="../media/image20.pn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3.emf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100.xml"/><Relationship Id="rId19" Type="http://schemas.openxmlformats.org/officeDocument/2006/relationships/image" Target="../media/image7.emf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2.emf"/><Relationship Id="rId22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169094" y="-3083"/>
            <a:ext cx="622415" cy="1222322"/>
            <a:chOff x="808208" y="-13126"/>
            <a:chExt cx="622415" cy="1222322"/>
          </a:xfrm>
        </p:grpSpPr>
        <p:grpSp>
          <p:nvGrpSpPr>
            <p:cNvPr id="5" name="Group 4"/>
            <p:cNvGrpSpPr/>
            <p:nvPr userDrawn="1"/>
          </p:nvGrpSpPr>
          <p:grpSpPr>
            <a:xfrm>
              <a:off x="808208" y="-7001"/>
              <a:ext cx="614645" cy="1216197"/>
              <a:chOff x="808208" y="-7001"/>
              <a:chExt cx="614645" cy="1216197"/>
            </a:xfrm>
          </p:grpSpPr>
          <p:grpSp>
            <p:nvGrpSpPr>
              <p:cNvPr id="3" name="Group 2"/>
              <p:cNvGrpSpPr/>
              <p:nvPr userDrawn="1"/>
            </p:nvGrpSpPr>
            <p:grpSpPr>
              <a:xfrm>
                <a:off x="808208" y="809146"/>
                <a:ext cx="614645" cy="400050"/>
                <a:chOff x="169718" y="794085"/>
                <a:chExt cx="614645" cy="400050"/>
              </a:xfrm>
            </p:grpSpPr>
            <p:sp>
              <p:nvSpPr>
                <p:cNvPr id="2" name="Right Triangle 1"/>
                <p:cNvSpPr/>
                <p:nvPr userDrawn="1"/>
              </p:nvSpPr>
              <p:spPr>
                <a:xfrm flipV="1">
                  <a:off x="169718" y="794085"/>
                  <a:ext cx="573231" cy="400050"/>
                </a:xfrm>
                <a:prstGeom prst="rtTriangle">
                  <a:avLst/>
                </a:prstGeom>
                <a:solidFill>
                  <a:srgbClr val="D00000"/>
                </a:solidFill>
                <a:ln>
                  <a:solidFill>
                    <a:srgbClr val="D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2" name="Right Triangle 41"/>
                <p:cNvSpPr/>
                <p:nvPr userDrawn="1"/>
              </p:nvSpPr>
              <p:spPr>
                <a:xfrm flipH="1" flipV="1">
                  <a:off x="187084" y="794085"/>
                  <a:ext cx="597279" cy="400050"/>
                </a:xfrm>
                <a:prstGeom prst="rtTriangle">
                  <a:avLst/>
                </a:prstGeom>
                <a:solidFill>
                  <a:srgbClr val="D00000"/>
                </a:solidFill>
                <a:ln>
                  <a:solidFill>
                    <a:srgbClr val="D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  <p:sp>
            <p:nvSpPr>
              <p:cNvPr id="4" name="Rectangle 3"/>
              <p:cNvSpPr/>
              <p:nvPr userDrawn="1"/>
            </p:nvSpPr>
            <p:spPr>
              <a:xfrm>
                <a:off x="808208" y="-7001"/>
                <a:ext cx="614645" cy="926300"/>
              </a:xfrm>
              <a:prstGeom prst="rect">
                <a:avLst/>
              </a:prstGeom>
              <a:solidFill>
                <a:srgbClr val="D00000"/>
              </a:solidFill>
              <a:ln>
                <a:solidFill>
                  <a:srgbClr val="D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9E3E4CFB-FDA6-4EFA-B09E-DE3E4170C177}"/>
                </a:ext>
              </a:extLst>
            </p:cNvPr>
            <p:cNvSpPr/>
            <p:nvPr userDrawn="1"/>
          </p:nvSpPr>
          <p:spPr>
            <a:xfrm rot="10800000">
              <a:off x="1350285" y="-13126"/>
              <a:ext cx="80338" cy="1206046"/>
            </a:xfrm>
            <a:prstGeom prst="rtTriangle">
              <a:avLst/>
            </a:prstGeom>
            <a:solidFill>
              <a:srgbClr val="F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Cambria" panose="02040503050406030204" pitchFamily="18" charset="0"/>
              </a:endParaRPr>
            </a:p>
          </p:txBody>
        </p:sp>
      </p:grpSp>
      <p:pic>
        <p:nvPicPr>
          <p:cNvPr id="37" name="Picture 2" descr="https://gawianku.files.wordpress.com/2014/08/0e9a4-garudapancasila-svg.png">
            <a:extLst>
              <a:ext uri="{FF2B5EF4-FFF2-40B4-BE49-F238E27FC236}">
                <a16:creationId xmlns:a16="http://schemas.microsoft.com/office/drawing/2014/main" id="{8663E78A-F474-4F8C-896C-E006F8DB9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" y="62712"/>
            <a:ext cx="823015" cy="8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kumimoji="0" lang="en-AU" sz="1400" b="1" i="0" u="none" strike="noStrike" kern="1200" cap="none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kemendagri</a:t>
              </a:r>
              <a:endParaRPr kumimoji="0" lang="en-AU" sz="1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kumimoji="0" lang="en-AU" sz="1400" b="1" i="0" u="none" strike="noStrike" kern="1200" cap="none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kemendagri</a:t>
              </a:r>
              <a:endParaRPr kumimoji="0" lang="en-AU" sz="1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kumimoji="0" lang="en-AU" sz="1400" b="1" i="0" u="none" strike="noStrike" kern="1200" cap="none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kemendagri_ri</a:t>
              </a:r>
              <a:endParaRPr kumimoji="0" lang="en-AU" sz="1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21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813" r:id="rId12"/>
    <p:sldLayoutId id="2147483814" r:id="rId13"/>
    <p:sldLayoutId id="214748381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kumimoji="0" lang="en-AU" sz="1400" b="1" i="0" u="none" strike="noStrike" kern="1200" cap="none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kemendagri</a:t>
              </a:r>
              <a:endParaRPr kumimoji="0" lang="en-AU" sz="1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kumimoji="0" lang="en-AU" sz="1400" b="1" i="0" u="none" strike="noStrike" kern="1200" cap="none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kemendagri</a:t>
              </a:r>
              <a:endParaRPr kumimoji="0" lang="en-AU" sz="1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@</a:t>
              </a:r>
              <a:r>
                <a:rPr kumimoji="0" lang="en-AU" sz="1400" b="1" i="0" u="none" strike="noStrike" kern="1200" cap="none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charset="0"/>
                </a:rPr>
                <a:t>kemendagri_ri</a:t>
              </a:r>
              <a:endParaRPr kumimoji="0" lang="en-AU" sz="1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341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A8A15-F141-4E01-9E97-ACB0CCCA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93DAF-444B-4622-A131-59BD73F12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11D3E-FB00-4725-B46B-DE3F22E71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ECB20-7366-4B16-882F-5BFD212E4DA5}" type="datetimeFigureOut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07/01/2019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CEF8-CE09-4E6D-9213-50FA37316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C449D-8EE1-40A9-B8C4-8659B4280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27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46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02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967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861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930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445041"/>
            <a:ext cx="5568287" cy="432000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4021" y="6492031"/>
            <a:ext cx="4677169" cy="270558"/>
            <a:chOff x="-17527" y="6462485"/>
            <a:chExt cx="5261293" cy="31441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27" y="6560490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346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553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697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910" r:id="rId13"/>
    <p:sldLayoutId id="214748391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65535" y="0"/>
            <a:ext cx="823015" cy="1211970"/>
            <a:chOff x="2066097" y="1460932"/>
            <a:chExt cx="823015" cy="121197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ight Triangle 40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" name="Isosceles Triangle 38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37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10F9-18A0-4F2B-AEE2-A38B8BA57C4D}"/>
              </a:ext>
            </a:extLst>
          </p:cNvPr>
          <p:cNvGrpSpPr/>
          <p:nvPr/>
        </p:nvGrpSpPr>
        <p:grpSpPr>
          <a:xfrm rot="10800000" flipH="1">
            <a:off x="0" y="6362149"/>
            <a:ext cx="6278880" cy="514899"/>
            <a:chOff x="0" y="3151"/>
            <a:chExt cx="1962525" cy="32148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396F22-D0CD-469D-A65A-A94960B63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866EF6C-BC8B-434B-9454-388BD59E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5058" y="8370"/>
              <a:ext cx="1164519" cy="2351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BF2F4F-F0DE-4A3E-9AD8-85B352D7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8370"/>
              <a:ext cx="1563549" cy="31626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79E1CC8-BD7F-4D4F-AD9C-01C0BA00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08D713-7402-44EA-9B24-38A05E52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9962" y="8370"/>
              <a:ext cx="203587" cy="2351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5E2C757-CD8E-4800-93CF-7BF33197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44853" y="8370"/>
              <a:ext cx="154726" cy="1702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C24322-CA1F-4AB9-807F-A31B31940E52}"/>
              </a:ext>
            </a:extLst>
          </p:cNvPr>
          <p:cNvGrpSpPr/>
          <p:nvPr/>
        </p:nvGrpSpPr>
        <p:grpSpPr>
          <a:xfrm>
            <a:off x="61099" y="6448176"/>
            <a:ext cx="5264579" cy="345190"/>
            <a:chOff x="-20813" y="6462485"/>
            <a:chExt cx="5264579" cy="34519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B530AC-EB7E-453A-AE63-754B7BC7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813" y="6537973"/>
              <a:ext cx="191966" cy="2028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20906" y="6464693"/>
              <a:ext cx="15148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16B493-FF65-487F-8CC7-3E9FC9196152}"/>
                </a:ext>
              </a:extLst>
            </p:cNvPr>
            <p:cNvSpPr txBox="1"/>
            <p:nvPr/>
          </p:nvSpPr>
          <p:spPr>
            <a:xfrm>
              <a:off x="1647991" y="6462485"/>
              <a:ext cx="15148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BB674C-03C2-48FA-9D4B-E3A5F18B866C}"/>
                </a:ext>
              </a:extLst>
            </p:cNvPr>
            <p:cNvSpPr txBox="1"/>
            <p:nvPr/>
          </p:nvSpPr>
          <p:spPr>
            <a:xfrm>
              <a:off x="3277021" y="6469121"/>
              <a:ext cx="17488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@</a:t>
              </a:r>
              <a:r>
                <a:rPr kumimoji="0" lang="en-AU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kemendagri_ri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86CE76-0A71-4C63-871E-19A3D79D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088" y="6547883"/>
              <a:ext cx="182949" cy="1885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980D32-55BE-4BF2-84FA-272888FB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450" y="6552311"/>
              <a:ext cx="208469" cy="2057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BEFCF9F-5C62-44F1-935B-5FFCE809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009" y="6560490"/>
              <a:ext cx="242757" cy="187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720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.emf"/><Relationship Id="rId18" Type="http://schemas.openxmlformats.org/officeDocument/2006/relationships/image" Target="../media/image8.png"/><Relationship Id="rId3" Type="http://schemas.openxmlformats.org/officeDocument/2006/relationships/image" Target="../media/image21.svg"/><Relationship Id="rId21" Type="http://schemas.microsoft.com/office/2007/relationships/hdphoto" Target="../media/hdphoto6.wdp"/><Relationship Id="rId7" Type="http://schemas.openxmlformats.org/officeDocument/2006/relationships/image" Target="../media/image25.svg"/><Relationship Id="rId12" Type="http://schemas.openxmlformats.org/officeDocument/2006/relationships/image" Target="../media/image2.emf"/><Relationship Id="rId17" Type="http://schemas.openxmlformats.org/officeDocument/2006/relationships/image" Target="../media/image7.emf"/><Relationship Id="rId25" Type="http://schemas.openxmlformats.org/officeDocument/2006/relationships/image" Target="../media/image12.png"/><Relationship Id="rId2" Type="http://schemas.openxmlformats.org/officeDocument/2006/relationships/image" Target="../media/image24.png"/><Relationship Id="rId16" Type="http://schemas.openxmlformats.org/officeDocument/2006/relationships/image" Target="../media/image6.emf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6.png"/><Relationship Id="rId11" Type="http://schemas.openxmlformats.org/officeDocument/2006/relationships/image" Target="../media/image29.svg"/><Relationship Id="rId24" Type="http://schemas.openxmlformats.org/officeDocument/2006/relationships/image" Target="../media/image30.png"/><Relationship Id="rId5" Type="http://schemas.openxmlformats.org/officeDocument/2006/relationships/image" Target="../media/image23.svg"/><Relationship Id="rId15" Type="http://schemas.openxmlformats.org/officeDocument/2006/relationships/image" Target="../media/image5.emf"/><Relationship Id="rId23" Type="http://schemas.openxmlformats.org/officeDocument/2006/relationships/image" Target="../media/image10.png"/><Relationship Id="rId10" Type="http://schemas.openxmlformats.org/officeDocument/2006/relationships/image" Target="../media/image28.png"/><Relationship Id="rId19" Type="http://schemas.openxmlformats.org/officeDocument/2006/relationships/image" Target="../media/image1.png"/><Relationship Id="rId4" Type="http://schemas.openxmlformats.org/officeDocument/2006/relationships/image" Target="../media/image25.png"/><Relationship Id="rId9" Type="http://schemas.openxmlformats.org/officeDocument/2006/relationships/image" Target="../media/image27.svg"/><Relationship Id="rId14" Type="http://schemas.openxmlformats.org/officeDocument/2006/relationships/image" Target="../media/image4.emf"/><Relationship Id="rId22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0.png"/><Relationship Id="rId18" Type="http://schemas.microsoft.com/office/2007/relationships/hdphoto" Target="../media/hdphoto9.wdp"/><Relationship Id="rId3" Type="http://schemas.openxmlformats.org/officeDocument/2006/relationships/image" Target="../media/image41.png"/><Relationship Id="rId7" Type="http://schemas.openxmlformats.org/officeDocument/2006/relationships/image" Target="../media/image5.emf"/><Relationship Id="rId12" Type="http://schemas.microsoft.com/office/2007/relationships/hdphoto" Target="../media/hdphoto3.wdp"/><Relationship Id="rId17" Type="http://schemas.openxmlformats.org/officeDocument/2006/relationships/image" Target="../media/image42.png"/><Relationship Id="rId2" Type="http://schemas.openxmlformats.org/officeDocument/2006/relationships/image" Target="../media/image40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.emf"/><Relationship Id="rId11" Type="http://schemas.openxmlformats.org/officeDocument/2006/relationships/image" Target="../media/image13.png"/><Relationship Id="rId5" Type="http://schemas.openxmlformats.org/officeDocument/2006/relationships/image" Target="../media/image3.emf"/><Relationship Id="rId15" Type="http://schemas.microsoft.com/office/2007/relationships/hdphoto" Target="../media/hdphoto8.wdp"/><Relationship Id="rId10" Type="http://schemas.openxmlformats.org/officeDocument/2006/relationships/image" Target="../media/image8.png"/><Relationship Id="rId19" Type="http://schemas.openxmlformats.org/officeDocument/2006/relationships/image" Target="../media/image1.png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3" Type="http://schemas.microsoft.com/office/2007/relationships/hdphoto" Target="../media/hdphoto15.wdp"/><Relationship Id="rId18" Type="http://schemas.microsoft.com/office/2007/relationships/hdphoto" Target="../media/hdphoto17.wdp"/><Relationship Id="rId26" Type="http://schemas.openxmlformats.org/officeDocument/2006/relationships/image" Target="../media/image5.emf"/><Relationship Id="rId39" Type="http://schemas.openxmlformats.org/officeDocument/2006/relationships/image" Target="../media/image54.png"/><Relationship Id="rId21" Type="http://schemas.openxmlformats.org/officeDocument/2006/relationships/image" Target="../media/image53.png"/><Relationship Id="rId34" Type="http://schemas.microsoft.com/office/2007/relationships/hdphoto" Target="../media/hdphoto8.wdp"/><Relationship Id="rId42" Type="http://schemas.microsoft.com/office/2007/relationships/hdphoto" Target="../media/hdphoto21.wdp"/><Relationship Id="rId47" Type="http://schemas.openxmlformats.org/officeDocument/2006/relationships/image" Target="../media/image58.png"/><Relationship Id="rId50" Type="http://schemas.microsoft.com/office/2007/relationships/hdphoto" Target="../media/hdphoto25.wdp"/><Relationship Id="rId7" Type="http://schemas.microsoft.com/office/2007/relationships/hdphoto" Target="../media/hdphoto12.wdp"/><Relationship Id="rId2" Type="http://schemas.openxmlformats.org/officeDocument/2006/relationships/image" Target="../media/image43.png"/><Relationship Id="rId16" Type="http://schemas.microsoft.com/office/2007/relationships/hdphoto" Target="../media/hdphoto16.wdp"/><Relationship Id="rId29" Type="http://schemas.openxmlformats.org/officeDocument/2006/relationships/image" Target="../media/image8.png"/><Relationship Id="rId11" Type="http://schemas.microsoft.com/office/2007/relationships/hdphoto" Target="../media/hdphoto14.wdp"/><Relationship Id="rId24" Type="http://schemas.openxmlformats.org/officeDocument/2006/relationships/image" Target="../media/image3.emf"/><Relationship Id="rId32" Type="http://schemas.openxmlformats.org/officeDocument/2006/relationships/image" Target="../media/image10.png"/><Relationship Id="rId37" Type="http://schemas.microsoft.com/office/2007/relationships/hdphoto" Target="../media/hdphoto9.wdp"/><Relationship Id="rId40" Type="http://schemas.microsoft.com/office/2007/relationships/hdphoto" Target="../media/hdphoto20.wdp"/><Relationship Id="rId45" Type="http://schemas.openxmlformats.org/officeDocument/2006/relationships/image" Target="../media/image57.png"/><Relationship Id="rId5" Type="http://schemas.microsoft.com/office/2007/relationships/hdphoto" Target="../media/hdphoto11.wdp"/><Relationship Id="rId15" Type="http://schemas.openxmlformats.org/officeDocument/2006/relationships/image" Target="../media/image50.png"/><Relationship Id="rId23" Type="http://schemas.openxmlformats.org/officeDocument/2006/relationships/image" Target="../media/image2.emf"/><Relationship Id="rId28" Type="http://schemas.openxmlformats.org/officeDocument/2006/relationships/image" Target="../media/image7.emf"/><Relationship Id="rId36" Type="http://schemas.openxmlformats.org/officeDocument/2006/relationships/image" Target="../media/image42.png"/><Relationship Id="rId49" Type="http://schemas.openxmlformats.org/officeDocument/2006/relationships/image" Target="../media/image59.png"/><Relationship Id="rId10" Type="http://schemas.openxmlformats.org/officeDocument/2006/relationships/image" Target="../media/image47.png"/><Relationship Id="rId19" Type="http://schemas.openxmlformats.org/officeDocument/2006/relationships/image" Target="../media/image52.png"/><Relationship Id="rId31" Type="http://schemas.microsoft.com/office/2007/relationships/hdphoto" Target="../media/hdphoto3.wdp"/><Relationship Id="rId44" Type="http://schemas.microsoft.com/office/2007/relationships/hdphoto" Target="../media/hdphoto22.wdp"/><Relationship Id="rId4" Type="http://schemas.openxmlformats.org/officeDocument/2006/relationships/image" Target="../media/image44.png"/><Relationship Id="rId9" Type="http://schemas.microsoft.com/office/2007/relationships/hdphoto" Target="../media/hdphoto13.wdp"/><Relationship Id="rId14" Type="http://schemas.openxmlformats.org/officeDocument/2006/relationships/image" Target="../media/image49.png"/><Relationship Id="rId22" Type="http://schemas.microsoft.com/office/2007/relationships/hdphoto" Target="../media/hdphoto19.wdp"/><Relationship Id="rId27" Type="http://schemas.openxmlformats.org/officeDocument/2006/relationships/image" Target="../media/image6.emf"/><Relationship Id="rId30" Type="http://schemas.openxmlformats.org/officeDocument/2006/relationships/image" Target="../media/image13.png"/><Relationship Id="rId35" Type="http://schemas.openxmlformats.org/officeDocument/2006/relationships/image" Target="../media/image12.png"/><Relationship Id="rId43" Type="http://schemas.openxmlformats.org/officeDocument/2006/relationships/image" Target="../media/image56.png"/><Relationship Id="rId48" Type="http://schemas.microsoft.com/office/2007/relationships/hdphoto" Target="../media/hdphoto24.wdp"/><Relationship Id="rId8" Type="http://schemas.openxmlformats.org/officeDocument/2006/relationships/image" Target="../media/image46.png"/><Relationship Id="rId3" Type="http://schemas.microsoft.com/office/2007/relationships/hdphoto" Target="../media/hdphoto10.wdp"/><Relationship Id="rId12" Type="http://schemas.openxmlformats.org/officeDocument/2006/relationships/image" Target="../media/image48.png"/><Relationship Id="rId17" Type="http://schemas.openxmlformats.org/officeDocument/2006/relationships/image" Target="../media/image51.png"/><Relationship Id="rId25" Type="http://schemas.openxmlformats.org/officeDocument/2006/relationships/image" Target="../media/image4.emf"/><Relationship Id="rId33" Type="http://schemas.openxmlformats.org/officeDocument/2006/relationships/image" Target="../media/image30.png"/><Relationship Id="rId38" Type="http://schemas.openxmlformats.org/officeDocument/2006/relationships/image" Target="../media/image1.png"/><Relationship Id="rId46" Type="http://schemas.microsoft.com/office/2007/relationships/hdphoto" Target="../media/hdphoto23.wdp"/><Relationship Id="rId20" Type="http://schemas.microsoft.com/office/2007/relationships/hdphoto" Target="../media/hdphoto18.wdp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0.png"/><Relationship Id="rId18" Type="http://schemas.microsoft.com/office/2007/relationships/hdphoto" Target="../media/hdphoto26.wdp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microsoft.com/office/2007/relationships/hdphoto" Target="../media/hdphoto3.wdp"/><Relationship Id="rId17" Type="http://schemas.openxmlformats.org/officeDocument/2006/relationships/image" Target="../media/image61.png"/><Relationship Id="rId2" Type="http://schemas.openxmlformats.org/officeDocument/2006/relationships/image" Target="../media/image60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.emf"/><Relationship Id="rId11" Type="http://schemas.openxmlformats.org/officeDocument/2006/relationships/image" Target="../media/image13.png"/><Relationship Id="rId5" Type="http://schemas.openxmlformats.org/officeDocument/2006/relationships/image" Target="../media/image4.emf"/><Relationship Id="rId15" Type="http://schemas.microsoft.com/office/2007/relationships/hdphoto" Target="../media/hdphoto8.wdp"/><Relationship Id="rId10" Type="http://schemas.openxmlformats.org/officeDocument/2006/relationships/image" Target="../media/image1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62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.emf"/><Relationship Id="rId11" Type="http://schemas.microsoft.com/office/2007/relationships/hdphoto" Target="../media/hdphoto27.wdp"/><Relationship Id="rId5" Type="http://schemas.openxmlformats.org/officeDocument/2006/relationships/image" Target="../media/image3.emf"/><Relationship Id="rId10" Type="http://schemas.openxmlformats.org/officeDocument/2006/relationships/image" Target="../media/image63.pn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microsoft.com/office/2007/relationships/hdphoto" Target="../media/hdphoto11.wdp"/><Relationship Id="rId18" Type="http://schemas.openxmlformats.org/officeDocument/2006/relationships/image" Target="../media/image70.png"/><Relationship Id="rId3" Type="http://schemas.openxmlformats.org/officeDocument/2006/relationships/image" Target="../media/image3.emf"/><Relationship Id="rId21" Type="http://schemas.microsoft.com/office/2007/relationships/hdphoto" Target="../media/hdphoto30.wdp"/><Relationship Id="rId7" Type="http://schemas.openxmlformats.org/officeDocument/2006/relationships/image" Target="../media/image7.emf"/><Relationship Id="rId12" Type="http://schemas.openxmlformats.org/officeDocument/2006/relationships/image" Target="../media/image67.png"/><Relationship Id="rId17" Type="http://schemas.microsoft.com/office/2007/relationships/hdphoto" Target="../media/hdphoto13.wdp"/><Relationship Id="rId25" Type="http://schemas.microsoft.com/office/2007/relationships/hdphoto" Target="../media/hdphoto32.wdp"/><Relationship Id="rId2" Type="http://schemas.openxmlformats.org/officeDocument/2006/relationships/image" Target="../media/image2.emf"/><Relationship Id="rId16" Type="http://schemas.openxmlformats.org/officeDocument/2006/relationships/image" Target="../media/image69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.emf"/><Relationship Id="rId11" Type="http://schemas.microsoft.com/office/2007/relationships/hdphoto" Target="../media/hdphoto28.wdp"/><Relationship Id="rId24" Type="http://schemas.openxmlformats.org/officeDocument/2006/relationships/image" Target="../media/image73.png"/><Relationship Id="rId5" Type="http://schemas.openxmlformats.org/officeDocument/2006/relationships/image" Target="../media/image5.emf"/><Relationship Id="rId15" Type="http://schemas.microsoft.com/office/2007/relationships/hdphoto" Target="../media/hdphoto12.wdp"/><Relationship Id="rId23" Type="http://schemas.microsoft.com/office/2007/relationships/hdphoto" Target="../media/hdphoto31.wdp"/><Relationship Id="rId10" Type="http://schemas.openxmlformats.org/officeDocument/2006/relationships/image" Target="../media/image66.png"/><Relationship Id="rId19" Type="http://schemas.microsoft.com/office/2007/relationships/hdphoto" Target="../media/hdphoto29.wdp"/><Relationship Id="rId4" Type="http://schemas.openxmlformats.org/officeDocument/2006/relationships/image" Target="../media/image4.emf"/><Relationship Id="rId9" Type="http://schemas.openxmlformats.org/officeDocument/2006/relationships/image" Target="../media/image65.png"/><Relationship Id="rId14" Type="http://schemas.openxmlformats.org/officeDocument/2006/relationships/image" Target="../media/image68.png"/><Relationship Id="rId22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chart" Target="../charts/chart1.xml"/><Relationship Id="rId7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4.emf"/><Relationship Id="rId7" Type="http://schemas.microsoft.com/office/2007/relationships/hdphoto" Target="../media/hdphoto34.wdp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76.png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5.emf"/><Relationship Id="rId7" Type="http://schemas.microsoft.com/office/2007/relationships/hdphoto" Target="../media/hdphoto35.wdp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78.png"/><Relationship Id="rId5" Type="http://schemas.openxmlformats.org/officeDocument/2006/relationships/chart" Target="../charts/chart5.xml"/><Relationship Id="rId4" Type="http://schemas.openxmlformats.org/officeDocument/2006/relationships/image" Target="../media/image6.emf"/><Relationship Id="rId9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4.emf"/><Relationship Id="rId7" Type="http://schemas.microsoft.com/office/2007/relationships/hdphoto" Target="../media/hdphoto36.wdp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80.png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8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chart" Target="../charts/chart10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82.jpeg"/><Relationship Id="rId5" Type="http://schemas.openxmlformats.org/officeDocument/2006/relationships/chart" Target="../charts/chart9.x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4.emf"/><Relationship Id="rId7" Type="http://schemas.openxmlformats.org/officeDocument/2006/relationships/chart" Target="../charts/chart12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8.xml"/><Relationship Id="rId6" Type="http://schemas.openxmlformats.org/officeDocument/2006/relationships/chart" Target="../charts/chart11.xml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chart" Target="../charts/char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4.emf"/><Relationship Id="rId7" Type="http://schemas.openxmlformats.org/officeDocument/2006/relationships/chart" Target="../charts/chart16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8.xml"/><Relationship Id="rId6" Type="http://schemas.openxmlformats.org/officeDocument/2006/relationships/chart" Target="../charts/chart15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microsoft.com/office/2007/relationships/hdphoto" Target="../media/hdphoto28.wdp"/><Relationship Id="rId18" Type="http://schemas.microsoft.com/office/2007/relationships/hdphoto" Target="../media/hdphoto40.wdp"/><Relationship Id="rId3" Type="http://schemas.openxmlformats.org/officeDocument/2006/relationships/image" Target="../media/image3.emf"/><Relationship Id="rId21" Type="http://schemas.openxmlformats.org/officeDocument/2006/relationships/image" Target="../media/image90.png"/><Relationship Id="rId7" Type="http://schemas.openxmlformats.org/officeDocument/2006/relationships/image" Target="../media/image7.emf"/><Relationship Id="rId12" Type="http://schemas.openxmlformats.org/officeDocument/2006/relationships/image" Target="../media/image85.png"/><Relationship Id="rId17" Type="http://schemas.openxmlformats.org/officeDocument/2006/relationships/image" Target="../media/image88.png"/><Relationship Id="rId2" Type="http://schemas.openxmlformats.org/officeDocument/2006/relationships/image" Target="../media/image2.emf"/><Relationship Id="rId16" Type="http://schemas.openxmlformats.org/officeDocument/2006/relationships/image" Target="../media/image87.png"/><Relationship Id="rId20" Type="http://schemas.microsoft.com/office/2007/relationships/hdphoto" Target="../media/hdphoto41.wdp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6.emf"/><Relationship Id="rId11" Type="http://schemas.microsoft.com/office/2007/relationships/hdphoto" Target="../media/hdphoto38.wdp"/><Relationship Id="rId5" Type="http://schemas.openxmlformats.org/officeDocument/2006/relationships/image" Target="../media/image5.emf"/><Relationship Id="rId15" Type="http://schemas.microsoft.com/office/2007/relationships/hdphoto" Target="../media/hdphoto39.wdp"/><Relationship Id="rId10" Type="http://schemas.openxmlformats.org/officeDocument/2006/relationships/image" Target="../media/image84.png"/><Relationship Id="rId19" Type="http://schemas.openxmlformats.org/officeDocument/2006/relationships/image" Target="../media/image89.png"/><Relationship Id="rId4" Type="http://schemas.openxmlformats.org/officeDocument/2006/relationships/image" Target="../media/image4.emf"/><Relationship Id="rId9" Type="http://schemas.microsoft.com/office/2007/relationships/hdphoto" Target="../media/hdphoto37.wdp"/><Relationship Id="rId14" Type="http://schemas.openxmlformats.org/officeDocument/2006/relationships/image" Target="../media/image86.png"/><Relationship Id="rId22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microsoft.com/office/2007/relationships/hdphoto" Target="../media/hdphoto44.wdp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96.png"/><Relationship Id="rId17" Type="http://schemas.microsoft.com/office/2007/relationships/hdphoto" Target="../media/hdphoto46.wdp"/><Relationship Id="rId2" Type="http://schemas.openxmlformats.org/officeDocument/2006/relationships/image" Target="../media/image2.emf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6.emf"/><Relationship Id="rId11" Type="http://schemas.microsoft.com/office/2007/relationships/hdphoto" Target="../media/hdphoto43.wdp"/><Relationship Id="rId5" Type="http://schemas.openxmlformats.org/officeDocument/2006/relationships/image" Target="../media/image5.emf"/><Relationship Id="rId15" Type="http://schemas.microsoft.com/office/2007/relationships/hdphoto" Target="../media/hdphoto45.wdp"/><Relationship Id="rId10" Type="http://schemas.openxmlformats.org/officeDocument/2006/relationships/image" Target="../media/image95.png"/><Relationship Id="rId4" Type="http://schemas.openxmlformats.org/officeDocument/2006/relationships/image" Target="../media/image4.emf"/><Relationship Id="rId9" Type="http://schemas.microsoft.com/office/2007/relationships/hdphoto" Target="../media/hdphoto42.wdp"/><Relationship Id="rId1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392389"/>
            <a:ext cx="12192000" cy="7380043"/>
            <a:chOff x="0" y="-392389"/>
            <a:chExt cx="12192000" cy="738004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-3175"/>
              <a:ext cx="12192000" cy="6990829"/>
              <a:chOff x="0" y="-3175"/>
              <a:chExt cx="12192000" cy="6990829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369D4BA7-AD35-4078-819C-0BA152B2003F}"/>
                  </a:ext>
                </a:extLst>
              </p:cNvPr>
              <p:cNvGrpSpPr/>
              <p:nvPr/>
            </p:nvGrpSpPr>
            <p:grpSpPr>
              <a:xfrm>
                <a:off x="0" y="-3175"/>
                <a:ext cx="12192000" cy="6990829"/>
                <a:chOff x="0" y="1"/>
                <a:chExt cx="12192000" cy="6990829"/>
              </a:xfrm>
            </p:grpSpPr>
            <p:pic>
              <p:nvPicPr>
                <p:cNvPr id="261122" name="Picture 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"/>
                  <a:ext cx="12192000" cy="69908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1123" name="AutoShape 2" descr="http://gambardanfoto.com/wp-content/uploads/2013/11/gambar-garuda-522x555.jpg"/>
                <p:cNvSpPr>
                  <a:spLocks noChangeAspect="1" noChangeArrowheads="1"/>
                </p:cNvSpPr>
                <p:nvPr/>
              </p:nvSpPr>
              <p:spPr bwMode="auto">
                <a:xfrm>
                  <a:off x="2622551" y="130175"/>
                  <a:ext cx="239713" cy="2809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32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14" name="AutoShape 2" descr="http://gambardanfoto.com/wp-content/uploads/2013/11/gambar-garuda-522x555.jpg"/>
              <p:cNvSpPr>
                <a:spLocks noChangeAspect="1" noChangeArrowheads="1"/>
              </p:cNvSpPr>
              <p:nvPr/>
            </p:nvSpPr>
            <p:spPr bwMode="auto">
              <a:xfrm>
                <a:off x="2586039" y="218439"/>
                <a:ext cx="239713" cy="280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" name="Rectangle 9"/>
            <p:cNvSpPr/>
            <p:nvPr/>
          </p:nvSpPr>
          <p:spPr>
            <a:xfrm>
              <a:off x="1350384" y="1348060"/>
              <a:ext cx="9711679" cy="5124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doni Bk BT" panose="02070603070706020303" pitchFamily="18" charset="0"/>
                <a:ea typeface="Times New Roman"/>
                <a:cs typeface="Arial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ARAHAN MENTERI DALAM NEGERI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lvl="0" algn="ctr">
                <a:defRPr/>
              </a:pPr>
              <a:r>
                <a:rPr lang="id-ID" sz="2400" b="1" dirty="0">
                  <a:solidFill>
                    <a:prstClr val="black"/>
                  </a:solidFill>
                  <a:latin typeface="Cambria" panose="02040503050406030204" pitchFamily="18" charset="0"/>
                  <a:cs typeface="Andalus" pitchFamily="18" charset="-78"/>
                </a:rPr>
                <a:t>“SINKRONISASI KEBIJAKAN PUSAT DAN DAERAH ”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id-ID" dirty="0">
                <a:solidFill>
                  <a:prstClr val="black"/>
                </a:solidFill>
                <a:latin typeface="Cambria" panose="02040503050406030204" pitchFamily="18" charset="0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Disampaikan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dalam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Musyawarah</a:t>
              </a:r>
              <a:r>
                <a:rPr kumimoji="0" lang="en-A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en-A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Perencanaan</a:t>
              </a:r>
              <a:r>
                <a:rPr kumimoji="0" lang="en-A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Pembangunan</a:t>
              </a: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(Musrenbang)</a:t>
              </a:r>
              <a:r>
                <a:rPr kumimoji="0" lang="id-ID" sz="20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RPJMD</a:t>
              </a:r>
              <a:r>
                <a:rPr kumimoji="0" lang="en-A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endPara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Provinsi</a:t>
              </a:r>
              <a:r>
                <a:rPr kumimoji="0" lang="en-A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 </a:t>
              </a:r>
              <a:r>
                <a:rPr kumimoji="0" lang="id-ID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BaliTahun </a:t>
              </a: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2018-2023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ndalus" pitchFamily="18" charset="-7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Oleh</a:t>
              </a:r>
              <a:r>
                <a:rPr kumimoji="0" lang="en-A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ndalus" pitchFamily="18" charset="-78"/>
                </a:rPr>
                <a:t>:</a:t>
              </a:r>
            </a:p>
            <a:p>
              <a:pPr lvl="0" algn="ctr">
                <a:defRPr/>
              </a:pPr>
              <a:r>
                <a:rPr lang="id-ID" sz="2400" b="1" dirty="0" smtClean="0">
                  <a:solidFill>
                    <a:prstClr val="black"/>
                  </a:solidFill>
                  <a:latin typeface="Cambria" panose="02040503050406030204" pitchFamily="18" charset="0"/>
                  <a:cs typeface="Andalus" pitchFamily="18" charset="-78"/>
                </a:rPr>
                <a:t>EDUARD SIGALINGGING</a:t>
              </a:r>
            </a:p>
            <a:p>
              <a:pPr lvl="0" algn="ctr">
                <a:defRPr/>
              </a:pPr>
              <a:r>
                <a:rPr lang="id-ID" sz="2400" b="1" dirty="0" smtClean="0">
                  <a:solidFill>
                    <a:prstClr val="black"/>
                  </a:solidFill>
                  <a:latin typeface="Cambria" panose="02040503050406030204" pitchFamily="18" charset="0"/>
                  <a:cs typeface="Andalus" pitchFamily="18" charset="-78"/>
                </a:rPr>
                <a:t>Plt. DIRJEN BINA PEMBANGUNAN DAERAH</a:t>
              </a:r>
              <a:endParaRPr lang="en-AU" sz="2400" b="1" dirty="0">
                <a:solidFill>
                  <a:prstClr val="black"/>
                </a:solidFill>
                <a:latin typeface="Cambria" panose="02040503050406030204" pitchFamily="18" charset="0"/>
                <a:cs typeface="Andalus" pitchFamily="18" charset="-78"/>
              </a:endParaRPr>
            </a:p>
          </p:txBody>
        </p:sp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>
              <a:off x="3386824" y="1932753"/>
              <a:ext cx="54102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en-US" sz="1400" spc="-60" dirty="0" smtClean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MENTERI</a:t>
              </a:r>
              <a:r>
                <a:rPr kumimoji="0" lang="en-AU" altLang="en-US" sz="1400" b="0" i="0" u="none" strike="noStrike" kern="1200" cap="none" spc="-6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 </a:t>
              </a:r>
              <a:r>
                <a:rPr kumimoji="0" lang="en-AU" altLang="en-US" sz="1400" b="0" i="0" u="none" strike="noStrike" kern="1200" cap="none" spc="-6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DALAM NEGERI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altLang="en-US" sz="1400" b="0" i="0" u="none" strike="noStrike" kern="1200" cap="none" spc="-6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REPUBLIK INDONESIA</a:t>
              </a:r>
              <a:endParaRPr kumimoji="0" lang="id-ID" altLang="en-US" sz="1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5DB1080-A3A0-42FD-911D-6FCBDB1D3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b="14054"/>
            <a:stretch/>
          </p:blipFill>
          <p:spPr>
            <a:xfrm>
              <a:off x="4678624" y="-392389"/>
              <a:ext cx="2761727" cy="233168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59780B6-6591-4CEC-96EA-180F7AFFF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7217" y="88264"/>
              <a:ext cx="1724541" cy="187802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4590019" y="6503235"/>
              <a:ext cx="28503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b="1" dirty="0" smtClean="0">
                  <a:solidFill>
                    <a:schemeClr val="bg1"/>
                  </a:solidFill>
                  <a:latin typeface="Cambria" panose="02040503050406030204" pitchFamily="18" charset="0"/>
                  <a:cs typeface="Andalus" pitchFamily="18" charset="-78"/>
                </a:rPr>
                <a:t>Denpasar, 8 Januari 2018</a:t>
              </a:r>
              <a:endParaRPr lang="id-ID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17419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FE71974-E93D-4779-AD62-E4B5ACE9C2B7}"/>
              </a:ext>
            </a:extLst>
          </p:cNvPr>
          <p:cNvCxnSpPr/>
          <p:nvPr/>
        </p:nvCxnSpPr>
        <p:spPr>
          <a:xfrm flipV="1">
            <a:off x="5419626" y="4828971"/>
            <a:ext cx="780171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FE71974-E93D-4779-AD62-E4B5ACE9C2B7}"/>
              </a:ext>
            </a:extLst>
          </p:cNvPr>
          <p:cNvCxnSpPr/>
          <p:nvPr/>
        </p:nvCxnSpPr>
        <p:spPr>
          <a:xfrm flipV="1">
            <a:off x="5419626" y="4428921"/>
            <a:ext cx="780171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0" y="-19041"/>
            <a:ext cx="12414694" cy="6877041"/>
            <a:chOff x="0" y="-19041"/>
            <a:chExt cx="12414694" cy="6877041"/>
          </a:xfrm>
        </p:grpSpPr>
        <p:grpSp>
          <p:nvGrpSpPr>
            <p:cNvPr id="69" name="Group 68"/>
            <p:cNvGrpSpPr/>
            <p:nvPr/>
          </p:nvGrpSpPr>
          <p:grpSpPr>
            <a:xfrm>
              <a:off x="5419626" y="2299178"/>
              <a:ext cx="6881207" cy="1851562"/>
              <a:chOff x="5704925" y="1956301"/>
              <a:chExt cx="9325295" cy="2509205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5704925" y="1989457"/>
                <a:ext cx="9325295" cy="2476049"/>
                <a:chOff x="5132385" y="1539417"/>
                <a:chExt cx="9325295" cy="2476049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E42B9910-24F1-4C69-A5E1-5554CAEBE217}"/>
                    </a:ext>
                  </a:extLst>
                </p:cNvPr>
                <p:cNvGrpSpPr/>
                <p:nvPr/>
              </p:nvGrpSpPr>
              <p:grpSpPr>
                <a:xfrm>
                  <a:off x="5132385" y="1743958"/>
                  <a:ext cx="1065215" cy="2052140"/>
                  <a:chOff x="5132385" y="2393950"/>
                  <a:chExt cx="1065215" cy="3414534"/>
                </a:xfrm>
              </p:grpSpPr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6411A0EA-7B36-438B-95B0-301BBC4F265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140325" y="2393950"/>
                    <a:ext cx="10572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C4138F33-DF38-4762-8877-F88E0598DBB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132387" y="3198340"/>
                    <a:ext cx="10572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AD1B417E-6F76-4C1D-B220-48AA23C8B66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132386" y="4114955"/>
                    <a:ext cx="10572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1C244171-A07A-4E4A-A4CC-246324BEA5E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132385" y="4961719"/>
                    <a:ext cx="10572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Straight Connector 147">
                    <a:extLst>
                      <a:ext uri="{FF2B5EF4-FFF2-40B4-BE49-F238E27FC236}">
                        <a16:creationId xmlns:a16="http://schemas.microsoft.com/office/drawing/2014/main" id="{AFE71974-E93D-4779-AD62-E4B5ACE9C2B7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132385" y="5808484"/>
                    <a:ext cx="10572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19F977EE-608B-4739-B61C-9DF979D46E26}"/>
                    </a:ext>
                  </a:extLst>
                </p:cNvPr>
                <p:cNvSpPr/>
                <p:nvPr/>
              </p:nvSpPr>
              <p:spPr>
                <a:xfrm>
                  <a:off x="6862160" y="2067827"/>
                  <a:ext cx="7590688" cy="41709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id-ID" sz="1400" b="1" kern="0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2</a:t>
                  </a:r>
                  <a:r>
                    <a:rPr kumimoji="0" lang="id-ID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. </a:t>
                  </a:r>
                  <a:r>
                    <a:rPr lang="id-ID" sz="1400" b="1" kern="0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DATA DAN AREA RAWAN KORUPSI</a:t>
                  </a:r>
                  <a:endParaRPr kumimoji="0" lang="id-ID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12EA4B1E-10DD-4EE0-A5C5-5F569D5BC556}"/>
                    </a:ext>
                  </a:extLst>
                </p:cNvPr>
                <p:cNvSpPr/>
                <p:nvPr/>
              </p:nvSpPr>
              <p:spPr>
                <a:xfrm>
                  <a:off x="6866992" y="2612771"/>
                  <a:ext cx="7590688" cy="41709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id-ID" sz="1400" b="1" kern="0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3</a:t>
                  </a:r>
                  <a:r>
                    <a:rPr lang="id-ID" sz="1400" b="1" kern="0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. KONDISI MAKRO EKONOMI DAN KEUANGAN </a:t>
                  </a:r>
                  <a:r>
                    <a:rPr lang="id-ID" sz="1400" b="1" kern="0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DAERAH</a:t>
                  </a:r>
                  <a:endParaRPr lang="id-ID" sz="14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F37A5411-DFFB-4370-8710-21FB83956333}"/>
                    </a:ext>
                  </a:extLst>
                </p:cNvPr>
                <p:cNvSpPr/>
                <p:nvPr/>
              </p:nvSpPr>
              <p:spPr>
                <a:xfrm>
                  <a:off x="6854220" y="3149257"/>
                  <a:ext cx="7590688" cy="41709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id-ID" sz="1400" b="1" kern="0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4. </a:t>
                  </a:r>
                  <a:r>
                    <a:rPr lang="id-ID" sz="1400" b="1" kern="0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BrowalliaUPC" panose="020B0604020202020204" pitchFamily="34" charset="-34"/>
                    </a:rPr>
                    <a:t>ISU STRATEGIS PENYUSUNAN RPJMD PILKADA SERENTAK</a:t>
                  </a:r>
                  <a:endParaRPr lang="id-ID" sz="14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endParaRPr>
                </a:p>
              </p:txBody>
            </p: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0F86E726-7723-4E40-9D43-17841C400EAD}"/>
                    </a:ext>
                  </a:extLst>
                </p:cNvPr>
                <p:cNvGrpSpPr/>
                <p:nvPr/>
              </p:nvGrpSpPr>
              <p:grpSpPr>
                <a:xfrm>
                  <a:off x="6451067" y="1539417"/>
                  <a:ext cx="336029" cy="2476049"/>
                  <a:chOff x="5617029" y="1836033"/>
                  <a:chExt cx="551542" cy="4064066"/>
                </a:xfrm>
              </p:grpSpPr>
              <p:sp>
                <p:nvSpPr>
                  <p:cNvPr id="139" name="Oval 138">
                    <a:extLst>
                      <a:ext uri="{FF2B5EF4-FFF2-40B4-BE49-F238E27FC236}">
                        <a16:creationId xmlns:a16="http://schemas.microsoft.com/office/drawing/2014/main" id="{4A4A61E0-E6FA-4A03-ACC0-DE6C9808290F}"/>
                      </a:ext>
                    </a:extLst>
                  </p:cNvPr>
                  <p:cNvSpPr/>
                  <p:nvPr/>
                </p:nvSpPr>
                <p:spPr>
                  <a:xfrm>
                    <a:off x="5617029" y="1836033"/>
                    <a:ext cx="551542" cy="551542"/>
                  </a:xfrm>
                  <a:prstGeom prst="ellipse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 w="57150">
                    <a:solidFill>
                      <a:schemeClr val="bg1"/>
                    </a:solidFill>
                  </a:ln>
                  <a:effectLst>
                    <a:glow rad="101600">
                      <a:schemeClr val="bg1">
                        <a:lumMod val="85000"/>
                        <a:alpha val="6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140" name="Oval 139">
                    <a:extLst>
                      <a:ext uri="{FF2B5EF4-FFF2-40B4-BE49-F238E27FC236}">
                        <a16:creationId xmlns:a16="http://schemas.microsoft.com/office/drawing/2014/main" id="{438A8781-5C59-47F6-A848-9E0A6017579E}"/>
                      </a:ext>
                    </a:extLst>
                  </p:cNvPr>
                  <p:cNvSpPr/>
                  <p:nvPr/>
                </p:nvSpPr>
                <p:spPr>
                  <a:xfrm>
                    <a:off x="5617029" y="2714164"/>
                    <a:ext cx="551542" cy="551542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 w="57150">
                    <a:solidFill>
                      <a:schemeClr val="bg1"/>
                    </a:solidFill>
                  </a:ln>
                  <a:effectLst>
                    <a:glow rad="101600">
                      <a:schemeClr val="bg1">
                        <a:lumMod val="85000"/>
                        <a:alpha val="6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id="{8D969D1B-DD25-4AD3-A83E-F37A3C5AEBBD}"/>
                      </a:ext>
                    </a:extLst>
                  </p:cNvPr>
                  <p:cNvSpPr/>
                  <p:nvPr/>
                </p:nvSpPr>
                <p:spPr>
                  <a:xfrm>
                    <a:off x="5617029" y="3592295"/>
                    <a:ext cx="551542" cy="551542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57150">
                    <a:solidFill>
                      <a:schemeClr val="bg1"/>
                    </a:solidFill>
                  </a:ln>
                  <a:effectLst>
                    <a:glow rad="101600">
                      <a:schemeClr val="bg1">
                        <a:lumMod val="85000"/>
                        <a:alpha val="6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142" name="Oval 141">
                    <a:extLst>
                      <a:ext uri="{FF2B5EF4-FFF2-40B4-BE49-F238E27FC236}">
                        <a16:creationId xmlns:a16="http://schemas.microsoft.com/office/drawing/2014/main" id="{BA66052D-9037-44EF-BED0-0C2F7CC520B3}"/>
                      </a:ext>
                    </a:extLst>
                  </p:cNvPr>
                  <p:cNvSpPr/>
                  <p:nvPr/>
                </p:nvSpPr>
                <p:spPr>
                  <a:xfrm>
                    <a:off x="5617029" y="4470426"/>
                    <a:ext cx="551542" cy="551542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solidFill>
                      <a:schemeClr val="bg1"/>
                    </a:solidFill>
                  </a:ln>
                  <a:effectLst>
                    <a:glow rad="101600">
                      <a:schemeClr val="bg1">
                        <a:lumMod val="85000"/>
                        <a:alpha val="6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CD92A902-E654-4CEE-A2D9-F9936CE21889}"/>
                      </a:ext>
                    </a:extLst>
                  </p:cNvPr>
                  <p:cNvSpPr/>
                  <p:nvPr/>
                </p:nvSpPr>
                <p:spPr>
                  <a:xfrm>
                    <a:off x="5617029" y="5348557"/>
                    <a:ext cx="551542" cy="551542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57150">
                    <a:solidFill>
                      <a:schemeClr val="bg1"/>
                    </a:solidFill>
                  </a:ln>
                  <a:effectLst>
                    <a:glow rad="101600">
                      <a:schemeClr val="bg1">
                        <a:lumMod val="85000"/>
                        <a:alpha val="6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</p:grpSp>
            <p:pic>
              <p:nvPicPr>
                <p:cNvPr id="134" name="Graphic 68" descr="Stopwatch">
                  <a:extLst>
                    <a:ext uri="{FF2B5EF4-FFF2-40B4-BE49-F238E27FC236}">
                      <a16:creationId xmlns:a16="http://schemas.microsoft.com/office/drawing/2014/main" id="{B917D98B-7CCA-48BA-BC5C-79191A344A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69904" y="1571234"/>
                  <a:ext cx="284387" cy="284387"/>
                </a:xfrm>
                <a:prstGeom prst="rect">
                  <a:avLst/>
                </a:prstGeom>
              </p:spPr>
            </p:pic>
            <p:pic>
              <p:nvPicPr>
                <p:cNvPr id="135" name="Graphic 69" descr="User">
                  <a:extLst>
                    <a:ext uri="{FF2B5EF4-FFF2-40B4-BE49-F238E27FC236}">
                      <a16:creationId xmlns:a16="http://schemas.microsoft.com/office/drawing/2014/main" id="{A24F96EA-8664-4C6B-B075-BF3EB3068F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89092" y="2104390"/>
                  <a:ext cx="246016" cy="246016"/>
                </a:xfrm>
                <a:prstGeom prst="rect">
                  <a:avLst/>
                </a:prstGeom>
              </p:spPr>
            </p:pic>
            <p:pic>
              <p:nvPicPr>
                <p:cNvPr id="136" name="Graphic 71" descr="Gears">
                  <a:extLst>
                    <a:ext uri="{FF2B5EF4-FFF2-40B4-BE49-F238E27FC236}">
                      <a16:creationId xmlns:a16="http://schemas.microsoft.com/office/drawing/2014/main" id="{BB2EC3FE-0924-4669-891D-1980DDE1CA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35861" y="3127303"/>
                  <a:ext cx="383123" cy="383123"/>
                </a:xfrm>
                <a:prstGeom prst="rect">
                  <a:avLst/>
                </a:prstGeom>
              </p:spPr>
            </p:pic>
            <p:pic>
              <p:nvPicPr>
                <p:cNvPr id="137" name="Graphic 72" descr="Daily Calendar">
                  <a:extLst>
                    <a:ext uri="{FF2B5EF4-FFF2-40B4-BE49-F238E27FC236}">
                      <a16:creationId xmlns:a16="http://schemas.microsoft.com/office/drawing/2014/main" id="{78D2F5F4-20D1-40C5-93DD-4672E81F9C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96889" y="2637675"/>
                  <a:ext cx="279532" cy="279532"/>
                </a:xfrm>
                <a:prstGeom prst="rect">
                  <a:avLst/>
                </a:prstGeom>
              </p:spPr>
            </p:pic>
            <p:pic>
              <p:nvPicPr>
                <p:cNvPr id="138" name="Graphic 73" descr="Teacher">
                  <a:extLst>
                    <a:ext uri="{FF2B5EF4-FFF2-40B4-BE49-F238E27FC236}">
                      <a16:creationId xmlns:a16="http://schemas.microsoft.com/office/drawing/2014/main" id="{FE3F36B5-282D-4031-A224-AD25938FD7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73731" y="3700004"/>
                  <a:ext cx="294893" cy="294893"/>
                </a:xfrm>
                <a:prstGeom prst="rect">
                  <a:avLst/>
                </a:prstGeom>
              </p:spPr>
            </p:pic>
          </p:grp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19F977EE-608B-4739-B61C-9DF979D46E26}"/>
                  </a:ext>
                </a:extLst>
              </p:cNvPr>
              <p:cNvSpPr/>
              <p:nvPr/>
            </p:nvSpPr>
            <p:spPr>
              <a:xfrm>
                <a:off x="7434700" y="1956301"/>
                <a:ext cx="7590688" cy="41709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id-ID" sz="1400" b="1" kern="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1</a:t>
                </a:r>
                <a:r>
                  <a:rPr kumimoji="0" lang="id-ID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. </a:t>
                </a:r>
                <a:r>
                  <a:rPr lang="id-ID" sz="1400" b="1" kern="0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PERSIAPAN PILEG DAN PILPRES TAHUN 2019</a:t>
                </a:r>
                <a:endPara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064E815-0602-43C4-85AE-827DDFDA65E5}"/>
                </a:ext>
              </a:extLst>
            </p:cNvPr>
            <p:cNvGrpSpPr/>
            <p:nvPr/>
          </p:nvGrpSpPr>
          <p:grpSpPr>
            <a:xfrm flipH="1">
              <a:off x="7322858" y="-14514"/>
              <a:ext cx="4864625" cy="592620"/>
              <a:chOff x="0" y="3151"/>
              <a:chExt cx="1962525" cy="370011"/>
            </a:xfrm>
          </p:grpSpPr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F9560A86-BD73-402D-B704-3B996C656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9190EE09-0388-4A8E-8E5A-9A44091B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635058" y="8370"/>
                <a:ext cx="1146844" cy="259567"/>
              </a:xfrm>
              <a:prstGeom prst="rect">
                <a:avLst/>
              </a:prstGeom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085B9306-7D6C-4F88-83DE-0E3E3FBDD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0" y="8370"/>
                <a:ext cx="1563549" cy="364792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C3E997B-CC77-4FBD-8ED4-2D05EABE4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08662449-9E07-4EE8-8B60-0D8127100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376510" y="6884"/>
                <a:ext cx="186238" cy="259567"/>
              </a:xfrm>
              <a:prstGeom prst="rect">
                <a:avLst/>
              </a:prstGeom>
            </p:spPr>
          </p:pic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0126F8F7-E8D1-44CF-8BB9-AB58C481D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644853" y="8370"/>
                <a:ext cx="137255" cy="170297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1B18FD-9158-4A18-8B33-17A8F583B5D7}"/>
                </a:ext>
              </a:extLst>
            </p:cNvPr>
            <p:cNvGrpSpPr/>
            <p:nvPr/>
          </p:nvGrpSpPr>
          <p:grpSpPr>
            <a:xfrm>
              <a:off x="7908863" y="-14514"/>
              <a:ext cx="4505831" cy="1023685"/>
              <a:chOff x="7770749" y="1109112"/>
              <a:chExt cx="4505831" cy="1023685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414A6BB-DB0C-4EFF-AF18-F65C56C05BF4}"/>
                  </a:ext>
                </a:extLst>
              </p:cNvPr>
              <p:cNvSpPr txBox="1"/>
              <p:nvPr/>
            </p:nvSpPr>
            <p:spPr>
              <a:xfrm>
                <a:off x="7770749" y="1109112"/>
                <a:ext cx="3514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KEMENTERIAN DALAM NEGERI </a:t>
                </a:r>
              </a:p>
            </p:txBody>
          </p:sp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26E3C2DE-C3BE-4C51-8593-F2AE67E96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0404" y="1130050"/>
                <a:ext cx="1366176" cy="1002747"/>
              </a:xfrm>
              <a:prstGeom prst="rect">
                <a:avLst/>
              </a:prstGeom>
            </p:spPr>
          </p:pic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EF5FF81-0715-43BD-B74A-58858F4D2991}"/>
                  </a:ext>
                </a:extLst>
              </p:cNvPr>
              <p:cNvSpPr/>
              <p:nvPr/>
            </p:nvSpPr>
            <p:spPr>
              <a:xfrm>
                <a:off x="9202950" y="1329966"/>
                <a:ext cx="201369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REPUBLIK INDONESIA</a:t>
                </a:r>
                <a:endPara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5689130" y="594167"/>
              <a:ext cx="3074881" cy="1169717"/>
              <a:chOff x="5717895" y="290075"/>
              <a:chExt cx="3074881" cy="1169717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156485F6-3444-4EC6-B3E1-81B593EA6A7B}"/>
                  </a:ext>
                </a:extLst>
              </p:cNvPr>
              <p:cNvSpPr/>
              <p:nvPr/>
            </p:nvSpPr>
            <p:spPr>
              <a:xfrm>
                <a:off x="5717895" y="290075"/>
                <a:ext cx="3074881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4400" b="1" i="0" u="none" strike="noStrike" kern="0" cap="none" spc="600" normalizeH="0" baseline="0" noProof="0" dirty="0">
                    <a:ln>
                      <a:noFill/>
                    </a:ln>
                    <a:solidFill>
                      <a:srgbClr val="3B3838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Zelda" panose="02000503000000020004" pitchFamily="50" charset="0"/>
                  </a:rPr>
                  <a:t>OUTLINE</a:t>
                </a:r>
                <a:endParaRPr kumimoji="0" lang="id-ID" sz="4400" b="1" i="0" u="none" strike="noStrike" kern="1200" cap="none" spc="600" normalizeH="0" baseline="0" noProof="0" dirty="0">
                  <a:ln>
                    <a:noFill/>
                  </a:ln>
                  <a:solidFill>
                    <a:srgbClr val="3B383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Zelda" panose="02000503000000020004" pitchFamily="50" charset="0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33C5093-F02B-42D2-959F-2B03FDF1D2E0}"/>
                  </a:ext>
                </a:extLst>
              </p:cNvPr>
              <p:cNvSpPr/>
              <p:nvPr/>
            </p:nvSpPr>
            <p:spPr>
              <a:xfrm>
                <a:off x="5745702" y="875017"/>
                <a:ext cx="249299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3200" b="1" i="0" u="none" strike="noStrike" kern="0" cap="none" spc="-300" normalizeH="0" baseline="0" noProof="0" dirty="0">
                    <a:ln>
                      <a:noFill/>
                    </a:ln>
                    <a:solidFill>
                      <a:srgbClr val="7F7F7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BrowalliaUPC" panose="020B0604020202020204" pitchFamily="34" charset="-34"/>
                  </a:rPr>
                  <a:t>PEMBAHASAN</a:t>
                </a:r>
                <a:endParaRPr kumimoji="0" lang="id-ID" sz="3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endParaRPr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7A5411-DFFB-4370-8710-21FB83956333}"/>
                </a:ext>
              </a:extLst>
            </p:cNvPr>
            <p:cNvSpPr/>
            <p:nvPr/>
          </p:nvSpPr>
          <p:spPr>
            <a:xfrm>
              <a:off x="6690181" y="3868925"/>
              <a:ext cx="5601227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id-ID" sz="14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5. </a:t>
              </a:r>
              <a:r>
                <a:rPr lang="id-ID" sz="1400" b="1" kern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ARAHAN PENGEMBANGAN PARIWISATA BALI</a:t>
              </a:r>
              <a:endParaRPr lang="id-ID" sz="1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58FC345-E62B-4E5E-9653-FD64BD11575C}"/>
                </a:ext>
              </a:extLst>
            </p:cNvPr>
            <p:cNvGrpSpPr/>
            <p:nvPr/>
          </p:nvGrpSpPr>
          <p:grpSpPr>
            <a:xfrm>
              <a:off x="104634" y="-19041"/>
              <a:ext cx="823015" cy="1211970"/>
              <a:chOff x="2066097" y="1460932"/>
              <a:chExt cx="823015" cy="1211970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5404B2C6-6753-4A92-A337-27CDC05D7A88}"/>
                  </a:ext>
                </a:extLst>
              </p:cNvPr>
              <p:cNvGrpSpPr/>
              <p:nvPr/>
            </p:nvGrpSpPr>
            <p:grpSpPr>
              <a:xfrm>
                <a:off x="2170283" y="1460932"/>
                <a:ext cx="614646" cy="1211970"/>
                <a:chOff x="1095470" y="1146633"/>
                <a:chExt cx="755937" cy="1766816"/>
              </a:xfrm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9A6526F4-8EFF-47B2-8473-D9077370C497}"/>
                    </a:ext>
                  </a:extLst>
                </p:cNvPr>
                <p:cNvGrpSpPr/>
                <p:nvPr/>
              </p:nvGrpSpPr>
              <p:grpSpPr>
                <a:xfrm>
                  <a:off x="1095473" y="1146633"/>
                  <a:ext cx="755934" cy="1766816"/>
                  <a:chOff x="1095473" y="1146633"/>
                  <a:chExt cx="755934" cy="1766816"/>
                </a:xfrm>
              </p:grpSpPr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8C0A0C94-F08E-418B-A2E1-04ADF76A5DB8}"/>
                      </a:ext>
                    </a:extLst>
                  </p:cNvPr>
                  <p:cNvSpPr/>
                  <p:nvPr/>
                </p:nvSpPr>
                <p:spPr>
                  <a:xfrm>
                    <a:off x="1095473" y="1146633"/>
                    <a:ext cx="755934" cy="1758180"/>
                  </a:xfrm>
                  <a:prstGeom prst="rect">
                    <a:avLst/>
                  </a:prstGeom>
                  <a:solidFill>
                    <a:srgbClr val="D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Right Triangle 97">
                    <a:extLst>
                      <a:ext uri="{FF2B5EF4-FFF2-40B4-BE49-F238E27FC236}">
                        <a16:creationId xmlns:a16="http://schemas.microsoft.com/office/drawing/2014/main" id="{9E3E4CFB-FDA6-4EFA-B09E-DE3E4170C17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752599" y="1155269"/>
                    <a:ext cx="98805" cy="1758180"/>
                  </a:xfrm>
                  <a:prstGeom prst="rtTriangle">
                    <a:avLst/>
                  </a:prstGeom>
                  <a:solidFill>
                    <a:srgbClr val="FF2F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d-ID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6" name="Isosceles Triangle 95">
                  <a:extLst>
                    <a:ext uri="{FF2B5EF4-FFF2-40B4-BE49-F238E27FC236}">
                      <a16:creationId xmlns:a16="http://schemas.microsoft.com/office/drawing/2014/main" id="{B4689D80-EBD4-43D7-B761-AA3B512B19E7}"/>
                    </a:ext>
                  </a:extLst>
                </p:cNvPr>
                <p:cNvSpPr/>
                <p:nvPr/>
              </p:nvSpPr>
              <p:spPr>
                <a:xfrm>
                  <a:off x="1095470" y="2588419"/>
                  <a:ext cx="755934" cy="3163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94" name="Picture 2" descr="https://gawianku.files.wordpress.com/2014/08/0e9a4-garudapancasila-svg.png">
                <a:extLst>
                  <a:ext uri="{FF2B5EF4-FFF2-40B4-BE49-F238E27FC236}">
                    <a16:creationId xmlns:a16="http://schemas.microsoft.com/office/drawing/2014/main" id="{8663E78A-F474-4F8C-896C-E006F8DB9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097" y="1523644"/>
                <a:ext cx="823015" cy="856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9" name="Picture 148"/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1600"/>
                      </a14:imgEffect>
                      <a14:imgEffect>
                        <a14:saturation sat="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811699"/>
              <a:ext cx="5974598" cy="5809992"/>
            </a:xfrm>
            <a:prstGeom prst="rect">
              <a:avLst/>
            </a:prstGeom>
          </p:spPr>
        </p:pic>
        <p:grpSp>
          <p:nvGrpSpPr>
            <p:cNvPr id="150" name="Group 149"/>
            <p:cNvGrpSpPr/>
            <p:nvPr/>
          </p:nvGrpSpPr>
          <p:grpSpPr>
            <a:xfrm>
              <a:off x="4593" y="6426000"/>
              <a:ext cx="5568287" cy="432000"/>
              <a:chOff x="0" y="6445041"/>
              <a:chExt cx="5568287" cy="432000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66" name="Picture 165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67" name="Picture 166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68" name="Picture 167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69" name="Picture 168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70" name="Picture 169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171" name="Picture 170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63" name="Picture 162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64" name="Picture 163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5" name="Picture 164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37A5411-DFFB-4370-8710-21FB83956333}"/>
                </a:ext>
              </a:extLst>
            </p:cNvPr>
            <p:cNvSpPr/>
            <p:nvPr/>
          </p:nvSpPr>
          <p:spPr>
            <a:xfrm>
              <a:off x="6709231" y="4259450"/>
              <a:ext cx="5601227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id-ID" sz="14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6</a:t>
              </a:r>
              <a:r>
                <a:rPr lang="id-ID" sz="1400" b="1" kern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. HASIL KONSULTASI RANWAL RPJPD DAN RPJMD</a:t>
              </a:r>
              <a:endParaRPr lang="id-ID" sz="1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37A5411-DFFB-4370-8710-21FB83956333}"/>
                </a:ext>
              </a:extLst>
            </p:cNvPr>
            <p:cNvSpPr/>
            <p:nvPr/>
          </p:nvSpPr>
          <p:spPr>
            <a:xfrm>
              <a:off x="6709231" y="4602350"/>
              <a:ext cx="5601227" cy="5232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id-ID" sz="14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7</a:t>
              </a:r>
              <a:r>
                <a:rPr lang="id-ID" sz="1400" b="1" kern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. HAL-HAL YANG PERLU DIPERHATIKAN DALAM PENYUSUNAN   </a:t>
              </a:r>
            </a:p>
            <a:p>
              <a:pPr lvl="0">
                <a:defRPr/>
              </a:pPr>
              <a:r>
                <a:rPr lang="id-ID" sz="14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 </a:t>
              </a:r>
              <a:r>
                <a:rPr lang="id-ID" sz="1400" b="1" kern="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rowalliaUPC" panose="020B0604020202020204" pitchFamily="34" charset="-34"/>
                </a:rPr>
                <a:t>    RPJPD DAN RPJMD PROVINSI BALI</a:t>
              </a:r>
              <a:endParaRPr lang="id-ID" sz="1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BrowalliaUPC" panose="020B0604020202020204" pitchFamily="34" charset="-34"/>
              </a:endParaRP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id="{CD92A902-E654-4CEE-A2D9-F9936CE21889}"/>
              </a:ext>
            </a:extLst>
          </p:cNvPr>
          <p:cNvSpPr/>
          <p:nvPr/>
        </p:nvSpPr>
        <p:spPr>
          <a:xfrm>
            <a:off x="6392692" y="4303077"/>
            <a:ext cx="247958" cy="247959"/>
          </a:xfrm>
          <a:prstGeom prst="ellipse">
            <a:avLst/>
          </a:prstGeom>
          <a:solidFill>
            <a:srgbClr val="FF5D5D"/>
          </a:solidFill>
          <a:ln w="57150">
            <a:solidFill>
              <a:schemeClr val="bg1"/>
            </a:solidFill>
          </a:ln>
          <a:effectLst>
            <a:glow rad="101600">
              <a:schemeClr val="bg1">
                <a:lumMod val="8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CD92A902-E654-4CEE-A2D9-F9936CE21889}"/>
              </a:ext>
            </a:extLst>
          </p:cNvPr>
          <p:cNvSpPr/>
          <p:nvPr/>
        </p:nvSpPr>
        <p:spPr>
          <a:xfrm>
            <a:off x="6392692" y="4697861"/>
            <a:ext cx="247958" cy="247959"/>
          </a:xfrm>
          <a:prstGeom prst="ellipse">
            <a:avLst/>
          </a:prstGeom>
          <a:solidFill>
            <a:srgbClr val="7C00B8"/>
          </a:solidFill>
          <a:ln w="57150">
            <a:solidFill>
              <a:schemeClr val="bg1"/>
            </a:solidFill>
          </a:ln>
          <a:effectLst>
            <a:glow rad="101600">
              <a:schemeClr val="bg1">
                <a:lumMod val="8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79" name="Graphic 72" descr="Daily Calendar">
            <a:extLst>
              <a:ext uri="{FF2B5EF4-FFF2-40B4-BE49-F238E27FC236}">
                <a16:creationId xmlns:a16="http://schemas.microsoft.com/office/drawing/2014/main" id="{78D2F5F4-20D1-40C5-93DD-4672E81F9C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5083" y="4323921"/>
            <a:ext cx="206269" cy="206269"/>
          </a:xfrm>
          <a:prstGeom prst="rect">
            <a:avLst/>
          </a:prstGeom>
        </p:spPr>
      </p:pic>
      <p:pic>
        <p:nvPicPr>
          <p:cNvPr id="80" name="Graphic 73" descr="Teacher">
            <a:extLst>
              <a:ext uri="{FF2B5EF4-FFF2-40B4-BE49-F238E27FC236}">
                <a16:creationId xmlns:a16="http://schemas.microsoft.com/office/drawing/2014/main" id="{FE3F36B5-282D-4031-A224-AD25938FD7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8839" y="4720169"/>
            <a:ext cx="217604" cy="21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D6D47C-105F-4B83-A9CD-418EC46AE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974F76-74E3-4425-B1F2-DAF10CFF65F2}" type="slidenum">
              <a:rPr kumimoji="0" lang="en-US" sz="144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4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CD372-6B9A-43C4-8829-28CD10C6F744}"/>
              </a:ext>
            </a:extLst>
          </p:cNvPr>
          <p:cNvGrpSpPr/>
          <p:nvPr/>
        </p:nvGrpSpPr>
        <p:grpSpPr>
          <a:xfrm>
            <a:off x="0" y="0"/>
            <a:ext cx="12192000" cy="7067550"/>
            <a:chOff x="0" y="0"/>
            <a:chExt cx="12192000" cy="6858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FB3AA58-CF00-45EE-B217-C538F6945F1C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95ABE47-059A-43F2-BE69-0523ACB600E0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24000">
                    <a:schemeClr val="accent4">
                      <a:alpha val="78000"/>
                      <a:lumMod val="0"/>
                      <a:lumOff val="100000"/>
                    </a:schemeClr>
                  </a:gs>
                  <a:gs pos="100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45000"/>
                      <a:lumOff val="55000"/>
                    </a:schemeClr>
                  </a:gs>
                  <a:gs pos="75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60D3B24-1CBE-4F71-A303-635ED8E96A5C}"/>
                  </a:ext>
                </a:extLst>
              </p:cNvPr>
              <p:cNvGrpSpPr/>
              <p:nvPr/>
            </p:nvGrpSpPr>
            <p:grpSpPr>
              <a:xfrm>
                <a:off x="511" y="44624"/>
                <a:ext cx="12150261" cy="2774776"/>
                <a:chOff x="512" y="96838"/>
                <a:chExt cx="9144000" cy="1646424"/>
              </a:xfrm>
              <a:effectLst>
                <a:outerShdw blurRad="50800" dist="50800" dir="5700000" algn="ctr" rotWithShape="0">
                  <a:srgbClr val="000000">
                    <a:alpha val="43137"/>
                  </a:srgbClr>
                </a:outerShdw>
                <a:reflection blurRad="444500" stA="45000" endPos="65000" dist="254000" dir="5400000" sy="-100000" algn="bl" rotWithShape="0"/>
              </a:effectLst>
            </p:grpSpPr>
            <p:pic>
              <p:nvPicPr>
                <p:cNvPr id="8" name="Picture 25">
                  <a:extLst>
                    <a:ext uri="{FF2B5EF4-FFF2-40B4-BE49-F238E27FC236}">
                      <a16:creationId xmlns:a16="http://schemas.microsoft.com/office/drawing/2014/main" id="{7F10EFE4-1684-436D-9D85-DA2CAA5CF2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" y="310795"/>
                  <a:ext cx="9144000" cy="310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" name="Picture 27">
                  <a:extLst>
                    <a:ext uri="{FF2B5EF4-FFF2-40B4-BE49-F238E27FC236}">
                      <a16:creationId xmlns:a16="http://schemas.microsoft.com/office/drawing/2014/main" id="{8942A932-DB35-4698-BDC4-3746A4CC3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9483" y="140228"/>
                  <a:ext cx="740048" cy="73251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reflection stA="46000" endPos="44000" dist="127000" dir="5400000" sy="-100000" algn="bl" rotWithShape="0"/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3CA31D9-8959-41D3-8EBB-46AD09ED6267}"/>
                    </a:ext>
                  </a:extLst>
                </p:cNvPr>
                <p:cNvSpPr/>
                <p:nvPr/>
              </p:nvSpPr>
              <p:spPr>
                <a:xfrm>
                  <a:off x="3519253" y="428731"/>
                  <a:ext cx="1839781" cy="23740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altLang="id-ID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Bebas Neue" panose="020B0606020202050201" pitchFamily="34" charset="0"/>
                      <a:ea typeface="+mn-ea"/>
                      <a:cs typeface="+mn-cs"/>
                    </a:rPr>
                    <a:t>KEMENTERIAN DALAM NEGERI</a:t>
                  </a:r>
                  <a:endParaRPr kumimoji="0" lang="id-ID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ebas Neue" panose="020B0606020202050201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11" name="Picture 12" descr="garuda gud.png">
                  <a:extLst>
                    <a:ext uri="{FF2B5EF4-FFF2-40B4-BE49-F238E27FC236}">
                      <a16:creationId xmlns:a16="http://schemas.microsoft.com/office/drawing/2014/main" id="{0CB33CB1-AD3B-4DB5-A351-61CDF59193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9512" y="96838"/>
                  <a:ext cx="941355" cy="16464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5" name="Picture 2" descr="C:\Users\Pavilion\Desktop\Nawa Cita-page-001.jpg">
              <a:extLst>
                <a:ext uri="{FF2B5EF4-FFF2-40B4-BE49-F238E27FC236}">
                  <a16:creationId xmlns:a16="http://schemas.microsoft.com/office/drawing/2014/main" id="{DBE9A4CA-5D2F-4C85-9B1F-17CEDECEE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5246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DFBD2-8F73-4D70-8DC5-4DAC426C2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7067" y="1122528"/>
            <a:ext cx="4622800" cy="522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Corbel" panose="020B0503020204020204" pitchFamily="34" charset="0"/>
              <a:buNone/>
              <a:defRPr/>
            </a:pPr>
            <a:r>
              <a:rPr lang="id-ID" sz="3000" b="1" dirty="0">
                <a:latin typeface="Cambria" panose="02040503050406030204" pitchFamily="18" charset="0"/>
                <a:ea typeface="Cambria" panose="02040503050406030204" pitchFamily="18" charset="0"/>
              </a:rPr>
              <a:t>KEKUASAAN PRESIDEN </a:t>
            </a:r>
          </a:p>
        </p:txBody>
      </p:sp>
      <p:sp>
        <p:nvSpPr>
          <p:cNvPr id="13315" name="TextBox 3">
            <a:extLst>
              <a:ext uri="{FF2B5EF4-FFF2-40B4-BE49-F238E27FC236}">
                <a16:creationId xmlns:a16="http://schemas.microsoft.com/office/drawing/2014/main" id="{C9535672-2DBE-484A-99F5-F065C11E1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216" y="2246480"/>
            <a:ext cx="3136900" cy="339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7275" tIns="53638" rIns="107275" bIns="536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id-ID" altLang="id-ID" sz="1500" b="1">
                <a:latin typeface="Cambria" panose="02040503050406030204" pitchFamily="18" charset="0"/>
                <a:ea typeface="Cambria" panose="02040503050406030204" pitchFamily="18" charset="0"/>
              </a:rPr>
              <a:t>KEMENTERIAN NEGARA</a:t>
            </a:r>
          </a:p>
        </p:txBody>
      </p:sp>
      <p:sp>
        <p:nvSpPr>
          <p:cNvPr id="13316" name="TextBox 4">
            <a:extLst>
              <a:ext uri="{FF2B5EF4-FFF2-40B4-BE49-F238E27FC236}">
                <a16:creationId xmlns:a16="http://schemas.microsoft.com/office/drawing/2014/main" id="{BE0AD9FD-5511-4D55-90F4-8D8901840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907" y="2271879"/>
            <a:ext cx="3467100" cy="569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7275" tIns="53638" rIns="107275" bIns="536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id-ID" altLang="id-ID" sz="1500" b="1">
                <a:latin typeface="Cambria" panose="02040503050406030204" pitchFamily="18" charset="0"/>
                <a:ea typeface="Cambria" panose="02040503050406030204" pitchFamily="18" charset="0"/>
              </a:rPr>
              <a:t>PENYELENGGARA PEMERINTAHAN DAERAH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2CB59F-EE2A-4631-941C-BE302E3002F9}"/>
              </a:ext>
            </a:extLst>
          </p:cNvPr>
          <p:cNvSpPr/>
          <p:nvPr/>
        </p:nvSpPr>
        <p:spPr>
          <a:xfrm>
            <a:off x="1127217" y="3256129"/>
            <a:ext cx="8903791" cy="5111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7275" tIns="53638" rIns="107275" bIns="53638" anchor="ctr"/>
          <a:lstStyle/>
          <a:p>
            <a:pPr marL="277501" indent="-277501" algn="ctr"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MELINDUNGI, MELAYANI, MEMBERDAYAKAN DAN MENSEJAHTERAKAN MASYARAKAT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DED03B91-10DD-41CF-8B7F-ADCEBFACB86D}"/>
              </a:ext>
            </a:extLst>
          </p:cNvPr>
          <p:cNvSpPr/>
          <p:nvPr/>
        </p:nvSpPr>
        <p:spPr>
          <a:xfrm>
            <a:off x="3132556" y="1732128"/>
            <a:ext cx="943429" cy="457200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marL="277501" indent="-277501" algn="ctr">
              <a:buFont typeface="+mj-lt"/>
              <a:buAutoNum type="arabicPeriod"/>
              <a:defRPr/>
            </a:pPr>
            <a:endParaRPr lang="id-ID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17C601BC-03E5-4330-B323-E3E2412AC88B}"/>
              </a:ext>
            </a:extLst>
          </p:cNvPr>
          <p:cNvSpPr/>
          <p:nvPr/>
        </p:nvSpPr>
        <p:spPr>
          <a:xfrm rot="19776054">
            <a:off x="2243982" y="2694261"/>
            <a:ext cx="691071" cy="457352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marL="277501" indent="-277501" algn="ctr">
              <a:buFont typeface="+mj-lt"/>
              <a:buAutoNum type="arabicPeriod"/>
              <a:defRPr/>
            </a:pPr>
            <a:endParaRPr lang="id-ID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9E167641-43B5-46F0-B644-B8FF13CE8C56}"/>
              </a:ext>
            </a:extLst>
          </p:cNvPr>
          <p:cNvSpPr/>
          <p:nvPr/>
        </p:nvSpPr>
        <p:spPr>
          <a:xfrm rot="2070767">
            <a:off x="7925266" y="2853440"/>
            <a:ext cx="598857" cy="417939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marL="277501" indent="-277501" algn="ctr">
              <a:buFont typeface="+mj-lt"/>
              <a:buAutoNum type="arabicPeriod"/>
              <a:defRPr/>
            </a:pPr>
            <a:endParaRPr lang="id-ID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5A60AC-41D9-4C69-A198-D9A1BFCA60C9}"/>
              </a:ext>
            </a:extLst>
          </p:cNvPr>
          <p:cNvSpPr/>
          <p:nvPr/>
        </p:nvSpPr>
        <p:spPr>
          <a:xfrm>
            <a:off x="3403790" y="4421355"/>
            <a:ext cx="4595714" cy="18065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7275" tIns="53638" rIns="107275" bIns="53638" anchor="ctr"/>
          <a:lstStyle/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URUSAN PEMERINTAHAN</a:t>
            </a:r>
          </a:p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KELEMBAGAAN</a:t>
            </a:r>
          </a:p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PERSONIL</a:t>
            </a:r>
          </a:p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KEUANGAN</a:t>
            </a:r>
          </a:p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SISTEM (REGULASI)</a:t>
            </a:r>
          </a:p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PELAYANAN PUBLIK</a:t>
            </a:r>
          </a:p>
          <a:p>
            <a:pPr marL="1203209" indent="-276750">
              <a:buFont typeface="+mj-lt"/>
              <a:buAutoNum type="arabicPeriod"/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BINWAS</a:t>
            </a:r>
          </a:p>
        </p:txBody>
      </p:sp>
      <p:sp>
        <p:nvSpPr>
          <p:cNvPr id="13328" name="TextBox 12">
            <a:extLst>
              <a:ext uri="{FF2B5EF4-FFF2-40B4-BE49-F238E27FC236}">
                <a16:creationId xmlns:a16="http://schemas.microsoft.com/office/drawing/2014/main" id="{87609590-EDF4-4F77-A410-9DE72E90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340" y="1960728"/>
            <a:ext cx="495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275" tIns="53638" rIns="107275" bIns="536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id-ID" sz="4500" b="1">
                <a:latin typeface="Cambria" panose="02040503050406030204" pitchFamily="18" charset="0"/>
                <a:ea typeface="Cambria" panose="02040503050406030204" pitchFamily="18" charset="0"/>
              </a:rPr>
              <a:t>&amp;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F1BA7F1-A821-48D9-8AE0-6F6706FEA075}"/>
              </a:ext>
            </a:extLst>
          </p:cNvPr>
          <p:cNvSpPr txBox="1">
            <a:spLocks/>
          </p:cNvSpPr>
          <p:nvPr/>
        </p:nvSpPr>
        <p:spPr bwMode="auto">
          <a:xfrm>
            <a:off x="3238690" y="463718"/>
            <a:ext cx="4622800" cy="5286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1001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7275" tIns="53638" rIns="107275" bIns="53638"/>
          <a:lstStyle>
            <a:lvl1pPr marL="537667" indent="-537667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4946" indent="-44805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2224" indent="-35844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09114" indent="-35844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26003" indent="-35844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942893" indent="-358445" algn="l" defTabSz="143377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59782" indent="-358445" algn="l" defTabSz="143377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indent="-358445" algn="l" defTabSz="143377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93562" indent="-358445" algn="l" defTabSz="143377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en-AU" sz="27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URUSAN PEMERINTAHAN</a:t>
            </a:r>
            <a:endParaRPr lang="id-ID" sz="27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53FB996D-BEA1-4615-ABC2-DB2944B3554A}"/>
              </a:ext>
            </a:extLst>
          </p:cNvPr>
          <p:cNvSpPr/>
          <p:nvPr/>
        </p:nvSpPr>
        <p:spPr>
          <a:xfrm>
            <a:off x="7083163" y="1721243"/>
            <a:ext cx="943429" cy="457200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F9191FA2-D615-4086-9B3C-AFF2975FB86C}"/>
              </a:ext>
            </a:extLst>
          </p:cNvPr>
          <p:cNvSpPr/>
          <p:nvPr/>
        </p:nvSpPr>
        <p:spPr>
          <a:xfrm>
            <a:off x="5122601" y="3909271"/>
            <a:ext cx="943429" cy="457200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marL="277501" indent="-277501" algn="ctr">
              <a:buFont typeface="+mj-lt"/>
              <a:buAutoNum type="arabicPeriod"/>
              <a:defRPr/>
            </a:pPr>
            <a:endParaRPr lang="id-ID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11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E9309C0-5C7D-48AD-9AFA-B220E83B58DD}"/>
              </a:ext>
            </a:extLst>
          </p:cNvPr>
          <p:cNvSpPr/>
          <p:nvPr/>
        </p:nvSpPr>
        <p:spPr>
          <a:xfrm>
            <a:off x="1909332" y="1716135"/>
            <a:ext cx="3073256" cy="46100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/>
              <a:t>URUSAN PEMERINTAHAN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D1C9263-E7C9-4D67-AEFB-B839D8B8918F}"/>
              </a:ext>
            </a:extLst>
          </p:cNvPr>
          <p:cNvSpPr/>
          <p:nvPr/>
        </p:nvSpPr>
        <p:spPr>
          <a:xfrm>
            <a:off x="1245561" y="3385461"/>
            <a:ext cx="1666368" cy="189411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indent="-312887" algn="just">
              <a:defRPr/>
            </a:pPr>
            <a:r>
              <a:rPr lang="id-ID" sz="1600" dirty="0">
                <a:solidFill>
                  <a:schemeClr val="bg1"/>
                </a:solidFill>
              </a:rPr>
              <a:t>URUSAN  PEMERNTAHAN YANG SEPENUHNYA MENJADI KEWWENGAN  PUSAT 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3A95653F-3857-4386-ADF8-30DDD150E0BA}"/>
              </a:ext>
            </a:extLst>
          </p:cNvPr>
          <p:cNvSpPr/>
          <p:nvPr/>
        </p:nvSpPr>
        <p:spPr>
          <a:xfrm>
            <a:off x="1578049" y="2629126"/>
            <a:ext cx="1510996" cy="609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/>
              <a:t>ABSOLUT 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2F4F5A8D-C90F-4D9A-A9D6-BBD16EC7B0C2}"/>
              </a:ext>
            </a:extLst>
          </p:cNvPr>
          <p:cNvSpPr/>
          <p:nvPr/>
        </p:nvSpPr>
        <p:spPr>
          <a:xfrm>
            <a:off x="3540200" y="2629126"/>
            <a:ext cx="1510996" cy="609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/>
              <a:t>KONKURENT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E6677E1-6016-4C6B-A0B1-ECA0E179A7EB}"/>
              </a:ext>
            </a:extLst>
          </p:cNvPr>
          <p:cNvSpPr/>
          <p:nvPr/>
        </p:nvSpPr>
        <p:spPr>
          <a:xfrm>
            <a:off x="3371854" y="3619726"/>
            <a:ext cx="955603" cy="2667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dirty="0"/>
              <a:t>WAJIB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5A833BB-B7AC-44DC-AD01-D520947AFC68}"/>
              </a:ext>
            </a:extLst>
          </p:cNvPr>
          <p:cNvSpPr/>
          <p:nvPr/>
        </p:nvSpPr>
        <p:spPr>
          <a:xfrm>
            <a:off x="4438653" y="3619726"/>
            <a:ext cx="955603" cy="2667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dirty="0"/>
              <a:t>PILIHAN 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5F0B75C6-9167-46EB-8AFC-4CEC5E0C5F0D}"/>
              </a:ext>
            </a:extLst>
          </p:cNvPr>
          <p:cNvSpPr/>
          <p:nvPr/>
        </p:nvSpPr>
        <p:spPr>
          <a:xfrm rot="2607560">
            <a:off x="2855714" y="2242256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66" name="Down Arrow 65">
            <a:extLst>
              <a:ext uri="{FF2B5EF4-FFF2-40B4-BE49-F238E27FC236}">
                <a16:creationId xmlns:a16="http://schemas.microsoft.com/office/drawing/2014/main" id="{72F6C961-6B84-4540-B619-E4038105935E}"/>
              </a:ext>
            </a:extLst>
          </p:cNvPr>
          <p:cNvSpPr/>
          <p:nvPr/>
        </p:nvSpPr>
        <p:spPr>
          <a:xfrm rot="18855142">
            <a:off x="3465256" y="2242050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62A79E7-7278-4364-B309-41852E814D5F}"/>
              </a:ext>
            </a:extLst>
          </p:cNvPr>
          <p:cNvSpPr/>
          <p:nvPr/>
        </p:nvSpPr>
        <p:spPr>
          <a:xfrm>
            <a:off x="3428603" y="4213225"/>
            <a:ext cx="9145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/>
              <a:t>SPM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92CF7DE-CDF3-4EE2-86E8-64779B140ED8}"/>
              </a:ext>
            </a:extLst>
          </p:cNvPr>
          <p:cNvCxnSpPr/>
          <p:nvPr/>
        </p:nvCxnSpPr>
        <p:spPr>
          <a:xfrm>
            <a:off x="3886498" y="3973515"/>
            <a:ext cx="0" cy="179387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BDE65A7A-5505-4D32-B036-0AC743C8EFEF}"/>
              </a:ext>
            </a:extLst>
          </p:cNvPr>
          <p:cNvSpPr/>
          <p:nvPr/>
        </p:nvSpPr>
        <p:spPr>
          <a:xfrm>
            <a:off x="6685644" y="1716137"/>
            <a:ext cx="3387797" cy="352151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>
                <a:solidFill>
                  <a:schemeClr val="tx1"/>
                </a:solidFill>
              </a:rPr>
              <a:t>URUSAN PEMERINTAHAN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E04C46A-88F0-4A48-8FC9-41A94ED93FC0}"/>
              </a:ext>
            </a:extLst>
          </p:cNvPr>
          <p:cNvSpPr/>
          <p:nvPr/>
        </p:nvSpPr>
        <p:spPr>
          <a:xfrm>
            <a:off x="5848353" y="3167742"/>
            <a:ext cx="1701497" cy="17145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indent="-312887" algn="just">
              <a:defRPr/>
            </a:pPr>
            <a:r>
              <a:rPr lang="id-ID" sz="1600" dirty="0">
                <a:solidFill>
                  <a:schemeClr val="tx1"/>
                </a:solidFill>
              </a:rPr>
              <a:t>URUSAN  PEMERNTAHAN YANG SEPENUHNYA MENJADI KEWENANGAN PUSAT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E01FC6FA-BE78-4080-9CB2-0E9AB07AEB57}"/>
              </a:ext>
            </a:extLst>
          </p:cNvPr>
          <p:cNvSpPr/>
          <p:nvPr/>
        </p:nvSpPr>
        <p:spPr>
          <a:xfrm>
            <a:off x="5941182" y="2481942"/>
            <a:ext cx="1510996" cy="609600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>
                <a:solidFill>
                  <a:schemeClr val="tx1"/>
                </a:solidFill>
              </a:rPr>
              <a:t>ABSOLUT 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D3B9B89-4265-4866-AC3D-D88EDD0ACED2}"/>
              </a:ext>
            </a:extLst>
          </p:cNvPr>
          <p:cNvSpPr/>
          <p:nvPr/>
        </p:nvSpPr>
        <p:spPr>
          <a:xfrm>
            <a:off x="9515931" y="2481942"/>
            <a:ext cx="1367971" cy="609600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>
                <a:solidFill>
                  <a:schemeClr val="tx1"/>
                </a:solidFill>
              </a:rPr>
              <a:t>KONKUREN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BCC1E44-A874-43D2-BF68-A2B88265CCB9}"/>
              </a:ext>
            </a:extLst>
          </p:cNvPr>
          <p:cNvSpPr/>
          <p:nvPr/>
        </p:nvSpPr>
        <p:spPr>
          <a:xfrm>
            <a:off x="8336645" y="3597729"/>
            <a:ext cx="955603" cy="2667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dirty="0">
                <a:solidFill>
                  <a:schemeClr val="tx1"/>
                </a:solidFill>
              </a:rPr>
              <a:t>WAJIB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46211C6-2216-4B85-94A0-CAAC7B0BC14A}"/>
              </a:ext>
            </a:extLst>
          </p:cNvPr>
          <p:cNvSpPr/>
          <p:nvPr/>
        </p:nvSpPr>
        <p:spPr>
          <a:xfrm>
            <a:off x="9515931" y="3597729"/>
            <a:ext cx="955603" cy="2667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dirty="0">
                <a:solidFill>
                  <a:schemeClr val="tx1"/>
                </a:solidFill>
              </a:rPr>
              <a:t>PILIHAN </a:t>
            </a:r>
          </a:p>
        </p:txBody>
      </p:sp>
      <p:sp>
        <p:nvSpPr>
          <p:cNvPr id="82" name="Down Arrow 81">
            <a:extLst>
              <a:ext uri="{FF2B5EF4-FFF2-40B4-BE49-F238E27FC236}">
                <a16:creationId xmlns:a16="http://schemas.microsoft.com/office/drawing/2014/main" id="{2CB9D334-C7C2-4DBA-985C-B80BD229FF21}"/>
              </a:ext>
            </a:extLst>
          </p:cNvPr>
          <p:cNvSpPr/>
          <p:nvPr/>
        </p:nvSpPr>
        <p:spPr>
          <a:xfrm rot="2607560">
            <a:off x="7392716" y="2095073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83" name="Down Arrow 82">
            <a:extLst>
              <a:ext uri="{FF2B5EF4-FFF2-40B4-BE49-F238E27FC236}">
                <a16:creationId xmlns:a16="http://schemas.microsoft.com/office/drawing/2014/main" id="{95EF90F1-B4AC-4A07-9E96-79CDA008AB76}"/>
              </a:ext>
            </a:extLst>
          </p:cNvPr>
          <p:cNvSpPr/>
          <p:nvPr/>
        </p:nvSpPr>
        <p:spPr>
          <a:xfrm>
            <a:off x="8220131" y="2094865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938675E4-0E01-4366-A9CC-F4E25318892E}"/>
              </a:ext>
            </a:extLst>
          </p:cNvPr>
          <p:cNvSpPr/>
          <p:nvPr/>
        </p:nvSpPr>
        <p:spPr>
          <a:xfrm>
            <a:off x="7581901" y="2481942"/>
            <a:ext cx="1834794" cy="609600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lnSpc>
                <a:spcPts val="1525"/>
              </a:lnSpc>
              <a:defRPr/>
            </a:pPr>
            <a:r>
              <a:rPr lang="id-ID" sz="1600" b="1" dirty="0">
                <a:solidFill>
                  <a:schemeClr val="tx1"/>
                </a:solidFill>
              </a:rPr>
              <a:t>URUSAN PEMERINTAHAN UMUM  </a:t>
            </a:r>
          </a:p>
        </p:txBody>
      </p:sp>
      <p:sp>
        <p:nvSpPr>
          <p:cNvPr id="87" name="Down Arrow 86">
            <a:extLst>
              <a:ext uri="{FF2B5EF4-FFF2-40B4-BE49-F238E27FC236}">
                <a16:creationId xmlns:a16="http://schemas.microsoft.com/office/drawing/2014/main" id="{0A68E9B2-5D5D-4B92-B548-23B67C5E38BA}"/>
              </a:ext>
            </a:extLst>
          </p:cNvPr>
          <p:cNvSpPr/>
          <p:nvPr/>
        </p:nvSpPr>
        <p:spPr>
          <a:xfrm rot="18855142">
            <a:off x="9221458" y="2107022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8CB2443-9BED-4251-A708-5AEA3D56654E}"/>
              </a:ext>
            </a:extLst>
          </p:cNvPr>
          <p:cNvSpPr/>
          <p:nvPr/>
        </p:nvSpPr>
        <p:spPr>
          <a:xfrm>
            <a:off x="8218716" y="3973287"/>
            <a:ext cx="1058209" cy="4007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lnSpc>
                <a:spcPts val="1408"/>
              </a:lnSpc>
              <a:defRPr/>
            </a:pPr>
            <a:r>
              <a:rPr lang="en-AU" sz="1600" dirty="0">
                <a:solidFill>
                  <a:schemeClr val="tx1"/>
                </a:solidFill>
              </a:rPr>
              <a:t>YANDAS</a:t>
            </a:r>
            <a:endParaRPr lang="id-ID" sz="1600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B1A5110-9AFC-4EAA-B7CB-F025C0E8483F}"/>
              </a:ext>
            </a:extLst>
          </p:cNvPr>
          <p:cNvSpPr/>
          <p:nvPr/>
        </p:nvSpPr>
        <p:spPr>
          <a:xfrm>
            <a:off x="9456965" y="3973289"/>
            <a:ext cx="1051218" cy="4608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lnSpc>
                <a:spcPts val="1408"/>
              </a:lnSpc>
              <a:defRPr/>
            </a:pPr>
            <a:r>
              <a:rPr lang="id-ID" sz="1600" dirty="0">
                <a:solidFill>
                  <a:schemeClr val="tx1"/>
                </a:solidFill>
              </a:rPr>
              <a:t>NON </a:t>
            </a:r>
            <a:r>
              <a:rPr lang="en-AU" sz="1600" dirty="0">
                <a:solidFill>
                  <a:schemeClr val="tx1"/>
                </a:solidFill>
              </a:rPr>
              <a:t>YANDAS</a:t>
            </a:r>
            <a:endParaRPr lang="id-ID" sz="1600" dirty="0">
              <a:solidFill>
                <a:schemeClr val="tx1"/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21C6808-953B-4318-8317-8859DD7AD952}"/>
              </a:ext>
            </a:extLst>
          </p:cNvPr>
          <p:cNvSpPr/>
          <p:nvPr/>
        </p:nvSpPr>
        <p:spPr>
          <a:xfrm>
            <a:off x="8006259" y="4625975"/>
            <a:ext cx="156845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r>
              <a:rPr lang="id-ID" sz="1600" b="1" dirty="0"/>
              <a:t>SPM</a:t>
            </a:r>
          </a:p>
          <a:p>
            <a:pPr algn="ctr">
              <a:defRPr/>
            </a:pPr>
            <a:r>
              <a:rPr lang="id-ID" sz="1600" b="1" dirty="0"/>
              <a:t>(psl 11 (3)) 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38D1CD5-CE14-410E-B1CA-3071C531C600}"/>
              </a:ext>
            </a:extLst>
          </p:cNvPr>
          <p:cNvCxnSpPr/>
          <p:nvPr/>
        </p:nvCxnSpPr>
        <p:spPr>
          <a:xfrm>
            <a:off x="8763397" y="4427538"/>
            <a:ext cx="0" cy="144462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Down Arrow 92">
            <a:extLst>
              <a:ext uri="{FF2B5EF4-FFF2-40B4-BE49-F238E27FC236}">
                <a16:creationId xmlns:a16="http://schemas.microsoft.com/office/drawing/2014/main" id="{E072C317-CC5F-4F6E-8913-6C91C1D26213}"/>
              </a:ext>
            </a:extLst>
          </p:cNvPr>
          <p:cNvSpPr/>
          <p:nvPr/>
        </p:nvSpPr>
        <p:spPr>
          <a:xfrm rot="2607560">
            <a:off x="3737944" y="3283658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94" name="Down Arrow 93">
            <a:extLst>
              <a:ext uri="{FF2B5EF4-FFF2-40B4-BE49-F238E27FC236}">
                <a16:creationId xmlns:a16="http://schemas.microsoft.com/office/drawing/2014/main" id="{BA388942-AF2A-42CE-B7EA-8EE7C2657076}"/>
              </a:ext>
            </a:extLst>
          </p:cNvPr>
          <p:cNvSpPr/>
          <p:nvPr/>
        </p:nvSpPr>
        <p:spPr>
          <a:xfrm rot="18855142">
            <a:off x="4532055" y="3277580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95" name="Down Arrow 94">
            <a:extLst>
              <a:ext uri="{FF2B5EF4-FFF2-40B4-BE49-F238E27FC236}">
                <a16:creationId xmlns:a16="http://schemas.microsoft.com/office/drawing/2014/main" id="{9A89C464-52B2-4DE8-86BA-4E25AF3D71CC}"/>
              </a:ext>
            </a:extLst>
          </p:cNvPr>
          <p:cNvSpPr/>
          <p:nvPr/>
        </p:nvSpPr>
        <p:spPr>
          <a:xfrm rot="2607560">
            <a:off x="8624274" y="3193976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96" name="Down Arrow 95">
            <a:extLst>
              <a:ext uri="{FF2B5EF4-FFF2-40B4-BE49-F238E27FC236}">
                <a16:creationId xmlns:a16="http://schemas.microsoft.com/office/drawing/2014/main" id="{666C2036-9A66-4838-B47D-89B6389B1784}"/>
              </a:ext>
            </a:extLst>
          </p:cNvPr>
          <p:cNvSpPr/>
          <p:nvPr/>
        </p:nvSpPr>
        <p:spPr>
          <a:xfrm rot="18855142">
            <a:off x="9734459" y="3193664"/>
            <a:ext cx="390474" cy="3810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4DF7E3C-B0E5-483C-A217-E4EB404DD1BD}"/>
              </a:ext>
            </a:extLst>
          </p:cNvPr>
          <p:cNvCxnSpPr/>
          <p:nvPr/>
        </p:nvCxnSpPr>
        <p:spPr>
          <a:xfrm flipH="1">
            <a:off x="5684113" y="794"/>
            <a:ext cx="1" cy="5381284"/>
          </a:xfrm>
          <a:prstGeom prst="line">
            <a:avLst/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77" name="TextBox 14">
            <a:extLst>
              <a:ext uri="{FF2B5EF4-FFF2-40B4-BE49-F238E27FC236}">
                <a16:creationId xmlns:a16="http://schemas.microsoft.com/office/drawing/2014/main" id="{0D55DC73-2C21-4867-9F07-D25399A83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897" y="992190"/>
            <a:ext cx="3906936" cy="6619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7275" tIns="53638" rIns="107275" bIns="53638">
            <a:spAutoFit/>
          </a:bodyPr>
          <a:lstStyle/>
          <a:p>
            <a:pPr algn="ctr">
              <a:defRPr/>
            </a:pPr>
            <a:r>
              <a:rPr lang="id-ID" altLang="id-ID" b="1" dirty="0"/>
              <a:t>PEMBAGIAN URUSAN BERDASARKAN UU 32/2004 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4451513-FB11-445B-B8DF-6388E1ABF01E}"/>
              </a:ext>
            </a:extLst>
          </p:cNvPr>
          <p:cNvCxnSpPr/>
          <p:nvPr/>
        </p:nvCxnSpPr>
        <p:spPr>
          <a:xfrm flipV="1">
            <a:off x="1144805" y="5382081"/>
            <a:ext cx="9904197" cy="6351"/>
          </a:xfrm>
          <a:prstGeom prst="line">
            <a:avLst/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17" name="TextBox 44">
            <a:extLst>
              <a:ext uri="{FF2B5EF4-FFF2-40B4-BE49-F238E27FC236}">
                <a16:creationId xmlns:a16="http://schemas.microsoft.com/office/drawing/2014/main" id="{F7B3D672-83F4-4779-A74F-9A53B4E90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1" y="5641975"/>
            <a:ext cx="6018411" cy="939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107275" tIns="53638" rIns="107275" bIns="536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id-ID" altLang="id-ID" b="1">
                <a:solidFill>
                  <a:schemeClr val="bg1"/>
                </a:solidFill>
              </a:rPr>
              <a:t>Urusan Pemerintah Pusat yang dilimpahkan pelaksanaannya kepada gubernur dan bupati/walikota di wilayahnya masing-masing, misalnya urusan menjaga 4 konsensus dasar</a:t>
            </a:r>
          </a:p>
        </p:txBody>
      </p:sp>
      <p:sp>
        <p:nvSpPr>
          <p:cNvPr id="14418" name="Rectangle 42">
            <a:extLst>
              <a:ext uri="{FF2B5EF4-FFF2-40B4-BE49-F238E27FC236}">
                <a16:creationId xmlns:a16="http://schemas.microsoft.com/office/drawing/2014/main" id="{8DDE0F6D-97DD-40A7-ACD4-1E23F2D30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6496" y="5457826"/>
            <a:ext cx="3682504" cy="1400985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107275" tIns="53638" rIns="107275" bIns="536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id-ID" altLang="id-ID" sz="1400" b="1">
                <a:latin typeface="Arial" panose="020B0604020202020204" pitchFamily="34" charset="0"/>
                <a:cs typeface="Arial" panose="020B0604020202020204" pitchFamily="34" charset="0"/>
              </a:rPr>
              <a:t>URUSAN KONKUREN</a:t>
            </a:r>
            <a:r>
              <a:rPr lang="id-ID" altLang="id-ID" sz="14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URUSAN PEMERINTAHAN YG DIBAGI ANTARA PEM PUS DAN DAERAH PROV DAN DAERAH KAB/KOT   DAN  MENJADI DASAR PELAKSANAAN OTONOMI DAERAH</a:t>
            </a:r>
            <a:endParaRPr lang="id-ID" altLang="id-ID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Down Arrow 44">
            <a:extLst>
              <a:ext uri="{FF2B5EF4-FFF2-40B4-BE49-F238E27FC236}">
                <a16:creationId xmlns:a16="http://schemas.microsoft.com/office/drawing/2014/main" id="{D7E2F5D8-E0C1-4621-888C-3B2499E4DFA2}"/>
              </a:ext>
            </a:extLst>
          </p:cNvPr>
          <p:cNvSpPr/>
          <p:nvPr/>
        </p:nvSpPr>
        <p:spPr>
          <a:xfrm rot="1655607">
            <a:off x="7562472" y="3093663"/>
            <a:ext cx="369116" cy="2790028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38" name="Down Arrow 37">
            <a:extLst>
              <a:ext uri="{FF2B5EF4-FFF2-40B4-BE49-F238E27FC236}">
                <a16:creationId xmlns:a16="http://schemas.microsoft.com/office/drawing/2014/main" id="{685BCEB2-011B-4FD2-8BC3-DA081CA0C6BB}"/>
              </a:ext>
            </a:extLst>
          </p:cNvPr>
          <p:cNvSpPr/>
          <p:nvPr/>
        </p:nvSpPr>
        <p:spPr>
          <a:xfrm>
            <a:off x="10636250" y="3211515"/>
            <a:ext cx="247650" cy="2097087"/>
          </a:xfrm>
          <a:prstGeom prst="downArrow">
            <a:avLst/>
          </a:prstGeom>
          <a:solidFill>
            <a:schemeClr val="tx2"/>
          </a:solidFill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7275" tIns="53638" rIns="107275" bIns="53638" anchor="ctr"/>
          <a:lstStyle/>
          <a:p>
            <a:pPr marL="277501" indent="-277501" algn="ctr">
              <a:buFont typeface="+mj-lt"/>
              <a:buAutoNum type="arabicPeriod"/>
              <a:defRPr/>
            </a:pPr>
            <a:endParaRPr lang="id-ID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0" name="TextBox 14">
            <a:extLst>
              <a:ext uri="{FF2B5EF4-FFF2-40B4-BE49-F238E27FC236}">
                <a16:creationId xmlns:a16="http://schemas.microsoft.com/office/drawing/2014/main" id="{0EDE957C-840A-4808-8B91-5C5220719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636" y="992190"/>
            <a:ext cx="3906936" cy="6619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7275" tIns="53638" rIns="107275" bIns="53638">
            <a:spAutoFit/>
          </a:bodyPr>
          <a:lstStyle/>
          <a:p>
            <a:pPr algn="ctr">
              <a:defRPr/>
            </a:pPr>
            <a:r>
              <a:rPr lang="id-ID" altLang="id-ID" b="1" dirty="0"/>
              <a:t>PEMBAGIAN URUSAN BERDASARKAN UU 23/2014</a:t>
            </a:r>
          </a:p>
        </p:txBody>
      </p:sp>
    </p:spTree>
    <p:extLst>
      <p:ext uri="{BB962C8B-B14F-4D97-AF65-F5344CB8AC3E}">
        <p14:creationId xmlns:p14="http://schemas.microsoft.com/office/powerpoint/2010/main" val="27499027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87686" y="677344"/>
            <a:ext cx="9756377" cy="5730875"/>
            <a:chOff x="1215232" y="1004890"/>
            <a:chExt cx="9756377" cy="573087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7E41112-C7B7-4CE8-AC19-1043A458835C}"/>
                </a:ext>
              </a:extLst>
            </p:cNvPr>
            <p:cNvSpPr/>
            <p:nvPr/>
          </p:nvSpPr>
          <p:spPr>
            <a:xfrm>
              <a:off x="1968500" y="1004890"/>
              <a:ext cx="8089900" cy="4540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84655" tIns="42328" rIns="84655" bIns="42328">
              <a:spAutoFit/>
            </a:bodyPr>
            <a:lstStyle/>
            <a:p>
              <a:pPr algn="ctr">
                <a:defRPr/>
              </a:pPr>
              <a:r>
                <a:rPr lang="sv-SE" sz="2400" b="1" spc="295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KLASIFIKASI URUSAN PEMERINTAHAN </a:t>
              </a:r>
            </a:p>
          </p:txBody>
        </p: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B8762C01-18BF-4F94-ACE2-3352DA4C1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7550" y="1838325"/>
              <a:ext cx="2495848" cy="693738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600" b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KONKUREN</a:t>
              </a:r>
              <a:endParaRPr lang="th-TH" sz="16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C008511C-204E-4CD9-8F87-E5E59BE47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232" y="1827215"/>
              <a:ext cx="2495848" cy="693737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600" b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ABSOLUT</a:t>
              </a:r>
              <a:endParaRPr lang="en-US" sz="16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2A747415-FA5F-4F60-8631-64881F28F817}"/>
                </a:ext>
              </a:extLst>
            </p:cNvPr>
            <p:cNvSpPr/>
            <p:nvPr/>
          </p:nvSpPr>
          <p:spPr>
            <a:xfrm>
              <a:off x="1411289" y="2959102"/>
              <a:ext cx="2108895" cy="274796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84655" tIns="42328" rIns="84655" bIns="42328" anchor="ctr"/>
            <a:lstStyle/>
            <a:p>
              <a:pPr marL="285750" indent="-285750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POLITIK LUAR NEGERI</a:t>
              </a:r>
              <a:endParaRPr lang="en-US" sz="16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  <a:p>
              <a:pPr marL="285750" indent="-285750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PERTAHANAN</a:t>
              </a:r>
            </a:p>
            <a:p>
              <a:pPr marL="285750" indent="-285750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KEAMANAN</a:t>
              </a:r>
            </a:p>
            <a:p>
              <a:pPr marL="285750" indent="-285750">
                <a:buFont typeface="Adobe Kaiti Std R"/>
                <a:buAutoNum type="arabicPeriod"/>
                <a:defRPr/>
              </a:pPr>
              <a:r>
                <a:rPr lang="en-US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YUSTISI</a:t>
              </a:r>
            </a:p>
            <a:p>
              <a:pPr marL="285750" indent="-285750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AGAMA</a:t>
              </a:r>
            </a:p>
            <a:p>
              <a:pPr marL="285750" indent="-285750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MONETER &amp; FISKAL</a:t>
              </a:r>
              <a:r>
                <a:rPr lang="en-US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 NASIONAL</a:t>
              </a:r>
            </a:p>
            <a:p>
              <a:pPr marL="285750" indent="-285750">
                <a:defRPr/>
              </a:pPr>
              <a:endParaRPr lang="th-TH" sz="16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0826BB5D-B45B-4F2A-B65A-87EF7F45E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450" y="3000375"/>
              <a:ext cx="1934766" cy="501650"/>
            </a:xfrm>
            <a:prstGeom prst="roundRect">
              <a:avLst>
                <a:gd name="adj" fmla="val 16667"/>
              </a:avLst>
            </a:prstGeom>
            <a:solidFill>
              <a:srgbClr val="FF5050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70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PILIHAN</a:t>
              </a:r>
              <a:r>
                <a:rPr lang="en-US" sz="170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(8)</a:t>
              </a: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4660E72-389B-4A2A-ADD7-52F49DEAA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1080" y="2987675"/>
              <a:ext cx="1955403" cy="503238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7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WAJIB</a:t>
              </a:r>
              <a:endParaRPr lang="th-TH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EC276FE-B491-4523-8D6A-1134E492E4FD}"/>
                </a:ext>
              </a:extLst>
            </p:cNvPr>
            <p:cNvSpPr/>
            <p:nvPr/>
          </p:nvSpPr>
          <p:spPr>
            <a:xfrm>
              <a:off x="3619500" y="4090990"/>
              <a:ext cx="1898650" cy="865187"/>
            </a:xfrm>
            <a:prstGeom prst="roundRect">
              <a:avLst/>
            </a:prstGeom>
            <a:solidFill>
              <a:srgbClr val="FFFF99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700" b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PELAYANAN DASAR</a:t>
              </a:r>
              <a:r>
                <a:rPr lang="en-US" sz="1700" b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 (6)</a:t>
              </a:r>
              <a:endParaRPr lang="th-TH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E25E3196-65B8-4A64-B440-F4D8BBB5DB5A}"/>
                </a:ext>
              </a:extLst>
            </p:cNvPr>
            <p:cNvSpPr/>
            <p:nvPr/>
          </p:nvSpPr>
          <p:spPr>
            <a:xfrm>
              <a:off x="5697439" y="4116390"/>
              <a:ext cx="1959272" cy="839787"/>
            </a:xfrm>
            <a:prstGeom prst="roundRect">
              <a:avLst/>
            </a:prstGeom>
            <a:solidFill>
              <a:srgbClr val="FFFF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700" b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NON PELAYANAN DASAR</a:t>
              </a:r>
              <a:r>
                <a:rPr lang="en-US" sz="1700" b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 (18)</a:t>
              </a:r>
              <a:endParaRPr lang="th-TH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EDDBE7BC-3C9E-45CC-984D-86B2CE9654E3}"/>
                </a:ext>
              </a:extLst>
            </p:cNvPr>
            <p:cNvSpPr/>
            <p:nvPr/>
          </p:nvSpPr>
          <p:spPr>
            <a:xfrm>
              <a:off x="3444084" y="5649917"/>
              <a:ext cx="1614885" cy="903287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2800" b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S P M</a:t>
              </a:r>
              <a:endParaRPr lang="th-TH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13" name="Bent-Up Arrow 12">
              <a:extLst>
                <a:ext uri="{FF2B5EF4-FFF2-40B4-BE49-F238E27FC236}">
                  <a16:creationId xmlns:a16="http://schemas.microsoft.com/office/drawing/2014/main" id="{1B6B7137-0C48-4900-BE40-0C251AF9D081}"/>
                </a:ext>
              </a:extLst>
            </p:cNvPr>
            <p:cNvSpPr/>
            <p:nvPr/>
          </p:nvSpPr>
          <p:spPr>
            <a:xfrm rot="10800000">
              <a:off x="3949700" y="2179839"/>
              <a:ext cx="557884" cy="816965"/>
            </a:xfrm>
            <a:prstGeom prst="bentUp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9A5831C4-3978-4144-AE00-3274AF13D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1762127"/>
              <a:ext cx="2495848" cy="557213"/>
            </a:xfrm>
            <a:prstGeom prst="roundRect">
              <a:avLst>
                <a:gd name="adj" fmla="val 16667"/>
              </a:avLst>
            </a:prstGeom>
            <a:solidFill>
              <a:srgbClr val="993300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500" b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URUSAN PEMERINTAHAN UMUM</a:t>
              </a:r>
              <a:endParaRPr lang="th-TH" sz="1500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" name="Down Arrow 17">
              <a:extLst>
                <a:ext uri="{FF2B5EF4-FFF2-40B4-BE49-F238E27FC236}">
                  <a16:creationId xmlns:a16="http://schemas.microsoft.com/office/drawing/2014/main" id="{34A08919-6A8A-48FA-955A-03B346E927A5}"/>
                </a:ext>
              </a:extLst>
            </p:cNvPr>
            <p:cNvSpPr/>
            <p:nvPr/>
          </p:nvSpPr>
          <p:spPr>
            <a:xfrm>
              <a:off x="2298700" y="1510863"/>
              <a:ext cx="330200" cy="301575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298DC2F-D456-45A8-A15C-925BD1D805FC}"/>
                </a:ext>
              </a:extLst>
            </p:cNvPr>
            <p:cNvSpPr/>
            <p:nvPr/>
          </p:nvSpPr>
          <p:spPr>
            <a:xfrm>
              <a:off x="8135244" y="2665415"/>
              <a:ext cx="2748657" cy="277018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84655" tIns="42328" rIns="84655" bIns="42328" anchor="ctr"/>
            <a:lstStyle/>
            <a:p>
              <a:pPr marL="336550" indent="-336550">
                <a:buFont typeface="Adobe Kaiti Std R"/>
                <a:buAutoNum type="arabicPeriod"/>
                <a:defRPr/>
              </a:pPr>
              <a:endParaRPr lang="id-ID" sz="11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PEMBINAAN WAWASAN KEBANGSAAN;</a:t>
              </a: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PEMBINAAN PERSATUAN KESATUAN; </a:t>
              </a: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PEMBINAAN KERUKUNAN ANTAR SARA</a:t>
              </a: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PKS;</a:t>
              </a: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KOORDINSASI TUGAS ANTARISNTANSI YG ADA DI DAERAH;</a:t>
              </a: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PENGEMBANGAN DEMOKRASI;</a:t>
              </a:r>
            </a:p>
            <a:p>
              <a:pPr marL="336550" indent="-336550">
                <a:buFont typeface="Adobe Kaiti Std R"/>
                <a:buAutoNum type="arabicPeriod"/>
                <a:defRPr/>
              </a:pPr>
              <a:r>
                <a:rPr lang="id-ID" sz="11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PELAKSANAAN URUSAN PEMERINTAHAN YG BUKAN MRP KEWENANGAN DAERAH/ TDK DILAKSANAKAN INSTANSI  VERTIKAL</a:t>
              </a:r>
              <a:endParaRPr lang="th-TH" sz="11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22" name="Down Arrow 21">
              <a:extLst>
                <a:ext uri="{FF2B5EF4-FFF2-40B4-BE49-F238E27FC236}">
                  <a16:creationId xmlns:a16="http://schemas.microsoft.com/office/drawing/2014/main" id="{FCD9D488-7507-4F8D-B2D4-5F41C2811848}"/>
                </a:ext>
              </a:extLst>
            </p:cNvPr>
            <p:cNvSpPr/>
            <p:nvPr/>
          </p:nvSpPr>
          <p:spPr>
            <a:xfrm>
              <a:off x="9150350" y="2317998"/>
              <a:ext cx="386954" cy="349031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954DE1CF-80F9-4D33-B269-56CA509CD730}"/>
                </a:ext>
              </a:extLst>
            </p:cNvPr>
            <p:cNvSpPr/>
            <p:nvPr/>
          </p:nvSpPr>
          <p:spPr>
            <a:xfrm>
              <a:off x="8127128" y="6147770"/>
              <a:ext cx="2756772" cy="345970"/>
            </a:xfrm>
            <a:prstGeom prst="round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2800" b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APBN</a:t>
              </a:r>
              <a:endParaRPr lang="th-TH" sz="28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8CEECCFB-6FD2-46C0-A5E3-23C2D9A422C2}"/>
                </a:ext>
              </a:extLst>
            </p:cNvPr>
            <p:cNvSpPr/>
            <p:nvPr/>
          </p:nvSpPr>
          <p:spPr>
            <a:xfrm>
              <a:off x="8137392" y="5651013"/>
              <a:ext cx="2746508" cy="329130"/>
            </a:xfrm>
            <a:prstGeom prst="roundRect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id-ID" sz="140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FORKOPIMDA</a:t>
              </a:r>
            </a:p>
          </p:txBody>
        </p:sp>
        <p:sp>
          <p:nvSpPr>
            <p:cNvPr id="28" name="Down Arrow 27">
              <a:extLst>
                <a:ext uri="{FF2B5EF4-FFF2-40B4-BE49-F238E27FC236}">
                  <a16:creationId xmlns:a16="http://schemas.microsoft.com/office/drawing/2014/main" id="{B07BA285-4029-41CC-AE72-FF75FCBE1943}"/>
                </a:ext>
              </a:extLst>
            </p:cNvPr>
            <p:cNvSpPr/>
            <p:nvPr/>
          </p:nvSpPr>
          <p:spPr>
            <a:xfrm>
              <a:off x="5600700" y="1503821"/>
              <a:ext cx="330200" cy="301575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B7476352-16E7-41B5-BE76-90ADDD178303}"/>
                </a:ext>
              </a:extLst>
            </p:cNvPr>
            <p:cNvSpPr/>
            <p:nvPr/>
          </p:nvSpPr>
          <p:spPr>
            <a:xfrm>
              <a:off x="9150350" y="1503821"/>
              <a:ext cx="330200" cy="301575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0" name="Bent-Up Arrow 29">
              <a:extLst>
                <a:ext uri="{FF2B5EF4-FFF2-40B4-BE49-F238E27FC236}">
                  <a16:creationId xmlns:a16="http://schemas.microsoft.com/office/drawing/2014/main" id="{AACB600B-2A47-4DA0-A1BB-E8267CE169B9}"/>
                </a:ext>
              </a:extLst>
            </p:cNvPr>
            <p:cNvSpPr/>
            <p:nvPr/>
          </p:nvSpPr>
          <p:spPr>
            <a:xfrm rot="10800000" flipH="1">
              <a:off x="7020560" y="2194535"/>
              <a:ext cx="597816" cy="816965"/>
            </a:xfrm>
            <a:prstGeom prst="bentUp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1" name="Down Arrow 30">
              <a:extLst>
                <a:ext uri="{FF2B5EF4-FFF2-40B4-BE49-F238E27FC236}">
                  <a16:creationId xmlns:a16="http://schemas.microsoft.com/office/drawing/2014/main" id="{ECC55F49-B494-485D-B4BA-FAC4ACF8CCA7}"/>
                </a:ext>
              </a:extLst>
            </p:cNvPr>
            <p:cNvSpPr/>
            <p:nvPr/>
          </p:nvSpPr>
          <p:spPr>
            <a:xfrm>
              <a:off x="2224249" y="2561937"/>
              <a:ext cx="386954" cy="349031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16427" name="Slide Number Placeholder 2">
              <a:extLst>
                <a:ext uri="{FF2B5EF4-FFF2-40B4-BE49-F238E27FC236}">
                  <a16:creationId xmlns:a16="http://schemas.microsoft.com/office/drawing/2014/main" id="{70B0CB20-3024-4B4D-A79F-CD9A5BEBEB6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574337" y="6383340"/>
              <a:ext cx="397272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655" tIns="42328" rIns="84655" bIns="42328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fld id="{D6B7F994-77F1-4F49-9423-EE576FF29EC5}" type="slidenum">
                <a:rPr lang="en-US" altLang="id-ID" sz="1000" b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pPr algn="ctr"/>
                <a:t>6</a:t>
              </a:fld>
              <a:endParaRPr lang="en-US" altLang="id-ID" sz="10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Left-Up Arrow 13">
              <a:extLst>
                <a:ext uri="{FF2B5EF4-FFF2-40B4-BE49-F238E27FC236}">
                  <a16:creationId xmlns:a16="http://schemas.microsoft.com/office/drawing/2014/main" id="{E9B073B6-BB71-41F4-94CB-3FD7DC7887DF}"/>
                </a:ext>
              </a:extLst>
            </p:cNvPr>
            <p:cNvSpPr/>
            <p:nvPr/>
          </p:nvSpPr>
          <p:spPr>
            <a:xfrm rot="13109781">
              <a:off x="4659974" y="3351213"/>
              <a:ext cx="1389592" cy="1009650"/>
            </a:xfrm>
            <a:prstGeom prst="leftUpArrow">
              <a:avLst>
                <a:gd name="adj1" fmla="val 17716"/>
                <a:gd name="adj2" fmla="val 25000"/>
                <a:gd name="adj3" fmla="val 25000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0F1FBD0F-45F9-4A43-B254-A3BA5674C720}"/>
                </a:ext>
              </a:extLst>
            </p:cNvPr>
            <p:cNvSpPr/>
            <p:nvPr/>
          </p:nvSpPr>
          <p:spPr>
            <a:xfrm>
              <a:off x="6546693" y="4956633"/>
              <a:ext cx="329394" cy="624942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4" name="Down Arrow 33">
              <a:extLst>
                <a:ext uri="{FF2B5EF4-FFF2-40B4-BE49-F238E27FC236}">
                  <a16:creationId xmlns:a16="http://schemas.microsoft.com/office/drawing/2014/main" id="{60292591-0B4C-4F1D-9747-0427C29B57EC}"/>
                </a:ext>
              </a:extLst>
            </p:cNvPr>
            <p:cNvSpPr/>
            <p:nvPr/>
          </p:nvSpPr>
          <p:spPr>
            <a:xfrm>
              <a:off x="7619026" y="3490975"/>
              <a:ext cx="329394" cy="2090600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615527D9-9532-41FC-A431-26C9B451AB6F}"/>
                </a:ext>
              </a:extLst>
            </p:cNvPr>
            <p:cNvSpPr/>
            <p:nvPr/>
          </p:nvSpPr>
          <p:spPr>
            <a:xfrm>
              <a:off x="5651005" y="5649915"/>
              <a:ext cx="2426196" cy="909637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NSPK</a:t>
              </a:r>
              <a:endParaRPr lang="th-TH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BD184E6C-F397-4DBB-99EE-CA798B75B320}"/>
                </a:ext>
              </a:extLst>
            </p:cNvPr>
            <p:cNvSpPr/>
            <p:nvPr/>
          </p:nvSpPr>
          <p:spPr>
            <a:xfrm>
              <a:off x="9315450" y="5512138"/>
              <a:ext cx="386954" cy="105388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7" name="Down Arrow 36">
              <a:extLst>
                <a:ext uri="{FF2B5EF4-FFF2-40B4-BE49-F238E27FC236}">
                  <a16:creationId xmlns:a16="http://schemas.microsoft.com/office/drawing/2014/main" id="{E76B2608-ED5C-480D-94C2-56163CFAA02F}"/>
                </a:ext>
              </a:extLst>
            </p:cNvPr>
            <p:cNvSpPr/>
            <p:nvPr/>
          </p:nvSpPr>
          <p:spPr>
            <a:xfrm>
              <a:off x="9294355" y="5998203"/>
              <a:ext cx="386954" cy="105388"/>
            </a:xfrm>
            <a:prstGeom prst="down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9" name="Left-Up Arrow 38">
              <a:extLst>
                <a:ext uri="{FF2B5EF4-FFF2-40B4-BE49-F238E27FC236}">
                  <a16:creationId xmlns:a16="http://schemas.microsoft.com/office/drawing/2014/main" id="{C379D436-FFA9-434E-9323-BE7998B9DB84}"/>
                </a:ext>
              </a:extLst>
            </p:cNvPr>
            <p:cNvSpPr/>
            <p:nvPr/>
          </p:nvSpPr>
          <p:spPr>
            <a:xfrm rot="13109781">
              <a:off x="4450116" y="4795416"/>
              <a:ext cx="1483771" cy="1280154"/>
            </a:xfrm>
            <a:prstGeom prst="leftUpArrow">
              <a:avLst>
                <a:gd name="adj1" fmla="val 15992"/>
                <a:gd name="adj2" fmla="val 25000"/>
                <a:gd name="adj3" fmla="val 25000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84655" tIns="42328" rIns="84655" bIns="42328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49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55750" y="109538"/>
            <a:ext cx="9417151" cy="6672262"/>
            <a:chOff x="1555750" y="109538"/>
            <a:chExt cx="9417151" cy="6672262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D1746EA-1430-45C9-9CD7-9DF6F9E606B7}"/>
                </a:ext>
              </a:extLst>
            </p:cNvPr>
            <p:cNvSpPr/>
            <p:nvPr/>
          </p:nvSpPr>
          <p:spPr>
            <a:xfrm>
              <a:off x="8305503" y="1066800"/>
              <a:ext cx="1716782" cy="5207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sz="28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PILIHAN</a:t>
              </a:r>
              <a:endPara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510B7FF6-0E4D-4882-8FA1-7ECC9EBA49EE}"/>
                </a:ext>
              </a:extLst>
            </p:cNvPr>
            <p:cNvSpPr/>
            <p:nvPr/>
          </p:nvSpPr>
          <p:spPr>
            <a:xfrm rot="3054804" flipH="1">
              <a:off x="3943201" y="592288"/>
              <a:ext cx="241300" cy="475953"/>
            </a:xfrm>
            <a:prstGeom prst="down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th-TH" sz="1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1969C750-DFA9-493F-A4E4-E624415CDBAE}"/>
                </a:ext>
              </a:extLst>
            </p:cNvPr>
            <p:cNvSpPr/>
            <p:nvPr/>
          </p:nvSpPr>
          <p:spPr>
            <a:xfrm rot="18056746">
              <a:off x="8289926" y="612676"/>
              <a:ext cx="234950" cy="508198"/>
            </a:xfrm>
            <a:prstGeom prst="down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th-TH" sz="1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Down Arrow 12">
              <a:extLst>
                <a:ext uri="{FF2B5EF4-FFF2-40B4-BE49-F238E27FC236}">
                  <a16:creationId xmlns:a16="http://schemas.microsoft.com/office/drawing/2014/main" id="{DAD01BA8-4E5A-4AC8-A3D4-C5AA01917D0C}"/>
                </a:ext>
              </a:extLst>
            </p:cNvPr>
            <p:cNvSpPr/>
            <p:nvPr/>
          </p:nvSpPr>
          <p:spPr>
            <a:xfrm>
              <a:off x="1720850" y="1557338"/>
              <a:ext cx="2063750" cy="303212"/>
            </a:xfrm>
            <a:prstGeom prst="downArrow">
              <a:avLst>
                <a:gd name="adj1" fmla="val 50000"/>
                <a:gd name="adj2" fmla="val 47763"/>
              </a:avLst>
            </a:prstGeom>
            <a:solidFill>
              <a:srgbClr val="FFFF00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th-TH" sz="1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EFDB6517-1447-4970-A5E2-96B6A1C234FE}"/>
                </a:ext>
              </a:extLst>
            </p:cNvPr>
            <p:cNvSpPr/>
            <p:nvPr/>
          </p:nvSpPr>
          <p:spPr>
            <a:xfrm>
              <a:off x="1951733" y="1033463"/>
              <a:ext cx="5210969" cy="5207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sz="29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WAJIB</a:t>
              </a:r>
              <a:endParaRPr lang="th-TH" sz="29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Down Arrow 33">
              <a:extLst>
                <a:ext uri="{FF2B5EF4-FFF2-40B4-BE49-F238E27FC236}">
                  <a16:creationId xmlns:a16="http://schemas.microsoft.com/office/drawing/2014/main" id="{C5E142A2-8486-4D3B-87A3-7D968A46719F}"/>
                </a:ext>
              </a:extLst>
            </p:cNvPr>
            <p:cNvSpPr/>
            <p:nvPr/>
          </p:nvSpPr>
          <p:spPr>
            <a:xfrm>
              <a:off x="8604747" y="1600200"/>
              <a:ext cx="1225352" cy="304800"/>
            </a:xfrm>
            <a:prstGeom prst="downArrow">
              <a:avLst/>
            </a:prstGeom>
            <a:solidFill>
              <a:srgbClr val="FFFF00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th-TH" sz="1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0B7673B0-8568-45EA-AA20-61BBDF23049B}"/>
                </a:ext>
              </a:extLst>
            </p:cNvPr>
            <p:cNvSpPr/>
            <p:nvPr/>
          </p:nvSpPr>
          <p:spPr>
            <a:xfrm>
              <a:off x="4724897" y="1928813"/>
              <a:ext cx="2293342" cy="52070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sz="13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tidak berkaitan dengan pelayanan dasar</a:t>
              </a:r>
              <a:endParaRPr lang="th-TH" sz="13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50E10062-8608-4101-A155-F4AD67C9E2E0}"/>
                </a:ext>
              </a:extLst>
            </p:cNvPr>
            <p:cNvSpPr/>
            <p:nvPr/>
          </p:nvSpPr>
          <p:spPr>
            <a:xfrm>
              <a:off x="1803401" y="1928813"/>
              <a:ext cx="1716782" cy="52070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sz="13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berkaitan dengan pelayanan dasar</a:t>
              </a:r>
              <a:endParaRPr lang="th-TH" sz="13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8E46C145-A012-456D-956F-4BF2CCA94D46}"/>
                </a:ext>
              </a:extLst>
            </p:cNvPr>
            <p:cNvSpPr/>
            <p:nvPr/>
          </p:nvSpPr>
          <p:spPr>
            <a:xfrm>
              <a:off x="8261649" y="1930402"/>
              <a:ext cx="1872853" cy="51911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sz="13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Potensi dan keunggulan daerah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0577F5CC-43AB-4D97-8A4F-1F6C52E7B8B7}"/>
                </a:ext>
              </a:extLst>
            </p:cNvPr>
            <p:cNvSpPr/>
            <p:nvPr/>
          </p:nvSpPr>
          <p:spPr>
            <a:xfrm>
              <a:off x="7638655" y="5210177"/>
              <a:ext cx="3258145" cy="504825"/>
            </a:xfrm>
            <a:prstGeom prst="round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Kehutanan; pertambangan; kelautan dan perikanan.</a:t>
              </a:r>
              <a:endPara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CB1933E-6143-4550-8A55-C2C6C86E5602}"/>
                </a:ext>
              </a:extLst>
            </p:cNvPr>
            <p:cNvSpPr/>
            <p:nvPr/>
          </p:nvSpPr>
          <p:spPr>
            <a:xfrm>
              <a:off x="7620596" y="6062663"/>
              <a:ext cx="1206004" cy="6858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sz="1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Provinsi</a:t>
              </a:r>
              <a:endPara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7A958B61-E4B4-447E-BC75-C10442E69D09}"/>
                </a:ext>
              </a:extLst>
            </p:cNvPr>
            <p:cNvSpPr/>
            <p:nvPr/>
          </p:nvSpPr>
          <p:spPr>
            <a:xfrm>
              <a:off x="9476682" y="6062663"/>
              <a:ext cx="1496219" cy="68580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r>
                <a:rPr lang="id-ID" dirty="0">
                  <a:solidFill>
                    <a:schemeClr val="accent4">
                      <a:lumMod val="1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Kab/Kota</a:t>
              </a:r>
              <a:endParaRPr lang="en-US" dirty="0">
                <a:solidFill>
                  <a:schemeClr val="accent4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ctr">
                <a:defRPr/>
              </a:pPr>
              <a:r>
                <a:rPr lang="id-ID" sz="1300" dirty="0">
                  <a:solidFill>
                    <a:schemeClr val="accent4">
                      <a:lumMod val="1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Dapat bagi hasil</a:t>
              </a:r>
              <a:endParaRPr lang="en-US" sz="1300" dirty="0">
                <a:solidFill>
                  <a:schemeClr val="accent4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3" name="Notched Right Arrow 37">
              <a:extLst>
                <a:ext uri="{FF2B5EF4-FFF2-40B4-BE49-F238E27FC236}">
                  <a16:creationId xmlns:a16="http://schemas.microsoft.com/office/drawing/2014/main" id="{AD0AC6F7-19F3-4769-82DC-705F35870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3991" y="6215063"/>
              <a:ext cx="468213" cy="381000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5782" tIns="47891" rIns="95782" bIns="47891"/>
            <a:lstStyle/>
            <a:p>
              <a:pPr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4" name="Notched Right Arrow 37">
              <a:extLst>
                <a:ext uri="{FF2B5EF4-FFF2-40B4-BE49-F238E27FC236}">
                  <a16:creationId xmlns:a16="http://schemas.microsoft.com/office/drawing/2014/main" id="{D30635F9-84D5-4206-84A8-CAC7E8815A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718425" y="5683250"/>
              <a:ext cx="304800" cy="412750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5782" tIns="47891" rIns="95782" bIns="47891"/>
            <a:lstStyle/>
            <a:p>
              <a:pPr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A3B3F98-326D-43FF-86F9-EE57A7491C61}"/>
                </a:ext>
              </a:extLst>
            </p:cNvPr>
            <p:cNvSpPr/>
            <p:nvPr/>
          </p:nvSpPr>
          <p:spPr>
            <a:xfrm>
              <a:off x="1555750" y="2514600"/>
              <a:ext cx="2311400" cy="2971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Pendidikan</a:t>
              </a:r>
              <a:r>
                <a:rPr lang="en-AU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Kesehatan</a:t>
              </a:r>
              <a:r>
                <a:rPr lang="en-AU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PU PR</a:t>
              </a:r>
              <a:r>
                <a:rPr lang="en-AU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Sosial</a:t>
              </a:r>
              <a:r>
                <a:rPr lang="en-AU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Perumahan rakyat dan kawasan pemukiman</a:t>
              </a:r>
              <a:r>
                <a:rPr lang="en-AU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Ketertiban umum dan perlindungan masyarakat</a:t>
              </a:r>
              <a:r>
                <a:rPr lang="en-AU" sz="16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lang="id-ID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D86C92A-6652-488B-B9B3-04CC077F444D}"/>
                </a:ext>
              </a:extLst>
            </p:cNvPr>
            <p:cNvSpPr/>
            <p:nvPr/>
          </p:nvSpPr>
          <p:spPr>
            <a:xfrm>
              <a:off x="4108351" y="2514600"/>
              <a:ext cx="3434854" cy="4267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Perta</a:t>
              </a:r>
              <a:r>
                <a:rPr lang="en-US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nah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an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Lingkungan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idup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Adm. Kependdkan dan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encatatan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ipil;</a:t>
              </a: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Pengendalaian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enduduk dan KB;</a:t>
              </a: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Perhubungan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Kominfo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Koperasi dan UKM;</a:t>
              </a: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Penanaman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M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odal</a:t>
              </a: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Kepemudaan dan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O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lahraga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PMD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Statistik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Persandian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Kebudayaan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Perpustakaan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Arsi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Tenaga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erja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PP PA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59181" indent="-359181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Ketahanan 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r>
                <a:rPr lang="id-ID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angan</a:t>
              </a:r>
              <a:r>
                <a:rPr lang="en-AU" sz="1500" b="1" dirty="0">
                  <a:solidFill>
                    <a:srgbClr val="080808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lang="id-ID" sz="1500" b="1" dirty="0">
                <a:solidFill>
                  <a:srgbClr val="080808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FBBAF4B-571E-4B85-BAE6-142B663085A2}"/>
                </a:ext>
              </a:extLst>
            </p:cNvPr>
            <p:cNvSpPr/>
            <p:nvPr/>
          </p:nvSpPr>
          <p:spPr>
            <a:xfrm>
              <a:off x="7785695" y="2514601"/>
              <a:ext cx="2806700" cy="194786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elautan</a:t>
              </a:r>
              <a:r>
                <a:rPr lang="en-US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dan</a:t>
              </a:r>
              <a:r>
                <a:rPr lang="en-US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perikanan</a:t>
              </a: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Pariwisata;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ertanian</a:t>
              </a: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en-AU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ehutanan</a:t>
              </a: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nergi</a:t>
              </a:r>
              <a:r>
                <a:rPr lang="en-US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dan</a:t>
              </a:r>
              <a:r>
                <a:rPr lang="en-US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sumberdaya</a:t>
              </a:r>
              <a:r>
                <a:rPr lang="en-US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mineral</a:t>
              </a: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erdagangan</a:t>
              </a: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 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erindustrian</a:t>
              </a: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; </a:t>
              </a:r>
              <a:r>
                <a:rPr lang="en-US" sz="1500" b="1" dirty="0" err="1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dan</a:t>
              </a:r>
              <a:endParaRPr lang="en-US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47769" lvl="1" indent="-247769">
                <a:buFont typeface="+mj-lt"/>
                <a:buAutoNum type="arabicPeriod"/>
                <a:defRPr/>
              </a:pPr>
              <a:r>
                <a:rPr lang="id-ID" sz="15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Tansmigrasi</a:t>
              </a:r>
              <a:endParaRPr lang="id-ID" sz="21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C2A732-33EF-48FA-8EF6-27EDA8443AB5}"/>
                </a:ext>
              </a:extLst>
            </p:cNvPr>
            <p:cNvSpPr/>
            <p:nvPr/>
          </p:nvSpPr>
          <p:spPr>
            <a:xfrm>
              <a:off x="7785695" y="4572000"/>
              <a:ext cx="2806700" cy="381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marL="247769" indent="-247769" algn="ctr">
                <a:defRPr/>
              </a:pPr>
              <a:r>
                <a:rPr lang="id-ID" sz="1600" b="1" dirty="0">
                  <a:solidFill>
                    <a:schemeClr val="accent4">
                      <a:lumMod val="1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Urusan berbasis ekosistem</a:t>
              </a:r>
              <a:endParaRPr lang="id-ID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CD28FE48-DEB0-4D8A-91A4-D4368FA2C077}"/>
                </a:ext>
              </a:extLst>
            </p:cNvPr>
            <p:cNvSpPr/>
            <p:nvPr/>
          </p:nvSpPr>
          <p:spPr>
            <a:xfrm>
              <a:off x="8782050" y="5007429"/>
              <a:ext cx="742950" cy="228600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marL="247769" indent="-247769" algn="ctr">
                <a:buFont typeface="+mj-lt"/>
                <a:buAutoNum type="arabicPeriod"/>
                <a:defRPr/>
              </a:pPr>
              <a:endParaRPr lang="id-ID" sz="16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E14FF19-D788-4A0F-A372-E1997BB5775F}"/>
                </a:ext>
              </a:extLst>
            </p:cNvPr>
            <p:cNvSpPr/>
            <p:nvPr/>
          </p:nvSpPr>
          <p:spPr>
            <a:xfrm>
              <a:off x="2960375" y="109538"/>
              <a:ext cx="6478900" cy="5334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1001">
              <a:schemeClr val="dk2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marL="247769" indent="-247769" algn="ctr">
                <a:defRPr/>
              </a:pPr>
              <a:r>
                <a:rPr lang="id-ID" sz="2000" b="1" spc="314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URUSAN</a:t>
              </a:r>
              <a:r>
                <a:rPr lang="en-US" sz="2000" b="1" spc="314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 PEMERINTAHAN KONKUREN</a:t>
              </a:r>
              <a:endParaRPr lang="id-ID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31" name="Down Arrow 30">
              <a:extLst>
                <a:ext uri="{FF2B5EF4-FFF2-40B4-BE49-F238E27FC236}">
                  <a16:creationId xmlns:a16="http://schemas.microsoft.com/office/drawing/2014/main" id="{C5FE3C76-EC3F-43D8-B093-0DBA0811DB6F}"/>
                </a:ext>
              </a:extLst>
            </p:cNvPr>
            <p:cNvSpPr/>
            <p:nvPr/>
          </p:nvSpPr>
          <p:spPr>
            <a:xfrm>
              <a:off x="4953198" y="1547813"/>
              <a:ext cx="2063750" cy="303212"/>
            </a:xfrm>
            <a:prstGeom prst="downArrow">
              <a:avLst>
                <a:gd name="adj1" fmla="val 50000"/>
                <a:gd name="adj2" fmla="val 47763"/>
              </a:avLst>
            </a:prstGeom>
            <a:solidFill>
              <a:srgbClr val="FFFF00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th-TH" sz="1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678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89949" y="608462"/>
            <a:ext cx="8971265" cy="5426077"/>
            <a:chOff x="1649507" y="990600"/>
            <a:chExt cx="8971265" cy="5426077"/>
          </a:xfrm>
        </p:grpSpPr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54A94C99-98E6-485F-8DC6-35A48DAFE1E3}"/>
                </a:ext>
              </a:extLst>
            </p:cNvPr>
            <p:cNvSpPr/>
            <p:nvPr/>
          </p:nvSpPr>
          <p:spPr>
            <a:xfrm>
              <a:off x="2973290" y="990600"/>
              <a:ext cx="6094511" cy="35883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1427" tIns="45714" rIns="91427" bIns="45714" anchor="ctr"/>
            <a:lstStyle/>
            <a:p>
              <a:pPr algn="ctr">
                <a:defRPr/>
              </a:pPr>
              <a:r>
                <a:rPr lang="id-ID" sz="20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URUSAN PEMERINTAHAN KONKUREN</a:t>
              </a:r>
              <a:endParaRPr lang="en-US"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itchFamily="34" charset="0"/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79F2A973-CD22-4096-8C2E-787F0F6AEDE4}"/>
                </a:ext>
              </a:extLst>
            </p:cNvPr>
            <p:cNvSpPr/>
            <p:nvPr/>
          </p:nvSpPr>
          <p:spPr>
            <a:xfrm>
              <a:off x="2663726" y="1533527"/>
              <a:ext cx="7957046" cy="1103313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1427" tIns="45714" rIns="91427" bIns="45714" anchor="ctr"/>
            <a:lstStyle/>
            <a:p>
              <a:pPr algn="just">
                <a:defRPr/>
              </a:pPr>
              <a:r>
                <a:rPr lang="id-ID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PRINSIP PEMBAGIAN:</a:t>
              </a:r>
            </a:p>
            <a:p>
              <a:pPr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akuntabilitas, efisiensi, dan eksternalitas, serta kepentingan strategis nasional.</a:t>
              </a:r>
              <a:endParaRPr lang="en-US" sz="16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itchFamily="34" charset="0"/>
              </a:endParaRP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E021067D-758E-494D-8E42-EC0582C1CF70}"/>
                </a:ext>
              </a:extLst>
            </p:cNvPr>
            <p:cNvSpPr/>
            <p:nvPr/>
          </p:nvSpPr>
          <p:spPr>
            <a:xfrm>
              <a:off x="2663726" y="2924176"/>
              <a:ext cx="7940278" cy="19081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91427" tIns="45714" rIns="91427" bIns="45714" anchor="ctr"/>
            <a:lstStyle/>
            <a:p>
              <a:pPr algn="just">
                <a:defRPr/>
              </a:pPr>
              <a:r>
                <a:rPr lang="id-ID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KRITERIA PEMBAGIAN URUSAN:</a:t>
              </a:r>
            </a:p>
            <a:p>
              <a:pPr algn="just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Lokasi pelaksanaan urusan pemerintahan;</a:t>
              </a:r>
            </a:p>
            <a:p>
              <a:pPr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Pengguna/konsumen atas pelaksanaan urusan pemerintahan;</a:t>
              </a:r>
            </a:p>
            <a:p>
              <a:pPr algn="just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Manfaat atau dampak pelaksanaan urusan pemerintahan;</a:t>
              </a:r>
            </a:p>
            <a:p>
              <a:pPr algn="just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Kedudukan strategis bagi kepentingan nasional.</a:t>
              </a:r>
              <a:endParaRPr lang="th-TH" sz="16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4E74F41-3107-4E6E-A6A8-5864F7BCA51D}"/>
                </a:ext>
              </a:extLst>
            </p:cNvPr>
            <p:cNvSpPr txBox="1"/>
            <p:nvPr/>
          </p:nvSpPr>
          <p:spPr>
            <a:xfrm>
              <a:off x="1649507" y="1532759"/>
              <a:ext cx="615527" cy="484465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vert="vert270" lIns="91427" tIns="45714" rIns="91427" bIns="45714">
              <a:spAutoFit/>
            </a:bodyPr>
            <a:lstStyle/>
            <a:p>
              <a:pPr algn="ctr">
                <a:defRPr/>
              </a:pPr>
              <a:r>
                <a:rPr lang="id-ID" sz="2800" dirty="0"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PRINSIP DAN KRITERIA</a:t>
              </a:r>
              <a:endParaRPr lang="en-US" sz="2800" dirty="0">
                <a:latin typeface="Cambria" panose="02040503050406030204" pitchFamily="18" charset="0"/>
                <a:ea typeface="Cambria" panose="02040503050406030204" pitchFamily="18" charset="0"/>
                <a:cs typeface="Tahoma" pitchFamily="34" charset="0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1F1BF5FD-07CE-40CA-8238-2AA6CB447C61}"/>
                </a:ext>
              </a:extLst>
            </p:cNvPr>
            <p:cNvSpPr/>
            <p:nvPr/>
          </p:nvSpPr>
          <p:spPr>
            <a:xfrm>
              <a:off x="2663726" y="5041902"/>
              <a:ext cx="7940278" cy="13747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1427" tIns="45714" rIns="91427" bIns="45714" anchor="ctr"/>
            <a:lstStyle/>
            <a:p>
              <a:pPr algn="just">
                <a:defRPr/>
              </a:pPr>
              <a:r>
                <a:rPr lang="id-ID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KETENTUAN PEMBAGIAN:</a:t>
              </a:r>
            </a:p>
            <a:p>
              <a:pPr algn="just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Diatur dalam lampiran UU No 23 Tahun 2014.</a:t>
              </a:r>
            </a:p>
            <a:p>
              <a:pPr algn="just">
                <a:buFont typeface="Adobe Kaiti Std R"/>
                <a:buAutoNum type="arabicPeriod"/>
                <a:defRPr/>
              </a:pPr>
              <a:r>
                <a:rPr lang="id-ID" sz="160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ahoma" pitchFamily="34" charset="0"/>
                </a:rPr>
                <a:t>Urusan ekologis (ESDM, Kehutanan, dan Kelautan hanya diserahkan kepada daerah provinsi.</a:t>
              </a:r>
              <a:endParaRPr lang="en-US" sz="16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523385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12">
            <a:extLst>
              <a:ext uri="{FF2B5EF4-FFF2-40B4-BE49-F238E27FC236}">
                <a16:creationId xmlns:a16="http://schemas.microsoft.com/office/drawing/2014/main" id="{9925D322-8BB4-4BE7-9957-E988BAB8F966}"/>
              </a:ext>
            </a:extLst>
          </p:cNvPr>
          <p:cNvSpPr/>
          <p:nvPr/>
        </p:nvSpPr>
        <p:spPr>
          <a:xfrm>
            <a:off x="1694706" y="1178262"/>
            <a:ext cx="2076247" cy="303213"/>
          </a:xfrm>
          <a:prstGeom prst="downArrow">
            <a:avLst>
              <a:gd name="adj1" fmla="val 50000"/>
              <a:gd name="adj2" fmla="val 47763"/>
            </a:avLst>
          </a:prstGeom>
          <a:solidFill>
            <a:srgbClr val="0070C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th-TH" sz="16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6AB1CF56-BF78-4234-A034-7B2A97726993}"/>
              </a:ext>
            </a:extLst>
          </p:cNvPr>
          <p:cNvSpPr/>
          <p:nvPr/>
        </p:nvSpPr>
        <p:spPr>
          <a:xfrm>
            <a:off x="4252756" y="1178262"/>
            <a:ext cx="2242347" cy="303213"/>
          </a:xfrm>
          <a:prstGeom prst="downArrow">
            <a:avLst/>
          </a:prstGeom>
          <a:solidFill>
            <a:srgbClr val="00206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th-TH" sz="16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FF27283B-862E-4F45-BE1F-DDA52D025B9B}"/>
              </a:ext>
            </a:extLst>
          </p:cNvPr>
          <p:cNvSpPr/>
          <p:nvPr/>
        </p:nvSpPr>
        <p:spPr>
          <a:xfrm>
            <a:off x="7725941" y="1178260"/>
            <a:ext cx="1231474" cy="304800"/>
          </a:xfrm>
          <a:prstGeom prst="downArrow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th-TH" sz="16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B79F9E0-6306-44BA-B348-08B2E09A4324}"/>
              </a:ext>
            </a:extLst>
          </p:cNvPr>
          <p:cNvSpPr/>
          <p:nvPr/>
        </p:nvSpPr>
        <p:spPr>
          <a:xfrm>
            <a:off x="4252359" y="1495760"/>
            <a:ext cx="2308527" cy="368300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r>
              <a:rPr lang="en-US" sz="12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PROVINSI</a:t>
            </a:r>
            <a:endParaRPr lang="th-TH" sz="12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11AE311-4061-484E-8EEE-1CEB2087EA76}"/>
              </a:ext>
            </a:extLst>
          </p:cNvPr>
          <p:cNvSpPr/>
          <p:nvPr/>
        </p:nvSpPr>
        <p:spPr>
          <a:xfrm>
            <a:off x="1779358" y="1483062"/>
            <a:ext cx="1727178" cy="365125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en-US" sz="12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algn="ctr">
              <a:defRPr/>
            </a:pPr>
            <a:r>
              <a:rPr lang="en-US" sz="12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PUSAT</a:t>
            </a:r>
          </a:p>
          <a:p>
            <a:pPr algn="ctr">
              <a:defRPr/>
            </a:pPr>
            <a:endParaRPr lang="th-TH" sz="12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9A9B267-D13B-49CE-AD67-96765E59CA05}"/>
              </a:ext>
            </a:extLst>
          </p:cNvPr>
          <p:cNvSpPr/>
          <p:nvPr/>
        </p:nvSpPr>
        <p:spPr>
          <a:xfrm>
            <a:off x="7480814" y="1483060"/>
            <a:ext cx="1884194" cy="381000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r>
              <a:rPr lang="en-US" sz="14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KAB/KOTA</a:t>
            </a:r>
            <a:endParaRPr lang="id-ID" sz="14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C478F9-DFAA-411F-9C99-3B8956805271}"/>
              </a:ext>
            </a:extLst>
          </p:cNvPr>
          <p:cNvSpPr/>
          <p:nvPr/>
        </p:nvSpPr>
        <p:spPr>
          <a:xfrm>
            <a:off x="1528107" y="1864060"/>
            <a:ext cx="2325396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4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Laksanakan sendiri</a:t>
            </a:r>
          </a:p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4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Pelimpahan (Dekonsentrasi)</a:t>
            </a:r>
          </a:p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4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Tugas Pembantuan</a:t>
            </a:r>
            <a:endParaRPr lang="id-ID" sz="14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864AE1-A21D-4D45-8024-5E506F6A7D80}"/>
              </a:ext>
            </a:extLst>
          </p:cNvPr>
          <p:cNvSpPr/>
          <p:nvPr/>
        </p:nvSpPr>
        <p:spPr>
          <a:xfrm>
            <a:off x="4001108" y="1864060"/>
            <a:ext cx="2906745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2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Laksanakan sendiri</a:t>
            </a:r>
          </a:p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2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Tugas Pembantuan Kab/Kota</a:t>
            </a:r>
          </a:p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2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Penugasan kepada Desa</a:t>
            </a:r>
            <a:endParaRPr lang="id-ID" sz="12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marL="341313" indent="-341313">
              <a:buFont typeface="Adobe Kaiti Std R"/>
              <a:buAutoNum type="arabicPeriod"/>
              <a:defRPr/>
            </a:pPr>
            <a:endParaRPr lang="id-ID" sz="14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C6A431-E832-49AB-99A5-42C0FD83B79F}"/>
              </a:ext>
            </a:extLst>
          </p:cNvPr>
          <p:cNvSpPr/>
          <p:nvPr/>
        </p:nvSpPr>
        <p:spPr>
          <a:xfrm>
            <a:off x="7037540" y="1864060"/>
            <a:ext cx="2740646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4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Laksanakan sendiri</a:t>
            </a:r>
          </a:p>
          <a:p>
            <a:pPr marL="341313" indent="-341313">
              <a:buFont typeface="Courier New" pitchFamily="49" charset="0"/>
              <a:buChar char="o"/>
              <a:defRPr/>
            </a:pPr>
            <a:r>
              <a:rPr lang="en-US" sz="14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Penugasan kepada Desa</a:t>
            </a:r>
            <a:endParaRPr lang="id-ID" sz="14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3A4710-1D88-4978-9F1F-FF431AC628D8}"/>
              </a:ext>
            </a:extLst>
          </p:cNvPr>
          <p:cNvSpPr/>
          <p:nvPr/>
        </p:nvSpPr>
        <p:spPr>
          <a:xfrm>
            <a:off x="2197290" y="263860"/>
            <a:ext cx="7723638" cy="5334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234950" indent="-234950" algn="ctr">
              <a:defRPr/>
            </a:pPr>
            <a:r>
              <a:rPr lang="en-US" sz="24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PELAKSANAAN </a:t>
            </a:r>
            <a:r>
              <a:rPr lang="id-ID" sz="24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URUSAN</a:t>
            </a:r>
            <a:r>
              <a:rPr lang="en-US" sz="24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KONKUREN</a:t>
            </a:r>
            <a:endParaRPr lang="id-ID" sz="24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9FBF59EF-9D6B-4F5B-A6B1-893EEEA88F36}"/>
              </a:ext>
            </a:extLst>
          </p:cNvPr>
          <p:cNvSpPr/>
          <p:nvPr/>
        </p:nvSpPr>
        <p:spPr>
          <a:xfrm>
            <a:off x="5884762" y="867780"/>
            <a:ext cx="392837" cy="2286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id-ID" sz="14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F57DF87-B581-4DEE-9E0E-042D1847F308}"/>
              </a:ext>
            </a:extLst>
          </p:cNvPr>
          <p:cNvSpPr/>
          <p:nvPr/>
        </p:nvSpPr>
        <p:spPr>
          <a:xfrm>
            <a:off x="1776756" y="3311860"/>
            <a:ext cx="2159297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r>
              <a:rPr lang="en-US" sz="12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URUSAN WAJIB DASAR</a:t>
            </a:r>
            <a:endParaRPr lang="id-ID" sz="12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DBB2F04-AB0C-4ACB-AABA-75EF4D84CE44}"/>
              </a:ext>
            </a:extLst>
          </p:cNvPr>
          <p:cNvSpPr/>
          <p:nvPr/>
        </p:nvSpPr>
        <p:spPr>
          <a:xfrm>
            <a:off x="4583956" y="3311860"/>
            <a:ext cx="2076247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r>
              <a:rPr lang="en-US" sz="12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URUSAN WAJIB NON DASAR</a:t>
            </a:r>
            <a:endParaRPr lang="id-ID" sz="12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E22432E-88C1-4D6A-94BA-F9D01D6D34F6}"/>
              </a:ext>
            </a:extLst>
          </p:cNvPr>
          <p:cNvSpPr/>
          <p:nvPr/>
        </p:nvSpPr>
        <p:spPr>
          <a:xfrm>
            <a:off x="7556256" y="3235660"/>
            <a:ext cx="1993197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r>
              <a:rPr lang="en-US" sz="12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URUSAN PILIHAN</a:t>
            </a:r>
            <a:endParaRPr lang="id-ID" sz="12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F35B890-838C-4283-A128-23934DA1740E}"/>
              </a:ext>
            </a:extLst>
          </p:cNvPr>
          <p:cNvSpPr/>
          <p:nvPr/>
        </p:nvSpPr>
        <p:spPr>
          <a:xfrm>
            <a:off x="4747557" y="4302460"/>
            <a:ext cx="2325396" cy="609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2527" indent="-342527">
              <a:buFont typeface="Courier New" pitchFamily="49" charset="0"/>
              <a:buChar char="o"/>
              <a:defRPr/>
            </a:pP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Jenis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Layanan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527" indent="-342527">
              <a:buFont typeface="Courier New" pitchFamily="49" charset="0"/>
              <a:buChar char="o"/>
              <a:defRPr/>
            </a:pP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Mutu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Layanan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527" indent="-342527">
              <a:buFont typeface="Courier New" pitchFamily="49" charset="0"/>
              <a:buChar char="o"/>
              <a:defRPr/>
            </a:pP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Penerima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Layanan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DA6F152-342E-4075-9C43-D74C24F61B4C}"/>
              </a:ext>
            </a:extLst>
          </p:cNvPr>
          <p:cNvSpPr/>
          <p:nvPr/>
        </p:nvSpPr>
        <p:spPr>
          <a:xfrm>
            <a:off x="1775757" y="5064460"/>
            <a:ext cx="2325396" cy="8382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2527" indent="-342527" algn="ctr">
              <a:defRPr/>
            </a:pPr>
            <a:r>
              <a:rPr lang="en-US" sz="14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Pemetaan</a:t>
            </a:r>
            <a:r>
              <a:rPr lang="en-US" sz="1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 marL="342527" indent="-342527">
              <a:buFont typeface="Courier New" pitchFamily="49" charset="0"/>
              <a:buChar char="o"/>
              <a:defRPr/>
            </a:pP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Kelembagaan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527" indent="-342527">
              <a:buFont typeface="Courier New" pitchFamily="49" charset="0"/>
              <a:buChar char="o"/>
              <a:defRPr/>
            </a:pP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Perencanaan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527" indent="-342527">
              <a:buFont typeface="Courier New" pitchFamily="49" charset="0"/>
              <a:buChar char="o"/>
              <a:defRPr/>
            </a:pP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Penganggaran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4A3513E-641E-4C78-8582-DF0EC025202E}"/>
              </a:ext>
            </a:extLst>
          </p:cNvPr>
          <p:cNvSpPr/>
          <p:nvPr/>
        </p:nvSpPr>
        <p:spPr>
          <a:xfrm>
            <a:off x="2163513" y="1102060"/>
            <a:ext cx="6477890" cy="762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1313" indent="-341313">
              <a:defRPr/>
            </a:pPr>
            <a:endParaRPr lang="id-ID" sz="14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54" name="Down Arrow 53">
            <a:extLst>
              <a:ext uri="{FF2B5EF4-FFF2-40B4-BE49-F238E27FC236}">
                <a16:creationId xmlns:a16="http://schemas.microsoft.com/office/drawing/2014/main" id="{BE32A17F-7727-4222-BC64-30EC45A72583}"/>
              </a:ext>
            </a:extLst>
          </p:cNvPr>
          <p:cNvSpPr/>
          <p:nvPr/>
        </p:nvSpPr>
        <p:spPr>
          <a:xfrm>
            <a:off x="2661426" y="4010074"/>
            <a:ext cx="392837" cy="228600"/>
          </a:xfrm>
          <a:prstGeom prst="downArrow">
            <a:avLst/>
          </a:prstGeom>
          <a:solidFill>
            <a:schemeClr val="tx2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id-ID" sz="14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A194ED29-2A0E-4D3B-AFF6-F7D588069FEC}"/>
              </a:ext>
            </a:extLst>
          </p:cNvPr>
          <p:cNvSpPr/>
          <p:nvPr/>
        </p:nvSpPr>
        <p:spPr>
          <a:xfrm>
            <a:off x="1291954" y="5369260"/>
            <a:ext cx="41524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56" name="Right Arrow 55">
            <a:extLst>
              <a:ext uri="{FF2B5EF4-FFF2-40B4-BE49-F238E27FC236}">
                <a16:creationId xmlns:a16="http://schemas.microsoft.com/office/drawing/2014/main" id="{80A9D654-B49A-495B-89FD-D75586C4B8C4}"/>
              </a:ext>
            </a:extLst>
          </p:cNvPr>
          <p:cNvSpPr/>
          <p:nvPr/>
        </p:nvSpPr>
        <p:spPr>
          <a:xfrm>
            <a:off x="1291954" y="6283660"/>
            <a:ext cx="41524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BBA351B-BCE6-47C7-B250-BE555233CF8F}"/>
              </a:ext>
            </a:extLst>
          </p:cNvPr>
          <p:cNvSpPr/>
          <p:nvPr/>
        </p:nvSpPr>
        <p:spPr>
          <a:xfrm>
            <a:off x="1757261" y="6131260"/>
            <a:ext cx="5398242" cy="533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1313" indent="-341313" algn="ctr">
              <a:defRPr/>
            </a:pPr>
            <a:r>
              <a:rPr lang="en-US" sz="14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NSPK (NORMA, STANDAR, PROSEDUR, DAN KRITERIA)</a:t>
            </a:r>
            <a:endParaRPr lang="en-US" sz="140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07F9FB45-4C1E-4163-B738-C6C39C90B378}"/>
              </a:ext>
            </a:extLst>
          </p:cNvPr>
          <p:cNvSpPr/>
          <p:nvPr/>
        </p:nvSpPr>
        <p:spPr>
          <a:xfrm>
            <a:off x="1291954" y="4531060"/>
            <a:ext cx="41524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7D974B5-AA6D-4318-9C76-E850A8129B27}"/>
              </a:ext>
            </a:extLst>
          </p:cNvPr>
          <p:cNvSpPr/>
          <p:nvPr/>
        </p:nvSpPr>
        <p:spPr>
          <a:xfrm>
            <a:off x="1775757" y="4302460"/>
            <a:ext cx="2325396" cy="609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marL="341313" indent="-341313" algn="ctr">
              <a:defRPr/>
            </a:pPr>
            <a:r>
              <a:rPr lang="en-US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SPM</a:t>
            </a:r>
            <a:endParaRPr lang="en-US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68" name="Right Arrow 67">
            <a:extLst>
              <a:ext uri="{FF2B5EF4-FFF2-40B4-BE49-F238E27FC236}">
                <a16:creationId xmlns:a16="http://schemas.microsoft.com/office/drawing/2014/main" id="{F5AFA74B-C46C-4DD3-B475-45B446F0098B}"/>
              </a:ext>
            </a:extLst>
          </p:cNvPr>
          <p:cNvSpPr/>
          <p:nvPr/>
        </p:nvSpPr>
        <p:spPr>
          <a:xfrm>
            <a:off x="4263754" y="4531060"/>
            <a:ext cx="41524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39" tIns="45672" rIns="91339" bIns="45672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7B6E4E2-69E2-409E-A07A-74AD65970911}"/>
              </a:ext>
            </a:extLst>
          </p:cNvPr>
          <p:cNvCxnSpPr/>
          <p:nvPr/>
        </p:nvCxnSpPr>
        <p:spPr>
          <a:xfrm flipV="1">
            <a:off x="8415433" y="3235662"/>
            <a:ext cx="41522" cy="2286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0594B0D2-B363-44A2-8A91-1A08D4CD0D07}"/>
              </a:ext>
            </a:extLst>
          </p:cNvPr>
          <p:cNvCxnSpPr>
            <a:endCxn id="39" idx="0"/>
          </p:cNvCxnSpPr>
          <p:nvPr/>
        </p:nvCxnSpPr>
        <p:spPr>
          <a:xfrm>
            <a:off x="5463228" y="2778460"/>
            <a:ext cx="158852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B6C80721-CCB2-4DA7-8EE6-31710285D337}"/>
              </a:ext>
            </a:extLst>
          </p:cNvPr>
          <p:cNvCxnSpPr/>
          <p:nvPr/>
        </p:nvCxnSpPr>
        <p:spPr>
          <a:xfrm flipH="1">
            <a:off x="2862904" y="2778462"/>
            <a:ext cx="2600325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82672CBD-82AB-4F8A-B675-0910495A7E83}"/>
              </a:ext>
            </a:extLst>
          </p:cNvPr>
          <p:cNvCxnSpPr/>
          <p:nvPr/>
        </p:nvCxnSpPr>
        <p:spPr>
          <a:xfrm>
            <a:off x="5463228" y="2778462"/>
            <a:ext cx="2847975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E1082B9D-2005-4189-9100-709B744FB45D}"/>
              </a:ext>
            </a:extLst>
          </p:cNvPr>
          <p:cNvCxnSpPr/>
          <p:nvPr/>
        </p:nvCxnSpPr>
        <p:spPr>
          <a:xfrm flipH="1">
            <a:off x="3028003" y="2778460"/>
            <a:ext cx="5387678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A29F38C8-6086-4AC9-A85C-F607C62268C3}"/>
              </a:ext>
            </a:extLst>
          </p:cNvPr>
          <p:cNvCxnSpPr/>
          <p:nvPr/>
        </p:nvCxnSpPr>
        <p:spPr>
          <a:xfrm flipH="1">
            <a:off x="5669603" y="2778460"/>
            <a:ext cx="2746078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534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5" grpId="0" animBg="1"/>
      <p:bldP spid="56" grpId="0" animBg="1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1C9DA708-A05B-4A13-A6A6-2B036CA429C5}"/>
              </a:ext>
            </a:extLst>
          </p:cNvPr>
          <p:cNvGrpSpPr>
            <a:grpSpLocks/>
          </p:cNvGrpSpPr>
          <p:nvPr/>
        </p:nvGrpSpPr>
        <p:grpSpPr bwMode="auto">
          <a:xfrm>
            <a:off x="1126232" y="1052514"/>
            <a:ext cx="9922768" cy="5426075"/>
            <a:chOff x="-82118" y="1512916"/>
            <a:chExt cx="9159443" cy="497839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3F74357F-7CD4-47DB-B6BB-5E8EC9D36168}"/>
                </a:ext>
              </a:extLst>
            </p:cNvPr>
            <p:cNvSpPr/>
            <p:nvPr/>
          </p:nvSpPr>
          <p:spPr bwMode="auto">
            <a:xfrm>
              <a:off x="2107703" y="4018387"/>
              <a:ext cx="6082408" cy="698357"/>
            </a:xfrm>
            <a:prstGeom prst="roundRect">
              <a:avLst/>
            </a:prstGeom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64489B8-2328-4377-BBBF-F2A0AB77F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302" y="1665850"/>
              <a:ext cx="2296706" cy="486478"/>
            </a:xfrm>
            <a:prstGeom prst="roundRect">
              <a:avLst>
                <a:gd name="adj" fmla="val 16667"/>
              </a:avLst>
            </a:prstGeom>
            <a:solidFill>
              <a:srgbClr val="84B3E7"/>
            </a:solidFill>
            <a:ln w="9525">
              <a:solidFill>
                <a:srgbClr val="19508C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PRESIDEN</a:t>
              </a:r>
              <a:endParaRPr lang="th-TH" sz="2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53B5F192-315C-4C06-A12E-5DD6527C23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054804">
              <a:off x="4368420" y="2136082"/>
              <a:ext cx="150022" cy="526254"/>
            </a:xfrm>
            <a:prstGeom prst="downArrow">
              <a:avLst>
                <a:gd name="adj1" fmla="val 50000"/>
                <a:gd name="adj2" fmla="val 49992"/>
              </a:avLst>
            </a:prstGeom>
            <a:solidFill>
              <a:srgbClr val="FF0000"/>
            </a:solidFill>
            <a:ln w="9525">
              <a:solidFill>
                <a:srgbClr val="55A9E7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49A65AA5-F54D-484D-8E06-3B9E1AD96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7010" y="2203308"/>
              <a:ext cx="465533" cy="387435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>
              <a:solidFill>
                <a:srgbClr val="55A9E7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3DA280CC-BB6F-46C1-B68A-89043D6FA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420" y="3320460"/>
              <a:ext cx="2245510" cy="487935"/>
            </a:xfrm>
            <a:prstGeom prst="roundRect">
              <a:avLst>
                <a:gd name="adj" fmla="val 16667"/>
              </a:avLst>
            </a:prstGeom>
            <a:solidFill>
              <a:srgbClr val="84B3E7"/>
            </a:solidFill>
            <a:ln w="9525">
              <a:solidFill>
                <a:srgbClr val="19508C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2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MENDAGRI</a:t>
              </a:r>
              <a:endParaRPr lang="th-TH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C0B28F4-AB69-4B9A-83CD-C906560B7CA7}"/>
                </a:ext>
              </a:extLst>
            </p:cNvPr>
            <p:cNvCxnSpPr/>
            <p:nvPr/>
          </p:nvCxnSpPr>
          <p:spPr bwMode="auto">
            <a:xfrm rot="10800000" flipV="1">
              <a:off x="4539871" y="2902438"/>
              <a:ext cx="519110" cy="348108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9739EEC-DE2E-4DAD-97A3-BCDD8DC31EDE}"/>
                </a:ext>
              </a:extLst>
            </p:cNvPr>
            <p:cNvCxnSpPr/>
            <p:nvPr/>
          </p:nvCxnSpPr>
          <p:spPr bwMode="auto">
            <a:xfrm rot="5400000">
              <a:off x="6551496" y="4018134"/>
              <a:ext cx="279652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B1046C2-CE47-4D14-A42F-36B28669B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302" y="2621329"/>
              <a:ext cx="2433628" cy="42093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AFCFC"/>
                </a:gs>
                <a:gs pos="35001">
                  <a:srgbClr val="D9FCFC"/>
                </a:gs>
                <a:gs pos="100000">
                  <a:srgbClr val="EFFFFF"/>
                </a:gs>
              </a:gsLst>
              <a:lin ang="16200000" scaled="1"/>
            </a:gradFill>
            <a:ln w="9525">
              <a:solidFill>
                <a:srgbClr val="A7D1D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2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Pembinaan</a:t>
              </a:r>
              <a:endParaRPr lang="th-TH" sz="2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295B7C3F-80A6-41FD-A77D-1B6AFF5E6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0954" y="2621329"/>
              <a:ext cx="2433628" cy="42093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AFCFC"/>
                </a:gs>
                <a:gs pos="35001">
                  <a:srgbClr val="D9FCFC"/>
                </a:gs>
                <a:gs pos="100000">
                  <a:srgbClr val="EFFFFF"/>
                </a:gs>
              </a:gsLst>
              <a:lin ang="16200000" scaled="1"/>
            </a:gradFill>
            <a:ln w="9525">
              <a:solidFill>
                <a:srgbClr val="A7D1D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2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Pengawasan</a:t>
              </a:r>
              <a:endParaRPr lang="th-TH" sz="2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0A2E7D9E-5EF4-4467-8C58-8078229B9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170" y="4157960"/>
              <a:ext cx="2516971" cy="41947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AFCFC"/>
                </a:gs>
                <a:gs pos="35001">
                  <a:srgbClr val="D9FCFC"/>
                </a:gs>
                <a:gs pos="100000">
                  <a:srgbClr val="EFFFFF"/>
                </a:gs>
              </a:gsLst>
              <a:lin ang="16200000" scaled="1"/>
            </a:gradFill>
            <a:ln w="9525">
              <a:solidFill>
                <a:srgbClr val="A7D1D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17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Binwas Umum</a:t>
              </a:r>
              <a:endParaRPr lang="th-TH" sz="17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77BC29CF-7F5E-438B-885D-FD8A5F409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7581" y="4157960"/>
              <a:ext cx="2702708" cy="41947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AFCFC"/>
                </a:gs>
                <a:gs pos="35001">
                  <a:srgbClr val="D9FCFC"/>
                </a:gs>
                <a:gs pos="100000">
                  <a:srgbClr val="EFFFFF"/>
                </a:gs>
              </a:gsLst>
              <a:lin ang="16200000" scaled="1"/>
            </a:gradFill>
            <a:ln w="9525">
              <a:solidFill>
                <a:srgbClr val="A7D1D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17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Binwas Teknis</a:t>
              </a:r>
              <a:endParaRPr lang="th-TH" sz="17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1EC7DB4-38F7-498A-AD65-F899CF7F44E4}"/>
                </a:ext>
              </a:extLst>
            </p:cNvPr>
            <p:cNvCxnSpPr>
              <a:stCxn id="15" idx="3"/>
              <a:endCxn id="16" idx="1"/>
            </p:cNvCxnSpPr>
            <p:nvPr/>
          </p:nvCxnSpPr>
          <p:spPr bwMode="auto">
            <a:xfrm flipV="1">
              <a:off x="4633930" y="2832525"/>
              <a:ext cx="987025" cy="0"/>
            </a:xfrm>
            <a:prstGeom prst="line">
              <a:avLst/>
            </a:prstGeom>
            <a:ln w="317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C52C35B-689F-4A1C-B043-47892F75CFF3}"/>
                </a:ext>
              </a:extLst>
            </p:cNvPr>
            <p:cNvCxnSpPr/>
            <p:nvPr/>
          </p:nvCxnSpPr>
          <p:spPr bwMode="auto">
            <a:xfrm>
              <a:off x="5154231" y="2902438"/>
              <a:ext cx="507204" cy="348108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F2C51B6-F2AD-4293-B93B-06E948197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8567" y="3320460"/>
              <a:ext cx="2246700" cy="487935"/>
            </a:xfrm>
            <a:prstGeom prst="roundRect">
              <a:avLst>
                <a:gd name="adj" fmla="val 16667"/>
              </a:avLst>
            </a:prstGeom>
            <a:solidFill>
              <a:srgbClr val="84B3E7"/>
            </a:solidFill>
            <a:ln w="9525">
              <a:solidFill>
                <a:srgbClr val="19508C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2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K/L</a:t>
              </a:r>
              <a:endParaRPr lang="th-TH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75F4B0F-A8F3-42B3-B9F2-FCEB91279AA9}"/>
                </a:ext>
              </a:extLst>
            </p:cNvPr>
            <p:cNvCxnSpPr/>
            <p:nvPr/>
          </p:nvCxnSpPr>
          <p:spPr bwMode="auto">
            <a:xfrm rot="5400000">
              <a:off x="3371349" y="4016943"/>
              <a:ext cx="279652" cy="2381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57101633-36B7-4E3D-869F-C0E5935F4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49" y="4840999"/>
              <a:ext cx="3238347" cy="768349"/>
            </a:xfrm>
            <a:prstGeom prst="roundRect">
              <a:avLst>
                <a:gd name="adj" fmla="val 16667"/>
              </a:avLst>
            </a:prstGeom>
            <a:ln/>
            <a:ex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1700" b="1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Secara Nas</a:t>
              </a:r>
              <a:r>
                <a:rPr lang="en-US" sz="1700" b="1" dirty="0" err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ional</a:t>
              </a:r>
              <a:r>
                <a:rPr lang="id-ID" sz="1700" b="1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700" b="1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DI</a:t>
              </a:r>
              <a:r>
                <a:rPr lang="id-ID" sz="1700" b="1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KOORDINASI</a:t>
              </a:r>
              <a:r>
                <a:rPr lang="en-US" sz="1700" b="1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KAN</a:t>
              </a:r>
              <a:r>
                <a:rPr lang="id-ID" sz="1700" b="1" dirty="0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MENDAGRI</a:t>
              </a:r>
              <a:endParaRPr lang="th-TH" sz="17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E04497B-A562-4803-BF00-C8EABA210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532" y="5206656"/>
              <a:ext cx="1919280" cy="41947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AEBBD9"/>
                </a:gs>
                <a:gs pos="35001">
                  <a:srgbClr val="C7CFE3"/>
                </a:gs>
                <a:gs pos="100000">
                  <a:srgbClr val="E9EDF5"/>
                </a:gs>
              </a:gsLst>
              <a:lin ang="16200000" scaled="1"/>
            </a:gradFill>
            <a:ln w="9525">
              <a:solidFill>
                <a:srgbClr val="144378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id-ID" sz="22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Provinsi</a:t>
              </a:r>
              <a:endParaRPr lang="th-TH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C2D99FD-C568-470F-ABA6-53C576BEAB1D}"/>
                </a:ext>
              </a:extLst>
            </p:cNvPr>
            <p:cNvCxnSpPr/>
            <p:nvPr/>
          </p:nvCxnSpPr>
          <p:spPr bwMode="auto">
            <a:xfrm flipH="1">
              <a:off x="3352822" y="5014395"/>
              <a:ext cx="1276345" cy="0"/>
            </a:xfrm>
            <a:prstGeom prst="straightConnector1">
              <a:avLst/>
            </a:prstGeom>
            <a:ln w="5715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4B5451EF-25E1-4D3F-BD07-602B1BDD2C95}"/>
                </a:ext>
              </a:extLst>
            </p:cNvPr>
            <p:cNvSpPr/>
            <p:nvPr/>
          </p:nvSpPr>
          <p:spPr bwMode="auto">
            <a:xfrm>
              <a:off x="2190777" y="5765961"/>
              <a:ext cx="3833798" cy="72534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17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Gubernur sbg wakil Pem. Binwas umum &amp; teknis</a:t>
              </a:r>
            </a:p>
            <a:p>
              <a:pPr algn="ctr">
                <a:defRPr/>
              </a:pPr>
              <a:r>
                <a:rPr lang="en-US" sz="17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(PP 33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Tahun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2018</a:t>
              </a:r>
              <a:r>
                <a:rPr lang="id-ID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  <a:endParaRPr lang="th-TH" sz="150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7D651B65-3317-4242-96AE-A592EC53C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8725" y="5835874"/>
              <a:ext cx="1881180" cy="418021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Kab/Kota</a:t>
              </a:r>
              <a:endParaRPr lang="th-TH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8" name="Right Arrow 27">
              <a:extLst>
                <a:ext uri="{FF2B5EF4-FFF2-40B4-BE49-F238E27FC236}">
                  <a16:creationId xmlns:a16="http://schemas.microsoft.com/office/drawing/2014/main" id="{92CA4A1A-F28F-4F36-B3AD-D6D9C7DC5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1502" y="5904330"/>
              <a:ext cx="561973" cy="209739"/>
            </a:xfrm>
            <a:prstGeom prst="rightArrow">
              <a:avLst>
                <a:gd name="adj1" fmla="val 50000"/>
                <a:gd name="adj2" fmla="val 49996"/>
              </a:avLst>
            </a:prstGeom>
            <a:solidFill>
              <a:srgbClr val="FF0000"/>
            </a:solidFill>
            <a:ln w="9525">
              <a:solidFill>
                <a:srgbClr val="55A9E7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E8D2244E-6375-4B6B-A456-8EBE717BF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667" y="4788634"/>
              <a:ext cx="465533" cy="34665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>
              <a:solidFill>
                <a:srgbClr val="55A9E7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th-TH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2DCC603-71C8-4503-8E30-C4FAC15A591E}"/>
                </a:ext>
              </a:extLst>
            </p:cNvPr>
            <p:cNvCxnSpPr/>
            <p:nvPr/>
          </p:nvCxnSpPr>
          <p:spPr>
            <a:xfrm>
              <a:off x="6906824" y="1882873"/>
              <a:ext cx="484582" cy="145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67B209E9-28D1-43FA-9E46-A90592905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691" y="1512916"/>
              <a:ext cx="1687109" cy="1035587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r>
                <a:rPr lang="en-US" sz="15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Pemegang kekuasaan pemerintahan – </a:t>
              </a:r>
              <a:r>
                <a:rPr lang="id-ID" sz="15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Psl 4 (1) </a:t>
              </a:r>
              <a:r>
                <a:rPr lang="en-US" sz="15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UUD</a:t>
              </a:r>
              <a:r>
                <a:rPr lang="id-ID" sz="15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1945</a:t>
              </a:r>
              <a:endParaRPr lang="th-TH" sz="15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B1E8336-1F1F-4250-A862-EFE5541E6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5" y="3201025"/>
              <a:ext cx="1228720" cy="69039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r>
                <a:rPr lang="id-ID" sz="15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Psl 17 </a:t>
              </a:r>
              <a:r>
                <a:rPr lang="en-US" sz="15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UUD</a:t>
              </a:r>
              <a:r>
                <a:rPr lang="id-ID" sz="15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1945</a:t>
              </a:r>
              <a:endParaRPr lang="th-TH" sz="15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A6906247-094C-458C-BDF2-3A7E018BB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2118" y="3266569"/>
              <a:ext cx="2447916" cy="1153566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just">
                <a:defRPr/>
              </a:pP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Koordinator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Binwas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dalam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penyelenggaraan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urusan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pemerintahan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di </a:t>
              </a: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daerah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UU 23/2014 </a:t>
              </a:r>
            </a:p>
            <a:p>
              <a:pPr algn="just">
                <a:defRPr/>
              </a:pPr>
              <a:r>
                <a:rPr lang="en-US" sz="1500" dirty="0" err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Psl</a:t>
              </a:r>
              <a:r>
                <a:rPr lang="en-US" sz="1500" dirty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8 (3)</a:t>
              </a:r>
              <a:endParaRPr lang="th-TH" sz="150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B5C619A9-9FED-4882-ADF9-A5C14AD46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2733" y="3168981"/>
              <a:ext cx="1513278" cy="35976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r>
                <a:rPr lang="id-ID" sz="13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Koordinasi</a:t>
              </a:r>
              <a:endParaRPr lang="th-TH" sz="13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41182D0B-EA67-4968-B06E-90751BC54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5296" y="5231417"/>
              <a:ext cx="2663417" cy="361218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r>
                <a:rPr lang="id-ID" sz="150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Otonomi Seluas-luasnya  Ps 18 (5) UUD ‘45</a:t>
              </a:r>
              <a:endParaRPr lang="th-TH" sz="15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3B878B07-5E60-45BE-AB71-E037CA89C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53" y="5830048"/>
              <a:ext cx="2087158" cy="358304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r>
                <a:rPr lang="id-ID" sz="17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Tanggung</a:t>
              </a:r>
              <a:r>
                <a:rPr lang="en-US" sz="17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 </a:t>
              </a:r>
              <a:r>
                <a:rPr lang="id-ID" sz="17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jawab</a:t>
              </a:r>
              <a:endParaRPr lang="th-TH" sz="17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id="{7AE007C9-13A7-4CBF-9445-8B26F5F56B2F}"/>
              </a:ext>
            </a:extLst>
          </p:cNvPr>
          <p:cNvSpPr txBox="1">
            <a:spLocks/>
          </p:cNvSpPr>
          <p:nvPr/>
        </p:nvSpPr>
        <p:spPr>
          <a:xfrm>
            <a:off x="2707582" y="225427"/>
            <a:ext cx="6776839" cy="587375"/>
          </a:xfrm>
          <a:prstGeom prst="rect">
            <a:avLst/>
          </a:prstGeom>
          <a:solidFill>
            <a:srgbClr val="FFFF00"/>
          </a:solidFill>
        </p:spPr>
        <p:txBody>
          <a:bodyPr lIns="91250" tIns="45624" rIns="91250" bIns="45624" anchor="ctr">
            <a:normAutofit/>
          </a:bodyPr>
          <a:lstStyle/>
          <a:p>
            <a:pPr algn="ctr">
              <a:defRPr/>
            </a:pPr>
            <a:r>
              <a:rPr lang="id-ID" altLang="id-ID" sz="2600" b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PEMBINAAN DAN PENGAWASAN</a:t>
            </a:r>
          </a:p>
        </p:txBody>
      </p:sp>
      <p:sp>
        <p:nvSpPr>
          <p:cNvPr id="23556" name="Slide Number Placeholder 2">
            <a:extLst>
              <a:ext uri="{FF2B5EF4-FFF2-40B4-BE49-F238E27FC236}">
                <a16:creationId xmlns:a16="http://schemas.microsoft.com/office/drawing/2014/main" id="{E8CDF3EE-8E48-4875-968C-227A407C8112}"/>
              </a:ext>
            </a:extLst>
          </p:cNvPr>
          <p:cNvSpPr txBox="1">
            <a:spLocks/>
          </p:cNvSpPr>
          <p:nvPr/>
        </p:nvSpPr>
        <p:spPr bwMode="auto">
          <a:xfrm>
            <a:off x="10511136" y="6302377"/>
            <a:ext cx="39727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0" tIns="45624" rIns="91250" bIns="45624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fld id="{0EB356D4-3870-4FD9-829E-B548688143DF}" type="slidenum">
              <a:rPr lang="en-US" altLang="id-ID" sz="11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pPr algn="ctr" eaLnBrk="1" hangingPunct="1"/>
              <a:t>10</a:t>
            </a:fld>
            <a:endParaRPr lang="en-US" altLang="id-ID" sz="1100" b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61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 descr="G:\gambar peta indonesia (15)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308" y="1714502"/>
            <a:ext cx="9596438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22275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 defTabSz="422275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 defTabSz="422275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 defTabSz="422275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 defTabSz="422275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eaLnBrk="1" hangingPunct="1"/>
            <a:fld id="{44C7E0E9-B91F-49E5-AB4E-56DE9D7D6A5E}" type="slidenum">
              <a:rPr lang="en-US" altLang="en-US">
                <a:solidFill>
                  <a:srgbClr val="89898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pPr eaLnBrk="1" hangingPunct="1"/>
              <a:t>11</a:t>
            </a:fld>
            <a:endParaRPr lang="en-US" altLang="en-US">
              <a:solidFill>
                <a:srgbClr val="89898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60420" name="Group 74"/>
          <p:cNvGrpSpPr>
            <a:grpSpLocks/>
          </p:cNvGrpSpPr>
          <p:nvPr/>
        </p:nvGrpSpPr>
        <p:grpSpPr bwMode="auto">
          <a:xfrm>
            <a:off x="5162154" y="28575"/>
            <a:ext cx="2044832" cy="361950"/>
            <a:chOff x="5138621" y="111869"/>
            <a:chExt cx="2516383" cy="361250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3FBB496C-4D7C-4AE9-B3E2-104B0BD9E4F9}"/>
                </a:ext>
              </a:extLst>
            </p:cNvPr>
            <p:cNvSpPr/>
            <p:nvPr/>
          </p:nvSpPr>
          <p:spPr>
            <a:xfrm>
              <a:off x="6495224" y="111869"/>
              <a:ext cx="118518" cy="118833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7" name="object 6">
              <a:extLst>
                <a:ext uri="{FF2B5EF4-FFF2-40B4-BE49-F238E27FC236}">
                  <a16:creationId xmlns:a16="http://schemas.microsoft.com/office/drawing/2014/main" id="{906624D7-5A4E-4CDD-8BA0-C5C4112965E0}"/>
                </a:ext>
              </a:extLst>
            </p:cNvPr>
            <p:cNvSpPr/>
            <p:nvPr/>
          </p:nvSpPr>
          <p:spPr>
            <a:xfrm>
              <a:off x="6844429" y="111869"/>
              <a:ext cx="120633" cy="118833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703037F3-3DA8-4CD0-9390-15D581A2583C}"/>
                </a:ext>
              </a:extLst>
            </p:cNvPr>
            <p:cNvSpPr/>
            <p:nvPr/>
          </p:nvSpPr>
          <p:spPr>
            <a:xfrm>
              <a:off x="7187283" y="111869"/>
              <a:ext cx="116401" cy="118833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01ED78D1-A2F8-4BFF-89B5-0B72173BB161}"/>
                </a:ext>
              </a:extLst>
            </p:cNvPr>
            <p:cNvSpPr/>
            <p:nvPr/>
          </p:nvSpPr>
          <p:spPr>
            <a:xfrm>
              <a:off x="7536486" y="111869"/>
              <a:ext cx="118518" cy="118833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0" name="object 12">
              <a:extLst>
                <a:ext uri="{FF2B5EF4-FFF2-40B4-BE49-F238E27FC236}">
                  <a16:creationId xmlns:a16="http://schemas.microsoft.com/office/drawing/2014/main" id="{35342FE3-B11C-448D-9867-8357A58CC6A5}"/>
                </a:ext>
              </a:extLst>
            </p:cNvPr>
            <p:cNvSpPr/>
            <p:nvPr/>
          </p:nvSpPr>
          <p:spPr>
            <a:xfrm>
              <a:off x="5138621" y="111869"/>
              <a:ext cx="118518" cy="118833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1" name="object 14">
              <a:extLst>
                <a:ext uri="{FF2B5EF4-FFF2-40B4-BE49-F238E27FC236}">
                  <a16:creationId xmlns:a16="http://schemas.microsoft.com/office/drawing/2014/main" id="{AA06C8E3-D1F1-4EC1-B5AF-7E19A81C71B9}"/>
                </a:ext>
              </a:extLst>
            </p:cNvPr>
            <p:cNvSpPr/>
            <p:nvPr/>
          </p:nvSpPr>
          <p:spPr>
            <a:xfrm>
              <a:off x="5489941" y="111869"/>
              <a:ext cx="116401" cy="118833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2" name="object 16">
              <a:extLst>
                <a:ext uri="{FF2B5EF4-FFF2-40B4-BE49-F238E27FC236}">
                  <a16:creationId xmlns:a16="http://schemas.microsoft.com/office/drawing/2014/main" id="{C304B997-ECBE-4A26-92F8-9CD9899B3BAC}"/>
                </a:ext>
              </a:extLst>
            </p:cNvPr>
            <p:cNvSpPr/>
            <p:nvPr/>
          </p:nvSpPr>
          <p:spPr>
            <a:xfrm>
              <a:off x="5828563" y="111869"/>
              <a:ext cx="120633" cy="118833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3" name="object 18">
              <a:extLst>
                <a:ext uri="{FF2B5EF4-FFF2-40B4-BE49-F238E27FC236}">
                  <a16:creationId xmlns:a16="http://schemas.microsoft.com/office/drawing/2014/main" id="{BD474CCB-08D5-4368-9901-446D8A8B3C56}"/>
                </a:ext>
              </a:extLst>
            </p:cNvPr>
            <p:cNvSpPr/>
            <p:nvPr/>
          </p:nvSpPr>
          <p:spPr>
            <a:xfrm>
              <a:off x="6179883" y="111869"/>
              <a:ext cx="118518" cy="118833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4" name="object 5">
              <a:extLst>
                <a:ext uri="{FF2B5EF4-FFF2-40B4-BE49-F238E27FC236}">
                  <a16:creationId xmlns:a16="http://schemas.microsoft.com/office/drawing/2014/main" id="{0D72AE1E-7A61-4DBB-B90D-6EF703A73503}"/>
                </a:ext>
              </a:extLst>
            </p:cNvPr>
            <p:cNvSpPr/>
            <p:nvPr/>
          </p:nvSpPr>
          <p:spPr>
            <a:xfrm>
              <a:off x="6495224" y="362209"/>
              <a:ext cx="118518" cy="110910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5" name="object 7">
              <a:extLst>
                <a:ext uri="{FF2B5EF4-FFF2-40B4-BE49-F238E27FC236}">
                  <a16:creationId xmlns:a16="http://schemas.microsoft.com/office/drawing/2014/main" id="{19348BAD-C704-4E08-8E98-7A9C029056C0}"/>
                </a:ext>
              </a:extLst>
            </p:cNvPr>
            <p:cNvSpPr/>
            <p:nvPr/>
          </p:nvSpPr>
          <p:spPr>
            <a:xfrm>
              <a:off x="6844429" y="362209"/>
              <a:ext cx="120633" cy="110910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6" name="object 9">
              <a:extLst>
                <a:ext uri="{FF2B5EF4-FFF2-40B4-BE49-F238E27FC236}">
                  <a16:creationId xmlns:a16="http://schemas.microsoft.com/office/drawing/2014/main" id="{98E61618-CD2C-4183-AC12-0AA22FEDE2FC}"/>
                </a:ext>
              </a:extLst>
            </p:cNvPr>
            <p:cNvSpPr/>
            <p:nvPr/>
          </p:nvSpPr>
          <p:spPr>
            <a:xfrm>
              <a:off x="7187283" y="362209"/>
              <a:ext cx="116401" cy="110910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7" name="object 11">
              <a:extLst>
                <a:ext uri="{FF2B5EF4-FFF2-40B4-BE49-F238E27FC236}">
                  <a16:creationId xmlns:a16="http://schemas.microsoft.com/office/drawing/2014/main" id="{92374A8B-8E22-43DC-B1D9-838CEDDB2C01}"/>
                </a:ext>
              </a:extLst>
            </p:cNvPr>
            <p:cNvSpPr/>
            <p:nvPr/>
          </p:nvSpPr>
          <p:spPr>
            <a:xfrm>
              <a:off x="7536486" y="362209"/>
              <a:ext cx="118518" cy="110910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8" name="object 13">
              <a:extLst>
                <a:ext uri="{FF2B5EF4-FFF2-40B4-BE49-F238E27FC236}">
                  <a16:creationId xmlns:a16="http://schemas.microsoft.com/office/drawing/2014/main" id="{C39F1882-454C-4AAD-A8FF-B6351369EC6B}"/>
                </a:ext>
              </a:extLst>
            </p:cNvPr>
            <p:cNvSpPr/>
            <p:nvPr/>
          </p:nvSpPr>
          <p:spPr>
            <a:xfrm>
              <a:off x="5138621" y="362209"/>
              <a:ext cx="118518" cy="110910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9" name="object 15">
              <a:extLst>
                <a:ext uri="{FF2B5EF4-FFF2-40B4-BE49-F238E27FC236}">
                  <a16:creationId xmlns:a16="http://schemas.microsoft.com/office/drawing/2014/main" id="{23D9E208-1BEC-467C-9B64-48E7EAD33832}"/>
                </a:ext>
              </a:extLst>
            </p:cNvPr>
            <p:cNvSpPr/>
            <p:nvPr/>
          </p:nvSpPr>
          <p:spPr>
            <a:xfrm>
              <a:off x="5489941" y="362209"/>
              <a:ext cx="116401" cy="110910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0" name="object 17">
              <a:extLst>
                <a:ext uri="{FF2B5EF4-FFF2-40B4-BE49-F238E27FC236}">
                  <a16:creationId xmlns:a16="http://schemas.microsoft.com/office/drawing/2014/main" id="{1E30FF41-3816-4C4F-AA48-CA83EA248E42}"/>
                </a:ext>
              </a:extLst>
            </p:cNvPr>
            <p:cNvSpPr/>
            <p:nvPr/>
          </p:nvSpPr>
          <p:spPr>
            <a:xfrm>
              <a:off x="5828563" y="362209"/>
              <a:ext cx="120633" cy="110910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1" name="object 19">
              <a:extLst>
                <a:ext uri="{FF2B5EF4-FFF2-40B4-BE49-F238E27FC236}">
                  <a16:creationId xmlns:a16="http://schemas.microsoft.com/office/drawing/2014/main" id="{38FA1C59-55BE-4A6C-AAF4-E77B2B791B39}"/>
                </a:ext>
              </a:extLst>
            </p:cNvPr>
            <p:cNvSpPr/>
            <p:nvPr/>
          </p:nvSpPr>
          <p:spPr>
            <a:xfrm>
              <a:off x="6179883" y="362209"/>
              <a:ext cx="118518" cy="110910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421" name="Group 91"/>
          <p:cNvGrpSpPr>
            <a:grpSpLocks/>
          </p:cNvGrpSpPr>
          <p:nvPr/>
        </p:nvGrpSpPr>
        <p:grpSpPr bwMode="auto">
          <a:xfrm>
            <a:off x="5162154" y="6467477"/>
            <a:ext cx="2044832" cy="360363"/>
            <a:chOff x="5291021" y="264269"/>
            <a:chExt cx="2516383" cy="361250"/>
          </a:xfrm>
        </p:grpSpPr>
        <p:sp>
          <p:nvSpPr>
            <p:cNvPr id="93" name="object 4">
              <a:extLst>
                <a:ext uri="{FF2B5EF4-FFF2-40B4-BE49-F238E27FC236}">
                  <a16:creationId xmlns:a16="http://schemas.microsoft.com/office/drawing/2014/main" id="{37392448-490D-4019-A9BF-A5B39FA12AA4}"/>
                </a:ext>
              </a:extLst>
            </p:cNvPr>
            <p:cNvSpPr/>
            <p:nvPr/>
          </p:nvSpPr>
          <p:spPr>
            <a:xfrm>
              <a:off x="6647624" y="264269"/>
              <a:ext cx="118518" cy="117764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4" name="object 6">
              <a:extLst>
                <a:ext uri="{FF2B5EF4-FFF2-40B4-BE49-F238E27FC236}">
                  <a16:creationId xmlns:a16="http://schemas.microsoft.com/office/drawing/2014/main" id="{7412DFBE-23D8-4AAE-A726-5405F48EED44}"/>
                </a:ext>
              </a:extLst>
            </p:cNvPr>
            <p:cNvSpPr/>
            <p:nvPr/>
          </p:nvSpPr>
          <p:spPr>
            <a:xfrm>
              <a:off x="6996829" y="264269"/>
              <a:ext cx="120633" cy="117764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5" name="object 8">
              <a:extLst>
                <a:ext uri="{FF2B5EF4-FFF2-40B4-BE49-F238E27FC236}">
                  <a16:creationId xmlns:a16="http://schemas.microsoft.com/office/drawing/2014/main" id="{BA0B2A20-CE3D-47EC-BB9B-31A0C42D4697}"/>
                </a:ext>
              </a:extLst>
            </p:cNvPr>
            <p:cNvSpPr/>
            <p:nvPr/>
          </p:nvSpPr>
          <p:spPr>
            <a:xfrm>
              <a:off x="7339683" y="264269"/>
              <a:ext cx="116401" cy="117764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6" name="object 10">
              <a:extLst>
                <a:ext uri="{FF2B5EF4-FFF2-40B4-BE49-F238E27FC236}">
                  <a16:creationId xmlns:a16="http://schemas.microsoft.com/office/drawing/2014/main" id="{08B27335-C214-4ADD-A82F-80473247EAA2}"/>
                </a:ext>
              </a:extLst>
            </p:cNvPr>
            <p:cNvSpPr/>
            <p:nvPr/>
          </p:nvSpPr>
          <p:spPr>
            <a:xfrm>
              <a:off x="7688886" y="264269"/>
              <a:ext cx="118518" cy="117764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7" name="object 12">
              <a:extLst>
                <a:ext uri="{FF2B5EF4-FFF2-40B4-BE49-F238E27FC236}">
                  <a16:creationId xmlns:a16="http://schemas.microsoft.com/office/drawing/2014/main" id="{17CD4312-AA1B-41C3-88A7-C8EC5544464C}"/>
                </a:ext>
              </a:extLst>
            </p:cNvPr>
            <p:cNvSpPr/>
            <p:nvPr/>
          </p:nvSpPr>
          <p:spPr>
            <a:xfrm>
              <a:off x="5291021" y="264269"/>
              <a:ext cx="118518" cy="117764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8" name="object 14">
              <a:extLst>
                <a:ext uri="{FF2B5EF4-FFF2-40B4-BE49-F238E27FC236}">
                  <a16:creationId xmlns:a16="http://schemas.microsoft.com/office/drawing/2014/main" id="{2203BF5E-6881-4271-A2AA-834953CBD80C}"/>
                </a:ext>
              </a:extLst>
            </p:cNvPr>
            <p:cNvSpPr/>
            <p:nvPr/>
          </p:nvSpPr>
          <p:spPr>
            <a:xfrm>
              <a:off x="5642341" y="264269"/>
              <a:ext cx="116401" cy="117764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9" name="object 16">
              <a:extLst>
                <a:ext uri="{FF2B5EF4-FFF2-40B4-BE49-F238E27FC236}">
                  <a16:creationId xmlns:a16="http://schemas.microsoft.com/office/drawing/2014/main" id="{5B076F75-5A98-49EA-9FD4-EE85DBF2E51F}"/>
                </a:ext>
              </a:extLst>
            </p:cNvPr>
            <p:cNvSpPr/>
            <p:nvPr/>
          </p:nvSpPr>
          <p:spPr>
            <a:xfrm>
              <a:off x="5980963" y="264269"/>
              <a:ext cx="120633" cy="117764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0" name="object 18">
              <a:extLst>
                <a:ext uri="{FF2B5EF4-FFF2-40B4-BE49-F238E27FC236}">
                  <a16:creationId xmlns:a16="http://schemas.microsoft.com/office/drawing/2014/main" id="{4BC22CDA-7D31-4264-9C86-A7E3DA4CEFFB}"/>
                </a:ext>
              </a:extLst>
            </p:cNvPr>
            <p:cNvSpPr/>
            <p:nvPr/>
          </p:nvSpPr>
          <p:spPr>
            <a:xfrm>
              <a:off x="6332283" y="264269"/>
              <a:ext cx="118518" cy="117764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1" name="object 5">
              <a:extLst>
                <a:ext uri="{FF2B5EF4-FFF2-40B4-BE49-F238E27FC236}">
                  <a16:creationId xmlns:a16="http://schemas.microsoft.com/office/drawing/2014/main" id="{8637C5BD-21A4-44D4-B3BD-55483E46550B}"/>
                </a:ext>
              </a:extLst>
            </p:cNvPr>
            <p:cNvSpPr/>
            <p:nvPr/>
          </p:nvSpPr>
          <p:spPr>
            <a:xfrm>
              <a:off x="6647624" y="514120"/>
              <a:ext cx="118518" cy="111399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2" name="object 7">
              <a:extLst>
                <a:ext uri="{FF2B5EF4-FFF2-40B4-BE49-F238E27FC236}">
                  <a16:creationId xmlns:a16="http://schemas.microsoft.com/office/drawing/2014/main" id="{0C4627A3-3C20-4F7B-918F-3E2791ED4999}"/>
                </a:ext>
              </a:extLst>
            </p:cNvPr>
            <p:cNvSpPr/>
            <p:nvPr/>
          </p:nvSpPr>
          <p:spPr>
            <a:xfrm>
              <a:off x="6996829" y="514120"/>
              <a:ext cx="120633" cy="111399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3" name="object 9">
              <a:extLst>
                <a:ext uri="{FF2B5EF4-FFF2-40B4-BE49-F238E27FC236}">
                  <a16:creationId xmlns:a16="http://schemas.microsoft.com/office/drawing/2014/main" id="{4206FBCC-98C0-4FC2-AF20-F81C07D5515E}"/>
                </a:ext>
              </a:extLst>
            </p:cNvPr>
            <p:cNvSpPr/>
            <p:nvPr/>
          </p:nvSpPr>
          <p:spPr>
            <a:xfrm>
              <a:off x="7339683" y="514120"/>
              <a:ext cx="116401" cy="111399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4" name="object 11">
              <a:extLst>
                <a:ext uri="{FF2B5EF4-FFF2-40B4-BE49-F238E27FC236}">
                  <a16:creationId xmlns:a16="http://schemas.microsoft.com/office/drawing/2014/main" id="{5AE39F86-4709-4902-BA5F-4B153F1DEF3E}"/>
                </a:ext>
              </a:extLst>
            </p:cNvPr>
            <p:cNvSpPr/>
            <p:nvPr/>
          </p:nvSpPr>
          <p:spPr>
            <a:xfrm>
              <a:off x="7688886" y="514120"/>
              <a:ext cx="118518" cy="111399"/>
            </a:xfrm>
            <a:prstGeom prst="roundRect">
              <a:avLst/>
            </a:prstGeom>
            <a:solidFill>
              <a:srgbClr val="FEA34F"/>
            </a:solidFill>
            <a:ln>
              <a:solidFill>
                <a:srgbClr val="FEA34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5" name="object 13">
              <a:extLst>
                <a:ext uri="{FF2B5EF4-FFF2-40B4-BE49-F238E27FC236}">
                  <a16:creationId xmlns:a16="http://schemas.microsoft.com/office/drawing/2014/main" id="{38ADB105-DEF1-4E7B-984B-0DACA624602E}"/>
                </a:ext>
              </a:extLst>
            </p:cNvPr>
            <p:cNvSpPr/>
            <p:nvPr/>
          </p:nvSpPr>
          <p:spPr>
            <a:xfrm>
              <a:off x="5291021" y="514120"/>
              <a:ext cx="118518" cy="111399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6" name="object 15">
              <a:extLst>
                <a:ext uri="{FF2B5EF4-FFF2-40B4-BE49-F238E27FC236}">
                  <a16:creationId xmlns:a16="http://schemas.microsoft.com/office/drawing/2014/main" id="{EAA12E1E-45B7-4CDE-87F0-B0FFE5834E7A}"/>
                </a:ext>
              </a:extLst>
            </p:cNvPr>
            <p:cNvSpPr/>
            <p:nvPr/>
          </p:nvSpPr>
          <p:spPr>
            <a:xfrm>
              <a:off x="5642341" y="514120"/>
              <a:ext cx="116401" cy="111399"/>
            </a:xfrm>
            <a:prstGeom prst="roundRect">
              <a:avLst/>
            </a:prstGeom>
            <a:solidFill>
              <a:srgbClr val="46B688"/>
            </a:solidFill>
            <a:ln>
              <a:solidFill>
                <a:srgbClr val="46B68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7" name="object 17">
              <a:extLst>
                <a:ext uri="{FF2B5EF4-FFF2-40B4-BE49-F238E27FC236}">
                  <a16:creationId xmlns:a16="http://schemas.microsoft.com/office/drawing/2014/main" id="{F8368FF8-169D-46F8-AD2A-C0336AB9DC5C}"/>
                </a:ext>
              </a:extLst>
            </p:cNvPr>
            <p:cNvSpPr/>
            <p:nvPr/>
          </p:nvSpPr>
          <p:spPr>
            <a:xfrm>
              <a:off x="5980963" y="514120"/>
              <a:ext cx="120633" cy="111399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8" name="object 19">
              <a:extLst>
                <a:ext uri="{FF2B5EF4-FFF2-40B4-BE49-F238E27FC236}">
                  <a16:creationId xmlns:a16="http://schemas.microsoft.com/office/drawing/2014/main" id="{DD1B0019-F14B-452F-925B-34001F414F14}"/>
                </a:ext>
              </a:extLst>
            </p:cNvPr>
            <p:cNvSpPr/>
            <p:nvPr/>
          </p:nvSpPr>
          <p:spPr>
            <a:xfrm>
              <a:off x="6332283" y="514120"/>
              <a:ext cx="118518" cy="111399"/>
            </a:xfrm>
            <a:prstGeom prst="roundRect">
              <a:avLst/>
            </a:prstGeom>
            <a:solidFill>
              <a:srgbClr val="016AA3"/>
            </a:solidFill>
            <a:ln>
              <a:solidFill>
                <a:srgbClr val="016AA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eaLnBrk="1" hangingPunct="1">
                <a:defRPr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60422" name="Title 69"/>
          <p:cNvSpPr txBox="1">
            <a:spLocks/>
          </p:cNvSpPr>
          <p:nvPr/>
        </p:nvSpPr>
        <p:spPr bwMode="auto">
          <a:xfrm>
            <a:off x="2341696" y="457200"/>
            <a:ext cx="757740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419" tIns="41709" rIns="83419" bIns="41709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100" b="1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id-ID" altLang="en-US" sz="1100" b="1">
                <a:latin typeface="Cambria" panose="02040503050406030204" pitchFamily="18" charset="0"/>
                <a:ea typeface="Cambria" panose="02040503050406030204" pitchFamily="18" charset="0"/>
              </a:rPr>
              <a:t>PM DALAM RKP 2019</a:t>
            </a:r>
            <a:endParaRPr lang="id-ID" altLang="id-ID" sz="1100" b="1">
              <a:latin typeface="Cambria" panose="02040503050406030204" pitchFamily="18" charset="0"/>
              <a:ea typeface="Cambria" panose="02040503050406030204" pitchFamily="18" charset="0"/>
              <a:cs typeface="Segoe UI" pitchFamily="34" charset="0"/>
            </a:endParaRPr>
          </a:p>
          <a:p>
            <a:pPr algn="ctr" eaLnBrk="1" hangingPunct="1"/>
            <a:r>
              <a:rPr lang="id-ID" altLang="id-ID" sz="1100" b="1"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rPr>
              <a:t>PRIORITAS NASIONAL 1: PEMBANGUNAN MANUSIA MELALUI PENGURANGAN KEMISKINAN DAN PENINGKATAN PELAYANAN DASAR</a:t>
            </a:r>
          </a:p>
        </p:txBody>
      </p:sp>
      <p:graphicFrame>
        <p:nvGraphicFramePr>
          <p:cNvPr id="110" name="Diagram 109">
            <a:extLst>
              <a:ext uri="{FF2B5EF4-FFF2-40B4-BE49-F238E27FC236}">
                <a16:creationId xmlns:a16="http://schemas.microsoft.com/office/drawing/2014/main" id="{B0AB5E17-E02A-4ACF-B3FC-145BC15AC1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8135273"/>
              </p:ext>
            </p:extLst>
          </p:nvPr>
        </p:nvGraphicFramePr>
        <p:xfrm>
          <a:off x="3037884" y="1279701"/>
          <a:ext cx="5545993" cy="5417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18">
            <a:extLst>
              <a:ext uri="{FF2B5EF4-FFF2-40B4-BE49-F238E27FC236}">
                <a16:creationId xmlns:a16="http://schemas.microsoft.com/office/drawing/2014/main" id="{C38B63C6-75B1-4996-B149-A0CAA312D528}"/>
              </a:ext>
            </a:extLst>
          </p:cNvPr>
          <p:cNvGrpSpPr/>
          <p:nvPr/>
        </p:nvGrpSpPr>
        <p:grpSpPr>
          <a:xfrm>
            <a:off x="3740003" y="1290900"/>
            <a:ext cx="1629938" cy="468052"/>
            <a:chOff x="3176932" y="644043"/>
            <a:chExt cx="2206248" cy="468052"/>
          </a:xfrm>
          <a:solidFill>
            <a:schemeClr val="accent2"/>
          </a:solidFill>
        </p:grpSpPr>
        <p:cxnSp>
          <p:nvCxnSpPr>
            <p:cNvPr id="112" name="Elbow Connector 67">
              <a:extLst>
                <a:ext uri="{FF2B5EF4-FFF2-40B4-BE49-F238E27FC236}">
                  <a16:creationId xmlns:a16="http://schemas.microsoft.com/office/drawing/2014/main" id="{3C8B5245-A2DC-4E28-983A-F04E800A5B3A}"/>
                </a:ext>
              </a:extLst>
            </p:cNvPr>
            <p:cNvCxnSpPr/>
            <p:nvPr/>
          </p:nvCxnSpPr>
          <p:spPr>
            <a:xfrm rot="10800000" flipV="1">
              <a:off x="4771742" y="732350"/>
              <a:ext cx="611438" cy="145721"/>
            </a:xfrm>
            <a:prstGeom prst="bentConnector3">
              <a:avLst>
                <a:gd name="adj1" fmla="val 50000"/>
              </a:avLst>
            </a:prstGeom>
            <a:grpFill/>
            <a:ln w="381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650048E-A6E7-487C-A5C6-CB2FC9091225}"/>
                </a:ext>
              </a:extLst>
            </p:cNvPr>
            <p:cNvSpPr/>
            <p:nvPr/>
          </p:nvSpPr>
          <p:spPr>
            <a:xfrm>
              <a:off x="3176932" y="644043"/>
              <a:ext cx="1594807" cy="46805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6165">
                <a:defRPr/>
              </a:pPr>
              <a:r>
                <a:rPr lang="id-ID" sz="13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PROGRAM PRIORITAS</a:t>
              </a:r>
            </a:p>
          </p:txBody>
        </p:sp>
      </p:grpSp>
      <p:grpSp>
        <p:nvGrpSpPr>
          <p:cNvPr id="6" name="Group 16">
            <a:extLst>
              <a:ext uri="{FF2B5EF4-FFF2-40B4-BE49-F238E27FC236}">
                <a16:creationId xmlns:a16="http://schemas.microsoft.com/office/drawing/2014/main" id="{4B05AB6D-C80B-4891-A8F5-2003F7ACD093}"/>
              </a:ext>
            </a:extLst>
          </p:cNvPr>
          <p:cNvGrpSpPr/>
          <p:nvPr/>
        </p:nvGrpSpPr>
        <p:grpSpPr>
          <a:xfrm>
            <a:off x="6484768" y="4518276"/>
            <a:ext cx="2933138" cy="626563"/>
            <a:chOff x="6007887" y="4836767"/>
            <a:chExt cx="3649081" cy="680465"/>
          </a:xfrm>
          <a:solidFill>
            <a:schemeClr val="accent1"/>
          </a:solidFill>
        </p:grpSpPr>
        <p:cxnSp>
          <p:nvCxnSpPr>
            <p:cNvPr id="116" name="Elbow Connector 64">
              <a:extLst>
                <a:ext uri="{FF2B5EF4-FFF2-40B4-BE49-F238E27FC236}">
                  <a16:creationId xmlns:a16="http://schemas.microsoft.com/office/drawing/2014/main" id="{D34DEF91-73D2-4B1D-BFD6-7BCF7B1AA6F1}"/>
                </a:ext>
              </a:extLst>
            </p:cNvPr>
            <p:cNvCxnSpPr>
              <a:cxnSpLocks/>
            </p:cNvCxnSpPr>
            <p:nvPr/>
          </p:nvCxnSpPr>
          <p:spPr>
            <a:xfrm>
              <a:off x="6007887" y="4836767"/>
              <a:ext cx="2109446" cy="320427"/>
            </a:xfrm>
            <a:prstGeom prst="bentConnector3">
              <a:avLst>
                <a:gd name="adj1" fmla="val 50000"/>
              </a:avLst>
            </a:prstGeom>
            <a:grpFill/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B006790-EA24-4419-A768-2D12FDB8F8A2}"/>
                </a:ext>
              </a:extLst>
            </p:cNvPr>
            <p:cNvSpPr/>
            <p:nvPr/>
          </p:nvSpPr>
          <p:spPr>
            <a:xfrm>
              <a:off x="8117334" y="5003472"/>
              <a:ext cx="1539634" cy="513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6165">
                <a:defRPr/>
              </a:pPr>
              <a:r>
                <a:rPr lang="id-ID" sz="13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PRIORITAS NASIONAL</a:t>
              </a:r>
            </a:p>
          </p:txBody>
        </p:sp>
      </p:grpSp>
      <p:grpSp>
        <p:nvGrpSpPr>
          <p:cNvPr id="60426" name="Group 17"/>
          <p:cNvGrpSpPr>
            <a:grpSpLocks/>
          </p:cNvGrpSpPr>
          <p:nvPr/>
        </p:nvGrpSpPr>
        <p:grpSpPr bwMode="auto">
          <a:xfrm>
            <a:off x="1765565" y="4521200"/>
            <a:ext cx="1178058" cy="889000"/>
            <a:chOff x="1741302" y="3809350"/>
            <a:chExt cx="975431" cy="889703"/>
          </a:xfrm>
        </p:grpSpPr>
        <p:cxnSp>
          <p:nvCxnSpPr>
            <p:cNvPr id="119" name="Elbow Connector 70">
              <a:extLst>
                <a:ext uri="{FF2B5EF4-FFF2-40B4-BE49-F238E27FC236}">
                  <a16:creationId xmlns:a16="http://schemas.microsoft.com/office/drawing/2014/main" id="{4B2F7263-6003-4731-B77C-BC1C89CCB8A5}"/>
                </a:ext>
              </a:extLst>
            </p:cNvPr>
            <p:cNvCxnSpPr/>
            <p:nvPr/>
          </p:nvCxnSpPr>
          <p:spPr>
            <a:xfrm rot="16200000" flipV="1">
              <a:off x="2111779" y="4395984"/>
              <a:ext cx="421020" cy="185118"/>
            </a:xfrm>
            <a:prstGeom prst="bentConnector3">
              <a:avLst>
                <a:gd name="adj1" fmla="val 39335"/>
              </a:avLst>
            </a:prstGeom>
            <a:ln w="3810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1D22A9B-994C-4FF4-AA1D-A750751340B2}"/>
                </a:ext>
              </a:extLst>
            </p:cNvPr>
            <p:cNvSpPr/>
            <p:nvPr/>
          </p:nvSpPr>
          <p:spPr>
            <a:xfrm>
              <a:off x="1741302" y="3809350"/>
              <a:ext cx="975431" cy="4686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6165">
                <a:defRPr/>
              </a:pPr>
              <a:r>
                <a:rPr lang="id-ID" sz="13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KEGIATAN PRIORITAS</a:t>
              </a:r>
            </a:p>
          </p:txBody>
        </p:sp>
      </p:grpSp>
      <p:sp>
        <p:nvSpPr>
          <p:cNvPr id="121" name="Oval 120">
            <a:extLst>
              <a:ext uri="{FF2B5EF4-FFF2-40B4-BE49-F238E27FC236}">
                <a16:creationId xmlns:a16="http://schemas.microsoft.com/office/drawing/2014/main" id="{71382BC5-2ECF-425E-B4E2-84D4BB3A92D5}"/>
              </a:ext>
            </a:extLst>
          </p:cNvPr>
          <p:cNvSpPr/>
          <p:nvPr/>
        </p:nvSpPr>
        <p:spPr>
          <a:xfrm>
            <a:off x="6699652" y="4899033"/>
            <a:ext cx="359867" cy="442913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846165">
              <a:defRPr/>
            </a:pPr>
            <a:r>
              <a:rPr lang="id-ID" sz="2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DB79899-46F6-4EBF-898B-4012E72A3C3A}"/>
              </a:ext>
            </a:extLst>
          </p:cNvPr>
          <p:cNvSpPr/>
          <p:nvPr/>
        </p:nvSpPr>
        <p:spPr>
          <a:xfrm>
            <a:off x="4576567" y="4910139"/>
            <a:ext cx="358577" cy="442912"/>
          </a:xfrm>
          <a:prstGeom prst="ellipse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846165">
              <a:defRPr/>
            </a:pPr>
            <a:r>
              <a:rPr lang="id-ID" sz="2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B01E7E4D-611C-4424-A9F9-5C9E9B01C253}"/>
              </a:ext>
            </a:extLst>
          </p:cNvPr>
          <p:cNvSpPr/>
          <p:nvPr/>
        </p:nvSpPr>
        <p:spPr>
          <a:xfrm>
            <a:off x="3969048" y="2547938"/>
            <a:ext cx="359866" cy="444500"/>
          </a:xfrm>
          <a:prstGeom prst="ellipse">
            <a:avLst/>
          </a:prstGeom>
          <a:solidFill>
            <a:schemeClr val="accent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defTabSz="846165">
              <a:defRPr/>
            </a:pPr>
            <a:r>
              <a:rPr lang="id-ID" sz="2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5</a:t>
            </a:r>
          </a:p>
        </p:txBody>
      </p:sp>
      <p:grpSp>
        <p:nvGrpSpPr>
          <p:cNvPr id="60436" name="Group 123"/>
          <p:cNvGrpSpPr>
            <a:grpSpLocks/>
          </p:cNvGrpSpPr>
          <p:nvPr/>
        </p:nvGrpSpPr>
        <p:grpSpPr bwMode="auto">
          <a:xfrm>
            <a:off x="8293894" y="2682876"/>
            <a:ext cx="2755106" cy="1793875"/>
            <a:chOff x="8628183" y="1948328"/>
            <a:chExt cx="3390249" cy="1793674"/>
          </a:xfrm>
        </p:grpSpPr>
        <p:sp>
          <p:nvSpPr>
            <p:cNvPr id="125" name="Rounded Rectangle 55">
              <a:extLst>
                <a:ext uri="{FF2B5EF4-FFF2-40B4-BE49-F238E27FC236}">
                  <a16:creationId xmlns:a16="http://schemas.microsoft.com/office/drawing/2014/main" id="{6315DE12-A480-45EA-9AE1-1E9154BD32BA}"/>
                </a:ext>
              </a:extLst>
            </p:cNvPr>
            <p:cNvSpPr/>
            <p:nvPr/>
          </p:nvSpPr>
          <p:spPr>
            <a:xfrm>
              <a:off x="8662043" y="1948328"/>
              <a:ext cx="3356389" cy="353973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Peningkatan akses dan mutu pelayanan kesehatan </a:t>
              </a:r>
            </a:p>
          </p:txBody>
        </p:sp>
        <p:sp>
          <p:nvSpPr>
            <p:cNvPr id="126" name="Rounded Rectangle 55">
              <a:extLst>
                <a:ext uri="{FF2B5EF4-FFF2-40B4-BE49-F238E27FC236}">
                  <a16:creationId xmlns:a16="http://schemas.microsoft.com/office/drawing/2014/main" id="{D9F4BF27-E3FA-4F13-8F01-8CE004DB806D}"/>
                </a:ext>
              </a:extLst>
            </p:cNvPr>
            <p:cNvSpPr/>
            <p:nvPr/>
          </p:nvSpPr>
          <p:spPr>
            <a:xfrm>
              <a:off x="8662043" y="2368969"/>
              <a:ext cx="3356389" cy="396831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Peningkatan kesehatan ibu, anak, dan keluarga berencana</a:t>
              </a:r>
            </a:p>
          </p:txBody>
        </p:sp>
        <p:sp>
          <p:nvSpPr>
            <p:cNvPr id="127" name="Rounded Rectangle 55">
              <a:extLst>
                <a:ext uri="{FF2B5EF4-FFF2-40B4-BE49-F238E27FC236}">
                  <a16:creationId xmlns:a16="http://schemas.microsoft.com/office/drawing/2014/main" id="{6B4F76CF-5901-4D1A-8F9C-26F6B98A2B18}"/>
                </a:ext>
              </a:extLst>
            </p:cNvPr>
            <p:cNvSpPr/>
            <p:nvPr/>
          </p:nvSpPr>
          <p:spPr>
            <a:xfrm>
              <a:off x="8662043" y="2826118"/>
              <a:ext cx="3356389" cy="261908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9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Pencegahan dan pengendalian penyakit</a:t>
              </a:r>
            </a:p>
          </p:txBody>
        </p:sp>
        <p:sp>
          <p:nvSpPr>
            <p:cNvPr id="128" name="Rounded Rectangle 55">
              <a:extLst>
                <a:ext uri="{FF2B5EF4-FFF2-40B4-BE49-F238E27FC236}">
                  <a16:creationId xmlns:a16="http://schemas.microsoft.com/office/drawing/2014/main" id="{D90A9439-855C-44D5-BB3E-286ABD929401}"/>
                </a:ext>
              </a:extLst>
            </p:cNvPr>
            <p:cNvSpPr/>
            <p:nvPr/>
          </p:nvSpPr>
          <p:spPr>
            <a:xfrm>
              <a:off x="8662043" y="3130883"/>
              <a:ext cx="3356389" cy="260321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Percepatan penurunan </a:t>
              </a:r>
              <a:r>
                <a:rPr lang="id-ID" sz="1100" i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stunting</a:t>
              </a:r>
            </a:p>
          </p:txBody>
        </p:sp>
        <p:sp>
          <p:nvSpPr>
            <p:cNvPr id="129" name="Rounded Rectangle 55">
              <a:extLst>
                <a:ext uri="{FF2B5EF4-FFF2-40B4-BE49-F238E27FC236}">
                  <a16:creationId xmlns:a16="http://schemas.microsoft.com/office/drawing/2014/main" id="{DFF9BA42-9438-41EB-9562-B3BE6E6853F8}"/>
                </a:ext>
              </a:extLst>
            </p:cNvPr>
            <p:cNvSpPr/>
            <p:nvPr/>
          </p:nvSpPr>
          <p:spPr>
            <a:xfrm>
              <a:off x="8628183" y="3480094"/>
              <a:ext cx="3356389" cy="261908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9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Penguatan “Gerakan Masyarakat Hidup Sehat”</a:t>
              </a:r>
            </a:p>
          </p:txBody>
        </p:sp>
      </p:grpSp>
      <p:grpSp>
        <p:nvGrpSpPr>
          <p:cNvPr id="60437" name="Group 129"/>
          <p:cNvGrpSpPr>
            <a:grpSpLocks/>
          </p:cNvGrpSpPr>
          <p:nvPr/>
        </p:nvGrpSpPr>
        <p:grpSpPr bwMode="auto">
          <a:xfrm>
            <a:off x="7291257" y="1130302"/>
            <a:ext cx="3606403" cy="1457325"/>
            <a:chOff x="6607839" y="707968"/>
            <a:chExt cx="4437415" cy="1456880"/>
          </a:xfrm>
        </p:grpSpPr>
        <p:sp>
          <p:nvSpPr>
            <p:cNvPr id="131" name="Rounded Rectangle 54">
              <a:extLst>
                <a:ext uri="{FF2B5EF4-FFF2-40B4-BE49-F238E27FC236}">
                  <a16:creationId xmlns:a16="http://schemas.microsoft.com/office/drawing/2014/main" id="{01CFEF02-E880-453D-B592-7D7923AAECC0}"/>
                </a:ext>
              </a:extLst>
            </p:cNvPr>
            <p:cNvSpPr/>
            <p:nvPr/>
          </p:nvSpPr>
          <p:spPr>
            <a:xfrm>
              <a:off x="6607839" y="707968"/>
              <a:ext cx="4420486" cy="317403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0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Penguatan pelaksanaan bantuan sosial dan subsidi tepat sasaran </a:t>
              </a:r>
            </a:p>
          </p:txBody>
        </p:sp>
        <p:sp>
          <p:nvSpPr>
            <p:cNvPr id="132" name="Rounded Rectangle 55">
              <a:extLst>
                <a:ext uri="{FF2B5EF4-FFF2-40B4-BE49-F238E27FC236}">
                  <a16:creationId xmlns:a16="http://schemas.microsoft.com/office/drawing/2014/main" id="{E2655077-6C98-4FE9-9FF4-D665D94361C6}"/>
                </a:ext>
              </a:extLst>
            </p:cNvPr>
            <p:cNvSpPr/>
            <p:nvPr/>
          </p:nvSpPr>
          <p:spPr>
            <a:xfrm>
              <a:off x="6607839" y="1047589"/>
              <a:ext cx="4420486" cy="203138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Penguatan sistem jaminan sosial</a:t>
              </a:r>
            </a:p>
          </p:txBody>
        </p:sp>
        <p:sp>
          <p:nvSpPr>
            <p:cNvPr id="133" name="Rounded Rectangle 54">
              <a:extLst>
                <a:ext uri="{FF2B5EF4-FFF2-40B4-BE49-F238E27FC236}">
                  <a16:creationId xmlns:a16="http://schemas.microsoft.com/office/drawing/2014/main" id="{E1201A6E-B31E-46FF-B11C-0DCE02D1D699}"/>
                </a:ext>
              </a:extLst>
            </p:cNvPr>
            <p:cNvSpPr/>
            <p:nvPr/>
          </p:nvSpPr>
          <p:spPr>
            <a:xfrm>
              <a:off x="6607839" y="1276119"/>
              <a:ext cx="4420486" cy="242814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Penguatan literasi </a:t>
              </a:r>
              <a:r>
                <a:rPr lang="en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u</a:t>
              </a: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ntuk kesejahteraan</a:t>
              </a:r>
            </a:p>
          </p:txBody>
        </p:sp>
        <p:sp>
          <p:nvSpPr>
            <p:cNvPr id="134" name="Rounded Rectangle 54">
              <a:extLst>
                <a:ext uri="{FF2B5EF4-FFF2-40B4-BE49-F238E27FC236}">
                  <a16:creationId xmlns:a16="http://schemas.microsoft.com/office/drawing/2014/main" id="{5359ECCE-D1BC-4B76-8A76-C4ED37C12A7F}"/>
                </a:ext>
              </a:extLst>
            </p:cNvPr>
            <p:cNvSpPr/>
            <p:nvPr/>
          </p:nvSpPr>
          <p:spPr>
            <a:xfrm>
              <a:off x="6624768" y="1552260"/>
              <a:ext cx="4420486" cy="241226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Pelaksanaan reforma agraria</a:t>
              </a:r>
            </a:p>
          </p:txBody>
        </p:sp>
        <p:sp>
          <p:nvSpPr>
            <p:cNvPr id="135" name="Rounded Rectangle 54">
              <a:extLst>
                <a:ext uri="{FF2B5EF4-FFF2-40B4-BE49-F238E27FC236}">
                  <a16:creationId xmlns:a16="http://schemas.microsoft.com/office/drawing/2014/main" id="{20B7EFF5-D636-4257-BB73-40389B40F3C5}"/>
                </a:ext>
              </a:extLst>
            </p:cNvPr>
            <p:cNvSpPr/>
            <p:nvPr/>
          </p:nvSpPr>
          <p:spPr>
            <a:xfrm>
              <a:off x="6624768" y="1823640"/>
              <a:ext cx="4420486" cy="341208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9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Percepatan pemberian akses kelola sumber daya alam kepada masyarakat melalui perhutanan sosial</a:t>
              </a:r>
            </a:p>
          </p:txBody>
        </p:sp>
      </p:grpSp>
      <p:grpSp>
        <p:nvGrpSpPr>
          <p:cNvPr id="60438" name="Group 135"/>
          <p:cNvGrpSpPr>
            <a:grpSpLocks/>
          </p:cNvGrpSpPr>
          <p:nvPr/>
        </p:nvGrpSpPr>
        <p:grpSpPr bwMode="auto">
          <a:xfrm>
            <a:off x="1404408" y="5410202"/>
            <a:ext cx="2744788" cy="1330325"/>
            <a:chOff x="136061" y="5404589"/>
            <a:chExt cx="3482157" cy="950757"/>
          </a:xfrm>
        </p:grpSpPr>
        <p:grpSp>
          <p:nvGrpSpPr>
            <p:cNvPr id="60465" name="Group 136"/>
            <p:cNvGrpSpPr>
              <a:grpSpLocks/>
            </p:cNvGrpSpPr>
            <p:nvPr/>
          </p:nvGrpSpPr>
          <p:grpSpPr bwMode="auto">
            <a:xfrm>
              <a:off x="142504" y="5404589"/>
              <a:ext cx="3475714" cy="627854"/>
              <a:chOff x="-318543" y="5782240"/>
              <a:chExt cx="3936761" cy="627854"/>
            </a:xfrm>
          </p:grpSpPr>
          <p:sp>
            <p:nvSpPr>
              <p:cNvPr id="139" name="Rounded Rectangle 54">
                <a:extLst>
                  <a:ext uri="{FF2B5EF4-FFF2-40B4-BE49-F238E27FC236}">
                    <a16:creationId xmlns:a16="http://schemas.microsoft.com/office/drawing/2014/main" id="{755793EF-10E2-489F-9906-14C582E5E8A8}"/>
                  </a:ext>
                </a:extLst>
              </p:cNvPr>
              <p:cNvSpPr/>
              <p:nvPr/>
            </p:nvSpPr>
            <p:spPr>
              <a:xfrm>
                <a:off x="-318426" y="6087436"/>
                <a:ext cx="3936644" cy="322214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846165">
                  <a:defRPr/>
                </a:pPr>
                <a:r>
                  <a:rPr lang="id-ID" sz="11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Penyediaan </a:t>
                </a:r>
                <a:r>
                  <a:rPr lang="en-ID" sz="11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akses</a:t>
                </a:r>
                <a:r>
                  <a:rPr lang="en-ID" sz="11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infrastruktur</a:t>
                </a:r>
                <a:r>
                  <a:rPr lang="en-ID" sz="11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dasar</a:t>
                </a:r>
                <a:r>
                  <a:rPr lang="en-ID" sz="11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permukiman</a:t>
                </a:r>
                <a:r>
                  <a:rPr lang="en-ID" sz="11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layak</a:t>
                </a:r>
                <a:endParaRPr lang="id-ID" sz="11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0" name="Rounded Rectangle 55">
                <a:extLst>
                  <a:ext uri="{FF2B5EF4-FFF2-40B4-BE49-F238E27FC236}">
                    <a16:creationId xmlns:a16="http://schemas.microsoft.com/office/drawing/2014/main" id="{8FBFC428-7CEB-4E45-A64A-8C0C32A2897E}"/>
                  </a:ext>
                </a:extLst>
              </p:cNvPr>
              <p:cNvSpPr/>
              <p:nvPr/>
            </p:nvSpPr>
            <p:spPr>
              <a:xfrm>
                <a:off x="-318426" y="5782240"/>
                <a:ext cx="3936644" cy="273428"/>
              </a:xfrm>
              <a:prstGeom prst="roundRect">
                <a:avLst/>
              </a:pr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defRPr/>
                </a:pPr>
                <a:r>
                  <a:rPr lang="id-ID" sz="11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Penyediaan akses </a:t>
                </a:r>
                <a:r>
                  <a:rPr lang="en-ID" sz="11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hunian</a:t>
                </a:r>
                <a:r>
                  <a:rPr lang="en-ID" sz="11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layak</a:t>
                </a:r>
                <a:r>
                  <a:rPr lang="en-ID" sz="11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dan</a:t>
                </a:r>
                <a:r>
                  <a:rPr lang="en-ID" sz="11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r>
                  <a:rPr lang="en-ID" sz="11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terjangkau</a:t>
                </a:r>
                <a:r>
                  <a:rPr lang="en-ID" sz="11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 </a:t>
                </a:r>
                <a:endPara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38" name="Rounded Rectangle 54">
              <a:extLst>
                <a:ext uri="{FF2B5EF4-FFF2-40B4-BE49-F238E27FC236}">
                  <a16:creationId xmlns:a16="http://schemas.microsoft.com/office/drawing/2014/main" id="{C39CFD61-783E-4571-963B-AD28F5E5AE1B}"/>
                </a:ext>
              </a:extLst>
            </p:cNvPr>
            <p:cNvSpPr/>
            <p:nvPr/>
          </p:nvSpPr>
          <p:spPr>
            <a:xfrm>
              <a:off x="136061" y="6063766"/>
              <a:ext cx="3475612" cy="291580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846165">
                <a:defRPr/>
              </a:pPr>
              <a:r>
                <a:rPr lang="id-ID" sz="11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Peningkatan </a:t>
              </a:r>
              <a:r>
                <a:rPr lang="en-ID" sz="11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kualitas</a:t>
              </a:r>
              <a:r>
                <a:rPr lang="en-ID" sz="11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 </a:t>
              </a:r>
              <a:r>
                <a:rPr lang="en-ID" sz="11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lingkungan</a:t>
              </a:r>
              <a:r>
                <a:rPr lang="en-ID" sz="11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 di </a:t>
              </a:r>
              <a:r>
                <a:rPr lang="en-ID" sz="11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permukiman</a:t>
              </a:r>
              <a:endParaRPr lang="id-ID" sz="11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sp>
        <p:nvSpPr>
          <p:cNvPr id="141" name="Rounded Rectangle 55">
            <a:extLst>
              <a:ext uri="{FF2B5EF4-FFF2-40B4-BE49-F238E27FC236}">
                <a16:creationId xmlns:a16="http://schemas.microsoft.com/office/drawing/2014/main" id="{E976DC80-5288-44F0-A5C7-7DAB4240F4B3}"/>
              </a:ext>
            </a:extLst>
          </p:cNvPr>
          <p:cNvSpPr/>
          <p:nvPr/>
        </p:nvSpPr>
        <p:spPr>
          <a:xfrm>
            <a:off x="1285744" y="2287590"/>
            <a:ext cx="2151459" cy="390525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eaLnBrk="1" hangingPunct="1">
              <a:defRPr/>
            </a:pPr>
            <a:r>
              <a:rPr lang="id-ID" sz="1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Penguatan layanan dan rujukan satu pintu</a:t>
            </a:r>
          </a:p>
        </p:txBody>
      </p:sp>
      <p:sp>
        <p:nvSpPr>
          <p:cNvPr id="142" name="Rounded Rectangle 55">
            <a:extLst>
              <a:ext uri="{FF2B5EF4-FFF2-40B4-BE49-F238E27FC236}">
                <a16:creationId xmlns:a16="http://schemas.microsoft.com/office/drawing/2014/main" id="{A0C0D389-23E4-4FA6-9915-CD5851005B90}"/>
              </a:ext>
            </a:extLst>
          </p:cNvPr>
          <p:cNvSpPr/>
          <p:nvPr/>
        </p:nvSpPr>
        <p:spPr>
          <a:xfrm>
            <a:off x="1271986" y="2762252"/>
            <a:ext cx="2165217" cy="536575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eaLnBrk="1" hangingPunct="1">
              <a:defRPr/>
            </a:pPr>
            <a:r>
              <a:rPr lang="id-ID" sz="1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Penguatan integrasi sistem administrasi kependudukan dan catatan sipil</a:t>
            </a:r>
          </a:p>
        </p:txBody>
      </p:sp>
      <p:sp>
        <p:nvSpPr>
          <p:cNvPr id="143" name="Rounded Rectangle 55">
            <a:extLst>
              <a:ext uri="{FF2B5EF4-FFF2-40B4-BE49-F238E27FC236}">
                <a16:creationId xmlns:a16="http://schemas.microsoft.com/office/drawing/2014/main" id="{6955B71D-5605-4030-932A-0196FDFDB541}"/>
              </a:ext>
            </a:extLst>
          </p:cNvPr>
          <p:cNvSpPr/>
          <p:nvPr/>
        </p:nvSpPr>
        <p:spPr>
          <a:xfrm>
            <a:off x="1271986" y="3378200"/>
            <a:ext cx="2165217" cy="40005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eaLnBrk="1" hangingPunct="1">
              <a:defRPr/>
            </a:pPr>
            <a:r>
              <a:rPr lang="id-ID" sz="1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Percepatan Pencapaian SPM di daerah</a:t>
            </a:r>
          </a:p>
        </p:txBody>
      </p:sp>
      <p:grpSp>
        <p:nvGrpSpPr>
          <p:cNvPr id="60442" name="Group 143"/>
          <p:cNvGrpSpPr>
            <a:grpSpLocks/>
          </p:cNvGrpSpPr>
          <p:nvPr/>
        </p:nvGrpSpPr>
        <p:grpSpPr bwMode="auto">
          <a:xfrm>
            <a:off x="7722924" y="5257800"/>
            <a:ext cx="2639881" cy="1536700"/>
            <a:chOff x="7915289" y="5185130"/>
            <a:chExt cx="3385388" cy="1536832"/>
          </a:xfrm>
        </p:grpSpPr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72687FA4-D8B1-430A-B8D7-70EA861DFB86}"/>
                </a:ext>
              </a:extLst>
            </p:cNvPr>
            <p:cNvSpPr/>
            <p:nvPr/>
          </p:nvSpPr>
          <p:spPr>
            <a:xfrm>
              <a:off x="7915289" y="5610617"/>
              <a:ext cx="3363333" cy="298476"/>
            </a:xfrm>
            <a:prstGeom prst="roundRect">
              <a:avLst/>
            </a:prstGeom>
            <a:noFill/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1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Penyediaan afirmasi pendidikan</a:t>
              </a:r>
            </a:p>
          </p:txBody>
        </p:sp>
        <p:sp>
          <p:nvSpPr>
            <p:cNvPr id="146" name="Rounded Rectangle 54">
              <a:extLst>
                <a:ext uri="{FF2B5EF4-FFF2-40B4-BE49-F238E27FC236}">
                  <a16:creationId xmlns:a16="http://schemas.microsoft.com/office/drawing/2014/main" id="{0736EBDB-E38F-467E-9D0F-EF51455C555D}"/>
                </a:ext>
              </a:extLst>
            </p:cNvPr>
            <p:cNvSpPr/>
            <p:nvPr/>
          </p:nvSpPr>
          <p:spPr>
            <a:xfrm>
              <a:off x="7915289" y="5185130"/>
              <a:ext cx="3385388" cy="371507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846165">
                <a:defRPr/>
              </a:pPr>
              <a:r>
                <a:rPr lang="id-ID" sz="10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Penyediaan pendidik yang berkualitas dan merata</a:t>
              </a:r>
            </a:p>
          </p:txBody>
        </p:sp>
        <p:sp>
          <p:nvSpPr>
            <p:cNvPr id="147" name="Rounded Rectangle 55">
              <a:extLst>
                <a:ext uri="{FF2B5EF4-FFF2-40B4-BE49-F238E27FC236}">
                  <a16:creationId xmlns:a16="http://schemas.microsoft.com/office/drawing/2014/main" id="{3537437F-ACE1-4ED0-B4BB-94BBAE5E1D6F}"/>
                </a:ext>
              </a:extLst>
            </p:cNvPr>
            <p:cNvSpPr/>
            <p:nvPr/>
          </p:nvSpPr>
          <p:spPr>
            <a:xfrm>
              <a:off x="7915289" y="5974186"/>
              <a:ext cx="3363333" cy="298476"/>
            </a:xfrm>
            <a:prstGeom prst="roundRect">
              <a:avLst/>
            </a:prstGeom>
            <a:noFill/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0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Penguatan kelembagaan satuan pendidikan</a:t>
              </a:r>
            </a:p>
          </p:txBody>
        </p:sp>
        <p:sp>
          <p:nvSpPr>
            <p:cNvPr id="148" name="Rounded Rectangle 55">
              <a:extLst>
                <a:ext uri="{FF2B5EF4-FFF2-40B4-BE49-F238E27FC236}">
                  <a16:creationId xmlns:a16="http://schemas.microsoft.com/office/drawing/2014/main" id="{B156EFE0-684B-4824-8BB7-7266B89EF9E2}"/>
                </a:ext>
              </a:extLst>
            </p:cNvPr>
            <p:cNvSpPr/>
            <p:nvPr/>
          </p:nvSpPr>
          <p:spPr>
            <a:xfrm>
              <a:off x="7915289" y="6345693"/>
              <a:ext cx="3363333" cy="376269"/>
            </a:xfrm>
            <a:prstGeom prst="roundRect">
              <a:avLst/>
            </a:prstGeom>
            <a:noFill/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id-ID" sz="10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Peningkatan kualitas pembelajaran dan akademik</a:t>
              </a:r>
            </a:p>
          </p:txBody>
        </p:sp>
      </p:grpSp>
      <p:pic>
        <p:nvPicPr>
          <p:cNvPr id="60443" name="Picture 1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215" y="5281613"/>
            <a:ext cx="33364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44" name="Picture 14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4" y="5802315"/>
            <a:ext cx="33364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45" name="TextBox 150"/>
          <p:cNvSpPr txBox="1">
            <a:spLocks noChangeArrowheads="1"/>
          </p:cNvSpPr>
          <p:nvPr/>
        </p:nvSpPr>
        <p:spPr bwMode="auto">
          <a:xfrm>
            <a:off x="10607014" y="5343526"/>
            <a:ext cx="387369" cy="28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655" tIns="42328" rIns="84655" bIns="42328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ID" altLang="id-ID" sz="1300" b="1"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rPr>
              <a:t>PN</a:t>
            </a:r>
            <a:endParaRPr lang="en-US" altLang="id-ID" sz="1300" b="1">
              <a:latin typeface="Cambria" panose="02040503050406030204" pitchFamily="18" charset="0"/>
              <a:ea typeface="Cambria" panose="02040503050406030204" pitchFamily="18" charset="0"/>
              <a:cs typeface="Segoe UI" pitchFamily="34" charset="0"/>
            </a:endParaRPr>
          </a:p>
        </p:txBody>
      </p:sp>
      <p:sp>
        <p:nvSpPr>
          <p:cNvPr id="60446" name="TextBox 151"/>
          <p:cNvSpPr txBox="1">
            <a:spLocks noChangeArrowheads="1"/>
          </p:cNvSpPr>
          <p:nvPr/>
        </p:nvSpPr>
        <p:spPr bwMode="auto">
          <a:xfrm>
            <a:off x="10612173" y="5853114"/>
            <a:ext cx="376148" cy="28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655" tIns="42328" rIns="84655" bIns="42328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ID" altLang="id-ID" sz="1300" b="1"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rPr>
              <a:t>PP</a:t>
            </a:r>
            <a:endParaRPr lang="en-US" altLang="id-ID" sz="1300" b="1">
              <a:latin typeface="Cambria" panose="02040503050406030204" pitchFamily="18" charset="0"/>
              <a:ea typeface="Cambria" panose="02040503050406030204" pitchFamily="18" charset="0"/>
              <a:cs typeface="Segoe UI" pitchFamily="34" charset="0"/>
            </a:endParaRPr>
          </a:p>
        </p:txBody>
      </p:sp>
      <p:pic>
        <p:nvPicPr>
          <p:cNvPr id="60447" name="Picture 1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662" y="2879725"/>
            <a:ext cx="42650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48" name="Group 153"/>
          <p:cNvGrpSpPr>
            <a:grpSpLocks/>
          </p:cNvGrpSpPr>
          <p:nvPr/>
        </p:nvGrpSpPr>
        <p:grpSpPr bwMode="auto">
          <a:xfrm>
            <a:off x="7274059" y="4086227"/>
            <a:ext cx="469503" cy="519113"/>
            <a:chOff x="5421878" y="2566072"/>
            <a:chExt cx="631793" cy="619158"/>
          </a:xfrm>
        </p:grpSpPr>
        <p:pic>
          <p:nvPicPr>
            <p:cNvPr id="60459" name="Picture 15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878" y="2566072"/>
              <a:ext cx="631793" cy="619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60" name="Rectangle 155"/>
            <p:cNvSpPr>
              <a:spLocks noChangeArrowheads="1"/>
            </p:cNvSpPr>
            <p:nvPr/>
          </p:nvSpPr>
          <p:spPr bwMode="auto">
            <a:xfrm>
              <a:off x="5517292" y="2639694"/>
              <a:ext cx="431853" cy="440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844550"/>
              <a:r>
                <a:rPr lang="en-ID" altLang="id-ID" b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34" charset="0"/>
                </a:rPr>
                <a:t>2</a:t>
              </a:r>
              <a:endParaRPr lang="id-ID" altLang="id-ID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endParaRPr>
            </a:p>
          </p:txBody>
        </p:sp>
      </p:grpSp>
      <p:grpSp>
        <p:nvGrpSpPr>
          <p:cNvPr id="60449" name="Group 156"/>
          <p:cNvGrpSpPr>
            <a:grpSpLocks/>
          </p:cNvGrpSpPr>
          <p:nvPr/>
        </p:nvGrpSpPr>
        <p:grpSpPr bwMode="auto">
          <a:xfrm>
            <a:off x="6630857" y="4891088"/>
            <a:ext cx="469503" cy="519112"/>
            <a:chOff x="5421878" y="2566072"/>
            <a:chExt cx="631793" cy="619158"/>
          </a:xfrm>
        </p:grpSpPr>
        <p:pic>
          <p:nvPicPr>
            <p:cNvPr id="60457" name="Picture 15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878" y="2566072"/>
              <a:ext cx="631793" cy="619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58" name="Rectangle 158"/>
            <p:cNvSpPr>
              <a:spLocks noChangeArrowheads="1"/>
            </p:cNvSpPr>
            <p:nvPr/>
          </p:nvSpPr>
          <p:spPr bwMode="auto">
            <a:xfrm>
              <a:off x="5517294" y="2639694"/>
              <a:ext cx="431853" cy="440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844550"/>
              <a:r>
                <a:rPr lang="en-ID" altLang="id-ID" b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34" charset="0"/>
                </a:rPr>
                <a:t>3</a:t>
              </a:r>
              <a:endParaRPr lang="id-ID" altLang="id-ID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endParaRPr>
            </a:p>
          </p:txBody>
        </p:sp>
      </p:grpSp>
      <p:grpSp>
        <p:nvGrpSpPr>
          <p:cNvPr id="60450" name="Group 159"/>
          <p:cNvGrpSpPr>
            <a:grpSpLocks/>
          </p:cNvGrpSpPr>
          <p:nvPr/>
        </p:nvGrpSpPr>
        <p:grpSpPr bwMode="auto">
          <a:xfrm>
            <a:off x="4520671" y="4872038"/>
            <a:ext cx="469504" cy="519112"/>
            <a:chOff x="5421878" y="2566072"/>
            <a:chExt cx="631793" cy="619158"/>
          </a:xfrm>
        </p:grpSpPr>
        <p:pic>
          <p:nvPicPr>
            <p:cNvPr id="60455" name="Picture 16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878" y="2566072"/>
              <a:ext cx="631793" cy="619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56" name="Rectangle 161"/>
            <p:cNvSpPr>
              <a:spLocks noChangeArrowheads="1"/>
            </p:cNvSpPr>
            <p:nvPr/>
          </p:nvSpPr>
          <p:spPr bwMode="auto">
            <a:xfrm>
              <a:off x="5502347" y="2655961"/>
              <a:ext cx="431852" cy="440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844550"/>
              <a:r>
                <a:rPr lang="en-ID" altLang="id-ID" b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34" charset="0"/>
                </a:rPr>
                <a:t>4</a:t>
              </a:r>
              <a:endParaRPr lang="id-ID" altLang="id-ID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endParaRPr>
            </a:p>
          </p:txBody>
        </p:sp>
      </p:grpSp>
      <p:grpSp>
        <p:nvGrpSpPr>
          <p:cNvPr id="60451" name="Group 162"/>
          <p:cNvGrpSpPr>
            <a:grpSpLocks/>
          </p:cNvGrpSpPr>
          <p:nvPr/>
        </p:nvGrpSpPr>
        <p:grpSpPr bwMode="auto">
          <a:xfrm>
            <a:off x="3877469" y="2509838"/>
            <a:ext cx="469504" cy="520700"/>
            <a:chOff x="5421878" y="2566072"/>
            <a:chExt cx="631793" cy="619158"/>
          </a:xfrm>
        </p:grpSpPr>
        <p:pic>
          <p:nvPicPr>
            <p:cNvPr id="60453" name="Picture 16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878" y="2566072"/>
              <a:ext cx="631793" cy="619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54" name="Rectangle 164"/>
            <p:cNvSpPr>
              <a:spLocks noChangeArrowheads="1"/>
            </p:cNvSpPr>
            <p:nvPr/>
          </p:nvSpPr>
          <p:spPr bwMode="auto">
            <a:xfrm>
              <a:off x="5528863" y="2652465"/>
              <a:ext cx="431852" cy="439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844550"/>
              <a:r>
                <a:rPr lang="en-ID" altLang="id-ID" b="1">
                  <a:solidFill>
                    <a:srgbClr val="FFFFF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itchFamily="34" charset="0"/>
                </a:rPr>
                <a:t>5</a:t>
              </a:r>
              <a:endParaRPr lang="id-ID" altLang="id-ID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65CD5EB-90C0-4523-B669-E02B9F55C022}"/>
              </a:ext>
            </a:extLst>
          </p:cNvPr>
          <p:cNvSpPr/>
          <p:nvPr/>
        </p:nvSpPr>
        <p:spPr>
          <a:xfrm>
            <a:off x="1151600" y="2079627"/>
            <a:ext cx="3774942" cy="23971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55" tIns="42328" rIns="84655" bIns="42328" anchor="ctr"/>
          <a:lstStyle/>
          <a:p>
            <a:pPr algn="ctr" eaLnBrk="1" hangingPunct="1">
              <a:defRPr/>
            </a:pPr>
            <a:endParaRPr lang="id-ID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95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F2BF233-86FB-4C2E-A9A1-9E74D9B53FB9}"/>
              </a:ext>
            </a:extLst>
          </p:cNvPr>
          <p:cNvSpPr/>
          <p:nvPr/>
        </p:nvSpPr>
        <p:spPr>
          <a:xfrm>
            <a:off x="1148160" y="1065215"/>
            <a:ext cx="4965038" cy="5792787"/>
          </a:xfrm>
          <a:prstGeom prst="rect">
            <a:avLst/>
          </a:prstGeom>
          <a:solidFill>
            <a:srgbClr val="6A9E6F">
              <a:alpha val="44706"/>
            </a:srgbClr>
          </a:solidFill>
          <a:ln>
            <a:solidFill>
              <a:schemeClr val="accent1">
                <a:shade val="50000"/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63BD0E-57FF-4E61-8A13-05347768E2B7}"/>
              </a:ext>
            </a:extLst>
          </p:cNvPr>
          <p:cNvSpPr/>
          <p:nvPr/>
        </p:nvSpPr>
        <p:spPr>
          <a:xfrm>
            <a:off x="6104600" y="1036638"/>
            <a:ext cx="4944401" cy="5834062"/>
          </a:xfrm>
          <a:prstGeom prst="rect">
            <a:avLst/>
          </a:prstGeom>
          <a:solidFill>
            <a:srgbClr val="EAE3E2">
              <a:alpha val="44706"/>
            </a:srgbClr>
          </a:solidFill>
          <a:ln>
            <a:solidFill>
              <a:schemeClr val="accent1">
                <a:shade val="50000"/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62468" name="Group 17"/>
          <p:cNvGrpSpPr>
            <a:grpSpLocks/>
          </p:cNvGrpSpPr>
          <p:nvPr/>
        </p:nvGrpSpPr>
        <p:grpSpPr bwMode="auto">
          <a:xfrm>
            <a:off x="3941103" y="1878015"/>
            <a:ext cx="4254765" cy="4156075"/>
            <a:chOff x="2786887" y="1332939"/>
            <a:chExt cx="5235956" cy="4156118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28F3276-8953-42BA-8AD6-AABAB1F94E96}"/>
                </a:ext>
              </a:extLst>
            </p:cNvPr>
            <p:cNvSpPr/>
            <p:nvPr/>
          </p:nvSpPr>
          <p:spPr>
            <a:xfrm>
              <a:off x="4095664" y="1561877"/>
              <a:ext cx="3698240" cy="3698240"/>
            </a:xfrm>
            <a:custGeom>
              <a:avLst/>
              <a:gdLst>
                <a:gd name="connsiteX0" fmla="*/ 1849120 w 3698240"/>
                <a:gd name="connsiteY0" fmla="*/ 0 h 3698240"/>
                <a:gd name="connsiteX1" fmla="*/ 3698240 w 3698240"/>
                <a:gd name="connsiteY1" fmla="*/ 1849120 h 3698240"/>
                <a:gd name="connsiteX2" fmla="*/ 1849120 w 3698240"/>
                <a:gd name="connsiteY2" fmla="*/ 3698240 h 3698240"/>
                <a:gd name="connsiteX3" fmla="*/ 1849120 w 3698240"/>
                <a:gd name="connsiteY3" fmla="*/ 1849120 h 3698240"/>
                <a:gd name="connsiteX4" fmla="*/ 1849120 w 3698240"/>
                <a:gd name="connsiteY4" fmla="*/ 0 h 369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8240" h="3698240">
                  <a:moveTo>
                    <a:pt x="1849120" y="0"/>
                  </a:moveTo>
                  <a:cubicBezTo>
                    <a:pt x="2870361" y="0"/>
                    <a:pt x="3698240" y="827879"/>
                    <a:pt x="3698240" y="1849120"/>
                  </a:cubicBezTo>
                  <a:cubicBezTo>
                    <a:pt x="3698240" y="2870361"/>
                    <a:pt x="2870361" y="3698240"/>
                    <a:pt x="1849120" y="3698240"/>
                  </a:cubicBezTo>
                  <a:lnTo>
                    <a:pt x="1849120" y="1849120"/>
                  </a:lnTo>
                  <a:lnTo>
                    <a:pt x="1849120" y="0"/>
                  </a:lnTo>
                  <a:close/>
                </a:path>
              </a:pathLst>
            </a:custGeom>
            <a:solidFill>
              <a:srgbClr val="9999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txBody>
            <a:bodyPr lIns="2061464" tIns="1009227" rIns="397256" bIns="1009227" spcCol="1270" anchor="ctr"/>
            <a:lstStyle/>
            <a:p>
              <a:pPr algn="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kern="0" dirty="0" err="1">
                  <a:latin typeface="Cambria" panose="02040503050406030204" pitchFamily="18" charset="0"/>
                </a:rPr>
                <a:t>Pembinaan</a:t>
              </a:r>
              <a:r>
                <a:rPr lang="en-US" sz="1400" kern="0" dirty="0">
                  <a:latin typeface="Cambria" panose="02040503050406030204" pitchFamily="18" charset="0"/>
                </a:rPr>
                <a:t> </a:t>
              </a:r>
              <a:r>
                <a:rPr lang="en-US" sz="1400" kern="0" dirty="0" err="1">
                  <a:latin typeface="Cambria" panose="02040503050406030204" pitchFamily="18" charset="0"/>
                </a:rPr>
                <a:t>pembangunan</a:t>
              </a:r>
              <a:r>
                <a:rPr lang="en-US" sz="1400" kern="0" dirty="0">
                  <a:latin typeface="Cambria" panose="02040503050406030204" pitchFamily="18" charset="0"/>
                </a:rPr>
                <a:t> </a:t>
              </a:r>
              <a:r>
                <a:rPr lang="en-US" sz="1400" kern="0" dirty="0" err="1">
                  <a:latin typeface="Cambria" panose="02040503050406030204" pitchFamily="18" charset="0"/>
                </a:rPr>
                <a:t>daerah</a:t>
              </a:r>
              <a:endParaRPr lang="en-US" sz="1400" kern="0" dirty="0">
                <a:latin typeface="Cambria" panose="02040503050406030204" pitchFamily="18" charset="0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85D2039-7200-487F-964D-7D43C62AB1E7}"/>
                </a:ext>
              </a:extLst>
            </p:cNvPr>
            <p:cNvSpPr/>
            <p:nvPr/>
          </p:nvSpPr>
          <p:spPr>
            <a:xfrm>
              <a:off x="3015826" y="1561879"/>
              <a:ext cx="3717984" cy="3698240"/>
            </a:xfrm>
            <a:custGeom>
              <a:avLst/>
              <a:gdLst>
                <a:gd name="connsiteX0" fmla="*/ 1849120 w 3698240"/>
                <a:gd name="connsiteY0" fmla="*/ 3698240 h 3698240"/>
                <a:gd name="connsiteX1" fmla="*/ 0 w 3698240"/>
                <a:gd name="connsiteY1" fmla="*/ 1849120 h 3698240"/>
                <a:gd name="connsiteX2" fmla="*/ 1849120 w 3698240"/>
                <a:gd name="connsiteY2" fmla="*/ 0 h 3698240"/>
                <a:gd name="connsiteX3" fmla="*/ 1849120 w 3698240"/>
                <a:gd name="connsiteY3" fmla="*/ 1849120 h 3698240"/>
                <a:gd name="connsiteX4" fmla="*/ 1849120 w 3698240"/>
                <a:gd name="connsiteY4" fmla="*/ 3698240 h 369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8240" h="3698240">
                  <a:moveTo>
                    <a:pt x="1849120" y="3698240"/>
                  </a:moveTo>
                  <a:cubicBezTo>
                    <a:pt x="827879" y="3698240"/>
                    <a:pt x="0" y="2870361"/>
                    <a:pt x="0" y="1849120"/>
                  </a:cubicBezTo>
                  <a:cubicBezTo>
                    <a:pt x="0" y="827879"/>
                    <a:pt x="827879" y="0"/>
                    <a:pt x="1849120" y="0"/>
                  </a:cubicBezTo>
                  <a:lnTo>
                    <a:pt x="1849120" y="1849120"/>
                  </a:lnTo>
                  <a:lnTo>
                    <a:pt x="1849120" y="3698240"/>
                  </a:lnTo>
                  <a:close/>
                </a:path>
              </a:pathLst>
            </a:custGeom>
            <a:solidFill>
              <a:srgbClr val="E6E8E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txBody>
            <a:bodyPr lIns="397256" tIns="1009227" rIns="2061464" bIns="1009227" spcCol="1270" anchor="ctr"/>
            <a:lstStyle/>
            <a:p>
              <a:pPr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kern="0" dirty="0" err="1">
                  <a:latin typeface="Cambria" panose="02040503050406030204" pitchFamily="18" charset="0"/>
                </a:rPr>
                <a:t>Pembinaan</a:t>
              </a:r>
              <a:r>
                <a:rPr lang="en-US" sz="1400" kern="0" dirty="0">
                  <a:latin typeface="Cambria" panose="02040503050406030204" pitchFamily="18" charset="0"/>
                </a:rPr>
                <a:t> </a:t>
              </a:r>
              <a:r>
                <a:rPr lang="en-US" sz="1400" kern="0" dirty="0" err="1">
                  <a:latin typeface="Cambria" panose="02040503050406030204" pitchFamily="18" charset="0"/>
                </a:rPr>
                <a:t>penyelengaraan</a:t>
              </a:r>
              <a:r>
                <a:rPr lang="en-US" sz="1400" kern="0" dirty="0">
                  <a:latin typeface="Cambria" panose="02040503050406030204" pitchFamily="18" charset="0"/>
                </a:rPr>
                <a:t> </a:t>
              </a:r>
              <a:r>
                <a:rPr lang="en-US" sz="1400" kern="0" dirty="0" err="1">
                  <a:latin typeface="Cambria" panose="02040503050406030204" pitchFamily="18" charset="0"/>
                </a:rPr>
                <a:t>urusan</a:t>
              </a:r>
              <a:r>
                <a:rPr lang="en-US" sz="1400" kern="0" dirty="0">
                  <a:latin typeface="Cambria" panose="02040503050406030204" pitchFamily="18" charset="0"/>
                </a:rPr>
                <a:t> </a:t>
              </a:r>
              <a:r>
                <a:rPr lang="en-US" sz="1400" kern="0" dirty="0" err="1">
                  <a:latin typeface="Cambria" panose="02040503050406030204" pitchFamily="18" charset="0"/>
                </a:rPr>
                <a:t>pemerintahan</a:t>
              </a:r>
              <a:r>
                <a:rPr lang="en-US" sz="1400" kern="0" dirty="0">
                  <a:latin typeface="Cambria" panose="02040503050406030204" pitchFamily="18" charset="0"/>
                </a:rPr>
                <a:t> </a:t>
              </a:r>
              <a:r>
                <a:rPr lang="en-US" sz="1400" kern="0" dirty="0" err="1">
                  <a:latin typeface="Cambria" panose="02040503050406030204" pitchFamily="18" charset="0"/>
                </a:rPr>
                <a:t>daerah</a:t>
              </a:r>
              <a:endParaRPr lang="en-US" sz="1400" kern="0" dirty="0">
                <a:latin typeface="Cambria" panose="02040503050406030204" pitchFamily="18" charset="0"/>
              </a:endParaRPr>
            </a:p>
          </p:txBody>
        </p:sp>
        <p:sp>
          <p:nvSpPr>
            <p:cNvPr id="21" name="Circular Arrow 20">
              <a:extLst>
                <a:ext uri="{FF2B5EF4-FFF2-40B4-BE49-F238E27FC236}">
                  <a16:creationId xmlns:a16="http://schemas.microsoft.com/office/drawing/2014/main" id="{7B6E824A-9CE2-4456-994E-C36A2DB9B589}"/>
                </a:ext>
              </a:extLst>
            </p:cNvPr>
            <p:cNvSpPr/>
            <p:nvPr/>
          </p:nvSpPr>
          <p:spPr>
            <a:xfrm>
              <a:off x="3866726" y="1332939"/>
              <a:ext cx="4156117" cy="4156117"/>
            </a:xfrm>
            <a:prstGeom prst="circularArrow">
              <a:avLst>
                <a:gd name="adj1" fmla="val 5085"/>
                <a:gd name="adj2" fmla="val 327528"/>
                <a:gd name="adj3" fmla="val 5072472"/>
                <a:gd name="adj4" fmla="val 16200000"/>
                <a:gd name="adj5" fmla="val 5932"/>
              </a:avLst>
            </a:prstGeom>
            <a:solidFill>
              <a:srgbClr val="00206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25400" h="6350" prst="relaxedInset"/>
              <a:contourClr>
                <a:srgbClr val="FFFFFF"/>
              </a:contourClr>
            </a:sp3d>
          </p:spPr>
        </p:sp>
        <p:sp>
          <p:nvSpPr>
            <p:cNvPr id="22" name="Circular Arrow 21">
              <a:extLst>
                <a:ext uri="{FF2B5EF4-FFF2-40B4-BE49-F238E27FC236}">
                  <a16:creationId xmlns:a16="http://schemas.microsoft.com/office/drawing/2014/main" id="{8809027C-F167-4177-81A8-B49D0A3FBD1B}"/>
                </a:ext>
              </a:extLst>
            </p:cNvPr>
            <p:cNvSpPr/>
            <p:nvPr/>
          </p:nvSpPr>
          <p:spPr>
            <a:xfrm>
              <a:off x="2786887" y="1332940"/>
              <a:ext cx="4156117" cy="4156117"/>
            </a:xfrm>
            <a:prstGeom prst="circularArrow">
              <a:avLst>
                <a:gd name="adj1" fmla="val 5085"/>
                <a:gd name="adj2" fmla="val 327528"/>
                <a:gd name="adj3" fmla="val 15872472"/>
                <a:gd name="adj4" fmla="val 5400000"/>
                <a:gd name="adj5" fmla="val 5932"/>
              </a:avLst>
            </a:prstGeom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25400" h="6350" prst="relaxedInset"/>
              <a:contourClr>
                <a:srgbClr val="FFFFFF"/>
              </a:contourClr>
            </a:sp3d>
          </p:spPr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93CAD12-316E-4563-817C-E176D28FC36A}"/>
              </a:ext>
            </a:extLst>
          </p:cNvPr>
          <p:cNvSpPr/>
          <p:nvPr/>
        </p:nvSpPr>
        <p:spPr>
          <a:xfrm rot="5400000">
            <a:off x="4203569" y="3568568"/>
            <a:ext cx="3698875" cy="8289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DITJEN BINA PEMBANGUNAN DAERAH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2F0EC2F-ECFF-4142-905D-F4D4D4A5F352}"/>
              </a:ext>
            </a:extLst>
          </p:cNvPr>
          <p:cNvSpPr/>
          <p:nvPr/>
        </p:nvSpPr>
        <p:spPr>
          <a:xfrm>
            <a:off x="1793081" y="2654300"/>
            <a:ext cx="2194454" cy="503238"/>
          </a:xfrm>
          <a:prstGeom prst="rect">
            <a:avLst/>
          </a:prstGeom>
          <a:solidFill>
            <a:srgbClr val="FF000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Koordinasi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SPM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NSPK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5120D64-BD3A-4087-A3F5-ACCAADA2F594}"/>
              </a:ext>
            </a:extLst>
          </p:cNvPr>
          <p:cNvSpPr/>
          <p:nvPr/>
        </p:nvSpPr>
        <p:spPr>
          <a:xfrm>
            <a:off x="1793081" y="3448050"/>
            <a:ext cx="2194454" cy="503238"/>
          </a:xfrm>
          <a:prstGeom prst="rect">
            <a:avLst/>
          </a:prstGeom>
          <a:solidFill>
            <a:srgbClr val="E28426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Pemetaan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Urusan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Pemerintahan</a:t>
            </a:r>
            <a:endParaRPr lang="en-US" sz="14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8C1BAB9-0624-457F-99E7-46B7CE4C0B47}"/>
              </a:ext>
            </a:extLst>
          </p:cNvPr>
          <p:cNvSpPr/>
          <p:nvPr/>
        </p:nvSpPr>
        <p:spPr>
          <a:xfrm>
            <a:off x="1787923" y="4267200"/>
            <a:ext cx="2194454" cy="685800"/>
          </a:xfrm>
          <a:prstGeom prst="rect">
            <a:avLst/>
          </a:prstGeom>
          <a:solidFill>
            <a:srgbClr val="E28426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Penyelesaian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perselisihan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penyelenggaraan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urusan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pemerintahan</a:t>
            </a:r>
            <a:endParaRPr lang="en-US" sz="14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18605D9-77BF-4183-8633-951672243970}"/>
              </a:ext>
            </a:extLst>
          </p:cNvPr>
          <p:cNvSpPr/>
          <p:nvPr/>
        </p:nvSpPr>
        <p:spPr>
          <a:xfrm>
            <a:off x="1541992" y="2674940"/>
            <a:ext cx="251090" cy="338137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190390-EE3F-4B0E-8103-FB8BB96C15A6}"/>
              </a:ext>
            </a:extLst>
          </p:cNvPr>
          <p:cNvSpPr/>
          <p:nvPr/>
        </p:nvSpPr>
        <p:spPr>
          <a:xfrm>
            <a:off x="1541992" y="3422650"/>
            <a:ext cx="251090" cy="338138"/>
          </a:xfrm>
          <a:prstGeom prst="rect">
            <a:avLst/>
          </a:prstGeom>
          <a:solidFill>
            <a:srgbClr val="E28426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C54D75D-60BE-4535-93FE-5636FCD19989}"/>
              </a:ext>
            </a:extLst>
          </p:cNvPr>
          <p:cNvSpPr/>
          <p:nvPr/>
        </p:nvSpPr>
        <p:spPr>
          <a:xfrm>
            <a:off x="1540274" y="4271965"/>
            <a:ext cx="249369" cy="338137"/>
          </a:xfrm>
          <a:prstGeom prst="rect">
            <a:avLst/>
          </a:prstGeom>
          <a:solidFill>
            <a:srgbClr val="E28426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c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E177FC3-46B0-4674-B62B-5FD85EA59FD5}"/>
              </a:ext>
            </a:extLst>
          </p:cNvPr>
          <p:cNvSpPr/>
          <p:nvPr/>
        </p:nvSpPr>
        <p:spPr>
          <a:xfrm>
            <a:off x="3316817" y="3863975"/>
            <a:ext cx="674158" cy="22225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24</a:t>
            </a:r>
            <a:endParaRPr lang="en-US" sz="12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75D574-F7D8-4454-9A8C-C6A864C5B5EE}"/>
              </a:ext>
            </a:extLst>
          </p:cNvPr>
          <p:cNvSpPr/>
          <p:nvPr/>
        </p:nvSpPr>
        <p:spPr>
          <a:xfrm>
            <a:off x="3315099" y="4868865"/>
            <a:ext cx="682757" cy="168275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370</a:t>
            </a:r>
            <a:endParaRPr lang="en-US" sz="12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EE46BE6-C592-4081-AADD-CEC0EF923CFC}"/>
              </a:ext>
            </a:extLst>
          </p:cNvPr>
          <p:cNvSpPr/>
          <p:nvPr/>
        </p:nvSpPr>
        <p:spPr>
          <a:xfrm>
            <a:off x="2974580" y="3048000"/>
            <a:ext cx="1012957" cy="3048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100" dirty="0" err="1">
                <a:latin typeface="Cambria" panose="02040503050406030204" pitchFamily="18" charset="0"/>
              </a:rPr>
              <a:t>Pasal</a:t>
            </a:r>
            <a:r>
              <a:rPr lang="en-US" sz="1100" dirty="0">
                <a:latin typeface="Cambria" panose="02040503050406030204" pitchFamily="18" charset="0"/>
              </a:rPr>
              <a:t> 19 </a:t>
            </a:r>
          </a:p>
          <a:p>
            <a:pPr>
              <a:defRPr/>
            </a:pPr>
            <a:r>
              <a:rPr lang="en-US" sz="1100" dirty="0" err="1">
                <a:latin typeface="Cambria" panose="02040503050406030204" pitchFamily="18" charset="0"/>
              </a:rPr>
              <a:t>Perpres</a:t>
            </a:r>
            <a:r>
              <a:rPr lang="en-US" sz="1100" dirty="0">
                <a:latin typeface="Cambria" panose="02040503050406030204" pitchFamily="18" charset="0"/>
              </a:rPr>
              <a:t> 11/2015</a:t>
            </a:r>
            <a:endParaRPr lang="en-US" sz="11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7582E4E-BD0A-41B4-9E1F-9F5C5C3A41AF}"/>
              </a:ext>
            </a:extLst>
          </p:cNvPr>
          <p:cNvSpPr/>
          <p:nvPr/>
        </p:nvSpPr>
        <p:spPr>
          <a:xfrm>
            <a:off x="7243102" y="1560515"/>
            <a:ext cx="2645040" cy="458787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Pembinaan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percepatan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pembangunan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provinsi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berciri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kepulauan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endParaRPr lang="en-US" sz="1400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3565CF5-883D-4C77-8C22-64CD8CD18D5B}"/>
              </a:ext>
            </a:extLst>
          </p:cNvPr>
          <p:cNvSpPr/>
          <p:nvPr/>
        </p:nvSpPr>
        <p:spPr>
          <a:xfrm>
            <a:off x="7839869" y="2120902"/>
            <a:ext cx="2645040" cy="773113"/>
          </a:xfrm>
          <a:prstGeom prst="rect">
            <a:avLst/>
          </a:prstGeom>
          <a:solidFill>
            <a:srgbClr val="FF000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Sinkronisasi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harmonisasi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pembangunan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pusat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daerah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antar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wilayah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antar</a:t>
            </a: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mbria" panose="02040503050406030204" pitchFamily="18" charset="0"/>
              </a:rPr>
              <a:t>daerah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8BBD484-3B57-4E65-8C03-2746C182398E}"/>
              </a:ext>
            </a:extLst>
          </p:cNvPr>
          <p:cNvSpPr/>
          <p:nvPr/>
        </p:nvSpPr>
        <p:spPr>
          <a:xfrm>
            <a:off x="8347209" y="3001963"/>
            <a:ext cx="2646759" cy="328612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Perencanaan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pembangunan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endParaRPr lang="en-US" sz="14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3FF037-87EE-4297-89B9-B08976C6ADAE}"/>
              </a:ext>
            </a:extLst>
          </p:cNvPr>
          <p:cNvSpPr/>
          <p:nvPr/>
        </p:nvSpPr>
        <p:spPr>
          <a:xfrm>
            <a:off x="8441796" y="3711575"/>
            <a:ext cx="2567650" cy="458788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Pengendalian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evaluasi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pembangunan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endParaRPr lang="en-US" sz="140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2158206-6AFA-4AF2-9C0B-9AC9170F5EC8}"/>
              </a:ext>
            </a:extLst>
          </p:cNvPr>
          <p:cNvSpPr/>
          <p:nvPr/>
        </p:nvSpPr>
        <p:spPr>
          <a:xfrm>
            <a:off x="6990292" y="1560515"/>
            <a:ext cx="249370" cy="338137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80CE50E-0BBB-4250-BF6E-9A2D7BBD5B5C}"/>
              </a:ext>
            </a:extLst>
          </p:cNvPr>
          <p:cNvSpPr/>
          <p:nvPr/>
        </p:nvSpPr>
        <p:spPr>
          <a:xfrm>
            <a:off x="8180388" y="3724275"/>
            <a:ext cx="251090" cy="338138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22729F4-C66D-4000-8C52-3E6815E9BE8B}"/>
              </a:ext>
            </a:extLst>
          </p:cNvPr>
          <p:cNvSpPr/>
          <p:nvPr/>
        </p:nvSpPr>
        <p:spPr>
          <a:xfrm>
            <a:off x="7569863" y="2132015"/>
            <a:ext cx="252809" cy="339725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0FAC619-CF8F-491D-BC4B-75B45C98D62C}"/>
              </a:ext>
            </a:extLst>
          </p:cNvPr>
          <p:cNvSpPr/>
          <p:nvPr/>
        </p:nvSpPr>
        <p:spPr>
          <a:xfrm>
            <a:off x="8084080" y="3016250"/>
            <a:ext cx="252810" cy="338138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c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BCFCC6A-92AE-4B7A-877C-D31B0469EDE9}"/>
              </a:ext>
            </a:extLst>
          </p:cNvPr>
          <p:cNvSpPr/>
          <p:nvPr/>
        </p:nvSpPr>
        <p:spPr>
          <a:xfrm>
            <a:off x="9256979" y="1803400"/>
            <a:ext cx="624285" cy="2413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29</a:t>
            </a:r>
            <a:endParaRPr lang="en-US" sz="12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15BAD42-E233-4499-A2F9-3AD8DAAF04ED}"/>
              </a:ext>
            </a:extLst>
          </p:cNvPr>
          <p:cNvSpPr/>
          <p:nvPr/>
        </p:nvSpPr>
        <p:spPr>
          <a:xfrm>
            <a:off x="9501188" y="2633663"/>
            <a:ext cx="983721" cy="2921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atin typeface="Cambria" panose="02040503050406030204" pitchFamily="18" charset="0"/>
              </a:rPr>
              <a:t>Pasal</a:t>
            </a:r>
            <a:r>
              <a:rPr lang="en-US" sz="1000" dirty="0">
                <a:latin typeface="Cambria" panose="02040503050406030204" pitchFamily="18" charset="0"/>
              </a:rPr>
              <a:t> 258 </a:t>
            </a:r>
            <a:r>
              <a:rPr lang="en-US" sz="1000" dirty="0" err="1">
                <a:latin typeface="Cambria" panose="02040503050406030204" pitchFamily="18" charset="0"/>
              </a:rPr>
              <a:t>dan</a:t>
            </a:r>
            <a:r>
              <a:rPr lang="en-US" sz="1000" dirty="0">
                <a:latin typeface="Cambria" panose="02040503050406030204" pitchFamily="18" charset="0"/>
              </a:rPr>
              <a:t> 259</a:t>
            </a:r>
            <a:endParaRPr lang="en-US" sz="10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EC6112C-DA34-45DE-86BA-FF7B621D6340}"/>
              </a:ext>
            </a:extLst>
          </p:cNvPr>
          <p:cNvSpPr/>
          <p:nvPr/>
        </p:nvSpPr>
        <p:spPr>
          <a:xfrm>
            <a:off x="10048082" y="3303590"/>
            <a:ext cx="961364" cy="250825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260-274</a:t>
            </a:r>
            <a:endParaRPr lang="en-US" sz="120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2886246-A003-4272-B475-288059910BF0}"/>
              </a:ext>
            </a:extLst>
          </p:cNvPr>
          <p:cNvSpPr/>
          <p:nvPr/>
        </p:nvSpPr>
        <p:spPr>
          <a:xfrm>
            <a:off x="10034324" y="4000502"/>
            <a:ext cx="963083" cy="250825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275</a:t>
            </a:r>
            <a:endParaRPr lang="en-US" sz="12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F5EE3AC-265C-4192-A05A-BE43A7FBBA9B}"/>
              </a:ext>
            </a:extLst>
          </p:cNvPr>
          <p:cNvSpPr/>
          <p:nvPr/>
        </p:nvSpPr>
        <p:spPr>
          <a:xfrm>
            <a:off x="8013570" y="5089525"/>
            <a:ext cx="2643319" cy="458788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Pembinaan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Pemda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dalam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mendorong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partisipasi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masyarakat</a:t>
            </a:r>
            <a:endParaRPr lang="en-US" sz="1400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7971DDA-C4EE-424C-AA23-15106852BFBC}"/>
              </a:ext>
            </a:extLst>
          </p:cNvPr>
          <p:cNvSpPr/>
          <p:nvPr/>
        </p:nvSpPr>
        <p:spPr>
          <a:xfrm>
            <a:off x="7795154" y="5668965"/>
            <a:ext cx="2643320" cy="458787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Binwas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umum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pembangunan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endParaRPr lang="en-US" sz="14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9189086-0DF9-480E-82DD-3902D54DFDC7}"/>
              </a:ext>
            </a:extLst>
          </p:cNvPr>
          <p:cNvSpPr/>
          <p:nvPr/>
        </p:nvSpPr>
        <p:spPr>
          <a:xfrm>
            <a:off x="7311894" y="6294440"/>
            <a:ext cx="2645040" cy="460375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Pembinaan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pemda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dalam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penguatan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informasi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endParaRPr lang="en-US" sz="140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40EAC26-8595-4568-AE37-CE1438E26F50}"/>
              </a:ext>
            </a:extLst>
          </p:cNvPr>
          <p:cNvSpPr/>
          <p:nvPr/>
        </p:nvSpPr>
        <p:spPr>
          <a:xfrm>
            <a:off x="8386764" y="4381500"/>
            <a:ext cx="2602045" cy="458788"/>
          </a:xfrm>
          <a:prstGeom prst="rect">
            <a:avLst/>
          </a:prstGeom>
          <a:solidFill>
            <a:srgbClr val="00B0F0"/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400" dirty="0" err="1">
                <a:latin typeface="Cambria" panose="02040503050406030204" pitchFamily="18" charset="0"/>
              </a:rPr>
              <a:t>Evaluasi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perda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tata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ruang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endParaRPr lang="en-US" sz="14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38BDCAD-755E-4D0C-8C30-C0B911332337}"/>
              </a:ext>
            </a:extLst>
          </p:cNvPr>
          <p:cNvSpPr/>
          <p:nvPr/>
        </p:nvSpPr>
        <p:spPr>
          <a:xfrm>
            <a:off x="7050485" y="6319840"/>
            <a:ext cx="251090" cy="338137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h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3F3F9F6-15A1-4651-8C82-494BEC1EFA5B}"/>
              </a:ext>
            </a:extLst>
          </p:cNvPr>
          <p:cNvSpPr/>
          <p:nvPr/>
        </p:nvSpPr>
        <p:spPr>
          <a:xfrm>
            <a:off x="7525148" y="5668965"/>
            <a:ext cx="251090" cy="338137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g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163FC18-6086-431B-BB8C-3148236031F2}"/>
              </a:ext>
            </a:extLst>
          </p:cNvPr>
          <p:cNvSpPr/>
          <p:nvPr/>
        </p:nvSpPr>
        <p:spPr>
          <a:xfrm>
            <a:off x="7750440" y="5113340"/>
            <a:ext cx="252810" cy="338137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f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3E85300-0C01-4975-BB07-0430CD513E16}"/>
              </a:ext>
            </a:extLst>
          </p:cNvPr>
          <p:cNvSpPr/>
          <p:nvPr/>
        </p:nvSpPr>
        <p:spPr>
          <a:xfrm>
            <a:off x="8147713" y="4391025"/>
            <a:ext cx="252809" cy="338138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Cambria" panose="02040503050406030204" pitchFamily="18" charset="0"/>
              </a:rPr>
              <a:t>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155D548-38F4-49D4-BF1C-8240793E45C5}"/>
              </a:ext>
            </a:extLst>
          </p:cNvPr>
          <p:cNvSpPr/>
          <p:nvPr/>
        </p:nvSpPr>
        <p:spPr>
          <a:xfrm>
            <a:off x="10319808" y="4679952"/>
            <a:ext cx="669000" cy="239713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400</a:t>
            </a:r>
            <a:endParaRPr lang="en-US" sz="12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BFC5DEC-B2F4-41F4-AA97-AFC48D9C177F}"/>
              </a:ext>
            </a:extLst>
          </p:cNvPr>
          <p:cNvSpPr/>
          <p:nvPr/>
        </p:nvSpPr>
        <p:spPr>
          <a:xfrm>
            <a:off x="9970692" y="5343525"/>
            <a:ext cx="668998" cy="2413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354</a:t>
            </a:r>
            <a:endParaRPr lang="en-US" sz="1200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4645C72-29E8-4700-AAD6-3A4291B39661}"/>
              </a:ext>
            </a:extLst>
          </p:cNvPr>
          <p:cNvSpPr/>
          <p:nvPr/>
        </p:nvSpPr>
        <p:spPr>
          <a:xfrm>
            <a:off x="9800431" y="5988050"/>
            <a:ext cx="669000" cy="2413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374</a:t>
            </a:r>
            <a:endParaRPr lang="en-US" sz="1200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481225A-49E1-4089-8422-8DF3C727DF0A}"/>
              </a:ext>
            </a:extLst>
          </p:cNvPr>
          <p:cNvSpPr/>
          <p:nvPr/>
        </p:nvSpPr>
        <p:spPr>
          <a:xfrm>
            <a:off x="8792633" y="6554790"/>
            <a:ext cx="1164300" cy="250825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latin typeface="Cambria" panose="02040503050406030204" pitchFamily="18" charset="0"/>
              </a:rPr>
              <a:t>Pasal</a:t>
            </a:r>
            <a:r>
              <a:rPr lang="en-US" sz="1200" dirty="0">
                <a:latin typeface="Cambria" panose="02040503050406030204" pitchFamily="18" charset="0"/>
              </a:rPr>
              <a:t> 391-394</a:t>
            </a:r>
            <a:endParaRPr lang="en-US" sz="12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B335415-4D4C-45AA-AD04-1EF4B13A4F76}"/>
              </a:ext>
            </a:extLst>
          </p:cNvPr>
          <p:cNvSpPr/>
          <p:nvPr/>
        </p:nvSpPr>
        <p:spPr>
          <a:xfrm>
            <a:off x="5598982" y="6034088"/>
            <a:ext cx="1174617" cy="4508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Pasal</a:t>
            </a:r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</a:rPr>
              <a:t> 18 </a:t>
            </a:r>
          </a:p>
          <a:p>
            <a:pPr algn="ctr">
              <a:defRPr/>
            </a:pPr>
            <a:r>
              <a:rPr lang="en-US" sz="1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Perpres</a:t>
            </a:r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</a:rPr>
              <a:t> 11/2015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19036D-C85D-44FE-9761-D6F58B3EF29D}"/>
              </a:ext>
            </a:extLst>
          </p:cNvPr>
          <p:cNvSpPr/>
          <p:nvPr/>
        </p:nvSpPr>
        <p:spPr>
          <a:xfrm>
            <a:off x="1201474" y="6026150"/>
            <a:ext cx="3544491" cy="8318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d-ID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Pembangunan Daerah merupakan perwujudan dari pelaksanaan Urusan Pemerintahan yang telah diserahkan ke Daerah sebagai bagian integral dari pembangunan nasional</a:t>
            </a:r>
            <a:endParaRPr 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9BEF6EB-E1B8-4AC8-93D4-1410E4826B5F}"/>
              </a:ext>
            </a:extLst>
          </p:cNvPr>
          <p:cNvSpPr/>
          <p:nvPr/>
        </p:nvSpPr>
        <p:spPr>
          <a:xfrm>
            <a:off x="1179117" y="5683252"/>
            <a:ext cx="1563290" cy="32702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Pasal</a:t>
            </a:r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</a:rPr>
              <a:t> 258 UU 23/2014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A089541-BE5F-47A7-8126-71D5E469A573}"/>
              </a:ext>
            </a:extLst>
          </p:cNvPr>
          <p:cNvSpPr/>
          <p:nvPr/>
        </p:nvSpPr>
        <p:spPr>
          <a:xfrm>
            <a:off x="1168798" y="1400176"/>
            <a:ext cx="2767144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Urusan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pemerintahan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amanat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Ditjen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Bina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Bangda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urusan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pemerintahan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konkuren</a:t>
            </a:r>
            <a:endParaRPr 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51F456B-3DB5-4C17-B94A-12798C23F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236" y="693738"/>
            <a:ext cx="5266002" cy="601662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prstClr val="black"/>
              </a:buClr>
              <a:buNone/>
              <a:defRPr/>
            </a:pPr>
            <a:r>
              <a:rPr lang="en-US" sz="1800" b="1" kern="0" dirty="0">
                <a:solidFill>
                  <a:prstClr val="white"/>
                </a:solidFill>
                <a:latin typeface="Cambria" panose="02040503050406030204" pitchFamily="18" charset="0"/>
              </a:rPr>
              <a:t>LINGKUP TUGAS DAN FUNGSI DITJEN BINA BANGDA</a:t>
            </a:r>
          </a:p>
          <a:p>
            <a:pPr marL="0" indent="0" algn="ctr">
              <a:buClr>
                <a:prstClr val="black"/>
              </a:buClr>
              <a:buNone/>
              <a:defRPr/>
            </a:pPr>
            <a:r>
              <a:rPr lang="en-US" sz="1200" b="1" kern="0" dirty="0">
                <a:solidFill>
                  <a:prstClr val="white"/>
                </a:solidFill>
                <a:latin typeface="Cambria" panose="02040503050406030204" pitchFamily="18" charset="0"/>
              </a:rPr>
              <a:t>(UU 23/2014 DAN PERPRES 11/2015)</a:t>
            </a: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2B8D20C8-26AB-4EA0-9BE2-7B220C703D6C}"/>
              </a:ext>
            </a:extLst>
          </p:cNvPr>
          <p:cNvSpPr/>
          <p:nvPr/>
        </p:nvSpPr>
        <p:spPr>
          <a:xfrm>
            <a:off x="3011725" y="660004"/>
            <a:ext cx="568186" cy="612665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gradFill rotWithShape="1">
            <a:gsLst>
              <a:gs pos="0">
                <a:srgbClr val="C0504D">
                  <a:hueOff val="0"/>
                  <a:satOff val="0"/>
                  <a:lumOff val="0"/>
                  <a:alphaOff val="0"/>
                  <a:shade val="51000"/>
                  <a:satMod val="130000"/>
                </a:srgbClr>
              </a:gs>
              <a:gs pos="80000">
                <a:srgbClr val="C0504D">
                  <a:hueOff val="0"/>
                  <a:satOff val="0"/>
                  <a:lumOff val="0"/>
                  <a:alphaOff val="0"/>
                  <a:shade val="93000"/>
                  <a:satMod val="130000"/>
                </a:srgbClr>
              </a:gs>
              <a:gs pos="100000">
                <a:srgbClr val="C0504D">
                  <a:hueOff val="0"/>
                  <a:satOff val="0"/>
                  <a:lumOff val="0"/>
                  <a:alphaOff val="0"/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390430" tIns="431121" rIns="390430" bIns="431121" spcCol="1270" anchor="ctr"/>
          <a:lstStyle/>
          <a:p>
            <a:pPr algn="ctr" defTabSz="1377950">
              <a:lnSpc>
                <a:spcPct val="90000"/>
              </a:lnSpc>
              <a:spcAft>
                <a:spcPct val="35000"/>
              </a:spcAft>
              <a:defRPr/>
            </a:pPr>
            <a:endParaRPr lang="en-US" sz="2800" b="1" i="1" kern="0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07063-BE4C-48DA-B120-971D4E1C45CE}"/>
              </a:ext>
            </a:extLst>
          </p:cNvPr>
          <p:cNvSpPr/>
          <p:nvPr/>
        </p:nvSpPr>
        <p:spPr>
          <a:xfrm>
            <a:off x="1452562" y="2103439"/>
            <a:ext cx="3900488" cy="1569660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d-ID" sz="1200" dirty="0" err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Kementerian</a:t>
            </a: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atau lembaga pemerintah </a:t>
            </a:r>
            <a:r>
              <a:rPr lang="id-ID" sz="1200" dirty="0" err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nonkementerian</a:t>
            </a: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berdasarkan pemetaan Urusan Pemerintahan Wajib yang tidak berkaitan dengan Pelayanan Dasar dan Urusan Pemerintahan Pilihan sebagaimana dimaksud dalam Pasal 24 melakukan </a:t>
            </a:r>
            <a:r>
              <a:rPr lang="id-ID" sz="1200" b="1" dirty="0">
                <a:solidFill>
                  <a:srgbClr val="CC33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sinkronisasi dan harmonisasi </a:t>
            </a:r>
            <a:r>
              <a:rPr lang="id-ID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 Daerah untuk mencapai target pembangunan nasional</a:t>
            </a:r>
            <a:r>
              <a:rPr lang="id-ID" sz="1200" b="1" dirty="0">
                <a:solidFill>
                  <a:srgbClr val="CC33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b="1" dirty="0">
              <a:solidFill>
                <a:srgbClr val="CC3300"/>
              </a:solidFill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CD9D34A-88A4-46F9-8465-E727B69CF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450" y="1824040"/>
            <a:ext cx="3302000" cy="282575"/>
          </a:xfrm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PASAL 258 AYAT 3 UU 23 TAHUN 2014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8ED100EA-4E45-4655-A8EB-BF60186F2C99}"/>
              </a:ext>
            </a:extLst>
          </p:cNvPr>
          <p:cNvSpPr/>
          <p:nvPr/>
        </p:nvSpPr>
        <p:spPr>
          <a:xfrm>
            <a:off x="3124201" y="3887788"/>
            <a:ext cx="557213" cy="381000"/>
          </a:xfrm>
          <a:prstGeom prst="downArrow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4517" name="Title 5"/>
          <p:cNvSpPr txBox="1">
            <a:spLocks/>
          </p:cNvSpPr>
          <p:nvPr/>
        </p:nvSpPr>
        <p:spPr bwMode="auto">
          <a:xfrm>
            <a:off x="2025254" y="4303715"/>
            <a:ext cx="2755106" cy="4032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id-ID" sz="1200" b="1">
                <a:latin typeface="Cambria" pitchFamily="18" charset="0"/>
              </a:rPr>
              <a:t>DILAKUKAN DALAM BENTUK KOORDINASI TEKNIS</a:t>
            </a:r>
          </a:p>
        </p:txBody>
      </p:sp>
      <p:sp>
        <p:nvSpPr>
          <p:cNvPr id="64518" name="Rectangle 4"/>
          <p:cNvSpPr>
            <a:spLocks noChangeArrowheads="1"/>
          </p:cNvSpPr>
          <p:nvPr/>
        </p:nvSpPr>
        <p:spPr bwMode="auto">
          <a:xfrm>
            <a:off x="1452562" y="5030789"/>
            <a:ext cx="3900488" cy="1154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15000"/>
              </a:lnSpc>
            </a:pPr>
            <a:r>
              <a:rPr lang="id-ID" altLang="id-ID" sz="120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Untuk mencapai target pembangunan nasional sebagaimana dimaksud dalam Pasal 258 ayat (3) dilakukan koordinasi teknis pembangunan antara kementerian atau lembaga pemerintah nonkementerian dan Daerah.</a:t>
            </a:r>
            <a:endParaRPr lang="en-US" altLang="id-ID" sz="11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9D7B9431-FFD5-4D18-B367-D2C564E9C88C}"/>
              </a:ext>
            </a:extLst>
          </p:cNvPr>
          <p:cNvSpPr txBox="1">
            <a:spLocks/>
          </p:cNvSpPr>
          <p:nvPr/>
        </p:nvSpPr>
        <p:spPr>
          <a:xfrm>
            <a:off x="1720850" y="4713288"/>
            <a:ext cx="3302000" cy="3048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PASAL 259 AYAT 1 UU 23 TAHUN 2014</a:t>
            </a:r>
          </a:p>
        </p:txBody>
      </p:sp>
      <p:sp>
        <p:nvSpPr>
          <p:cNvPr id="64520" name="Title 5"/>
          <p:cNvSpPr txBox="1">
            <a:spLocks/>
          </p:cNvSpPr>
          <p:nvPr/>
        </p:nvSpPr>
        <p:spPr bwMode="auto">
          <a:xfrm>
            <a:off x="2013215" y="1335088"/>
            <a:ext cx="2755106" cy="476250"/>
          </a:xfrm>
          <a:prstGeom prst="rect">
            <a:avLst/>
          </a:prstGeom>
          <a:solidFill>
            <a:srgbClr val="6263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id-ID" sz="1200" b="1">
                <a:latin typeface="Cambria" pitchFamily="18" charset="0"/>
              </a:rPr>
              <a:t>SINKRONISASI DAN HARMONISASI PEMBANGUNAN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6C625C-090C-4F81-B088-DA456A1F32A3}"/>
              </a:ext>
            </a:extLst>
          </p:cNvPr>
          <p:cNvSpPr/>
          <p:nvPr/>
        </p:nvSpPr>
        <p:spPr>
          <a:xfrm>
            <a:off x="6235304" y="1974851"/>
            <a:ext cx="4235846" cy="136652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Koordinasi teknis pembangunan antara </a:t>
            </a:r>
            <a:r>
              <a:rPr lang="id-ID" sz="1200" dirty="0" err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kementerian</a:t>
            </a: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atau lembaga pemerintah </a:t>
            </a:r>
            <a:r>
              <a:rPr lang="id-ID" sz="1200" dirty="0" err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nonkementerian</a:t>
            </a: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Daerah sebagaimana dimaksud pada ayat (1) dikoordinasikan oleh Menteri dengan menteri yang menyelenggarakan urusan pemerintahan bidang perencanaan pembangunan.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DB07BFF0-F94A-4D62-97E8-16B485C067F4}"/>
              </a:ext>
            </a:extLst>
          </p:cNvPr>
          <p:cNvSpPr txBox="1">
            <a:spLocks/>
          </p:cNvSpPr>
          <p:nvPr/>
        </p:nvSpPr>
        <p:spPr>
          <a:xfrm rot="5400000">
            <a:off x="4683325" y="3195837"/>
            <a:ext cx="2747963" cy="325040"/>
          </a:xfrm>
          <a:prstGeom prst="rect">
            <a:avLst/>
          </a:prstGeom>
          <a:solidFill>
            <a:srgbClr val="002060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KOORDINASI KORTEK</a:t>
            </a: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2BEB44D0-2B6C-43EF-A8CC-BEA5104D9DBC}"/>
              </a:ext>
            </a:extLst>
          </p:cNvPr>
          <p:cNvCxnSpPr>
            <a:stCxn id="64518" idx="3"/>
          </p:cNvCxnSpPr>
          <p:nvPr/>
        </p:nvCxnSpPr>
        <p:spPr>
          <a:xfrm flipV="1">
            <a:off x="5353051" y="5103816"/>
            <a:ext cx="804863" cy="504055"/>
          </a:xfrm>
          <a:prstGeom prst="bentConnector3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170F5-6A93-4EE6-ACDB-60E1CB1B60C2}"/>
              </a:ext>
            </a:extLst>
          </p:cNvPr>
          <p:cNvSpPr/>
          <p:nvPr/>
        </p:nvSpPr>
        <p:spPr>
          <a:xfrm>
            <a:off x="6231864" y="4060827"/>
            <a:ext cx="4235846" cy="115411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Koordinasi teknis pembangunan antara Daerah provinsi dan Daerah kabupaten/kota dan </a:t>
            </a:r>
            <a:r>
              <a:rPr lang="id-ID" sz="1200" dirty="0" err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antar-Daerah</a:t>
            </a:r>
            <a:r>
              <a:rPr lang="id-ID" sz="1200" dirty="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kabupaten/kota lingkup Daerah provinsi dilaksanakan oleh gubernur sebagai wakil Pemerintah Pusat.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25" name="Title 5"/>
          <p:cNvSpPr txBox="1">
            <a:spLocks/>
          </p:cNvSpPr>
          <p:nvPr/>
        </p:nvSpPr>
        <p:spPr bwMode="auto">
          <a:xfrm>
            <a:off x="6231864" y="1468438"/>
            <a:ext cx="4235846" cy="4889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id-ID" sz="1200" b="1">
                <a:solidFill>
                  <a:schemeClr val="bg1"/>
                </a:solidFill>
                <a:latin typeface="Cambria" pitchFamily="18" charset="0"/>
              </a:rPr>
              <a:t>ANTARA K/L DAN PEMDA PROVINSI DIKOORDINASIKAN OLEH MENDAGRI DAN MENPPN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FC874C58-174B-4CCA-9916-0601FD06ECD1}"/>
              </a:ext>
            </a:extLst>
          </p:cNvPr>
          <p:cNvSpPr txBox="1">
            <a:spLocks/>
          </p:cNvSpPr>
          <p:nvPr/>
        </p:nvSpPr>
        <p:spPr>
          <a:xfrm>
            <a:off x="8300774" y="3332163"/>
            <a:ext cx="2192735" cy="22066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PASAL 259 AYAT 2 UU 23 TAHUN 2014</a:t>
            </a:r>
          </a:p>
        </p:txBody>
      </p:sp>
      <p:sp>
        <p:nvSpPr>
          <p:cNvPr id="64527" name="Title 5"/>
          <p:cNvSpPr txBox="1">
            <a:spLocks/>
          </p:cNvSpPr>
          <p:nvPr/>
        </p:nvSpPr>
        <p:spPr bwMode="auto">
          <a:xfrm>
            <a:off x="6245623" y="3676652"/>
            <a:ext cx="4235846" cy="37306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id-ID" sz="1200" b="1">
                <a:solidFill>
                  <a:schemeClr val="bg1"/>
                </a:solidFill>
                <a:latin typeface="Cambria" pitchFamily="18" charset="0"/>
              </a:rPr>
              <a:t>ANTARA  PROVINSI DAN KAB/KOTA DIKOORDINASIKAN OLEH GUBERNUR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1E74A024-0705-44BD-A797-73073F2CCC18}"/>
              </a:ext>
            </a:extLst>
          </p:cNvPr>
          <p:cNvSpPr txBox="1">
            <a:spLocks/>
          </p:cNvSpPr>
          <p:nvPr/>
        </p:nvSpPr>
        <p:spPr>
          <a:xfrm>
            <a:off x="8304214" y="4975225"/>
            <a:ext cx="2192735" cy="2222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PASAL 259 AYAT 3 UU 23 TAHUN 2014</a:t>
            </a:r>
          </a:p>
        </p:txBody>
      </p:sp>
      <p:sp>
        <p:nvSpPr>
          <p:cNvPr id="64529" name="Rectangle 13"/>
          <p:cNvSpPr>
            <a:spLocks noChangeArrowheads="1"/>
          </p:cNvSpPr>
          <p:nvPr/>
        </p:nvSpPr>
        <p:spPr bwMode="auto">
          <a:xfrm>
            <a:off x="6231865" y="5661025"/>
            <a:ext cx="4261644" cy="941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15000"/>
              </a:lnSpc>
            </a:pPr>
            <a:r>
              <a:rPr lang="id-ID" altLang="id-ID" sz="120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Koordinasi teknis pembangunan sebagaimana dimaksud pada ayat (1) dilakukan dalam tahap </a:t>
            </a:r>
            <a:r>
              <a:rPr lang="id-ID" altLang="id-ID" sz="1200" b="1">
                <a:solidFill>
                  <a:srgbClr val="FF3300"/>
                </a:solidFill>
                <a:latin typeface="Bookman Old Style" pitchFamily="18" charset="0"/>
                <a:cs typeface="Times New Roman" pitchFamily="18" charset="0"/>
              </a:rPr>
              <a:t>perencanaan, pelaksanaan, pengendalian, dan evaluasi pembangunan Daerah</a:t>
            </a:r>
            <a:r>
              <a:rPr lang="id-ID" altLang="id-ID" sz="120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.</a:t>
            </a:r>
            <a:endParaRPr lang="en-US" altLang="id-ID" sz="12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4530" name="Title 5"/>
          <p:cNvSpPr txBox="1">
            <a:spLocks/>
          </p:cNvSpPr>
          <p:nvPr/>
        </p:nvSpPr>
        <p:spPr bwMode="auto">
          <a:xfrm>
            <a:off x="6985134" y="5337175"/>
            <a:ext cx="2755106" cy="3048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id-ID" sz="1400" b="1">
                <a:latin typeface="Cambria" pitchFamily="18" charset="0"/>
              </a:rPr>
              <a:t>JENIS-JENIS KORTEK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FBC3A484-E4AB-4769-B706-CC815E80806B}"/>
              </a:ext>
            </a:extLst>
          </p:cNvPr>
          <p:cNvSpPr txBox="1">
            <a:spLocks/>
          </p:cNvSpPr>
          <p:nvPr/>
        </p:nvSpPr>
        <p:spPr>
          <a:xfrm>
            <a:off x="8309372" y="6542088"/>
            <a:ext cx="2192734" cy="2222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PASAL 259 AYAT 4 UU 23 TAHUN 2014</a:t>
            </a: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FBCDACB7-4D59-4E91-A179-932B6B946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1412" y="619504"/>
            <a:ext cx="4132876" cy="45410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id-ID" sz="20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SINKRONISASI PEMBANGUNAN</a:t>
            </a:r>
            <a:endParaRPr lang="en-US" sz="2000" b="1" kern="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13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5">
            <a:extLst>
              <a:ext uri="{FF2B5EF4-FFF2-40B4-BE49-F238E27FC236}">
                <a16:creationId xmlns:a16="http://schemas.microsoft.com/office/drawing/2014/main" id="{65D9FF6B-F1B3-474F-8E1A-22AA05C99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1" y="507811"/>
            <a:ext cx="5502930" cy="45410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KOORDINASI TEKNIS PEMBANGUNAN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EFFC343-7AF3-4A57-8DF4-94E85552A9A8}"/>
              </a:ext>
            </a:extLst>
          </p:cNvPr>
          <p:cNvSpPr/>
          <p:nvPr/>
        </p:nvSpPr>
        <p:spPr>
          <a:xfrm>
            <a:off x="5000459" y="955609"/>
            <a:ext cx="1742031" cy="1774994"/>
          </a:xfrm>
          <a:custGeom>
            <a:avLst/>
            <a:gdLst>
              <a:gd name="connsiteX0" fmla="*/ 0 w 2353468"/>
              <a:gd name="connsiteY0" fmla="*/ 1176734 h 2353468"/>
              <a:gd name="connsiteX1" fmla="*/ 1176734 w 2353468"/>
              <a:gd name="connsiteY1" fmla="*/ 0 h 2353468"/>
              <a:gd name="connsiteX2" fmla="*/ 2353468 w 2353468"/>
              <a:gd name="connsiteY2" fmla="*/ 1176734 h 2353468"/>
              <a:gd name="connsiteX3" fmla="*/ 1176734 w 2353468"/>
              <a:gd name="connsiteY3" fmla="*/ 2353468 h 2353468"/>
              <a:gd name="connsiteX4" fmla="*/ 0 w 2353468"/>
              <a:gd name="connsiteY4" fmla="*/ 1176734 h 235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468" h="2353468">
                <a:moveTo>
                  <a:pt x="0" y="1176734"/>
                </a:moveTo>
                <a:cubicBezTo>
                  <a:pt x="0" y="526842"/>
                  <a:pt x="526842" y="0"/>
                  <a:pt x="1176734" y="0"/>
                </a:cubicBezTo>
                <a:cubicBezTo>
                  <a:pt x="1826626" y="0"/>
                  <a:pt x="2353468" y="526842"/>
                  <a:pt x="2353468" y="1176734"/>
                </a:cubicBezTo>
                <a:cubicBezTo>
                  <a:pt x="2353468" y="1826626"/>
                  <a:pt x="1826626" y="2353468"/>
                  <a:pt x="1176734" y="2353468"/>
                </a:cubicBezTo>
                <a:cubicBezTo>
                  <a:pt x="526842" y="2353468"/>
                  <a:pt x="0" y="1826626"/>
                  <a:pt x="0" y="1176734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71327" tIns="371327" rIns="371327" bIns="37132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dirty="0" err="1">
                <a:latin typeface="Cambria" panose="02040503050406030204" pitchFamily="18" charset="0"/>
              </a:rPr>
              <a:t>Pioritas</a:t>
            </a:r>
            <a:r>
              <a:rPr lang="en-US" dirty="0">
                <a:latin typeface="Cambria" panose="02040503050406030204" pitchFamily="18" charset="0"/>
              </a:rPr>
              <a:t> Nasional K/L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3ED2371-19B9-460D-988B-546C5F65A496}"/>
              </a:ext>
            </a:extLst>
          </p:cNvPr>
          <p:cNvSpPr/>
          <p:nvPr/>
        </p:nvSpPr>
        <p:spPr>
          <a:xfrm rot="1207335">
            <a:off x="6863941" y="4427108"/>
            <a:ext cx="509882" cy="794295"/>
          </a:xfrm>
          <a:custGeom>
            <a:avLst/>
            <a:gdLst>
              <a:gd name="connsiteX0" fmla="*/ 0 w 627546"/>
              <a:gd name="connsiteY0" fmla="*/ 158859 h 794295"/>
              <a:gd name="connsiteX1" fmla="*/ 313773 w 627546"/>
              <a:gd name="connsiteY1" fmla="*/ 158859 h 794295"/>
              <a:gd name="connsiteX2" fmla="*/ 313773 w 627546"/>
              <a:gd name="connsiteY2" fmla="*/ 0 h 794295"/>
              <a:gd name="connsiteX3" fmla="*/ 627546 w 627546"/>
              <a:gd name="connsiteY3" fmla="*/ 397148 h 794295"/>
              <a:gd name="connsiteX4" fmla="*/ 313773 w 627546"/>
              <a:gd name="connsiteY4" fmla="*/ 794295 h 794295"/>
              <a:gd name="connsiteX5" fmla="*/ 313773 w 627546"/>
              <a:gd name="connsiteY5" fmla="*/ 635436 h 794295"/>
              <a:gd name="connsiteX6" fmla="*/ 0 w 627546"/>
              <a:gd name="connsiteY6" fmla="*/ 635436 h 794295"/>
              <a:gd name="connsiteX7" fmla="*/ 0 w 627546"/>
              <a:gd name="connsiteY7" fmla="*/ 158859 h 7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7546" h="794295">
                <a:moveTo>
                  <a:pt x="0" y="158859"/>
                </a:moveTo>
                <a:lnTo>
                  <a:pt x="313773" y="158859"/>
                </a:lnTo>
                <a:lnTo>
                  <a:pt x="313773" y="0"/>
                </a:lnTo>
                <a:lnTo>
                  <a:pt x="627546" y="397148"/>
                </a:lnTo>
                <a:lnTo>
                  <a:pt x="313773" y="794295"/>
                </a:lnTo>
                <a:lnTo>
                  <a:pt x="313773" y="635436"/>
                </a:lnTo>
                <a:lnTo>
                  <a:pt x="0" y="635436"/>
                </a:lnTo>
                <a:lnTo>
                  <a:pt x="0" y="158859"/>
                </a:ln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58858" rIns="188263" bIns="158859" spcCol="1270" anchor="ctr"/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en-US" sz="17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D2286DE-1252-44B1-9B45-DDE01844CE76}"/>
              </a:ext>
            </a:extLst>
          </p:cNvPr>
          <p:cNvSpPr/>
          <p:nvPr/>
        </p:nvSpPr>
        <p:spPr>
          <a:xfrm>
            <a:off x="7327295" y="4248433"/>
            <a:ext cx="1630963" cy="1516760"/>
          </a:xfrm>
          <a:custGeom>
            <a:avLst/>
            <a:gdLst>
              <a:gd name="connsiteX0" fmla="*/ 0 w 2353468"/>
              <a:gd name="connsiteY0" fmla="*/ 1176734 h 2353468"/>
              <a:gd name="connsiteX1" fmla="*/ 1176734 w 2353468"/>
              <a:gd name="connsiteY1" fmla="*/ 0 h 2353468"/>
              <a:gd name="connsiteX2" fmla="*/ 2353468 w 2353468"/>
              <a:gd name="connsiteY2" fmla="*/ 1176734 h 2353468"/>
              <a:gd name="connsiteX3" fmla="*/ 1176734 w 2353468"/>
              <a:gd name="connsiteY3" fmla="*/ 2353468 h 2353468"/>
              <a:gd name="connsiteX4" fmla="*/ 0 w 2353468"/>
              <a:gd name="connsiteY4" fmla="*/ 1176734 h 235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468" h="2353468">
                <a:moveTo>
                  <a:pt x="0" y="1176734"/>
                </a:moveTo>
                <a:cubicBezTo>
                  <a:pt x="0" y="526842"/>
                  <a:pt x="526842" y="0"/>
                  <a:pt x="1176734" y="0"/>
                </a:cubicBezTo>
                <a:cubicBezTo>
                  <a:pt x="1826626" y="0"/>
                  <a:pt x="2353468" y="526842"/>
                  <a:pt x="2353468" y="1176734"/>
                </a:cubicBezTo>
                <a:cubicBezTo>
                  <a:pt x="2353468" y="1826626"/>
                  <a:pt x="1826626" y="2353468"/>
                  <a:pt x="1176734" y="2353468"/>
                </a:cubicBezTo>
                <a:cubicBezTo>
                  <a:pt x="526842" y="2353468"/>
                  <a:pt x="0" y="1826626"/>
                  <a:pt x="0" y="1176734"/>
                </a:cubicBezTo>
                <a:close/>
              </a:path>
            </a:pathLst>
          </a:custGeom>
          <a:solidFill>
            <a:srgbClr val="00206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71327" tIns="371327" rIns="371327" bIns="37132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300" dirty="0" err="1">
                <a:latin typeface="Cambria" panose="02040503050406030204" pitchFamily="18" charset="0"/>
              </a:rPr>
              <a:t>Dukungan</a:t>
            </a:r>
            <a:r>
              <a:rPr lang="en-US" sz="1300" dirty="0">
                <a:latin typeface="Cambria" panose="02040503050406030204" pitchFamily="18" charset="0"/>
              </a:rPr>
              <a:t> </a:t>
            </a:r>
            <a:r>
              <a:rPr lang="en-US" sz="1300" dirty="0" err="1">
                <a:latin typeface="Cambria" panose="02040503050406030204" pitchFamily="18" charset="0"/>
              </a:rPr>
              <a:t>Kegiatan</a:t>
            </a:r>
            <a:r>
              <a:rPr lang="en-US" sz="1300" dirty="0">
                <a:latin typeface="Cambria" panose="02040503050406030204" pitchFamily="18" charset="0"/>
              </a:rPr>
              <a:t> </a:t>
            </a:r>
            <a:r>
              <a:rPr lang="en-US" sz="1300" dirty="0" err="1">
                <a:latin typeface="Cambria" panose="02040503050406030204" pitchFamily="18" charset="0"/>
              </a:rPr>
              <a:t>daerah</a:t>
            </a:r>
            <a:r>
              <a:rPr lang="en-US" sz="1300" dirty="0">
                <a:latin typeface="Cambria" panose="02040503050406030204" pitchFamily="18" charset="0"/>
              </a:rPr>
              <a:t> </a:t>
            </a:r>
            <a:r>
              <a:rPr lang="en-US" sz="1300" dirty="0" err="1">
                <a:latin typeface="Cambria" panose="02040503050406030204" pitchFamily="18" charset="0"/>
              </a:rPr>
              <a:t>dari</a:t>
            </a:r>
            <a:r>
              <a:rPr lang="en-US" sz="1300" dirty="0">
                <a:latin typeface="Cambria" panose="02040503050406030204" pitchFamily="18" charset="0"/>
              </a:rPr>
              <a:t> APBD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8E5BEFC-3B5C-4F84-8867-564697C1B715}"/>
              </a:ext>
            </a:extLst>
          </p:cNvPr>
          <p:cNvSpPr/>
          <p:nvPr/>
        </p:nvSpPr>
        <p:spPr>
          <a:xfrm>
            <a:off x="2875599" y="3608460"/>
            <a:ext cx="1555155" cy="1398354"/>
          </a:xfrm>
          <a:custGeom>
            <a:avLst/>
            <a:gdLst>
              <a:gd name="connsiteX0" fmla="*/ 0 w 2353468"/>
              <a:gd name="connsiteY0" fmla="*/ 1176734 h 2353468"/>
              <a:gd name="connsiteX1" fmla="*/ 1176734 w 2353468"/>
              <a:gd name="connsiteY1" fmla="*/ 0 h 2353468"/>
              <a:gd name="connsiteX2" fmla="*/ 2353468 w 2353468"/>
              <a:gd name="connsiteY2" fmla="*/ 1176734 h 2353468"/>
              <a:gd name="connsiteX3" fmla="*/ 1176734 w 2353468"/>
              <a:gd name="connsiteY3" fmla="*/ 2353468 h 2353468"/>
              <a:gd name="connsiteX4" fmla="*/ 0 w 2353468"/>
              <a:gd name="connsiteY4" fmla="*/ 1176734 h 235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468" h="2353468">
                <a:moveTo>
                  <a:pt x="0" y="1176734"/>
                </a:moveTo>
                <a:cubicBezTo>
                  <a:pt x="0" y="526842"/>
                  <a:pt x="526842" y="0"/>
                  <a:pt x="1176734" y="0"/>
                </a:cubicBezTo>
                <a:cubicBezTo>
                  <a:pt x="1826626" y="0"/>
                  <a:pt x="2353468" y="526842"/>
                  <a:pt x="2353468" y="1176734"/>
                </a:cubicBezTo>
                <a:cubicBezTo>
                  <a:pt x="2353468" y="1826626"/>
                  <a:pt x="1826626" y="2353468"/>
                  <a:pt x="1176734" y="2353468"/>
                </a:cubicBezTo>
                <a:cubicBezTo>
                  <a:pt x="526842" y="2353468"/>
                  <a:pt x="0" y="1826626"/>
                  <a:pt x="0" y="1176734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71327" tIns="371327" rIns="371327" bIns="37132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dirty="0" err="1">
                <a:latin typeface="Cambria" panose="02040503050406030204" pitchFamily="18" charset="0"/>
              </a:rPr>
              <a:t>Prioritas</a:t>
            </a:r>
            <a:r>
              <a:rPr lang="en-US" sz="1400" dirty="0">
                <a:latin typeface="Cambria" panose="02040503050406030204" pitchFamily="18" charset="0"/>
              </a:rPr>
              <a:t> Daerah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B67C422-7878-44C9-99B9-5E68689D0624}"/>
              </a:ext>
            </a:extLst>
          </p:cNvPr>
          <p:cNvSpPr/>
          <p:nvPr/>
        </p:nvSpPr>
        <p:spPr>
          <a:xfrm>
            <a:off x="5000459" y="3400826"/>
            <a:ext cx="2118425" cy="1854744"/>
          </a:xfrm>
          <a:custGeom>
            <a:avLst/>
            <a:gdLst>
              <a:gd name="connsiteX0" fmla="*/ 0 w 2353468"/>
              <a:gd name="connsiteY0" fmla="*/ 1176734 h 2353468"/>
              <a:gd name="connsiteX1" fmla="*/ 1176734 w 2353468"/>
              <a:gd name="connsiteY1" fmla="*/ 0 h 2353468"/>
              <a:gd name="connsiteX2" fmla="*/ 2353468 w 2353468"/>
              <a:gd name="connsiteY2" fmla="*/ 1176734 h 2353468"/>
              <a:gd name="connsiteX3" fmla="*/ 1176734 w 2353468"/>
              <a:gd name="connsiteY3" fmla="*/ 2353468 h 2353468"/>
              <a:gd name="connsiteX4" fmla="*/ 0 w 2353468"/>
              <a:gd name="connsiteY4" fmla="*/ 1176734 h 235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468" h="2353468">
                <a:moveTo>
                  <a:pt x="0" y="1176734"/>
                </a:moveTo>
                <a:cubicBezTo>
                  <a:pt x="0" y="526842"/>
                  <a:pt x="526842" y="0"/>
                  <a:pt x="1176734" y="0"/>
                </a:cubicBezTo>
                <a:cubicBezTo>
                  <a:pt x="1826626" y="0"/>
                  <a:pt x="2353468" y="526842"/>
                  <a:pt x="2353468" y="1176734"/>
                </a:cubicBezTo>
                <a:cubicBezTo>
                  <a:pt x="2353468" y="1826626"/>
                  <a:pt x="1826626" y="2353468"/>
                  <a:pt x="1176734" y="2353468"/>
                </a:cubicBezTo>
                <a:cubicBezTo>
                  <a:pt x="526842" y="2353468"/>
                  <a:pt x="0" y="1826626"/>
                  <a:pt x="0" y="1176734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71327" tIns="371327" rIns="371327" bIns="37132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KOORDINASI TEKNIS UNTUK MENDUKUNG PENCAPAIAN TARGET PEMBANGUNAN NASIONAL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7741B44-A06D-4AC3-B2B9-1274C744336B}"/>
              </a:ext>
            </a:extLst>
          </p:cNvPr>
          <p:cNvSpPr/>
          <p:nvPr/>
        </p:nvSpPr>
        <p:spPr>
          <a:xfrm rot="9732689">
            <a:off x="4421068" y="3993368"/>
            <a:ext cx="509882" cy="794295"/>
          </a:xfrm>
          <a:custGeom>
            <a:avLst/>
            <a:gdLst>
              <a:gd name="connsiteX0" fmla="*/ 0 w 627546"/>
              <a:gd name="connsiteY0" fmla="*/ 158859 h 794295"/>
              <a:gd name="connsiteX1" fmla="*/ 313773 w 627546"/>
              <a:gd name="connsiteY1" fmla="*/ 158859 h 794295"/>
              <a:gd name="connsiteX2" fmla="*/ 313773 w 627546"/>
              <a:gd name="connsiteY2" fmla="*/ 0 h 794295"/>
              <a:gd name="connsiteX3" fmla="*/ 627546 w 627546"/>
              <a:gd name="connsiteY3" fmla="*/ 397148 h 794295"/>
              <a:gd name="connsiteX4" fmla="*/ 313773 w 627546"/>
              <a:gd name="connsiteY4" fmla="*/ 794295 h 794295"/>
              <a:gd name="connsiteX5" fmla="*/ 313773 w 627546"/>
              <a:gd name="connsiteY5" fmla="*/ 635436 h 794295"/>
              <a:gd name="connsiteX6" fmla="*/ 0 w 627546"/>
              <a:gd name="connsiteY6" fmla="*/ 635436 h 794295"/>
              <a:gd name="connsiteX7" fmla="*/ 0 w 627546"/>
              <a:gd name="connsiteY7" fmla="*/ 158859 h 7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7546" h="794295">
                <a:moveTo>
                  <a:pt x="0" y="158859"/>
                </a:moveTo>
                <a:lnTo>
                  <a:pt x="313773" y="158859"/>
                </a:lnTo>
                <a:lnTo>
                  <a:pt x="313773" y="0"/>
                </a:lnTo>
                <a:lnTo>
                  <a:pt x="627546" y="397148"/>
                </a:lnTo>
                <a:lnTo>
                  <a:pt x="313773" y="794295"/>
                </a:lnTo>
                <a:lnTo>
                  <a:pt x="313773" y="635436"/>
                </a:lnTo>
                <a:lnTo>
                  <a:pt x="0" y="635436"/>
                </a:lnTo>
                <a:lnTo>
                  <a:pt x="0" y="158859"/>
                </a:ln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58858" rIns="188263" bIns="158859" spcCol="1270" anchor="ctr"/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en-US" sz="17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EAE62DD7-DFAE-4CF2-8BFF-D7EA918F2288}"/>
              </a:ext>
            </a:extLst>
          </p:cNvPr>
          <p:cNvSpPr/>
          <p:nvPr/>
        </p:nvSpPr>
        <p:spPr>
          <a:xfrm rot="16200000">
            <a:off x="5664783" y="2769663"/>
            <a:ext cx="627546" cy="645364"/>
          </a:xfrm>
          <a:custGeom>
            <a:avLst/>
            <a:gdLst>
              <a:gd name="connsiteX0" fmla="*/ 0 w 627546"/>
              <a:gd name="connsiteY0" fmla="*/ 158859 h 794295"/>
              <a:gd name="connsiteX1" fmla="*/ 313773 w 627546"/>
              <a:gd name="connsiteY1" fmla="*/ 158859 h 794295"/>
              <a:gd name="connsiteX2" fmla="*/ 313773 w 627546"/>
              <a:gd name="connsiteY2" fmla="*/ 0 h 794295"/>
              <a:gd name="connsiteX3" fmla="*/ 627546 w 627546"/>
              <a:gd name="connsiteY3" fmla="*/ 397148 h 794295"/>
              <a:gd name="connsiteX4" fmla="*/ 313773 w 627546"/>
              <a:gd name="connsiteY4" fmla="*/ 794295 h 794295"/>
              <a:gd name="connsiteX5" fmla="*/ 313773 w 627546"/>
              <a:gd name="connsiteY5" fmla="*/ 635436 h 794295"/>
              <a:gd name="connsiteX6" fmla="*/ 0 w 627546"/>
              <a:gd name="connsiteY6" fmla="*/ 635436 h 794295"/>
              <a:gd name="connsiteX7" fmla="*/ 0 w 627546"/>
              <a:gd name="connsiteY7" fmla="*/ 158859 h 7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7546" h="794295">
                <a:moveTo>
                  <a:pt x="0" y="158859"/>
                </a:moveTo>
                <a:lnTo>
                  <a:pt x="313773" y="158859"/>
                </a:lnTo>
                <a:lnTo>
                  <a:pt x="313773" y="0"/>
                </a:lnTo>
                <a:lnTo>
                  <a:pt x="627546" y="397148"/>
                </a:lnTo>
                <a:lnTo>
                  <a:pt x="313773" y="794295"/>
                </a:lnTo>
                <a:lnTo>
                  <a:pt x="313773" y="635436"/>
                </a:lnTo>
                <a:lnTo>
                  <a:pt x="0" y="635436"/>
                </a:lnTo>
                <a:lnTo>
                  <a:pt x="0" y="158859"/>
                </a:ln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58858" rIns="188263" bIns="158859" spcCol="1270" anchor="ctr"/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en-US" sz="17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A7ECAF-49D4-45C8-9319-1D2619E46FFC}"/>
              </a:ext>
            </a:extLst>
          </p:cNvPr>
          <p:cNvSpPr/>
          <p:nvPr/>
        </p:nvSpPr>
        <p:spPr>
          <a:xfrm>
            <a:off x="6768494" y="1219202"/>
            <a:ext cx="3778863" cy="738664"/>
          </a:xfrm>
          <a:prstGeom prst="rect">
            <a:avLst/>
          </a:prstGeom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400" dirty="0" err="1">
                <a:latin typeface="Cambria" panose="02040503050406030204" pitchFamily="18" charset="0"/>
              </a:rPr>
              <a:t>Sinkronisasi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pencapaian</a:t>
            </a:r>
            <a:r>
              <a:rPr lang="en-US" sz="1400" dirty="0">
                <a:latin typeface="Cambria" panose="02040503050406030204" pitchFamily="18" charset="0"/>
              </a:rPr>
              <a:t> prioritas </a:t>
            </a:r>
            <a:r>
              <a:rPr lang="en-US" sz="1400" dirty="0" err="1">
                <a:latin typeface="Cambria" panose="02040503050406030204" pitchFamily="18" charset="0"/>
              </a:rPr>
              <a:t>nasional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melalui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kegiatan</a:t>
            </a:r>
            <a:r>
              <a:rPr lang="en-US" sz="1400" dirty="0">
                <a:latin typeface="Cambria" panose="02040503050406030204" pitchFamily="18" charset="0"/>
              </a:rPr>
              <a:t> K/L, </a:t>
            </a:r>
            <a:r>
              <a:rPr lang="en-US" sz="1400" dirty="0" err="1">
                <a:latin typeface="Cambria" panose="02040503050406030204" pitchFamily="18" charset="0"/>
              </a:rPr>
              <a:t>serta</a:t>
            </a:r>
            <a:r>
              <a:rPr lang="en-US" sz="1400" dirty="0">
                <a:latin typeface="Cambria" panose="02040503050406030204" pitchFamily="18" charset="0"/>
              </a:rPr>
              <a:t> target </a:t>
            </a:r>
            <a:r>
              <a:rPr lang="en-US" sz="1400" dirty="0" err="1">
                <a:latin typeface="Cambria" panose="02040503050406030204" pitchFamily="18" charset="0"/>
              </a:rPr>
              <a:t>Kementerian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untuk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mendung</a:t>
            </a:r>
            <a:r>
              <a:rPr lang="en-US" sz="1400" dirty="0">
                <a:latin typeface="Cambria" panose="02040503050406030204" pitchFamily="18" charset="0"/>
              </a:rPr>
              <a:t> target </a:t>
            </a:r>
            <a:r>
              <a:rPr lang="en-US" sz="1400" dirty="0" err="1">
                <a:latin typeface="Cambria" panose="02040503050406030204" pitchFamily="18" charset="0"/>
              </a:rPr>
              <a:t>nasional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8029B1D-CFFE-42D9-856A-A662ADDAE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489" y="1004136"/>
            <a:ext cx="1169611" cy="29043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BAPPENAS</a:t>
            </a: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F5DB8D9E-446E-47F5-8230-2EE783A25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9801" y="1030284"/>
            <a:ext cx="1161787" cy="2642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K/L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AE9C7E-CD45-498F-BFCB-FFA8F2355F58}"/>
              </a:ext>
            </a:extLst>
          </p:cNvPr>
          <p:cNvSpPr/>
          <p:nvPr/>
        </p:nvSpPr>
        <p:spPr>
          <a:xfrm>
            <a:off x="1925443" y="2408132"/>
            <a:ext cx="2172258" cy="1200329"/>
          </a:xfrm>
          <a:prstGeom prst="rect">
            <a:avLst/>
          </a:prstGeom>
          <a:solidFill>
            <a:srgbClr val="FF6600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200" dirty="0" err="1">
                <a:latin typeface="Cambria" panose="02040503050406030204" pitchFamily="18" charset="0"/>
              </a:rPr>
              <a:t>Ditjen</a:t>
            </a:r>
            <a:r>
              <a:rPr lang="en-US" sz="1200" dirty="0">
                <a:latin typeface="Cambria" panose="02040503050406030204" pitchFamily="18" charset="0"/>
              </a:rPr>
              <a:t> Bina </a:t>
            </a:r>
            <a:r>
              <a:rPr lang="en-US" sz="1200" dirty="0" err="1">
                <a:latin typeface="Cambria" panose="02040503050406030204" pitchFamily="18" charset="0"/>
              </a:rPr>
              <a:t>Bangda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Memastikan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kesesuaian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kegiatan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dengan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urusan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pemerintahan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dan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pembagian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kewenangan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antar</a:t>
            </a:r>
            <a:r>
              <a:rPr lang="en-US" sz="1200" dirty="0">
                <a:latin typeface="Cambria" panose="02040503050406030204" pitchFamily="18" charset="0"/>
              </a:rPr>
              <a:t> level </a:t>
            </a:r>
            <a:r>
              <a:rPr lang="en-US" sz="1200" dirty="0" err="1">
                <a:latin typeface="Cambria" panose="02040503050406030204" pitchFamily="18" charset="0"/>
              </a:rPr>
              <a:t>pemerintahan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929389-FCB1-419E-A8C5-45E6EAC6FDA3}"/>
              </a:ext>
            </a:extLst>
          </p:cNvPr>
          <p:cNvSpPr/>
          <p:nvPr/>
        </p:nvSpPr>
        <p:spPr>
          <a:xfrm>
            <a:off x="1413973" y="4724400"/>
            <a:ext cx="1544924" cy="1600438"/>
          </a:xfrm>
          <a:prstGeom prst="rect">
            <a:avLst/>
          </a:prstGeom>
          <a:noFill/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400" dirty="0" err="1">
                <a:latin typeface="Cambria" panose="02040503050406030204" pitchFamily="18" charset="0"/>
              </a:rPr>
              <a:t>Sinkronisasi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usulan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kegiatan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r>
              <a:rPr lang="en-US" sz="1400" dirty="0">
                <a:latin typeface="Cambria" panose="02040503050406030204" pitchFamily="18" charset="0"/>
              </a:rPr>
              <a:t> yang </a:t>
            </a:r>
            <a:r>
              <a:rPr lang="en-US" sz="1400" dirty="0" err="1">
                <a:latin typeface="Cambria" panose="02040503050406030204" pitchFamily="18" charset="0"/>
              </a:rPr>
              <a:t>akan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dibiayai</a:t>
            </a:r>
            <a:r>
              <a:rPr lang="en-US" sz="1400" dirty="0">
                <a:latin typeface="Cambria" panose="02040503050406030204" pitchFamily="18" charset="0"/>
              </a:rPr>
              <a:t> APBN </a:t>
            </a:r>
            <a:r>
              <a:rPr lang="en-US" sz="1400" dirty="0" err="1">
                <a:latin typeface="Cambria" panose="02040503050406030204" pitchFamily="18" charset="0"/>
              </a:rPr>
              <a:t>dengan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kegiatan</a:t>
            </a:r>
            <a:r>
              <a:rPr lang="en-US" sz="1400" dirty="0">
                <a:latin typeface="Cambria" panose="02040503050406030204" pitchFamily="18" charset="0"/>
              </a:rPr>
              <a:t> K/L </a:t>
            </a:r>
            <a:r>
              <a:rPr lang="en-US" sz="1400" dirty="0" err="1">
                <a:latin typeface="Cambria" panose="02040503050406030204" pitchFamily="18" charset="0"/>
              </a:rPr>
              <a:t>dan</a:t>
            </a:r>
            <a:r>
              <a:rPr lang="en-US" sz="1400" dirty="0">
                <a:latin typeface="Cambria" panose="02040503050406030204" pitchFamily="18" charset="0"/>
              </a:rPr>
              <a:t> Prioritas </a:t>
            </a:r>
            <a:r>
              <a:rPr lang="en-US" sz="1400" dirty="0" err="1">
                <a:latin typeface="Cambria" panose="02040503050406030204" pitchFamily="18" charset="0"/>
              </a:rPr>
              <a:t>nasional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A08154A1-D0ED-41F0-8409-4D36A8AF9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25" y="4343400"/>
            <a:ext cx="1181276" cy="2642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BAPPENAS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961097F9-088C-47CA-8598-E35847DE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341" y="6550040"/>
            <a:ext cx="804863" cy="2642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K/L</a:t>
            </a:r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7F44FD2C-CB39-4669-BBC1-5A34270CF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7057" y="6550634"/>
            <a:ext cx="999074" cy="23602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DAERAH</a:t>
            </a: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156F1D4B-EC4F-45CF-9DB5-455B5E225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351" y="1946485"/>
            <a:ext cx="2100315" cy="2705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PERAN KEMENDAGRI</a:t>
            </a:r>
          </a:p>
        </p:txBody>
      </p: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3F9AA303-D50C-4EED-97D2-EFDA696E69BD}"/>
              </a:ext>
            </a:extLst>
          </p:cNvPr>
          <p:cNvCxnSpPr/>
          <p:nvPr/>
        </p:nvCxnSpPr>
        <p:spPr>
          <a:xfrm rot="10800000" flipV="1">
            <a:off x="4121680" y="2136777"/>
            <a:ext cx="1078310" cy="758825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11B067F-F955-42B7-AFC4-089F46BA77CD}"/>
              </a:ext>
            </a:extLst>
          </p:cNvPr>
          <p:cNvSpPr/>
          <p:nvPr/>
        </p:nvSpPr>
        <p:spPr>
          <a:xfrm>
            <a:off x="8958256" y="4595644"/>
            <a:ext cx="1991531" cy="1169551"/>
          </a:xfrm>
          <a:prstGeom prst="rect">
            <a:avLst/>
          </a:prstGeom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400" dirty="0" err="1">
                <a:latin typeface="Cambria" panose="02040503050406030204" pitchFamily="18" charset="0"/>
              </a:rPr>
              <a:t>Membahas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kegiatan</a:t>
            </a:r>
            <a:r>
              <a:rPr lang="en-US" sz="1400" dirty="0">
                <a:latin typeface="Cambria" panose="02040503050406030204" pitchFamily="18" charset="0"/>
              </a:rPr>
              <a:t> yang </a:t>
            </a:r>
            <a:r>
              <a:rPr lang="en-US" sz="1400" dirty="0" err="1">
                <a:latin typeface="Cambria" panose="02040503050406030204" pitchFamily="18" charset="0"/>
              </a:rPr>
              <a:t>didanai</a:t>
            </a:r>
            <a:r>
              <a:rPr lang="en-US" sz="1400" dirty="0">
                <a:latin typeface="Cambria" panose="02040503050406030204" pitchFamily="18" charset="0"/>
              </a:rPr>
              <a:t> APBD </a:t>
            </a:r>
            <a:r>
              <a:rPr lang="en-US" sz="1400" dirty="0" err="1">
                <a:latin typeface="Cambria" panose="02040503050406030204" pitchFamily="18" charset="0"/>
              </a:rPr>
              <a:t>untuk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mendukung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pelaksanaan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kegiatan</a:t>
            </a:r>
            <a:r>
              <a:rPr lang="en-US" sz="1400" dirty="0">
                <a:latin typeface="Cambria" panose="02040503050406030204" pitchFamily="18" charset="0"/>
              </a:rPr>
              <a:t> prioritas </a:t>
            </a:r>
            <a:r>
              <a:rPr lang="en-US" sz="1400" dirty="0" err="1">
                <a:latin typeface="Cambria" panose="02040503050406030204" pitchFamily="18" charset="0"/>
              </a:rPr>
              <a:t>nasional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4" name="Rectangle 5">
            <a:extLst>
              <a:ext uri="{FF2B5EF4-FFF2-40B4-BE49-F238E27FC236}">
                <a16:creationId xmlns:a16="http://schemas.microsoft.com/office/drawing/2014/main" id="{6CCE399D-ECF5-4D09-A33D-FCFFA6882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412" y="5830068"/>
            <a:ext cx="804863" cy="2642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K/L</a:t>
            </a:r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70495468-7D30-4BBA-81F0-92E4ED121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9939" y="5828266"/>
            <a:ext cx="939849" cy="26608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DAERAH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FCCFE6EB-5576-4D36-BB2A-C0C392703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8254" y="4328199"/>
            <a:ext cx="1347796" cy="26744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KEMENDAGRI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BFC126-FFE8-4BDF-AC93-4D4517B5C133}"/>
              </a:ext>
            </a:extLst>
          </p:cNvPr>
          <p:cNvSpPr/>
          <p:nvPr/>
        </p:nvSpPr>
        <p:spPr>
          <a:xfrm>
            <a:off x="7118883" y="2298688"/>
            <a:ext cx="3845056" cy="1169551"/>
          </a:xfrm>
          <a:prstGeom prst="rect">
            <a:avLst/>
          </a:prstGeom>
          <a:solidFill>
            <a:srgbClr val="FF6600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en-US" sz="1400" dirty="0" err="1">
                <a:latin typeface="Cambria" panose="02040503050406030204" pitchFamily="18" charset="0"/>
              </a:rPr>
              <a:t>Sinkronisasi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koodifikasi</a:t>
            </a:r>
            <a:r>
              <a:rPr lang="en-US" sz="1400" dirty="0">
                <a:latin typeface="Cambria" panose="02040503050406030204" pitchFamily="18" charset="0"/>
              </a:rPr>
              <a:t> program</a:t>
            </a:r>
          </a:p>
          <a:p>
            <a:pPr marL="285750" indent="-285750" algn="just">
              <a:buFontTx/>
              <a:buChar char="-"/>
              <a:defRPr/>
            </a:pPr>
            <a:r>
              <a:rPr lang="en-US" sz="1400" dirty="0" err="1">
                <a:latin typeface="Cambria" panose="02040503050406030204" pitchFamily="18" charset="0"/>
              </a:rPr>
              <a:t>Sinkronisasi</a:t>
            </a:r>
            <a:r>
              <a:rPr lang="en-US" sz="1400" dirty="0">
                <a:latin typeface="Cambria" panose="02040503050406030204" pitchFamily="18" charset="0"/>
              </a:rPr>
              <a:t> program </a:t>
            </a:r>
            <a:r>
              <a:rPr lang="en-US" sz="1400" dirty="0" err="1">
                <a:latin typeface="Cambria" panose="02040503050406030204" pitchFamily="18" charset="0"/>
              </a:rPr>
              <a:t>dan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kegiatan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sesuai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dengan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kewenangan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dalam</a:t>
            </a:r>
            <a:r>
              <a:rPr lang="en-US" sz="1400" dirty="0">
                <a:latin typeface="Cambria" panose="02040503050406030204" pitchFamily="18" charset="0"/>
              </a:rPr>
              <a:t> UU 23/2014</a:t>
            </a:r>
          </a:p>
          <a:p>
            <a:pPr marL="285750" indent="-285750" algn="just">
              <a:buFontTx/>
              <a:buChar char="-"/>
              <a:defRPr/>
            </a:pPr>
            <a:r>
              <a:rPr lang="en-US" sz="1400" dirty="0" err="1">
                <a:latin typeface="Cambria" panose="02040503050406030204" pitchFamily="18" charset="0"/>
              </a:rPr>
              <a:t>Sinkronisasi</a:t>
            </a:r>
            <a:r>
              <a:rPr lang="en-US" sz="1400" dirty="0">
                <a:latin typeface="Cambria" panose="02040503050406030204" pitchFamily="18" charset="0"/>
              </a:rPr>
              <a:t> target </a:t>
            </a:r>
            <a:r>
              <a:rPr lang="en-US" sz="1400" dirty="0" err="1">
                <a:latin typeface="Cambria" panose="02040503050406030204" pitchFamily="18" charset="0"/>
              </a:rPr>
              <a:t>daerah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sesuai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kondisi</a:t>
            </a:r>
            <a:r>
              <a:rPr lang="en-US" sz="1400" dirty="0">
                <a:latin typeface="Cambria" panose="02040503050406030204" pitchFamily="18" charset="0"/>
              </a:rPr>
              <a:t>, </a:t>
            </a:r>
            <a:r>
              <a:rPr lang="en-US" sz="1400" dirty="0" err="1">
                <a:latin typeface="Cambria" panose="02040503050406030204" pitchFamily="18" charset="0"/>
              </a:rPr>
              <a:t>potensi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dan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intensitas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urusan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pemerintahan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56641AF1-A8BF-4733-A7B8-1B854D900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413" y="3875146"/>
            <a:ext cx="1937053" cy="2705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2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PERAN KEMENDAGRI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53E066D0-034E-4D28-9B6E-F30B25EDB49F}"/>
              </a:ext>
            </a:extLst>
          </p:cNvPr>
          <p:cNvCxnSpPr/>
          <p:nvPr/>
        </p:nvCxnSpPr>
        <p:spPr>
          <a:xfrm flipV="1">
            <a:off x="8390202" y="4010025"/>
            <a:ext cx="651802" cy="3683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Freeform 38">
            <a:extLst>
              <a:ext uri="{FF2B5EF4-FFF2-40B4-BE49-F238E27FC236}">
                <a16:creationId xmlns:a16="http://schemas.microsoft.com/office/drawing/2014/main" id="{7F9F59B2-62CE-4876-910C-DBC41490790D}"/>
              </a:ext>
            </a:extLst>
          </p:cNvPr>
          <p:cNvSpPr/>
          <p:nvPr/>
        </p:nvSpPr>
        <p:spPr>
          <a:xfrm>
            <a:off x="5361466" y="5551588"/>
            <a:ext cx="1545882" cy="1101883"/>
          </a:xfrm>
          <a:custGeom>
            <a:avLst/>
            <a:gdLst>
              <a:gd name="connsiteX0" fmla="*/ 0 w 2353468"/>
              <a:gd name="connsiteY0" fmla="*/ 1176734 h 2353468"/>
              <a:gd name="connsiteX1" fmla="*/ 1176734 w 2353468"/>
              <a:gd name="connsiteY1" fmla="*/ 0 h 2353468"/>
              <a:gd name="connsiteX2" fmla="*/ 2353468 w 2353468"/>
              <a:gd name="connsiteY2" fmla="*/ 1176734 h 2353468"/>
              <a:gd name="connsiteX3" fmla="*/ 1176734 w 2353468"/>
              <a:gd name="connsiteY3" fmla="*/ 2353468 h 2353468"/>
              <a:gd name="connsiteX4" fmla="*/ 0 w 2353468"/>
              <a:gd name="connsiteY4" fmla="*/ 1176734 h 235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468" h="2353468">
                <a:moveTo>
                  <a:pt x="0" y="1176734"/>
                </a:moveTo>
                <a:cubicBezTo>
                  <a:pt x="0" y="526842"/>
                  <a:pt x="526842" y="0"/>
                  <a:pt x="1176734" y="0"/>
                </a:cubicBezTo>
                <a:cubicBezTo>
                  <a:pt x="1826626" y="0"/>
                  <a:pt x="2353468" y="526842"/>
                  <a:pt x="2353468" y="1176734"/>
                </a:cubicBezTo>
                <a:cubicBezTo>
                  <a:pt x="2353468" y="1826626"/>
                  <a:pt x="1826626" y="2353468"/>
                  <a:pt x="1176734" y="2353468"/>
                </a:cubicBezTo>
                <a:cubicBezTo>
                  <a:pt x="526842" y="2353468"/>
                  <a:pt x="0" y="1826626"/>
                  <a:pt x="0" y="1176734"/>
                </a:cubicBezTo>
                <a:close/>
              </a:path>
            </a:pathLst>
          </a:custGeom>
          <a:solidFill>
            <a:srgbClr val="00206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71327" tIns="371327" rIns="371327" bIns="37132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300" dirty="0" err="1">
                <a:latin typeface="Cambria" panose="02040503050406030204" pitchFamily="18" charset="0"/>
              </a:rPr>
              <a:t>Prioritas</a:t>
            </a:r>
            <a:r>
              <a:rPr lang="en-US" sz="1300" dirty="0">
                <a:latin typeface="Cambria" panose="02040503050406030204" pitchFamily="18" charset="0"/>
              </a:rPr>
              <a:t> </a:t>
            </a:r>
            <a:r>
              <a:rPr lang="en-US" sz="1300" dirty="0" err="1">
                <a:latin typeface="Cambria" panose="02040503050406030204" pitchFamily="18" charset="0"/>
              </a:rPr>
              <a:t>Lainnya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82265B07-904C-4C71-90E4-1562A251FBBA}"/>
              </a:ext>
            </a:extLst>
          </p:cNvPr>
          <p:cNvSpPr/>
          <p:nvPr/>
        </p:nvSpPr>
        <p:spPr>
          <a:xfrm rot="5400000">
            <a:off x="5824738" y="5179472"/>
            <a:ext cx="448066" cy="645364"/>
          </a:xfrm>
          <a:custGeom>
            <a:avLst/>
            <a:gdLst>
              <a:gd name="connsiteX0" fmla="*/ 0 w 627546"/>
              <a:gd name="connsiteY0" fmla="*/ 158859 h 794295"/>
              <a:gd name="connsiteX1" fmla="*/ 313773 w 627546"/>
              <a:gd name="connsiteY1" fmla="*/ 158859 h 794295"/>
              <a:gd name="connsiteX2" fmla="*/ 313773 w 627546"/>
              <a:gd name="connsiteY2" fmla="*/ 0 h 794295"/>
              <a:gd name="connsiteX3" fmla="*/ 627546 w 627546"/>
              <a:gd name="connsiteY3" fmla="*/ 397148 h 794295"/>
              <a:gd name="connsiteX4" fmla="*/ 313773 w 627546"/>
              <a:gd name="connsiteY4" fmla="*/ 794295 h 794295"/>
              <a:gd name="connsiteX5" fmla="*/ 313773 w 627546"/>
              <a:gd name="connsiteY5" fmla="*/ 635436 h 794295"/>
              <a:gd name="connsiteX6" fmla="*/ 0 w 627546"/>
              <a:gd name="connsiteY6" fmla="*/ 635436 h 794295"/>
              <a:gd name="connsiteX7" fmla="*/ 0 w 627546"/>
              <a:gd name="connsiteY7" fmla="*/ 158859 h 7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7546" h="794295">
                <a:moveTo>
                  <a:pt x="0" y="158859"/>
                </a:moveTo>
                <a:lnTo>
                  <a:pt x="313773" y="158859"/>
                </a:lnTo>
                <a:lnTo>
                  <a:pt x="313773" y="0"/>
                </a:lnTo>
                <a:lnTo>
                  <a:pt x="627546" y="397148"/>
                </a:lnTo>
                <a:lnTo>
                  <a:pt x="313773" y="794295"/>
                </a:lnTo>
                <a:lnTo>
                  <a:pt x="313773" y="635436"/>
                </a:lnTo>
                <a:lnTo>
                  <a:pt x="0" y="635436"/>
                </a:lnTo>
                <a:lnTo>
                  <a:pt x="0" y="158859"/>
                </a:ln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58858" rIns="188263" bIns="158859" spcCol="1270" anchor="ctr"/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en-US" sz="17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8F6C6E8-6E98-41C1-A09C-1D24A08BDDE0}"/>
              </a:ext>
            </a:extLst>
          </p:cNvPr>
          <p:cNvSpPr/>
          <p:nvPr/>
        </p:nvSpPr>
        <p:spPr>
          <a:xfrm>
            <a:off x="3619501" y="5791200"/>
            <a:ext cx="1721476" cy="600164"/>
          </a:xfrm>
          <a:prstGeom prst="rect">
            <a:avLst/>
          </a:prstGeom>
          <a:noFill/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100" dirty="0" err="1">
                <a:latin typeface="Cambria" panose="02040503050406030204" pitchFamily="18" charset="0"/>
              </a:rPr>
              <a:t>Sinkronisasi</a:t>
            </a:r>
            <a:r>
              <a:rPr lang="en-US" sz="1100" dirty="0">
                <a:latin typeface="Cambria" panose="02040503050406030204" pitchFamily="18" charset="0"/>
              </a:rPr>
              <a:t> </a:t>
            </a:r>
            <a:r>
              <a:rPr lang="en-US" sz="1100" dirty="0" err="1">
                <a:latin typeface="Cambria" panose="02040503050406030204" pitchFamily="18" charset="0"/>
              </a:rPr>
              <a:t>usulan</a:t>
            </a:r>
            <a:r>
              <a:rPr lang="en-US" sz="1100" dirty="0">
                <a:latin typeface="Cambria" panose="02040503050406030204" pitchFamily="18" charset="0"/>
              </a:rPr>
              <a:t> </a:t>
            </a:r>
            <a:r>
              <a:rPr lang="en-US" sz="1100" dirty="0" err="1">
                <a:latin typeface="Cambria" panose="02040503050406030204" pitchFamily="18" charset="0"/>
              </a:rPr>
              <a:t>prioritas</a:t>
            </a:r>
            <a:r>
              <a:rPr lang="en-US" sz="1100" dirty="0">
                <a:latin typeface="Cambria" panose="02040503050406030204" pitchFamily="18" charset="0"/>
              </a:rPr>
              <a:t> Daerah </a:t>
            </a:r>
            <a:r>
              <a:rPr lang="en-US" sz="1100" dirty="0" err="1">
                <a:latin typeface="Cambria" panose="02040503050406030204" pitchFamily="18" charset="0"/>
              </a:rPr>
              <a:t>dan</a:t>
            </a:r>
            <a:r>
              <a:rPr lang="en-US" sz="1100" dirty="0">
                <a:latin typeface="Cambria" panose="02040503050406030204" pitchFamily="18" charset="0"/>
              </a:rPr>
              <a:t> </a:t>
            </a:r>
            <a:r>
              <a:rPr lang="en-US" sz="1100" dirty="0" err="1">
                <a:latin typeface="Cambria" panose="02040503050406030204" pitchFamily="18" charset="0"/>
              </a:rPr>
              <a:t>prioritas</a:t>
            </a:r>
            <a:r>
              <a:rPr lang="en-US" sz="1100" dirty="0">
                <a:latin typeface="Cambria" panose="02040503050406030204" pitchFamily="18" charset="0"/>
              </a:rPr>
              <a:t> K/L</a:t>
            </a:r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BE487864-C24E-42EB-A373-82E5B9059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733" y="5486402"/>
            <a:ext cx="1042243" cy="22527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0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BAPPENAS</a:t>
            </a:r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BA2107BA-EDCB-4401-8BBC-655DBD8C5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325" y="6517514"/>
            <a:ext cx="804863" cy="2642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0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K/L</a:t>
            </a:r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id="{FDC2E6EB-EF7D-430C-9F4B-8171D4140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9901" y="6517514"/>
            <a:ext cx="804863" cy="2642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0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DAERAH</a:t>
            </a: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68777CA8-7E3B-474F-98A4-CD30103BA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53" y="5486402"/>
            <a:ext cx="1225120" cy="27507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 sz="2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Palatino Linotype" pitchFamily="18" charset="0"/>
              <a:buChar char="−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0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KEMENDAGRI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828FF7-5573-4CF1-B9DB-F00574567C99}"/>
              </a:ext>
            </a:extLst>
          </p:cNvPr>
          <p:cNvCxnSpPr/>
          <p:nvPr/>
        </p:nvCxnSpPr>
        <p:spPr>
          <a:xfrm flipH="1">
            <a:off x="2226469" y="4306888"/>
            <a:ext cx="6483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A8D9F8B-07D4-42BB-9CF1-469A37F75301}"/>
              </a:ext>
            </a:extLst>
          </p:cNvPr>
          <p:cNvCxnSpPr/>
          <p:nvPr/>
        </p:nvCxnSpPr>
        <p:spPr>
          <a:xfrm flipV="1">
            <a:off x="2226469" y="3608388"/>
            <a:ext cx="0" cy="6985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19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B22E469-DDBE-413B-9688-2DADDCE8B5E7}"/>
              </a:ext>
            </a:extLst>
          </p:cNvPr>
          <p:cNvSpPr/>
          <p:nvPr/>
        </p:nvSpPr>
        <p:spPr>
          <a:xfrm>
            <a:off x="7301576" y="3416300"/>
            <a:ext cx="3076707" cy="3365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endParaRPr lang="id-ID" sz="1600">
              <a:latin typeface="Cambria" panose="0204050305040603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7AADFA-F56D-462D-9F48-26EE4BC9F3F0}"/>
              </a:ext>
            </a:extLst>
          </p:cNvPr>
          <p:cNvSpPr/>
          <p:nvPr/>
        </p:nvSpPr>
        <p:spPr>
          <a:xfrm>
            <a:off x="2855914" y="236538"/>
            <a:ext cx="6593681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d-ID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PERENCANAAN PEMBANGUNAN DAERAH</a:t>
            </a:r>
            <a:endParaRPr lang="id-ID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algn="ctr" eaLnBrk="1" hangingPunct="1">
              <a:defRPr/>
            </a:pPr>
            <a:r>
              <a:rPr lang="id-ID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( Pasal 260, Pasal 261 &amp; Pasal 262)</a:t>
            </a:r>
            <a:endParaRPr lang="id-ID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2D600F-C6A0-49C5-9526-A61B83B6DDD3}"/>
              </a:ext>
            </a:extLst>
          </p:cNvPr>
          <p:cNvSpPr/>
          <p:nvPr/>
        </p:nvSpPr>
        <p:spPr>
          <a:xfrm>
            <a:off x="1829199" y="5118100"/>
            <a:ext cx="4775861" cy="1601788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endParaRPr lang="id-ID" b="1">
              <a:latin typeface="Cambria" panose="02040503050406030204" pitchFamily="18" charset="0"/>
            </a:endParaRPr>
          </a:p>
          <a:p>
            <a:pPr algn="ctr" eaLnBrk="1" hangingPunct="1">
              <a:defRPr/>
            </a:pPr>
            <a:endParaRPr lang="id-ID" b="1">
              <a:latin typeface="Cambria" panose="02040503050406030204" pitchFamily="18" charset="0"/>
            </a:endParaRPr>
          </a:p>
          <a:p>
            <a:pPr algn="ctr" eaLnBrk="1" hangingPunct="1">
              <a:defRPr/>
            </a:pPr>
            <a:endParaRPr lang="id-ID" b="1">
              <a:latin typeface="Cambria" panose="02040503050406030204" pitchFamily="18" charset="0"/>
            </a:endParaRPr>
          </a:p>
          <a:p>
            <a:pPr algn="ctr" eaLnBrk="1" hangingPunct="1">
              <a:defRPr/>
            </a:pPr>
            <a:r>
              <a:rPr lang="id-ID" b="1">
                <a:latin typeface="Cambria" panose="02040503050406030204" pitchFamily="18" charset="0"/>
              </a:rPr>
              <a:t>RENCANA PEMBANGUNAN DAERAH PROVINSI, KAB/KOTA</a:t>
            </a:r>
          </a:p>
        </p:txBody>
      </p:sp>
      <p:grpSp>
        <p:nvGrpSpPr>
          <p:cNvPr id="50181" name="Group 31"/>
          <p:cNvGrpSpPr>
            <a:grpSpLocks/>
          </p:cNvGrpSpPr>
          <p:nvPr/>
        </p:nvGrpSpPr>
        <p:grpSpPr bwMode="auto">
          <a:xfrm>
            <a:off x="1836078" y="2071688"/>
            <a:ext cx="4777581" cy="1600200"/>
            <a:chOff x="5140118" y="1981200"/>
            <a:chExt cx="4777258" cy="160083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1643B7A-9131-49B7-932B-3553AEEEDDD2}"/>
                </a:ext>
              </a:extLst>
            </p:cNvPr>
            <p:cNvSpPr/>
            <p:nvPr/>
          </p:nvSpPr>
          <p:spPr>
            <a:xfrm>
              <a:off x="5140118" y="1981200"/>
              <a:ext cx="4777258" cy="1600832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id-ID" b="1">
                  <a:latin typeface="Cambria" panose="02040503050406030204" pitchFamily="18" charset="0"/>
                </a:rPr>
                <a:t>RENCANA PEMBANGUNAN NASIONAL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705110-5BD4-4B85-A2CB-DEFD0B4DF2CB}"/>
                </a:ext>
              </a:extLst>
            </p:cNvPr>
            <p:cNvSpPr/>
            <p:nvPr/>
          </p:nvSpPr>
          <p:spPr>
            <a:xfrm>
              <a:off x="5480614" y="2616451"/>
              <a:ext cx="1079956" cy="370033"/>
            </a:xfrm>
            <a:prstGeom prst="rect">
              <a:avLst/>
            </a:prstGeom>
            <a:solidFill>
              <a:srgbClr val="BFF7EA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r>
                <a:rPr lang="id-ID" b="1">
                  <a:latin typeface="Cambria" panose="02040503050406030204" pitchFamily="18" charset="0"/>
                </a:rPr>
                <a:t>RPJPN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1D9A94-3F31-4AD8-8DBE-82CD1C75DCFD}"/>
                </a:ext>
              </a:extLst>
            </p:cNvPr>
            <p:cNvSpPr/>
            <p:nvPr/>
          </p:nvSpPr>
          <p:spPr>
            <a:xfrm>
              <a:off x="7086790" y="2618038"/>
              <a:ext cx="1079956" cy="370034"/>
            </a:xfrm>
            <a:prstGeom prst="rect">
              <a:avLst/>
            </a:prstGeom>
            <a:solidFill>
              <a:srgbClr val="BFF7EA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r>
                <a:rPr lang="id-ID" b="1">
                  <a:latin typeface="Cambria" panose="02040503050406030204" pitchFamily="18" charset="0"/>
                </a:rPr>
                <a:t>RPJMN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6F22D0A-BBB0-479A-914C-65148D4165FD}"/>
                </a:ext>
              </a:extLst>
            </p:cNvPr>
            <p:cNvSpPr/>
            <p:nvPr/>
          </p:nvSpPr>
          <p:spPr>
            <a:xfrm>
              <a:off x="8534757" y="2625980"/>
              <a:ext cx="1079956" cy="370033"/>
            </a:xfrm>
            <a:prstGeom prst="rect">
              <a:avLst/>
            </a:prstGeom>
            <a:solidFill>
              <a:srgbClr val="BFF7EA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r>
                <a:rPr lang="id-ID" b="1">
                  <a:latin typeface="Cambria" panose="02040503050406030204" pitchFamily="18" charset="0"/>
                </a:rPr>
                <a:t>RKP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778815F-7F3C-4274-B571-AB540A2BE135}"/>
                </a:ext>
              </a:extLst>
            </p:cNvPr>
            <p:cNvCxnSpPr>
              <a:stCxn id="12" idx="1"/>
              <a:endCxn id="11" idx="3"/>
            </p:cNvCxnSpPr>
            <p:nvPr/>
          </p:nvCxnSpPr>
          <p:spPr>
            <a:xfrm flipH="1" flipV="1">
              <a:off x="6560570" y="2800674"/>
              <a:ext cx="526221" cy="1588"/>
            </a:xfrm>
            <a:prstGeom prst="straightConnector1">
              <a:avLst/>
            </a:prstGeom>
            <a:ln>
              <a:solidFill>
                <a:srgbClr val="0000F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B769B14-014A-4B05-9E25-E79089C112F2}"/>
                </a:ext>
              </a:extLst>
            </p:cNvPr>
            <p:cNvCxnSpPr>
              <a:stCxn id="13" idx="1"/>
              <a:endCxn id="12" idx="3"/>
            </p:cNvCxnSpPr>
            <p:nvPr/>
          </p:nvCxnSpPr>
          <p:spPr>
            <a:xfrm flipH="1" flipV="1">
              <a:off x="8166747" y="2802261"/>
              <a:ext cx="368011" cy="7941"/>
            </a:xfrm>
            <a:prstGeom prst="straightConnector1">
              <a:avLst/>
            </a:prstGeom>
            <a:ln>
              <a:solidFill>
                <a:srgbClr val="0000F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E88AC86-9809-4930-B8F1-6FF56391A396}"/>
              </a:ext>
            </a:extLst>
          </p:cNvPr>
          <p:cNvSpPr/>
          <p:nvPr/>
        </p:nvSpPr>
        <p:spPr>
          <a:xfrm>
            <a:off x="2185194" y="5576890"/>
            <a:ext cx="1081750" cy="369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id-ID" b="1">
                <a:latin typeface="Cambria" panose="02040503050406030204" pitchFamily="18" charset="0"/>
              </a:rPr>
              <a:t>RPJPD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D8B03A2-8CA0-4BFF-99D2-EDE4B8378BF5}"/>
              </a:ext>
            </a:extLst>
          </p:cNvPr>
          <p:cNvSpPr/>
          <p:nvPr/>
        </p:nvSpPr>
        <p:spPr>
          <a:xfrm>
            <a:off x="3710651" y="5580063"/>
            <a:ext cx="1080029" cy="36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id-ID" b="1">
                <a:latin typeface="Cambria" panose="02040503050406030204" pitchFamily="18" charset="0"/>
              </a:rPr>
              <a:t>RPJMD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C7179B-3F32-4A1B-9131-A408211C15FE}"/>
              </a:ext>
            </a:extLst>
          </p:cNvPr>
          <p:cNvSpPr/>
          <p:nvPr/>
        </p:nvSpPr>
        <p:spPr>
          <a:xfrm>
            <a:off x="5158715" y="5588000"/>
            <a:ext cx="1080029" cy="36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id-ID" b="1">
                <a:latin typeface="Cambria" panose="02040503050406030204" pitchFamily="18" charset="0"/>
              </a:rPr>
              <a:t>RKPD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71A78A1-70E4-4104-A9C2-71D9EF31A21E}"/>
              </a:ext>
            </a:extLst>
          </p:cNvPr>
          <p:cNvCxnSpPr>
            <a:stCxn id="26" idx="1"/>
            <a:endCxn id="25" idx="3"/>
          </p:cNvCxnSpPr>
          <p:nvPr/>
        </p:nvCxnSpPr>
        <p:spPr>
          <a:xfrm flipH="1" flipV="1">
            <a:off x="3266944" y="5762625"/>
            <a:ext cx="443706" cy="1588"/>
          </a:xfrm>
          <a:prstGeom prst="straightConnector1">
            <a:avLst/>
          </a:prstGeom>
          <a:ln w="3810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080E02-4E4D-4A16-A57B-8B99978614F2}"/>
              </a:ext>
            </a:extLst>
          </p:cNvPr>
          <p:cNvCxnSpPr>
            <a:stCxn id="27" idx="1"/>
            <a:endCxn id="26" idx="3"/>
          </p:cNvCxnSpPr>
          <p:nvPr/>
        </p:nvCxnSpPr>
        <p:spPr>
          <a:xfrm flipH="1" flipV="1">
            <a:off x="4790680" y="5764215"/>
            <a:ext cx="368035" cy="7937"/>
          </a:xfrm>
          <a:prstGeom prst="straightConnector1">
            <a:avLst/>
          </a:prstGeom>
          <a:ln w="3810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36574D1-37AC-489E-825D-E3E16A475BE5}"/>
              </a:ext>
            </a:extLst>
          </p:cNvPr>
          <p:cNvCxnSpPr>
            <a:stCxn id="25" idx="0"/>
            <a:endCxn id="11" idx="2"/>
          </p:cNvCxnSpPr>
          <p:nvPr/>
        </p:nvCxnSpPr>
        <p:spPr>
          <a:xfrm flipH="1" flipV="1">
            <a:off x="2718330" y="3074988"/>
            <a:ext cx="6879" cy="2501900"/>
          </a:xfrm>
          <a:prstGeom prst="straightConnector1">
            <a:avLst/>
          </a:prstGeom>
          <a:ln w="3810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952D9B3-E256-4FA3-B5E5-7BCBF0AC981A}"/>
              </a:ext>
            </a:extLst>
          </p:cNvPr>
          <p:cNvCxnSpPr>
            <a:stCxn id="26" idx="0"/>
          </p:cNvCxnSpPr>
          <p:nvPr/>
        </p:nvCxnSpPr>
        <p:spPr>
          <a:xfrm flipV="1">
            <a:off x="4248944" y="3084513"/>
            <a:ext cx="0" cy="2495550"/>
          </a:xfrm>
          <a:prstGeom prst="straightConnector1">
            <a:avLst/>
          </a:prstGeom>
          <a:ln w="3810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9E12F2D-1C75-4C51-9034-CD0BD3E61CAF}"/>
              </a:ext>
            </a:extLst>
          </p:cNvPr>
          <p:cNvCxnSpPr/>
          <p:nvPr/>
        </p:nvCxnSpPr>
        <p:spPr>
          <a:xfrm flipV="1">
            <a:off x="5772679" y="3084515"/>
            <a:ext cx="0" cy="2492375"/>
          </a:xfrm>
          <a:prstGeom prst="straightConnector1">
            <a:avLst/>
          </a:prstGeom>
          <a:ln w="3810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06B8F46-2416-4846-9432-DE07E5CFF453}"/>
              </a:ext>
            </a:extLst>
          </p:cNvPr>
          <p:cNvSpPr/>
          <p:nvPr/>
        </p:nvSpPr>
        <p:spPr>
          <a:xfrm>
            <a:off x="1751806" y="4038602"/>
            <a:ext cx="4953000" cy="6461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id-ID">
                <a:latin typeface="Cambria" panose="02040503050406030204" pitchFamily="18" charset="0"/>
              </a:rPr>
              <a:t>dikoordinasikan, disinergikan, dan</a:t>
            </a:r>
          </a:p>
          <a:p>
            <a:pPr algn="ctr" eaLnBrk="1" hangingPunct="1">
              <a:defRPr/>
            </a:pPr>
            <a:r>
              <a:rPr lang="nn-NO">
                <a:latin typeface="Cambria" panose="02040503050406030204" pitchFamily="18" charset="0"/>
              </a:rPr>
              <a:t>diharmonisasikan oleh B</a:t>
            </a:r>
            <a:r>
              <a:rPr lang="id-ID">
                <a:latin typeface="Cambria" panose="02040503050406030204" pitchFamily="18" charset="0"/>
              </a:rPr>
              <a:t>APPEDA PROVINSI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29A8CB2-6DB0-47F1-B2B9-61CE1910C318}"/>
              </a:ext>
            </a:extLst>
          </p:cNvPr>
          <p:cNvSpPr/>
          <p:nvPr/>
        </p:nvSpPr>
        <p:spPr>
          <a:xfrm>
            <a:off x="7456357" y="3575050"/>
            <a:ext cx="2796381" cy="15700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id-ID" sz="1600">
                <a:latin typeface="Cambria" panose="02040503050406030204" pitchFamily="18" charset="0"/>
              </a:rPr>
              <a:t>Menggunakan pendekatan: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d-ID" sz="1600">
                <a:latin typeface="Cambria" panose="02040503050406030204" pitchFamily="18" charset="0"/>
              </a:rPr>
              <a:t>teknokratik,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d-ID" sz="1600">
                <a:latin typeface="Cambria" panose="02040503050406030204" pitchFamily="18" charset="0"/>
              </a:rPr>
              <a:t>partisipatif,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d-ID" sz="1600">
                <a:latin typeface="Cambria" panose="02040503050406030204" pitchFamily="18" charset="0"/>
              </a:rPr>
              <a:t>politis,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d-ID" sz="1600">
                <a:latin typeface="Cambria" panose="02040503050406030204" pitchFamily="18" charset="0"/>
              </a:rPr>
              <a:t>atas-bawah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d-ID" sz="1600">
                <a:latin typeface="Cambria" panose="02040503050406030204" pitchFamily="18" charset="0"/>
              </a:rPr>
              <a:t>dan bawah-atas.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4FB2303-210A-4A8A-A383-BB30B1957556}"/>
              </a:ext>
            </a:extLst>
          </p:cNvPr>
          <p:cNvCxnSpPr>
            <a:stCxn id="3" idx="3"/>
          </p:cNvCxnSpPr>
          <p:nvPr/>
        </p:nvCxnSpPr>
        <p:spPr>
          <a:xfrm>
            <a:off x="6605058" y="5918200"/>
            <a:ext cx="682758" cy="1588"/>
          </a:xfrm>
          <a:prstGeom prst="straightConnector1">
            <a:avLst/>
          </a:prstGeom>
          <a:ln w="3810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DC2D4A25-5646-4073-993F-3BADEDC2F56C}"/>
              </a:ext>
            </a:extLst>
          </p:cNvPr>
          <p:cNvSpPr/>
          <p:nvPr/>
        </p:nvSpPr>
        <p:spPr>
          <a:xfrm>
            <a:off x="7456357" y="5257802"/>
            <a:ext cx="2796381" cy="1323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id-ID" sz="1600">
                <a:latin typeface="Cambria" panose="02040503050406030204" pitchFamily="18" charset="0"/>
              </a:rPr>
              <a:t>Dirumuskan secara transparan, responsif,  efisien, efektif, akuntabel, partisipatif, terukur, berkeadilan, dan berwawasan lingkungan.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EC9CAB-070C-4568-A7D7-2EC2538A0B06}"/>
              </a:ext>
            </a:extLst>
          </p:cNvPr>
          <p:cNvCxnSpPr>
            <a:stCxn id="10" idx="3"/>
            <a:endCxn id="43" idx="1"/>
          </p:cNvCxnSpPr>
          <p:nvPr/>
        </p:nvCxnSpPr>
        <p:spPr>
          <a:xfrm flipV="1">
            <a:off x="6704806" y="4360863"/>
            <a:ext cx="751550" cy="0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78371F03-4C7D-428C-A4DC-19D0C0DF9B90}"/>
              </a:ext>
            </a:extLst>
          </p:cNvPr>
          <p:cNvSpPr/>
          <p:nvPr/>
        </p:nvSpPr>
        <p:spPr>
          <a:xfrm>
            <a:off x="1782764" y="1249365"/>
            <a:ext cx="8545645" cy="604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id-ID" sz="1600" dirty="0">
                <a:latin typeface="Cambria" panose="02040503050406030204" pitchFamily="18" charset="0"/>
              </a:rPr>
              <a:t>Daerah </a:t>
            </a:r>
            <a:r>
              <a:rPr lang="id-ID" sz="1600" b="1" dirty="0">
                <a:solidFill>
                  <a:srgbClr val="0070C0"/>
                </a:solidFill>
                <a:latin typeface="Cambria" panose="02040503050406030204" pitchFamily="18" charset="0"/>
              </a:rPr>
              <a:t>sesuai dengan kewenangannya </a:t>
            </a:r>
            <a:r>
              <a:rPr lang="id-ID" sz="1600" dirty="0">
                <a:latin typeface="Cambria" panose="02040503050406030204" pitchFamily="18" charset="0"/>
              </a:rPr>
              <a:t>menyusun rencana pembangunan Daerah sebagai satu kesatuan dalam sistem perencanaan pembangunan nasional.</a:t>
            </a:r>
          </a:p>
        </p:txBody>
      </p:sp>
    </p:spTree>
    <p:extLst>
      <p:ext uri="{BB962C8B-B14F-4D97-AF65-F5344CB8AC3E}">
        <p14:creationId xmlns:p14="http://schemas.microsoft.com/office/powerpoint/2010/main" val="1563897039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050" y="-16893"/>
            <a:ext cx="12172949" cy="6912995"/>
            <a:chOff x="1028083" y="708264"/>
            <a:chExt cx="10124767" cy="5749836"/>
          </a:xfrm>
        </p:grpSpPr>
        <p:pic>
          <p:nvPicPr>
            <p:cNvPr id="70" name="Picture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278"/>
            <a:stretch/>
          </p:blipFill>
          <p:spPr bwMode="auto">
            <a:xfrm>
              <a:off x="5983050" y="708264"/>
              <a:ext cx="5169800" cy="574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3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72"/>
            <a:stretch/>
          </p:blipFill>
          <p:spPr bwMode="auto">
            <a:xfrm>
              <a:off x="1028083" y="708264"/>
              <a:ext cx="4958316" cy="574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Rectangle 9"/>
            <p:cNvSpPr>
              <a:spLocks noChangeArrowheads="1"/>
            </p:cNvSpPr>
            <p:nvPr/>
          </p:nvSpPr>
          <p:spPr bwMode="auto">
            <a:xfrm>
              <a:off x="1572968" y="1276270"/>
              <a:ext cx="3740150" cy="527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SzPts val="1400"/>
                <a:buFontTx/>
                <a:buNone/>
              </a:pPr>
              <a:r>
                <a:rPr lang="id-ID" altLang="en-US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PERAN PEMERINTAH DAN </a:t>
              </a:r>
              <a:endParaRPr lang="id-ID" altLang="en-US" sz="16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SzPts val="1400"/>
                <a:buFontTx/>
                <a:buNone/>
              </a:pPr>
              <a:r>
                <a:rPr lang="id-ID" altLang="en-US" sz="16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PEMERINTAH </a:t>
              </a:r>
              <a:r>
                <a:rPr lang="id-ID" altLang="en-US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DAERAH</a:t>
              </a:r>
              <a:endParaRPr lang="en-US" altLang="en-US" sz="1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Rectangle 10"/>
            <p:cNvSpPr>
              <a:spLocks noChangeArrowheads="1"/>
            </p:cNvSpPr>
            <p:nvPr/>
          </p:nvSpPr>
          <p:spPr bwMode="auto">
            <a:xfrm>
              <a:off x="2114404" y="2346160"/>
              <a:ext cx="3481387" cy="69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id-ID" altLang="en-US" sz="16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Suksesnya Pileg dan Pilpres Tahun 2019 </a:t>
              </a:r>
              <a:r>
                <a:rPr lang="id-ID" altLang="en-US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harus didukung seluruh pemangku </a:t>
              </a:r>
              <a:r>
                <a:rPr lang="id-ID" altLang="en-US" sz="16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kepentingan.</a:t>
              </a:r>
              <a:endParaRPr lang="en-US" altLang="en-US" sz="1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9" name="Rectangle 11"/>
            <p:cNvSpPr>
              <a:spLocks noChangeArrowheads="1"/>
            </p:cNvSpPr>
            <p:nvPr/>
          </p:nvSpPr>
          <p:spPr bwMode="auto">
            <a:xfrm>
              <a:off x="2125100" y="3538816"/>
              <a:ext cx="3481387" cy="486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id-ID" altLang="en-US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Diperlukan persamaan dan pemahaman </a:t>
              </a:r>
              <a:r>
                <a:rPr lang="id-ID" altLang="en-US" sz="16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persepsi.</a:t>
              </a:r>
              <a:endParaRPr lang="en-US" altLang="en-US" sz="1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0" name="Rectangle 12"/>
            <p:cNvSpPr>
              <a:spLocks noChangeArrowheads="1"/>
            </p:cNvSpPr>
            <p:nvPr/>
          </p:nvSpPr>
          <p:spPr bwMode="auto">
            <a:xfrm>
              <a:off x="7547422" y="1335938"/>
              <a:ext cx="24034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d-ID" altLang="en-US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BENTUK BANTUAN DAN FASILITASI</a:t>
              </a:r>
              <a:endParaRPr lang="en-US" alt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1" name="Rectangle 13"/>
            <p:cNvSpPr>
              <a:spLocks noChangeArrowheads="1"/>
            </p:cNvSpPr>
            <p:nvPr/>
          </p:nvSpPr>
          <p:spPr bwMode="auto">
            <a:xfrm>
              <a:off x="6690890" y="3602005"/>
              <a:ext cx="3743271" cy="2615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Penugasan personel pada sekretariat PPK, Panwaslu Kecamatan dan PPS; 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Penyediaan sarana ruangan sekretariat PPK, Panwaslu Kecamatan dan PPS; 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Pelaksanaan sosialisasi; 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Pelaksanaan pendidikan politik;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Kelancaran transportasi pengiriman logistik; 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Pemantauan kelancaran penyelenggaraan pilkada dan pemilu;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 typeface="Calibri" panose="020F0502020204030204" pitchFamily="34" charset="0"/>
                <a:buAutoNum type="arabicPeriod"/>
              </a:pPr>
              <a:r>
                <a:rPr lang="id-ID" alt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Kegiatan lain sesuai dengan kebutuhan pelaksanaan pilkada dan pemilu</a:t>
              </a:r>
              <a:endParaRPr lang="en-US" alt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E2AC977-01AB-4FA2-BDB9-701D2E8BF6BF}"/>
                </a:ext>
              </a:extLst>
            </p:cNvPr>
            <p:cNvCxnSpPr/>
            <p:nvPr/>
          </p:nvCxnSpPr>
          <p:spPr>
            <a:xfrm>
              <a:off x="6099599" y="772415"/>
              <a:ext cx="0" cy="565918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593" y="-14514"/>
            <a:ext cx="12410101" cy="6872514"/>
            <a:chOff x="4593" y="-14514"/>
            <a:chExt cx="12410101" cy="6872514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064E815-0602-43C4-85AE-827DDFDA65E5}"/>
                </a:ext>
              </a:extLst>
            </p:cNvPr>
            <p:cNvGrpSpPr/>
            <p:nvPr/>
          </p:nvGrpSpPr>
          <p:grpSpPr>
            <a:xfrm flipH="1">
              <a:off x="7322858" y="-14514"/>
              <a:ext cx="4864625" cy="592620"/>
              <a:chOff x="0" y="3151"/>
              <a:chExt cx="1962525" cy="370011"/>
            </a:xfrm>
          </p:grpSpPr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F9560A86-BD73-402D-B704-3B996C656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9190EE09-0388-4A8E-8E5A-9A44091B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35058" y="8370"/>
                <a:ext cx="1146844" cy="259567"/>
              </a:xfrm>
              <a:prstGeom prst="rect">
                <a:avLst/>
              </a:prstGeom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085B9306-7D6C-4F88-83DE-0E3E3FBDD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0" y="8370"/>
                <a:ext cx="1563549" cy="364792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C3E997B-CC77-4FBD-8ED4-2D05EABE4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08662449-9E07-4EE8-8B60-0D8127100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376510" y="6884"/>
                <a:ext cx="186238" cy="259567"/>
              </a:xfrm>
              <a:prstGeom prst="rect">
                <a:avLst/>
              </a:prstGeom>
            </p:spPr>
          </p:pic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0126F8F7-E8D1-44CF-8BB9-AB58C481D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44853" y="8370"/>
                <a:ext cx="137255" cy="170297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1B18FD-9158-4A18-8B33-17A8F583B5D7}"/>
                </a:ext>
              </a:extLst>
            </p:cNvPr>
            <p:cNvGrpSpPr/>
            <p:nvPr/>
          </p:nvGrpSpPr>
          <p:grpSpPr>
            <a:xfrm>
              <a:off x="7908863" y="-14514"/>
              <a:ext cx="4505831" cy="1023685"/>
              <a:chOff x="7770749" y="1109112"/>
              <a:chExt cx="4505831" cy="1023685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414A6BB-DB0C-4EFF-AF18-F65C56C05BF4}"/>
                  </a:ext>
                </a:extLst>
              </p:cNvPr>
              <p:cNvSpPr txBox="1"/>
              <p:nvPr/>
            </p:nvSpPr>
            <p:spPr>
              <a:xfrm>
                <a:off x="7770749" y="1109112"/>
                <a:ext cx="3514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KEMENTERIAN DALAM NEGERI </a:t>
                </a:r>
              </a:p>
            </p:txBody>
          </p:sp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26E3C2DE-C3BE-4C51-8593-F2AE67E96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0404" y="1130050"/>
                <a:ext cx="1366176" cy="1002747"/>
              </a:xfrm>
              <a:prstGeom prst="rect">
                <a:avLst/>
              </a:prstGeom>
            </p:spPr>
          </p:pic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EF5FF81-0715-43BD-B74A-58858F4D2991}"/>
                  </a:ext>
                </a:extLst>
              </p:cNvPr>
              <p:cNvSpPr/>
              <p:nvPr/>
            </p:nvSpPr>
            <p:spPr>
              <a:xfrm>
                <a:off x="9202950" y="1329966"/>
                <a:ext cx="201369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Adobe Gothic Std B" panose="020B0800000000000000" pitchFamily="34" charset="-128"/>
                    <a:cs typeface="Times New Roman" panose="02020603050405020304" pitchFamily="18" charset="0"/>
                  </a:rPr>
                  <a:t>REPUBLIK INDONESIA</a:t>
                </a:r>
                <a:endPara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4593" y="6426000"/>
              <a:ext cx="5568287" cy="432000"/>
              <a:chOff x="0" y="6445041"/>
              <a:chExt cx="5568287" cy="432000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530A10F9-18A0-4F2B-AEE2-A38B8BA57C4D}"/>
                  </a:ext>
                </a:extLst>
              </p:cNvPr>
              <p:cNvGrpSpPr/>
              <p:nvPr/>
            </p:nvGrpSpPr>
            <p:grpSpPr>
              <a:xfrm rot="10800000" flipH="1">
                <a:off x="0" y="6445041"/>
                <a:ext cx="5568287" cy="432000"/>
                <a:chOff x="0" y="3151"/>
                <a:chExt cx="1962525" cy="321485"/>
              </a:xfrm>
            </p:grpSpPr>
            <p:pic>
              <p:nvPicPr>
                <p:cNvPr id="166" name="Picture 165">
                  <a:extLst>
                    <a:ext uri="{FF2B5EF4-FFF2-40B4-BE49-F238E27FC236}">
                      <a16:creationId xmlns:a16="http://schemas.microsoft.com/office/drawing/2014/main" id="{1B396F22-D0CD-469D-A65A-A94960B63F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131889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67" name="Picture 166">
                  <a:extLst>
                    <a:ext uri="{FF2B5EF4-FFF2-40B4-BE49-F238E27FC236}">
                      <a16:creationId xmlns:a16="http://schemas.microsoft.com/office/drawing/2014/main" id="{5866EF6C-BC8B-434B-9454-388BD59E1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635058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68" name="Picture 167">
                  <a:extLst>
                    <a:ext uri="{FF2B5EF4-FFF2-40B4-BE49-F238E27FC236}">
                      <a16:creationId xmlns:a16="http://schemas.microsoft.com/office/drawing/2014/main" id="{F6BF2F4F-F0DE-4A3E-9AD8-85B352D7F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69" name="Picture 168">
                  <a:extLst>
                    <a:ext uri="{FF2B5EF4-FFF2-40B4-BE49-F238E27FC236}">
                      <a16:creationId xmlns:a16="http://schemas.microsoft.com/office/drawing/2014/main" id="{379E1CC8-BD7F-4D4F-AD9C-01C0BA007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70" name="Picture 169">
                  <a:extLst>
                    <a:ext uri="{FF2B5EF4-FFF2-40B4-BE49-F238E27FC236}">
                      <a16:creationId xmlns:a16="http://schemas.microsoft.com/office/drawing/2014/main" id="{AF08D713-7402-44EA-9B24-38A05E524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171" name="Picture 170">
                  <a:extLst>
                    <a:ext uri="{FF2B5EF4-FFF2-40B4-BE49-F238E27FC236}">
                      <a16:creationId xmlns:a16="http://schemas.microsoft.com/office/drawing/2014/main" id="{B5E2C757-CD8E-4800-93CF-7BF331978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644853" y="8370"/>
                  <a:ext cx="154726" cy="170297"/>
                </a:xfrm>
                <a:prstGeom prst="rect">
                  <a:avLst/>
                </a:prstGeom>
              </p:spPr>
            </p:pic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C4C24322-CA1F-4AB9-807F-A31B31940E52}"/>
                  </a:ext>
                </a:extLst>
              </p:cNvPr>
              <p:cNvGrpSpPr/>
              <p:nvPr/>
            </p:nvGrpSpPr>
            <p:grpSpPr>
              <a:xfrm>
                <a:off x="64021" y="6492031"/>
                <a:ext cx="4677169" cy="270558"/>
                <a:chOff x="-17527" y="6462485"/>
                <a:chExt cx="5261293" cy="314413"/>
              </a:xfrm>
            </p:grpSpPr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56B530AC-EB7E-453A-AE63-754B7BC7C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11200"/>
                          </a14:imgEffect>
                          <a14:imgEffect>
                            <a14:saturation sat="33000"/>
                          </a14:imgEffect>
                          <a14:imgEffect>
                            <a14:brightnessContrast bright="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7527" y="6560490"/>
                  <a:ext cx="191966" cy="202833"/>
                </a:xfrm>
                <a:prstGeom prst="rect">
                  <a:avLst/>
                </a:prstGeom>
              </p:spPr>
            </p:pic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73E7806-366B-4D25-BF71-B9B1A0732416}"/>
                    </a:ext>
                  </a:extLst>
                </p:cNvPr>
                <p:cNvSpPr txBox="1"/>
                <p:nvPr/>
              </p:nvSpPr>
              <p:spPr>
                <a:xfrm>
                  <a:off x="120906" y="6464693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B16B493-FF65-487F-8CC7-3E9FC9196152}"/>
                    </a:ext>
                  </a:extLst>
                </p:cNvPr>
                <p:cNvSpPr txBox="1"/>
                <p:nvPr/>
              </p:nvSpPr>
              <p:spPr>
                <a:xfrm>
                  <a:off x="1647991" y="6462485"/>
                  <a:ext cx="13469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B5BB674C-03C2-48FA-9D4B-E3A5F18B866C}"/>
                    </a:ext>
                  </a:extLst>
                </p:cNvPr>
                <p:cNvSpPr txBox="1"/>
                <p:nvPr/>
              </p:nvSpPr>
              <p:spPr>
                <a:xfrm>
                  <a:off x="3277021" y="6469121"/>
                  <a:ext cx="15537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A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@</a:t>
                  </a:r>
                  <a:r>
                    <a:rPr kumimoji="0" lang="en-AU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charset="0"/>
                    </a:rPr>
                    <a:t>kemendagri_ri</a:t>
                  </a:r>
                  <a:endPara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endParaRPr>
                </a:p>
              </p:txBody>
            </p:sp>
            <p:pic>
              <p:nvPicPr>
                <p:cNvPr id="163" name="Picture 162">
                  <a:extLst>
                    <a:ext uri="{FF2B5EF4-FFF2-40B4-BE49-F238E27FC236}">
                      <a16:creationId xmlns:a16="http://schemas.microsoft.com/office/drawing/2014/main" id="{CA86CE76-0A71-4C63-871E-19A3D79DC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3088" y="6547883"/>
                  <a:ext cx="182949" cy="188522"/>
                </a:xfrm>
                <a:prstGeom prst="rect">
                  <a:avLst/>
                </a:prstGeom>
              </p:spPr>
            </p:pic>
            <p:pic>
              <p:nvPicPr>
                <p:cNvPr id="164" name="Picture 163">
                  <a:extLst>
                    <a:ext uri="{FF2B5EF4-FFF2-40B4-BE49-F238E27FC236}">
                      <a16:creationId xmlns:a16="http://schemas.microsoft.com/office/drawing/2014/main" id="{25980D32-55BE-4BF2-84FA-272888FBE5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34450" y="6552311"/>
                  <a:ext cx="208469" cy="205789"/>
                </a:xfrm>
                <a:prstGeom prst="rect">
                  <a:avLst/>
                </a:prstGeom>
              </p:spPr>
            </p:pic>
            <p:pic>
              <p:nvPicPr>
                <p:cNvPr id="165" name="Picture 164">
                  <a:extLst>
                    <a:ext uri="{FF2B5EF4-FFF2-40B4-BE49-F238E27FC236}">
                      <a16:creationId xmlns:a16="http://schemas.microsoft.com/office/drawing/2014/main" id="{8BEFCF9F-5C62-44F1-935B-5FFCE8090E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1009" y="6560490"/>
                  <a:ext cx="242757" cy="18799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" name="Group 6"/>
          <p:cNvGrpSpPr/>
          <p:nvPr/>
        </p:nvGrpSpPr>
        <p:grpSpPr>
          <a:xfrm>
            <a:off x="104634" y="-5039"/>
            <a:ext cx="823015" cy="1213209"/>
            <a:chOff x="104634" y="-5039"/>
            <a:chExt cx="823015" cy="121320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>
                          <a14:foregroundMark x1="96040" y1="4523" x2="99010" y2="693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3436" y="-5039"/>
              <a:ext cx="615749" cy="1213209"/>
            </a:xfrm>
            <a:prstGeom prst="rect">
              <a:avLst/>
            </a:prstGeom>
          </p:spPr>
        </p:pic>
        <p:pic>
          <p:nvPicPr>
            <p:cNvPr id="123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34" y="43671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382692" y="1516215"/>
            <a:ext cx="967681" cy="169869"/>
            <a:chOff x="2865578" y="1152820"/>
            <a:chExt cx="967681" cy="16986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DC8627E-CB72-40AA-82B9-09E9B4AE0248}"/>
                </a:ext>
              </a:extLst>
            </p:cNvPr>
            <p:cNvSpPr/>
            <p:nvPr/>
          </p:nvSpPr>
          <p:spPr bwMode="auto">
            <a:xfrm>
              <a:off x="2865578" y="1152820"/>
              <a:ext cx="158416" cy="169869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09690F6-72FB-45E4-8DF2-090D10016E86}"/>
                </a:ext>
              </a:extLst>
            </p:cNvPr>
            <p:cNvSpPr/>
            <p:nvPr/>
          </p:nvSpPr>
          <p:spPr bwMode="auto">
            <a:xfrm>
              <a:off x="3067894" y="1152820"/>
              <a:ext cx="156509" cy="169869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14CA795A-2D32-490E-B218-D5E3B1B9C864}"/>
                </a:ext>
              </a:extLst>
            </p:cNvPr>
            <p:cNvSpPr/>
            <p:nvPr/>
          </p:nvSpPr>
          <p:spPr bwMode="auto">
            <a:xfrm>
              <a:off x="3270210" y="1152820"/>
              <a:ext cx="158416" cy="169869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CBF2DE3-F8B2-496B-9386-E1B3F5BD4585}"/>
                </a:ext>
              </a:extLst>
            </p:cNvPr>
            <p:cNvSpPr/>
            <p:nvPr/>
          </p:nvSpPr>
          <p:spPr bwMode="auto">
            <a:xfrm>
              <a:off x="3474434" y="1152820"/>
              <a:ext cx="156509" cy="169869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2470340-8F07-4A2F-B0C4-3FEC234966BA}"/>
                </a:ext>
              </a:extLst>
            </p:cNvPr>
            <p:cNvSpPr/>
            <p:nvPr/>
          </p:nvSpPr>
          <p:spPr bwMode="auto">
            <a:xfrm>
              <a:off x="3674843" y="1152820"/>
              <a:ext cx="158416" cy="169869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507566" y="1581511"/>
            <a:ext cx="967681" cy="169869"/>
            <a:chOff x="9076299" y="1038301"/>
            <a:chExt cx="967681" cy="169869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120E1AC2-14E0-481A-889F-3BF7A1F939C8}"/>
                </a:ext>
              </a:extLst>
            </p:cNvPr>
            <p:cNvSpPr/>
            <p:nvPr/>
          </p:nvSpPr>
          <p:spPr bwMode="auto">
            <a:xfrm>
              <a:off x="9076299" y="1038301"/>
              <a:ext cx="158416" cy="169869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0D2BB966-CA20-418D-8E42-5E2183E657B7}"/>
                </a:ext>
              </a:extLst>
            </p:cNvPr>
            <p:cNvSpPr/>
            <p:nvPr/>
          </p:nvSpPr>
          <p:spPr bwMode="auto">
            <a:xfrm>
              <a:off x="9278615" y="1038301"/>
              <a:ext cx="156509" cy="169869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A3353D4-F454-40CD-A919-DF8F0B7B8242}"/>
                </a:ext>
              </a:extLst>
            </p:cNvPr>
            <p:cNvSpPr/>
            <p:nvPr/>
          </p:nvSpPr>
          <p:spPr bwMode="auto">
            <a:xfrm>
              <a:off x="9480931" y="1038301"/>
              <a:ext cx="158416" cy="169869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5DE1042-5D7D-4BA1-B811-5C39B7B3063A}"/>
                </a:ext>
              </a:extLst>
            </p:cNvPr>
            <p:cNvSpPr/>
            <p:nvPr/>
          </p:nvSpPr>
          <p:spPr bwMode="auto">
            <a:xfrm>
              <a:off x="9685155" y="1038301"/>
              <a:ext cx="156509" cy="169869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D4CCDB9-2BAE-48D7-832C-F91764A081A6}"/>
                </a:ext>
              </a:extLst>
            </p:cNvPr>
            <p:cNvSpPr/>
            <p:nvPr/>
          </p:nvSpPr>
          <p:spPr bwMode="auto">
            <a:xfrm>
              <a:off x="9885564" y="1038301"/>
              <a:ext cx="158416" cy="169869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628733" y="2069722"/>
            <a:ext cx="629154" cy="629154"/>
          </a:xfrm>
          <a:prstGeom prst="ellipse">
            <a:avLst/>
          </a:prstGeom>
          <a:solidFill>
            <a:srgbClr val="D8151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endParaRPr lang="id-ID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628733" y="3321995"/>
            <a:ext cx="629154" cy="629154"/>
          </a:xfrm>
          <a:prstGeom prst="ellipse">
            <a:avLst/>
          </a:prstGeom>
          <a:solidFill>
            <a:srgbClr val="D8151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id-ID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46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701983" y="829643"/>
            <a:ext cx="5364014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SzPts val="1400"/>
              <a:buFontTx/>
              <a:buNone/>
            </a:pP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KEWAJIBAN PEMERINTAH DAN PEMERINTAH DAERAH DALAM PELAKSANAAN </a:t>
            </a:r>
            <a:r>
              <a:rPr lang="id-ID" altLang="en-US" sz="1600" b="1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PILEG &amp; PILPRES 2019</a:t>
            </a:r>
            <a:endParaRPr lang="en-US" altLang="en-US" sz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6891377" y="798268"/>
            <a:ext cx="4514074" cy="64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Bef>
                <a:spcPct val="0"/>
              </a:spcBef>
              <a:buSzPts val="1400"/>
              <a:buNone/>
            </a:pPr>
            <a:r>
              <a:rPr lang="en-US" altLang="en-US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MEMBANGUN PERSPEKTIF PERDAMAIAN MENGHADAPI </a:t>
            </a: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PILEG &amp; PILPRES 2019</a:t>
            </a:r>
            <a:endParaRPr lang="en-US" altLang="en-US" sz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496BB3-3898-4F3E-BF2A-6B13C87EFA0E}"/>
              </a:ext>
            </a:extLst>
          </p:cNvPr>
          <p:cNvCxnSpPr/>
          <p:nvPr/>
        </p:nvCxnSpPr>
        <p:spPr>
          <a:xfrm flipH="1">
            <a:off x="6154788" y="701507"/>
            <a:ext cx="13118" cy="588201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Rectangle 20"/>
          <p:cNvSpPr>
            <a:spLocks noChangeArrowheads="1"/>
          </p:cNvSpPr>
          <p:nvPr/>
        </p:nvSpPr>
        <p:spPr bwMode="auto">
          <a:xfrm>
            <a:off x="927649" y="3051634"/>
            <a:ext cx="2017589" cy="59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Penyediaan Data Kependudukan</a:t>
            </a:r>
            <a:endParaRPr lang="en-US" alt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153" name="Rectangle 22"/>
          <p:cNvSpPr>
            <a:spLocks noChangeArrowheads="1"/>
          </p:cNvSpPr>
          <p:nvPr/>
        </p:nvSpPr>
        <p:spPr bwMode="auto">
          <a:xfrm>
            <a:off x="613316" y="5018649"/>
            <a:ext cx="27523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P</a:t>
            </a: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endistribusian </a:t>
            </a:r>
            <a:r>
              <a:rPr lang="id-ID" altLang="en-US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&amp; </a:t>
            </a: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pengamanan perlengkapan pemungutan suara</a:t>
            </a:r>
            <a:endParaRPr lang="en-US" alt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154" name="Rectangle 23"/>
          <p:cNvSpPr>
            <a:spLocks noChangeArrowheads="1"/>
          </p:cNvSpPr>
          <p:nvPr/>
        </p:nvSpPr>
        <p:spPr bwMode="auto">
          <a:xfrm>
            <a:off x="3196940" y="5018649"/>
            <a:ext cx="27523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Memberikan perlindungan hukum dan keamanan pada pemantau Pemilu</a:t>
            </a:r>
            <a:endParaRPr lang="en-US" alt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24402" y="1585588"/>
            <a:ext cx="874807" cy="142516"/>
            <a:chOff x="3209394" y="1697544"/>
            <a:chExt cx="874807" cy="142516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FDF9A9E-CECE-490B-A98A-10B71A58EABD}"/>
                </a:ext>
              </a:extLst>
            </p:cNvPr>
            <p:cNvSpPr/>
            <p:nvPr/>
          </p:nvSpPr>
          <p:spPr bwMode="auto">
            <a:xfrm>
              <a:off x="3209394" y="1697544"/>
              <a:ext cx="143495" cy="142516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C710658-CC27-46BC-ABC5-B9FFF2953E8A}"/>
                </a:ext>
              </a:extLst>
            </p:cNvPr>
            <p:cNvSpPr/>
            <p:nvPr/>
          </p:nvSpPr>
          <p:spPr bwMode="auto">
            <a:xfrm>
              <a:off x="3392654" y="1697544"/>
              <a:ext cx="141767" cy="142516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6251566-8443-4D6F-8137-A31C8693D9FD}"/>
                </a:ext>
              </a:extLst>
            </p:cNvPr>
            <p:cNvSpPr/>
            <p:nvPr/>
          </p:nvSpPr>
          <p:spPr bwMode="auto">
            <a:xfrm>
              <a:off x="3575914" y="1697544"/>
              <a:ext cx="141767" cy="142516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5B814B-3664-4B2B-8C84-EE44DCFB32AB}"/>
                </a:ext>
              </a:extLst>
            </p:cNvPr>
            <p:cNvSpPr/>
            <p:nvPr/>
          </p:nvSpPr>
          <p:spPr bwMode="auto">
            <a:xfrm>
              <a:off x="3759174" y="1697544"/>
              <a:ext cx="141767" cy="142516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0FDBA39-6E72-473D-9431-345965898201}"/>
                </a:ext>
              </a:extLst>
            </p:cNvPr>
            <p:cNvSpPr/>
            <p:nvPr/>
          </p:nvSpPr>
          <p:spPr bwMode="auto">
            <a:xfrm>
              <a:off x="3940704" y="1697544"/>
              <a:ext cx="143497" cy="142516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620749" y="1508830"/>
            <a:ext cx="874807" cy="142516"/>
            <a:chOff x="3209394" y="1697544"/>
            <a:chExt cx="874807" cy="142516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FDF9A9E-CECE-490B-A98A-10B71A58EABD}"/>
                </a:ext>
              </a:extLst>
            </p:cNvPr>
            <p:cNvSpPr/>
            <p:nvPr/>
          </p:nvSpPr>
          <p:spPr bwMode="auto">
            <a:xfrm>
              <a:off x="3209394" y="1697544"/>
              <a:ext cx="143495" cy="142516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C710658-CC27-46BC-ABC5-B9FFF2953E8A}"/>
                </a:ext>
              </a:extLst>
            </p:cNvPr>
            <p:cNvSpPr/>
            <p:nvPr/>
          </p:nvSpPr>
          <p:spPr bwMode="auto">
            <a:xfrm>
              <a:off x="3392654" y="1697544"/>
              <a:ext cx="141767" cy="142516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6251566-8443-4D6F-8137-A31C8693D9FD}"/>
                </a:ext>
              </a:extLst>
            </p:cNvPr>
            <p:cNvSpPr/>
            <p:nvPr/>
          </p:nvSpPr>
          <p:spPr bwMode="auto">
            <a:xfrm>
              <a:off x="3575914" y="1697544"/>
              <a:ext cx="141767" cy="142516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5B814B-3664-4B2B-8C84-EE44DCFB32AB}"/>
                </a:ext>
              </a:extLst>
            </p:cNvPr>
            <p:cNvSpPr/>
            <p:nvPr/>
          </p:nvSpPr>
          <p:spPr bwMode="auto">
            <a:xfrm>
              <a:off x="3759174" y="1697544"/>
              <a:ext cx="141767" cy="142516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0FDBA39-6E72-473D-9431-345965898201}"/>
                </a:ext>
              </a:extLst>
            </p:cNvPr>
            <p:cNvSpPr/>
            <p:nvPr/>
          </p:nvSpPr>
          <p:spPr bwMode="auto">
            <a:xfrm>
              <a:off x="3940704" y="1697544"/>
              <a:ext cx="143497" cy="142516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38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51096">
            <a:off x="826301" y="1902628"/>
            <a:ext cx="2109120" cy="158021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808711" y="1808200"/>
            <a:ext cx="5094335" cy="5049800"/>
            <a:chOff x="6808711" y="1808200"/>
            <a:chExt cx="5094335" cy="5049800"/>
          </a:xfrm>
        </p:grpSpPr>
        <p:grpSp>
          <p:nvGrpSpPr>
            <p:cNvPr id="3" name="Group 2"/>
            <p:cNvGrpSpPr/>
            <p:nvPr/>
          </p:nvGrpSpPr>
          <p:grpSpPr>
            <a:xfrm>
              <a:off x="6808711" y="1808200"/>
              <a:ext cx="5094335" cy="5049800"/>
              <a:chOff x="6475665" y="1810326"/>
              <a:chExt cx="5094335" cy="5049800"/>
            </a:xfrm>
          </p:grpSpPr>
          <p:sp>
            <p:nvSpPr>
              <p:cNvPr id="80" name="Rectangle 79"/>
              <p:cNvSpPr>
                <a:spLocks noChangeArrowheads="1"/>
              </p:cNvSpPr>
              <p:nvPr/>
            </p:nvSpPr>
            <p:spPr bwMode="auto">
              <a:xfrm>
                <a:off x="6540294" y="2972537"/>
                <a:ext cx="140602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id-ID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Political </a:t>
                </a:r>
                <a:r>
                  <a:rPr lang="id-ID" altLang="en-US" sz="1600" b="1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Cost</a:t>
                </a:r>
                <a:endParaRPr lang="en-US" altLang="en-US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6712651" y="2037719"/>
                <a:ext cx="1061777" cy="1061777"/>
                <a:chOff x="1315700" y="211421"/>
                <a:chExt cx="1061777" cy="1061777"/>
              </a:xfrm>
            </p:grpSpPr>
            <p:sp>
              <p:nvSpPr>
                <p:cNvPr id="82" name="Oval 81"/>
                <p:cNvSpPr/>
                <p:nvPr/>
              </p:nvSpPr>
              <p:spPr>
                <a:xfrm>
                  <a:off x="1315700" y="211421"/>
                  <a:ext cx="1061777" cy="10617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grpSp>
              <p:nvGrpSpPr>
                <p:cNvPr id="83" name="Group 82"/>
                <p:cNvGrpSpPr/>
                <p:nvPr/>
              </p:nvGrpSpPr>
              <p:grpSpPr>
                <a:xfrm>
                  <a:off x="1443068" y="290989"/>
                  <a:ext cx="821050" cy="869410"/>
                  <a:chOff x="386433" y="-1957032"/>
                  <a:chExt cx="2626284" cy="2780974"/>
                </a:xfrm>
              </p:grpSpPr>
              <p:pic>
                <p:nvPicPr>
                  <p:cNvPr id="84" name="Picture 4" descr="Businessman Icon 256x256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0" b="100000" l="0" r="100000">
                                <a14:foregroundMark x1="18750" y1="75781" x2="37109" y2="87891"/>
                                <a14:foregroundMark x1="84766" y1="73438" x2="70703" y2="92578"/>
                                <a14:foregroundMark x1="34375" y1="65625" x2="42188" y2="82422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4318" y="-1957032"/>
                    <a:ext cx="2438399" cy="24384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5" name="Picture 2" descr="Money 2 Icon 256x256"/>
                  <p:cNvPicPr>
                    <a:picLocks noChangeAspect="1" noChangeArrowheads="1"/>
                  </p:cNvPicPr>
                  <p:nvPr/>
                </p:nvPicPr>
                <p:blipFill>
                  <a:blip r:embed="rId6" cstate="hqprint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ackgroundRemoval t="9766" b="100000" l="0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433" y="-785998"/>
                    <a:ext cx="1609938" cy="16099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grpSp>
            <p:nvGrpSpPr>
              <p:cNvPr id="86" name="Group 85"/>
              <p:cNvGrpSpPr/>
              <p:nvPr/>
            </p:nvGrpSpPr>
            <p:grpSpPr>
              <a:xfrm>
                <a:off x="7969995" y="2155715"/>
                <a:ext cx="1921616" cy="1149491"/>
                <a:chOff x="913783" y="1622224"/>
                <a:chExt cx="1921616" cy="1149491"/>
              </a:xfrm>
            </p:grpSpPr>
            <p:sp>
              <p:nvSpPr>
                <p:cNvPr id="87" name="Oval 86"/>
                <p:cNvSpPr/>
                <p:nvPr/>
              </p:nvSpPr>
              <p:spPr>
                <a:xfrm>
                  <a:off x="1297525" y="1622224"/>
                  <a:ext cx="1061777" cy="10617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88" name="Rectangle 33"/>
                <p:cNvSpPr>
                  <a:spLocks noChangeArrowheads="1"/>
                </p:cNvSpPr>
                <p:nvPr/>
              </p:nvSpPr>
              <p:spPr bwMode="auto">
                <a:xfrm>
                  <a:off x="913783" y="2433161"/>
                  <a:ext cx="1921616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Motif P</a:t>
                  </a: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olitik Uang </a:t>
                  </a:r>
                  <a:endParaRPr lang="en-US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89" name="Picture 6" descr="Hasil gambar untuk corruption vector"/>
                <p:cNvPicPr>
                  <a:picLocks noChangeAspect="1" noChangeArrowheads="1"/>
                </p:cNvPicPr>
                <p:nvPr/>
              </p:nvPicPr>
              <p:blipFill>
                <a:blip r:embed="rId8" cstate="hq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0" b="100000" l="0" r="100000">
                              <a14:foregroundMark x1="2071" y1="21598" x2="23964" y2="33432"/>
                              <a14:foregroundMark x1="71893" y1="82544" x2="92899" y2="81953"/>
                              <a14:backgroundMark x1="15976" y1="52367" x2="36095" y2="72485"/>
                              <a14:backgroundMark x1="70118" y1="70710" x2="78994" y2="58284"/>
                              <a14:backgroundMark x1="32249" y1="26036" x2="37574" y2="2692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4115" y="1705527"/>
                  <a:ext cx="927060" cy="9270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0" name="Group 89"/>
              <p:cNvGrpSpPr/>
              <p:nvPr/>
            </p:nvGrpSpPr>
            <p:grpSpPr>
              <a:xfrm>
                <a:off x="6475665" y="4682788"/>
                <a:ext cx="1224886" cy="1670254"/>
                <a:chOff x="1154951" y="3863707"/>
                <a:chExt cx="1224886" cy="1670254"/>
              </a:xfrm>
            </p:grpSpPr>
            <p:sp>
              <p:nvSpPr>
                <p:cNvPr id="91" name="Oval 90"/>
                <p:cNvSpPr/>
                <p:nvPr/>
              </p:nvSpPr>
              <p:spPr>
                <a:xfrm>
                  <a:off x="1314384" y="4001744"/>
                  <a:ext cx="1061777" cy="10617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2" name="Rectangle 28"/>
                <p:cNvSpPr>
                  <a:spLocks noChangeArrowheads="1"/>
                </p:cNvSpPr>
                <p:nvPr/>
              </p:nvSpPr>
              <p:spPr bwMode="auto">
                <a:xfrm>
                  <a:off x="1154951" y="4949186"/>
                  <a:ext cx="1224886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Kampanye 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Hitam</a:t>
                  </a:r>
                  <a:endParaRPr lang="en-US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93" name="Picture 10" descr="Hasil gambar untuk campaign vector"/>
                <p:cNvPicPr>
                  <a:picLocks noChangeAspect="1" noChangeArrowheads="1"/>
                </p:cNvPicPr>
                <p:nvPr/>
              </p:nvPicPr>
              <p:blipFill rotWithShape="1">
                <a:blip r:embed="rId10" cstate="hq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10000" b="90000" l="10000" r="90000">
                              <a14:foregroundMark x1="41600" y1="60370" x2="48000" y2="5648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386" t="19607" r="28550" b="37383"/>
                <a:stretch/>
              </p:blipFill>
              <p:spPr bwMode="auto">
                <a:xfrm>
                  <a:off x="1389105" y="3863707"/>
                  <a:ext cx="805624" cy="109857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4" name="Group 93"/>
              <p:cNvGrpSpPr/>
              <p:nvPr/>
            </p:nvGrpSpPr>
            <p:grpSpPr>
              <a:xfrm>
                <a:off x="6513676" y="3277561"/>
                <a:ext cx="1394934" cy="1499118"/>
                <a:chOff x="1170064" y="2788537"/>
                <a:chExt cx="1394934" cy="1499118"/>
              </a:xfrm>
            </p:grpSpPr>
            <p:grpSp>
              <p:nvGrpSpPr>
                <p:cNvPr id="95" name="Group 94"/>
                <p:cNvGrpSpPr/>
                <p:nvPr/>
              </p:nvGrpSpPr>
              <p:grpSpPr>
                <a:xfrm>
                  <a:off x="1296757" y="2788537"/>
                  <a:ext cx="1061777" cy="1086119"/>
                  <a:chOff x="1296757" y="2788537"/>
                  <a:chExt cx="1061777" cy="1086119"/>
                </a:xfrm>
              </p:grpSpPr>
              <p:sp>
                <p:nvSpPr>
                  <p:cNvPr id="97" name="Oval 96"/>
                  <p:cNvSpPr/>
                  <p:nvPr/>
                </p:nvSpPr>
                <p:spPr>
                  <a:xfrm>
                    <a:off x="1296757" y="2812879"/>
                    <a:ext cx="1061777" cy="1061777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pic>
                <p:nvPicPr>
                  <p:cNvPr id="98" name="Picture 8" descr="Gambar terkait"/>
                  <p:cNvPicPr>
                    <a:picLocks noChangeAspect="1" noChangeArrowheads="1"/>
                  </p:cNvPicPr>
                  <p:nvPr/>
                </p:nvPicPr>
                <p:blipFill>
                  <a:blip r:embed="rId12" cstate="hqprint"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backgroundRemoval t="1600" b="100000" l="0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99480" y="2788537"/>
                    <a:ext cx="891587" cy="89158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96" name="Rectangle 26"/>
                <p:cNvSpPr>
                  <a:spLocks noChangeArrowheads="1"/>
                </p:cNvSpPr>
                <p:nvPr/>
              </p:nvSpPr>
              <p:spPr bwMode="auto">
                <a:xfrm>
                  <a:off x="1170064" y="3702880"/>
                  <a:ext cx="1394934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Isu-isu Hoax 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Dan SARA </a:t>
                  </a:r>
                  <a:endParaRPr lang="en-US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>
                <a:off x="9966266" y="3085405"/>
                <a:ext cx="1091085" cy="1659888"/>
                <a:chOff x="5781663" y="139939"/>
                <a:chExt cx="1091085" cy="1659888"/>
              </a:xfrm>
            </p:grpSpPr>
            <p:sp>
              <p:nvSpPr>
                <p:cNvPr id="100" name="Rectangle 31"/>
                <p:cNvSpPr>
                  <a:spLocks noChangeArrowheads="1"/>
                </p:cNvSpPr>
                <p:nvPr/>
              </p:nvSpPr>
              <p:spPr bwMode="auto">
                <a:xfrm>
                  <a:off x="5822011" y="1215052"/>
                  <a:ext cx="1050737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Langkah 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Preventif</a:t>
                  </a:r>
                  <a:endParaRPr lang="en-US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01" name="Picture 12" descr="Hasil gambar untuk walk icon vector"/>
                <p:cNvPicPr>
                  <a:picLocks noChangeAspect="1" noChangeArrowheads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0405" b="49558"/>
                <a:stretch/>
              </p:blipFill>
              <p:spPr bwMode="auto">
                <a:xfrm>
                  <a:off x="5781663" y="139939"/>
                  <a:ext cx="1049131" cy="12516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02" name="Oval 101"/>
              <p:cNvSpPr/>
              <p:nvPr/>
            </p:nvSpPr>
            <p:spPr>
              <a:xfrm>
                <a:off x="8863179" y="5798349"/>
                <a:ext cx="1061777" cy="10617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03" name="Rectangle 30"/>
              <p:cNvSpPr>
                <a:spLocks noChangeArrowheads="1"/>
              </p:cNvSpPr>
              <p:nvPr/>
            </p:nvSpPr>
            <p:spPr bwMode="auto">
              <a:xfrm>
                <a:off x="8012118" y="5864317"/>
                <a:ext cx="169437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id-ID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Politik </a:t>
                </a:r>
                <a:r>
                  <a:rPr lang="id-ID" altLang="en-US" sz="1600" b="1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rPr>
                  <a:t>Identitas</a:t>
                </a:r>
                <a:endParaRPr lang="en-US" altLang="en-US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4" name="Group 103"/>
              <p:cNvGrpSpPr/>
              <p:nvPr/>
            </p:nvGrpSpPr>
            <p:grpSpPr>
              <a:xfrm>
                <a:off x="9937877" y="1810326"/>
                <a:ext cx="1134528" cy="1487553"/>
                <a:chOff x="8589261" y="2596208"/>
                <a:chExt cx="1134528" cy="1487553"/>
              </a:xfrm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8662012" y="2822112"/>
                  <a:ext cx="1061777" cy="10617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grpSp>
              <p:nvGrpSpPr>
                <p:cNvPr id="106" name="Group 105"/>
                <p:cNvGrpSpPr/>
                <p:nvPr/>
              </p:nvGrpSpPr>
              <p:grpSpPr>
                <a:xfrm>
                  <a:off x="8589261" y="2596208"/>
                  <a:ext cx="1126783" cy="1487553"/>
                  <a:chOff x="8589261" y="2596208"/>
                  <a:chExt cx="1126783" cy="1487553"/>
                </a:xfrm>
              </p:grpSpPr>
              <p:pic>
                <p:nvPicPr>
                  <p:cNvPr id="107" name="Picture 18" descr="Hasil gambar untuk fight  vector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5" cstate="hqprint"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backgroundRemoval t="8625" b="90000" l="10000" r="90000">
                                <a14:foregroundMark x1="35625" y1="13500" x2="36250" y2="11625"/>
                                <a14:foregroundMark x1="30750" y1="88000" x2="39250" y2="88000"/>
                                <a14:foregroundMark x1="34750" y1="75625" x2="37750" y2="78875"/>
                                <a14:foregroundMark x1="51625" y1="88250" x2="59250" y2="87000"/>
                                <a14:foregroundMark x1="65250" y1="88625" x2="72875" y2="88000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0289" r="24293"/>
                  <a:stretch/>
                </p:blipFill>
                <p:spPr bwMode="auto">
                  <a:xfrm>
                    <a:off x="8763000" y="2596208"/>
                    <a:ext cx="800100" cy="14437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8589261" y="3745207"/>
                    <a:ext cx="112678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id-ID" altLang="en-US" sz="1600" b="1" dirty="0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Provokasi</a:t>
                    </a:r>
                    <a:endParaRPr lang="en-US" altLang="en-US" sz="1600" b="1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109" name="Picture 20" descr="Gambar terkait"/>
              <p:cNvPicPr>
                <a:picLocks noChangeAspect="1" noChangeArrowheads="1"/>
              </p:cNvPicPr>
              <p:nvPr/>
            </p:nvPicPr>
            <p:blipFill>
              <a:blip r:embed="rId17" cstate="hq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272" b="100000" l="0" r="100000">
                            <a14:foregroundMark x1="17400" y1="39049" x2="15400" y2="46779"/>
                            <a14:foregroundMark x1="17600" y1="50149" x2="22200" y2="39445"/>
                            <a14:foregroundMark x1="20800" y1="44797" x2="20800" y2="48563"/>
                            <a14:foregroundMark x1="24200" y1="25768" x2="28000" y2="16848"/>
                            <a14:foregroundMark x1="48000" y1="15263" x2="53400" y2="7929"/>
                            <a14:foregroundMark x1="70800" y1="25966" x2="76000" y2="18632"/>
                            <a14:foregroundMark x1="51800" y1="21606" x2="52600" y2="39643"/>
                            <a14:foregroundMark x1="34600" y1="29138" x2="35800" y2="33697"/>
                            <a14:foregroundMark x1="36400" y1="34291" x2="41200" y2="38850"/>
                            <a14:foregroundMark x1="42200" y1="39643" x2="47000" y2="41824"/>
                            <a14:foregroundMark x1="27200" y1="48959" x2="38600" y2="56095"/>
                            <a14:foregroundMark x1="71400" y1="31516" x2="69400" y2="34688"/>
                            <a14:foregroundMark x1="69200" y1="36075" x2="61000" y2="41824"/>
                            <a14:foregroundMark x1="70400" y1="24975" x2="71200" y2="19227"/>
                            <a14:foregroundMark x1="35200" y1="25966" x2="33400" y2="18632"/>
                            <a14:foregroundMark x1="79000" y1="46383" x2="81400" y2="40833"/>
                            <a14:backgroundMark x1="16600" y1="66601" x2="33000" y2="66204"/>
                            <a14:backgroundMark x1="34600" y1="65015" x2="37200" y2="59267"/>
                            <a14:backgroundMark x1="71800" y1="53320" x2="94800" y2="53717"/>
                            <a14:backgroundMark x1="73800" y1="63231" x2="83400" y2="62438"/>
                            <a14:backgroundMark x1="75400" y1="66799" x2="75200" y2="78692"/>
                            <a14:backgroundMark x1="63800" y1="80079" x2="79400" y2="85233"/>
                            <a14:backgroundMark x1="67200" y1="81070" x2="75400" y2="63429"/>
                            <a14:backgroundMark x1="75800" y1="67592" x2="81400" y2="84242"/>
                            <a14:backgroundMark x1="80000" y1="73142" x2="80000" y2="67195"/>
                            <a14:backgroundMark x1="67000" y1="84044" x2="81400" y2="88801"/>
                            <a14:backgroundMark x1="81600" y1="62438" x2="88800" y2="61249"/>
                            <a14:backgroundMark x1="6800" y1="74331" x2="36200" y2="75124"/>
                            <a14:backgroundMark x1="39400" y1="76115" x2="36000" y2="84242"/>
                            <a14:backgroundMark x1="30800" y1="78494" x2="27200" y2="85431"/>
                            <a14:backgroundMark x1="2800" y1="73935" x2="8200" y2="72547"/>
                            <a14:backgroundMark x1="34600" y1="74529" x2="42400" y2="74926"/>
                            <a14:backgroundMark x1="45400" y1="78097" x2="46000" y2="82656"/>
                            <a14:backgroundMark x1="46000" y1="82656" x2="27400" y2="90981"/>
                            <a14:backgroundMark x1="12329" y1="4891" x2="5753" y2="554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90898" y="4841967"/>
                <a:ext cx="1010398" cy="1019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10" name="Group 109"/>
              <p:cNvGrpSpPr/>
              <p:nvPr/>
            </p:nvGrpSpPr>
            <p:grpSpPr>
              <a:xfrm>
                <a:off x="9502456" y="4880533"/>
                <a:ext cx="2067544" cy="1748021"/>
                <a:chOff x="3933459" y="5406252"/>
                <a:chExt cx="2067544" cy="1748021"/>
              </a:xfrm>
            </p:grpSpPr>
            <p:sp>
              <p:nvSpPr>
                <p:cNvPr id="111" name="Rectangle 34"/>
                <p:cNvSpPr>
                  <a:spLocks noChangeArrowheads="1"/>
                </p:cNvSpPr>
                <p:nvPr/>
              </p:nvSpPr>
              <p:spPr bwMode="auto">
                <a:xfrm>
                  <a:off x="3933459" y="6077055"/>
                  <a:ext cx="206754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600" b="1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Cara </a:t>
                  </a:r>
                  <a:r>
                    <a:rPr lang="en-US" altLang="en-US" sz="1600" b="1" dirty="0" err="1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Konte</a:t>
                  </a: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s</a:t>
                  </a:r>
                  <a:r>
                    <a:rPr lang="en-US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tan </a:t>
                  </a:r>
                  <a:endParaRPr lang="id-ID" altLang="en-US" sz="1600" b="1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600" b="1" dirty="0" err="1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Memenangi</a:t>
                  </a:r>
                  <a:endParaRPr lang="id-ID" altLang="en-US" sz="1600" b="1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600" b="1" dirty="0" err="1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Kursi</a:t>
                  </a:r>
                  <a:r>
                    <a:rPr lang="en-US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 P</a:t>
                  </a: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ilpres dan Pileg</a:t>
                  </a:r>
                  <a:endParaRPr lang="en-US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12" name="Picture 22" descr="Hasil gambar untuk cheat vector"/>
                <p:cNvPicPr>
                  <a:picLocks noChangeAspect="1" noChangeArrowheads="1"/>
                </p:cNvPicPr>
                <p:nvPr/>
              </p:nvPicPr>
              <p:blipFill>
                <a:blip r:embed="rId19" cstate="hqprint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ackgroundRemoval t="0" b="100000" l="10000" r="90000">
                              <a14:foregroundMark x1="19375" y1="61944" x2="78125" y2="19722"/>
                              <a14:foregroundMark x1="38333" y1="20556" x2="55625" y2="23611"/>
                              <a14:foregroundMark x1="56667" y1="24167" x2="30417" y2="45556"/>
                              <a14:foregroundMark x1="13958" y1="71389" x2="48333" y2="48333"/>
                              <a14:foregroundMark x1="38125" y1="73056" x2="63958" y2="48889"/>
                              <a14:foregroundMark x1="68333" y1="39167" x2="83958" y2="73611"/>
                              <a14:foregroundMark x1="39583" y1="94444" x2="63750" y2="94444"/>
                              <a14:foregroundMark x1="64375" y1="94444" x2="81458" y2="81111"/>
                              <a14:foregroundMark x1="43958" y1="54722" x2="79792" y2="36111"/>
                              <a14:foregroundMark x1="22500" y1="97500" x2="37292" y2="9166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28205" y="5406252"/>
                  <a:ext cx="1013296" cy="7599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3" name="Group 112"/>
              <p:cNvGrpSpPr/>
              <p:nvPr/>
            </p:nvGrpSpPr>
            <p:grpSpPr>
              <a:xfrm>
                <a:off x="8265258" y="3282865"/>
                <a:ext cx="1237198" cy="1510003"/>
                <a:chOff x="8662755" y="1606199"/>
                <a:chExt cx="1237198" cy="1510003"/>
              </a:xfrm>
            </p:grpSpPr>
            <p:sp>
              <p:nvSpPr>
                <p:cNvPr id="114" name="Oval 113"/>
                <p:cNvSpPr/>
                <p:nvPr/>
              </p:nvSpPr>
              <p:spPr>
                <a:xfrm>
                  <a:off x="8701355" y="1606199"/>
                  <a:ext cx="1061777" cy="10617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5" name="Rectangle 25"/>
                <p:cNvSpPr>
                  <a:spLocks noChangeArrowheads="1"/>
                </p:cNvSpPr>
                <p:nvPr/>
              </p:nvSpPr>
              <p:spPr bwMode="auto">
                <a:xfrm>
                  <a:off x="8662755" y="2531427"/>
                  <a:ext cx="1237198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Kesadaran </a:t>
                  </a:r>
                  <a:endParaRPr lang="id-ID" altLang="en-US" sz="1600" b="1" dirty="0" smtClean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id-ID" altLang="en-US" sz="1600" b="1" dirty="0" smtClean="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Demokrasi</a:t>
                  </a:r>
                  <a:endParaRPr lang="en-US" alt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2050" name="Picture 2" descr="Gambar terkait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4286" b="96857" l="9972" r="89888">
                          <a14:foregroundMark x1="61657" y1="18000" x2="66573" y2="19429"/>
                          <a14:foregroundMark x1="67556" y1="16000" x2="58708" y2="26286"/>
                          <a14:foregroundMark x1="38764" y1="60000" x2="38764" y2="70857"/>
                          <a14:foregroundMark x1="43539" y1="76286" x2="44944" y2="885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16" r="27030" b="11851"/>
            <a:stretch/>
          </p:blipFill>
          <p:spPr bwMode="auto">
            <a:xfrm>
              <a:off x="8695869" y="3094943"/>
              <a:ext cx="1111242" cy="116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93" y="6426000"/>
            <a:ext cx="5568287" cy="432000"/>
            <a:chOff x="0" y="6445041"/>
            <a:chExt cx="5568287" cy="432000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30A10F9-18A0-4F2B-AEE2-A38B8BA57C4D}"/>
                </a:ext>
              </a:extLst>
            </p:cNvPr>
            <p:cNvGrpSpPr/>
            <p:nvPr/>
          </p:nvGrpSpPr>
          <p:grpSpPr>
            <a:xfrm rot="10800000" flipH="1">
              <a:off x="0" y="6445041"/>
              <a:ext cx="5568287" cy="432000"/>
              <a:chOff x="0" y="3151"/>
              <a:chExt cx="1962525" cy="321485"/>
            </a:xfrm>
          </p:grpSpPr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1B396F22-D0CD-469D-A65A-A94960B63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5866EF6C-BC8B-434B-9454-388BD59E1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635058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46" name="Picture 145">
                <a:extLst>
                  <a:ext uri="{FF2B5EF4-FFF2-40B4-BE49-F238E27FC236}">
                    <a16:creationId xmlns:a16="http://schemas.microsoft.com/office/drawing/2014/main" id="{F6BF2F4F-F0DE-4A3E-9AD8-85B352D7F6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47" name="Picture 146">
                <a:extLst>
                  <a:ext uri="{FF2B5EF4-FFF2-40B4-BE49-F238E27FC236}">
                    <a16:creationId xmlns:a16="http://schemas.microsoft.com/office/drawing/2014/main" id="{379E1CC8-BD7F-4D4F-AD9C-01C0BA0070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48" name="Picture 147">
                <a:extLst>
                  <a:ext uri="{FF2B5EF4-FFF2-40B4-BE49-F238E27FC236}">
                    <a16:creationId xmlns:a16="http://schemas.microsoft.com/office/drawing/2014/main" id="{AF08D713-7402-44EA-9B24-38A05E524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49" name="Picture 148">
                <a:extLst>
                  <a:ext uri="{FF2B5EF4-FFF2-40B4-BE49-F238E27FC236}">
                    <a16:creationId xmlns:a16="http://schemas.microsoft.com/office/drawing/2014/main" id="{B5E2C757-CD8E-4800-93CF-7BF331978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644853" y="8370"/>
                <a:ext cx="154726" cy="170297"/>
              </a:xfrm>
              <a:prstGeom prst="rect">
                <a:avLst/>
              </a:prstGeom>
            </p:spPr>
          </p:pic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C4C24322-CA1F-4AB9-807F-A31B31940E52}"/>
                </a:ext>
              </a:extLst>
            </p:cNvPr>
            <p:cNvGrpSpPr/>
            <p:nvPr/>
          </p:nvGrpSpPr>
          <p:grpSpPr>
            <a:xfrm>
              <a:off x="64021" y="6492031"/>
              <a:ext cx="4677169" cy="270558"/>
              <a:chOff x="-17527" y="6462485"/>
              <a:chExt cx="5261293" cy="314413"/>
            </a:xfrm>
          </p:grpSpPr>
          <p:pic>
            <p:nvPicPr>
              <p:cNvPr id="137" name="Picture 136">
                <a:extLst>
                  <a:ext uri="{FF2B5EF4-FFF2-40B4-BE49-F238E27FC236}">
                    <a16:creationId xmlns:a16="http://schemas.microsoft.com/office/drawing/2014/main" id="{56B530AC-EB7E-453A-AE63-754B7BC7C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colorTemperature colorTemp="11200"/>
                        </a14:imgEffect>
                        <a14:imgEffect>
                          <a14:saturation sat="33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7527" y="6560490"/>
                <a:ext cx="191966" cy="202833"/>
              </a:xfrm>
              <a:prstGeom prst="rect">
                <a:avLst/>
              </a:prstGeom>
            </p:spPr>
          </p:pic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973E7806-366B-4D25-BF71-B9B1A0732416}"/>
                  </a:ext>
                </a:extLst>
              </p:cNvPr>
              <p:cNvSpPr txBox="1"/>
              <p:nvPr/>
            </p:nvSpPr>
            <p:spPr>
              <a:xfrm>
                <a:off x="120906" y="6464693"/>
                <a:ext cx="13469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@</a:t>
                </a:r>
                <a:r>
                  <a:rPr kumimoji="0" lang="en-AU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kemendagri</a:t>
                </a:r>
                <a:endPara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16B493-FF65-487F-8CC7-3E9FC9196152}"/>
                  </a:ext>
                </a:extLst>
              </p:cNvPr>
              <p:cNvSpPr txBox="1"/>
              <p:nvPr/>
            </p:nvSpPr>
            <p:spPr>
              <a:xfrm>
                <a:off x="1647991" y="6462485"/>
                <a:ext cx="13469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@</a:t>
                </a:r>
                <a:r>
                  <a:rPr kumimoji="0" lang="en-AU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kemendagri</a:t>
                </a:r>
                <a:endPara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B5BB674C-03C2-48FA-9D4B-E3A5F18B866C}"/>
                  </a:ext>
                </a:extLst>
              </p:cNvPr>
              <p:cNvSpPr txBox="1"/>
              <p:nvPr/>
            </p:nvSpPr>
            <p:spPr>
              <a:xfrm>
                <a:off x="3277021" y="6469121"/>
                <a:ext cx="15537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@</a:t>
                </a:r>
                <a:r>
                  <a:rPr kumimoji="0" lang="en-AU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kemendagri_ri</a:t>
                </a:r>
                <a:endPara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endParaRPr>
              </a:p>
            </p:txBody>
          </p:sp>
          <p:pic>
            <p:nvPicPr>
              <p:cNvPr id="141" name="Picture 140">
                <a:extLst>
                  <a:ext uri="{FF2B5EF4-FFF2-40B4-BE49-F238E27FC236}">
                    <a16:creationId xmlns:a16="http://schemas.microsoft.com/office/drawing/2014/main" id="{CA86CE76-0A71-4C63-871E-19A3D79DC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63088" y="6547883"/>
                <a:ext cx="182949" cy="188522"/>
              </a:xfrm>
              <a:prstGeom prst="rect">
                <a:avLst/>
              </a:prstGeom>
            </p:spPr>
          </p:pic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25980D32-55BE-4BF2-84FA-272888FBE5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4450" y="6552311"/>
                <a:ext cx="208469" cy="205789"/>
              </a:xfrm>
              <a:prstGeom prst="rect">
                <a:avLst/>
              </a:prstGeom>
            </p:spPr>
          </p:pic>
          <p:pic>
            <p:nvPicPr>
              <p:cNvPr id="143" name="Picture 142">
                <a:extLst>
                  <a:ext uri="{FF2B5EF4-FFF2-40B4-BE49-F238E27FC236}">
                    <a16:creationId xmlns:a16="http://schemas.microsoft.com/office/drawing/2014/main" id="{8BEFCF9F-5C62-44F1-935B-5FFCE8090E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1009" y="6560490"/>
                <a:ext cx="242757" cy="187993"/>
              </a:xfrm>
              <a:prstGeom prst="rect">
                <a:avLst/>
              </a:prstGeom>
            </p:spPr>
          </p:pic>
        </p:grpSp>
      </p:grpSp>
      <p:sp>
        <p:nvSpPr>
          <p:cNvPr id="152" name="Rectangle 21"/>
          <p:cNvSpPr>
            <a:spLocks noChangeArrowheads="1"/>
          </p:cNvSpPr>
          <p:nvPr/>
        </p:nvSpPr>
        <p:spPr bwMode="auto">
          <a:xfrm>
            <a:off x="3820145" y="2894099"/>
            <a:ext cx="1619948" cy="59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d-ID" alt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Fasilitas Kampanye</a:t>
            </a:r>
            <a:endParaRPr lang="en-US" alt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53" name="Group 152"/>
          <p:cNvGrpSpPr/>
          <p:nvPr/>
        </p:nvGrpSpPr>
        <p:grpSpPr>
          <a:xfrm>
            <a:off x="104634" y="-5039"/>
            <a:ext cx="823015" cy="1213209"/>
            <a:chOff x="104634" y="-5039"/>
            <a:chExt cx="823015" cy="1213209"/>
          </a:xfrm>
        </p:grpSpPr>
        <p:pic>
          <p:nvPicPr>
            <p:cNvPr id="154" name="Picture 153"/>
            <p:cNvPicPr>
              <a:picLocks noChangeAspect="1"/>
            </p:cNvPicPr>
            <p:nvPr/>
          </p:nvPicPr>
          <p:blipFill>
            <a:blip r:embed="rId36" cstate="print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0" b="100000" l="0" r="100000">
                          <a14:foregroundMark x1="96040" y1="4523" x2="99010" y2="693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3436" y="-5039"/>
              <a:ext cx="615749" cy="1213209"/>
            </a:xfrm>
            <a:prstGeom prst="rect">
              <a:avLst/>
            </a:prstGeom>
          </p:spPr>
        </p:pic>
        <p:pic>
          <p:nvPicPr>
            <p:cNvPr id="155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34" y="43671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76320" y="3919790"/>
            <a:ext cx="1730258" cy="1122064"/>
            <a:chOff x="976320" y="3919790"/>
            <a:chExt cx="1730258" cy="1122064"/>
          </a:xfrm>
        </p:grpSpPr>
        <p:pic>
          <p:nvPicPr>
            <p:cNvPr id="18434" name="Picture 2" descr="Hand Truck Box Icon 256x256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0" b="100000" l="0" r="100000">
                          <a14:foregroundMark x1="89453" y1="78125" x2="82422" y2="74219"/>
                          <a14:foregroundMark x1="80859" y1="74219" x2="66406" y2="77344"/>
                          <a14:foregroundMark x1="73438" y1="83984" x2="71484" y2="89063"/>
                          <a14:foregroundMark x1="76172" y1="91016" x2="90234" y2="95313"/>
                          <a14:foregroundMark x1="91406" y1="93359" x2="94141" y2="78516"/>
                          <a14:foregroundMark x1="87109" y1="83984" x2="80469" y2="88672"/>
                          <a14:foregroundMark x1="86719" y1="90625" x2="78906" y2="785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76320" y="3919790"/>
              <a:ext cx="1081370" cy="1075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1" cstate="print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0000" b="90000" l="10000" r="90000">
                          <a14:foregroundMark x1="35038" y1="34091" x2="33902" y2="47917"/>
                          <a14:backgroundMark x1="35038" y1="22159" x2="62689" y2="23295"/>
                          <a14:backgroundMark x1="63636" y1="25189" x2="75379" y2="39583"/>
                          <a14:backgroundMark x1="74621" y1="41667" x2="69129" y2="57765"/>
                          <a14:backgroundMark x1="67992" y1="59848" x2="61174" y2="70833"/>
                          <a14:backgroundMark x1="61174" y1="70833" x2="54545" y2="70833"/>
                          <a14:backgroundMark x1="56629" y1="70644" x2="47917" y2="71591"/>
                          <a14:backgroundMark x1="47917" y1="71591" x2="33712" y2="62121"/>
                          <a14:backgroundMark x1="33712" y1="62121" x2="27462" y2="46402"/>
                          <a14:backgroundMark x1="30114" y1="48295" x2="29356" y2="32576"/>
                          <a14:backgroundMark x1="31629" y1="37879" x2="33712" y2="32008"/>
                          <a14:backgroundMark x1="33712" y1="31250" x2="35985" y2="30492"/>
                        </a14:backgroundRemoval>
                      </a14:imgEffect>
                    </a14:imgLayer>
                  </a14:imgProps>
                </a:ext>
              </a:extLst>
            </a:blip>
            <a:srcRect l="29879" t="25144" r="27117" b="29879"/>
            <a:stretch/>
          </p:blipFill>
          <p:spPr>
            <a:xfrm>
              <a:off x="1739842" y="4030772"/>
              <a:ext cx="966736" cy="101108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827460" y="1721895"/>
            <a:ext cx="1612633" cy="1195388"/>
            <a:chOff x="3827460" y="1721895"/>
            <a:chExt cx="1612633" cy="119538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3" cstate="print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ackgroundRemoval t="24444" b="78025" l="9524" r="89683">
                          <a14:foregroundMark x1="27513" y1="35556" x2="56614" y2="37284"/>
                          <a14:foregroundMark x1="35450" y1="39506" x2="52910" y2="39259"/>
                          <a14:foregroundMark x1="27778" y1="39259" x2="34921" y2="51852"/>
                          <a14:foregroundMark x1="50000" y1="73827" x2="57143" y2="72593"/>
                          <a14:foregroundMark x1="28836" y1="57284" x2="45503" y2="58025"/>
                        </a14:backgroundRemoval>
                      </a14:imgEffect>
                    </a14:imgLayer>
                  </a14:imgProps>
                </a:ext>
              </a:extLst>
            </a:blip>
            <a:srcRect l="17926" t="27163" r="29499" b="22842"/>
            <a:stretch/>
          </p:blipFill>
          <p:spPr>
            <a:xfrm>
              <a:off x="4266843" y="1721895"/>
              <a:ext cx="1173250" cy="1195388"/>
            </a:xfrm>
            <a:prstGeom prst="rect">
              <a:avLst/>
            </a:prstGeom>
          </p:spPr>
        </p:pic>
        <p:pic>
          <p:nvPicPr>
            <p:cNvPr id="1030" name="Picture 6" descr="Box Closed Icon 256x256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backgroundRemoval t="9766" b="100000" l="9766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7460" y="1963872"/>
              <a:ext cx="923215" cy="923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3822310" y="3830172"/>
            <a:ext cx="1653662" cy="1242962"/>
            <a:chOff x="3822310" y="3830172"/>
            <a:chExt cx="1653662" cy="1242962"/>
          </a:xfrm>
        </p:grpSpPr>
        <p:pic>
          <p:nvPicPr>
            <p:cNvPr id="1032" name="Picture 8" descr="https://www.iconexperience.com/_img/g_collection_png/standard/256x256/scales.png"/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2310" y="3830172"/>
              <a:ext cx="1133991" cy="1133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s://www.iconexperience.com/_img/g_collection_png/standard/256x256/police_car.png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backgroundRemoval t="9766" b="100000" l="0" r="100000">
                          <a14:foregroundMark x1="9375" y1="68750" x2="29688" y2="70703"/>
                          <a14:foregroundMark x1="63281" y1="65625" x2="94531" y2="66016"/>
                          <a14:foregroundMark x1="5469" y1="62891" x2="23828" y2="64844"/>
                          <a14:foregroundMark x1="29688" y1="15625" x2="70703" y2="15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731" y="4294893"/>
              <a:ext cx="778241" cy="77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639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2"/>
          <p:cNvSpPr>
            <a:spLocks noChangeArrowheads="1"/>
          </p:cNvSpPr>
          <p:nvPr/>
        </p:nvSpPr>
        <p:spPr bwMode="auto">
          <a:xfrm>
            <a:off x="516141" y="1713558"/>
            <a:ext cx="4724400" cy="393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Pemerintah telah menyediakan DP4 untuk kebutuhan Pemilu 2019</a:t>
            </a:r>
            <a:endParaRPr lang="en-US" altLang="zh-CN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zh-CN" sz="1400" b="1" dirty="0">
                <a:latin typeface="Cambria" panose="02040503050406030204" pitchFamily="18" charset="0"/>
                <a:ea typeface="Cambria" panose="02040503050406030204" pitchFamily="18" charset="0"/>
              </a:rPr>
              <a:t>Jumlah Pemilih dan TPS</a:t>
            </a:r>
            <a:endParaRPr lang="en-US" altLang="zh-CN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Pemilih, TPS dan Logistik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Daftar Pemilih Berkelanjutan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Pengadaan Logistik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Percetakan dan Distribusi Logistik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Peran Pemerintah dan Pemerintah daerah dalam Kampanye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Hitung dan Rekap Suara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Netralitas Pegawai Negeri Sipil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id-ID" alt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Bentuk Bantuan Dan Fasilitasi</a:t>
            </a:r>
            <a:endParaRPr lang="en-US" alt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765108" y="4827794"/>
            <a:ext cx="3667712" cy="1701395"/>
            <a:chOff x="1135623" y="3913840"/>
            <a:chExt cx="4797968" cy="222570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/>
            <a:srcRect b="12029"/>
            <a:stretch/>
          </p:blipFill>
          <p:spPr>
            <a:xfrm>
              <a:off x="1135623" y="3913840"/>
              <a:ext cx="4797968" cy="2225703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904827" y="5721665"/>
              <a:ext cx="2580866" cy="4162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altLang="en-US" b="1" dirty="0" smtClean="0">
                  <a:solidFill>
                    <a:schemeClr val="bg1"/>
                  </a:solidFill>
                  <a:latin typeface="Bebas Neue" panose="020B0606020202050201" pitchFamily="34" charset="0"/>
                  <a:ea typeface="Cambria" panose="02040503050406030204" pitchFamily="18" charset="0"/>
                </a:rPr>
                <a:t>Sukses Pileg Pilpres 2019</a:t>
              </a:r>
              <a:endParaRPr lang="id-ID" dirty="0">
                <a:latin typeface="Bebas Neue" panose="020B0606020202050201" pitchFamily="34" charset="0"/>
              </a:endParaRPr>
            </a:p>
          </p:txBody>
        </p:sp>
      </p:grpSp>
      <p:sp>
        <p:nvSpPr>
          <p:cNvPr id="120" name="Rectangle 119"/>
          <p:cNvSpPr/>
          <p:nvPr/>
        </p:nvSpPr>
        <p:spPr>
          <a:xfrm>
            <a:off x="6183311" y="0"/>
            <a:ext cx="6008689" cy="6858000"/>
          </a:xfrm>
          <a:prstGeom prst="rect">
            <a:avLst/>
          </a:prstGeom>
          <a:solidFill>
            <a:srgbClr val="A5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B1B18FD-9158-4A18-8B33-17A8F583B5D7}"/>
              </a:ext>
            </a:extLst>
          </p:cNvPr>
          <p:cNvGrpSpPr/>
          <p:nvPr/>
        </p:nvGrpSpPr>
        <p:grpSpPr>
          <a:xfrm>
            <a:off x="7908863" y="-14514"/>
            <a:ext cx="4505831" cy="1023685"/>
            <a:chOff x="7770749" y="1109112"/>
            <a:chExt cx="4505831" cy="102368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414A6BB-DB0C-4EFF-AF18-F65C56C05BF4}"/>
                </a:ext>
              </a:extLst>
            </p:cNvPr>
            <p:cNvSpPr txBox="1"/>
            <p:nvPr/>
          </p:nvSpPr>
          <p:spPr>
            <a:xfrm>
              <a:off x="7770749" y="1109112"/>
              <a:ext cx="3514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KEMENTERIAN DALAM NEGERI </a:t>
              </a:r>
            </a:p>
          </p:txBody>
        </p:sp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26E3C2DE-C3BE-4C51-8593-F2AE67E9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404" y="1130050"/>
              <a:ext cx="1366176" cy="1002747"/>
            </a:xfrm>
            <a:prstGeom prst="rect">
              <a:avLst/>
            </a:prstGeom>
          </p:spPr>
        </p:pic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EF5FF81-0715-43BD-B74A-58858F4D2991}"/>
                </a:ext>
              </a:extLst>
            </p:cNvPr>
            <p:cNvSpPr/>
            <p:nvPr/>
          </p:nvSpPr>
          <p:spPr>
            <a:xfrm>
              <a:off x="9202950" y="1329966"/>
              <a:ext cx="20136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Adobe Gothic Std B" panose="020B0800000000000000" pitchFamily="34" charset="-128"/>
                  <a:cs typeface="Times New Roman" panose="02020603050405020304" pitchFamily="18" charset="0"/>
                </a:rPr>
                <a:t>REPUBLIK INDONESIA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58FC345-E62B-4E5E-9653-FD64BD11575C}"/>
              </a:ext>
            </a:extLst>
          </p:cNvPr>
          <p:cNvGrpSpPr/>
          <p:nvPr/>
        </p:nvGrpSpPr>
        <p:grpSpPr>
          <a:xfrm>
            <a:off x="104634" y="-19041"/>
            <a:ext cx="823015" cy="1211970"/>
            <a:chOff x="2066097" y="1460932"/>
            <a:chExt cx="823015" cy="121197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404B2C6-6753-4A92-A337-27CDC05D7A88}"/>
                </a:ext>
              </a:extLst>
            </p:cNvPr>
            <p:cNvGrpSpPr/>
            <p:nvPr/>
          </p:nvGrpSpPr>
          <p:grpSpPr>
            <a:xfrm>
              <a:off x="2170283" y="1460932"/>
              <a:ext cx="614646" cy="1211970"/>
              <a:chOff x="1095470" y="1146633"/>
              <a:chExt cx="755937" cy="1766816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9A6526F4-8EFF-47B2-8473-D9077370C497}"/>
                  </a:ext>
                </a:extLst>
              </p:cNvPr>
              <p:cNvGrpSpPr/>
              <p:nvPr/>
            </p:nvGrpSpPr>
            <p:grpSpPr>
              <a:xfrm>
                <a:off x="1095473" y="1146633"/>
                <a:ext cx="755934" cy="1766816"/>
                <a:chOff x="1095473" y="1146633"/>
                <a:chExt cx="755934" cy="1766816"/>
              </a:xfrm>
            </p:grpSpPr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8C0A0C94-F08E-418B-A2E1-04ADF76A5DB8}"/>
                    </a:ext>
                  </a:extLst>
                </p:cNvPr>
                <p:cNvSpPr/>
                <p:nvPr/>
              </p:nvSpPr>
              <p:spPr>
                <a:xfrm>
                  <a:off x="1095473" y="1146633"/>
                  <a:ext cx="755934" cy="1758180"/>
                </a:xfrm>
                <a:prstGeom prst="rect">
                  <a:avLst/>
                </a:prstGeom>
                <a:solidFill>
                  <a:srgbClr val="D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Right Triangle 97">
                  <a:extLst>
                    <a:ext uri="{FF2B5EF4-FFF2-40B4-BE49-F238E27FC236}">
                      <a16:creationId xmlns:a16="http://schemas.microsoft.com/office/drawing/2014/main" id="{9E3E4CFB-FDA6-4EFA-B09E-DE3E4170C177}"/>
                    </a:ext>
                  </a:extLst>
                </p:cNvPr>
                <p:cNvSpPr/>
                <p:nvPr/>
              </p:nvSpPr>
              <p:spPr>
                <a:xfrm rot="10800000">
                  <a:off x="1752599" y="1155269"/>
                  <a:ext cx="98805" cy="1758180"/>
                </a:xfrm>
                <a:prstGeom prst="rtTriangle">
                  <a:avLst/>
                </a:prstGeom>
                <a:solidFill>
                  <a:srgbClr val="FF2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B4689D80-EBD4-43D7-B761-AA3B512B19E7}"/>
                  </a:ext>
                </a:extLst>
              </p:cNvPr>
              <p:cNvSpPr/>
              <p:nvPr/>
            </p:nvSpPr>
            <p:spPr>
              <a:xfrm>
                <a:off x="1095470" y="2588419"/>
                <a:ext cx="755934" cy="3163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94" name="Picture 2" descr="https://gawianku.files.wordpress.com/2014/08/0e9a4-garudapancasila-svg.png">
              <a:extLst>
                <a:ext uri="{FF2B5EF4-FFF2-40B4-BE49-F238E27FC236}">
                  <a16:creationId xmlns:a16="http://schemas.microsoft.com/office/drawing/2014/main" id="{8663E78A-F474-4F8C-896C-E006F8D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097" y="1523644"/>
              <a:ext cx="823015" cy="856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0" name="Group 149"/>
          <p:cNvGrpSpPr/>
          <p:nvPr/>
        </p:nvGrpSpPr>
        <p:grpSpPr>
          <a:xfrm>
            <a:off x="4593" y="6426000"/>
            <a:ext cx="5568287" cy="432000"/>
            <a:chOff x="0" y="6445041"/>
            <a:chExt cx="5568287" cy="4320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30A10F9-18A0-4F2B-AEE2-A38B8BA57C4D}"/>
                </a:ext>
              </a:extLst>
            </p:cNvPr>
            <p:cNvGrpSpPr/>
            <p:nvPr/>
          </p:nvGrpSpPr>
          <p:grpSpPr>
            <a:xfrm rot="10800000" flipH="1">
              <a:off x="0" y="6445041"/>
              <a:ext cx="5568287" cy="432000"/>
              <a:chOff x="0" y="3151"/>
              <a:chExt cx="1962525" cy="321485"/>
            </a:xfrm>
          </p:grpSpPr>
          <p:pic>
            <p:nvPicPr>
              <p:cNvPr id="166" name="Picture 165">
                <a:extLst>
                  <a:ext uri="{FF2B5EF4-FFF2-40B4-BE49-F238E27FC236}">
                    <a16:creationId xmlns:a16="http://schemas.microsoft.com/office/drawing/2014/main" id="{1B396F22-D0CD-469D-A65A-A94960B63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67" name="Picture 166">
                <a:extLst>
                  <a:ext uri="{FF2B5EF4-FFF2-40B4-BE49-F238E27FC236}">
                    <a16:creationId xmlns:a16="http://schemas.microsoft.com/office/drawing/2014/main" id="{5866EF6C-BC8B-434B-9454-388BD59E1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5058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68" name="Picture 167">
                <a:extLst>
                  <a:ext uri="{FF2B5EF4-FFF2-40B4-BE49-F238E27FC236}">
                    <a16:creationId xmlns:a16="http://schemas.microsoft.com/office/drawing/2014/main" id="{F6BF2F4F-F0DE-4A3E-9AD8-85B352D7F6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69" name="Picture 168">
                <a:extLst>
                  <a:ext uri="{FF2B5EF4-FFF2-40B4-BE49-F238E27FC236}">
                    <a16:creationId xmlns:a16="http://schemas.microsoft.com/office/drawing/2014/main" id="{379E1CC8-BD7F-4D4F-AD9C-01C0BA0070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AF08D713-7402-44EA-9B24-38A05E524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71" name="Picture 170">
                <a:extLst>
                  <a:ext uri="{FF2B5EF4-FFF2-40B4-BE49-F238E27FC236}">
                    <a16:creationId xmlns:a16="http://schemas.microsoft.com/office/drawing/2014/main" id="{B5E2C757-CD8E-4800-93CF-7BF331978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44853" y="8370"/>
                <a:ext cx="154726" cy="170297"/>
              </a:xfrm>
              <a:prstGeom prst="rect">
                <a:avLst/>
              </a:prstGeom>
            </p:spPr>
          </p:pic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4C24322-CA1F-4AB9-807F-A31B31940E52}"/>
                </a:ext>
              </a:extLst>
            </p:cNvPr>
            <p:cNvGrpSpPr/>
            <p:nvPr/>
          </p:nvGrpSpPr>
          <p:grpSpPr>
            <a:xfrm>
              <a:off x="64021" y="6492031"/>
              <a:ext cx="4677169" cy="270558"/>
              <a:chOff x="-17527" y="6462485"/>
              <a:chExt cx="5261293" cy="314413"/>
            </a:xfrm>
          </p:grpSpPr>
          <p:pic>
            <p:nvPicPr>
              <p:cNvPr id="153" name="Picture 152">
                <a:extLst>
                  <a:ext uri="{FF2B5EF4-FFF2-40B4-BE49-F238E27FC236}">
                    <a16:creationId xmlns:a16="http://schemas.microsoft.com/office/drawing/2014/main" id="{56B530AC-EB7E-453A-AE63-754B7BC7C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colorTemperature colorTemp="11200"/>
                        </a14:imgEffect>
                        <a14:imgEffect>
                          <a14:saturation sat="33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7527" y="6560490"/>
                <a:ext cx="191966" cy="202833"/>
              </a:xfrm>
              <a:prstGeom prst="rect">
                <a:avLst/>
              </a:prstGeom>
            </p:spPr>
          </p:pic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973E7806-366B-4D25-BF71-B9B1A0732416}"/>
                  </a:ext>
                </a:extLst>
              </p:cNvPr>
              <p:cNvSpPr txBox="1"/>
              <p:nvPr/>
            </p:nvSpPr>
            <p:spPr>
              <a:xfrm>
                <a:off x="120906" y="6464693"/>
                <a:ext cx="13469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@</a:t>
                </a:r>
                <a:r>
                  <a:rPr kumimoji="0" lang="en-AU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kemendagri</a:t>
                </a:r>
                <a:endPara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endParaRP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EB16B493-FF65-487F-8CC7-3E9FC9196152}"/>
                  </a:ext>
                </a:extLst>
              </p:cNvPr>
              <p:cNvSpPr txBox="1"/>
              <p:nvPr/>
            </p:nvSpPr>
            <p:spPr>
              <a:xfrm>
                <a:off x="1647991" y="6462485"/>
                <a:ext cx="13469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@</a:t>
                </a:r>
                <a:r>
                  <a:rPr kumimoji="0" lang="en-AU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kemendagri</a:t>
                </a:r>
                <a:endPara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B5BB674C-03C2-48FA-9D4B-E3A5F18B866C}"/>
                  </a:ext>
                </a:extLst>
              </p:cNvPr>
              <p:cNvSpPr txBox="1"/>
              <p:nvPr/>
            </p:nvSpPr>
            <p:spPr>
              <a:xfrm>
                <a:off x="3277021" y="6469121"/>
                <a:ext cx="15537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@</a:t>
                </a:r>
                <a:r>
                  <a:rPr kumimoji="0" lang="en-AU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charset="0"/>
                  </a:rPr>
                  <a:t>kemendagri_ri</a:t>
                </a:r>
                <a:endPara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endParaRPr>
              </a:p>
            </p:txBody>
          </p:sp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id="{CA86CE76-0A71-4C63-871E-19A3D79DC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63088" y="6547883"/>
                <a:ext cx="182949" cy="188522"/>
              </a:xfrm>
              <a:prstGeom prst="rect">
                <a:avLst/>
              </a:prstGeom>
            </p:spPr>
          </p:pic>
          <p:pic>
            <p:nvPicPr>
              <p:cNvPr id="164" name="Picture 163">
                <a:extLst>
                  <a:ext uri="{FF2B5EF4-FFF2-40B4-BE49-F238E27FC236}">
                    <a16:creationId xmlns:a16="http://schemas.microsoft.com/office/drawing/2014/main" id="{25980D32-55BE-4BF2-84FA-272888FBE5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4450" y="6552311"/>
                <a:ext cx="208469" cy="205789"/>
              </a:xfrm>
              <a:prstGeom prst="rect">
                <a:avLst/>
              </a:prstGeom>
            </p:spPr>
          </p:pic>
          <p:pic>
            <p:nvPicPr>
              <p:cNvPr id="165" name="Picture 164">
                <a:extLst>
                  <a:ext uri="{FF2B5EF4-FFF2-40B4-BE49-F238E27FC236}">
                    <a16:creationId xmlns:a16="http://schemas.microsoft.com/office/drawing/2014/main" id="{8BEFCF9F-5C62-44F1-935B-5FFCE8090E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1009" y="6560490"/>
                <a:ext cx="242757" cy="187993"/>
              </a:xfrm>
              <a:prstGeom prst="rect">
                <a:avLst/>
              </a:prstGeom>
            </p:spPr>
          </p:pic>
        </p:grpSp>
      </p:grpSp>
      <p:grpSp>
        <p:nvGrpSpPr>
          <p:cNvPr id="125" name="Group 70"/>
          <p:cNvGrpSpPr>
            <a:grpSpLocks/>
          </p:cNvGrpSpPr>
          <p:nvPr/>
        </p:nvGrpSpPr>
        <p:grpSpPr bwMode="auto">
          <a:xfrm>
            <a:off x="2527542" y="1472066"/>
            <a:ext cx="871537" cy="141287"/>
            <a:chOff x="5591175" y="742950"/>
            <a:chExt cx="1400176" cy="228600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D55FCECF-3863-4B1B-8FB6-DC700CC5D6F8}"/>
                </a:ext>
              </a:extLst>
            </p:cNvPr>
            <p:cNvSpPr/>
            <p:nvPr/>
          </p:nvSpPr>
          <p:spPr>
            <a:xfrm>
              <a:off x="5591175" y="742950"/>
              <a:ext cx="229537" cy="228600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B16D36C-041A-4945-82DB-F5377E18A056}"/>
                </a:ext>
              </a:extLst>
            </p:cNvPr>
            <p:cNvSpPr/>
            <p:nvPr/>
          </p:nvSpPr>
          <p:spPr>
            <a:xfrm>
              <a:off x="5884472" y="742950"/>
              <a:ext cx="226988" cy="228600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331F211-7735-413A-99A9-F05E8D413305}"/>
                </a:ext>
              </a:extLst>
            </p:cNvPr>
            <p:cNvSpPr/>
            <p:nvPr/>
          </p:nvSpPr>
          <p:spPr>
            <a:xfrm>
              <a:off x="6177770" y="742950"/>
              <a:ext cx="226986" cy="228600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7920F484-82BC-4859-93DA-75A17E015543}"/>
                </a:ext>
              </a:extLst>
            </p:cNvPr>
            <p:cNvSpPr/>
            <p:nvPr/>
          </p:nvSpPr>
          <p:spPr>
            <a:xfrm>
              <a:off x="6471067" y="742950"/>
              <a:ext cx="226988" cy="228600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AD3DF15-7B81-46C3-B42B-382E34927DE3}"/>
                </a:ext>
              </a:extLst>
            </p:cNvPr>
            <p:cNvSpPr/>
            <p:nvPr/>
          </p:nvSpPr>
          <p:spPr>
            <a:xfrm>
              <a:off x="6761814" y="742950"/>
              <a:ext cx="229537" cy="228600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3" name="Rectangle 3"/>
          <p:cNvSpPr>
            <a:spLocks noChangeArrowheads="1"/>
          </p:cNvSpPr>
          <p:nvPr/>
        </p:nvSpPr>
        <p:spPr bwMode="auto">
          <a:xfrm>
            <a:off x="266026" y="596999"/>
            <a:ext cx="5364014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SzPts val="1400"/>
              <a:buFontTx/>
              <a:buNone/>
            </a:pPr>
            <a:r>
              <a:rPr lang="id-ID" altLang="en-US" sz="1600" b="1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KESIAPAN PELAKSANAAN 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SzPts val="1400"/>
              <a:buFontTx/>
              <a:buNone/>
            </a:pPr>
            <a:r>
              <a:rPr lang="id-ID" altLang="en-US" sz="1600" b="1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PILEG DAN PILPRES TAHUN 2019</a:t>
            </a:r>
            <a:endParaRPr lang="en-US" altLang="en-US" sz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572810" y="620141"/>
            <a:ext cx="5364014" cy="1016354"/>
            <a:chOff x="418426" y="749399"/>
            <a:chExt cx="5364014" cy="1016354"/>
          </a:xfrm>
        </p:grpSpPr>
        <p:grpSp>
          <p:nvGrpSpPr>
            <p:cNvPr id="194" name="Group 70"/>
            <p:cNvGrpSpPr>
              <a:grpSpLocks/>
            </p:cNvGrpSpPr>
            <p:nvPr/>
          </p:nvGrpSpPr>
          <p:grpSpPr bwMode="auto">
            <a:xfrm>
              <a:off x="2679942" y="1624466"/>
              <a:ext cx="871537" cy="141287"/>
              <a:chOff x="5591175" y="742950"/>
              <a:chExt cx="1400176" cy="228600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D55FCECF-3863-4B1B-8FB6-DC700CC5D6F8}"/>
                  </a:ext>
                </a:extLst>
              </p:cNvPr>
              <p:cNvSpPr/>
              <p:nvPr/>
            </p:nvSpPr>
            <p:spPr>
              <a:xfrm>
                <a:off x="5591175" y="742950"/>
                <a:ext cx="229537" cy="228600"/>
              </a:xfrm>
              <a:prstGeom prst="ellipse">
                <a:avLst/>
              </a:prstGeom>
              <a:solidFill>
                <a:srgbClr val="F951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AB16D36C-041A-4945-82DB-F5377E18A056}"/>
                  </a:ext>
                </a:extLst>
              </p:cNvPr>
              <p:cNvSpPr/>
              <p:nvPr/>
            </p:nvSpPr>
            <p:spPr>
              <a:xfrm>
                <a:off x="5884472" y="742950"/>
                <a:ext cx="226988" cy="228600"/>
              </a:xfrm>
              <a:prstGeom prst="ellipse">
                <a:avLst/>
              </a:prstGeom>
              <a:solidFill>
                <a:srgbClr val="F8C1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6331F211-7735-413A-99A9-F05E8D413305}"/>
                  </a:ext>
                </a:extLst>
              </p:cNvPr>
              <p:cNvSpPr/>
              <p:nvPr/>
            </p:nvSpPr>
            <p:spPr>
              <a:xfrm>
                <a:off x="6177770" y="742950"/>
                <a:ext cx="226986" cy="228600"/>
              </a:xfrm>
              <a:prstGeom prst="ellipse">
                <a:avLst/>
              </a:prstGeom>
              <a:solidFill>
                <a:srgbClr val="AFD4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7920F484-82BC-4859-93DA-75A17E015543}"/>
                  </a:ext>
                </a:extLst>
              </p:cNvPr>
              <p:cNvSpPr/>
              <p:nvPr/>
            </p:nvSpPr>
            <p:spPr>
              <a:xfrm>
                <a:off x="6471067" y="742950"/>
                <a:ext cx="226988" cy="228600"/>
              </a:xfrm>
              <a:prstGeom prst="ellipse">
                <a:avLst/>
              </a:prstGeom>
              <a:solidFill>
                <a:srgbClr val="61CB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AAD3DF15-7B81-46C3-B42B-382E34927DE3}"/>
                  </a:ext>
                </a:extLst>
              </p:cNvPr>
              <p:cNvSpPr/>
              <p:nvPr/>
            </p:nvSpPr>
            <p:spPr>
              <a:xfrm>
                <a:off x="6761814" y="742950"/>
                <a:ext cx="229537" cy="228600"/>
              </a:xfrm>
              <a:prstGeom prst="ellipse">
                <a:avLst/>
              </a:prstGeom>
              <a:solidFill>
                <a:srgbClr val="FFE8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00" name="Rectangle 3"/>
            <p:cNvSpPr>
              <a:spLocks noChangeArrowheads="1"/>
            </p:cNvSpPr>
            <p:nvPr/>
          </p:nvSpPr>
          <p:spPr bwMode="auto">
            <a:xfrm>
              <a:off x="418426" y="749399"/>
              <a:ext cx="5364014" cy="658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SzPts val="1400"/>
                <a:buFontTx/>
                <a:buNone/>
              </a:pPr>
              <a:r>
                <a:rPr lang="id-ID" altLang="en-US" sz="16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DUKUNGAN KEMENDAGRI </a:t>
              </a:r>
            </a:p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SzPts val="1400"/>
                <a:buFontTx/>
                <a:buNone/>
              </a:pPr>
              <a:r>
                <a:rPr lang="id-ID" altLang="en-US" sz="16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TERKAIT PERSIAPAN PELAKSANAAN PILEG &amp; PILPRES</a:t>
              </a:r>
              <a:endParaRPr lang="en-US" altLang="en-US" sz="1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1" name="Picture 4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58" b="100000" l="9972" r="100000">
                        <a14:foregroundMark x1="73876" y1="63559" x2="74579" y2="67797"/>
                        <a14:backgroundMark x1="75000" y1="66314" x2="75000" y2="66314"/>
                        <a14:backgroundMark x1="74719" y1="65678" x2="74860" y2="67797"/>
                        <a14:backgroundMark x1="75140" y1="63559" x2="75140" y2="63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708" t="40178"/>
          <a:stretch/>
        </p:blipFill>
        <p:spPr bwMode="auto">
          <a:xfrm>
            <a:off x="9816192" y="3992215"/>
            <a:ext cx="2294984" cy="291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2" name="Group 201"/>
          <p:cNvGrpSpPr/>
          <p:nvPr/>
        </p:nvGrpSpPr>
        <p:grpSpPr>
          <a:xfrm>
            <a:off x="6041721" y="1843423"/>
            <a:ext cx="4540203" cy="3359804"/>
            <a:chOff x="756035" y="1321482"/>
            <a:chExt cx="5030788" cy="4313080"/>
          </a:xfrm>
        </p:grpSpPr>
        <p:grpSp>
          <p:nvGrpSpPr>
            <p:cNvPr id="203" name="Group 202"/>
            <p:cNvGrpSpPr/>
            <p:nvPr/>
          </p:nvGrpSpPr>
          <p:grpSpPr>
            <a:xfrm>
              <a:off x="756035" y="1321482"/>
              <a:ext cx="5030788" cy="3572506"/>
              <a:chOff x="756035" y="1321481"/>
              <a:chExt cx="5030788" cy="4769165"/>
            </a:xfrm>
          </p:grpSpPr>
          <p:grpSp>
            <p:nvGrpSpPr>
              <p:cNvPr id="207" name="Group 206"/>
              <p:cNvGrpSpPr/>
              <p:nvPr/>
            </p:nvGrpSpPr>
            <p:grpSpPr>
              <a:xfrm>
                <a:off x="756035" y="1321481"/>
                <a:ext cx="5030788" cy="790903"/>
                <a:chOff x="4157421" y="1191491"/>
                <a:chExt cx="6168833" cy="969818"/>
              </a:xfrm>
            </p:grpSpPr>
            <p:sp>
              <p:nvSpPr>
                <p:cNvPr id="226" name="Rectangle 225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Dukungan Data Kependudukan</a:t>
                  </a:r>
                  <a:endParaRPr kumimoji="0" lang="id-ID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grpSp>
              <p:nvGrpSpPr>
                <p:cNvPr id="227" name="Group 226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228" name="Rectangle 227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D81514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01</a:t>
                    </a:r>
                  </a:p>
                </p:txBody>
              </p:sp>
              <p:sp>
                <p:nvSpPr>
                  <p:cNvPr id="229" name="Isosceles Triangle 228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D81514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08" name="Group 207"/>
              <p:cNvGrpSpPr/>
              <p:nvPr/>
            </p:nvGrpSpPr>
            <p:grpSpPr>
              <a:xfrm>
                <a:off x="756035" y="2326517"/>
                <a:ext cx="5030788" cy="790903"/>
                <a:chOff x="4157421" y="1191491"/>
                <a:chExt cx="6168833" cy="969818"/>
              </a:xfrm>
            </p:grpSpPr>
            <p:sp>
              <p:nvSpPr>
                <p:cNvPr id="222" name="Rectangle 221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id-ID" sz="1600" b="1" dirty="0" smtClean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Naskah Perjanjian Hibah Daerah (NPHD)</a:t>
                  </a:r>
                  <a:endParaRPr kumimoji="0" lang="id-ID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223" name="Group 222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224" name="Rectangle 223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02</a:t>
                    </a:r>
                  </a:p>
                </p:txBody>
              </p:sp>
              <p:sp>
                <p:nvSpPr>
                  <p:cNvPr id="225" name="Isosceles Triangle 224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09" name="Group 208"/>
              <p:cNvGrpSpPr/>
              <p:nvPr/>
            </p:nvGrpSpPr>
            <p:grpSpPr>
              <a:xfrm>
                <a:off x="756035" y="3331553"/>
                <a:ext cx="5030788" cy="790903"/>
                <a:chOff x="4157421" y="1191491"/>
                <a:chExt cx="6168833" cy="969818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Dukungan</a:t>
                  </a:r>
                  <a:r>
                    <a:rPr kumimoji="0" lang="id-ID" sz="1600" b="1" i="0" u="none" strike="noStrike" kern="1200" cap="none" spc="0" normalizeH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 Koordinasi Pemeliharaan Keamanan Dan Ketertiban Pilpres</a:t>
                  </a:r>
                  <a:endParaRPr kumimoji="0" lang="id-ID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grpSp>
              <p:nvGrpSpPr>
                <p:cNvPr id="219" name="Group 218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220" name="Rectangle 219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EBCB3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03</a:t>
                    </a:r>
                  </a:p>
                </p:txBody>
              </p:sp>
              <p:sp>
                <p:nvSpPr>
                  <p:cNvPr id="221" name="Isosceles Triangle 220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EBCB3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0" name="Group 209"/>
              <p:cNvGrpSpPr/>
              <p:nvPr/>
            </p:nvGrpSpPr>
            <p:grpSpPr>
              <a:xfrm>
                <a:off x="756035" y="4336588"/>
                <a:ext cx="5030788" cy="790903"/>
                <a:chOff x="4157421" y="1191491"/>
                <a:chExt cx="6168833" cy="969818"/>
              </a:xfrm>
            </p:grpSpPr>
            <p:sp>
              <p:nvSpPr>
                <p:cNvPr id="214" name="Rectangle 213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ID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D</a:t>
                  </a:r>
                  <a:r>
                    <a:rPr kumimoji="0" lang="id-ID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ukungan Teknis Kelancaran Pilpres</a:t>
                  </a:r>
                  <a:endParaRPr kumimoji="0" lang="id-ID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grpSp>
              <p:nvGrpSpPr>
                <p:cNvPr id="215" name="Group 214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216" name="Rectangle 215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0CC99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04</a:t>
                    </a:r>
                  </a:p>
                </p:txBody>
              </p:sp>
              <p:sp>
                <p:nvSpPr>
                  <p:cNvPr id="217" name="Isosceles Triangle 216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0CC99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</p:grpSp>
          </p:grpSp>
          <p:sp>
            <p:nvSpPr>
              <p:cNvPr id="211" name="Rectangle 210"/>
              <p:cNvSpPr/>
              <p:nvPr/>
            </p:nvSpPr>
            <p:spPr>
              <a:xfrm>
                <a:off x="1357764" y="5299743"/>
                <a:ext cx="4429059" cy="7909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7780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Dukungan Peningkatan Partisipasi</a:t>
                </a:r>
                <a:r>
                  <a:rPr kumimoji="0" lang="id-ID" sz="16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Pemilih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756035" y="5299743"/>
                <a:ext cx="601731" cy="79090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05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13" name="Isosceles Triangle 212"/>
              <p:cNvSpPr/>
              <p:nvPr/>
            </p:nvSpPr>
            <p:spPr>
              <a:xfrm rot="5400000">
                <a:off x="1282617" y="5581559"/>
                <a:ext cx="263634" cy="227271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p:grpSp>
        <p:sp>
          <p:nvSpPr>
            <p:cNvPr id="204" name="Rectangle 203"/>
            <p:cNvSpPr/>
            <p:nvPr/>
          </p:nvSpPr>
          <p:spPr>
            <a:xfrm>
              <a:off x="1357764" y="5042109"/>
              <a:ext cx="4429059" cy="5924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17780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Menjaga Netralitas ASN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756035" y="5042109"/>
              <a:ext cx="601731" cy="59245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06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206" name="Isosceles Triangle 205"/>
            <p:cNvSpPr/>
            <p:nvPr/>
          </p:nvSpPr>
          <p:spPr>
            <a:xfrm rot="5400000">
              <a:off x="1315692" y="5224700"/>
              <a:ext cx="197484" cy="227271"/>
            </a:xfrm>
            <a:prstGeom prst="triangl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922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944202" y="1009021"/>
            <a:ext cx="8221477" cy="4006924"/>
            <a:chOff x="3004638" y="1471561"/>
            <a:chExt cx="9187362" cy="40069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0B78812-839E-4880-A7C8-EA6751FC6467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19" b="16085"/>
            <a:stretch/>
          </p:blipFill>
          <p:spPr bwMode="auto">
            <a:xfrm>
              <a:off x="3004638" y="1471561"/>
              <a:ext cx="9004581" cy="37735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0B78812-839E-4880-A7C8-EA6751FC6467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385" b="2368"/>
            <a:stretch/>
          </p:blipFill>
          <p:spPr bwMode="auto">
            <a:xfrm>
              <a:off x="3187419" y="5122885"/>
              <a:ext cx="9004581" cy="35560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C31146-8439-4F39-A342-CEC4EC5FE3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4383" y="1337472"/>
          <a:ext cx="2297911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227">
                  <a:extLst>
                    <a:ext uri="{9D8B030D-6E8A-4147-A177-3AD203B41FA5}">
                      <a16:colId xmlns:a16="http://schemas.microsoft.com/office/drawing/2014/main" val="1128823005"/>
                    </a:ext>
                  </a:extLst>
                </a:gridCol>
                <a:gridCol w="801684">
                  <a:extLst>
                    <a:ext uri="{9D8B030D-6E8A-4147-A177-3AD203B41FA5}">
                      <a16:colId xmlns:a16="http://schemas.microsoft.com/office/drawing/2014/main" val="2046207784"/>
                    </a:ext>
                  </a:extLst>
                </a:gridCol>
              </a:tblGrid>
              <a:tr h="19478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Jenis</a:t>
                      </a:r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2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141261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Penyelidikan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127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67212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126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01689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0664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Inkracht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75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68229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Eksekusi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04665"/>
                  </a:ext>
                </a:extLst>
              </a:tr>
              <a:tr h="19478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509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5322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2A8FF0-3CD8-48E3-80FD-B8D7E5A5CF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4383" y="3915444"/>
          <a:ext cx="2297911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412">
                  <a:extLst>
                    <a:ext uri="{9D8B030D-6E8A-4147-A177-3AD203B41FA5}">
                      <a16:colId xmlns:a16="http://schemas.microsoft.com/office/drawing/2014/main" val="1128823005"/>
                    </a:ext>
                  </a:extLst>
                </a:gridCol>
                <a:gridCol w="801499">
                  <a:extLst>
                    <a:ext uri="{9D8B030D-6E8A-4147-A177-3AD203B41FA5}">
                      <a16:colId xmlns:a16="http://schemas.microsoft.com/office/drawing/2014/main" val="2046207784"/>
                    </a:ext>
                  </a:extLst>
                </a:gridCol>
              </a:tblGrid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Jenis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Kasus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141261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Penyelidikan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1098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67212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Penyidikan</a:t>
                      </a:r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814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01689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669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0664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Inkracht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547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68229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Eksekusi</a:t>
                      </a:r>
                      <a:endParaRPr lang="en-U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577</a:t>
                      </a:r>
                    </a:p>
                  </a:txBody>
                  <a:tcPr marL="121920" marR="121920" marT="60960" marB="609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04665"/>
                  </a:ext>
                </a:extLst>
              </a:tr>
              <a:tr h="17010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3.705</a:t>
                      </a: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63954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141735-50CD-41C2-A3B8-7E2FD0DEA24E}"/>
              </a:ext>
            </a:extLst>
          </p:cNvPr>
          <p:cNvSpPr txBox="1"/>
          <p:nvPr/>
        </p:nvSpPr>
        <p:spPr>
          <a:xfrm>
            <a:off x="544383" y="968140"/>
            <a:ext cx="2297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A55105-56A3-41B8-A8F3-80139379FEA7}"/>
              </a:ext>
            </a:extLst>
          </p:cNvPr>
          <p:cNvSpPr txBox="1"/>
          <p:nvPr/>
        </p:nvSpPr>
        <p:spPr>
          <a:xfrm>
            <a:off x="544383" y="3576890"/>
            <a:ext cx="2297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2004-2018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EAF9D-4DB4-488E-A7FB-8AB81474264F}"/>
              </a:ext>
            </a:extLst>
          </p:cNvPr>
          <p:cNvSpPr txBox="1"/>
          <p:nvPr/>
        </p:nvSpPr>
        <p:spPr>
          <a:xfrm>
            <a:off x="4437289" y="1202064"/>
            <a:ext cx="550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Grafik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Kasus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Korupsi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Tahun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2004-2018</a:t>
            </a:r>
            <a:endParaRPr kumimoji="0" lang="en-ID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C6DE20-C69C-4074-B38F-86E76A38113F}"/>
              </a:ext>
            </a:extLst>
          </p:cNvPr>
          <p:cNvSpPr txBox="1"/>
          <p:nvPr/>
        </p:nvSpPr>
        <p:spPr>
          <a:xfrm>
            <a:off x="7410368" y="6581001"/>
            <a:ext cx="5007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Sumber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https://acch.kpk.go.id/id/statistik/tindak-pidana-korupsi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9E85F1-AC39-486D-8A68-454D5B67831D}"/>
              </a:ext>
            </a:extLst>
          </p:cNvPr>
          <p:cNvSpPr/>
          <p:nvPr/>
        </p:nvSpPr>
        <p:spPr>
          <a:xfrm>
            <a:off x="5952676" y="1508623"/>
            <a:ext cx="24753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id-ID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Status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30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September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2018</a:t>
            </a:r>
            <a:r>
              <a:rPr kumimoji="0" lang="id-ID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)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D69BEA-F96E-4241-9661-903211168A21}"/>
              </a:ext>
            </a:extLst>
          </p:cNvPr>
          <p:cNvSpPr/>
          <p:nvPr/>
        </p:nvSpPr>
        <p:spPr>
          <a:xfrm>
            <a:off x="3242109" y="5185649"/>
            <a:ext cx="8529640" cy="695010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Penanganan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dan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jumlah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kasus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korupsi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di Indonesia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cukup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tinggi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dan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cenderung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terus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meningkat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sejak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tahun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2004 </a:t>
            </a:r>
            <a:r>
              <a:rPr kumimoji="0" lang="en-ID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s.d.</a:t>
            </a:r>
            <a:r>
              <a:rPr kumimoji="0" lang="en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2018</a:t>
            </a:r>
            <a:r>
              <a:rPr kumimoji="0" lang="id-ID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Data ini menunjukan bahwa korupsi merupakan permasalahan yang sangat serius dan merupakan ancaman bagi kemajuan pemerintahan di indonesia.</a:t>
            </a:r>
            <a:endParaRPr kumimoji="0" lang="en-ID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882899" y="149147"/>
            <a:ext cx="5047539" cy="832508"/>
            <a:chOff x="1389826" y="149469"/>
            <a:chExt cx="7162756" cy="83250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4049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 KORUPSI DI INDONESIA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39512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Sejak Tahun 2004-2018</a:t>
              </a:r>
              <a:endParaRPr kumimoji="0" lang="id-ID" sz="24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5124" name="Picture 4" descr="Gambar terkait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50" b="100000" l="10000" r="90000">
                        <a14:backgroundMark x1="39286" y1="24000" x2="38429" y2="62250"/>
                        <a14:backgroundMark x1="68429" y1="28750" x2="67429" y2="57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06" r="34376"/>
          <a:stretch/>
        </p:blipFill>
        <p:spPr bwMode="auto">
          <a:xfrm>
            <a:off x="2964725" y="2522036"/>
            <a:ext cx="1061570" cy="189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70"/>
          <p:cNvGrpSpPr>
            <a:grpSpLocks/>
          </p:cNvGrpSpPr>
          <p:nvPr/>
        </p:nvGrpSpPr>
        <p:grpSpPr bwMode="auto">
          <a:xfrm>
            <a:off x="6860800" y="1888058"/>
            <a:ext cx="871537" cy="141287"/>
            <a:chOff x="5591175" y="742950"/>
            <a:chExt cx="1400176" cy="2286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55FCECF-3863-4B1B-8FB6-DC700CC5D6F8}"/>
                </a:ext>
              </a:extLst>
            </p:cNvPr>
            <p:cNvSpPr/>
            <p:nvPr/>
          </p:nvSpPr>
          <p:spPr>
            <a:xfrm>
              <a:off x="5591175" y="742950"/>
              <a:ext cx="229537" cy="228600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B16D36C-041A-4945-82DB-F5377E18A056}"/>
                </a:ext>
              </a:extLst>
            </p:cNvPr>
            <p:cNvSpPr/>
            <p:nvPr/>
          </p:nvSpPr>
          <p:spPr>
            <a:xfrm>
              <a:off x="5884472" y="742950"/>
              <a:ext cx="226988" cy="228600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331F211-7735-413A-99A9-F05E8D413305}"/>
                </a:ext>
              </a:extLst>
            </p:cNvPr>
            <p:cNvSpPr/>
            <p:nvPr/>
          </p:nvSpPr>
          <p:spPr>
            <a:xfrm>
              <a:off x="6177770" y="742950"/>
              <a:ext cx="226986" cy="228600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920F484-82BC-4859-93DA-75A17E015543}"/>
                </a:ext>
              </a:extLst>
            </p:cNvPr>
            <p:cNvSpPr/>
            <p:nvPr/>
          </p:nvSpPr>
          <p:spPr>
            <a:xfrm>
              <a:off x="6471067" y="742950"/>
              <a:ext cx="226988" cy="228600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AD3DF15-7B81-46C3-B42B-382E34927DE3}"/>
                </a:ext>
              </a:extLst>
            </p:cNvPr>
            <p:cNvSpPr/>
            <p:nvPr/>
          </p:nvSpPr>
          <p:spPr>
            <a:xfrm>
              <a:off x="6761814" y="742950"/>
              <a:ext cx="229537" cy="228600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931009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882899" y="149147"/>
            <a:ext cx="5047539" cy="832508"/>
            <a:chOff x="1389826" y="149469"/>
            <a:chExt cx="7162756" cy="83250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56" name="Picture 55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2802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6 AREA RAWAN KORUPSI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464550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 Pemerintahan Daerah</a:t>
              </a:r>
              <a:endParaRPr kumimoji="0" lang="id-ID" sz="24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469794" y="1368004"/>
            <a:ext cx="5349685" cy="4854310"/>
            <a:chOff x="6577304" y="1088532"/>
            <a:chExt cx="5349685" cy="4854310"/>
          </a:xfrm>
        </p:grpSpPr>
        <p:grpSp>
          <p:nvGrpSpPr>
            <p:cNvPr id="98" name="Group 97"/>
            <p:cNvGrpSpPr/>
            <p:nvPr/>
          </p:nvGrpSpPr>
          <p:grpSpPr>
            <a:xfrm>
              <a:off x="7412541" y="1088532"/>
              <a:ext cx="3638515" cy="1890224"/>
              <a:chOff x="93719" y="4727331"/>
              <a:chExt cx="2640778" cy="1652790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93720" y="4727331"/>
                <a:ext cx="2640777" cy="327801"/>
              </a:xfrm>
              <a:prstGeom prst="rect">
                <a:avLst/>
              </a:prstGeom>
              <a:solidFill>
                <a:srgbClr val="3A5C8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Upaya Pencegahan Korupsi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93719" y="5074606"/>
                <a:ext cx="2640776" cy="130551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Untuk menanggulangi korupsi antara lain dilakukan melalu pembentukan Koordinasi dan Supervisi Pencegahan </a:t>
                </a:r>
                <a:r>
                  <a:rPr kumimoji="0" lang="id-ID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(Korsupgah). Korsupgah </a:t>
                </a: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dibentuk berdasarkan permintaan pendampingan dari daerah ke KPK untuk perbaikan tata kelola serta manajemen pengadaan barang dan jasa (PBJ) dan perizinan yang transparan, efisien dan bersih dari praktik kosupsi</a:t>
                </a:r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6577304" y="4515490"/>
              <a:ext cx="2560491" cy="1317899"/>
              <a:chOff x="843948" y="4809591"/>
              <a:chExt cx="2529079" cy="803400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843948" y="4809591"/>
                <a:ext cx="2529079" cy="245541"/>
              </a:xfrm>
              <a:prstGeom prst="rect">
                <a:avLst/>
              </a:prstGeom>
              <a:solidFill>
                <a:srgbClr val="B1DB1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Konten Umum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843948" y="5074607"/>
                <a:ext cx="2529078" cy="538384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Penguatan APIP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Manajemen ASN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E-Planning dan E-Budgeting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Pengadaan Barang dan </a:t>
                </a:r>
                <a:r>
                  <a:rPr kumimoji="0" lang="id-ID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Jasa</a:t>
                </a:r>
                <a:endPara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A2A2A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9366498" y="4498157"/>
              <a:ext cx="2560491" cy="1444685"/>
              <a:chOff x="843948" y="4798077"/>
              <a:chExt cx="2529079" cy="880689"/>
            </a:xfrm>
          </p:grpSpPr>
          <p:sp>
            <p:nvSpPr>
              <p:cNvPr id="105" name="Rectangle 104"/>
              <p:cNvSpPr/>
              <p:nvPr/>
            </p:nvSpPr>
            <p:spPr>
              <a:xfrm>
                <a:off x="843948" y="4798077"/>
                <a:ext cx="2529079" cy="257054"/>
              </a:xfrm>
              <a:prstGeom prst="rect">
                <a:avLst/>
              </a:prstGeom>
              <a:solidFill>
                <a:srgbClr val="D9126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Konten Lokal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843948" y="5074607"/>
                <a:ext cx="2529078" cy="60415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Pengelolaan Aset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Pengelolaan Dana Desa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Pendapatan Asli Daerah</a:t>
                </a:r>
              </a:p>
              <a:p>
                <a:pPr marL="228600" marR="0" lvl="0" indent="-2286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d-ID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A2A2A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Sektor Strategis (Pendidikan dan Kesehatan)</a:t>
                </a:r>
              </a:p>
            </p:txBody>
          </p:sp>
        </p:grpSp>
        <p:sp>
          <p:nvSpPr>
            <p:cNvPr id="107" name="Rectangle 106"/>
            <p:cNvSpPr/>
            <p:nvPr/>
          </p:nvSpPr>
          <p:spPr>
            <a:xfrm>
              <a:off x="7413466" y="3444055"/>
              <a:ext cx="3638513" cy="40870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Upaya Konsentrasi Korsupgaah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9040816" y="2837200"/>
              <a:ext cx="474014" cy="672103"/>
              <a:chOff x="2076534" y="3126839"/>
              <a:chExt cx="474014" cy="672103"/>
            </a:xfrm>
          </p:grpSpPr>
          <p:sp>
            <p:nvSpPr>
              <p:cNvPr id="108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923190" y="3390465"/>
                <a:ext cx="672103" cy="14485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8100000">
                <a:off x="2149942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2700000" flipV="1">
                <a:off x="1970205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/>
            <p:cNvGrpSpPr/>
            <p:nvPr/>
          </p:nvGrpSpPr>
          <p:grpSpPr>
            <a:xfrm>
              <a:off x="7635357" y="4036171"/>
              <a:ext cx="474014" cy="617940"/>
              <a:chOff x="2076534" y="3181002"/>
              <a:chExt cx="474014" cy="617940"/>
            </a:xfrm>
          </p:grpSpPr>
          <p:sp>
            <p:nvSpPr>
              <p:cNvPr id="112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950271" y="3417546"/>
                <a:ext cx="617940" cy="14485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8100000">
                <a:off x="2149942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2700000" flipV="1">
                <a:off x="1970205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5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 rot="5400000">
              <a:off x="9023434" y="3889207"/>
              <a:ext cx="406207" cy="14485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 rot="10800000">
              <a:off x="7743313" y="4036169"/>
              <a:ext cx="2949828" cy="14485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10437174" y="4030619"/>
              <a:ext cx="474014" cy="617940"/>
              <a:chOff x="2076534" y="3181002"/>
              <a:chExt cx="474014" cy="617940"/>
            </a:xfrm>
          </p:grpSpPr>
          <p:sp>
            <p:nvSpPr>
              <p:cNvPr id="118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950271" y="3417546"/>
                <a:ext cx="617940" cy="14485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8100000">
                <a:off x="2149942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2700000" flipV="1">
                <a:off x="1970205" y="3494130"/>
                <a:ext cx="400606" cy="18794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E5C6DE20-C69C-4074-B38F-86E76A38113F}"/>
              </a:ext>
            </a:extLst>
          </p:cNvPr>
          <p:cNvSpPr txBox="1"/>
          <p:nvPr/>
        </p:nvSpPr>
        <p:spPr>
          <a:xfrm>
            <a:off x="10056986" y="6581001"/>
            <a:ext cx="213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Sumber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Paparan KPK 2018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6146" name="Picture 2" descr="Hasil gambar untuk kpk vecto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769" y="330169"/>
            <a:ext cx="2046578" cy="145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-196901" y="1512867"/>
            <a:ext cx="6731652" cy="5204940"/>
            <a:chOff x="-196901" y="1512867"/>
            <a:chExt cx="6731652" cy="5204940"/>
          </a:xfrm>
        </p:grpSpPr>
        <p:grpSp>
          <p:nvGrpSpPr>
            <p:cNvPr id="41" name="Group 40"/>
            <p:cNvGrpSpPr/>
            <p:nvPr/>
          </p:nvGrpSpPr>
          <p:grpSpPr>
            <a:xfrm>
              <a:off x="-196901" y="1673860"/>
              <a:ext cx="6731652" cy="4245473"/>
              <a:chOff x="-218711" y="1868054"/>
              <a:chExt cx="7254537" cy="4575243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-218711" y="1868054"/>
                <a:ext cx="7254537" cy="3996611"/>
                <a:chOff x="6900074" y="1127142"/>
                <a:chExt cx="7254537" cy="3996611"/>
              </a:xfrm>
            </p:grpSpPr>
            <p:grpSp>
              <p:nvGrpSpPr>
                <p:cNvPr id="22" name="Group 21"/>
                <p:cNvGrpSpPr/>
                <p:nvPr/>
              </p:nvGrpSpPr>
              <p:grpSpPr>
                <a:xfrm rot="1021078">
                  <a:off x="10320170" y="1127142"/>
                  <a:ext cx="3834441" cy="3924553"/>
                  <a:chOff x="7754072" y="1057210"/>
                  <a:chExt cx="3834441" cy="3924553"/>
                </a:xfrm>
              </p:grpSpPr>
              <p:sp>
                <p:nvSpPr>
                  <p:cNvPr id="63" name="Freeform: Shape 33"/>
                  <p:cNvSpPr/>
                  <p:nvPr/>
                </p:nvSpPr>
                <p:spPr>
                  <a:xfrm>
                    <a:off x="9420301" y="1803776"/>
                    <a:ext cx="1475028" cy="1475028"/>
                  </a:xfrm>
                  <a:custGeom>
                    <a:avLst/>
                    <a:gdLst>
                      <a:gd name="connsiteX0" fmla="*/ 706980 w 1398367"/>
                      <a:gd name="connsiteY0" fmla="*/ 0 h 1395725"/>
                      <a:gd name="connsiteX1" fmla="*/ 1398367 w 1398367"/>
                      <a:gd name="connsiteY1" fmla="*/ 691387 h 1395725"/>
                      <a:gd name="connsiteX2" fmla="*/ 706980 w 1398367"/>
                      <a:gd name="connsiteY2" fmla="*/ 1382774 h 1395725"/>
                      <a:gd name="connsiteX3" fmla="*/ 437861 w 1398367"/>
                      <a:gd name="connsiteY3" fmla="*/ 1328441 h 1395725"/>
                      <a:gd name="connsiteX4" fmla="*/ 377128 w 1398367"/>
                      <a:gd name="connsiteY4" fmla="*/ 1295476 h 1395725"/>
                      <a:gd name="connsiteX5" fmla="*/ 0 w 1398367"/>
                      <a:gd name="connsiteY5" fmla="*/ 1395725 h 1395725"/>
                      <a:gd name="connsiteX6" fmla="*/ 100647 w 1398367"/>
                      <a:gd name="connsiteY6" fmla="*/ 1017105 h 1395725"/>
                      <a:gd name="connsiteX7" fmla="*/ 69926 w 1398367"/>
                      <a:gd name="connsiteY7" fmla="*/ 960506 h 1395725"/>
                      <a:gd name="connsiteX8" fmla="*/ 15593 w 1398367"/>
                      <a:gd name="connsiteY8" fmla="*/ 691387 h 1395725"/>
                      <a:gd name="connsiteX9" fmla="*/ 706980 w 1398367"/>
                      <a:gd name="connsiteY9" fmla="*/ 0 h 139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98367" h="1395725">
                        <a:moveTo>
                          <a:pt x="706980" y="0"/>
                        </a:moveTo>
                        <a:cubicBezTo>
                          <a:pt x="1088822" y="0"/>
                          <a:pt x="1398367" y="309545"/>
                          <a:pt x="1398367" y="691387"/>
                        </a:cubicBezTo>
                        <a:cubicBezTo>
                          <a:pt x="1398367" y="1073229"/>
                          <a:pt x="1088822" y="1382774"/>
                          <a:pt x="706980" y="1382774"/>
                        </a:cubicBezTo>
                        <a:cubicBezTo>
                          <a:pt x="611520" y="1382774"/>
                          <a:pt x="520578" y="1363428"/>
                          <a:pt x="437861" y="1328441"/>
                        </a:cubicBezTo>
                        <a:lnTo>
                          <a:pt x="377128" y="1295476"/>
                        </a:lnTo>
                        <a:lnTo>
                          <a:pt x="0" y="1395725"/>
                        </a:lnTo>
                        <a:lnTo>
                          <a:pt x="100647" y="1017105"/>
                        </a:lnTo>
                        <a:lnTo>
                          <a:pt x="69926" y="960506"/>
                        </a:lnTo>
                        <a:cubicBezTo>
                          <a:pt x="34940" y="877790"/>
                          <a:pt x="15593" y="786848"/>
                          <a:pt x="15593" y="691387"/>
                        </a:cubicBezTo>
                        <a:cubicBezTo>
                          <a:pt x="15593" y="309545"/>
                          <a:pt x="325138" y="0"/>
                          <a:pt x="706980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76200">
                    <a:solidFill>
                      <a:srgbClr val="A5A5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Freeform: Shape 30"/>
                  <p:cNvSpPr/>
                  <p:nvPr/>
                </p:nvSpPr>
                <p:spPr>
                  <a:xfrm>
                    <a:off x="7754072" y="1057210"/>
                    <a:ext cx="1474326" cy="1797711"/>
                  </a:xfrm>
                  <a:custGeom>
                    <a:avLst/>
                    <a:gdLst>
                      <a:gd name="connsiteX0" fmla="*/ 691387 w 1382774"/>
                      <a:gd name="connsiteY0" fmla="*/ 0 h 1686077"/>
                      <a:gd name="connsiteX1" fmla="*/ 1382774 w 1382774"/>
                      <a:gd name="connsiteY1" fmla="*/ 691387 h 1686077"/>
                      <a:gd name="connsiteX2" fmla="*/ 960506 w 1382774"/>
                      <a:gd name="connsiteY2" fmla="*/ 1328441 h 1686077"/>
                      <a:gd name="connsiteX3" fmla="*/ 879684 w 1382774"/>
                      <a:gd name="connsiteY3" fmla="*/ 1353530 h 1686077"/>
                      <a:gd name="connsiteX4" fmla="*/ 686806 w 1382774"/>
                      <a:gd name="connsiteY4" fmla="*/ 1686077 h 1686077"/>
                      <a:gd name="connsiteX5" fmla="*/ 491918 w 1382774"/>
                      <a:gd name="connsiteY5" fmla="*/ 1350062 h 1686077"/>
                      <a:gd name="connsiteX6" fmla="*/ 422268 w 1382774"/>
                      <a:gd name="connsiteY6" fmla="*/ 1328441 h 1686077"/>
                      <a:gd name="connsiteX7" fmla="*/ 0 w 1382774"/>
                      <a:gd name="connsiteY7" fmla="*/ 691387 h 1686077"/>
                      <a:gd name="connsiteX8" fmla="*/ 691387 w 1382774"/>
                      <a:gd name="connsiteY8" fmla="*/ 0 h 1686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82774" h="1686077">
                        <a:moveTo>
                          <a:pt x="691387" y="0"/>
                        </a:moveTo>
                        <a:cubicBezTo>
                          <a:pt x="1073229" y="0"/>
                          <a:pt x="1382774" y="309545"/>
                          <a:pt x="1382774" y="691387"/>
                        </a:cubicBezTo>
                        <a:cubicBezTo>
                          <a:pt x="1382774" y="977769"/>
                          <a:pt x="1208655" y="1223483"/>
                          <a:pt x="960506" y="1328441"/>
                        </a:cubicBezTo>
                        <a:lnTo>
                          <a:pt x="879684" y="1353530"/>
                        </a:lnTo>
                        <a:lnTo>
                          <a:pt x="686806" y="1686077"/>
                        </a:lnTo>
                        <a:lnTo>
                          <a:pt x="491918" y="1350062"/>
                        </a:lnTo>
                        <a:lnTo>
                          <a:pt x="422268" y="1328441"/>
                        </a:lnTo>
                        <a:cubicBezTo>
                          <a:pt x="174119" y="1223483"/>
                          <a:pt x="0" y="977769"/>
                          <a:pt x="0" y="691387"/>
                        </a:cubicBezTo>
                        <a:cubicBezTo>
                          <a:pt x="0" y="309545"/>
                          <a:pt x="309545" y="0"/>
                          <a:pt x="691387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76200">
                    <a:solidFill>
                      <a:srgbClr val="ED7D3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Freeform: Shape 33"/>
                  <p:cNvSpPr/>
                  <p:nvPr/>
                </p:nvSpPr>
                <p:spPr>
                  <a:xfrm rot="2909816">
                    <a:off x="10098969" y="3492220"/>
                    <a:ext cx="1490951" cy="1488136"/>
                  </a:xfrm>
                  <a:custGeom>
                    <a:avLst/>
                    <a:gdLst>
                      <a:gd name="connsiteX0" fmla="*/ 706980 w 1398367"/>
                      <a:gd name="connsiteY0" fmla="*/ 0 h 1395725"/>
                      <a:gd name="connsiteX1" fmla="*/ 1398367 w 1398367"/>
                      <a:gd name="connsiteY1" fmla="*/ 691387 h 1395725"/>
                      <a:gd name="connsiteX2" fmla="*/ 706980 w 1398367"/>
                      <a:gd name="connsiteY2" fmla="*/ 1382774 h 1395725"/>
                      <a:gd name="connsiteX3" fmla="*/ 437861 w 1398367"/>
                      <a:gd name="connsiteY3" fmla="*/ 1328441 h 1395725"/>
                      <a:gd name="connsiteX4" fmla="*/ 377128 w 1398367"/>
                      <a:gd name="connsiteY4" fmla="*/ 1295476 h 1395725"/>
                      <a:gd name="connsiteX5" fmla="*/ 0 w 1398367"/>
                      <a:gd name="connsiteY5" fmla="*/ 1395725 h 1395725"/>
                      <a:gd name="connsiteX6" fmla="*/ 100647 w 1398367"/>
                      <a:gd name="connsiteY6" fmla="*/ 1017105 h 1395725"/>
                      <a:gd name="connsiteX7" fmla="*/ 69926 w 1398367"/>
                      <a:gd name="connsiteY7" fmla="*/ 960506 h 1395725"/>
                      <a:gd name="connsiteX8" fmla="*/ 15593 w 1398367"/>
                      <a:gd name="connsiteY8" fmla="*/ 691387 h 1395725"/>
                      <a:gd name="connsiteX9" fmla="*/ 706980 w 1398367"/>
                      <a:gd name="connsiteY9" fmla="*/ 0 h 139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98367" h="1395725">
                        <a:moveTo>
                          <a:pt x="706980" y="0"/>
                        </a:moveTo>
                        <a:cubicBezTo>
                          <a:pt x="1088822" y="0"/>
                          <a:pt x="1398367" y="309545"/>
                          <a:pt x="1398367" y="691387"/>
                        </a:cubicBezTo>
                        <a:cubicBezTo>
                          <a:pt x="1398367" y="1073229"/>
                          <a:pt x="1088822" y="1382774"/>
                          <a:pt x="706980" y="1382774"/>
                        </a:cubicBezTo>
                        <a:cubicBezTo>
                          <a:pt x="611520" y="1382774"/>
                          <a:pt x="520578" y="1363428"/>
                          <a:pt x="437861" y="1328441"/>
                        </a:cubicBezTo>
                        <a:lnTo>
                          <a:pt x="377128" y="1295476"/>
                        </a:lnTo>
                        <a:lnTo>
                          <a:pt x="0" y="1395725"/>
                        </a:lnTo>
                        <a:lnTo>
                          <a:pt x="100647" y="1017105"/>
                        </a:lnTo>
                        <a:lnTo>
                          <a:pt x="69926" y="960506"/>
                        </a:lnTo>
                        <a:cubicBezTo>
                          <a:pt x="34940" y="877790"/>
                          <a:pt x="15593" y="786848"/>
                          <a:pt x="15593" y="691387"/>
                        </a:cubicBezTo>
                        <a:cubicBezTo>
                          <a:pt x="15593" y="309545"/>
                          <a:pt x="325138" y="0"/>
                          <a:pt x="706980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76200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" name="Group 22"/>
                <p:cNvGrpSpPr/>
                <p:nvPr/>
              </p:nvGrpSpPr>
              <p:grpSpPr>
                <a:xfrm rot="14880699">
                  <a:off x="6945130" y="1244256"/>
                  <a:ext cx="3834441" cy="3924553"/>
                  <a:chOff x="3415029" y="1527639"/>
                  <a:chExt cx="3834441" cy="3924553"/>
                </a:xfrm>
              </p:grpSpPr>
              <p:sp>
                <p:nvSpPr>
                  <p:cNvPr id="70" name="Freeform: Shape 33"/>
                  <p:cNvSpPr/>
                  <p:nvPr/>
                </p:nvSpPr>
                <p:spPr>
                  <a:xfrm>
                    <a:off x="5081258" y="2274205"/>
                    <a:ext cx="1475028" cy="1475028"/>
                  </a:xfrm>
                  <a:custGeom>
                    <a:avLst/>
                    <a:gdLst>
                      <a:gd name="connsiteX0" fmla="*/ 706980 w 1398367"/>
                      <a:gd name="connsiteY0" fmla="*/ 0 h 1395725"/>
                      <a:gd name="connsiteX1" fmla="*/ 1398367 w 1398367"/>
                      <a:gd name="connsiteY1" fmla="*/ 691387 h 1395725"/>
                      <a:gd name="connsiteX2" fmla="*/ 706980 w 1398367"/>
                      <a:gd name="connsiteY2" fmla="*/ 1382774 h 1395725"/>
                      <a:gd name="connsiteX3" fmla="*/ 437861 w 1398367"/>
                      <a:gd name="connsiteY3" fmla="*/ 1328441 h 1395725"/>
                      <a:gd name="connsiteX4" fmla="*/ 377128 w 1398367"/>
                      <a:gd name="connsiteY4" fmla="*/ 1295476 h 1395725"/>
                      <a:gd name="connsiteX5" fmla="*/ 0 w 1398367"/>
                      <a:gd name="connsiteY5" fmla="*/ 1395725 h 1395725"/>
                      <a:gd name="connsiteX6" fmla="*/ 100647 w 1398367"/>
                      <a:gd name="connsiteY6" fmla="*/ 1017105 h 1395725"/>
                      <a:gd name="connsiteX7" fmla="*/ 69926 w 1398367"/>
                      <a:gd name="connsiteY7" fmla="*/ 960506 h 1395725"/>
                      <a:gd name="connsiteX8" fmla="*/ 15593 w 1398367"/>
                      <a:gd name="connsiteY8" fmla="*/ 691387 h 1395725"/>
                      <a:gd name="connsiteX9" fmla="*/ 706980 w 1398367"/>
                      <a:gd name="connsiteY9" fmla="*/ 0 h 139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98367" h="1395725">
                        <a:moveTo>
                          <a:pt x="706980" y="0"/>
                        </a:moveTo>
                        <a:cubicBezTo>
                          <a:pt x="1088822" y="0"/>
                          <a:pt x="1398367" y="309545"/>
                          <a:pt x="1398367" y="691387"/>
                        </a:cubicBezTo>
                        <a:cubicBezTo>
                          <a:pt x="1398367" y="1073229"/>
                          <a:pt x="1088822" y="1382774"/>
                          <a:pt x="706980" y="1382774"/>
                        </a:cubicBezTo>
                        <a:cubicBezTo>
                          <a:pt x="611520" y="1382774"/>
                          <a:pt x="520578" y="1363428"/>
                          <a:pt x="437861" y="1328441"/>
                        </a:cubicBezTo>
                        <a:lnTo>
                          <a:pt x="377128" y="1295476"/>
                        </a:lnTo>
                        <a:lnTo>
                          <a:pt x="0" y="1395725"/>
                        </a:lnTo>
                        <a:lnTo>
                          <a:pt x="100647" y="1017105"/>
                        </a:lnTo>
                        <a:lnTo>
                          <a:pt x="69926" y="960506"/>
                        </a:lnTo>
                        <a:cubicBezTo>
                          <a:pt x="34940" y="877790"/>
                          <a:pt x="15593" y="786848"/>
                          <a:pt x="15593" y="691387"/>
                        </a:cubicBezTo>
                        <a:cubicBezTo>
                          <a:pt x="15593" y="309545"/>
                          <a:pt x="325138" y="0"/>
                          <a:pt x="706980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76200">
                    <a:solidFill>
                      <a:srgbClr val="4472C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Freeform: Shape 30"/>
                  <p:cNvSpPr/>
                  <p:nvPr/>
                </p:nvSpPr>
                <p:spPr>
                  <a:xfrm>
                    <a:off x="3415029" y="1527639"/>
                    <a:ext cx="1474326" cy="1797711"/>
                  </a:xfrm>
                  <a:custGeom>
                    <a:avLst/>
                    <a:gdLst>
                      <a:gd name="connsiteX0" fmla="*/ 691387 w 1382774"/>
                      <a:gd name="connsiteY0" fmla="*/ 0 h 1686077"/>
                      <a:gd name="connsiteX1" fmla="*/ 1382774 w 1382774"/>
                      <a:gd name="connsiteY1" fmla="*/ 691387 h 1686077"/>
                      <a:gd name="connsiteX2" fmla="*/ 960506 w 1382774"/>
                      <a:gd name="connsiteY2" fmla="*/ 1328441 h 1686077"/>
                      <a:gd name="connsiteX3" fmla="*/ 879684 w 1382774"/>
                      <a:gd name="connsiteY3" fmla="*/ 1353530 h 1686077"/>
                      <a:gd name="connsiteX4" fmla="*/ 686806 w 1382774"/>
                      <a:gd name="connsiteY4" fmla="*/ 1686077 h 1686077"/>
                      <a:gd name="connsiteX5" fmla="*/ 491918 w 1382774"/>
                      <a:gd name="connsiteY5" fmla="*/ 1350062 h 1686077"/>
                      <a:gd name="connsiteX6" fmla="*/ 422268 w 1382774"/>
                      <a:gd name="connsiteY6" fmla="*/ 1328441 h 1686077"/>
                      <a:gd name="connsiteX7" fmla="*/ 0 w 1382774"/>
                      <a:gd name="connsiteY7" fmla="*/ 691387 h 1686077"/>
                      <a:gd name="connsiteX8" fmla="*/ 691387 w 1382774"/>
                      <a:gd name="connsiteY8" fmla="*/ 0 h 1686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82774" h="1686077">
                        <a:moveTo>
                          <a:pt x="691387" y="0"/>
                        </a:moveTo>
                        <a:cubicBezTo>
                          <a:pt x="1073229" y="0"/>
                          <a:pt x="1382774" y="309545"/>
                          <a:pt x="1382774" y="691387"/>
                        </a:cubicBezTo>
                        <a:cubicBezTo>
                          <a:pt x="1382774" y="977769"/>
                          <a:pt x="1208655" y="1223483"/>
                          <a:pt x="960506" y="1328441"/>
                        </a:cubicBezTo>
                        <a:lnTo>
                          <a:pt x="879684" y="1353530"/>
                        </a:lnTo>
                        <a:lnTo>
                          <a:pt x="686806" y="1686077"/>
                        </a:lnTo>
                        <a:lnTo>
                          <a:pt x="491918" y="1350062"/>
                        </a:lnTo>
                        <a:lnTo>
                          <a:pt x="422268" y="1328441"/>
                        </a:lnTo>
                        <a:cubicBezTo>
                          <a:pt x="174119" y="1223483"/>
                          <a:pt x="0" y="977769"/>
                          <a:pt x="0" y="691387"/>
                        </a:cubicBezTo>
                        <a:cubicBezTo>
                          <a:pt x="0" y="309545"/>
                          <a:pt x="309545" y="0"/>
                          <a:pt x="691387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762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Freeform: Shape 33"/>
                  <p:cNvSpPr/>
                  <p:nvPr/>
                </p:nvSpPr>
                <p:spPr>
                  <a:xfrm rot="2909816">
                    <a:off x="5759926" y="3962649"/>
                    <a:ext cx="1490951" cy="1488136"/>
                  </a:xfrm>
                  <a:custGeom>
                    <a:avLst/>
                    <a:gdLst>
                      <a:gd name="connsiteX0" fmla="*/ 706980 w 1398367"/>
                      <a:gd name="connsiteY0" fmla="*/ 0 h 1395725"/>
                      <a:gd name="connsiteX1" fmla="*/ 1398367 w 1398367"/>
                      <a:gd name="connsiteY1" fmla="*/ 691387 h 1395725"/>
                      <a:gd name="connsiteX2" fmla="*/ 706980 w 1398367"/>
                      <a:gd name="connsiteY2" fmla="*/ 1382774 h 1395725"/>
                      <a:gd name="connsiteX3" fmla="*/ 437861 w 1398367"/>
                      <a:gd name="connsiteY3" fmla="*/ 1328441 h 1395725"/>
                      <a:gd name="connsiteX4" fmla="*/ 377128 w 1398367"/>
                      <a:gd name="connsiteY4" fmla="*/ 1295476 h 1395725"/>
                      <a:gd name="connsiteX5" fmla="*/ 0 w 1398367"/>
                      <a:gd name="connsiteY5" fmla="*/ 1395725 h 1395725"/>
                      <a:gd name="connsiteX6" fmla="*/ 100647 w 1398367"/>
                      <a:gd name="connsiteY6" fmla="*/ 1017105 h 1395725"/>
                      <a:gd name="connsiteX7" fmla="*/ 69926 w 1398367"/>
                      <a:gd name="connsiteY7" fmla="*/ 960506 h 1395725"/>
                      <a:gd name="connsiteX8" fmla="*/ 15593 w 1398367"/>
                      <a:gd name="connsiteY8" fmla="*/ 691387 h 1395725"/>
                      <a:gd name="connsiteX9" fmla="*/ 706980 w 1398367"/>
                      <a:gd name="connsiteY9" fmla="*/ 0 h 1395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98367" h="1395725">
                        <a:moveTo>
                          <a:pt x="706980" y="0"/>
                        </a:moveTo>
                        <a:cubicBezTo>
                          <a:pt x="1088822" y="0"/>
                          <a:pt x="1398367" y="309545"/>
                          <a:pt x="1398367" y="691387"/>
                        </a:cubicBezTo>
                        <a:cubicBezTo>
                          <a:pt x="1398367" y="1073229"/>
                          <a:pt x="1088822" y="1382774"/>
                          <a:pt x="706980" y="1382774"/>
                        </a:cubicBezTo>
                        <a:cubicBezTo>
                          <a:pt x="611520" y="1382774"/>
                          <a:pt x="520578" y="1363428"/>
                          <a:pt x="437861" y="1328441"/>
                        </a:cubicBezTo>
                        <a:lnTo>
                          <a:pt x="377128" y="1295476"/>
                        </a:lnTo>
                        <a:lnTo>
                          <a:pt x="0" y="1395725"/>
                        </a:lnTo>
                        <a:lnTo>
                          <a:pt x="100647" y="1017105"/>
                        </a:lnTo>
                        <a:lnTo>
                          <a:pt x="69926" y="960506"/>
                        </a:lnTo>
                        <a:cubicBezTo>
                          <a:pt x="34940" y="877790"/>
                          <a:pt x="15593" y="786848"/>
                          <a:pt x="15593" y="691387"/>
                        </a:cubicBezTo>
                        <a:cubicBezTo>
                          <a:pt x="15593" y="309545"/>
                          <a:pt x="325138" y="0"/>
                          <a:pt x="706980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762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5" name="Oval 74"/>
                <p:cNvSpPr/>
                <p:nvPr/>
              </p:nvSpPr>
              <p:spPr>
                <a:xfrm>
                  <a:off x="9698813" y="3004054"/>
                  <a:ext cx="1702303" cy="170230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6" name="Group 35"/>
                <p:cNvGrpSpPr/>
                <p:nvPr/>
              </p:nvGrpSpPr>
              <p:grpSpPr>
                <a:xfrm>
                  <a:off x="9420909" y="2756469"/>
                  <a:ext cx="2240396" cy="1651639"/>
                  <a:chOff x="9420909" y="2756469"/>
                  <a:chExt cx="2240396" cy="1651639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9947384" y="2756469"/>
                    <a:ext cx="449484" cy="449484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3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82" name="Oval 81"/>
                  <p:cNvSpPr/>
                  <p:nvPr/>
                </p:nvSpPr>
                <p:spPr>
                  <a:xfrm>
                    <a:off x="9513256" y="3314836"/>
                    <a:ext cx="449483" cy="4494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2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84" name="Oval 83"/>
                  <p:cNvSpPr/>
                  <p:nvPr/>
                </p:nvSpPr>
                <p:spPr>
                  <a:xfrm>
                    <a:off x="11211821" y="3958624"/>
                    <a:ext cx="449484" cy="449484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5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86" name="Oval 85"/>
                  <p:cNvSpPr/>
                  <p:nvPr/>
                </p:nvSpPr>
                <p:spPr>
                  <a:xfrm>
                    <a:off x="9420909" y="3958624"/>
                    <a:ext cx="449484" cy="449482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1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87" name="Oval 86"/>
                  <p:cNvSpPr/>
                  <p:nvPr/>
                </p:nvSpPr>
                <p:spPr>
                  <a:xfrm>
                    <a:off x="11099569" y="3307523"/>
                    <a:ext cx="444342" cy="444342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rPr>
                      <a:t>4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endParaRPr>
                  </a:p>
                </p:txBody>
              </p:sp>
            </p:grpSp>
            <p:sp>
              <p:nvSpPr>
                <p:cNvPr id="88" name="Oval 87"/>
                <p:cNvSpPr/>
                <p:nvPr/>
              </p:nvSpPr>
              <p:spPr>
                <a:xfrm>
                  <a:off x="10661458" y="2743704"/>
                  <a:ext cx="449484" cy="44948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rPr>
                    <a:t>3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</p:grpSp>
          <p:sp>
            <p:nvSpPr>
              <p:cNvPr id="89" name="Rectangle 88"/>
              <p:cNvSpPr/>
              <p:nvPr/>
            </p:nvSpPr>
            <p:spPr>
              <a:xfrm>
                <a:off x="347179" y="3575489"/>
                <a:ext cx="1522413" cy="884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Belanja Hibah &amp; Bansos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1640704" y="2334242"/>
                <a:ext cx="1582079" cy="626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Pajak &amp; Retribusi</a:t>
                </a:r>
                <a:endPara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3628058" y="2213224"/>
                <a:ext cx="1475028" cy="884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Pengadaan Barang &amp; Jasa</a:t>
                </a:r>
                <a:endParaRPr kumimoji="0" 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66986" y="5338658"/>
                <a:ext cx="1992663" cy="626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Perencanaan &amp; Penganggaran</a:t>
                </a: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5106393" y="3515464"/>
                <a:ext cx="1234771" cy="626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Jual Beli Jabatan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5248518" y="5147780"/>
                <a:ext cx="1234771" cy="884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Belanja Perjalanan Dinas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18592" y="4543696"/>
                <a:ext cx="1863494" cy="1899601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2616768" y="4154126"/>
                <a:ext cx="1657749" cy="1400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Area Rawan Korupsi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pitchFamily="34" charset="0"/>
                  </a:rPr>
                  <a:t>Di Pemerintahan Daerah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endParaRPr>
              </a:p>
            </p:txBody>
          </p:sp>
        </p:grpSp>
        <p:pic>
          <p:nvPicPr>
            <p:cNvPr id="67" name="Picture 2" descr="Hasil gambar untuk korupsi vector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581" y="4675690"/>
              <a:ext cx="2040908" cy="2042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Workstation Icon 256x256"/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66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5994" y="1512867"/>
              <a:ext cx="533579" cy="533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Group 1"/>
            <p:cNvGrpSpPr/>
            <p:nvPr/>
          </p:nvGrpSpPr>
          <p:grpSpPr>
            <a:xfrm>
              <a:off x="5023113" y="2641283"/>
              <a:ext cx="605379" cy="641036"/>
              <a:chOff x="7173065" y="2115161"/>
              <a:chExt cx="821050" cy="869410"/>
            </a:xfrm>
          </p:grpSpPr>
          <p:pic>
            <p:nvPicPr>
              <p:cNvPr id="69" name="Picture 4" descr="Businessman Icon 256x256"/>
              <p:cNvPicPr>
                <a:picLocks noChangeAspect="1" noChangeArrowheads="1"/>
              </p:cNvPicPr>
              <p:nvPr/>
            </p:nvPicPr>
            <p:blipFill>
              <a:blip r:embed="rId12" cstate="hq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100000" l="0" r="100000">
                            <a14:foregroundMark x1="18750" y1="75781" x2="37109" y2="87891"/>
                            <a14:foregroundMark x1="84766" y1="73438" x2="70703" y2="92578"/>
                            <a14:foregroundMark x1="34375" y1="65625" x2="42188" y2="824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1803" y="2115161"/>
                <a:ext cx="762312" cy="7623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3" name="Picture 2" descr="Money 2 Icon 256x256"/>
              <p:cNvPicPr>
                <a:picLocks noChangeAspect="1" noChangeArrowheads="1"/>
              </p:cNvPicPr>
              <p:nvPr/>
            </p:nvPicPr>
            <p:blipFill>
              <a:blip r:embed="rId14" cstate="hq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766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73065" y="2481259"/>
                <a:ext cx="503312" cy="5033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4" name="Picture 6" descr="Hasil gambar untuk corruption vector"/>
            <p:cNvPicPr>
              <a:picLocks noChangeAspect="1" noChangeArrowheads="1"/>
            </p:cNvPicPr>
            <p:nvPr/>
          </p:nvPicPr>
          <p:blipFill>
            <a:blip r:embed="rId16" cstate="hq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100000" l="0" r="100000">
                          <a14:foregroundMark x1="2071" y1="21598" x2="23964" y2="33432"/>
                          <a14:foregroundMark x1="71893" y1="82544" x2="92899" y2="81953"/>
                          <a14:backgroundMark x1="15976" y1="52367" x2="36095" y2="72485"/>
                          <a14:backgroundMark x1="70118" y1="70710" x2="78994" y2="58284"/>
                          <a14:backgroundMark x1="32249" y1="26036" x2="37574" y2="269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056" y="2751563"/>
              <a:ext cx="690408" cy="690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543237" y="4346123"/>
              <a:ext cx="735700" cy="622640"/>
              <a:chOff x="474527" y="4356733"/>
              <a:chExt cx="735700" cy="622640"/>
            </a:xfrm>
          </p:grpSpPr>
          <p:pic>
            <p:nvPicPr>
              <p:cNvPr id="1030" name="Picture 6" descr="Spreadsheet Chart Icon 256x256"/>
              <p:cNvPicPr>
                <a:picLocks noChangeAspect="1" noChangeArrowheads="1"/>
              </p:cNvPicPr>
              <p:nvPr/>
            </p:nvPicPr>
            <p:blipFill>
              <a:blip r:embed="rId18" cstate="hq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0" b="100000" l="0" r="100000">
                            <a14:foregroundMark x1="7031" y1="16406" x2="73438" y2="18750"/>
                            <a14:foregroundMark x1="2344" y1="8594" x2="83203" y2="8594"/>
                            <a14:foregroundMark x1="83594" y1="12500" x2="86719" y2="93750"/>
                            <a14:foregroundMark x1="83594" y1="96875" x2="40625" y2="96094"/>
                            <a14:foregroundMark x1="96094" y1="40625" x2="96875" y2="93750"/>
                            <a14:foregroundMark x1="7813" y1="82031" x2="24219" y2="78125"/>
                            <a14:foregroundMark x1="27344" y1="28516" x2="55078" y2="28906"/>
                            <a14:foregroundMark x1="28906" y1="27344" x2="28516" y2="52344"/>
                            <a14:foregroundMark x1="56641" y1="76953" x2="72266" y2="82031"/>
                            <a14:foregroundMark x1="69141" y1="92578" x2="64844" y2="671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681" y="4356733"/>
                <a:ext cx="568546" cy="5685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 descr="Money Coins 2 Icon 256x256"/>
              <p:cNvPicPr>
                <a:picLocks noChangeAspect="1" noChangeArrowheads="1"/>
              </p:cNvPicPr>
              <p:nvPr/>
            </p:nvPicPr>
            <p:blipFill>
              <a:blip r:embed="rId20" cstate="hqprint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ackgroundRemoval t="5469" b="100000" l="0" r="9921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527" y="4555109"/>
                <a:ext cx="424264" cy="4242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5026178" y="4250692"/>
              <a:ext cx="888942" cy="683671"/>
              <a:chOff x="4917403" y="4260013"/>
              <a:chExt cx="888942" cy="683671"/>
            </a:xfrm>
          </p:grpSpPr>
          <p:pic>
            <p:nvPicPr>
              <p:cNvPr id="1034" name="Picture 10" descr="Airplane Icon 256x256"/>
              <p:cNvPicPr>
                <a:picLocks noChangeAspect="1" noChangeArrowheads="1"/>
              </p:cNvPicPr>
              <p:nvPr/>
            </p:nvPicPr>
            <p:blipFill>
              <a:blip r:embed="rId22" cstate="hq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2674" y="4260013"/>
                <a:ext cx="683671" cy="6836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8" descr="Money Coins 2 Icon 256x256"/>
              <p:cNvPicPr>
                <a:picLocks noChangeAspect="1" noChangeArrowheads="1"/>
              </p:cNvPicPr>
              <p:nvPr/>
            </p:nvPicPr>
            <p:blipFill>
              <a:blip r:embed="rId20" cstate="hqprint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ackgroundRemoval t="5469" b="100000" l="0" r="9921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7403" y="4391134"/>
                <a:ext cx="424264" cy="4242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6" name="Picture 12" descr="https://www.iconexperience.com/_img/g_collection_png/standard/128x128/money_interest.png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9375" b="100000" l="0" r="100000">
                          <a14:foregroundMark x1="14063" y1="61719" x2="32813" y2="8281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1037" y="1555450"/>
              <a:ext cx="553788" cy="553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400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2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168" y="992614"/>
            <a:ext cx="5620885" cy="3974399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graphicFrame>
        <p:nvGraphicFramePr>
          <p:cNvPr id="113" name="Chart 112"/>
          <p:cNvGraphicFramePr>
            <a:graphicFrameLocks/>
          </p:cNvGraphicFramePr>
          <p:nvPr>
            <p:extLst/>
          </p:nvPr>
        </p:nvGraphicFramePr>
        <p:xfrm>
          <a:off x="71694" y="1562038"/>
          <a:ext cx="6109878" cy="2074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-32399" y="3610879"/>
            <a:ext cx="4454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Tren Pertumbuhan Ekonomi Nasional Dan Provinsi Bali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Tahun 2014-</a:t>
            </a: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Quartal III y on y Tahun 2018 (Persen)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10" name="Group 109"/>
          <p:cNvGrpSpPr/>
          <p:nvPr/>
        </p:nvGrpSpPr>
        <p:grpSpPr>
          <a:xfrm>
            <a:off x="8990627" y="5055627"/>
            <a:ext cx="3304868" cy="1548767"/>
            <a:chOff x="6145277" y="5098436"/>
            <a:chExt cx="3179832" cy="14901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98D694-3B98-4DE0-A980-3C6832FE3511}"/>
                </a:ext>
              </a:extLst>
            </p:cNvPr>
            <p:cNvGrpSpPr/>
            <p:nvPr/>
          </p:nvGrpSpPr>
          <p:grpSpPr>
            <a:xfrm>
              <a:off x="6400798" y="6311609"/>
              <a:ext cx="2748245" cy="276999"/>
              <a:chOff x="5570210" y="6319250"/>
              <a:chExt cx="3559944" cy="491003"/>
            </a:xfrm>
          </p:grpSpPr>
          <p:sp>
            <p:nvSpPr>
              <p:cNvPr id="4" name="Rounded Rectangle 1">
                <a:extLst>
                  <a:ext uri="{FF2B5EF4-FFF2-40B4-BE49-F238E27FC236}">
                    <a16:creationId xmlns:a16="http://schemas.microsoft.com/office/drawing/2014/main" id="{ADC47810-4941-4361-BF1F-224C3F4ED17C}"/>
                  </a:ext>
                </a:extLst>
              </p:cNvPr>
              <p:cNvSpPr/>
              <p:nvPr/>
            </p:nvSpPr>
            <p:spPr>
              <a:xfrm rot="10800000">
                <a:off x="5570210" y="6466963"/>
                <a:ext cx="1175932" cy="28607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2DC8FF">
                      <a:tint val="66000"/>
                      <a:satMod val="160000"/>
                    </a:srgbClr>
                  </a:gs>
                  <a:gs pos="50000">
                    <a:srgbClr val="2DC8FF">
                      <a:tint val="44500"/>
                      <a:satMod val="160000"/>
                    </a:srgbClr>
                  </a:gs>
                  <a:gs pos="100000">
                    <a:srgbClr val="2DC8FF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" name="TextBox 25">
                <a:extLst>
                  <a:ext uri="{FF2B5EF4-FFF2-40B4-BE49-F238E27FC236}">
                    <a16:creationId xmlns:a16="http://schemas.microsoft.com/office/drawing/2014/main" id="{EA7B402C-9E69-44B1-B462-D8BEC9DB799B}"/>
                  </a:ext>
                </a:extLst>
              </p:cNvPr>
              <p:cNvSpPr txBox="1"/>
              <p:nvPr/>
            </p:nvSpPr>
            <p:spPr>
              <a:xfrm>
                <a:off x="7246568" y="6319250"/>
                <a:ext cx="6358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80%</a:t>
                </a:r>
              </a:p>
            </p:txBody>
          </p:sp>
          <p:sp>
            <p:nvSpPr>
              <p:cNvPr id="7" name="TextBox 26">
                <a:extLst>
                  <a:ext uri="{FF2B5EF4-FFF2-40B4-BE49-F238E27FC236}">
                    <a16:creationId xmlns:a16="http://schemas.microsoft.com/office/drawing/2014/main" id="{444B0819-D490-4293-8D86-22B52A701581}"/>
                  </a:ext>
                </a:extLst>
              </p:cNvPr>
              <p:cNvSpPr txBox="1"/>
              <p:nvPr/>
            </p:nvSpPr>
            <p:spPr>
              <a:xfrm>
                <a:off x="8494343" y="6319250"/>
                <a:ext cx="6358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65%</a:t>
                </a:r>
              </a:p>
            </p:txBody>
          </p:sp>
          <p:sp>
            <p:nvSpPr>
              <p:cNvPr id="8" name="Rounded Rectangle 1">
                <a:extLst>
                  <a:ext uri="{FF2B5EF4-FFF2-40B4-BE49-F238E27FC236}">
                    <a16:creationId xmlns:a16="http://schemas.microsoft.com/office/drawing/2014/main" id="{F49D477C-D6E0-4890-9556-3FDDE9215688}"/>
                  </a:ext>
                </a:extLst>
              </p:cNvPr>
              <p:cNvSpPr/>
              <p:nvPr/>
            </p:nvSpPr>
            <p:spPr>
              <a:xfrm rot="10800000">
                <a:off x="6844092" y="6463642"/>
                <a:ext cx="1075081" cy="28939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2DC8FF">
                      <a:tint val="66000"/>
                      <a:satMod val="160000"/>
                    </a:srgbClr>
                  </a:gs>
                  <a:gs pos="50000">
                    <a:srgbClr val="2DC8FF">
                      <a:tint val="44500"/>
                      <a:satMod val="160000"/>
                    </a:srgbClr>
                  </a:gs>
                  <a:gs pos="100000">
                    <a:srgbClr val="2DC8FF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" name="Rounded Rectangle 1">
                <a:extLst>
                  <a:ext uri="{FF2B5EF4-FFF2-40B4-BE49-F238E27FC236}">
                    <a16:creationId xmlns:a16="http://schemas.microsoft.com/office/drawing/2014/main" id="{0837D307-6252-42AE-8334-9A8C49D38933}"/>
                  </a:ext>
                </a:extLst>
              </p:cNvPr>
              <p:cNvSpPr/>
              <p:nvPr/>
            </p:nvSpPr>
            <p:spPr>
              <a:xfrm rot="10800000">
                <a:off x="8009601" y="6466965"/>
                <a:ext cx="1075081" cy="286070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2DC8FF">
                      <a:tint val="66000"/>
                      <a:satMod val="160000"/>
                    </a:srgbClr>
                  </a:gs>
                  <a:gs pos="50000">
                    <a:srgbClr val="2DC8FF">
                      <a:tint val="44500"/>
                      <a:satMod val="160000"/>
                    </a:srgbClr>
                  </a:gs>
                  <a:gs pos="100000">
                    <a:srgbClr val="2DC8FF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6196891-64A8-45FF-A8D6-832A3B823EA5}"/>
                </a:ext>
              </a:extLst>
            </p:cNvPr>
            <p:cNvSpPr/>
            <p:nvPr/>
          </p:nvSpPr>
          <p:spPr>
            <a:xfrm>
              <a:off x="6145277" y="5098436"/>
              <a:ext cx="3179832" cy="5330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3 Kab/Kota Dengan Pertumbuhan Ekonomi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Dibawah Rata-Rata Nasional &amp; </a:t>
              </a: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 </a:t>
              </a: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Tahun 2017 (Persen)</a:t>
              </a:r>
              <a:endParaRPr kumimoji="0" lang="id-ID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94663" y="1013163"/>
            <a:ext cx="4988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Pertumbuhan Ekonomi Provinsi Seluruh Indonesia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Quartal III y on y Tahun 2018 (Persen</a:t>
            </a: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A1A8F0-F718-4758-AF05-0946BB9468DC}"/>
              </a:ext>
            </a:extLst>
          </p:cNvPr>
          <p:cNvGrpSpPr/>
          <p:nvPr/>
        </p:nvGrpSpPr>
        <p:grpSpPr>
          <a:xfrm>
            <a:off x="2824843" y="87936"/>
            <a:ext cx="4463122" cy="726837"/>
            <a:chOff x="1389826" y="138011"/>
            <a:chExt cx="6303640" cy="84396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3F1423E-7D0E-4003-BAD3-F3AA477821BA}"/>
                </a:ext>
              </a:extLst>
            </p:cNvPr>
            <p:cNvGrpSpPr/>
            <p:nvPr/>
          </p:nvGrpSpPr>
          <p:grpSpPr>
            <a:xfrm>
              <a:off x="1389826" y="138011"/>
              <a:ext cx="6303640" cy="843966"/>
              <a:chOff x="1087956" y="136882"/>
              <a:chExt cx="5644939" cy="84396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A1C1213-81D1-48E1-A622-926909DA36F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5644939" cy="832508"/>
                <a:chOff x="0" y="3151"/>
                <a:chExt cx="1563549" cy="321485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A5B8C1A2-DC40-4869-BD73-FC6AAC7D9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77444ED5-0BEE-4423-8773-2E14DEFBC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2D949EE8-2759-4974-85F9-1833770D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0543CC9-4E26-4828-B369-DE11535F5BC4}"/>
                  </a:ext>
                </a:extLst>
              </p:cNvPr>
              <p:cNvSpPr/>
              <p:nvPr/>
            </p:nvSpPr>
            <p:spPr>
              <a:xfrm>
                <a:off x="1119953" y="136882"/>
                <a:ext cx="4106036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2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PERTUMBUHAN EKONOMI</a:t>
                </a:r>
                <a:endPara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93DA86-904A-411F-9BF4-F3CDE5BAEF09}"/>
                </a:ext>
              </a:extLst>
            </p:cNvPr>
            <p:cNvSpPr/>
            <p:nvPr/>
          </p:nvSpPr>
          <p:spPr>
            <a:xfrm>
              <a:off x="1402636" y="464362"/>
              <a:ext cx="2253188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 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477667" y="3573804"/>
            <a:ext cx="2753282" cy="3062937"/>
            <a:chOff x="3466796" y="3800039"/>
            <a:chExt cx="2753282" cy="3062937"/>
          </a:xfrm>
        </p:grpSpPr>
        <p:sp>
          <p:nvSpPr>
            <p:cNvPr id="26" name="Rectangle 25"/>
            <p:cNvSpPr/>
            <p:nvPr/>
          </p:nvSpPr>
          <p:spPr>
            <a:xfrm>
              <a:off x="3466796" y="4308431"/>
              <a:ext cx="2753282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marR="0" lvl="0" indent="-2667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Pertumbuhan ekonomi Bali Quartal </a:t>
              </a:r>
              <a:r>
                <a: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III y on y Tahun 2018 </a:t>
              </a: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berada di peringkat 12 dari 34 provinsi sebesar (6,34%) dan berada diatas rata-rata nasional yang sebesar (5,17%).</a:t>
              </a:r>
              <a:r>
                <a:rPr kumimoji="0" lang="id-ID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Tren pertumbuhan ekonomi juga menunjukan perkembangan yang sangat baik dari tahun 2014 s.d 2018 secara fluktuatif terus berada diatas rata-rata nasional. Berdasarkan kab/kota juga terlihat pertumbuhan ekonomi yang baik dimana terdapat 2 kab/kota dengan pertumbuhan ekonomi berada diatas rata-rata nasional dan provinsi, dan 7 lainnya berada diantara rata-rata provinsi dan nasional, serta tidak ada yg berada dibawah rata-rata provinsi dan nasional.</a:t>
              </a:r>
              <a:endParaRPr kumimoji="0" lang="id-ID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pic>
          <p:nvPicPr>
            <p:cNvPr id="27" name="Picture 6" descr="Shopping Cart Full Icon 256x256">
              <a:extLst>
                <a:ext uri="{FF2B5EF4-FFF2-40B4-BE49-F238E27FC236}">
                  <a16:creationId xmlns:a16="http://schemas.microsoft.com/office/drawing/2014/main" id="{C08568AF-F0B9-4B63-8D58-D0CAC1F8B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39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1328" y="3800039"/>
              <a:ext cx="537496" cy="530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F3D60FA-7FAD-4010-B8BD-AAAF84D803EA}"/>
              </a:ext>
            </a:extLst>
          </p:cNvPr>
          <p:cNvCxnSpPr/>
          <p:nvPr/>
        </p:nvCxnSpPr>
        <p:spPr>
          <a:xfrm>
            <a:off x="184618" y="1998090"/>
            <a:ext cx="5911925" cy="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grpSp>
        <p:nvGrpSpPr>
          <p:cNvPr id="112" name="Group 111"/>
          <p:cNvGrpSpPr/>
          <p:nvPr/>
        </p:nvGrpSpPr>
        <p:grpSpPr>
          <a:xfrm>
            <a:off x="6087838" y="5105412"/>
            <a:ext cx="3304866" cy="1498987"/>
            <a:chOff x="9155613" y="5146332"/>
            <a:chExt cx="3179832" cy="1442275"/>
          </a:xfrm>
        </p:grpSpPr>
        <p:grpSp>
          <p:nvGrpSpPr>
            <p:cNvPr id="96" name="Group 95"/>
            <p:cNvGrpSpPr/>
            <p:nvPr/>
          </p:nvGrpSpPr>
          <p:grpSpPr>
            <a:xfrm>
              <a:off x="9155613" y="5146332"/>
              <a:ext cx="3179832" cy="1442275"/>
              <a:chOff x="6591344" y="4719584"/>
              <a:chExt cx="5292744" cy="2029826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C798D694-3B98-4DE0-A980-3C6832FE3511}"/>
                  </a:ext>
                </a:extLst>
              </p:cNvPr>
              <p:cNvGrpSpPr/>
              <p:nvPr/>
            </p:nvGrpSpPr>
            <p:grpSpPr>
              <a:xfrm>
                <a:off x="6977382" y="5510913"/>
                <a:ext cx="4500715" cy="1238497"/>
                <a:chOff x="5589570" y="5250377"/>
                <a:chExt cx="3502618" cy="1559876"/>
              </a:xfrm>
            </p:grpSpPr>
            <p:sp>
              <p:nvSpPr>
                <p:cNvPr id="99" name="Rounded Rectangle 1">
                  <a:extLst>
                    <a:ext uri="{FF2B5EF4-FFF2-40B4-BE49-F238E27FC236}">
                      <a16:creationId xmlns:a16="http://schemas.microsoft.com/office/drawing/2014/main" id="{ADC47810-4941-4361-BF1F-224C3F4ED17C}"/>
                    </a:ext>
                  </a:extLst>
                </p:cNvPr>
                <p:cNvSpPr/>
                <p:nvPr/>
              </p:nvSpPr>
              <p:spPr>
                <a:xfrm rot="10800000">
                  <a:off x="5671065" y="5250377"/>
                  <a:ext cx="1075081" cy="1502660"/>
                </a:xfrm>
                <a:prstGeom prst="roundRect">
                  <a:avLst>
                    <a:gd name="adj" fmla="val 0"/>
                  </a:avLst>
                </a:prstGeom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02ACF557-3405-4873-A497-57842B09065B}"/>
                    </a:ext>
                  </a:extLst>
                </p:cNvPr>
                <p:cNvSpPr txBox="1"/>
                <p:nvPr/>
              </p:nvSpPr>
              <p:spPr>
                <a:xfrm>
                  <a:off x="5589570" y="5784562"/>
                  <a:ext cx="1217071" cy="6823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Kab. Badung</a:t>
                  </a:r>
                  <a:endParaRPr kumimoji="0" lang="id-ID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(6,11</a:t>
                  </a:r>
                  <a:r>
                    <a:rPr kumimoji="0" 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%</a:t>
                  </a:r>
                  <a:r>
                    <a: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TextBox 25">
                  <a:extLst>
                    <a:ext uri="{FF2B5EF4-FFF2-40B4-BE49-F238E27FC236}">
                      <a16:creationId xmlns:a16="http://schemas.microsoft.com/office/drawing/2014/main" id="{EA7B402C-9E69-44B1-B462-D8BEC9DB799B}"/>
                    </a:ext>
                  </a:extLst>
                </p:cNvPr>
                <p:cNvSpPr txBox="1"/>
                <p:nvPr/>
              </p:nvSpPr>
              <p:spPr>
                <a:xfrm>
                  <a:off x="7112611" y="6319250"/>
                  <a:ext cx="635811" cy="4910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80%</a:t>
                  </a:r>
                </a:p>
              </p:txBody>
            </p:sp>
            <p:sp>
              <p:nvSpPr>
                <p:cNvPr id="102" name="TextBox 26">
                  <a:extLst>
                    <a:ext uri="{FF2B5EF4-FFF2-40B4-BE49-F238E27FC236}">
                      <a16:creationId xmlns:a16="http://schemas.microsoft.com/office/drawing/2014/main" id="{444B0819-D490-4293-8D86-22B52A701581}"/>
                    </a:ext>
                  </a:extLst>
                </p:cNvPr>
                <p:cNvSpPr txBox="1"/>
                <p:nvPr/>
              </p:nvSpPr>
              <p:spPr>
                <a:xfrm>
                  <a:off x="8360386" y="6319250"/>
                  <a:ext cx="635811" cy="4910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65%</a:t>
                  </a:r>
                </a:p>
              </p:txBody>
            </p:sp>
            <p:sp>
              <p:nvSpPr>
                <p:cNvPr id="103" name="Rounded Rectangle 1">
                  <a:extLst>
                    <a:ext uri="{FF2B5EF4-FFF2-40B4-BE49-F238E27FC236}">
                      <a16:creationId xmlns:a16="http://schemas.microsoft.com/office/drawing/2014/main" id="{F49D477C-D6E0-4890-9556-3FDDE9215688}"/>
                    </a:ext>
                  </a:extLst>
                </p:cNvPr>
                <p:cNvSpPr/>
                <p:nvPr/>
              </p:nvSpPr>
              <p:spPr>
                <a:xfrm rot="10800000">
                  <a:off x="6844094" y="5334791"/>
                  <a:ext cx="1075081" cy="1418239"/>
                </a:xfrm>
                <a:prstGeom prst="roundRect">
                  <a:avLst>
                    <a:gd name="adj" fmla="val 0"/>
                  </a:avLst>
                </a:prstGeom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Rounded Rectangle 1">
                  <a:extLst>
                    <a:ext uri="{FF2B5EF4-FFF2-40B4-BE49-F238E27FC236}">
                      <a16:creationId xmlns:a16="http://schemas.microsoft.com/office/drawing/2014/main" id="{0837D307-6252-42AE-8334-9A8C49D38933}"/>
                    </a:ext>
                  </a:extLst>
                </p:cNvPr>
                <p:cNvSpPr/>
                <p:nvPr/>
              </p:nvSpPr>
              <p:spPr>
                <a:xfrm rot="10800000">
                  <a:off x="8009603" y="5427923"/>
                  <a:ext cx="1075081" cy="1325113"/>
                </a:xfrm>
                <a:prstGeom prst="roundRect">
                  <a:avLst>
                    <a:gd name="adj" fmla="val 0"/>
                  </a:avLst>
                </a:prstGeom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779D35C7-63B5-4261-AA58-85B1ACF117E6}"/>
                    </a:ext>
                  </a:extLst>
                </p:cNvPr>
                <p:cNvSpPr txBox="1"/>
                <p:nvPr/>
              </p:nvSpPr>
              <p:spPr>
                <a:xfrm>
                  <a:off x="6926371" y="5668844"/>
                  <a:ext cx="937412" cy="9448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Kota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Denpasar</a:t>
                  </a:r>
                  <a:endParaRPr kumimoji="0" lang="id-ID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(6,08</a:t>
                  </a:r>
                  <a:r>
                    <a:rPr kumimoji="0" 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%</a:t>
                  </a:r>
                  <a:r>
                    <a: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679D8759-8CC2-4C9B-8381-7424C119B3A6}"/>
                    </a:ext>
                  </a:extLst>
                </p:cNvPr>
                <p:cNvSpPr txBox="1"/>
                <p:nvPr/>
              </p:nvSpPr>
              <p:spPr>
                <a:xfrm>
                  <a:off x="8017583" y="5668844"/>
                  <a:ext cx="1074605" cy="944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Kab. Gianyar</a:t>
                  </a:r>
                  <a:endParaRPr kumimoji="0" lang="id-ID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(5,50</a:t>
                  </a:r>
                  <a:r>
                    <a:rPr kumimoji="0" 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%</a:t>
                  </a:r>
                  <a:r>
                    <a: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E6196891-64A8-45FF-A8D6-832A3B823EA5}"/>
                  </a:ext>
                </a:extLst>
              </p:cNvPr>
              <p:cNvSpPr/>
              <p:nvPr/>
            </p:nvSpPr>
            <p:spPr>
              <a:xfrm>
                <a:off x="6591344" y="4719584"/>
                <a:ext cx="5292744" cy="7501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3 Kab/Kota Dengan Pertumbuhan Ekonomi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Diatas Rata-Rata Nasional &amp; Provinsi Bali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Tahun 2017 (Persen)</a:t>
                </a:r>
                <a:endParaRPr kumimoji="0" lang="id-ID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3EF1DEF-03EB-46C2-AE63-DF4611E9D84B}"/>
                </a:ext>
              </a:extLst>
            </p:cNvPr>
            <p:cNvSpPr/>
            <p:nvPr/>
          </p:nvSpPr>
          <p:spPr>
            <a:xfrm>
              <a:off x="9725060" y="5601666"/>
              <a:ext cx="264528" cy="27183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7D7BC9E8-93AE-48D8-8A37-A1AFCBEC9F61}"/>
                </a:ext>
              </a:extLst>
            </p:cNvPr>
            <p:cNvSpPr/>
            <p:nvPr/>
          </p:nvSpPr>
          <p:spPr>
            <a:xfrm>
              <a:off x="10638734" y="5672849"/>
              <a:ext cx="264528" cy="27183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7CE82901-28E0-4AB0-B924-5B5EAD94A9DA}"/>
                </a:ext>
              </a:extLst>
            </p:cNvPr>
            <p:cNvSpPr/>
            <p:nvPr/>
          </p:nvSpPr>
          <p:spPr>
            <a:xfrm>
              <a:off x="11538496" y="5711734"/>
              <a:ext cx="264528" cy="27183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3</a:t>
              </a:r>
            </a:p>
          </p:txBody>
        </p:sp>
      </p:grpSp>
      <p:graphicFrame>
        <p:nvGraphicFramePr>
          <p:cNvPr id="115" name="Chart 114"/>
          <p:cNvGraphicFramePr>
            <a:graphicFrameLocks/>
          </p:cNvGraphicFramePr>
          <p:nvPr>
            <p:extLst/>
          </p:nvPr>
        </p:nvGraphicFramePr>
        <p:xfrm>
          <a:off x="-136537" y="4211850"/>
          <a:ext cx="3714307" cy="209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16" name="Rectangle 115">
            <a:extLst>
              <a:ext uri="{FF2B5EF4-FFF2-40B4-BE49-F238E27FC236}">
                <a16:creationId xmlns:a16="http://schemas.microsoft.com/office/drawing/2014/main" id="{73321D7A-6E23-4DC0-A10A-A82B084A4073}"/>
              </a:ext>
            </a:extLst>
          </p:cNvPr>
          <p:cNvSpPr/>
          <p:nvPr/>
        </p:nvSpPr>
        <p:spPr>
          <a:xfrm>
            <a:off x="7628967" y="773065"/>
            <a:ext cx="3279667" cy="48528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Pertumbuhan Ekonomi Kabupaten/Kota 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 Provinsi 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Bali Tahun 2017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6FD56B4-3779-487A-BE5C-42524847C09F}"/>
              </a:ext>
            </a:extLst>
          </p:cNvPr>
          <p:cNvSpPr/>
          <p:nvPr/>
        </p:nvSpPr>
        <p:spPr>
          <a:xfrm>
            <a:off x="6516586" y="4148448"/>
            <a:ext cx="2375447" cy="14436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Diatas Rata-Rata Provinsi dan Nasional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97F49B6-8695-407C-BF8B-A2F2FF470CBF}"/>
              </a:ext>
            </a:extLst>
          </p:cNvPr>
          <p:cNvSpPr/>
          <p:nvPr/>
        </p:nvSpPr>
        <p:spPr>
          <a:xfrm>
            <a:off x="6516145" y="4321451"/>
            <a:ext cx="2375447" cy="14436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Diantara Rata-Rata Provinsi dan Nasional 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48C0003-B52D-4AED-BB64-AE4DA94260A7}"/>
              </a:ext>
            </a:extLst>
          </p:cNvPr>
          <p:cNvSpPr/>
          <p:nvPr/>
        </p:nvSpPr>
        <p:spPr>
          <a:xfrm>
            <a:off x="6516145" y="4494452"/>
            <a:ext cx="2375447" cy="14436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Dibawah Rata-Rata Provinsi dan Nasional 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BAB0206-2D07-4E4E-AA60-5C928F8E0237}"/>
              </a:ext>
            </a:extLst>
          </p:cNvPr>
          <p:cNvSpPr/>
          <p:nvPr/>
        </p:nvSpPr>
        <p:spPr>
          <a:xfrm>
            <a:off x="6455710" y="4148450"/>
            <a:ext cx="130724" cy="144362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39DDDD9-544F-44C9-AB4D-6B75C69955B6}"/>
              </a:ext>
            </a:extLst>
          </p:cNvPr>
          <p:cNvSpPr/>
          <p:nvPr/>
        </p:nvSpPr>
        <p:spPr>
          <a:xfrm>
            <a:off x="6455710" y="4321452"/>
            <a:ext cx="130724" cy="144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A4EF236-FFF3-4CA0-882D-10BC11C9CF6A}"/>
              </a:ext>
            </a:extLst>
          </p:cNvPr>
          <p:cNvSpPr/>
          <p:nvPr/>
        </p:nvSpPr>
        <p:spPr>
          <a:xfrm>
            <a:off x="6455710" y="4494453"/>
            <a:ext cx="130724" cy="144362"/>
          </a:xfrm>
          <a:prstGeom prst="rect">
            <a:avLst/>
          </a:prstGeom>
          <a:solidFill>
            <a:srgbClr val="2D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A4EF236-FFF3-4CA0-882D-10BC11C9CF6A}"/>
              </a:ext>
            </a:extLst>
          </p:cNvPr>
          <p:cNvSpPr/>
          <p:nvPr/>
        </p:nvSpPr>
        <p:spPr>
          <a:xfrm>
            <a:off x="6455710" y="4674054"/>
            <a:ext cx="130724" cy="1443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48C0003-B52D-4AED-BB64-AE4DA94260A7}"/>
              </a:ext>
            </a:extLst>
          </p:cNvPr>
          <p:cNvSpPr/>
          <p:nvPr/>
        </p:nvSpPr>
        <p:spPr>
          <a:xfrm>
            <a:off x="6520936" y="4674066"/>
            <a:ext cx="2262499" cy="1443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N.A</a:t>
            </a:r>
            <a:endParaRPr kumimoji="0" lang="id-ID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6" name="TextBox 4">
            <a:extLst>
              <a:ext uri="{FF2B5EF4-FFF2-40B4-BE49-F238E27FC236}">
                <a16:creationId xmlns:a16="http://schemas.microsoft.com/office/drawing/2014/main" id="{8548828B-992C-4F13-AA8E-108ECA827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7481" y="4720212"/>
            <a:ext cx="16141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Sumber Data : </a:t>
            </a:r>
            <a:r>
              <a:rPr kumimoji="0" lang="id-ID" altLang="id-ID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BPS 2018</a:t>
            </a:r>
            <a:endParaRPr kumimoji="0" lang="id-ID" altLang="id-ID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  <p:grpSp>
        <p:nvGrpSpPr>
          <p:cNvPr id="154" name="Group 153"/>
          <p:cNvGrpSpPr/>
          <p:nvPr/>
        </p:nvGrpSpPr>
        <p:grpSpPr>
          <a:xfrm>
            <a:off x="7256860" y="2081577"/>
            <a:ext cx="4203914" cy="2162202"/>
            <a:chOff x="7256860" y="2081577"/>
            <a:chExt cx="4203914" cy="2162202"/>
          </a:xfrm>
        </p:grpSpPr>
        <p:grpSp>
          <p:nvGrpSpPr>
            <p:cNvPr id="129" name="Group 128"/>
            <p:cNvGrpSpPr/>
            <p:nvPr/>
          </p:nvGrpSpPr>
          <p:grpSpPr>
            <a:xfrm>
              <a:off x="8451337" y="2081577"/>
              <a:ext cx="1221684" cy="223336"/>
              <a:chOff x="6885380" y="1816978"/>
              <a:chExt cx="1221684" cy="223336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Buleleng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564928" y="1816978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(5,40%)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7256860" y="2410907"/>
              <a:ext cx="1091738" cy="335833"/>
              <a:chOff x="6885380" y="1824870"/>
              <a:chExt cx="1091738" cy="335833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Jembrana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0027" y="1945259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(5,31%)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8609741" y="2836506"/>
              <a:ext cx="1091738" cy="323166"/>
              <a:chOff x="6885380" y="1824870"/>
              <a:chExt cx="1091738" cy="323166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Tabanan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06197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(5,38%)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>
              <a:off x="9770376" y="2222227"/>
              <a:ext cx="1091738" cy="321160"/>
              <a:chOff x="6999357" y="1826876"/>
              <a:chExt cx="1091738" cy="321160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99357" y="1826876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Bangli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(5,35%)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10346234" y="2651197"/>
              <a:ext cx="1091738" cy="323166"/>
              <a:chOff x="6885380" y="1824870"/>
              <a:chExt cx="1091738" cy="323166"/>
            </a:xfrm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Karangasem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(5,08%)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2" name="Group 141"/>
            <p:cNvGrpSpPr/>
            <p:nvPr/>
          </p:nvGrpSpPr>
          <p:grpSpPr>
            <a:xfrm>
              <a:off x="10369036" y="3920613"/>
              <a:ext cx="1091738" cy="323166"/>
              <a:chOff x="6885380" y="1824870"/>
              <a:chExt cx="1091738" cy="323166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Klungkung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(5,34%)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9479361" y="2737548"/>
              <a:ext cx="1091738" cy="324847"/>
              <a:chOff x="6919958" y="1879233"/>
              <a:chExt cx="1091738" cy="324847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19958" y="1879233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Gianyar</a:t>
                </a: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6248" y="1988636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(5,50%)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9256196" y="3667015"/>
              <a:ext cx="1091738" cy="322934"/>
              <a:chOff x="6885380" y="1824870"/>
              <a:chExt cx="1091738" cy="322934"/>
            </a:xfrm>
          </p:grpSpPr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Kota Denpasar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59595" y="1932360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(6,08%)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9203626" y="3254558"/>
              <a:ext cx="1091738" cy="337124"/>
              <a:chOff x="7259877" y="1818907"/>
              <a:chExt cx="1091738" cy="337124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7259877" y="1818907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Kab. Badung</a:t>
                </a:r>
                <a:endParaRPr kumimoji="0" lang="id-ID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371690" y="1940587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(6,11%)</a:t>
                </a:r>
                <a:endParaRPr kumimoji="0" lang="id-ID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844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Chart 115"/>
          <p:cNvGraphicFramePr>
            <a:graphicFrameLocks/>
          </p:cNvGraphicFramePr>
          <p:nvPr>
            <p:extLst/>
          </p:nvPr>
        </p:nvGraphicFramePr>
        <p:xfrm>
          <a:off x="139808" y="1213347"/>
          <a:ext cx="6086621" cy="270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4A1A8F0-F718-4758-AF05-0946BB9468DC}"/>
              </a:ext>
            </a:extLst>
          </p:cNvPr>
          <p:cNvGrpSpPr/>
          <p:nvPr/>
        </p:nvGrpSpPr>
        <p:grpSpPr>
          <a:xfrm>
            <a:off x="2682545" y="53670"/>
            <a:ext cx="3681596" cy="726837"/>
            <a:chOff x="1389826" y="138011"/>
            <a:chExt cx="6303640" cy="843966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93F1423E-7D0E-4003-BAD3-F3AA477821BA}"/>
                </a:ext>
              </a:extLst>
            </p:cNvPr>
            <p:cNvGrpSpPr/>
            <p:nvPr/>
          </p:nvGrpSpPr>
          <p:grpSpPr>
            <a:xfrm>
              <a:off x="1389826" y="138011"/>
              <a:ext cx="6303640" cy="843966"/>
              <a:chOff x="1087956" y="136882"/>
              <a:chExt cx="5644939" cy="843966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1A1C1213-81D1-48E1-A622-926909DA36F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5644939" cy="832508"/>
                <a:chOff x="0" y="3151"/>
                <a:chExt cx="1563549" cy="321485"/>
              </a:xfrm>
            </p:grpSpPr>
            <p:pic>
              <p:nvPicPr>
                <p:cNvPr id="110" name="Picture 109">
                  <a:extLst>
                    <a:ext uri="{FF2B5EF4-FFF2-40B4-BE49-F238E27FC236}">
                      <a16:creationId xmlns:a16="http://schemas.microsoft.com/office/drawing/2014/main" id="{A5B8C1A2-DC40-4869-BD73-FC6AAC7D9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11" name="Picture 110">
                  <a:extLst>
                    <a:ext uri="{FF2B5EF4-FFF2-40B4-BE49-F238E27FC236}">
                      <a16:creationId xmlns:a16="http://schemas.microsoft.com/office/drawing/2014/main" id="{77444ED5-0BEE-4423-8773-2E14DEFBC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12" name="Picture 111">
                  <a:extLst>
                    <a:ext uri="{FF2B5EF4-FFF2-40B4-BE49-F238E27FC236}">
                      <a16:creationId xmlns:a16="http://schemas.microsoft.com/office/drawing/2014/main" id="{2D949EE8-2759-4974-85F9-1833770D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30543CC9-4E26-4828-B369-DE11535F5BC4}"/>
                  </a:ext>
                </a:extLst>
              </p:cNvPr>
              <p:cNvSpPr/>
              <p:nvPr/>
            </p:nvSpPr>
            <p:spPr>
              <a:xfrm>
                <a:off x="1119953" y="136882"/>
                <a:ext cx="3609305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2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TINGKAT KEMISKINAN</a:t>
                </a:r>
                <a:endPara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093DA86-904A-411F-9BF4-F3CDE5BAEF09}"/>
                </a:ext>
              </a:extLst>
            </p:cNvPr>
            <p:cNvSpPr/>
            <p:nvPr/>
          </p:nvSpPr>
          <p:spPr>
            <a:xfrm>
              <a:off x="1402637" y="464362"/>
              <a:ext cx="2731493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 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88288" y="911415"/>
            <a:ext cx="4728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Tingkat Kemiskinan Provinsi Seluruh Indonesia Tahun 2018 (Persen)</a:t>
            </a:r>
            <a:endParaRPr lang="id-ID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16824" y="4149172"/>
            <a:ext cx="25207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buFont typeface="Wingdings" panose="05000000000000000000" pitchFamily="2" charset="2"/>
              <a:buChar char="v"/>
            </a:pPr>
            <a:r>
              <a:rPr lang="id-ID" sz="1000" dirty="0" smtClean="0">
                <a:latin typeface="Cambria" panose="02040503050406030204" pitchFamily="18" charset="0"/>
                <a:ea typeface="Cambria" panose="02040503050406030204" pitchFamily="18" charset="0"/>
              </a:rPr>
              <a:t>Tingkat kemiskinan Bali tahun 2018 tergolong sangat baik sebesar dengan (4,01%) berada di bawah rata-rata nasional yang sebesar (9,82%). Berdasarkan tren tingkat kemiskinan Provinsi Bali tahun 2014-2018 cenderung terus mengalami penurunan dan selalu berada di bawah rata-rata nasional. Berdasarkan kab/kota juga terlihat tingkat kemiskinan cukup rendah dan tergolong sangat baik. Dari 9 kab/kota, tidak ada yg berada diatas rata-rata nasional. </a:t>
            </a:r>
            <a:endParaRPr lang="id-ID" sz="100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9671" y="3923177"/>
            <a:ext cx="3530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0" i="0" u="none" strike="noStrike" kern="1200" spc="0" baseline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id-ID" dirty="0"/>
              <a:t>Tren Tingkat Kemiskinan Provinsi </a:t>
            </a:r>
            <a:r>
              <a:rPr lang="id-ID" dirty="0" smtClean="0"/>
              <a:t>Bali</a:t>
            </a:r>
          </a:p>
          <a:p>
            <a:pPr algn="ctr">
              <a:defRPr sz="1200" b="0" i="0" u="none" strike="noStrike" kern="1200" spc="0" baseline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id-ID" dirty="0" smtClean="0"/>
              <a:t>Dan Nasional Tahun 2014-2018 (Persen)</a:t>
            </a:r>
            <a:endParaRPr lang="id-ID" dirty="0"/>
          </a:p>
        </p:txBody>
      </p:sp>
      <p:pic>
        <p:nvPicPr>
          <p:cNvPr id="8" name="Picture 18" descr="Users Crowd Icon 256x256">
            <a:extLst>
              <a:ext uri="{FF2B5EF4-FFF2-40B4-BE49-F238E27FC236}">
                <a16:creationId xmlns:a16="http://schemas.microsoft.com/office/drawing/2014/main" id="{BFEDBA18-B134-4693-A47D-BD6E2FF7A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53" b="9843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05" y="3714733"/>
            <a:ext cx="474422" cy="46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/>
          <p:cNvGrpSpPr/>
          <p:nvPr/>
        </p:nvGrpSpPr>
        <p:grpSpPr>
          <a:xfrm>
            <a:off x="7052726" y="1265514"/>
            <a:ext cx="3919132" cy="2670918"/>
            <a:chOff x="6855661" y="1476085"/>
            <a:chExt cx="3919132" cy="2670918"/>
          </a:xfrm>
        </p:grpSpPr>
        <p:grpSp>
          <p:nvGrpSpPr>
            <p:cNvPr id="56" name="Group 55"/>
            <p:cNvGrpSpPr/>
            <p:nvPr/>
          </p:nvGrpSpPr>
          <p:grpSpPr>
            <a:xfrm>
              <a:off x="6855661" y="1476085"/>
              <a:ext cx="3919132" cy="2670918"/>
              <a:chOff x="6855661" y="1476085"/>
              <a:chExt cx="3919132" cy="2670918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6855661" y="1476085"/>
                <a:ext cx="3919132" cy="2670918"/>
                <a:chOff x="6855661" y="1476085"/>
                <a:chExt cx="3919132" cy="2670918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790393" y="3160342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Kota Makassar</a:t>
                  </a:r>
                  <a:endParaRPr lang="id-ID" b="1" dirty="0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370392" y="3150420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(4,59%)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873212" y="337850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Takalar</a:t>
                  </a:r>
                  <a:endParaRPr lang="id-ID" b="1" dirty="0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462007" y="3367129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(9,24%)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925321" y="3478419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Jeneponto</a:t>
                  </a:r>
                  <a:endParaRPr lang="id-ID" b="1" dirty="0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496664" y="3483594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(15,4%)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9041124" y="3931559"/>
                  <a:ext cx="1519970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Kepulauan Selayar</a:t>
                  </a:r>
                  <a:endParaRPr lang="id-ID" b="1" dirty="0"/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10176552" y="3931559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(13,28%)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689396" y="3413296"/>
                  <a:ext cx="109173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Banataeng</a:t>
                  </a:r>
                  <a:endParaRPr lang="id-ID" b="1" dirty="0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8689396" y="3623556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(9,66%)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872305" y="3375438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Bulukumba</a:t>
                  </a:r>
                  <a:endParaRPr lang="id-ID" b="1" dirty="0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9664922" y="3365864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(7,97%)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882131" y="3222728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Sinjai</a:t>
                  </a:r>
                  <a:endParaRPr lang="id-ID" b="1" dirty="0"/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9389661" y="3211814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(9,24%)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142893" y="3271126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Gowa</a:t>
                  </a:r>
                  <a:endParaRPr lang="id-ID" b="1" dirty="0"/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724577" y="3260388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(8,42%)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044158" y="3063137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Maros</a:t>
                  </a:r>
                  <a:endParaRPr lang="id-ID" b="1" dirty="0"/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624157" y="3050507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(11,14%)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274719" y="2946694"/>
                  <a:ext cx="1742340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Pangkajene Kepulauan</a:t>
                  </a:r>
                  <a:endParaRPr lang="id-ID" b="1" dirty="0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6855661" y="2942785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(16,22%)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108098" y="2807421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Barru</a:t>
                  </a:r>
                  <a:endParaRPr lang="id-ID" b="1" dirty="0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700754" y="2804615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(9,71%)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902683" y="248924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Kota Parepare</a:t>
                  </a:r>
                  <a:endParaRPr lang="id-ID" b="1" dirty="0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482805" y="2486215"/>
                  <a:ext cx="486030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(5,7%)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968633" y="2370621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Pinrang</a:t>
                  </a:r>
                  <a:endParaRPr lang="id-ID" b="1" dirty="0"/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543888" y="2364791"/>
                  <a:ext cx="54213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(8,46%)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843008" y="1958332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Tana Toraja</a:t>
                  </a:r>
                  <a:endParaRPr lang="id-ID" b="1" dirty="0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920435" y="1761816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Toraja Utara</a:t>
                  </a:r>
                  <a:endParaRPr lang="id-ID" b="1" dirty="0"/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249469" y="1476085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Luwu Utara</a:t>
                  </a:r>
                  <a:endParaRPr lang="id-ID" b="1" dirty="0"/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9300475" y="1546372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Luwu Timur</a:t>
                  </a:r>
                  <a:endParaRPr lang="id-ID" b="1" dirty="0"/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843792" y="18385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Kota Palopo</a:t>
                  </a:r>
                  <a:endParaRPr lang="id-ID" b="1" dirty="0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843792" y="1991383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Luwu</a:t>
                  </a:r>
                  <a:endParaRPr lang="id-ID" b="1" dirty="0"/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119484" y="2149808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Enrekang</a:t>
                  </a:r>
                  <a:endParaRPr lang="id-ID" b="1" dirty="0"/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792008" y="2271637"/>
                  <a:ext cx="1384544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Sidenreng Rappang</a:t>
                  </a:r>
                  <a:endParaRPr lang="id-ID" b="1" dirty="0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870740" y="2405772"/>
                  <a:ext cx="1384544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Wajo</a:t>
                  </a:r>
                  <a:endParaRPr lang="id-ID" b="1" dirty="0"/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669290" y="2665839"/>
                  <a:ext cx="1384544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Soppeng</a:t>
                  </a:r>
                  <a:endParaRPr lang="id-ID" b="1" dirty="0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8813875" y="2888308"/>
                  <a:ext cx="1384544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Bone</a:t>
                  </a:r>
                  <a:endParaRPr lang="id-ID" b="1" dirty="0"/>
                </a:p>
              </p:txBody>
            </p:sp>
          </p:grp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9455593" y="1838570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(8,78%)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9956163" y="2267755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(5,32%)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9355521" y="1986812"/>
                <a:ext cx="5982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(14,01%)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9300475" y="2880312"/>
                <a:ext cx="5982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(10,28%)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808977" y="1479292"/>
                <a:ext cx="5982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(14,33%)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9358778" y="2410503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(7,38%)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496664" y="1747693"/>
                <a:ext cx="5982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(14,41%)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419254" y="1952473"/>
                <a:ext cx="59824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(12,62%)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9321613" y="2661356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(8,29%)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137A168-90ED-4748-A7AE-DBDB1F7CB82C}"/>
                </a:ext>
              </a:extLst>
            </p:cNvPr>
            <p:cNvSpPr/>
            <p:nvPr/>
          </p:nvSpPr>
          <p:spPr>
            <a:xfrm>
              <a:off x="7694295" y="2148082"/>
              <a:ext cx="59824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800" dirty="0" smtClean="0">
                  <a:latin typeface="Cambria" panose="02040503050406030204" pitchFamily="18" charset="0"/>
                </a:rPr>
                <a:t>(13,16%)</a:t>
              </a:r>
              <a:endParaRPr lang="id-ID" sz="800" dirty="0">
                <a:latin typeface="Cambria" panose="02040503050406030204" pitchFamily="18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137A168-90ED-4748-A7AE-DBDB1F7CB82C}"/>
                </a:ext>
              </a:extLst>
            </p:cNvPr>
            <p:cNvSpPr/>
            <p:nvPr/>
          </p:nvSpPr>
          <p:spPr>
            <a:xfrm>
              <a:off x="10122359" y="1536882"/>
              <a:ext cx="54213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800" dirty="0" smtClean="0">
                  <a:latin typeface="Cambria" panose="02040503050406030204" pitchFamily="18" charset="0"/>
                </a:rPr>
                <a:t>(7,66%)</a:t>
              </a:r>
              <a:endParaRPr lang="id-ID" sz="8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24688" y="4963641"/>
            <a:ext cx="3356339" cy="1561766"/>
            <a:chOff x="6124688" y="4963641"/>
            <a:chExt cx="3356339" cy="156176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6196891-64A8-45FF-A8D6-832A3B823EA5}"/>
                </a:ext>
              </a:extLst>
            </p:cNvPr>
            <p:cNvSpPr/>
            <p:nvPr/>
          </p:nvSpPr>
          <p:spPr>
            <a:xfrm>
              <a:off x="6124688" y="4963641"/>
              <a:ext cx="335633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3 Kab/Kota Dengan Tingkat Kemiskinan</a:t>
              </a:r>
              <a:r>
                <a:rPr lang="id-ID" sz="1000" dirty="0">
                  <a:latin typeface="Cambria" panose="02040503050406030204" pitchFamily="18" charset="0"/>
                </a:rPr>
                <a:t> </a:t>
              </a:r>
              <a:endParaRPr lang="id-ID" sz="1000" dirty="0" smtClean="0">
                <a:latin typeface="Cambria" panose="02040503050406030204" pitchFamily="18" charset="0"/>
              </a:endParaRPr>
            </a:p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Diatas Rata Rata Provinsi Bali &amp; Nasional </a:t>
              </a:r>
            </a:p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Tahun 2018 (Persen)</a:t>
              </a:r>
              <a:endParaRPr lang="id-ID" sz="1000" dirty="0">
                <a:latin typeface="Cambria" panose="02040503050406030204" pitchFamily="18" charset="0"/>
              </a:endParaRPr>
            </a:p>
          </p:txBody>
        </p:sp>
        <p:grpSp>
          <p:nvGrpSpPr>
            <p:cNvPr id="32" name="Group 167">
              <a:extLst>
                <a:ext uri="{FF2B5EF4-FFF2-40B4-BE49-F238E27FC236}">
                  <a16:creationId xmlns:a16="http://schemas.microsoft.com/office/drawing/2014/main" id="{C798D694-3B98-4DE0-A980-3C6832FE3511}"/>
                </a:ext>
              </a:extLst>
            </p:cNvPr>
            <p:cNvGrpSpPr/>
            <p:nvPr/>
          </p:nvGrpSpPr>
          <p:grpSpPr>
            <a:xfrm>
              <a:off x="6323014" y="6233032"/>
              <a:ext cx="2915174" cy="292375"/>
              <a:chOff x="5570212" y="6319250"/>
              <a:chExt cx="3577592" cy="491003"/>
            </a:xfrm>
          </p:grpSpPr>
          <p:sp>
            <p:nvSpPr>
              <p:cNvPr id="34" name="Rounded Rectangle 1">
                <a:extLst>
                  <a:ext uri="{FF2B5EF4-FFF2-40B4-BE49-F238E27FC236}">
                    <a16:creationId xmlns:a16="http://schemas.microsoft.com/office/drawing/2014/main" id="{ADC47810-4941-4361-BF1F-224C3F4ED17C}"/>
                  </a:ext>
                </a:extLst>
              </p:cNvPr>
              <p:cNvSpPr/>
              <p:nvPr/>
            </p:nvSpPr>
            <p:spPr>
              <a:xfrm rot="10800000">
                <a:off x="5570212" y="6468889"/>
                <a:ext cx="1175933" cy="284148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6" name="TextBox 25">
                <a:extLst>
                  <a:ext uri="{FF2B5EF4-FFF2-40B4-BE49-F238E27FC236}">
                    <a16:creationId xmlns:a16="http://schemas.microsoft.com/office/drawing/2014/main" id="{EA7B402C-9E69-44B1-B462-D8BEC9DB799B}"/>
                  </a:ext>
                </a:extLst>
              </p:cNvPr>
              <p:cNvSpPr txBox="1"/>
              <p:nvPr/>
            </p:nvSpPr>
            <p:spPr>
              <a:xfrm>
                <a:off x="7228918" y="6319250"/>
                <a:ext cx="6711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80%</a:t>
                </a:r>
              </a:p>
            </p:txBody>
          </p:sp>
          <p:sp>
            <p:nvSpPr>
              <p:cNvPr id="37" name="TextBox 26">
                <a:extLst>
                  <a:ext uri="{FF2B5EF4-FFF2-40B4-BE49-F238E27FC236}">
                    <a16:creationId xmlns:a16="http://schemas.microsoft.com/office/drawing/2014/main" id="{444B0819-D490-4293-8D86-22B52A701581}"/>
                  </a:ext>
                </a:extLst>
              </p:cNvPr>
              <p:cNvSpPr txBox="1"/>
              <p:nvPr/>
            </p:nvSpPr>
            <p:spPr>
              <a:xfrm>
                <a:off x="8476693" y="6319250"/>
                <a:ext cx="6711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65%</a:t>
                </a:r>
              </a:p>
            </p:txBody>
          </p:sp>
          <p:sp>
            <p:nvSpPr>
              <p:cNvPr id="38" name="Rounded Rectangle 1">
                <a:extLst>
                  <a:ext uri="{FF2B5EF4-FFF2-40B4-BE49-F238E27FC236}">
                    <a16:creationId xmlns:a16="http://schemas.microsoft.com/office/drawing/2014/main" id="{F49D477C-D6E0-4890-9556-3FDDE9215688}"/>
                  </a:ext>
                </a:extLst>
              </p:cNvPr>
              <p:cNvSpPr/>
              <p:nvPr/>
            </p:nvSpPr>
            <p:spPr>
              <a:xfrm rot="10800000">
                <a:off x="6844094" y="6468887"/>
                <a:ext cx="1075081" cy="284148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9" name="Rounded Rectangle 1">
                <a:extLst>
                  <a:ext uri="{FF2B5EF4-FFF2-40B4-BE49-F238E27FC236}">
                    <a16:creationId xmlns:a16="http://schemas.microsoft.com/office/drawing/2014/main" id="{0837D307-6252-42AE-8334-9A8C49D38933}"/>
                  </a:ext>
                </a:extLst>
              </p:cNvPr>
              <p:cNvSpPr/>
              <p:nvPr/>
            </p:nvSpPr>
            <p:spPr>
              <a:xfrm rot="10800000">
                <a:off x="8009601" y="6468889"/>
                <a:ext cx="1075083" cy="284148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6196891-64A8-45FF-A8D6-832A3B823EA5}"/>
              </a:ext>
            </a:extLst>
          </p:cNvPr>
          <p:cNvSpPr/>
          <p:nvPr/>
        </p:nvSpPr>
        <p:spPr>
          <a:xfrm>
            <a:off x="9017194" y="4975701"/>
            <a:ext cx="33563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000" dirty="0" smtClean="0">
                <a:latin typeface="Cambria" panose="02040503050406030204" pitchFamily="18" charset="0"/>
              </a:rPr>
              <a:t>3 Kab/Kota Dengan Tingkat Kemiskinan</a:t>
            </a:r>
          </a:p>
          <a:p>
            <a:pPr algn="ctr"/>
            <a:r>
              <a:rPr lang="id-ID" sz="1000" dirty="0" smtClean="0">
                <a:latin typeface="Cambria" panose="02040503050406030204" pitchFamily="18" charset="0"/>
              </a:rPr>
              <a:t>Dibawah Rata Rata Provinsi Bali &amp; Nasional</a:t>
            </a:r>
          </a:p>
          <a:p>
            <a:pPr algn="ctr"/>
            <a:r>
              <a:rPr lang="id-ID" sz="1000" dirty="0" smtClean="0">
                <a:latin typeface="Cambria" panose="02040503050406030204" pitchFamily="18" charset="0"/>
              </a:rPr>
              <a:t> Tahun 2018 (Persen)</a:t>
            </a:r>
            <a:endParaRPr lang="id-ID" sz="1000" dirty="0">
              <a:latin typeface="Cambria" panose="02040503050406030204" pitchFamily="18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9225105" y="5565274"/>
            <a:ext cx="2969468" cy="939452"/>
            <a:chOff x="9551634" y="5227960"/>
            <a:chExt cx="2969468" cy="939452"/>
          </a:xfrm>
        </p:grpSpPr>
        <p:grpSp>
          <p:nvGrpSpPr>
            <p:cNvPr id="18" name="Group 125">
              <a:extLst>
                <a:ext uri="{FF2B5EF4-FFF2-40B4-BE49-F238E27FC236}">
                  <a16:creationId xmlns:a16="http://schemas.microsoft.com/office/drawing/2014/main" id="{C798D694-3B98-4DE0-A980-3C6832FE3511}"/>
                </a:ext>
              </a:extLst>
            </p:cNvPr>
            <p:cNvGrpSpPr/>
            <p:nvPr/>
          </p:nvGrpSpPr>
          <p:grpSpPr>
            <a:xfrm>
              <a:off x="9551634" y="5378353"/>
              <a:ext cx="2969468" cy="789059"/>
              <a:chOff x="5587806" y="5427923"/>
              <a:chExt cx="3644223" cy="1325113"/>
            </a:xfrm>
          </p:grpSpPr>
          <p:sp>
            <p:nvSpPr>
              <p:cNvPr id="20" name="Rounded Rectangle 1">
                <a:extLst>
                  <a:ext uri="{FF2B5EF4-FFF2-40B4-BE49-F238E27FC236}">
                    <a16:creationId xmlns:a16="http://schemas.microsoft.com/office/drawing/2014/main" id="{ADC47810-4941-4361-BF1F-224C3F4ED17C}"/>
                  </a:ext>
                </a:extLst>
              </p:cNvPr>
              <p:cNvSpPr/>
              <p:nvPr/>
            </p:nvSpPr>
            <p:spPr>
              <a:xfrm rot="10800000">
                <a:off x="5671065" y="5706235"/>
                <a:ext cx="1075080" cy="1046800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7A1E3">
                      <a:tint val="66000"/>
                      <a:satMod val="160000"/>
                    </a:srgbClr>
                  </a:gs>
                  <a:gs pos="50000">
                    <a:srgbClr val="C7A1E3">
                      <a:tint val="44500"/>
                      <a:satMod val="160000"/>
                    </a:srgbClr>
                  </a:gs>
                  <a:gs pos="100000">
                    <a:srgbClr val="C7A1E3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2ACF557-3405-4873-A497-57842B09065B}"/>
                  </a:ext>
                </a:extLst>
              </p:cNvPr>
              <p:cNvSpPr txBox="1"/>
              <p:nvPr/>
            </p:nvSpPr>
            <p:spPr>
              <a:xfrm>
                <a:off x="5587806" y="5940703"/>
                <a:ext cx="1217071" cy="671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id-ID" sz="1000" b="1" dirty="0" smtClean="0">
                    <a:latin typeface="Cambria" panose="02040503050406030204" pitchFamily="18" charset="0"/>
                  </a:rPr>
                  <a:t>Kab. Badung (1,98 %)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2" name="TextBox 25">
                <a:extLst>
                  <a:ext uri="{FF2B5EF4-FFF2-40B4-BE49-F238E27FC236}">
                    <a16:creationId xmlns:a16="http://schemas.microsoft.com/office/drawing/2014/main" id="{EA7B402C-9E69-44B1-B462-D8BEC9DB799B}"/>
                  </a:ext>
                </a:extLst>
              </p:cNvPr>
              <p:cNvSpPr txBox="1"/>
              <p:nvPr/>
            </p:nvSpPr>
            <p:spPr>
              <a:xfrm>
                <a:off x="7228918" y="6319250"/>
                <a:ext cx="403197" cy="348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80%</a:t>
                </a:r>
              </a:p>
            </p:txBody>
          </p:sp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444B0819-D490-4293-8D86-22B52A701581}"/>
                  </a:ext>
                </a:extLst>
              </p:cNvPr>
              <p:cNvSpPr txBox="1"/>
              <p:nvPr/>
            </p:nvSpPr>
            <p:spPr>
              <a:xfrm>
                <a:off x="8476694" y="6319250"/>
                <a:ext cx="403197" cy="348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65%</a:t>
                </a:r>
              </a:p>
            </p:txBody>
          </p:sp>
          <p:sp>
            <p:nvSpPr>
              <p:cNvPr id="24" name="Rounded Rectangle 1">
                <a:extLst>
                  <a:ext uri="{FF2B5EF4-FFF2-40B4-BE49-F238E27FC236}">
                    <a16:creationId xmlns:a16="http://schemas.microsoft.com/office/drawing/2014/main" id="{F49D477C-D6E0-4890-9556-3FDDE9215688}"/>
                  </a:ext>
                </a:extLst>
              </p:cNvPr>
              <p:cNvSpPr/>
              <p:nvPr/>
            </p:nvSpPr>
            <p:spPr>
              <a:xfrm rot="10800000">
                <a:off x="6844094" y="5557657"/>
                <a:ext cx="1075080" cy="1195370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7A1E3">
                      <a:tint val="66000"/>
                      <a:satMod val="160000"/>
                    </a:srgbClr>
                  </a:gs>
                  <a:gs pos="50000">
                    <a:srgbClr val="C7A1E3">
                      <a:tint val="44500"/>
                      <a:satMod val="160000"/>
                    </a:srgbClr>
                  </a:gs>
                  <a:gs pos="100000">
                    <a:srgbClr val="C7A1E3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5" name="Rounded Rectangle 1">
                <a:extLst>
                  <a:ext uri="{FF2B5EF4-FFF2-40B4-BE49-F238E27FC236}">
                    <a16:creationId xmlns:a16="http://schemas.microsoft.com/office/drawing/2014/main" id="{0837D307-6252-42AE-8334-9A8C49D38933}"/>
                  </a:ext>
                </a:extLst>
              </p:cNvPr>
              <p:cNvSpPr/>
              <p:nvPr/>
            </p:nvSpPr>
            <p:spPr>
              <a:xfrm rot="10800000">
                <a:off x="8009603" y="5427923"/>
                <a:ext cx="1075081" cy="1325113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7A1E3">
                      <a:tint val="66000"/>
                      <a:satMod val="160000"/>
                    </a:srgbClr>
                  </a:gs>
                  <a:gs pos="50000">
                    <a:srgbClr val="C7A1E3">
                      <a:tint val="44500"/>
                      <a:satMod val="160000"/>
                    </a:srgbClr>
                  </a:gs>
                  <a:gs pos="100000">
                    <a:srgbClr val="C7A1E3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9D35C7-63B5-4261-AA58-85B1ACF117E6}"/>
                  </a:ext>
                </a:extLst>
              </p:cNvPr>
              <p:cNvSpPr txBox="1"/>
              <p:nvPr/>
            </p:nvSpPr>
            <p:spPr>
              <a:xfrm>
                <a:off x="6723881" y="5905274"/>
                <a:ext cx="1298781" cy="6719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id-ID" sz="1000" b="1" dirty="0" smtClean="0">
                    <a:latin typeface="Cambria" panose="02040503050406030204" pitchFamily="18" charset="0"/>
                  </a:rPr>
                  <a:t>Kota Denpasar</a:t>
                </a:r>
              </a:p>
              <a:p>
                <a:pPr algn="ctr">
                  <a:defRPr/>
                </a:pPr>
                <a:r>
                  <a:rPr lang="id-ID" sz="1000" b="1" dirty="0" smtClean="0">
                    <a:latin typeface="Cambria" panose="02040503050406030204" pitchFamily="18" charset="0"/>
                  </a:rPr>
                  <a:t>(2,24 %)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9D8759-8CC2-4C9B-8381-7424C119B3A6}"/>
                  </a:ext>
                </a:extLst>
              </p:cNvPr>
              <p:cNvSpPr txBox="1"/>
              <p:nvPr/>
            </p:nvSpPr>
            <p:spPr>
              <a:xfrm>
                <a:off x="7862258" y="5833051"/>
                <a:ext cx="1369771" cy="671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d-ID" sz="1000" b="1" dirty="0" smtClean="0">
                    <a:latin typeface="Cambria" panose="02040503050406030204" pitchFamily="18" charset="0"/>
                  </a:rPr>
                  <a:t>Kab. Gianyar</a:t>
                </a:r>
                <a:endParaRPr kumimoji="0" lang="id-ID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endParaRPr>
              </a:p>
              <a:p>
                <a:pPr algn="ctr">
                  <a:defRPr/>
                </a:pPr>
                <a:r>
                  <a:rPr lang="id-ID" sz="1000" b="1" dirty="0" smtClean="0">
                    <a:latin typeface="Cambria" panose="02040503050406030204" pitchFamily="18" charset="0"/>
                  </a:rPr>
                  <a:t>(4,19</a:t>
                </a:r>
                <a:r>
                  <a:rPr kumimoji="0" lang="en-US" sz="1000" b="1" i="0" u="none" strike="noStrike" kern="120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rPr>
                  <a:t>%</a:t>
                </a:r>
                <a:r>
                  <a:rPr kumimoji="0" lang="id-ID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rPr>
                  <a:t>)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3EF1DEF-03EB-46C2-AE63-DF4611E9D84B}"/>
                </a:ext>
              </a:extLst>
            </p:cNvPr>
            <p:cNvSpPr/>
            <p:nvPr/>
          </p:nvSpPr>
          <p:spPr>
            <a:xfrm>
              <a:off x="9904298" y="5355822"/>
              <a:ext cx="299114" cy="28692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1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D7BC9E8-93AE-48D8-8A37-A1AFCBEC9F61}"/>
                </a:ext>
              </a:extLst>
            </p:cNvPr>
            <p:cNvSpPr/>
            <p:nvPr/>
          </p:nvSpPr>
          <p:spPr>
            <a:xfrm>
              <a:off x="10855324" y="5316469"/>
              <a:ext cx="299114" cy="28692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2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CE82901-28E0-4AB0-B924-5B5EAD94A9DA}"/>
                </a:ext>
              </a:extLst>
            </p:cNvPr>
            <p:cNvSpPr/>
            <p:nvPr/>
          </p:nvSpPr>
          <p:spPr>
            <a:xfrm>
              <a:off x="11786285" y="5227960"/>
              <a:ext cx="299114" cy="28692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3</a:t>
              </a:r>
            </a:p>
          </p:txBody>
        </p:sp>
      </p:grp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F3D60FA-7FAD-4010-B8BD-AAAF84D803EA}"/>
              </a:ext>
            </a:extLst>
          </p:cNvPr>
          <p:cNvCxnSpPr/>
          <p:nvPr/>
        </p:nvCxnSpPr>
        <p:spPr>
          <a:xfrm>
            <a:off x="295872" y="2592099"/>
            <a:ext cx="5911925" cy="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graphicFrame>
        <p:nvGraphicFramePr>
          <p:cNvPr id="113" name="Chart 112"/>
          <p:cNvGraphicFramePr>
            <a:graphicFrameLocks/>
          </p:cNvGraphicFramePr>
          <p:nvPr>
            <p:extLst/>
          </p:nvPr>
        </p:nvGraphicFramePr>
        <p:xfrm>
          <a:off x="44472" y="4144671"/>
          <a:ext cx="3815924" cy="2234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28" name="Group 127"/>
          <p:cNvGrpSpPr/>
          <p:nvPr/>
        </p:nvGrpSpPr>
        <p:grpSpPr>
          <a:xfrm>
            <a:off x="6420998" y="635238"/>
            <a:ext cx="5620883" cy="4156370"/>
            <a:chOff x="6420998" y="635238"/>
            <a:chExt cx="5620883" cy="4156370"/>
          </a:xfrm>
        </p:grpSpPr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0998" y="817209"/>
              <a:ext cx="5620883" cy="3974399"/>
            </a:xfrm>
            <a:prstGeom prst="rect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3321D7A-6E23-4DC0-A10A-A82B084A4073}"/>
                </a:ext>
              </a:extLst>
            </p:cNvPr>
            <p:cNvSpPr/>
            <p:nvPr/>
          </p:nvSpPr>
          <p:spPr>
            <a:xfrm>
              <a:off x="7634327" y="635238"/>
              <a:ext cx="3279667" cy="48528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Tingkat </a:t>
              </a:r>
              <a:r>
                <a:rPr lang="id-ID" sz="1200" dirty="0">
                  <a:solidFill>
                    <a:schemeClr val="tx1"/>
                  </a:solidFill>
                  <a:latin typeface="Cambria" panose="02040503050406030204" pitchFamily="18" charset="0"/>
                </a:rPr>
                <a:t>Kemiskinan </a:t>
              </a:r>
              <a:r>
                <a:rPr lang="id-ID" sz="1200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Kabupaten/Kota </a:t>
              </a:r>
              <a:endParaRPr lang="id-ID" sz="12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  <a:p>
              <a:pPr algn="ctr"/>
              <a:r>
                <a:rPr lang="id-ID" sz="1200" dirty="0">
                  <a:solidFill>
                    <a:schemeClr val="tx1"/>
                  </a:solidFill>
                  <a:latin typeface="Cambria" panose="02040503050406030204" pitchFamily="18" charset="0"/>
                </a:rPr>
                <a:t>di Provinsi </a:t>
              </a:r>
              <a:r>
                <a:rPr lang="id-ID" sz="1200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Bali Tahun 2018</a:t>
              </a:r>
              <a:endParaRPr lang="id-ID" sz="12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16FD56B4-3779-487A-BE5C-42524847C09F}"/>
                </a:ext>
              </a:extLst>
            </p:cNvPr>
            <p:cNvSpPr/>
            <p:nvPr/>
          </p:nvSpPr>
          <p:spPr>
            <a:xfrm>
              <a:off x="6622914" y="3976169"/>
              <a:ext cx="2375447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id-ID" sz="900" dirty="0">
                  <a:latin typeface="Cambria" panose="02040503050406030204" pitchFamily="18" charset="0"/>
                </a:rPr>
                <a:t>Diatas Rata-Rata Provinsi dan Nasional 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E97F49B6-8695-407C-BF8B-A2F2FF470CBF}"/>
                </a:ext>
              </a:extLst>
            </p:cNvPr>
            <p:cNvSpPr/>
            <p:nvPr/>
          </p:nvSpPr>
          <p:spPr>
            <a:xfrm>
              <a:off x="6622473" y="4149172"/>
              <a:ext cx="2375447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id-ID" sz="900" dirty="0">
                  <a:latin typeface="Cambria" panose="02040503050406030204" pitchFamily="18" charset="0"/>
                </a:rPr>
                <a:t>Diantara Rata-Rata Provinsi dan Nasional 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48C0003-B52D-4AED-BB64-AE4DA94260A7}"/>
                </a:ext>
              </a:extLst>
            </p:cNvPr>
            <p:cNvSpPr/>
            <p:nvPr/>
          </p:nvSpPr>
          <p:spPr>
            <a:xfrm>
              <a:off x="6622473" y="4322173"/>
              <a:ext cx="2375447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id-ID" sz="900" dirty="0">
                  <a:latin typeface="Cambria" panose="02040503050406030204" pitchFamily="18" charset="0"/>
                </a:rPr>
                <a:t>Dibawah Rata-Rata Provinsi dan Nasional 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348C0003-B52D-4AED-BB64-AE4DA94260A7}"/>
                </a:ext>
              </a:extLst>
            </p:cNvPr>
            <p:cNvSpPr/>
            <p:nvPr/>
          </p:nvSpPr>
          <p:spPr>
            <a:xfrm>
              <a:off x="6622473" y="4499020"/>
              <a:ext cx="2375447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id-ID" sz="900" dirty="0" smtClean="0">
                  <a:latin typeface="Cambria" panose="02040503050406030204" pitchFamily="18" charset="0"/>
                </a:rPr>
                <a:t>N.A</a:t>
              </a:r>
              <a:endParaRPr lang="id-ID" sz="900" dirty="0">
                <a:latin typeface="Cambria" panose="02040503050406030204" pitchFamily="18" charset="0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2BAB0206-2D07-4E4E-AA60-5C928F8E0237}"/>
                </a:ext>
              </a:extLst>
            </p:cNvPr>
            <p:cNvSpPr/>
            <p:nvPr/>
          </p:nvSpPr>
          <p:spPr>
            <a:xfrm>
              <a:off x="6562038" y="3976171"/>
              <a:ext cx="130724" cy="144362"/>
            </a:xfrm>
            <a:prstGeom prst="rect">
              <a:avLst/>
            </a:prstGeom>
            <a:solidFill>
              <a:srgbClr val="7C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439DDDD9-544F-44C9-AB4D-6B75C69955B6}"/>
                </a:ext>
              </a:extLst>
            </p:cNvPr>
            <p:cNvSpPr/>
            <p:nvPr/>
          </p:nvSpPr>
          <p:spPr>
            <a:xfrm>
              <a:off x="6562038" y="4149173"/>
              <a:ext cx="130724" cy="144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5A4EF236-FFF3-4CA0-882D-10BC11C9CF6A}"/>
                </a:ext>
              </a:extLst>
            </p:cNvPr>
            <p:cNvSpPr/>
            <p:nvPr/>
          </p:nvSpPr>
          <p:spPr>
            <a:xfrm>
              <a:off x="6562038" y="4322174"/>
              <a:ext cx="130724" cy="144362"/>
            </a:xfrm>
            <a:prstGeom prst="rect">
              <a:avLst/>
            </a:prstGeom>
            <a:solidFill>
              <a:srgbClr val="C87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5A4EF236-FFF3-4CA0-882D-10BC11C9CF6A}"/>
                </a:ext>
              </a:extLst>
            </p:cNvPr>
            <p:cNvSpPr/>
            <p:nvPr/>
          </p:nvSpPr>
          <p:spPr>
            <a:xfrm>
              <a:off x="6562038" y="4501775"/>
              <a:ext cx="130724" cy="1443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/>
            </a:p>
          </p:txBody>
        </p:sp>
      </p:grpSp>
      <p:sp>
        <p:nvSpPr>
          <p:cNvPr id="139" name="TextBox 4">
            <a:extLst>
              <a:ext uri="{FF2B5EF4-FFF2-40B4-BE49-F238E27FC236}">
                <a16:creationId xmlns:a16="http://schemas.microsoft.com/office/drawing/2014/main" id="{8548828B-992C-4F13-AA8E-108ECA827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4122" y="4509641"/>
            <a:ext cx="163079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Sumber Data : </a:t>
            </a:r>
            <a:r>
              <a:rPr kumimoji="0" lang="id-ID" altLang="id-ID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BPS 2018</a:t>
            </a:r>
            <a:endParaRPr kumimoji="0" lang="id-ID" altLang="id-ID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7351080" y="1905961"/>
            <a:ext cx="4203914" cy="2162202"/>
            <a:chOff x="7256860" y="2081577"/>
            <a:chExt cx="4203914" cy="2162202"/>
          </a:xfrm>
        </p:grpSpPr>
        <p:grpSp>
          <p:nvGrpSpPr>
            <p:cNvPr id="141" name="Group 140"/>
            <p:cNvGrpSpPr/>
            <p:nvPr/>
          </p:nvGrpSpPr>
          <p:grpSpPr>
            <a:xfrm>
              <a:off x="8451337" y="2081577"/>
              <a:ext cx="1221684" cy="223336"/>
              <a:chOff x="6885380" y="1816978"/>
              <a:chExt cx="1221684" cy="223336"/>
            </a:xfrm>
          </p:grpSpPr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Buleleng</a:t>
                </a:r>
                <a:endParaRPr lang="id-ID" b="1" dirty="0"/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564928" y="1816978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(5,36%)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2" name="Group 141"/>
            <p:cNvGrpSpPr/>
            <p:nvPr/>
          </p:nvGrpSpPr>
          <p:grpSpPr>
            <a:xfrm>
              <a:off x="7256860" y="2410907"/>
              <a:ext cx="1091738" cy="335833"/>
              <a:chOff x="6885380" y="1824870"/>
              <a:chExt cx="1091738" cy="335833"/>
            </a:xfrm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Jembrana</a:t>
                </a:r>
                <a:endParaRPr lang="id-ID" b="1" dirty="0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0027" y="1945259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(5,20%)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3" name="Group 142"/>
            <p:cNvGrpSpPr/>
            <p:nvPr/>
          </p:nvGrpSpPr>
          <p:grpSpPr>
            <a:xfrm>
              <a:off x="8609741" y="2836506"/>
              <a:ext cx="1091738" cy="323166"/>
              <a:chOff x="6885380" y="1824870"/>
              <a:chExt cx="1091738" cy="323166"/>
            </a:xfrm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Tabanan</a:t>
                </a:r>
                <a:endParaRPr lang="id-ID" b="1" dirty="0"/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06197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(4,46%)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9770376" y="2222227"/>
              <a:ext cx="1091738" cy="321160"/>
              <a:chOff x="6999357" y="1826876"/>
              <a:chExt cx="1091738" cy="321160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99357" y="1826876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Bangli</a:t>
                </a:r>
                <a:endParaRPr lang="id-ID" b="1" dirty="0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(4,89%)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10346234" y="2651197"/>
              <a:ext cx="1091738" cy="323166"/>
              <a:chOff x="6885380" y="1824870"/>
              <a:chExt cx="1091738" cy="323166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Karangasem</a:t>
                </a:r>
                <a:endParaRPr lang="id-ID" b="1" dirty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(6,28%)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10369036" y="3920613"/>
              <a:ext cx="1091738" cy="323166"/>
              <a:chOff x="6885380" y="1824870"/>
              <a:chExt cx="1091738" cy="323166"/>
            </a:xfrm>
          </p:grpSpPr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Klungkung</a:t>
                </a:r>
                <a:endParaRPr lang="id-ID" b="1" dirty="0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(5,86%)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9479361" y="2737548"/>
              <a:ext cx="1091738" cy="324847"/>
              <a:chOff x="6919958" y="1879233"/>
              <a:chExt cx="1091738" cy="324847"/>
            </a:xfrm>
          </p:grpSpPr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19958" y="1879233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Gianyar</a:t>
                </a: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6248" y="1988636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(4,19%)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9256196" y="3667015"/>
              <a:ext cx="1091738" cy="322934"/>
              <a:chOff x="6885380" y="1824870"/>
              <a:chExt cx="1091738" cy="322934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Kota Denpasar</a:t>
                </a:r>
                <a:endParaRPr lang="id-ID" b="1" dirty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59595" y="1932360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(2,24%)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9203626" y="3254558"/>
              <a:ext cx="1091738" cy="337124"/>
              <a:chOff x="7259877" y="1818907"/>
              <a:chExt cx="1091738" cy="337124"/>
            </a:xfrm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7259877" y="1818907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Badung</a:t>
                </a:r>
                <a:endParaRPr lang="id-ID" b="1" dirty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371690" y="1940587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(1,98%)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496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4A1A8F0-F718-4758-AF05-0946BB9468DC}"/>
              </a:ext>
            </a:extLst>
          </p:cNvPr>
          <p:cNvGrpSpPr/>
          <p:nvPr/>
        </p:nvGrpSpPr>
        <p:grpSpPr>
          <a:xfrm>
            <a:off x="2101755" y="87936"/>
            <a:ext cx="5421645" cy="726837"/>
            <a:chOff x="1389826" y="138011"/>
            <a:chExt cx="6303640" cy="843966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3F1423E-7D0E-4003-BAD3-F3AA477821BA}"/>
                </a:ext>
              </a:extLst>
            </p:cNvPr>
            <p:cNvGrpSpPr/>
            <p:nvPr/>
          </p:nvGrpSpPr>
          <p:grpSpPr>
            <a:xfrm>
              <a:off x="1389826" y="138011"/>
              <a:ext cx="6303640" cy="843966"/>
              <a:chOff x="1087956" y="136882"/>
              <a:chExt cx="5644938" cy="843966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A1C1213-81D1-48E1-A622-926909DA36F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5644938" cy="832508"/>
                <a:chOff x="0" y="3151"/>
                <a:chExt cx="1563549" cy="321485"/>
              </a:xfrm>
            </p:grpSpPr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A5B8C1A2-DC40-4869-BD73-FC6AAC7D9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10" name="Picture 109">
                  <a:extLst>
                    <a:ext uri="{FF2B5EF4-FFF2-40B4-BE49-F238E27FC236}">
                      <a16:creationId xmlns:a16="http://schemas.microsoft.com/office/drawing/2014/main" id="{77444ED5-0BEE-4423-8773-2E14DEFBC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11" name="Picture 110">
                  <a:extLst>
                    <a:ext uri="{FF2B5EF4-FFF2-40B4-BE49-F238E27FC236}">
                      <a16:creationId xmlns:a16="http://schemas.microsoft.com/office/drawing/2014/main" id="{2D949EE8-2759-4974-85F9-1833770D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30543CC9-4E26-4828-B369-DE11535F5BC4}"/>
                  </a:ext>
                </a:extLst>
              </p:cNvPr>
              <p:cNvSpPr/>
              <p:nvPr/>
            </p:nvSpPr>
            <p:spPr>
              <a:xfrm>
                <a:off x="1119953" y="136882"/>
                <a:ext cx="5000728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2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INDEKS</a:t>
                </a:r>
                <a:r>
                  <a:rPr kumimoji="0" lang="id-ID" sz="2200" b="1" i="0" u="none" strike="noStrike" kern="0" cap="none" spc="-150" normalizeH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PEMBANGUNAN MANUSIA (IPM)</a:t>
                </a:r>
                <a:endPara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093DA86-904A-411F-9BF4-F3CDE5BAEF09}"/>
                </a:ext>
              </a:extLst>
            </p:cNvPr>
            <p:cNvSpPr/>
            <p:nvPr/>
          </p:nvSpPr>
          <p:spPr>
            <a:xfrm>
              <a:off x="1402636" y="464362"/>
              <a:ext cx="1854834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 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766007" y="951368"/>
            <a:ext cx="3382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Indeks Pembangunan Manusia (IPM) </a:t>
            </a:r>
          </a:p>
          <a:p>
            <a:pPr algn="ctr"/>
            <a:r>
              <a:rPr lang="id-ID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Provinsi Seluruh Indonesia Tahun 2017 (Persen)</a:t>
            </a:r>
            <a:endParaRPr lang="id-ID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132061" y="1418905"/>
            <a:ext cx="6276520" cy="2247968"/>
            <a:chOff x="0" y="1436030"/>
            <a:chExt cx="6535647" cy="4224542"/>
          </a:xfrm>
        </p:grpSpPr>
        <p:graphicFrame>
          <p:nvGraphicFramePr>
            <p:cNvPr id="103" name="Chart 102">
              <a:extLst>
                <a:ext uri="{FF2B5EF4-FFF2-40B4-BE49-F238E27FC236}">
                  <a16:creationId xmlns:a16="http://schemas.microsoft.com/office/drawing/2014/main" id="{435003A3-DC18-4F9E-A3C7-85674302CA9A}"/>
                </a:ext>
              </a:extLst>
            </p:cNvPr>
            <p:cNvGraphicFramePr/>
            <p:nvPr>
              <p:extLst/>
            </p:nvPr>
          </p:nvGraphicFramePr>
          <p:xfrm>
            <a:off x="0" y="1436030"/>
            <a:ext cx="6535647" cy="42245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FF3D60FA-7FAD-4010-B8BD-AAAF84D803EA}"/>
                </a:ext>
              </a:extLst>
            </p:cNvPr>
            <p:cNvCxnSpPr/>
            <p:nvPr/>
          </p:nvCxnSpPr>
          <p:spPr>
            <a:xfrm>
              <a:off x="362916" y="2218359"/>
              <a:ext cx="6156000" cy="2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ysDash"/>
              <a:miter lim="800000"/>
            </a:ln>
            <a:effectLst/>
          </p:spPr>
        </p:cxnSp>
      </p:grpSp>
      <p:sp>
        <p:nvSpPr>
          <p:cNvPr id="6" name="TextBox 5"/>
          <p:cNvSpPr txBox="1"/>
          <p:nvPr/>
        </p:nvSpPr>
        <p:spPr>
          <a:xfrm>
            <a:off x="204197" y="3732318"/>
            <a:ext cx="34531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latin typeface="Cambria" panose="02040503050406030204" pitchFamily="18" charset="0"/>
                <a:ea typeface="Cambria" panose="02040503050406030204" pitchFamily="18" charset="0"/>
              </a:rPr>
              <a:t>Tren Indeks Pembangunan Manusia (IPM)</a:t>
            </a:r>
          </a:p>
          <a:p>
            <a:pPr algn="ctr"/>
            <a:r>
              <a:rPr lang="id-ID" sz="1100" dirty="0" smtClean="0">
                <a:latin typeface="Cambria" panose="02040503050406030204" pitchFamily="18" charset="0"/>
                <a:ea typeface="Cambria" panose="02040503050406030204" pitchFamily="18" charset="0"/>
              </a:rPr>
              <a:t>Provinsi Bali Dan Nasional Tahun 2013-2017 (Persen)</a:t>
            </a:r>
            <a:endParaRPr lang="id-ID" sz="1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50244" y="4201741"/>
            <a:ext cx="239693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buFont typeface="Wingdings" panose="05000000000000000000" pitchFamily="2" charset="2"/>
              <a:buChar char="v"/>
            </a:pPr>
            <a:r>
              <a:rPr lang="id-ID" sz="1000" dirty="0" smtClean="0">
                <a:latin typeface="Cambria" panose="02040503050406030204" pitchFamily="18" charset="0"/>
                <a:ea typeface="Cambria" panose="02040503050406030204" pitchFamily="18" charset="0"/>
              </a:rPr>
              <a:t>IPM Bali tahun 2017 sebesar (74,30%) berada diatas rata-rata nasional (70,81%) termasuk dalam kategori tinggi. Dari 34 provinsi di indonesia Bali menempati peringkat ke 5 tertinggi. Berdasarkan trend selama 2013-2017, IPM Bali terus mengalami kenaikan yang signifikan di atas rata-rata nasional walaupun sempat dibawah nasional pada tahun 2016. Jika dilihat perkabupaten/kota, terdapat 5 kab yang berada di bawah rata-rata nasional.</a:t>
            </a:r>
            <a:endParaRPr lang="id-ID" sz="100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20" descr="https://www.iconexperience.com/_img/g_collection_png/standard/256x256/graduate.png">
            <a:extLst>
              <a:ext uri="{FF2B5EF4-FFF2-40B4-BE49-F238E27FC236}">
                <a16:creationId xmlns:a16="http://schemas.microsoft.com/office/drawing/2014/main" id="{73A716B7-AF31-437A-B677-971257967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79297" y1="7813" x2="81641" y2="42969"/>
                        <a14:foregroundMark x1="44531" y1="5078" x2="44531" y2="5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077" y="3699404"/>
            <a:ext cx="528311" cy="52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059523" y="5222167"/>
            <a:ext cx="6181325" cy="1368482"/>
            <a:chOff x="6059523" y="5222167"/>
            <a:chExt cx="6181325" cy="1368482"/>
          </a:xfrm>
        </p:grpSpPr>
        <p:grpSp>
          <p:nvGrpSpPr>
            <p:cNvPr id="118" name="Group 117"/>
            <p:cNvGrpSpPr/>
            <p:nvPr/>
          </p:nvGrpSpPr>
          <p:grpSpPr>
            <a:xfrm>
              <a:off x="6059523" y="5222167"/>
              <a:ext cx="3179832" cy="1353063"/>
              <a:chOff x="6123117" y="5099052"/>
              <a:chExt cx="3179832" cy="1353063"/>
            </a:xfrm>
          </p:grpSpPr>
          <p:grpSp>
            <p:nvGrpSpPr>
              <p:cNvPr id="27" name="Group 163"/>
              <p:cNvGrpSpPr/>
              <p:nvPr/>
            </p:nvGrpSpPr>
            <p:grpSpPr>
              <a:xfrm>
                <a:off x="6123117" y="5099052"/>
                <a:ext cx="3179832" cy="1353063"/>
                <a:chOff x="6490316" y="4845130"/>
                <a:chExt cx="5292744" cy="1904273"/>
              </a:xfrm>
            </p:grpSpPr>
            <p:grpSp>
              <p:nvGrpSpPr>
                <p:cNvPr id="31" name="Group 167">
                  <a:extLst>
                    <a:ext uri="{FF2B5EF4-FFF2-40B4-BE49-F238E27FC236}">
                      <a16:creationId xmlns:a16="http://schemas.microsoft.com/office/drawing/2014/main" id="{C798D694-3B98-4DE0-A980-3C6832FE3511}"/>
                    </a:ext>
                  </a:extLst>
                </p:cNvPr>
                <p:cNvGrpSpPr/>
                <p:nvPr/>
              </p:nvGrpSpPr>
              <p:grpSpPr>
                <a:xfrm>
                  <a:off x="6896451" y="5599621"/>
                  <a:ext cx="4744195" cy="1149782"/>
                  <a:chOff x="5526587" y="5362111"/>
                  <a:chExt cx="3692103" cy="1448142"/>
                </a:xfrm>
              </p:grpSpPr>
              <p:sp>
                <p:nvSpPr>
                  <p:cNvPr id="33" name="Rounded Rectangle 1">
                    <a:extLst>
                      <a:ext uri="{FF2B5EF4-FFF2-40B4-BE49-F238E27FC236}">
                        <a16:creationId xmlns:a16="http://schemas.microsoft.com/office/drawing/2014/main" id="{ADC47810-4941-4361-BF1F-224C3F4ED17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570213" y="5362111"/>
                    <a:ext cx="1175931" cy="1390921"/>
                  </a:xfrm>
                  <a:prstGeom prst="roundRect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FFC000">
                          <a:shade val="30000"/>
                          <a:satMod val="115000"/>
                        </a:srgbClr>
                      </a:gs>
                      <a:gs pos="50000">
                        <a:srgbClr val="FFC000">
                          <a:shade val="67500"/>
                          <a:satMod val="115000"/>
                        </a:srgbClr>
                      </a:gs>
                      <a:gs pos="100000">
                        <a:srgbClr val="FFC000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2ACF557-3405-4873-A497-57842B09065B}"/>
                      </a:ext>
                    </a:extLst>
                  </p:cNvPr>
                  <p:cNvSpPr txBox="1"/>
                  <p:nvPr/>
                </p:nvSpPr>
                <p:spPr>
                  <a:xfrm>
                    <a:off x="5526587" y="5692703"/>
                    <a:ext cx="1298120" cy="982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Kota Denpasar</a:t>
                    </a:r>
                  </a:p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(83,01%)</a:t>
                    </a:r>
                  </a:p>
                </p:txBody>
              </p:sp>
              <p:sp>
                <p:nvSpPr>
                  <p:cNvPr id="35" name="TextBox 25">
                    <a:extLst>
                      <a:ext uri="{FF2B5EF4-FFF2-40B4-BE49-F238E27FC236}">
                        <a16:creationId xmlns:a16="http://schemas.microsoft.com/office/drawing/2014/main" id="{EA7B402C-9E69-44B1-B462-D8BEC9DB799B}"/>
                      </a:ext>
                    </a:extLst>
                  </p:cNvPr>
                  <p:cNvSpPr txBox="1"/>
                  <p:nvPr/>
                </p:nvSpPr>
                <p:spPr>
                  <a:xfrm>
                    <a:off x="7246567" y="6319250"/>
                    <a:ext cx="635811" cy="49100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80%</a:t>
                    </a:r>
                  </a:p>
                </p:txBody>
              </p:sp>
              <p:sp>
                <p:nvSpPr>
                  <p:cNvPr id="36" name="TextBox 26">
                    <a:extLst>
                      <a:ext uri="{FF2B5EF4-FFF2-40B4-BE49-F238E27FC236}">
                        <a16:creationId xmlns:a16="http://schemas.microsoft.com/office/drawing/2014/main" id="{444B0819-D490-4293-8D86-22B52A701581}"/>
                      </a:ext>
                    </a:extLst>
                  </p:cNvPr>
                  <p:cNvSpPr txBox="1"/>
                  <p:nvPr/>
                </p:nvSpPr>
                <p:spPr>
                  <a:xfrm>
                    <a:off x="8494343" y="6319250"/>
                    <a:ext cx="635811" cy="49100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65%</a:t>
                    </a:r>
                  </a:p>
                </p:txBody>
              </p:sp>
              <p:sp>
                <p:nvSpPr>
                  <p:cNvPr id="37" name="Rounded Rectangle 1">
                    <a:extLst>
                      <a:ext uri="{FF2B5EF4-FFF2-40B4-BE49-F238E27FC236}">
                        <a16:creationId xmlns:a16="http://schemas.microsoft.com/office/drawing/2014/main" id="{F49D477C-D6E0-4890-9556-3FDDE921568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844094" y="5540582"/>
                    <a:ext cx="1075081" cy="1212448"/>
                  </a:xfrm>
                  <a:prstGeom prst="roundRect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FFC000">
                          <a:shade val="30000"/>
                          <a:satMod val="115000"/>
                        </a:srgbClr>
                      </a:gs>
                      <a:gs pos="50000">
                        <a:srgbClr val="FFC000">
                          <a:shade val="67500"/>
                          <a:satMod val="115000"/>
                        </a:srgbClr>
                      </a:gs>
                      <a:gs pos="100000">
                        <a:srgbClr val="FFC000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38" name="Rounded Rectangle 1">
                    <a:extLst>
                      <a:ext uri="{FF2B5EF4-FFF2-40B4-BE49-F238E27FC236}">
                        <a16:creationId xmlns:a16="http://schemas.microsoft.com/office/drawing/2014/main" id="{0837D307-6252-42AE-8334-9A8C49D3893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09603" y="5717333"/>
                    <a:ext cx="1075080" cy="1035696"/>
                  </a:xfrm>
                  <a:prstGeom prst="roundRect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FFC000">
                          <a:shade val="30000"/>
                          <a:satMod val="115000"/>
                        </a:srgbClr>
                      </a:gs>
                      <a:gs pos="50000">
                        <a:srgbClr val="FFC000">
                          <a:shade val="67500"/>
                          <a:satMod val="115000"/>
                        </a:srgbClr>
                      </a:gs>
                      <a:gs pos="100000">
                        <a:srgbClr val="FFC000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779D35C7-63B5-4261-AA58-85B1ACF117E6}"/>
                      </a:ext>
                    </a:extLst>
                  </p:cNvPr>
                  <p:cNvSpPr txBox="1"/>
                  <p:nvPr/>
                </p:nvSpPr>
                <p:spPr>
                  <a:xfrm>
                    <a:off x="6881219" y="5690502"/>
                    <a:ext cx="1031879" cy="982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Kab. Badung</a:t>
                    </a:r>
                  </a:p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(80,54%)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79D8759-8CC2-4C9B-8381-7424C119B3A6}"/>
                      </a:ext>
                    </a:extLst>
                  </p:cNvPr>
                  <p:cNvSpPr txBox="1"/>
                  <p:nvPr/>
                </p:nvSpPr>
                <p:spPr>
                  <a:xfrm>
                    <a:off x="7903730" y="5718060"/>
                    <a:ext cx="1314960" cy="982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Kab. </a:t>
                    </a:r>
                  </a:p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Gianyar</a:t>
                    </a:r>
                  </a:p>
                  <a:p>
                    <a:pPr lvl="0" algn="ctr">
                      <a:defRPr/>
                    </a:pPr>
                    <a:r>
                      <a:rPr lang="id-ID" sz="1000" b="1" dirty="0" smtClean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rPr>
                      <a:t>(76,09%)</a:t>
                    </a:r>
                  </a:p>
                </p:txBody>
              </p:sp>
            </p:grp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6196891-64A8-45FF-A8D6-832A3B823EA5}"/>
                    </a:ext>
                  </a:extLst>
                </p:cNvPr>
                <p:cNvSpPr/>
                <p:nvPr/>
              </p:nvSpPr>
              <p:spPr>
                <a:xfrm>
                  <a:off x="6490316" y="4845130"/>
                  <a:ext cx="5292744" cy="563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d-ID" sz="1000" dirty="0" smtClean="0">
                      <a:latin typeface="Cambria" panose="02040503050406030204" pitchFamily="18" charset="0"/>
                    </a:rPr>
                    <a:t>3 (Tiga) Kab/Kota dengan IPM Diatas Rata-Rata</a:t>
                  </a:r>
                </a:p>
                <a:p>
                  <a:pPr algn="ctr"/>
                  <a:r>
                    <a:rPr lang="id-ID" sz="1000" dirty="0" smtClean="0">
                      <a:latin typeface="Cambria" panose="02040503050406030204" pitchFamily="18" charset="0"/>
                    </a:rPr>
                    <a:t>Provinsi Bali &amp; Nasional Tahun 2017 (Persen)</a:t>
                  </a:r>
                  <a:endParaRPr lang="id-ID" sz="1000" dirty="0"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3EF1DEF-03EB-46C2-AE63-DF4611E9D84B}"/>
                  </a:ext>
                </a:extLst>
              </p:cNvPr>
              <p:cNvSpPr/>
              <p:nvPr/>
            </p:nvSpPr>
            <p:spPr>
              <a:xfrm>
                <a:off x="6688837" y="5465921"/>
                <a:ext cx="264528" cy="27183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latin typeface="Cambria" panose="02040503050406030204" pitchFamily="18" charset="0"/>
                  </a:rPr>
                  <a:t>1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7D7BC9E8-93AE-48D8-8A37-A1AFCBEC9F61}"/>
                  </a:ext>
                </a:extLst>
              </p:cNvPr>
              <p:cNvSpPr/>
              <p:nvPr/>
            </p:nvSpPr>
            <p:spPr>
              <a:xfrm>
                <a:off x="7669082" y="5530889"/>
                <a:ext cx="264528" cy="27183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latin typeface="Cambria" panose="02040503050406030204" pitchFamily="18" charset="0"/>
                  </a:rPr>
                  <a:t>2</a:t>
                </a: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7CE82901-28E0-4AB0-B924-5B5EAD94A9DA}"/>
                  </a:ext>
                </a:extLst>
              </p:cNvPr>
              <p:cNvSpPr/>
              <p:nvPr/>
            </p:nvSpPr>
            <p:spPr>
              <a:xfrm>
                <a:off x="8575400" y="5619854"/>
                <a:ext cx="264528" cy="27183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latin typeface="Cambria" panose="02040503050406030204" pitchFamily="18" charset="0"/>
                  </a:rPr>
                  <a:t>3</a:t>
                </a:r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9061016" y="5238254"/>
              <a:ext cx="3179832" cy="1352395"/>
              <a:chOff x="9191337" y="5099739"/>
              <a:chExt cx="3179832" cy="1352395"/>
            </a:xfrm>
          </p:grpSpPr>
          <p:grpSp>
            <p:nvGrpSpPr>
              <p:cNvPr id="13" name="Group 121"/>
              <p:cNvGrpSpPr/>
              <p:nvPr/>
            </p:nvGrpSpPr>
            <p:grpSpPr>
              <a:xfrm>
                <a:off x="9191337" y="5099739"/>
                <a:ext cx="3179832" cy="1352395"/>
                <a:chOff x="6650805" y="4846083"/>
                <a:chExt cx="5292744" cy="1903329"/>
              </a:xfrm>
            </p:grpSpPr>
            <p:grpSp>
              <p:nvGrpSpPr>
                <p:cNvPr id="17" name="Group 125">
                  <a:extLst>
                    <a:ext uri="{FF2B5EF4-FFF2-40B4-BE49-F238E27FC236}">
                      <a16:creationId xmlns:a16="http://schemas.microsoft.com/office/drawing/2014/main" id="{C798D694-3B98-4DE0-A980-3C6832FE3511}"/>
                    </a:ext>
                  </a:extLst>
                </p:cNvPr>
                <p:cNvGrpSpPr/>
                <p:nvPr/>
              </p:nvGrpSpPr>
              <p:grpSpPr>
                <a:xfrm>
                  <a:off x="6990872" y="5507032"/>
                  <a:ext cx="4658803" cy="1242380"/>
                  <a:chOff x="5600070" y="5245487"/>
                  <a:chExt cx="3625649" cy="1564766"/>
                </a:xfrm>
              </p:grpSpPr>
              <p:sp>
                <p:nvSpPr>
                  <p:cNvPr id="19" name="Rounded Rectangle 1">
                    <a:extLst>
                      <a:ext uri="{FF2B5EF4-FFF2-40B4-BE49-F238E27FC236}">
                        <a16:creationId xmlns:a16="http://schemas.microsoft.com/office/drawing/2014/main" id="{ADC47810-4941-4361-BF1F-224C3F4ED17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671066" y="5604077"/>
                    <a:ext cx="1075081" cy="1148960"/>
                  </a:xfrm>
                  <a:prstGeom prst="roundRect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EEFB75">
                          <a:tint val="66000"/>
                          <a:satMod val="160000"/>
                        </a:srgbClr>
                      </a:gs>
                      <a:gs pos="50000">
                        <a:srgbClr val="EEFB75">
                          <a:tint val="44500"/>
                          <a:satMod val="160000"/>
                        </a:srgbClr>
                      </a:gs>
                      <a:gs pos="100000">
                        <a:srgbClr val="EEFB75">
                          <a:tint val="23500"/>
                          <a:satMod val="160000"/>
                        </a:srgbClr>
                      </a:gs>
                    </a:gsLst>
                    <a:lin ang="18900000" scaled="1"/>
                    <a:tileRect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2ACF557-3405-4873-A497-57842B09065B}"/>
                      </a:ext>
                    </a:extLst>
                  </p:cNvPr>
                  <p:cNvSpPr txBox="1"/>
                  <p:nvPr/>
                </p:nvSpPr>
                <p:spPr>
                  <a:xfrm>
                    <a:off x="5600070" y="5663174"/>
                    <a:ext cx="1217071" cy="9820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id-ID" sz="1000" b="1" noProof="0" dirty="0" smtClean="0">
                        <a:latin typeface="Cambria" panose="02040503050406030204" pitchFamily="18" charset="0"/>
                      </a:rPr>
                      <a:t>Kab. Karangasem</a:t>
                    </a:r>
                    <a:endPara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  <a:p>
                    <a:pPr lvl="0" algn="ctr">
                      <a:defRPr/>
                    </a:pPr>
                    <a:r>
                      <a:rPr lang="id-ID" sz="1000" b="1" dirty="0" smtClean="0">
                        <a:latin typeface="Cambria" panose="02040503050406030204" pitchFamily="18" charset="0"/>
                      </a:rPr>
                      <a:t>(65,57</a:t>
                    </a:r>
                    <a:r>
                      <a:rPr kumimoji="0" 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%</a:t>
                    </a:r>
                    <a:r>
                      <a:rPr kumimoji="0" lang="id-ID" sz="1000" b="1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)</a:t>
                    </a:r>
                    <a:endParaRPr kumimoji="0" lang="en-US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21" name="TextBox 25">
                    <a:extLst>
                      <a:ext uri="{FF2B5EF4-FFF2-40B4-BE49-F238E27FC236}">
                        <a16:creationId xmlns:a16="http://schemas.microsoft.com/office/drawing/2014/main" id="{EA7B402C-9E69-44B1-B462-D8BEC9DB799B}"/>
                      </a:ext>
                    </a:extLst>
                  </p:cNvPr>
                  <p:cNvSpPr txBox="1"/>
                  <p:nvPr/>
                </p:nvSpPr>
                <p:spPr>
                  <a:xfrm>
                    <a:off x="7112611" y="6319250"/>
                    <a:ext cx="635811" cy="49100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80%</a:t>
                    </a:r>
                  </a:p>
                </p:txBody>
              </p:sp>
              <p:sp>
                <p:nvSpPr>
                  <p:cNvPr id="22" name="TextBox 26">
                    <a:extLst>
                      <a:ext uri="{FF2B5EF4-FFF2-40B4-BE49-F238E27FC236}">
                        <a16:creationId xmlns:a16="http://schemas.microsoft.com/office/drawing/2014/main" id="{444B0819-D490-4293-8D86-22B52A701581}"/>
                      </a:ext>
                    </a:extLst>
                  </p:cNvPr>
                  <p:cNvSpPr txBox="1"/>
                  <p:nvPr/>
                </p:nvSpPr>
                <p:spPr>
                  <a:xfrm>
                    <a:off x="8360387" y="6319250"/>
                    <a:ext cx="635811" cy="49100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65%</a:t>
                    </a:r>
                  </a:p>
                </p:txBody>
              </p:sp>
              <p:sp>
                <p:nvSpPr>
                  <p:cNvPr id="23" name="Rounded Rectangle 1">
                    <a:extLst>
                      <a:ext uri="{FF2B5EF4-FFF2-40B4-BE49-F238E27FC236}">
                        <a16:creationId xmlns:a16="http://schemas.microsoft.com/office/drawing/2014/main" id="{F49D477C-D6E0-4890-9556-3FDDE921568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844095" y="5427919"/>
                    <a:ext cx="1075081" cy="1325110"/>
                  </a:xfrm>
                  <a:prstGeom prst="roundRect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EEFB75">
                          <a:tint val="66000"/>
                          <a:satMod val="160000"/>
                        </a:srgbClr>
                      </a:gs>
                      <a:gs pos="50000">
                        <a:srgbClr val="EEFB75">
                          <a:tint val="44500"/>
                          <a:satMod val="160000"/>
                        </a:srgbClr>
                      </a:gs>
                      <a:gs pos="100000">
                        <a:srgbClr val="EEFB75">
                          <a:tint val="23500"/>
                          <a:satMod val="160000"/>
                        </a:srgbClr>
                      </a:gs>
                    </a:gsLst>
                    <a:lin ang="18900000" scaled="1"/>
                    <a:tileRect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24" name="Rounded Rectangle 1">
                    <a:extLst>
                      <a:ext uri="{FF2B5EF4-FFF2-40B4-BE49-F238E27FC236}">
                        <a16:creationId xmlns:a16="http://schemas.microsoft.com/office/drawing/2014/main" id="{0837D307-6252-42AE-8334-9A8C49D3893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09603" y="5245487"/>
                    <a:ext cx="1075081" cy="1507547"/>
                  </a:xfrm>
                  <a:prstGeom prst="roundRect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EEFB75">
                          <a:tint val="66000"/>
                          <a:satMod val="160000"/>
                        </a:srgbClr>
                      </a:gs>
                      <a:gs pos="50000">
                        <a:srgbClr val="EEFB75">
                          <a:tint val="44500"/>
                          <a:satMod val="160000"/>
                        </a:srgbClr>
                      </a:gs>
                      <a:gs pos="100000">
                        <a:srgbClr val="EEFB75">
                          <a:tint val="23500"/>
                          <a:satMod val="160000"/>
                        </a:srgbClr>
                      </a:gs>
                    </a:gsLst>
                    <a:lin ang="18900000" scaled="1"/>
                    <a:tileRect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779D35C7-63B5-4261-AA58-85B1ACF117E6}"/>
                      </a:ext>
                    </a:extLst>
                  </p:cNvPr>
                  <p:cNvSpPr txBox="1"/>
                  <p:nvPr/>
                </p:nvSpPr>
                <p:spPr>
                  <a:xfrm>
                    <a:off x="6850751" y="5921500"/>
                    <a:ext cx="1105089" cy="70922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000" b="1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Kab. Bangli</a:t>
                    </a:r>
                    <a:endPara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  <a:p>
                    <a:pPr lvl="0" algn="ctr">
                      <a:defRPr/>
                    </a:pPr>
                    <a:r>
                      <a:rPr kumimoji="0" lang="id-ID" sz="1000" b="1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(</a:t>
                    </a:r>
                    <a:r>
                      <a:rPr lang="id-ID" sz="1000" b="1" dirty="0" smtClean="0">
                        <a:latin typeface="Cambria" panose="02040503050406030204" pitchFamily="18" charset="0"/>
                      </a:rPr>
                      <a:t>68,24</a:t>
                    </a:r>
                    <a:r>
                      <a:rPr kumimoji="0" 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%</a:t>
                    </a:r>
                    <a:r>
                      <a:rPr kumimoji="0" lang="id-ID" sz="1000" b="1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)</a:t>
                    </a:r>
                    <a:endParaRPr kumimoji="0" lang="en-US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79D8759-8CC2-4C9B-8381-7424C119B3A6}"/>
                      </a:ext>
                    </a:extLst>
                  </p:cNvPr>
                  <p:cNvSpPr txBox="1"/>
                  <p:nvPr/>
                </p:nvSpPr>
                <p:spPr>
                  <a:xfrm>
                    <a:off x="7855948" y="5702071"/>
                    <a:ext cx="1369771" cy="9820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id-ID" sz="1000" b="1" dirty="0" smtClean="0">
                        <a:latin typeface="Cambria" panose="02040503050406030204" pitchFamily="18" charset="0"/>
                      </a:rPr>
                      <a:t>Kab. Klungkung</a:t>
                    </a:r>
                    <a:endPara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  <a:p>
                    <a:pPr lvl="0" algn="ctr">
                      <a:defRPr/>
                    </a:pPr>
                    <a:r>
                      <a:rPr lang="id-ID" sz="1000" b="1" dirty="0" smtClean="0">
                        <a:latin typeface="Cambria" panose="02040503050406030204" pitchFamily="18" charset="0"/>
                      </a:rPr>
                      <a:t>(70,13</a:t>
                    </a:r>
                    <a:r>
                      <a:rPr kumimoji="0" 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%</a:t>
                    </a:r>
                    <a:r>
                      <a:rPr kumimoji="0" lang="id-ID" sz="1000" b="1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</a:rPr>
                      <a:t>)</a:t>
                    </a:r>
                    <a:endParaRPr kumimoji="0" lang="en-US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E6196891-64A8-45FF-A8D6-832A3B823EA5}"/>
                    </a:ext>
                  </a:extLst>
                </p:cNvPr>
                <p:cNvSpPr/>
                <p:nvPr/>
              </p:nvSpPr>
              <p:spPr>
                <a:xfrm>
                  <a:off x="6650805" y="4846083"/>
                  <a:ext cx="5292744" cy="5631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d-ID" sz="1000" dirty="0" smtClean="0">
                      <a:latin typeface="Cambria" panose="02040503050406030204" pitchFamily="18" charset="0"/>
                    </a:rPr>
                    <a:t>3 (Tiga) Kab/Kota dengan IPM Dibawah Rata-Rata </a:t>
                  </a:r>
                </a:p>
                <a:p>
                  <a:pPr algn="ctr"/>
                  <a:r>
                    <a:rPr lang="id-ID" sz="1000" dirty="0" smtClean="0">
                      <a:latin typeface="Cambria" panose="02040503050406030204" pitchFamily="18" charset="0"/>
                    </a:rPr>
                    <a:t>Provinsi Bali &amp; Nasional Tahun 2017 (Persen)</a:t>
                  </a:r>
                  <a:endParaRPr lang="id-ID" sz="1000" dirty="0"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A3EF1DEF-03EB-46C2-AE63-DF4611E9D84B}"/>
                  </a:ext>
                </a:extLst>
              </p:cNvPr>
              <p:cNvSpPr/>
              <p:nvPr/>
            </p:nvSpPr>
            <p:spPr>
              <a:xfrm>
                <a:off x="9725027" y="5586943"/>
                <a:ext cx="264528" cy="27183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latin typeface="Cambria" panose="02040503050406030204" pitchFamily="18" charset="0"/>
                  </a:rPr>
                  <a:t>1</a:t>
                </a: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D7BC9E8-93AE-48D8-8A37-A1AFCBEC9F61}"/>
                  </a:ext>
                </a:extLst>
              </p:cNvPr>
              <p:cNvSpPr/>
              <p:nvPr/>
            </p:nvSpPr>
            <p:spPr>
              <a:xfrm>
                <a:off x="10639499" y="5530485"/>
                <a:ext cx="264528" cy="27183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latin typeface="Cambria" panose="02040503050406030204" pitchFamily="18" charset="0"/>
                  </a:rPr>
                  <a:t>2</a:t>
                </a: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7CE82901-28E0-4AB0-B924-5B5EAD94A9DA}"/>
                  </a:ext>
                </a:extLst>
              </p:cNvPr>
              <p:cNvSpPr/>
              <p:nvPr/>
            </p:nvSpPr>
            <p:spPr>
              <a:xfrm>
                <a:off x="11545817" y="5450520"/>
                <a:ext cx="264528" cy="27183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latin typeface="Cambria" panose="02040503050406030204" pitchFamily="18" charset="0"/>
                  </a:rPr>
                  <a:t>3</a:t>
                </a:r>
              </a:p>
            </p:txBody>
          </p:sp>
        </p:grpSp>
      </p:grpSp>
      <p:graphicFrame>
        <p:nvGraphicFramePr>
          <p:cNvPr id="120" name="Chart 119"/>
          <p:cNvGraphicFramePr>
            <a:graphicFrameLocks/>
          </p:cNvGraphicFramePr>
          <p:nvPr>
            <p:extLst/>
          </p:nvPr>
        </p:nvGraphicFramePr>
        <p:xfrm>
          <a:off x="-269984" y="4220731"/>
          <a:ext cx="4075622" cy="2200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6161066" y="660842"/>
            <a:ext cx="5676786" cy="4326061"/>
            <a:chOff x="6161066" y="660842"/>
            <a:chExt cx="5676786" cy="4326061"/>
          </a:xfrm>
        </p:grpSpPr>
        <p:pic>
          <p:nvPicPr>
            <p:cNvPr id="142" name="Picture 14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1066" y="1014364"/>
              <a:ext cx="5618253" cy="3972539"/>
            </a:xfrm>
            <a:prstGeom prst="rect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grpSp>
          <p:nvGrpSpPr>
            <p:cNvPr id="2" name="Group 1"/>
            <p:cNvGrpSpPr/>
            <p:nvPr/>
          </p:nvGrpSpPr>
          <p:grpSpPr>
            <a:xfrm>
              <a:off x="6374605" y="660842"/>
              <a:ext cx="5463247" cy="4305591"/>
              <a:chOff x="6374605" y="660842"/>
              <a:chExt cx="5463247" cy="4305591"/>
            </a:xfrm>
          </p:grpSpPr>
          <p:sp>
            <p:nvSpPr>
              <p:cNvPr id="131" name="TextBox 4">
                <a:extLst>
                  <a:ext uri="{FF2B5EF4-FFF2-40B4-BE49-F238E27FC236}">
                    <a16:creationId xmlns:a16="http://schemas.microsoft.com/office/drawing/2014/main" id="{8548828B-992C-4F13-AA8E-108ECA827A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23705" y="4720212"/>
                <a:ext cx="161414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altLang="id-ID" sz="10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charset="0"/>
                  </a:rPr>
                  <a:t>Sumber Data : </a:t>
                </a:r>
                <a:r>
                  <a:rPr kumimoji="0" lang="id-ID" altLang="id-ID" sz="100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 charset="0"/>
                  </a:rPr>
                  <a:t>BPS 2018</a:t>
                </a:r>
                <a:endParaRPr kumimoji="0" lang="id-ID" altLang="id-ID" sz="10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3321D7A-6E23-4DC0-A10A-A82B084A4073}"/>
                  </a:ext>
                </a:extLst>
              </p:cNvPr>
              <p:cNvSpPr/>
              <p:nvPr/>
            </p:nvSpPr>
            <p:spPr>
              <a:xfrm>
                <a:off x="7325117" y="660842"/>
                <a:ext cx="3279667" cy="4852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2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Indeks Pembangunan Manusia (IPM) Kab/Kota </a:t>
                </a:r>
              </a:p>
              <a:p>
                <a:pPr algn="ctr"/>
                <a:r>
                  <a:rPr lang="id-ID" sz="12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di Provinsi </a:t>
                </a:r>
                <a:r>
                  <a:rPr lang="id-ID" sz="12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Bali Tahun 2017</a:t>
                </a:r>
                <a:endParaRPr lang="id-ID" sz="12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16FD56B4-3779-487A-BE5C-42524847C09F}"/>
                  </a:ext>
                </a:extLst>
              </p:cNvPr>
              <p:cNvSpPr/>
              <p:nvPr/>
            </p:nvSpPr>
            <p:spPr>
              <a:xfrm>
                <a:off x="6435482" y="4176110"/>
                <a:ext cx="2094646" cy="144362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id-ID" sz="900" dirty="0">
                    <a:latin typeface="Cambria" panose="02040503050406030204" pitchFamily="18" charset="0"/>
                  </a:rPr>
                  <a:t>Diatas Rata-Rata Provinsi dan Nasional 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97F49B6-8695-407C-BF8B-A2F2FF470CBF}"/>
                  </a:ext>
                </a:extLst>
              </p:cNvPr>
              <p:cNvSpPr/>
              <p:nvPr/>
            </p:nvSpPr>
            <p:spPr>
              <a:xfrm>
                <a:off x="6435040" y="4349113"/>
                <a:ext cx="2262499" cy="144362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id-ID" sz="900" dirty="0">
                    <a:latin typeface="Cambria" panose="02040503050406030204" pitchFamily="18" charset="0"/>
                  </a:rPr>
                  <a:t>Diantara Rata-Rata Provinsi dan Nasional 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48C0003-B52D-4AED-BB64-AE4DA94260A7}"/>
                  </a:ext>
                </a:extLst>
              </p:cNvPr>
              <p:cNvSpPr/>
              <p:nvPr/>
            </p:nvSpPr>
            <p:spPr>
              <a:xfrm>
                <a:off x="6435040" y="4522114"/>
                <a:ext cx="2262499" cy="144362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id-ID" sz="900" dirty="0">
                    <a:latin typeface="Cambria" panose="02040503050406030204" pitchFamily="18" charset="0"/>
                  </a:rPr>
                  <a:t>Dibawah Rata-Rata Provinsi dan Nasional 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348C0003-B52D-4AED-BB64-AE4DA94260A7}"/>
                  </a:ext>
                </a:extLst>
              </p:cNvPr>
              <p:cNvSpPr/>
              <p:nvPr/>
            </p:nvSpPr>
            <p:spPr>
              <a:xfrm>
                <a:off x="6435040" y="4698961"/>
                <a:ext cx="2262499" cy="144362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id-ID" sz="900" dirty="0" smtClean="0">
                    <a:latin typeface="Cambria" panose="02040503050406030204" pitchFamily="18" charset="0"/>
                  </a:rPr>
                  <a:t>N.A</a:t>
                </a:r>
                <a:endParaRPr lang="id-ID" sz="9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2BAB0206-2D07-4E4E-AA60-5C928F8E0237}"/>
                  </a:ext>
                </a:extLst>
              </p:cNvPr>
              <p:cNvSpPr/>
              <p:nvPr/>
            </p:nvSpPr>
            <p:spPr>
              <a:xfrm>
                <a:off x="6374605" y="4176112"/>
                <a:ext cx="130724" cy="144362"/>
              </a:xfrm>
              <a:prstGeom prst="rect">
                <a:avLst/>
              </a:prstGeom>
              <a:solidFill>
                <a:srgbClr val="F8B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439DDDD9-544F-44C9-AB4D-6B75C69955B6}"/>
                  </a:ext>
                </a:extLst>
              </p:cNvPr>
              <p:cNvSpPr/>
              <p:nvPr/>
            </p:nvSpPr>
            <p:spPr>
              <a:xfrm>
                <a:off x="6374605" y="4349114"/>
                <a:ext cx="130724" cy="144362"/>
              </a:xfrm>
              <a:prstGeom prst="rect">
                <a:avLst/>
              </a:prstGeom>
              <a:solidFill>
                <a:srgbClr val="FFF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5A4EF236-FFF3-4CA0-882D-10BC11C9CF6A}"/>
                  </a:ext>
                </a:extLst>
              </p:cNvPr>
              <p:cNvSpPr/>
              <p:nvPr/>
            </p:nvSpPr>
            <p:spPr>
              <a:xfrm>
                <a:off x="6374605" y="4522115"/>
                <a:ext cx="130724" cy="144362"/>
              </a:xfrm>
              <a:prstGeom prst="rect">
                <a:avLst/>
              </a:prstGeom>
              <a:solidFill>
                <a:srgbClr val="FBFE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5A4EF236-FFF3-4CA0-882D-10BC11C9CF6A}"/>
                  </a:ext>
                </a:extLst>
              </p:cNvPr>
              <p:cNvSpPr/>
              <p:nvPr/>
            </p:nvSpPr>
            <p:spPr>
              <a:xfrm>
                <a:off x="6374605" y="4701716"/>
                <a:ext cx="130724" cy="14436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800"/>
              </a:p>
            </p:txBody>
          </p:sp>
        </p:grpSp>
        <p:grpSp>
          <p:nvGrpSpPr>
            <p:cNvPr id="143" name="Group 142"/>
            <p:cNvGrpSpPr/>
            <p:nvPr/>
          </p:nvGrpSpPr>
          <p:grpSpPr>
            <a:xfrm>
              <a:off x="7109780" y="2147261"/>
              <a:ext cx="4203914" cy="2162202"/>
              <a:chOff x="7256860" y="2081577"/>
              <a:chExt cx="4203914" cy="2162202"/>
            </a:xfrm>
          </p:grpSpPr>
          <p:grpSp>
            <p:nvGrpSpPr>
              <p:cNvPr id="144" name="Group 143"/>
              <p:cNvGrpSpPr/>
              <p:nvPr/>
            </p:nvGrpSpPr>
            <p:grpSpPr>
              <a:xfrm>
                <a:off x="8451337" y="2081577"/>
                <a:ext cx="1277789" cy="223336"/>
                <a:chOff x="6885380" y="1816978"/>
                <a:chExt cx="1277789" cy="223336"/>
              </a:xfrm>
            </p:grpSpPr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885380" y="18248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Buleleng</a:t>
                  </a:r>
                  <a:endParaRPr lang="id-ID" b="1" dirty="0"/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564928" y="1816978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(71,11%)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5" name="Group 144"/>
              <p:cNvGrpSpPr/>
              <p:nvPr/>
            </p:nvGrpSpPr>
            <p:grpSpPr>
              <a:xfrm>
                <a:off x="7256860" y="2410907"/>
                <a:ext cx="1091738" cy="335833"/>
                <a:chOff x="6885380" y="1824870"/>
                <a:chExt cx="1091738" cy="335833"/>
              </a:xfrm>
            </p:grpSpPr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885380" y="18248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Jembrana</a:t>
                  </a:r>
                  <a:endParaRPr lang="id-ID" b="1" dirty="0"/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40027" y="1945259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(70,72%)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6" name="Group 145"/>
              <p:cNvGrpSpPr/>
              <p:nvPr/>
            </p:nvGrpSpPr>
            <p:grpSpPr>
              <a:xfrm>
                <a:off x="8609741" y="2836506"/>
                <a:ext cx="1091738" cy="323166"/>
                <a:chOff x="6885380" y="1824870"/>
                <a:chExt cx="1091738" cy="323166"/>
              </a:xfrm>
            </p:grpSpPr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885380" y="18248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Tabanan</a:t>
                  </a:r>
                  <a:endParaRPr lang="id-ID" b="1" dirty="0"/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06197" y="1932592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(74,86%)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7" name="Group 146"/>
              <p:cNvGrpSpPr/>
              <p:nvPr/>
            </p:nvGrpSpPr>
            <p:grpSpPr>
              <a:xfrm>
                <a:off x="9770376" y="2222227"/>
                <a:ext cx="1091738" cy="321160"/>
                <a:chOff x="6999357" y="1826876"/>
                <a:chExt cx="1091738" cy="321160"/>
              </a:xfrm>
            </p:grpSpPr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999357" y="1826876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Bangli</a:t>
                  </a:r>
                  <a:endParaRPr lang="id-ID" b="1" dirty="0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79703" y="1932592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(68,24%)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8" name="Group 147"/>
              <p:cNvGrpSpPr/>
              <p:nvPr/>
            </p:nvGrpSpPr>
            <p:grpSpPr>
              <a:xfrm>
                <a:off x="10346234" y="2651197"/>
                <a:ext cx="1091738" cy="323166"/>
                <a:chOff x="6885380" y="1824870"/>
                <a:chExt cx="1091738" cy="323166"/>
              </a:xfrm>
            </p:grpSpPr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885380" y="18248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Karangasem</a:t>
                  </a:r>
                  <a:endParaRPr lang="id-ID" b="1" dirty="0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79703" y="1932592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(65,57%)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9" name="Group 148"/>
              <p:cNvGrpSpPr/>
              <p:nvPr/>
            </p:nvGrpSpPr>
            <p:grpSpPr>
              <a:xfrm>
                <a:off x="10369036" y="3920613"/>
                <a:ext cx="1091738" cy="323166"/>
                <a:chOff x="6885380" y="1824870"/>
                <a:chExt cx="1091738" cy="323166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885380" y="18248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Klungkung</a:t>
                  </a:r>
                  <a:endParaRPr lang="id-ID" b="1" dirty="0"/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79703" y="1932592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(70,13%)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9479361" y="2737548"/>
                <a:ext cx="1091738" cy="324847"/>
                <a:chOff x="6919958" y="1879233"/>
                <a:chExt cx="1091738" cy="324847"/>
              </a:xfrm>
            </p:grpSpPr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919958" y="1879233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Gianyar</a:t>
                  </a: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46248" y="1988636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(76,09%)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51" name="Group 150"/>
              <p:cNvGrpSpPr/>
              <p:nvPr/>
            </p:nvGrpSpPr>
            <p:grpSpPr>
              <a:xfrm>
                <a:off x="9256196" y="3667015"/>
                <a:ext cx="1091738" cy="322934"/>
                <a:chOff x="6885380" y="1824870"/>
                <a:chExt cx="1091738" cy="322934"/>
              </a:xfrm>
            </p:grpSpPr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6885380" y="1824870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Kota Denpasar</a:t>
                  </a:r>
                  <a:endParaRPr lang="id-ID" b="1" dirty="0"/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059595" y="1932360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(83,01%)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52" name="Group 151"/>
              <p:cNvGrpSpPr/>
              <p:nvPr/>
            </p:nvGrpSpPr>
            <p:grpSpPr>
              <a:xfrm>
                <a:off x="9203626" y="3254558"/>
                <a:ext cx="1091738" cy="337124"/>
                <a:chOff x="7259877" y="1818907"/>
                <a:chExt cx="1091738" cy="337124"/>
              </a:xfrm>
            </p:grpSpPr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E7268FC9-97EC-4DEA-AC1B-E0810D0F2EFD}"/>
                    </a:ext>
                  </a:extLst>
                </p:cNvPr>
                <p:cNvSpPr/>
                <p:nvPr/>
              </p:nvSpPr>
              <p:spPr>
                <a:xfrm>
                  <a:off x="7259877" y="1818907"/>
                  <a:ext cx="1091738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id-ID" sz="800" b="1" dirty="0" smtClean="0">
                      <a:latin typeface="Cambria" panose="02040503050406030204" pitchFamily="18" charset="0"/>
                    </a:rPr>
                    <a:t>Kab. Badung</a:t>
                  </a:r>
                  <a:endParaRPr lang="id-ID" b="1" dirty="0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5137A168-90ED-4748-A7AE-DBDB1F7CB82C}"/>
                    </a:ext>
                  </a:extLst>
                </p:cNvPr>
                <p:cNvSpPr/>
                <p:nvPr/>
              </p:nvSpPr>
              <p:spPr>
                <a:xfrm>
                  <a:off x="7371690" y="1940587"/>
                  <a:ext cx="59824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id-ID" sz="800" dirty="0" smtClean="0">
                      <a:latin typeface="Cambria" panose="02040503050406030204" pitchFamily="18" charset="0"/>
                    </a:rPr>
                    <a:t>(80,54%)</a:t>
                  </a:r>
                  <a:endParaRPr lang="id-ID" sz="8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1927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" name="Chart 112"/>
          <p:cNvGraphicFramePr>
            <a:graphicFrameLocks/>
          </p:cNvGraphicFramePr>
          <p:nvPr>
            <p:extLst/>
          </p:nvPr>
        </p:nvGraphicFramePr>
        <p:xfrm>
          <a:off x="161001" y="1377243"/>
          <a:ext cx="5961171" cy="2426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4A1A8F0-F718-4758-AF05-0946BB9468DC}"/>
              </a:ext>
            </a:extLst>
          </p:cNvPr>
          <p:cNvGrpSpPr/>
          <p:nvPr/>
        </p:nvGrpSpPr>
        <p:grpSpPr>
          <a:xfrm>
            <a:off x="2286000" y="164136"/>
            <a:ext cx="5607940" cy="726837"/>
            <a:chOff x="1389826" y="138011"/>
            <a:chExt cx="6303640" cy="84396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3F1423E-7D0E-4003-BAD3-F3AA477821BA}"/>
                </a:ext>
              </a:extLst>
            </p:cNvPr>
            <p:cNvGrpSpPr/>
            <p:nvPr/>
          </p:nvGrpSpPr>
          <p:grpSpPr>
            <a:xfrm>
              <a:off x="1389826" y="138011"/>
              <a:ext cx="6303640" cy="843966"/>
              <a:chOff x="1087956" y="136882"/>
              <a:chExt cx="5644938" cy="84396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A1C1213-81D1-48E1-A622-926909DA36F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5644938" cy="832508"/>
                <a:chOff x="0" y="3151"/>
                <a:chExt cx="1563549" cy="321485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A5B8C1A2-DC40-4869-BD73-FC6AAC7D9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77444ED5-0BEE-4423-8773-2E14DEFBC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2D949EE8-2759-4974-85F9-1833770D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543CC9-4E26-4828-B369-DE11535F5BC4}"/>
                  </a:ext>
                </a:extLst>
              </p:cNvPr>
              <p:cNvSpPr/>
              <p:nvPr/>
            </p:nvSpPr>
            <p:spPr>
              <a:xfrm>
                <a:off x="1119953" y="136882"/>
                <a:ext cx="5464276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2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TINGKAT PENGANGGURAN TERBUKA (TPT)</a:t>
                </a:r>
                <a:endPara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93DA86-904A-411F-9BF4-F3CDE5BAEF09}"/>
                </a:ext>
              </a:extLst>
            </p:cNvPr>
            <p:cNvSpPr/>
            <p:nvPr/>
          </p:nvSpPr>
          <p:spPr>
            <a:xfrm>
              <a:off x="1402636" y="464362"/>
              <a:ext cx="1793217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 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36338" y="867984"/>
            <a:ext cx="4502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Tingkat Pengangguran Terbuka (TPT) Provinsi Seluruh Indonesia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noProof="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Per-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Agustus 2018  (Persen)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696" y="3795321"/>
            <a:ext cx="4453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Tren Tingkat Pengangguran Terbuka Provinsi Bali</a:t>
            </a:r>
            <a:endParaRPr kumimoji="0" lang="id-ID" sz="12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Dan Nasional Tahun 2014-Agustus</a:t>
            </a:r>
            <a:r>
              <a:rPr kumimoji="0" lang="id-ID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2018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(Persen)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3D60FA-7FAD-4010-B8BD-AAAF84D803EA}"/>
              </a:ext>
            </a:extLst>
          </p:cNvPr>
          <p:cNvCxnSpPr/>
          <p:nvPr/>
        </p:nvCxnSpPr>
        <p:spPr>
          <a:xfrm>
            <a:off x="185623" y="2160040"/>
            <a:ext cx="5911925" cy="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4" name="Rectangle 13"/>
          <p:cNvSpPr/>
          <p:nvPr/>
        </p:nvSpPr>
        <p:spPr>
          <a:xfrm>
            <a:off x="3787442" y="4086205"/>
            <a:ext cx="24627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algn="just">
              <a:buFont typeface="Wingdings" panose="05000000000000000000" pitchFamily="2" charset="2"/>
              <a:buChar char="v"/>
              <a:defRPr/>
            </a:pPr>
            <a:r>
              <a:rPr kumimoji="0" lang="id-ID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TPT Bali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tahun 2018 sebesar (1,37%) berada jauh dibawah rata-rata nasional sebesar (5,34%). TPT Bali 2018 merupakan TPT terendah dan tergolong yang terbaik secara nasional.  Berdasarkan tren </a:t>
            </a:r>
            <a:r>
              <a:rPr lang="id-ID" sz="1000" dirty="0" smtClean="0">
                <a:latin typeface="Cambria" panose="02040503050406030204" pitchFamily="18" charset="0"/>
                <a:ea typeface="Cambria" panose="02040503050406030204" pitchFamily="18" charset="0"/>
              </a:rPr>
              <a:t>TPT 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tahun 2014-Agustus 2018 sangat baik dan selalu dibawah rata-rata nasional serta selalu mengalami penurunan setiap tahunnya. Kondisi yang sama juga dialami seluruh kab/kota di Bali di Tahun 2017. Tidak ada TPT yang melebihi rata-rata nasional. Kab dengan TPT terendah yaitu Bangli diikuti Kab Badung dan Jembrana.</a:t>
            </a:r>
            <a:endParaRPr kumimoji="0" lang="id-ID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15" name="Picture 4" descr="Business Meeting Icon 256x256">
            <a:extLst>
              <a:ext uri="{FF2B5EF4-FFF2-40B4-BE49-F238E27FC236}">
                <a16:creationId xmlns:a16="http://schemas.microsoft.com/office/drawing/2014/main" id="{CEC5BAB6-7509-4ECF-9CAB-9B15E54CD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66" b="94141" l="1172" r="100000">
                        <a14:foregroundMark x1="9766" y1="66016" x2="1953" y2="77344"/>
                        <a14:foregroundMark x1="46484" y1="43750" x2="40625" y2="53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75" y="3594828"/>
            <a:ext cx="599843" cy="59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oup 163"/>
          <p:cNvGrpSpPr/>
          <p:nvPr/>
        </p:nvGrpSpPr>
        <p:grpSpPr>
          <a:xfrm>
            <a:off x="6022353" y="5066579"/>
            <a:ext cx="3502460" cy="1585572"/>
            <a:chOff x="6320861" y="4834164"/>
            <a:chExt cx="5829750" cy="2231502"/>
          </a:xfrm>
        </p:grpSpPr>
        <p:grpSp>
          <p:nvGrpSpPr>
            <p:cNvPr id="88" name="Group 167">
              <a:extLst>
                <a:ext uri="{FF2B5EF4-FFF2-40B4-BE49-F238E27FC236}">
                  <a16:creationId xmlns:a16="http://schemas.microsoft.com/office/drawing/2014/main" id="{C798D694-3B98-4DE0-A980-3C6832FE3511}"/>
                </a:ext>
              </a:extLst>
            </p:cNvPr>
            <p:cNvGrpSpPr/>
            <p:nvPr/>
          </p:nvGrpSpPr>
          <p:grpSpPr>
            <a:xfrm>
              <a:off x="6952508" y="6359572"/>
              <a:ext cx="4597056" cy="706094"/>
              <a:chOff x="5570211" y="6319250"/>
              <a:chExt cx="3577593" cy="889319"/>
            </a:xfrm>
          </p:grpSpPr>
          <p:sp>
            <p:nvSpPr>
              <p:cNvPr id="90" name="Rounded Rectangle 1">
                <a:extLst>
                  <a:ext uri="{FF2B5EF4-FFF2-40B4-BE49-F238E27FC236}">
                    <a16:creationId xmlns:a16="http://schemas.microsoft.com/office/drawing/2014/main" id="{ADC47810-4941-4361-BF1F-224C3F4ED17C}"/>
                  </a:ext>
                </a:extLst>
              </p:cNvPr>
              <p:cNvSpPr/>
              <p:nvPr/>
            </p:nvSpPr>
            <p:spPr>
              <a:xfrm rot="10800000">
                <a:off x="5570211" y="6908648"/>
                <a:ext cx="1175932" cy="29992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9E75">
                      <a:shade val="30000"/>
                      <a:satMod val="115000"/>
                    </a:srgbClr>
                  </a:gs>
                  <a:gs pos="50000">
                    <a:srgbClr val="009E75">
                      <a:shade val="67500"/>
                      <a:satMod val="115000"/>
                    </a:srgbClr>
                  </a:gs>
                  <a:gs pos="100000">
                    <a:srgbClr val="009E75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92" name="TextBox 25">
                <a:extLst>
                  <a:ext uri="{FF2B5EF4-FFF2-40B4-BE49-F238E27FC236}">
                    <a16:creationId xmlns:a16="http://schemas.microsoft.com/office/drawing/2014/main" id="{EA7B402C-9E69-44B1-B462-D8BEC9DB799B}"/>
                  </a:ext>
                </a:extLst>
              </p:cNvPr>
              <p:cNvSpPr txBox="1"/>
              <p:nvPr/>
            </p:nvSpPr>
            <p:spPr>
              <a:xfrm>
                <a:off x="7228918" y="6319250"/>
                <a:ext cx="6711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80%</a:t>
                </a:r>
              </a:p>
            </p:txBody>
          </p:sp>
          <p:sp>
            <p:nvSpPr>
              <p:cNvPr id="93" name="TextBox 26">
                <a:extLst>
                  <a:ext uri="{FF2B5EF4-FFF2-40B4-BE49-F238E27FC236}">
                    <a16:creationId xmlns:a16="http://schemas.microsoft.com/office/drawing/2014/main" id="{444B0819-D490-4293-8D86-22B52A701581}"/>
                  </a:ext>
                </a:extLst>
              </p:cNvPr>
              <p:cNvSpPr txBox="1"/>
              <p:nvPr/>
            </p:nvSpPr>
            <p:spPr>
              <a:xfrm>
                <a:off x="8476693" y="6319250"/>
                <a:ext cx="6711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65%</a:t>
                </a:r>
              </a:p>
            </p:txBody>
          </p:sp>
          <p:sp>
            <p:nvSpPr>
              <p:cNvPr id="94" name="Rounded Rectangle 1">
                <a:extLst>
                  <a:ext uri="{FF2B5EF4-FFF2-40B4-BE49-F238E27FC236}">
                    <a16:creationId xmlns:a16="http://schemas.microsoft.com/office/drawing/2014/main" id="{F49D477C-D6E0-4890-9556-3FDDE9215688}"/>
                  </a:ext>
                </a:extLst>
              </p:cNvPr>
              <p:cNvSpPr/>
              <p:nvPr/>
            </p:nvSpPr>
            <p:spPr>
              <a:xfrm rot="10800000">
                <a:off x="6844093" y="6867246"/>
                <a:ext cx="1075081" cy="29992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9E75">
                      <a:shade val="30000"/>
                      <a:satMod val="115000"/>
                    </a:srgbClr>
                  </a:gs>
                  <a:gs pos="50000">
                    <a:srgbClr val="009E75">
                      <a:shade val="67500"/>
                      <a:satMod val="115000"/>
                    </a:srgbClr>
                  </a:gs>
                  <a:gs pos="100000">
                    <a:srgbClr val="009E75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95" name="Rounded Rectangle 1">
                <a:extLst>
                  <a:ext uri="{FF2B5EF4-FFF2-40B4-BE49-F238E27FC236}">
                    <a16:creationId xmlns:a16="http://schemas.microsoft.com/office/drawing/2014/main" id="{0837D307-6252-42AE-8334-9A8C49D38933}"/>
                  </a:ext>
                </a:extLst>
              </p:cNvPr>
              <p:cNvSpPr/>
              <p:nvPr/>
            </p:nvSpPr>
            <p:spPr>
              <a:xfrm rot="10800000">
                <a:off x="8009597" y="6849134"/>
                <a:ext cx="1075081" cy="29992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9E75">
                      <a:shade val="30000"/>
                      <a:satMod val="115000"/>
                    </a:srgbClr>
                  </a:gs>
                  <a:gs pos="50000">
                    <a:srgbClr val="009E75">
                      <a:shade val="67500"/>
                      <a:satMod val="115000"/>
                    </a:srgbClr>
                  </a:gs>
                  <a:gs pos="100000">
                    <a:srgbClr val="009E75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6196891-64A8-45FF-A8D6-832A3B823EA5}"/>
                </a:ext>
              </a:extLst>
            </p:cNvPr>
            <p:cNvSpPr/>
            <p:nvPr/>
          </p:nvSpPr>
          <p:spPr>
            <a:xfrm>
              <a:off x="6320861" y="4834164"/>
              <a:ext cx="5829750" cy="563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3 Kab/Kota TPT Diatas Rata Rata </a:t>
              </a:r>
            </a:p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Nasional Dan Bali Agustus 2018 (Persen)</a:t>
              </a:r>
              <a:endParaRPr lang="id-ID" sz="10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8947293" y="5077454"/>
            <a:ext cx="3649498" cy="1565377"/>
            <a:chOff x="6242864" y="4849452"/>
            <a:chExt cx="6074490" cy="2203072"/>
          </a:xfrm>
        </p:grpSpPr>
        <p:grpSp>
          <p:nvGrpSpPr>
            <p:cNvPr id="99" name="Group 121"/>
            <p:cNvGrpSpPr/>
            <p:nvPr/>
          </p:nvGrpSpPr>
          <p:grpSpPr>
            <a:xfrm>
              <a:off x="6242864" y="4849452"/>
              <a:ext cx="6074490" cy="2203072"/>
              <a:chOff x="6242864" y="4849452"/>
              <a:chExt cx="6074490" cy="2203072"/>
            </a:xfrm>
          </p:grpSpPr>
          <p:grpSp>
            <p:nvGrpSpPr>
              <p:cNvPr id="103" name="Group 125">
                <a:extLst>
                  <a:ext uri="{FF2B5EF4-FFF2-40B4-BE49-F238E27FC236}">
                    <a16:creationId xmlns:a16="http://schemas.microsoft.com/office/drawing/2014/main" id="{C798D694-3B98-4DE0-A980-3C6832FE3511}"/>
                  </a:ext>
                </a:extLst>
              </p:cNvPr>
              <p:cNvGrpSpPr/>
              <p:nvPr/>
            </p:nvGrpSpPr>
            <p:grpSpPr>
              <a:xfrm>
                <a:off x="6977763" y="5651885"/>
                <a:ext cx="4742843" cy="1400639"/>
                <a:chOff x="5589865" y="5427928"/>
                <a:chExt cx="3691051" cy="1764092"/>
              </a:xfrm>
            </p:grpSpPr>
            <p:sp>
              <p:nvSpPr>
                <p:cNvPr id="105" name="Rounded Rectangle 1">
                  <a:extLst>
                    <a:ext uri="{FF2B5EF4-FFF2-40B4-BE49-F238E27FC236}">
                      <a16:creationId xmlns:a16="http://schemas.microsoft.com/office/drawing/2014/main" id="{ADC47810-4941-4361-BF1F-224C3F4ED17C}"/>
                    </a:ext>
                  </a:extLst>
                </p:cNvPr>
                <p:cNvSpPr/>
                <p:nvPr/>
              </p:nvSpPr>
              <p:spPr>
                <a:xfrm rot="10800000">
                  <a:off x="5671065" y="5706233"/>
                  <a:ext cx="1075081" cy="1442799"/>
                </a:xfrm>
                <a:prstGeom prst="roundRect">
                  <a:avLst>
                    <a:gd name="adj" fmla="val 0"/>
                  </a:avLst>
                </a:prstGeom>
                <a:gradFill flip="none" rotWithShape="1">
                  <a:gsLst>
                    <a:gs pos="0">
                      <a:srgbClr val="59FEAF">
                        <a:tint val="66000"/>
                        <a:satMod val="160000"/>
                      </a:srgbClr>
                    </a:gs>
                    <a:gs pos="50000">
                      <a:srgbClr val="59FEAF">
                        <a:tint val="44500"/>
                        <a:satMod val="160000"/>
                      </a:srgbClr>
                    </a:gs>
                    <a:gs pos="100000">
                      <a:srgbClr val="59FEAF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02ACF557-3405-4873-A497-57842B09065B}"/>
                    </a:ext>
                  </a:extLst>
                </p:cNvPr>
                <p:cNvSpPr txBox="1"/>
                <p:nvPr/>
              </p:nvSpPr>
              <p:spPr>
                <a:xfrm>
                  <a:off x="5589865" y="5964609"/>
                  <a:ext cx="1217071" cy="982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Bangli </a:t>
                  </a:r>
                </a:p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(0,48 %)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7" name="TextBox 25">
                  <a:extLst>
                    <a:ext uri="{FF2B5EF4-FFF2-40B4-BE49-F238E27FC236}">
                      <a16:creationId xmlns:a16="http://schemas.microsoft.com/office/drawing/2014/main" id="{EA7B402C-9E69-44B1-B462-D8BEC9DB799B}"/>
                    </a:ext>
                  </a:extLst>
                </p:cNvPr>
                <p:cNvSpPr txBox="1"/>
                <p:nvPr/>
              </p:nvSpPr>
              <p:spPr>
                <a:xfrm>
                  <a:off x="7228918" y="6319250"/>
                  <a:ext cx="403197" cy="3488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80%</a:t>
                  </a:r>
                </a:p>
              </p:txBody>
            </p:sp>
            <p:sp>
              <p:nvSpPr>
                <p:cNvPr id="108" name="TextBox 26">
                  <a:extLst>
                    <a:ext uri="{FF2B5EF4-FFF2-40B4-BE49-F238E27FC236}">
                      <a16:creationId xmlns:a16="http://schemas.microsoft.com/office/drawing/2014/main" id="{444B0819-D490-4293-8D86-22B52A701581}"/>
                    </a:ext>
                  </a:extLst>
                </p:cNvPr>
                <p:cNvSpPr txBox="1"/>
                <p:nvPr/>
              </p:nvSpPr>
              <p:spPr>
                <a:xfrm>
                  <a:off x="8476694" y="6319250"/>
                  <a:ext cx="403197" cy="3488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65%</a:t>
                  </a:r>
                </a:p>
              </p:txBody>
            </p:sp>
            <p:sp>
              <p:nvSpPr>
                <p:cNvPr id="109" name="Rounded Rectangle 1">
                  <a:extLst>
                    <a:ext uri="{FF2B5EF4-FFF2-40B4-BE49-F238E27FC236}">
                      <a16:creationId xmlns:a16="http://schemas.microsoft.com/office/drawing/2014/main" id="{F49D477C-D6E0-4890-9556-3FDDE9215688}"/>
                    </a:ext>
                  </a:extLst>
                </p:cNvPr>
                <p:cNvSpPr/>
                <p:nvPr/>
              </p:nvSpPr>
              <p:spPr>
                <a:xfrm rot="10800000">
                  <a:off x="6844094" y="5706231"/>
                  <a:ext cx="1075081" cy="1442797"/>
                </a:xfrm>
                <a:prstGeom prst="roundRect">
                  <a:avLst>
                    <a:gd name="adj" fmla="val 0"/>
                  </a:avLst>
                </a:prstGeom>
                <a:gradFill flip="none" rotWithShape="1">
                  <a:gsLst>
                    <a:gs pos="0">
                      <a:srgbClr val="59FEAF">
                        <a:tint val="66000"/>
                        <a:satMod val="160000"/>
                      </a:srgbClr>
                    </a:gs>
                    <a:gs pos="50000">
                      <a:srgbClr val="59FEAF">
                        <a:tint val="44500"/>
                        <a:satMod val="160000"/>
                      </a:srgbClr>
                    </a:gs>
                    <a:gs pos="100000">
                      <a:srgbClr val="59FEAF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0" name="Rounded Rectangle 1">
                  <a:extLst>
                    <a:ext uri="{FF2B5EF4-FFF2-40B4-BE49-F238E27FC236}">
                      <a16:creationId xmlns:a16="http://schemas.microsoft.com/office/drawing/2014/main" id="{0837D307-6252-42AE-8334-9A8C49D38933}"/>
                    </a:ext>
                  </a:extLst>
                </p:cNvPr>
                <p:cNvSpPr/>
                <p:nvPr/>
              </p:nvSpPr>
              <p:spPr>
                <a:xfrm rot="10800000">
                  <a:off x="8009603" y="5427928"/>
                  <a:ext cx="1075081" cy="1764092"/>
                </a:xfrm>
                <a:prstGeom prst="roundRect">
                  <a:avLst>
                    <a:gd name="adj" fmla="val 0"/>
                  </a:avLst>
                </a:prstGeom>
                <a:gradFill flip="none" rotWithShape="1">
                  <a:gsLst>
                    <a:gs pos="0">
                      <a:srgbClr val="59FEAF">
                        <a:tint val="66000"/>
                        <a:satMod val="160000"/>
                      </a:srgbClr>
                    </a:gs>
                    <a:gs pos="50000">
                      <a:srgbClr val="59FEAF">
                        <a:tint val="44500"/>
                        <a:satMod val="160000"/>
                      </a:srgbClr>
                    </a:gs>
                    <a:gs pos="100000">
                      <a:srgbClr val="59FEAF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779D35C7-63B5-4261-AA58-85B1ACF117E6}"/>
                    </a:ext>
                  </a:extLst>
                </p:cNvPr>
                <p:cNvSpPr txBox="1"/>
                <p:nvPr/>
              </p:nvSpPr>
              <p:spPr>
                <a:xfrm>
                  <a:off x="6967969" y="5965382"/>
                  <a:ext cx="907826" cy="9820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Badung  </a:t>
                  </a:r>
                  <a:br>
                    <a:rPr lang="id-ID" sz="1000" b="1" dirty="0" smtClean="0">
                      <a:latin typeface="Cambria" panose="02040503050406030204" pitchFamily="18" charset="0"/>
                    </a:rPr>
                  </a:br>
                  <a:r>
                    <a:rPr lang="id-ID" sz="1000" b="1" dirty="0" smtClean="0">
                      <a:latin typeface="Cambria" panose="02040503050406030204" pitchFamily="18" charset="0"/>
                    </a:rPr>
                    <a:t>(0,48 %)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679D8759-8CC2-4C9B-8381-7424C119B3A6}"/>
                    </a:ext>
                  </a:extLst>
                </p:cNvPr>
                <p:cNvSpPr txBox="1"/>
                <p:nvPr/>
              </p:nvSpPr>
              <p:spPr>
                <a:xfrm>
                  <a:off x="7911145" y="5946151"/>
                  <a:ext cx="1369771" cy="982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pPr lvl="0"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Jembrana</a:t>
                  </a:r>
                </a:p>
                <a:p>
                  <a:pPr lvl="0"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(0,67 </a:t>
                  </a:r>
                  <a:r>
                    <a:rPr kumimoji="0" lang="en-US" sz="1000" b="1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%</a:t>
                  </a:r>
                  <a:r>
                    <a:rPr kumimoji="0" lang="id-ID" sz="1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6196891-64A8-45FF-A8D6-832A3B823EA5}"/>
                  </a:ext>
                </a:extLst>
              </p:cNvPr>
              <p:cNvSpPr/>
              <p:nvPr/>
            </p:nvSpPr>
            <p:spPr>
              <a:xfrm>
                <a:off x="6242864" y="4849452"/>
                <a:ext cx="6074490" cy="563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1000" dirty="0" smtClean="0">
                    <a:latin typeface="Cambria" panose="02040503050406030204" pitchFamily="18" charset="0"/>
                  </a:rPr>
                  <a:t>3 Kab/Kota TPT Dibawah Rata Rata </a:t>
                </a:r>
              </a:p>
              <a:p>
                <a:pPr algn="ctr"/>
                <a:r>
                  <a:rPr lang="id-ID" sz="1000" dirty="0" smtClean="0">
                    <a:latin typeface="Cambria" panose="02040503050406030204" pitchFamily="18" charset="0"/>
                  </a:rPr>
                  <a:t>Nasional Dan Bali Agustus 2018 (Persen)</a:t>
                </a:r>
                <a:endParaRPr lang="id-ID" sz="1000" dirty="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3EF1DEF-03EB-46C2-AE63-DF4611E9D84B}"/>
                </a:ext>
              </a:extLst>
            </p:cNvPr>
            <p:cNvSpPr/>
            <p:nvPr/>
          </p:nvSpPr>
          <p:spPr>
            <a:xfrm>
              <a:off x="7565596" y="5641752"/>
              <a:ext cx="446352" cy="38257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1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7D7BC9E8-93AE-48D8-8A37-A1AFCBEC9F61}"/>
                </a:ext>
              </a:extLst>
            </p:cNvPr>
            <p:cNvSpPr/>
            <p:nvPr/>
          </p:nvSpPr>
          <p:spPr>
            <a:xfrm>
              <a:off x="9065306" y="5589281"/>
              <a:ext cx="446352" cy="38257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2</a:t>
              </a: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CE82901-28E0-4AB0-B924-5B5EAD94A9DA}"/>
                </a:ext>
              </a:extLst>
            </p:cNvPr>
            <p:cNvSpPr/>
            <p:nvPr/>
          </p:nvSpPr>
          <p:spPr>
            <a:xfrm>
              <a:off x="10533374" y="5471264"/>
              <a:ext cx="446352" cy="38257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3</a:t>
              </a:r>
            </a:p>
          </p:txBody>
        </p:sp>
      </p:grpSp>
      <p:graphicFrame>
        <p:nvGraphicFramePr>
          <p:cNvPr id="117" name="Chart 116"/>
          <p:cNvGraphicFramePr>
            <a:graphicFrameLocks/>
          </p:cNvGraphicFramePr>
          <p:nvPr/>
        </p:nvGraphicFramePr>
        <p:xfrm>
          <a:off x="100696" y="4377793"/>
          <a:ext cx="3835155" cy="199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6282129" y="751724"/>
            <a:ext cx="5620885" cy="4232752"/>
            <a:chOff x="6282129" y="751724"/>
            <a:chExt cx="5620885" cy="4232752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129" y="1010077"/>
              <a:ext cx="5620885" cy="3974399"/>
            </a:xfrm>
            <a:prstGeom prst="rect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19" name="TextBox 4">
              <a:extLst>
                <a:ext uri="{FF2B5EF4-FFF2-40B4-BE49-F238E27FC236}">
                  <a16:creationId xmlns:a16="http://schemas.microsoft.com/office/drawing/2014/main" id="{8548828B-992C-4F13-AA8E-108ECA827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65990" y="4707085"/>
              <a:ext cx="161414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id-ID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Sumber Data : </a:t>
              </a:r>
              <a:r>
                <a:rPr kumimoji="0" lang="id-ID" altLang="id-ID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BPS 2017</a:t>
              </a:r>
              <a:endParaRPr kumimoji="0" lang="id-ID" altLang="id-ID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3321D7A-6E23-4DC0-A10A-A82B084A4073}"/>
                </a:ext>
              </a:extLst>
            </p:cNvPr>
            <p:cNvSpPr/>
            <p:nvPr/>
          </p:nvSpPr>
          <p:spPr>
            <a:xfrm>
              <a:off x="7298347" y="751724"/>
              <a:ext cx="3600476" cy="48528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Tingkat Pengangguran Terbuka (TPT)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Kab/Kota di Provinsi </a:t>
              </a:r>
              <a:r>
                <a:rPr kumimoji="0" lang="id-ID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 </a:t>
              </a:r>
              <a:r>
                <a:rPr lang="id-ID" sz="120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2017</a:t>
              </a:r>
              <a:endPara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6FD56B4-3779-487A-BE5C-42524847C09F}"/>
                </a:ext>
              </a:extLst>
            </p:cNvPr>
            <p:cNvSpPr/>
            <p:nvPr/>
          </p:nvSpPr>
          <p:spPr>
            <a:xfrm>
              <a:off x="6424500" y="4180186"/>
              <a:ext cx="2094646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Diatas Rata-Rata Provinsi dan Nasional 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97F49B6-8695-407C-BF8B-A2F2FF470CBF}"/>
                </a:ext>
              </a:extLst>
            </p:cNvPr>
            <p:cNvSpPr/>
            <p:nvPr/>
          </p:nvSpPr>
          <p:spPr>
            <a:xfrm>
              <a:off x="6424058" y="4353189"/>
              <a:ext cx="2262499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Diantara Rata-Rata Provinsi dan Nasional 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48C0003-B52D-4AED-BB64-AE4DA94260A7}"/>
                </a:ext>
              </a:extLst>
            </p:cNvPr>
            <p:cNvSpPr/>
            <p:nvPr/>
          </p:nvSpPr>
          <p:spPr>
            <a:xfrm>
              <a:off x="6424058" y="4526190"/>
              <a:ext cx="2262499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Dibawah Rata-Rata Provinsi dan Nasional 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348C0003-B52D-4AED-BB64-AE4DA94260A7}"/>
                </a:ext>
              </a:extLst>
            </p:cNvPr>
            <p:cNvSpPr/>
            <p:nvPr/>
          </p:nvSpPr>
          <p:spPr>
            <a:xfrm>
              <a:off x="6424058" y="4703037"/>
              <a:ext cx="2262499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N.A</a:t>
              </a:r>
              <a:endPara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2BAB0206-2D07-4E4E-AA60-5C928F8E0237}"/>
                </a:ext>
              </a:extLst>
            </p:cNvPr>
            <p:cNvSpPr/>
            <p:nvPr/>
          </p:nvSpPr>
          <p:spPr>
            <a:xfrm>
              <a:off x="6363623" y="4180188"/>
              <a:ext cx="130724" cy="144362"/>
            </a:xfrm>
            <a:prstGeom prst="rect">
              <a:avLst/>
            </a:prstGeom>
            <a:solidFill>
              <a:srgbClr val="00A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39DDDD9-544F-44C9-AB4D-6B75C69955B6}"/>
                </a:ext>
              </a:extLst>
            </p:cNvPr>
            <p:cNvSpPr/>
            <p:nvPr/>
          </p:nvSpPr>
          <p:spPr>
            <a:xfrm>
              <a:off x="6363623" y="4353190"/>
              <a:ext cx="130724" cy="144362"/>
            </a:xfrm>
            <a:prstGeom prst="rect">
              <a:avLst/>
            </a:prstGeom>
            <a:solidFill>
              <a:srgbClr val="FFFD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5A4EF236-FFF3-4CA0-882D-10BC11C9CF6A}"/>
                </a:ext>
              </a:extLst>
            </p:cNvPr>
            <p:cNvSpPr/>
            <p:nvPr/>
          </p:nvSpPr>
          <p:spPr>
            <a:xfrm>
              <a:off x="6363623" y="4526191"/>
              <a:ext cx="130724" cy="144362"/>
            </a:xfrm>
            <a:prstGeom prst="rect">
              <a:avLst/>
            </a:prstGeom>
            <a:solidFill>
              <a:srgbClr val="59FE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5A4EF236-FFF3-4CA0-882D-10BC11C9CF6A}"/>
                </a:ext>
              </a:extLst>
            </p:cNvPr>
            <p:cNvSpPr/>
            <p:nvPr/>
          </p:nvSpPr>
          <p:spPr>
            <a:xfrm>
              <a:off x="6363623" y="4705792"/>
              <a:ext cx="130724" cy="1443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7221587" y="2107074"/>
            <a:ext cx="4203914" cy="2162202"/>
            <a:chOff x="7256860" y="2081577"/>
            <a:chExt cx="4203914" cy="2162202"/>
          </a:xfrm>
        </p:grpSpPr>
        <p:grpSp>
          <p:nvGrpSpPr>
            <p:cNvPr id="130" name="Group 129"/>
            <p:cNvGrpSpPr/>
            <p:nvPr/>
          </p:nvGrpSpPr>
          <p:grpSpPr>
            <a:xfrm>
              <a:off x="8451337" y="2081577"/>
              <a:ext cx="1221684" cy="223336"/>
              <a:chOff x="6885380" y="1816978"/>
              <a:chExt cx="1221684" cy="223336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Buleleng</a:t>
                </a:r>
                <a:endParaRPr lang="id-ID" b="1" dirty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564928" y="1816978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(2,41%)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7256860" y="2410907"/>
              <a:ext cx="1091738" cy="335833"/>
              <a:chOff x="6885380" y="1824870"/>
              <a:chExt cx="1091738" cy="335833"/>
            </a:xfrm>
          </p:grpSpPr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Jembrana</a:t>
                </a:r>
                <a:endParaRPr lang="id-ID" b="1" dirty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0027" y="1945259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(0,67%)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8609741" y="2836506"/>
              <a:ext cx="1091738" cy="323166"/>
              <a:chOff x="6885380" y="1824870"/>
              <a:chExt cx="1091738" cy="323166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Tabanan</a:t>
                </a:r>
                <a:endParaRPr lang="id-ID" b="1" dirty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06197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(1,79%)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9770376" y="2222227"/>
              <a:ext cx="1091738" cy="321160"/>
              <a:chOff x="6999357" y="1826876"/>
              <a:chExt cx="1091738" cy="321160"/>
            </a:xfrm>
          </p:grpSpPr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99357" y="1826876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Bangli</a:t>
                </a:r>
                <a:endParaRPr lang="id-ID" b="1" dirty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(0,48%)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10346234" y="2651197"/>
              <a:ext cx="1091738" cy="323166"/>
              <a:chOff x="6885380" y="1824870"/>
              <a:chExt cx="1091738" cy="323166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Karangasem</a:t>
                </a:r>
                <a:endParaRPr lang="id-ID" b="1" dirty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(0,72%)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10369036" y="3920613"/>
              <a:ext cx="1091738" cy="323166"/>
              <a:chOff x="6885380" y="1824870"/>
              <a:chExt cx="1091738" cy="323166"/>
            </a:xfrm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Klungkung</a:t>
                </a:r>
                <a:endParaRPr lang="id-ID" b="1" dirty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(0,94%)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>
              <a:off x="9479361" y="2737548"/>
              <a:ext cx="1091738" cy="324847"/>
              <a:chOff x="6919958" y="1879233"/>
              <a:chExt cx="1091738" cy="324847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19958" y="1879233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Gianyar</a:t>
                </a: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6248" y="1988636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(1,02%)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9256196" y="3667015"/>
              <a:ext cx="1091738" cy="322934"/>
              <a:chOff x="6885380" y="1824870"/>
              <a:chExt cx="1091738" cy="322934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Kota Denpasar</a:t>
                </a:r>
                <a:endParaRPr lang="id-ID" b="1" dirty="0"/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59595" y="1932360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(2,63%)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9203626" y="3254558"/>
              <a:ext cx="1091738" cy="337124"/>
              <a:chOff x="7259877" y="1818907"/>
              <a:chExt cx="1091738" cy="337124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7259877" y="1818907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Badung</a:t>
                </a:r>
                <a:endParaRPr lang="id-ID" b="1" dirty="0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371690" y="1940587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(0,48%)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953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A1A8F0-F718-4758-AF05-0946BB9468DC}"/>
              </a:ext>
            </a:extLst>
          </p:cNvPr>
          <p:cNvGrpSpPr/>
          <p:nvPr/>
        </p:nvGrpSpPr>
        <p:grpSpPr>
          <a:xfrm>
            <a:off x="3835400" y="100636"/>
            <a:ext cx="3525140" cy="726837"/>
            <a:chOff x="1389826" y="138011"/>
            <a:chExt cx="6303640" cy="84396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3F1423E-7D0E-4003-BAD3-F3AA477821BA}"/>
                </a:ext>
              </a:extLst>
            </p:cNvPr>
            <p:cNvGrpSpPr/>
            <p:nvPr/>
          </p:nvGrpSpPr>
          <p:grpSpPr>
            <a:xfrm>
              <a:off x="1389826" y="138011"/>
              <a:ext cx="6303640" cy="843966"/>
              <a:chOff x="1087956" y="136882"/>
              <a:chExt cx="5644938" cy="84396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A1C1213-81D1-48E1-A622-926909DA36F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5644938" cy="832508"/>
                <a:chOff x="0" y="3151"/>
                <a:chExt cx="1563549" cy="321485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A5B8C1A2-DC40-4869-BD73-FC6AAC7D9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77444ED5-0BEE-4423-8773-2E14DEFBC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2D949EE8-2759-4974-85F9-1833770D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543CC9-4E26-4828-B369-DE11535F5BC4}"/>
                  </a:ext>
                </a:extLst>
              </p:cNvPr>
              <p:cNvSpPr/>
              <p:nvPr/>
            </p:nvSpPr>
            <p:spPr>
              <a:xfrm>
                <a:off x="1119952" y="136882"/>
                <a:ext cx="2359538" cy="500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2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GINI</a:t>
                </a:r>
                <a:r>
                  <a:rPr kumimoji="0" lang="id-ID" sz="2200" b="1" i="0" u="none" strike="noStrike" kern="0" cap="none" spc="-150" normalizeH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RATIO</a:t>
                </a:r>
                <a:endPara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93DA86-904A-411F-9BF4-F3CDE5BAEF09}"/>
                </a:ext>
              </a:extLst>
            </p:cNvPr>
            <p:cNvSpPr/>
            <p:nvPr/>
          </p:nvSpPr>
          <p:spPr>
            <a:xfrm>
              <a:off x="1402637" y="464362"/>
              <a:ext cx="2852725" cy="50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Provinsi</a:t>
              </a:r>
              <a:r>
                <a:rPr kumimoji="0" lang="id-ID" sz="2200" b="1" i="0" u="none" strike="noStrike" kern="0" cap="none" spc="-15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29134" y="1116003"/>
            <a:ext cx="4059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Gini</a:t>
            </a:r>
            <a:r>
              <a:rPr kumimoji="0" lang="id-ID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Ratio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Provinsi Seluruh Indonesia </a:t>
            </a:r>
            <a:r>
              <a:rPr lang="id-ID" sz="1200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Maret 2018 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87720" y="3747789"/>
            <a:ext cx="4453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Gini Ratio</a:t>
            </a:r>
            <a:r>
              <a:rPr kumimoji="0" lang="id-ID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Provinsi Bali</a:t>
            </a:r>
            <a:endParaRPr kumimoji="0" lang="id-ID" sz="12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Dan Nasional Tahun 2014-Maret</a:t>
            </a:r>
            <a:r>
              <a:rPr kumimoji="0" lang="id-ID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2018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74244" y="4020493"/>
            <a:ext cx="23768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algn="just">
              <a:buFont typeface="Wingdings" panose="05000000000000000000" pitchFamily="2" charset="2"/>
              <a:buChar char="v"/>
              <a:defRPr/>
            </a:pPr>
            <a:r>
              <a:rPr kumimoji="0" lang="id-ID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Gini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ratio Bali Maret Tahun 2018 sebesar (0,38) berada dibawah rata-rata nasional (0,39). </a:t>
            </a:r>
            <a:r>
              <a:rPr lang="id-ID" sz="1000" dirty="0" smtClean="0">
                <a:latin typeface="Cambria" panose="02040503050406030204" pitchFamily="18" charset="0"/>
                <a:ea typeface="Cambria" panose="02040503050406030204" pitchFamily="18" charset="0"/>
              </a:rPr>
              <a:t>Hal ini menunjukan bahwa ketimpangan yang ada di Bali masuk pada kategori sedang. 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Berdasarkan tren gini ratio </a:t>
            </a:r>
            <a:r>
              <a:rPr lang="id-ID" sz="1000" dirty="0" smtClean="0">
                <a:latin typeface="Cambria" panose="02040503050406030204" pitchFamily="18" charset="0"/>
                <a:ea typeface="Cambria" panose="02040503050406030204" pitchFamily="18" charset="0"/>
              </a:rPr>
              <a:t>Bali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dalam kurun waktu 5 tahun terakhir yakni</a:t>
            </a:r>
            <a:r>
              <a:rPr lang="id-ID" sz="1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tahun 2014-Maret 2018 terlihat mengalami penurunan </a:t>
            </a:r>
            <a:r>
              <a:rPr kumimoji="0" lang="id-ID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yang cukup baik antara tahun 2014-2016, sedangkan 2015-2018 selalu berada dibawah rata-rata nasional.  Kondisi yang sama juga dialami oleh seluruh kab/kota Bali dengan  Gini ratio dibawah rata-rata nasional.</a:t>
            </a:r>
            <a:endParaRPr kumimoji="0" lang="id-ID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83" name="Group 163"/>
          <p:cNvGrpSpPr/>
          <p:nvPr/>
        </p:nvGrpSpPr>
        <p:grpSpPr>
          <a:xfrm>
            <a:off x="6022353" y="5066578"/>
            <a:ext cx="3502460" cy="1585575"/>
            <a:chOff x="6320861" y="4834164"/>
            <a:chExt cx="5829750" cy="2231507"/>
          </a:xfrm>
        </p:grpSpPr>
        <p:grpSp>
          <p:nvGrpSpPr>
            <p:cNvPr id="87" name="Group 167">
              <a:extLst>
                <a:ext uri="{FF2B5EF4-FFF2-40B4-BE49-F238E27FC236}">
                  <a16:creationId xmlns:a16="http://schemas.microsoft.com/office/drawing/2014/main" id="{C798D694-3B98-4DE0-A980-3C6832FE3511}"/>
                </a:ext>
              </a:extLst>
            </p:cNvPr>
            <p:cNvGrpSpPr/>
            <p:nvPr/>
          </p:nvGrpSpPr>
          <p:grpSpPr>
            <a:xfrm>
              <a:off x="6947120" y="5908172"/>
              <a:ext cx="4602442" cy="1157499"/>
              <a:chOff x="5566019" y="5750713"/>
              <a:chExt cx="3581785" cy="1457859"/>
            </a:xfrm>
          </p:grpSpPr>
          <p:sp>
            <p:nvSpPr>
              <p:cNvPr id="89" name="Rounded Rectangle 1">
                <a:extLst>
                  <a:ext uri="{FF2B5EF4-FFF2-40B4-BE49-F238E27FC236}">
                    <a16:creationId xmlns:a16="http://schemas.microsoft.com/office/drawing/2014/main" id="{ADC47810-4941-4361-BF1F-224C3F4ED17C}"/>
                  </a:ext>
                </a:extLst>
              </p:cNvPr>
              <p:cNvSpPr/>
              <p:nvPr/>
            </p:nvSpPr>
            <p:spPr>
              <a:xfrm rot="10800000">
                <a:off x="5570211" y="6908651"/>
                <a:ext cx="1175932" cy="29992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FE1E1F">
                      <a:shade val="30000"/>
                      <a:satMod val="115000"/>
                    </a:srgbClr>
                  </a:gs>
                  <a:gs pos="50000">
                    <a:srgbClr val="FE1E1F">
                      <a:shade val="67500"/>
                      <a:satMod val="115000"/>
                    </a:srgbClr>
                  </a:gs>
                  <a:gs pos="100000">
                    <a:srgbClr val="FE1E1F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2ACF557-3405-4873-A497-57842B09065B}"/>
                  </a:ext>
                </a:extLst>
              </p:cNvPr>
              <p:cNvSpPr txBox="1"/>
              <p:nvPr/>
            </p:nvSpPr>
            <p:spPr>
              <a:xfrm>
                <a:off x="5566019" y="5750713"/>
                <a:ext cx="1200677" cy="982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id-ID" sz="10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Kab. Bantaeng</a:t>
                </a:r>
              </a:p>
              <a:p>
                <a:pPr lvl="0" algn="ctr">
                  <a:defRPr/>
                </a:pPr>
                <a:r>
                  <a:rPr lang="id-ID" sz="10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(0,422)</a:t>
                </a:r>
              </a:p>
            </p:txBody>
          </p:sp>
          <p:sp>
            <p:nvSpPr>
              <p:cNvPr id="91" name="TextBox 25">
                <a:extLst>
                  <a:ext uri="{FF2B5EF4-FFF2-40B4-BE49-F238E27FC236}">
                    <a16:creationId xmlns:a16="http://schemas.microsoft.com/office/drawing/2014/main" id="{EA7B402C-9E69-44B1-B462-D8BEC9DB799B}"/>
                  </a:ext>
                </a:extLst>
              </p:cNvPr>
              <p:cNvSpPr txBox="1"/>
              <p:nvPr/>
            </p:nvSpPr>
            <p:spPr>
              <a:xfrm>
                <a:off x="7228918" y="6319250"/>
                <a:ext cx="6711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80%</a:t>
                </a:r>
              </a:p>
            </p:txBody>
          </p:sp>
          <p:sp>
            <p:nvSpPr>
              <p:cNvPr id="92" name="TextBox 26">
                <a:extLst>
                  <a:ext uri="{FF2B5EF4-FFF2-40B4-BE49-F238E27FC236}">
                    <a16:creationId xmlns:a16="http://schemas.microsoft.com/office/drawing/2014/main" id="{444B0819-D490-4293-8D86-22B52A701581}"/>
                  </a:ext>
                </a:extLst>
              </p:cNvPr>
              <p:cNvSpPr txBox="1"/>
              <p:nvPr/>
            </p:nvSpPr>
            <p:spPr>
              <a:xfrm>
                <a:off x="8476693" y="6319250"/>
                <a:ext cx="671111" cy="491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65%</a:t>
                </a:r>
              </a:p>
            </p:txBody>
          </p:sp>
          <p:sp>
            <p:nvSpPr>
              <p:cNvPr id="93" name="Rounded Rectangle 1">
                <a:extLst>
                  <a:ext uri="{FF2B5EF4-FFF2-40B4-BE49-F238E27FC236}">
                    <a16:creationId xmlns:a16="http://schemas.microsoft.com/office/drawing/2014/main" id="{F49D477C-D6E0-4890-9556-3FDDE9215688}"/>
                  </a:ext>
                </a:extLst>
              </p:cNvPr>
              <p:cNvSpPr/>
              <p:nvPr/>
            </p:nvSpPr>
            <p:spPr>
              <a:xfrm rot="10800000">
                <a:off x="6844091" y="6867242"/>
                <a:ext cx="1075081" cy="29992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FE1E1F">
                      <a:shade val="30000"/>
                      <a:satMod val="115000"/>
                    </a:srgbClr>
                  </a:gs>
                  <a:gs pos="50000">
                    <a:srgbClr val="FE1E1F">
                      <a:shade val="67500"/>
                      <a:satMod val="115000"/>
                    </a:srgbClr>
                  </a:gs>
                  <a:gs pos="100000">
                    <a:srgbClr val="FE1E1F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94" name="Rounded Rectangle 1">
                <a:extLst>
                  <a:ext uri="{FF2B5EF4-FFF2-40B4-BE49-F238E27FC236}">
                    <a16:creationId xmlns:a16="http://schemas.microsoft.com/office/drawing/2014/main" id="{0837D307-6252-42AE-8334-9A8C49D38933}"/>
                  </a:ext>
                </a:extLst>
              </p:cNvPr>
              <p:cNvSpPr/>
              <p:nvPr/>
            </p:nvSpPr>
            <p:spPr>
              <a:xfrm rot="10800000">
                <a:off x="8009596" y="6849137"/>
                <a:ext cx="1075081" cy="29992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FE1E1F">
                      <a:shade val="30000"/>
                      <a:satMod val="115000"/>
                    </a:srgbClr>
                  </a:gs>
                  <a:gs pos="50000">
                    <a:srgbClr val="FE1E1F">
                      <a:shade val="67500"/>
                      <a:satMod val="115000"/>
                    </a:srgbClr>
                  </a:gs>
                  <a:gs pos="100000">
                    <a:srgbClr val="FE1E1F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79D35C7-63B5-4261-AA58-85B1ACF117E6}"/>
                  </a:ext>
                </a:extLst>
              </p:cNvPr>
              <p:cNvSpPr txBox="1"/>
              <p:nvPr/>
            </p:nvSpPr>
            <p:spPr>
              <a:xfrm>
                <a:off x="6725559" y="5818992"/>
                <a:ext cx="1269895" cy="982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id-ID" sz="10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Kab. Luwu Timur</a:t>
                </a:r>
              </a:p>
              <a:p>
                <a:pPr lvl="0" algn="ctr">
                  <a:defRPr/>
                </a:pPr>
                <a:r>
                  <a:rPr lang="id-ID" sz="10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(0,411)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79D8759-8CC2-4C9B-8381-7424C119B3A6}"/>
                  </a:ext>
                </a:extLst>
              </p:cNvPr>
              <p:cNvSpPr txBox="1"/>
              <p:nvPr/>
            </p:nvSpPr>
            <p:spPr>
              <a:xfrm>
                <a:off x="7954838" y="5835788"/>
                <a:ext cx="1192425" cy="982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id-ID" sz="10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Kab. Toraja Utara</a:t>
                </a:r>
              </a:p>
              <a:p>
                <a:pPr lvl="0" algn="ctr">
                  <a:defRPr/>
                </a:pPr>
                <a:r>
                  <a:rPr lang="id-ID" sz="10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(0,411)</a:t>
                </a:r>
              </a:p>
            </p:txBody>
          </p:sp>
        </p:grp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6196891-64A8-45FF-A8D6-832A3B823EA5}"/>
                </a:ext>
              </a:extLst>
            </p:cNvPr>
            <p:cNvSpPr/>
            <p:nvPr/>
          </p:nvSpPr>
          <p:spPr>
            <a:xfrm>
              <a:off x="6320861" y="4834164"/>
              <a:ext cx="5829750" cy="563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3 Kab/Kota Gini Ratio Diatas Rata Rata </a:t>
              </a:r>
            </a:p>
            <a:p>
              <a:pPr algn="ctr"/>
              <a:r>
                <a:rPr lang="id-ID" sz="1000" dirty="0" smtClean="0">
                  <a:latin typeface="Cambria" panose="02040503050406030204" pitchFamily="18" charset="0"/>
                </a:rPr>
                <a:t>Nasional Dan Bali Maret 2018</a:t>
              </a:r>
              <a:endParaRPr lang="id-ID" sz="10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8947293" y="5077454"/>
            <a:ext cx="3649498" cy="1565377"/>
            <a:chOff x="6242864" y="4849452"/>
            <a:chExt cx="6074490" cy="2203072"/>
          </a:xfrm>
        </p:grpSpPr>
        <p:grpSp>
          <p:nvGrpSpPr>
            <p:cNvPr id="98" name="Group 121"/>
            <p:cNvGrpSpPr/>
            <p:nvPr/>
          </p:nvGrpSpPr>
          <p:grpSpPr>
            <a:xfrm>
              <a:off x="6242864" y="4849452"/>
              <a:ext cx="6074490" cy="2203072"/>
              <a:chOff x="6242864" y="4849452"/>
              <a:chExt cx="6074490" cy="2203072"/>
            </a:xfrm>
          </p:grpSpPr>
          <p:grpSp>
            <p:nvGrpSpPr>
              <p:cNvPr id="102" name="Group 125">
                <a:extLst>
                  <a:ext uri="{FF2B5EF4-FFF2-40B4-BE49-F238E27FC236}">
                    <a16:creationId xmlns:a16="http://schemas.microsoft.com/office/drawing/2014/main" id="{C798D694-3B98-4DE0-A980-3C6832FE3511}"/>
                  </a:ext>
                </a:extLst>
              </p:cNvPr>
              <p:cNvGrpSpPr/>
              <p:nvPr/>
            </p:nvGrpSpPr>
            <p:grpSpPr>
              <a:xfrm>
                <a:off x="6977763" y="5651885"/>
                <a:ext cx="4680025" cy="1400639"/>
                <a:chOff x="5589865" y="5427928"/>
                <a:chExt cx="3642164" cy="1764092"/>
              </a:xfrm>
            </p:grpSpPr>
            <p:sp>
              <p:nvSpPr>
                <p:cNvPr id="104" name="Rounded Rectangle 1">
                  <a:extLst>
                    <a:ext uri="{FF2B5EF4-FFF2-40B4-BE49-F238E27FC236}">
                      <a16:creationId xmlns:a16="http://schemas.microsoft.com/office/drawing/2014/main" id="{ADC47810-4941-4361-BF1F-224C3F4ED17C}"/>
                    </a:ext>
                  </a:extLst>
                </p:cNvPr>
                <p:cNvSpPr/>
                <p:nvPr/>
              </p:nvSpPr>
              <p:spPr>
                <a:xfrm rot="10800000">
                  <a:off x="5671065" y="5706233"/>
                  <a:ext cx="1075081" cy="144279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A7A6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02ACF557-3405-4873-A497-57842B09065B}"/>
                    </a:ext>
                  </a:extLst>
                </p:cNvPr>
                <p:cNvSpPr txBox="1"/>
                <p:nvPr/>
              </p:nvSpPr>
              <p:spPr>
                <a:xfrm>
                  <a:off x="5589865" y="5964609"/>
                  <a:ext cx="1217071" cy="982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Gianyar  (0,27 )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6" name="TextBox 25">
                  <a:extLst>
                    <a:ext uri="{FF2B5EF4-FFF2-40B4-BE49-F238E27FC236}">
                      <a16:creationId xmlns:a16="http://schemas.microsoft.com/office/drawing/2014/main" id="{EA7B402C-9E69-44B1-B462-D8BEC9DB799B}"/>
                    </a:ext>
                  </a:extLst>
                </p:cNvPr>
                <p:cNvSpPr txBox="1"/>
                <p:nvPr/>
              </p:nvSpPr>
              <p:spPr>
                <a:xfrm>
                  <a:off x="7228918" y="6319250"/>
                  <a:ext cx="403197" cy="3488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80%</a:t>
                  </a:r>
                </a:p>
              </p:txBody>
            </p:sp>
            <p:sp>
              <p:nvSpPr>
                <p:cNvPr id="107" name="TextBox 26">
                  <a:extLst>
                    <a:ext uri="{FF2B5EF4-FFF2-40B4-BE49-F238E27FC236}">
                      <a16:creationId xmlns:a16="http://schemas.microsoft.com/office/drawing/2014/main" id="{444B0819-D490-4293-8D86-22B52A701581}"/>
                    </a:ext>
                  </a:extLst>
                </p:cNvPr>
                <p:cNvSpPr txBox="1"/>
                <p:nvPr/>
              </p:nvSpPr>
              <p:spPr>
                <a:xfrm>
                  <a:off x="8476694" y="6319250"/>
                  <a:ext cx="403197" cy="3488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65%</a:t>
                  </a:r>
                </a:p>
              </p:txBody>
            </p:sp>
            <p:sp>
              <p:nvSpPr>
                <p:cNvPr id="108" name="Rounded Rectangle 1">
                  <a:extLst>
                    <a:ext uri="{FF2B5EF4-FFF2-40B4-BE49-F238E27FC236}">
                      <a16:creationId xmlns:a16="http://schemas.microsoft.com/office/drawing/2014/main" id="{F49D477C-D6E0-4890-9556-3FDDE9215688}"/>
                    </a:ext>
                  </a:extLst>
                </p:cNvPr>
                <p:cNvSpPr/>
                <p:nvPr/>
              </p:nvSpPr>
              <p:spPr>
                <a:xfrm rot="10800000">
                  <a:off x="6844094" y="5557661"/>
                  <a:ext cx="1075081" cy="159136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A7A6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9" name="Rounded Rectangle 1">
                  <a:extLst>
                    <a:ext uri="{FF2B5EF4-FFF2-40B4-BE49-F238E27FC236}">
                      <a16:creationId xmlns:a16="http://schemas.microsoft.com/office/drawing/2014/main" id="{0837D307-6252-42AE-8334-9A8C49D38933}"/>
                    </a:ext>
                  </a:extLst>
                </p:cNvPr>
                <p:cNvSpPr/>
                <p:nvPr/>
              </p:nvSpPr>
              <p:spPr>
                <a:xfrm rot="10800000">
                  <a:off x="8009603" y="5427928"/>
                  <a:ext cx="1075081" cy="1764092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A7A6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779D35C7-63B5-4261-AA58-85B1ACF117E6}"/>
                    </a:ext>
                  </a:extLst>
                </p:cNvPr>
                <p:cNvSpPr txBox="1"/>
                <p:nvPr/>
              </p:nvSpPr>
              <p:spPr>
                <a:xfrm>
                  <a:off x="6980671" y="5957180"/>
                  <a:ext cx="801926" cy="9820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pPr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Bangli  </a:t>
                  </a:r>
                  <a:br>
                    <a:rPr lang="id-ID" sz="1000" b="1" dirty="0" smtClean="0">
                      <a:latin typeface="Cambria" panose="02040503050406030204" pitchFamily="18" charset="0"/>
                    </a:rPr>
                  </a:br>
                  <a:r>
                    <a:rPr lang="id-ID" sz="1000" b="1" dirty="0" smtClean="0">
                      <a:latin typeface="Cambria" panose="02040503050406030204" pitchFamily="18" charset="0"/>
                    </a:rPr>
                    <a:t>(0,30 )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679D8759-8CC2-4C9B-8381-7424C119B3A6}"/>
                    </a:ext>
                  </a:extLst>
                </p:cNvPr>
                <p:cNvSpPr txBox="1"/>
                <p:nvPr/>
              </p:nvSpPr>
              <p:spPr>
                <a:xfrm>
                  <a:off x="7862258" y="5983717"/>
                  <a:ext cx="1369771" cy="982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Kab. </a:t>
                  </a:r>
                </a:p>
                <a:p>
                  <a:pPr lvl="0"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Buleleng</a:t>
                  </a:r>
                </a:p>
                <a:p>
                  <a:pPr lvl="0" algn="ctr">
                    <a:defRPr/>
                  </a:pPr>
                  <a:r>
                    <a:rPr lang="id-ID" sz="1000" b="1" dirty="0" smtClean="0">
                      <a:latin typeface="Cambria" panose="02040503050406030204" pitchFamily="18" charset="0"/>
                    </a:rPr>
                    <a:t>(0,31 </a:t>
                  </a:r>
                  <a:r>
                    <a:rPr kumimoji="0" lang="id-ID" sz="1000" b="1" i="0" u="none" strike="noStrike" kern="120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)</a:t>
                  </a:r>
                  <a:endPara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E6196891-64A8-45FF-A8D6-832A3B823EA5}"/>
                  </a:ext>
                </a:extLst>
              </p:cNvPr>
              <p:cNvSpPr/>
              <p:nvPr/>
            </p:nvSpPr>
            <p:spPr>
              <a:xfrm>
                <a:off x="6242864" y="4849452"/>
                <a:ext cx="6074490" cy="563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1000" dirty="0" smtClean="0">
                    <a:latin typeface="Cambria" panose="02040503050406030204" pitchFamily="18" charset="0"/>
                  </a:rPr>
                  <a:t>3 Kab/Kota Gini Ratio Dibawah Rata Rata </a:t>
                </a:r>
              </a:p>
              <a:p>
                <a:pPr algn="ctr"/>
                <a:r>
                  <a:rPr lang="id-ID" sz="1000" dirty="0" smtClean="0">
                    <a:latin typeface="Cambria" panose="02040503050406030204" pitchFamily="18" charset="0"/>
                  </a:rPr>
                  <a:t>Nasional Dan Bali Maret 2018</a:t>
                </a:r>
                <a:endParaRPr lang="id-ID" sz="1000" dirty="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3EF1DEF-03EB-46C2-AE63-DF4611E9D84B}"/>
                </a:ext>
              </a:extLst>
            </p:cNvPr>
            <p:cNvSpPr/>
            <p:nvPr/>
          </p:nvSpPr>
          <p:spPr>
            <a:xfrm>
              <a:off x="7565596" y="5641752"/>
              <a:ext cx="446352" cy="38257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1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D7BC9E8-93AE-48D8-8A37-A1AFCBEC9F61}"/>
                </a:ext>
              </a:extLst>
            </p:cNvPr>
            <p:cNvSpPr/>
            <p:nvPr/>
          </p:nvSpPr>
          <p:spPr>
            <a:xfrm>
              <a:off x="9065306" y="5589281"/>
              <a:ext cx="446352" cy="3825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2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7CE82901-28E0-4AB0-B924-5B5EAD94A9DA}"/>
                </a:ext>
              </a:extLst>
            </p:cNvPr>
            <p:cNvSpPr/>
            <p:nvPr/>
          </p:nvSpPr>
          <p:spPr>
            <a:xfrm>
              <a:off x="10533374" y="5471264"/>
              <a:ext cx="446352" cy="38257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b="1" dirty="0">
                  <a:latin typeface="Cambria" panose="02040503050406030204" pitchFamily="18" charset="0"/>
                </a:rPr>
                <a:t>3</a:t>
              </a:r>
            </a:p>
          </p:txBody>
        </p:sp>
      </p:grpSp>
      <p:graphicFrame>
        <p:nvGraphicFramePr>
          <p:cNvPr id="112" name="Chart 111"/>
          <p:cNvGraphicFramePr>
            <a:graphicFrameLocks/>
          </p:cNvGraphicFramePr>
          <p:nvPr/>
        </p:nvGraphicFramePr>
        <p:xfrm>
          <a:off x="-236672" y="4324548"/>
          <a:ext cx="4210637" cy="202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81" name="Group 80"/>
          <p:cNvGrpSpPr/>
          <p:nvPr/>
        </p:nvGrpSpPr>
        <p:grpSpPr>
          <a:xfrm>
            <a:off x="6301180" y="751724"/>
            <a:ext cx="5667857" cy="4201582"/>
            <a:chOff x="6301180" y="751724"/>
            <a:chExt cx="5667857" cy="4201582"/>
          </a:xfrm>
        </p:grpSpPr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1180" y="965627"/>
              <a:ext cx="5620883" cy="3974399"/>
            </a:xfrm>
            <a:prstGeom prst="rect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14" name="TextBox 4">
              <a:extLst>
                <a:ext uri="{FF2B5EF4-FFF2-40B4-BE49-F238E27FC236}">
                  <a16:creationId xmlns:a16="http://schemas.microsoft.com/office/drawing/2014/main" id="{8548828B-992C-4F13-AA8E-108ECA827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54890" y="4707085"/>
              <a:ext cx="161414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id-ID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Sumber Data : </a:t>
              </a:r>
              <a:r>
                <a:rPr kumimoji="0" lang="id-ID" altLang="id-ID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charset="0"/>
                </a:rPr>
                <a:t>BPS 2017</a:t>
              </a:r>
              <a:endParaRPr kumimoji="0" lang="id-ID" altLang="id-ID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3321D7A-6E23-4DC0-A10A-A82B084A4073}"/>
                </a:ext>
              </a:extLst>
            </p:cNvPr>
            <p:cNvSpPr/>
            <p:nvPr/>
          </p:nvSpPr>
          <p:spPr>
            <a:xfrm>
              <a:off x="7298347" y="751724"/>
              <a:ext cx="3600476" cy="48528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Gini Ratio Kab/Kota </a:t>
              </a: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 Provinsi </a:t>
              </a:r>
              <a:r>
                <a:rPr kumimoji="0" lang="id-ID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sz="1200" dirty="0" smtClean="0">
                  <a:solidFill>
                    <a:prstClr val="black"/>
                  </a:solidFill>
                  <a:latin typeface="Cambria" panose="02040503050406030204" pitchFamily="18" charset="0"/>
                </a:rPr>
                <a:t>Maret Tahun 2017</a:t>
              </a:r>
              <a:endPara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16FD56B4-3779-487A-BE5C-42524847C09F}"/>
                </a:ext>
              </a:extLst>
            </p:cNvPr>
            <p:cNvSpPr/>
            <p:nvPr/>
          </p:nvSpPr>
          <p:spPr>
            <a:xfrm>
              <a:off x="6513400" y="4180186"/>
              <a:ext cx="2094646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Diatas Rata-Rata Provinsi dan Nasional 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97F49B6-8695-407C-BF8B-A2F2FF470CBF}"/>
                </a:ext>
              </a:extLst>
            </p:cNvPr>
            <p:cNvSpPr/>
            <p:nvPr/>
          </p:nvSpPr>
          <p:spPr>
            <a:xfrm>
              <a:off x="6512958" y="4353189"/>
              <a:ext cx="2262499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Diantara Rata-Rata Provinsi dan Nasional 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48C0003-B52D-4AED-BB64-AE4DA94260A7}"/>
                </a:ext>
              </a:extLst>
            </p:cNvPr>
            <p:cNvSpPr/>
            <p:nvPr/>
          </p:nvSpPr>
          <p:spPr>
            <a:xfrm>
              <a:off x="6512958" y="4526190"/>
              <a:ext cx="2262499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Dibawah Rata-Rata Provinsi dan Nasional 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48C0003-B52D-4AED-BB64-AE4DA94260A7}"/>
                </a:ext>
              </a:extLst>
            </p:cNvPr>
            <p:cNvSpPr/>
            <p:nvPr/>
          </p:nvSpPr>
          <p:spPr>
            <a:xfrm>
              <a:off x="6512958" y="4703037"/>
              <a:ext cx="2262499" cy="144362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N.A</a:t>
              </a:r>
              <a:endParaRPr kumimoji="0" lang="id-ID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BAB0206-2D07-4E4E-AA60-5C928F8E0237}"/>
                </a:ext>
              </a:extLst>
            </p:cNvPr>
            <p:cNvSpPr/>
            <p:nvPr/>
          </p:nvSpPr>
          <p:spPr>
            <a:xfrm>
              <a:off x="6452523" y="4180188"/>
              <a:ext cx="130724" cy="144362"/>
            </a:xfrm>
            <a:prstGeom prst="rect">
              <a:avLst/>
            </a:prstGeom>
            <a:solidFill>
              <a:srgbClr val="FE1E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39DDDD9-544F-44C9-AB4D-6B75C69955B6}"/>
                </a:ext>
              </a:extLst>
            </p:cNvPr>
            <p:cNvSpPr/>
            <p:nvPr/>
          </p:nvSpPr>
          <p:spPr>
            <a:xfrm>
              <a:off x="6452523" y="4353190"/>
              <a:ext cx="130724" cy="144362"/>
            </a:xfrm>
            <a:prstGeom prst="rect">
              <a:avLst/>
            </a:prstGeom>
            <a:solidFill>
              <a:srgbClr val="FFFD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5A4EF236-FFF3-4CA0-882D-10BC11C9CF6A}"/>
                </a:ext>
              </a:extLst>
            </p:cNvPr>
            <p:cNvSpPr/>
            <p:nvPr/>
          </p:nvSpPr>
          <p:spPr>
            <a:xfrm>
              <a:off x="6452523" y="4526191"/>
              <a:ext cx="130724" cy="144362"/>
            </a:xfrm>
            <a:prstGeom prst="rect">
              <a:avLst/>
            </a:prstGeom>
            <a:solidFill>
              <a:srgbClr val="FFA7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A4EF236-FFF3-4CA0-882D-10BC11C9CF6A}"/>
                </a:ext>
              </a:extLst>
            </p:cNvPr>
            <p:cNvSpPr/>
            <p:nvPr/>
          </p:nvSpPr>
          <p:spPr>
            <a:xfrm>
              <a:off x="6452523" y="4705792"/>
              <a:ext cx="130724" cy="1443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263209" y="2028134"/>
            <a:ext cx="4203914" cy="2162202"/>
            <a:chOff x="7256860" y="2081577"/>
            <a:chExt cx="4203914" cy="2162202"/>
          </a:xfrm>
        </p:grpSpPr>
        <p:grpSp>
          <p:nvGrpSpPr>
            <p:cNvPr id="125" name="Group 124"/>
            <p:cNvGrpSpPr/>
            <p:nvPr/>
          </p:nvGrpSpPr>
          <p:grpSpPr>
            <a:xfrm>
              <a:off x="8451337" y="2081577"/>
              <a:ext cx="1221684" cy="223336"/>
              <a:chOff x="6885380" y="1816978"/>
              <a:chExt cx="1221684" cy="223336"/>
            </a:xfrm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Buleleng</a:t>
                </a:r>
                <a:endParaRPr lang="id-ID" b="1" dirty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564928" y="1816978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(0,31%)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26" name="Group 125"/>
            <p:cNvGrpSpPr/>
            <p:nvPr/>
          </p:nvGrpSpPr>
          <p:grpSpPr>
            <a:xfrm>
              <a:off x="7256860" y="2410907"/>
              <a:ext cx="1091738" cy="335833"/>
              <a:chOff x="6885380" y="1824870"/>
              <a:chExt cx="1091738" cy="335833"/>
            </a:xfrm>
          </p:grpSpPr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Jembrana</a:t>
                </a:r>
                <a:endParaRPr lang="id-ID" b="1" dirty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0027" y="1945259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8609741" y="2836506"/>
              <a:ext cx="1091738" cy="323166"/>
              <a:chOff x="6885380" y="1824870"/>
              <a:chExt cx="1091738" cy="323166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Tabanan</a:t>
                </a:r>
                <a:endParaRPr lang="id-ID" b="1" dirty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06197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(0,31%)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9770376" y="2222227"/>
              <a:ext cx="1091738" cy="321160"/>
              <a:chOff x="6999357" y="1826876"/>
              <a:chExt cx="1091738" cy="321160"/>
            </a:xfrm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99357" y="1826876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Bangli</a:t>
                </a:r>
                <a:endParaRPr lang="id-ID" b="1" dirty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(0,30%)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10346234" y="2651197"/>
              <a:ext cx="1091738" cy="323166"/>
              <a:chOff x="6885380" y="1824870"/>
              <a:chExt cx="1091738" cy="323166"/>
            </a:xfrm>
          </p:grpSpPr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Karangasem</a:t>
                </a:r>
                <a:endParaRPr lang="id-ID" b="1" dirty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10369036" y="3920613"/>
              <a:ext cx="1091738" cy="323166"/>
              <a:chOff x="6885380" y="1824870"/>
              <a:chExt cx="1091738" cy="323166"/>
            </a:xfrm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Klungkung</a:t>
                </a:r>
                <a:endParaRPr lang="id-ID" b="1" dirty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79703" y="1932592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(0,37%)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9479361" y="2737548"/>
              <a:ext cx="1091738" cy="324847"/>
              <a:chOff x="6919958" y="1879233"/>
              <a:chExt cx="1091738" cy="324847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919958" y="1879233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Gianyar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46248" y="1988636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(0,27%)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9256196" y="3667015"/>
              <a:ext cx="1091738" cy="322934"/>
              <a:chOff x="6885380" y="1824870"/>
              <a:chExt cx="1091738" cy="322934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6885380" y="1824870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Kota Denpasar</a:t>
                </a:r>
                <a:endParaRPr lang="id-ID" b="1" dirty="0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059595" y="1932360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(0,34%)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9203626" y="3254558"/>
              <a:ext cx="1091738" cy="337124"/>
              <a:chOff x="7259877" y="1818907"/>
              <a:chExt cx="1091738" cy="337124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7268FC9-97EC-4DEA-AC1B-E0810D0F2EFD}"/>
                  </a:ext>
                </a:extLst>
              </p:cNvPr>
              <p:cNvSpPr/>
              <p:nvPr/>
            </p:nvSpPr>
            <p:spPr>
              <a:xfrm>
                <a:off x="7259877" y="1818907"/>
                <a:ext cx="109173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800" b="1" dirty="0" smtClean="0">
                    <a:latin typeface="Cambria" panose="02040503050406030204" pitchFamily="18" charset="0"/>
                  </a:rPr>
                  <a:t>Kab. Badung</a:t>
                </a:r>
                <a:endParaRPr lang="id-ID" b="1" dirty="0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5137A168-90ED-4748-A7AE-DBDB1F7CB82C}"/>
                  </a:ext>
                </a:extLst>
              </p:cNvPr>
              <p:cNvSpPr/>
              <p:nvPr/>
            </p:nvSpPr>
            <p:spPr>
              <a:xfrm>
                <a:off x="7371690" y="1940587"/>
                <a:ext cx="54213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d-ID" sz="800" dirty="0" smtClean="0">
                    <a:latin typeface="Cambria" panose="02040503050406030204" pitchFamily="18" charset="0"/>
                  </a:rPr>
                  <a:t>(0,32%)</a:t>
                </a:r>
                <a:endParaRPr lang="id-ID" sz="800" dirty="0">
                  <a:latin typeface="Cambria" panose="02040503050406030204" pitchFamily="18" charset="0"/>
                </a:endParaRPr>
              </a:p>
            </p:txBody>
          </p:sp>
        </p:grpSp>
      </p:grpSp>
      <p:graphicFrame>
        <p:nvGraphicFramePr>
          <p:cNvPr id="152" name="Chart 151"/>
          <p:cNvGraphicFramePr>
            <a:graphicFrameLocks/>
          </p:cNvGraphicFramePr>
          <p:nvPr/>
        </p:nvGraphicFramePr>
        <p:xfrm>
          <a:off x="75871" y="1432562"/>
          <a:ext cx="6138202" cy="2330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950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D23A8E5-5409-4331-9000-467BBA7610A3}"/>
              </a:ext>
            </a:extLst>
          </p:cNvPr>
          <p:cNvGrpSpPr/>
          <p:nvPr/>
        </p:nvGrpSpPr>
        <p:grpSpPr>
          <a:xfrm>
            <a:off x="2967197" y="154450"/>
            <a:ext cx="5258786" cy="726837"/>
            <a:chOff x="1389826" y="138011"/>
            <a:chExt cx="6881638" cy="84396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F40D980-AB4C-4055-9406-CA171419288A}"/>
                </a:ext>
              </a:extLst>
            </p:cNvPr>
            <p:cNvGrpSpPr/>
            <p:nvPr/>
          </p:nvGrpSpPr>
          <p:grpSpPr>
            <a:xfrm>
              <a:off x="1389826" y="138011"/>
              <a:ext cx="6881638" cy="843966"/>
              <a:chOff x="1087956" y="136882"/>
              <a:chExt cx="6162538" cy="843966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992160E-EC2A-4D9C-AC30-0E6B7C46BA9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162538" cy="832508"/>
                <a:chOff x="0" y="3151"/>
                <a:chExt cx="1706915" cy="321485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A20EB12E-DE33-4769-B07C-C3C9D77770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4DC028AE-AB6B-4A4D-906E-C0C1C69A60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AF2749F1-3819-4091-B567-23DEB91585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71780090-7641-45D6-AAB7-7D87804C75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C8EB096-963A-40A3-BD51-492EF63B7D3A}"/>
                  </a:ext>
                </a:extLst>
              </p:cNvPr>
              <p:cNvSpPr/>
              <p:nvPr/>
            </p:nvSpPr>
            <p:spPr>
              <a:xfrm>
                <a:off x="1119952" y="136882"/>
                <a:ext cx="4319019" cy="536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PERSENTASE PENDAPATAN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6D1C899-5D80-4832-9CD6-7B32E887135C}"/>
                </a:ext>
              </a:extLst>
            </p:cNvPr>
            <p:cNvSpPr/>
            <p:nvPr/>
          </p:nvSpPr>
          <p:spPr>
            <a:xfrm>
              <a:off x="1425559" y="501199"/>
              <a:ext cx="3891628" cy="4645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APBD Provinsi Bali TA 2018</a:t>
              </a:r>
            </a:p>
          </p:txBody>
        </p:sp>
      </p:grpSp>
      <p:sp>
        <p:nvSpPr>
          <p:cNvPr id="31" name="TextBox 4">
            <a:extLst>
              <a:ext uri="{FF2B5EF4-FFF2-40B4-BE49-F238E27FC236}">
                <a16:creationId xmlns:a16="http://schemas.microsoft.com/office/drawing/2014/main" id="{8548828B-992C-4F13-AA8E-108ECA827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3669" y="6501193"/>
            <a:ext cx="64937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Sumber Data : Perda APBD, Ditjen </a:t>
            </a:r>
            <a:r>
              <a:rPr kumimoji="0" lang="en-US" altLang="id-ID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Bina</a:t>
            </a:r>
            <a:r>
              <a:rPr kumimoji="0" lang="en-US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 </a:t>
            </a:r>
            <a:r>
              <a:rPr kumimoji="0" lang="id-ID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Keuangan Daerah Kementerian Dalam Negeri, 201</a:t>
            </a:r>
            <a:r>
              <a:rPr kumimoji="0" lang="en-US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8</a:t>
            </a:r>
            <a:endParaRPr kumimoji="0" lang="id-ID" altLang="id-ID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  <p:cxnSp>
        <p:nvCxnSpPr>
          <p:cNvPr id="32" name="Elbow Connector 33">
            <a:extLst>
              <a:ext uri="{FF2B5EF4-FFF2-40B4-BE49-F238E27FC236}">
                <a16:creationId xmlns:a16="http://schemas.microsoft.com/office/drawing/2014/main" id="{E1ABB8AE-2E11-497C-A6E2-6BB866D1EB57}"/>
              </a:ext>
            </a:extLst>
          </p:cNvPr>
          <p:cNvCxnSpPr>
            <a:cxnSpLocks/>
          </p:cNvCxnSpPr>
          <p:nvPr/>
        </p:nvCxnSpPr>
        <p:spPr>
          <a:xfrm flipV="1">
            <a:off x="7628941" y="2948057"/>
            <a:ext cx="535951" cy="493210"/>
          </a:xfrm>
          <a:prstGeom prst="bentConnector3">
            <a:avLst>
              <a:gd name="adj1" fmla="val 50000"/>
            </a:avLst>
          </a:prstGeom>
          <a:ln w="635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11">
            <a:extLst>
              <a:ext uri="{FF2B5EF4-FFF2-40B4-BE49-F238E27FC236}">
                <a16:creationId xmlns:a16="http://schemas.microsoft.com/office/drawing/2014/main" id="{CF75C796-F2D6-49BD-8820-B7F2BDC1E003}"/>
              </a:ext>
            </a:extLst>
          </p:cNvPr>
          <p:cNvCxnSpPr/>
          <p:nvPr/>
        </p:nvCxnSpPr>
        <p:spPr>
          <a:xfrm rot="10800000" flipV="1">
            <a:off x="4644017" y="4601770"/>
            <a:ext cx="804285" cy="775852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4">
            <a:extLst>
              <a:ext uri="{FF2B5EF4-FFF2-40B4-BE49-F238E27FC236}">
                <a16:creationId xmlns:a16="http://schemas.microsoft.com/office/drawing/2014/main" id="{63075844-4E0C-4BED-B817-8B5803F6C42F}"/>
              </a:ext>
            </a:extLst>
          </p:cNvPr>
          <p:cNvCxnSpPr/>
          <p:nvPr/>
        </p:nvCxnSpPr>
        <p:spPr>
          <a:xfrm rot="10800000">
            <a:off x="4599778" y="2275115"/>
            <a:ext cx="652536" cy="519621"/>
          </a:xfrm>
          <a:prstGeom prst="bentConnector3">
            <a:avLst>
              <a:gd name="adj1" fmla="val 50000"/>
            </a:avLst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Chart 19">
            <a:extLst>
              <a:ext uri="{FF2B5EF4-FFF2-40B4-BE49-F238E27FC236}">
                <a16:creationId xmlns:a16="http://schemas.microsoft.com/office/drawing/2014/main" id="{FDF89924-917D-4B18-9933-D63C2B32C3E5}"/>
              </a:ext>
            </a:extLst>
          </p:cNvPr>
          <p:cNvGraphicFramePr/>
          <p:nvPr>
            <p:extLst/>
          </p:nvPr>
        </p:nvGraphicFramePr>
        <p:xfrm>
          <a:off x="623887" y="890961"/>
          <a:ext cx="10944225" cy="5621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8" name="TextBox 20">
            <a:extLst>
              <a:ext uri="{FF2B5EF4-FFF2-40B4-BE49-F238E27FC236}">
                <a16:creationId xmlns:a16="http://schemas.microsoft.com/office/drawing/2014/main" id="{E8DA9746-D772-4F8D-A607-46FD18048BE1}"/>
              </a:ext>
            </a:extLst>
          </p:cNvPr>
          <p:cNvSpPr txBox="1"/>
          <p:nvPr/>
        </p:nvSpPr>
        <p:spPr>
          <a:xfrm>
            <a:off x="4481448" y="1222063"/>
            <a:ext cx="3602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Total </a:t>
            </a:r>
            <a:r>
              <a:rPr lang="en-US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Pendapatan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r>
              <a:rPr lang="id-ID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US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980</a:t>
            </a:r>
            <a:r>
              <a:rPr lang="id-ID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91</a:t>
            </a:r>
            <a:endParaRPr lang="en-US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9" name="Chart 21">
            <a:extLst>
              <a:ext uri="{FF2B5EF4-FFF2-40B4-BE49-F238E27FC236}">
                <a16:creationId xmlns:a16="http://schemas.microsoft.com/office/drawing/2014/main" id="{9D82CB0E-AE61-449B-915A-AE3F7C206424}"/>
              </a:ext>
            </a:extLst>
          </p:cNvPr>
          <p:cNvGraphicFramePr/>
          <p:nvPr>
            <p:extLst/>
          </p:nvPr>
        </p:nvGraphicFramePr>
        <p:xfrm>
          <a:off x="813130" y="1222063"/>
          <a:ext cx="3761613" cy="2518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" name="Chart 22">
            <a:extLst>
              <a:ext uri="{FF2B5EF4-FFF2-40B4-BE49-F238E27FC236}">
                <a16:creationId xmlns:a16="http://schemas.microsoft.com/office/drawing/2014/main" id="{7B71A217-4FDE-4E40-BAD0-585CBA7EDF69}"/>
              </a:ext>
            </a:extLst>
          </p:cNvPr>
          <p:cNvGraphicFramePr/>
          <p:nvPr>
            <p:extLst/>
          </p:nvPr>
        </p:nvGraphicFramePr>
        <p:xfrm>
          <a:off x="826984" y="4035598"/>
          <a:ext cx="3747760" cy="214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Chart 23">
            <a:extLst>
              <a:ext uri="{FF2B5EF4-FFF2-40B4-BE49-F238E27FC236}">
                <a16:creationId xmlns:a16="http://schemas.microsoft.com/office/drawing/2014/main" id="{A3F6BAEA-BB2B-4AF8-9CAA-20696F857180}"/>
              </a:ext>
            </a:extLst>
          </p:cNvPr>
          <p:cNvGraphicFramePr/>
          <p:nvPr>
            <p:extLst/>
          </p:nvPr>
        </p:nvGraphicFramePr>
        <p:xfrm>
          <a:off x="8176924" y="1085189"/>
          <a:ext cx="3241964" cy="319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2" name="TextBox 4">
            <a:extLst>
              <a:ext uri="{FF2B5EF4-FFF2-40B4-BE49-F238E27FC236}">
                <a16:creationId xmlns:a16="http://schemas.microsoft.com/office/drawing/2014/main" id="{6676C855-4B26-4E1C-800A-E70814644F48}"/>
              </a:ext>
            </a:extLst>
          </p:cNvPr>
          <p:cNvSpPr txBox="1"/>
          <p:nvPr/>
        </p:nvSpPr>
        <p:spPr>
          <a:xfrm>
            <a:off x="826984" y="927518"/>
            <a:ext cx="1806980" cy="3319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Miliar Rupiah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2100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4">
            <a:extLst>
              <a:ext uri="{FF2B5EF4-FFF2-40B4-BE49-F238E27FC236}">
                <a16:creationId xmlns:a16="http://schemas.microsoft.com/office/drawing/2014/main" id="{8548828B-992C-4F13-AA8E-108ECA827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836" y="6517823"/>
            <a:ext cx="64937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Sumber Data : Perda APBD, Ditjen </a:t>
            </a:r>
            <a:r>
              <a:rPr kumimoji="0" lang="en-US" altLang="id-ID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Bina</a:t>
            </a:r>
            <a:r>
              <a:rPr kumimoji="0" lang="en-US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 </a:t>
            </a:r>
            <a:r>
              <a:rPr kumimoji="0" lang="id-ID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Keuangan Daerah Kementerian Dalam Negeri, 201</a:t>
            </a:r>
            <a:r>
              <a:rPr kumimoji="0" lang="en-US" alt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8</a:t>
            </a:r>
            <a:endParaRPr kumimoji="0" lang="id-ID" altLang="id-ID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D23A8E5-5409-4331-9000-467BBA7610A3}"/>
              </a:ext>
            </a:extLst>
          </p:cNvPr>
          <p:cNvGrpSpPr/>
          <p:nvPr/>
        </p:nvGrpSpPr>
        <p:grpSpPr>
          <a:xfrm>
            <a:off x="2967197" y="154450"/>
            <a:ext cx="5258786" cy="726837"/>
            <a:chOff x="1389826" y="138011"/>
            <a:chExt cx="6881638" cy="84396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F40D980-AB4C-4055-9406-CA171419288A}"/>
                </a:ext>
              </a:extLst>
            </p:cNvPr>
            <p:cNvGrpSpPr/>
            <p:nvPr/>
          </p:nvGrpSpPr>
          <p:grpSpPr>
            <a:xfrm>
              <a:off x="1389826" y="138011"/>
              <a:ext cx="6881638" cy="843966"/>
              <a:chOff x="1087956" y="136882"/>
              <a:chExt cx="6162538" cy="84396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92160E-EC2A-4D9C-AC30-0E6B7C46BA9E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162538" cy="832508"/>
                <a:chOff x="0" y="3151"/>
                <a:chExt cx="1706915" cy="321485"/>
              </a:xfrm>
            </p:grpSpPr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A20EB12E-DE33-4769-B07C-C3C9D77770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4DC028AE-AB6B-4A4D-906E-C0C1C69A60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AF2749F1-3819-4091-B567-23DEB91585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71780090-7641-45D6-AAB7-7D87804C75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</p:grp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C8EB096-963A-40A3-BD51-492EF63B7D3A}"/>
                  </a:ext>
                </a:extLst>
              </p:cNvPr>
              <p:cNvSpPr/>
              <p:nvPr/>
            </p:nvSpPr>
            <p:spPr>
              <a:xfrm>
                <a:off x="1119952" y="136882"/>
                <a:ext cx="3535691" cy="536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PERSENTASE BELANJA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6D1C899-5D80-4832-9CD6-7B32E887135C}"/>
                </a:ext>
              </a:extLst>
            </p:cNvPr>
            <p:cNvSpPr/>
            <p:nvPr/>
          </p:nvSpPr>
          <p:spPr>
            <a:xfrm>
              <a:off x="1425559" y="501199"/>
              <a:ext cx="3891628" cy="4645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APBD Provinsi Bali TA 2018</a:t>
              </a:r>
            </a:p>
          </p:txBody>
        </p:sp>
      </p:grpSp>
      <p:graphicFrame>
        <p:nvGraphicFramePr>
          <p:cNvPr id="20" name="Chart 4">
            <a:extLst>
              <a:ext uri="{FF2B5EF4-FFF2-40B4-BE49-F238E27FC236}">
                <a16:creationId xmlns:a16="http://schemas.microsoft.com/office/drawing/2014/main" id="{5911094A-6433-43A5-97A0-54EFB2D8EF14}"/>
              </a:ext>
            </a:extLst>
          </p:cNvPr>
          <p:cNvGraphicFramePr/>
          <p:nvPr>
            <p:extLst/>
          </p:nvPr>
        </p:nvGraphicFramePr>
        <p:xfrm>
          <a:off x="740507" y="879516"/>
          <a:ext cx="10944225" cy="5616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4">
            <a:extLst>
              <a:ext uri="{FF2B5EF4-FFF2-40B4-BE49-F238E27FC236}">
                <a16:creationId xmlns:a16="http://schemas.microsoft.com/office/drawing/2014/main" id="{451665E4-1784-448D-94E5-413281993832}"/>
              </a:ext>
            </a:extLst>
          </p:cNvPr>
          <p:cNvSpPr txBox="1"/>
          <p:nvPr/>
        </p:nvSpPr>
        <p:spPr>
          <a:xfrm>
            <a:off x="794425" y="942216"/>
            <a:ext cx="1490194" cy="331912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Miliar Rupiah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23" name="Chart 6">
            <a:extLst>
              <a:ext uri="{FF2B5EF4-FFF2-40B4-BE49-F238E27FC236}">
                <a16:creationId xmlns:a16="http://schemas.microsoft.com/office/drawing/2014/main" id="{C90A6C99-A386-433A-9B58-30F744B0A3FD}"/>
              </a:ext>
            </a:extLst>
          </p:cNvPr>
          <p:cNvGraphicFramePr/>
          <p:nvPr>
            <p:extLst/>
          </p:nvPr>
        </p:nvGraphicFramePr>
        <p:xfrm>
          <a:off x="8002598" y="1108172"/>
          <a:ext cx="3492745" cy="2616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Box 9">
            <a:extLst>
              <a:ext uri="{FF2B5EF4-FFF2-40B4-BE49-F238E27FC236}">
                <a16:creationId xmlns:a16="http://schemas.microsoft.com/office/drawing/2014/main" id="{7C7D09DD-6040-4414-8344-7953F2BF91A3}"/>
              </a:ext>
            </a:extLst>
          </p:cNvPr>
          <p:cNvSpPr txBox="1"/>
          <p:nvPr/>
        </p:nvSpPr>
        <p:spPr>
          <a:xfrm>
            <a:off x="1311996" y="1807662"/>
            <a:ext cx="2749551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Total </a:t>
            </a:r>
            <a:r>
              <a:rPr lang="en-US" sz="1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Belanja</a:t>
            </a:r>
            <a:r>
              <a:rPr 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6,664.14</a:t>
            </a:r>
          </a:p>
        </p:txBody>
      </p:sp>
      <p:graphicFrame>
        <p:nvGraphicFramePr>
          <p:cNvPr id="25" name="Chart 10">
            <a:extLst>
              <a:ext uri="{FF2B5EF4-FFF2-40B4-BE49-F238E27FC236}">
                <a16:creationId xmlns:a16="http://schemas.microsoft.com/office/drawing/2014/main" id="{ACFCC92E-1F93-4585-B082-9CBBC1568776}"/>
              </a:ext>
            </a:extLst>
          </p:cNvPr>
          <p:cNvGraphicFramePr/>
          <p:nvPr>
            <p:extLst/>
          </p:nvPr>
        </p:nvGraphicFramePr>
        <p:xfrm>
          <a:off x="957222" y="3652878"/>
          <a:ext cx="4038942" cy="2616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6" name="Down Arrow 26">
            <a:extLst>
              <a:ext uri="{FF2B5EF4-FFF2-40B4-BE49-F238E27FC236}">
                <a16:creationId xmlns:a16="http://schemas.microsoft.com/office/drawing/2014/main" id="{729DB946-3312-48D8-B6E8-D0B0B5EB1C87}"/>
              </a:ext>
            </a:extLst>
          </p:cNvPr>
          <p:cNvSpPr/>
          <p:nvPr/>
        </p:nvSpPr>
        <p:spPr>
          <a:xfrm rot="16200000">
            <a:off x="7564844" y="2842386"/>
            <a:ext cx="323663" cy="5051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7607F434-7D03-482A-9104-2FCF76875A90}"/>
              </a:ext>
            </a:extLst>
          </p:cNvPr>
          <p:cNvSpPr/>
          <p:nvPr/>
        </p:nvSpPr>
        <p:spPr>
          <a:xfrm rot="5400000">
            <a:off x="5112737" y="4300794"/>
            <a:ext cx="323663" cy="505148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A3652385-02BE-43B0-89D1-860C74F6FD17}"/>
              </a:ext>
            </a:extLst>
          </p:cNvPr>
          <p:cNvSpPr/>
          <p:nvPr/>
        </p:nvSpPr>
        <p:spPr>
          <a:xfrm rot="10800000">
            <a:off x="2367576" y="2158481"/>
            <a:ext cx="323663" cy="1441246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40" name="Down Arrow 29">
            <a:extLst>
              <a:ext uri="{FF2B5EF4-FFF2-40B4-BE49-F238E27FC236}">
                <a16:creationId xmlns:a16="http://schemas.microsoft.com/office/drawing/2014/main" id="{2D0C28CD-FBF8-411D-BCFF-D5E35545E1A2}"/>
              </a:ext>
            </a:extLst>
          </p:cNvPr>
          <p:cNvSpPr/>
          <p:nvPr/>
        </p:nvSpPr>
        <p:spPr>
          <a:xfrm rot="5400000">
            <a:off x="5857377" y="42974"/>
            <a:ext cx="341760" cy="38655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326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199455" y="149147"/>
            <a:ext cx="5730984" cy="832508"/>
            <a:chOff x="1389826" y="149469"/>
            <a:chExt cx="7162756" cy="832508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56" name="Picture 55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2" y="192182"/>
                <a:ext cx="59638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ISU STRATEGIS PENYUSUNAN RPJMD </a:t>
                </a:r>
              </a:p>
            </p:txBody>
          </p: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48468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Daerah Pemilukada Serentak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7796" y="740438"/>
            <a:ext cx="11095631" cy="6101915"/>
            <a:chOff x="627796" y="740438"/>
            <a:chExt cx="11095631" cy="610191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D4DA8DC-9098-41A6-B054-E00030D80D73}"/>
                </a:ext>
              </a:extLst>
            </p:cNvPr>
            <p:cNvGrpSpPr/>
            <p:nvPr/>
          </p:nvGrpSpPr>
          <p:grpSpPr>
            <a:xfrm>
              <a:off x="4071262" y="2844801"/>
              <a:ext cx="4388817" cy="3997552"/>
              <a:chOff x="2881634" y="2513221"/>
              <a:chExt cx="3374282" cy="307346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1C90C38-73E9-4BA2-AFE5-4EFEF998CC90}"/>
                  </a:ext>
                </a:extLst>
              </p:cNvPr>
              <p:cNvGrpSpPr/>
              <p:nvPr/>
            </p:nvGrpSpPr>
            <p:grpSpPr>
              <a:xfrm>
                <a:off x="2881634" y="2513221"/>
                <a:ext cx="3374282" cy="3073463"/>
                <a:chOff x="3845352" y="2176688"/>
                <a:chExt cx="4499043" cy="4097950"/>
              </a:xfrm>
            </p:grpSpPr>
            <p:sp>
              <p:nvSpPr>
                <p:cNvPr id="23" name="Freeform 5">
                  <a:extLst>
                    <a:ext uri="{FF2B5EF4-FFF2-40B4-BE49-F238E27FC236}">
                      <a16:creationId xmlns:a16="http://schemas.microsoft.com/office/drawing/2014/main" id="{21F243DB-6DAF-4093-8298-11519C0218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9417" y="2176688"/>
                  <a:ext cx="853167" cy="4097950"/>
                </a:xfrm>
                <a:custGeom>
                  <a:avLst/>
                  <a:gdLst>
                    <a:gd name="T0" fmla="*/ 80 w 160"/>
                    <a:gd name="T1" fmla="*/ 0 h 832"/>
                    <a:gd name="T2" fmla="*/ 0 w 160"/>
                    <a:gd name="T3" fmla="*/ 138 h 832"/>
                    <a:gd name="T4" fmla="*/ 40 w 160"/>
                    <a:gd name="T5" fmla="*/ 138 h 832"/>
                    <a:gd name="T6" fmla="*/ 40 w 160"/>
                    <a:gd name="T7" fmla="*/ 832 h 832"/>
                    <a:gd name="T8" fmla="*/ 80 w 160"/>
                    <a:gd name="T9" fmla="*/ 832 h 832"/>
                    <a:gd name="T10" fmla="*/ 120 w 160"/>
                    <a:gd name="T11" fmla="*/ 832 h 832"/>
                    <a:gd name="T12" fmla="*/ 120 w 160"/>
                    <a:gd name="T13" fmla="*/ 138 h 832"/>
                    <a:gd name="T14" fmla="*/ 160 w 160"/>
                    <a:gd name="T15" fmla="*/ 138 h 832"/>
                    <a:gd name="T16" fmla="*/ 80 w 160"/>
                    <a:gd name="T17" fmla="*/ 0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832">
                      <a:moveTo>
                        <a:pt x="80" y="0"/>
                      </a:moveTo>
                      <a:lnTo>
                        <a:pt x="0" y="138"/>
                      </a:lnTo>
                      <a:lnTo>
                        <a:pt x="40" y="138"/>
                      </a:lnTo>
                      <a:lnTo>
                        <a:pt x="40" y="832"/>
                      </a:lnTo>
                      <a:lnTo>
                        <a:pt x="80" y="832"/>
                      </a:lnTo>
                      <a:lnTo>
                        <a:pt x="120" y="832"/>
                      </a:lnTo>
                      <a:lnTo>
                        <a:pt x="120" y="138"/>
                      </a:lnTo>
                      <a:lnTo>
                        <a:pt x="160" y="138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FE7600"/>
                </a:solidFill>
                <a:ln>
                  <a:noFill/>
                </a:ln>
              </p:spPr>
              <p:txBody>
                <a:bodyPr vert="horz" wrap="square" lIns="137160" tIns="68580" rIns="137160" bIns="6858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24" name="Freeform 7">
                  <a:extLst>
                    <a:ext uri="{FF2B5EF4-FFF2-40B4-BE49-F238E27FC236}">
                      <a16:creationId xmlns:a16="http://schemas.microsoft.com/office/drawing/2014/main" id="{1FBEA23D-6659-4C83-B798-73D9F47CB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5352" y="3747128"/>
                  <a:ext cx="1621019" cy="2527509"/>
                </a:xfrm>
                <a:custGeom>
                  <a:avLst/>
                  <a:gdLst>
                    <a:gd name="T0" fmla="*/ 120 w 174"/>
                    <a:gd name="T1" fmla="*/ 23 h 271"/>
                    <a:gd name="T2" fmla="*/ 79 w 174"/>
                    <a:gd name="T3" fmla="*/ 23 h 271"/>
                    <a:gd name="T4" fmla="*/ 79 w 174"/>
                    <a:gd name="T5" fmla="*/ 0 h 271"/>
                    <a:gd name="T6" fmla="*/ 0 w 174"/>
                    <a:gd name="T7" fmla="*/ 46 h 271"/>
                    <a:gd name="T8" fmla="*/ 79 w 174"/>
                    <a:gd name="T9" fmla="*/ 92 h 271"/>
                    <a:gd name="T10" fmla="*/ 79 w 174"/>
                    <a:gd name="T11" fmla="*/ 69 h 271"/>
                    <a:gd name="T12" fmla="*/ 120 w 174"/>
                    <a:gd name="T13" fmla="*/ 69 h 271"/>
                    <a:gd name="T14" fmla="*/ 129 w 174"/>
                    <a:gd name="T15" fmla="*/ 78 h 271"/>
                    <a:gd name="T16" fmla="*/ 129 w 174"/>
                    <a:gd name="T17" fmla="*/ 271 h 271"/>
                    <a:gd name="T18" fmla="*/ 151 w 174"/>
                    <a:gd name="T19" fmla="*/ 271 h 271"/>
                    <a:gd name="T20" fmla="*/ 174 w 174"/>
                    <a:gd name="T21" fmla="*/ 271 h 271"/>
                    <a:gd name="T22" fmla="*/ 174 w 174"/>
                    <a:gd name="T23" fmla="*/ 78 h 271"/>
                    <a:gd name="T24" fmla="*/ 120 w 174"/>
                    <a:gd name="T25" fmla="*/ 23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4" h="271">
                      <a:moveTo>
                        <a:pt x="120" y="23"/>
                      </a:moveTo>
                      <a:cubicBezTo>
                        <a:pt x="79" y="23"/>
                        <a:pt x="79" y="23"/>
                        <a:pt x="79" y="23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79" y="92"/>
                        <a:pt x="79" y="92"/>
                        <a:pt x="79" y="92"/>
                      </a:cubicBezTo>
                      <a:cubicBezTo>
                        <a:pt x="79" y="69"/>
                        <a:pt x="79" y="69"/>
                        <a:pt x="79" y="6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cubicBezTo>
                        <a:pt x="125" y="69"/>
                        <a:pt x="129" y="73"/>
                        <a:pt x="129" y="78"/>
                      </a:cubicBezTo>
                      <a:cubicBezTo>
                        <a:pt x="129" y="271"/>
                        <a:pt x="129" y="271"/>
                        <a:pt x="129" y="271"/>
                      </a:cubicBezTo>
                      <a:cubicBezTo>
                        <a:pt x="151" y="271"/>
                        <a:pt x="151" y="271"/>
                        <a:pt x="151" y="271"/>
                      </a:cubicBezTo>
                      <a:cubicBezTo>
                        <a:pt x="174" y="271"/>
                        <a:pt x="174" y="271"/>
                        <a:pt x="174" y="271"/>
                      </a:cubicBezTo>
                      <a:cubicBezTo>
                        <a:pt x="174" y="78"/>
                        <a:pt x="174" y="78"/>
                        <a:pt x="174" y="78"/>
                      </a:cubicBezTo>
                      <a:cubicBezTo>
                        <a:pt x="174" y="48"/>
                        <a:pt x="150" y="23"/>
                        <a:pt x="120" y="23"/>
                      </a:cubicBezTo>
                      <a:close/>
                    </a:path>
                  </a:pathLst>
                </a:custGeom>
                <a:solidFill>
                  <a:srgbClr val="00A891"/>
                </a:solidFill>
                <a:ln>
                  <a:noFill/>
                </a:ln>
              </p:spPr>
              <p:txBody>
                <a:bodyPr vert="horz" wrap="square" lIns="137160" tIns="68580" rIns="137160" bIns="6858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25" name="Freeform 8">
                  <a:extLst>
                    <a:ext uri="{FF2B5EF4-FFF2-40B4-BE49-F238E27FC236}">
                      <a16:creationId xmlns:a16="http://schemas.microsoft.com/office/drawing/2014/main" id="{1D53540F-CAA4-46BD-9042-97AF03901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9768" y="2499371"/>
                  <a:ext cx="1295750" cy="3775267"/>
                </a:xfrm>
                <a:custGeom>
                  <a:avLst/>
                  <a:gdLst>
                    <a:gd name="T0" fmla="*/ 139 w 139"/>
                    <a:gd name="T1" fmla="*/ 0 h 405"/>
                    <a:gd name="T2" fmla="*/ 139 w 139"/>
                    <a:gd name="T3" fmla="*/ 0 h 405"/>
                    <a:gd name="T4" fmla="*/ 52 w 139"/>
                    <a:gd name="T5" fmla="*/ 27 h 405"/>
                    <a:gd name="T6" fmla="*/ 68 w 139"/>
                    <a:gd name="T7" fmla="*/ 42 h 405"/>
                    <a:gd name="T8" fmla="*/ 35 w 139"/>
                    <a:gd name="T9" fmla="*/ 79 h 405"/>
                    <a:gd name="T10" fmla="*/ 0 w 139"/>
                    <a:gd name="T11" fmla="*/ 169 h 405"/>
                    <a:gd name="T12" fmla="*/ 0 w 139"/>
                    <a:gd name="T13" fmla="*/ 405 h 405"/>
                    <a:gd name="T14" fmla="*/ 23 w 139"/>
                    <a:gd name="T15" fmla="*/ 405 h 405"/>
                    <a:gd name="T16" fmla="*/ 46 w 139"/>
                    <a:gd name="T17" fmla="*/ 405 h 405"/>
                    <a:gd name="T18" fmla="*/ 46 w 139"/>
                    <a:gd name="T19" fmla="*/ 169 h 405"/>
                    <a:gd name="T20" fmla="*/ 68 w 139"/>
                    <a:gd name="T21" fmla="*/ 110 h 405"/>
                    <a:gd name="T22" fmla="*/ 102 w 139"/>
                    <a:gd name="T23" fmla="*/ 73 h 405"/>
                    <a:gd name="T24" fmla="*/ 119 w 139"/>
                    <a:gd name="T25" fmla="*/ 89 h 405"/>
                    <a:gd name="T26" fmla="*/ 139 w 139"/>
                    <a:gd name="T27" fmla="*/ 0 h 4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405">
                      <a:moveTo>
                        <a:pt x="139" y="0"/>
                      </a:moveTo>
                      <a:cubicBezTo>
                        <a:pt x="139" y="0"/>
                        <a:pt x="139" y="0"/>
                        <a:pt x="139" y="0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cubicBezTo>
                        <a:pt x="35" y="79"/>
                        <a:pt x="35" y="79"/>
                        <a:pt x="35" y="79"/>
                      </a:cubicBezTo>
                      <a:cubicBezTo>
                        <a:pt x="12" y="103"/>
                        <a:pt x="0" y="135"/>
                        <a:pt x="0" y="169"/>
                      </a:cubicBezTo>
                      <a:cubicBezTo>
                        <a:pt x="0" y="405"/>
                        <a:pt x="0" y="405"/>
                        <a:pt x="0" y="405"/>
                      </a:cubicBezTo>
                      <a:cubicBezTo>
                        <a:pt x="23" y="405"/>
                        <a:pt x="23" y="405"/>
                        <a:pt x="23" y="405"/>
                      </a:cubicBezTo>
                      <a:cubicBezTo>
                        <a:pt x="46" y="405"/>
                        <a:pt x="46" y="405"/>
                        <a:pt x="46" y="405"/>
                      </a:cubicBezTo>
                      <a:cubicBezTo>
                        <a:pt x="46" y="169"/>
                        <a:pt x="46" y="169"/>
                        <a:pt x="46" y="169"/>
                      </a:cubicBezTo>
                      <a:cubicBezTo>
                        <a:pt x="46" y="147"/>
                        <a:pt x="54" y="125"/>
                        <a:pt x="68" y="110"/>
                      </a:cubicBezTo>
                      <a:cubicBezTo>
                        <a:pt x="102" y="73"/>
                        <a:pt x="102" y="73"/>
                        <a:pt x="102" y="73"/>
                      </a:cubicBezTo>
                      <a:cubicBezTo>
                        <a:pt x="119" y="89"/>
                        <a:pt x="119" y="89"/>
                        <a:pt x="119" y="89"/>
                      </a:cubicBezTo>
                      <a:cubicBezTo>
                        <a:pt x="139" y="0"/>
                        <a:pt x="139" y="0"/>
                        <a:pt x="139" y="0"/>
                      </a:cubicBezTo>
                      <a:close/>
                    </a:path>
                  </a:pathLst>
                </a:custGeom>
                <a:solidFill>
                  <a:srgbClr val="B1DB15"/>
                </a:solidFill>
                <a:ln>
                  <a:noFill/>
                </a:ln>
              </p:spPr>
              <p:txBody>
                <a:bodyPr vert="horz" wrap="square" lIns="137160" tIns="68580" rIns="137160" bIns="6858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26" name="Freeform 9">
                  <a:extLst>
                    <a:ext uri="{FF2B5EF4-FFF2-40B4-BE49-F238E27FC236}">
                      <a16:creationId xmlns:a16="http://schemas.microsoft.com/office/drawing/2014/main" id="{5B8FAC85-E88E-4D71-BF50-28561BA508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3376" y="3747128"/>
                  <a:ext cx="1621019" cy="2527509"/>
                </a:xfrm>
                <a:custGeom>
                  <a:avLst/>
                  <a:gdLst>
                    <a:gd name="T0" fmla="*/ 174 w 174"/>
                    <a:gd name="T1" fmla="*/ 46 h 271"/>
                    <a:gd name="T2" fmla="*/ 95 w 174"/>
                    <a:gd name="T3" fmla="*/ 0 h 271"/>
                    <a:gd name="T4" fmla="*/ 95 w 174"/>
                    <a:gd name="T5" fmla="*/ 23 h 271"/>
                    <a:gd name="T6" fmla="*/ 54 w 174"/>
                    <a:gd name="T7" fmla="*/ 23 h 271"/>
                    <a:gd name="T8" fmla="*/ 49 w 174"/>
                    <a:gd name="T9" fmla="*/ 23 h 271"/>
                    <a:gd name="T10" fmla="*/ 0 w 174"/>
                    <a:gd name="T11" fmla="*/ 78 h 271"/>
                    <a:gd name="T12" fmla="*/ 0 w 174"/>
                    <a:gd name="T13" fmla="*/ 271 h 271"/>
                    <a:gd name="T14" fmla="*/ 0 w 174"/>
                    <a:gd name="T15" fmla="*/ 271 h 271"/>
                    <a:gd name="T16" fmla="*/ 23 w 174"/>
                    <a:gd name="T17" fmla="*/ 271 h 271"/>
                    <a:gd name="T18" fmla="*/ 46 w 174"/>
                    <a:gd name="T19" fmla="*/ 271 h 271"/>
                    <a:gd name="T20" fmla="*/ 46 w 174"/>
                    <a:gd name="T21" fmla="*/ 78 h 271"/>
                    <a:gd name="T22" fmla="*/ 54 w 174"/>
                    <a:gd name="T23" fmla="*/ 69 h 271"/>
                    <a:gd name="T24" fmla="*/ 95 w 174"/>
                    <a:gd name="T25" fmla="*/ 69 h 271"/>
                    <a:gd name="T26" fmla="*/ 95 w 174"/>
                    <a:gd name="T27" fmla="*/ 92 h 271"/>
                    <a:gd name="T28" fmla="*/ 174 w 174"/>
                    <a:gd name="T29" fmla="*/ 46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74" h="271">
                      <a:moveTo>
                        <a:pt x="174" y="46"/>
                      </a:move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95" y="23"/>
                        <a:pt x="95" y="23"/>
                        <a:pt x="95" y="23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2" y="23"/>
                        <a:pt x="51" y="23"/>
                        <a:pt x="49" y="23"/>
                      </a:cubicBezTo>
                      <a:cubicBezTo>
                        <a:pt x="21" y="26"/>
                        <a:pt x="0" y="50"/>
                        <a:pt x="0" y="78"/>
                      </a:cubicBezTo>
                      <a:cubicBezTo>
                        <a:pt x="0" y="271"/>
                        <a:pt x="0" y="271"/>
                        <a:pt x="0" y="271"/>
                      </a:cubicBezTo>
                      <a:cubicBezTo>
                        <a:pt x="0" y="271"/>
                        <a:pt x="0" y="271"/>
                        <a:pt x="0" y="271"/>
                      </a:cubicBezTo>
                      <a:cubicBezTo>
                        <a:pt x="23" y="271"/>
                        <a:pt x="23" y="271"/>
                        <a:pt x="23" y="271"/>
                      </a:cubicBezTo>
                      <a:cubicBezTo>
                        <a:pt x="46" y="271"/>
                        <a:pt x="46" y="271"/>
                        <a:pt x="46" y="271"/>
                      </a:cubicBezTo>
                      <a:cubicBezTo>
                        <a:pt x="46" y="78"/>
                        <a:pt x="46" y="78"/>
                        <a:pt x="46" y="78"/>
                      </a:cubicBezTo>
                      <a:cubicBezTo>
                        <a:pt x="46" y="73"/>
                        <a:pt x="49" y="69"/>
                        <a:pt x="54" y="69"/>
                      </a:cubicBezTo>
                      <a:cubicBezTo>
                        <a:pt x="95" y="69"/>
                        <a:pt x="95" y="69"/>
                        <a:pt x="95" y="69"/>
                      </a:cubicBezTo>
                      <a:cubicBezTo>
                        <a:pt x="95" y="92"/>
                        <a:pt x="95" y="92"/>
                        <a:pt x="95" y="92"/>
                      </a:cubicBezTo>
                      <a:lnTo>
                        <a:pt x="174" y="46"/>
                      </a:lnTo>
                      <a:close/>
                    </a:path>
                  </a:pathLst>
                </a:custGeom>
                <a:solidFill>
                  <a:srgbClr val="854D82"/>
                </a:solidFill>
                <a:ln>
                  <a:noFill/>
                </a:ln>
              </p:spPr>
              <p:txBody>
                <a:bodyPr vert="horz" wrap="square" lIns="137160" tIns="68580" rIns="137160" bIns="6858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sp>
              <p:nvSpPr>
                <p:cNvPr id="27" name="Freeform 8">
                  <a:extLst>
                    <a:ext uri="{FF2B5EF4-FFF2-40B4-BE49-F238E27FC236}">
                      <a16:creationId xmlns:a16="http://schemas.microsoft.com/office/drawing/2014/main" id="{D05CB079-4ECA-4A33-A122-6D99744CF8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590610" y="2499371"/>
                  <a:ext cx="1298448" cy="3775267"/>
                </a:xfrm>
                <a:custGeom>
                  <a:avLst/>
                  <a:gdLst>
                    <a:gd name="T0" fmla="*/ 139 w 139"/>
                    <a:gd name="T1" fmla="*/ 0 h 405"/>
                    <a:gd name="T2" fmla="*/ 139 w 139"/>
                    <a:gd name="T3" fmla="*/ 0 h 405"/>
                    <a:gd name="T4" fmla="*/ 52 w 139"/>
                    <a:gd name="T5" fmla="*/ 27 h 405"/>
                    <a:gd name="T6" fmla="*/ 68 w 139"/>
                    <a:gd name="T7" fmla="*/ 42 h 405"/>
                    <a:gd name="T8" fmla="*/ 35 w 139"/>
                    <a:gd name="T9" fmla="*/ 79 h 405"/>
                    <a:gd name="T10" fmla="*/ 0 w 139"/>
                    <a:gd name="T11" fmla="*/ 169 h 405"/>
                    <a:gd name="T12" fmla="*/ 0 w 139"/>
                    <a:gd name="T13" fmla="*/ 405 h 405"/>
                    <a:gd name="T14" fmla="*/ 23 w 139"/>
                    <a:gd name="T15" fmla="*/ 405 h 405"/>
                    <a:gd name="T16" fmla="*/ 46 w 139"/>
                    <a:gd name="T17" fmla="*/ 405 h 405"/>
                    <a:gd name="T18" fmla="*/ 46 w 139"/>
                    <a:gd name="T19" fmla="*/ 169 h 405"/>
                    <a:gd name="T20" fmla="*/ 68 w 139"/>
                    <a:gd name="T21" fmla="*/ 110 h 405"/>
                    <a:gd name="T22" fmla="*/ 102 w 139"/>
                    <a:gd name="T23" fmla="*/ 73 h 405"/>
                    <a:gd name="T24" fmla="*/ 119 w 139"/>
                    <a:gd name="T25" fmla="*/ 89 h 405"/>
                    <a:gd name="T26" fmla="*/ 139 w 139"/>
                    <a:gd name="T27" fmla="*/ 0 h 4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405">
                      <a:moveTo>
                        <a:pt x="139" y="0"/>
                      </a:moveTo>
                      <a:cubicBezTo>
                        <a:pt x="139" y="0"/>
                        <a:pt x="139" y="0"/>
                        <a:pt x="139" y="0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cubicBezTo>
                        <a:pt x="35" y="79"/>
                        <a:pt x="35" y="79"/>
                        <a:pt x="35" y="79"/>
                      </a:cubicBezTo>
                      <a:cubicBezTo>
                        <a:pt x="12" y="103"/>
                        <a:pt x="0" y="135"/>
                        <a:pt x="0" y="169"/>
                      </a:cubicBezTo>
                      <a:cubicBezTo>
                        <a:pt x="0" y="405"/>
                        <a:pt x="0" y="405"/>
                        <a:pt x="0" y="405"/>
                      </a:cubicBezTo>
                      <a:cubicBezTo>
                        <a:pt x="23" y="405"/>
                        <a:pt x="23" y="405"/>
                        <a:pt x="23" y="405"/>
                      </a:cubicBezTo>
                      <a:cubicBezTo>
                        <a:pt x="46" y="405"/>
                        <a:pt x="46" y="405"/>
                        <a:pt x="46" y="405"/>
                      </a:cubicBezTo>
                      <a:cubicBezTo>
                        <a:pt x="46" y="169"/>
                        <a:pt x="46" y="169"/>
                        <a:pt x="46" y="169"/>
                      </a:cubicBezTo>
                      <a:cubicBezTo>
                        <a:pt x="46" y="147"/>
                        <a:pt x="54" y="125"/>
                        <a:pt x="68" y="110"/>
                      </a:cubicBezTo>
                      <a:cubicBezTo>
                        <a:pt x="102" y="73"/>
                        <a:pt x="102" y="73"/>
                        <a:pt x="102" y="73"/>
                      </a:cubicBezTo>
                      <a:cubicBezTo>
                        <a:pt x="119" y="89"/>
                        <a:pt x="119" y="89"/>
                        <a:pt x="119" y="89"/>
                      </a:cubicBezTo>
                      <a:cubicBezTo>
                        <a:pt x="139" y="0"/>
                        <a:pt x="139" y="0"/>
                        <a:pt x="139" y="0"/>
                      </a:cubicBezTo>
                      <a:close/>
                    </a:path>
                  </a:pathLst>
                </a:custGeom>
                <a:solidFill>
                  <a:srgbClr val="D9126B"/>
                </a:solidFill>
                <a:ln>
                  <a:noFill/>
                </a:ln>
              </p:spPr>
              <p:txBody>
                <a:bodyPr vert="horz" wrap="square" lIns="137160" tIns="68580" rIns="137160" bIns="6858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</p:grpSp>
          <p:sp>
            <p:nvSpPr>
              <p:cNvPr id="22" name="Freeform: Shape 29">
                <a:extLst>
                  <a:ext uri="{FF2B5EF4-FFF2-40B4-BE49-F238E27FC236}">
                    <a16:creationId xmlns:a16="http://schemas.microsoft.com/office/drawing/2014/main" id="{C0A6461D-6EB1-4956-9275-E016ABCC1ABC}"/>
                  </a:ext>
                </a:extLst>
              </p:cNvPr>
              <p:cNvSpPr/>
              <p:nvPr/>
            </p:nvSpPr>
            <p:spPr>
              <a:xfrm>
                <a:off x="3782976" y="4757737"/>
                <a:ext cx="1585036" cy="828947"/>
              </a:xfrm>
              <a:custGeom>
                <a:avLst/>
                <a:gdLst>
                  <a:gd name="connsiteX0" fmla="*/ 1684837 w 2113381"/>
                  <a:gd name="connsiteY0" fmla="*/ 0 h 318965"/>
                  <a:gd name="connsiteX1" fmla="*/ 1690961 w 2113381"/>
                  <a:gd name="connsiteY1" fmla="*/ 0 h 318965"/>
                  <a:gd name="connsiteX2" fmla="*/ 1690962 w 2113381"/>
                  <a:gd name="connsiteY2" fmla="*/ 0 h 318965"/>
                  <a:gd name="connsiteX3" fmla="*/ 2113381 w 2113381"/>
                  <a:gd name="connsiteY3" fmla="*/ 0 h 318965"/>
                  <a:gd name="connsiteX4" fmla="*/ 2113381 w 2113381"/>
                  <a:gd name="connsiteY4" fmla="*/ 110654 h 318965"/>
                  <a:gd name="connsiteX5" fmla="*/ 2113381 w 2113381"/>
                  <a:gd name="connsiteY5" fmla="*/ 254083 h 318965"/>
                  <a:gd name="connsiteX6" fmla="*/ 2113381 w 2113381"/>
                  <a:gd name="connsiteY6" fmla="*/ 318965 h 318965"/>
                  <a:gd name="connsiteX7" fmla="*/ 1690962 w 2113381"/>
                  <a:gd name="connsiteY7" fmla="*/ 318965 h 318965"/>
                  <a:gd name="connsiteX8" fmla="*/ 1690961 w 2113381"/>
                  <a:gd name="connsiteY8" fmla="*/ 318965 h 318965"/>
                  <a:gd name="connsiteX9" fmla="*/ 1684837 w 2113381"/>
                  <a:gd name="connsiteY9" fmla="*/ 318965 h 318965"/>
                  <a:gd name="connsiteX10" fmla="*/ 1684837 w 2113381"/>
                  <a:gd name="connsiteY10" fmla="*/ 250568 h 318965"/>
                  <a:gd name="connsiteX11" fmla="*/ 1684837 w 2113381"/>
                  <a:gd name="connsiteY11" fmla="*/ 131474 h 318965"/>
                  <a:gd name="connsiteX12" fmla="*/ 835568 w 2113381"/>
                  <a:gd name="connsiteY12" fmla="*/ 0 h 318965"/>
                  <a:gd name="connsiteX13" fmla="*/ 841916 w 2113381"/>
                  <a:gd name="connsiteY13" fmla="*/ 0 h 318965"/>
                  <a:gd name="connsiteX14" fmla="*/ 841917 w 2113381"/>
                  <a:gd name="connsiteY14" fmla="*/ 0 h 318965"/>
                  <a:gd name="connsiteX15" fmla="*/ 1262151 w 2113381"/>
                  <a:gd name="connsiteY15" fmla="*/ 0 h 318965"/>
                  <a:gd name="connsiteX16" fmla="*/ 1684836 w 2113381"/>
                  <a:gd name="connsiteY16" fmla="*/ 0 h 318965"/>
                  <a:gd name="connsiteX17" fmla="*/ 1684836 w 2113381"/>
                  <a:gd name="connsiteY17" fmla="*/ 131474 h 318965"/>
                  <a:gd name="connsiteX18" fmla="*/ 1684836 w 2113381"/>
                  <a:gd name="connsiteY18" fmla="*/ 250568 h 318965"/>
                  <a:gd name="connsiteX19" fmla="*/ 1684836 w 2113381"/>
                  <a:gd name="connsiteY19" fmla="*/ 318965 h 318965"/>
                  <a:gd name="connsiteX20" fmla="*/ 1262151 w 2113381"/>
                  <a:gd name="connsiteY20" fmla="*/ 318965 h 318965"/>
                  <a:gd name="connsiteX21" fmla="*/ 841917 w 2113381"/>
                  <a:gd name="connsiteY21" fmla="*/ 318965 h 318965"/>
                  <a:gd name="connsiteX22" fmla="*/ 841916 w 2113381"/>
                  <a:gd name="connsiteY22" fmla="*/ 318965 h 318965"/>
                  <a:gd name="connsiteX23" fmla="*/ 835568 w 2113381"/>
                  <a:gd name="connsiteY23" fmla="*/ 318965 h 318965"/>
                  <a:gd name="connsiteX24" fmla="*/ 412215 w 2113381"/>
                  <a:gd name="connsiteY24" fmla="*/ 0 h 318965"/>
                  <a:gd name="connsiteX25" fmla="*/ 419229 w 2113381"/>
                  <a:gd name="connsiteY25" fmla="*/ 0 h 318965"/>
                  <a:gd name="connsiteX26" fmla="*/ 419230 w 2113381"/>
                  <a:gd name="connsiteY26" fmla="*/ 0 h 318965"/>
                  <a:gd name="connsiteX27" fmla="*/ 835567 w 2113381"/>
                  <a:gd name="connsiteY27" fmla="*/ 0 h 318965"/>
                  <a:gd name="connsiteX28" fmla="*/ 835567 w 2113381"/>
                  <a:gd name="connsiteY28" fmla="*/ 318965 h 318965"/>
                  <a:gd name="connsiteX29" fmla="*/ 419230 w 2113381"/>
                  <a:gd name="connsiteY29" fmla="*/ 318965 h 318965"/>
                  <a:gd name="connsiteX30" fmla="*/ 419229 w 2113381"/>
                  <a:gd name="connsiteY30" fmla="*/ 318965 h 318965"/>
                  <a:gd name="connsiteX31" fmla="*/ 412215 w 2113381"/>
                  <a:gd name="connsiteY31" fmla="*/ 318965 h 318965"/>
                  <a:gd name="connsiteX32" fmla="*/ 412215 w 2113381"/>
                  <a:gd name="connsiteY32" fmla="*/ 183696 h 318965"/>
                  <a:gd name="connsiteX33" fmla="*/ 412215 w 2113381"/>
                  <a:gd name="connsiteY33" fmla="*/ 8405 h 318965"/>
                  <a:gd name="connsiteX34" fmla="*/ 0 w 2113381"/>
                  <a:gd name="connsiteY34" fmla="*/ 0 h 318965"/>
                  <a:gd name="connsiteX35" fmla="*/ 412214 w 2113381"/>
                  <a:gd name="connsiteY35" fmla="*/ 0 h 318965"/>
                  <a:gd name="connsiteX36" fmla="*/ 412214 w 2113381"/>
                  <a:gd name="connsiteY36" fmla="*/ 8405 h 318965"/>
                  <a:gd name="connsiteX37" fmla="*/ 412214 w 2113381"/>
                  <a:gd name="connsiteY37" fmla="*/ 183696 h 318965"/>
                  <a:gd name="connsiteX38" fmla="*/ 412214 w 2113381"/>
                  <a:gd name="connsiteY38" fmla="*/ 318965 h 318965"/>
                  <a:gd name="connsiteX39" fmla="*/ 0 w 2113381"/>
                  <a:gd name="connsiteY39" fmla="*/ 318965 h 318965"/>
                  <a:gd name="connsiteX40" fmla="*/ 0 w 2113381"/>
                  <a:gd name="connsiteY40" fmla="*/ 250568 h 318965"/>
                  <a:gd name="connsiteX41" fmla="*/ 0 w 2113381"/>
                  <a:gd name="connsiteY41" fmla="*/ 131474 h 318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113381" h="318965">
                    <a:moveTo>
                      <a:pt x="1684837" y="0"/>
                    </a:moveTo>
                    <a:lnTo>
                      <a:pt x="1690961" y="0"/>
                    </a:lnTo>
                    <a:lnTo>
                      <a:pt x="1690962" y="0"/>
                    </a:lnTo>
                    <a:lnTo>
                      <a:pt x="2113381" y="0"/>
                    </a:lnTo>
                    <a:lnTo>
                      <a:pt x="2113381" y="110654"/>
                    </a:lnTo>
                    <a:cubicBezTo>
                      <a:pt x="2113381" y="156853"/>
                      <a:pt x="2113381" y="204644"/>
                      <a:pt x="2113381" y="254083"/>
                    </a:cubicBezTo>
                    <a:lnTo>
                      <a:pt x="2113381" y="318965"/>
                    </a:lnTo>
                    <a:lnTo>
                      <a:pt x="1690962" y="318965"/>
                    </a:lnTo>
                    <a:lnTo>
                      <a:pt x="1690961" y="318965"/>
                    </a:lnTo>
                    <a:lnTo>
                      <a:pt x="1684837" y="318965"/>
                    </a:lnTo>
                    <a:lnTo>
                      <a:pt x="1684837" y="250568"/>
                    </a:lnTo>
                    <a:cubicBezTo>
                      <a:pt x="1684837" y="214971"/>
                      <a:pt x="1684837" y="175420"/>
                      <a:pt x="1684837" y="131474"/>
                    </a:cubicBezTo>
                    <a:close/>
                    <a:moveTo>
                      <a:pt x="835568" y="0"/>
                    </a:moveTo>
                    <a:lnTo>
                      <a:pt x="841916" y="0"/>
                    </a:lnTo>
                    <a:lnTo>
                      <a:pt x="841917" y="0"/>
                    </a:lnTo>
                    <a:lnTo>
                      <a:pt x="1262151" y="0"/>
                    </a:lnTo>
                    <a:lnTo>
                      <a:pt x="1684836" y="0"/>
                    </a:lnTo>
                    <a:lnTo>
                      <a:pt x="1684836" y="131474"/>
                    </a:lnTo>
                    <a:cubicBezTo>
                      <a:pt x="1684836" y="175420"/>
                      <a:pt x="1684836" y="214971"/>
                      <a:pt x="1684836" y="250568"/>
                    </a:cubicBezTo>
                    <a:lnTo>
                      <a:pt x="1684836" y="318965"/>
                    </a:lnTo>
                    <a:lnTo>
                      <a:pt x="1262151" y="318965"/>
                    </a:lnTo>
                    <a:lnTo>
                      <a:pt x="841917" y="318965"/>
                    </a:lnTo>
                    <a:lnTo>
                      <a:pt x="841916" y="318965"/>
                    </a:lnTo>
                    <a:lnTo>
                      <a:pt x="835568" y="318965"/>
                    </a:lnTo>
                    <a:close/>
                    <a:moveTo>
                      <a:pt x="412215" y="0"/>
                    </a:moveTo>
                    <a:lnTo>
                      <a:pt x="419229" y="0"/>
                    </a:lnTo>
                    <a:lnTo>
                      <a:pt x="419230" y="0"/>
                    </a:lnTo>
                    <a:lnTo>
                      <a:pt x="835567" y="0"/>
                    </a:lnTo>
                    <a:lnTo>
                      <a:pt x="835567" y="318965"/>
                    </a:lnTo>
                    <a:lnTo>
                      <a:pt x="419230" y="318965"/>
                    </a:lnTo>
                    <a:lnTo>
                      <a:pt x="419229" y="318965"/>
                    </a:lnTo>
                    <a:lnTo>
                      <a:pt x="412215" y="318965"/>
                    </a:lnTo>
                    <a:lnTo>
                      <a:pt x="412215" y="183696"/>
                    </a:lnTo>
                    <a:cubicBezTo>
                      <a:pt x="412215" y="123274"/>
                      <a:pt x="412215" y="64866"/>
                      <a:pt x="412215" y="8405"/>
                    </a:cubicBezTo>
                    <a:close/>
                    <a:moveTo>
                      <a:pt x="0" y="0"/>
                    </a:moveTo>
                    <a:lnTo>
                      <a:pt x="412214" y="0"/>
                    </a:lnTo>
                    <a:lnTo>
                      <a:pt x="412214" y="8405"/>
                    </a:lnTo>
                    <a:cubicBezTo>
                      <a:pt x="412214" y="64866"/>
                      <a:pt x="412214" y="123274"/>
                      <a:pt x="412214" y="183696"/>
                    </a:cubicBezTo>
                    <a:lnTo>
                      <a:pt x="412214" y="318965"/>
                    </a:lnTo>
                    <a:lnTo>
                      <a:pt x="0" y="318965"/>
                    </a:lnTo>
                    <a:lnTo>
                      <a:pt x="0" y="250568"/>
                    </a:lnTo>
                    <a:cubicBezTo>
                      <a:pt x="0" y="214971"/>
                      <a:pt x="0" y="175420"/>
                      <a:pt x="0" y="131474"/>
                    </a:cubicBezTo>
                    <a:close/>
                  </a:path>
                </a:pathLst>
              </a:custGeom>
              <a:gradFill flip="none" rotWithShape="1">
                <a:gsLst>
                  <a:gs pos="17000">
                    <a:sysClr val="windowText" lastClr="000000">
                      <a:alpha val="30000"/>
                    </a:sysClr>
                  </a:gs>
                  <a:gs pos="100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D46C78C-9259-4517-A4C4-2852B6DDA2A7}"/>
                </a:ext>
              </a:extLst>
            </p:cNvPr>
            <p:cNvSpPr txBox="1"/>
            <p:nvPr/>
          </p:nvSpPr>
          <p:spPr>
            <a:xfrm>
              <a:off x="627796" y="1696469"/>
              <a:ext cx="3572925" cy="27084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BF1365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INTEGRASI RPJMD </a:t>
              </a:r>
              <a:endPara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BF136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BF1365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DENGAN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BF1365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RTRW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Program yang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disusun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dokumen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RPJMD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harus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berpedoman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kepada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RTRW yang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didasarkan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pada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Asas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keterpaduan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keserasian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,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keselarasan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,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keseimbangan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keberlanjutan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keberdayagunaan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keberhasilgunaan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keterbukaan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kebersamaan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kemitraan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pelindungan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kepentingan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umum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kepastian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hukum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keadilan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;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akuntabilitas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. 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D46C78C-9259-4517-A4C4-2852B6DDA2A7}"/>
                </a:ext>
              </a:extLst>
            </p:cNvPr>
            <p:cNvSpPr txBox="1"/>
            <p:nvPr/>
          </p:nvSpPr>
          <p:spPr>
            <a:xfrm>
              <a:off x="4506011" y="1470909"/>
              <a:ext cx="3424428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76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SPM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SPM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merupakan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ketentuan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mengenai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Jenis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Mutu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Pelayanan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Dasar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yang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merupakan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Urusan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Pemerintahan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Wajib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yang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berhak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diperoleh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setiap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Warga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Negara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secara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minimal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D46C78C-9259-4517-A4C4-2852B6DDA2A7}"/>
                </a:ext>
              </a:extLst>
            </p:cNvPr>
            <p:cNvSpPr txBox="1"/>
            <p:nvPr/>
          </p:nvSpPr>
          <p:spPr>
            <a:xfrm>
              <a:off x="8527329" y="4944315"/>
              <a:ext cx="3196098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854D8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PENGEMBANGAN SIPD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Penyusunan RPJMD menggunakan Sisstem              e-planning sesuai Permendagri 98 Tahun 2018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D46C78C-9259-4517-A4C4-2852B6DDA2A7}"/>
                </a:ext>
              </a:extLst>
            </p:cNvPr>
            <p:cNvSpPr txBox="1"/>
            <p:nvPr/>
          </p:nvSpPr>
          <p:spPr>
            <a:xfrm>
              <a:off x="8340128" y="2441691"/>
              <a:ext cx="3001163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B1DB15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KLHS</a:t>
              </a:r>
              <a:endParaRPr kumimoji="0" lang="id-ID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Prinsip pembangunan berkelanjutan menjadi dasar dan terintegrasi dalam pembangunan wilayah dan/kebijakan, rencana, dan/atau program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86" name="Straight Connector 18">
              <a:extLst>
                <a:ext uri="{FF2B5EF4-FFF2-40B4-BE49-F238E27FC236}">
                  <a16:creationId xmlns:a16="http://schemas.microsoft.com/office/drawing/2014/main" id="{D95BF065-E1AB-4BFA-AC34-526033903F0C}"/>
                </a:ext>
              </a:extLst>
            </p:cNvPr>
            <p:cNvSpPr txBox="1"/>
            <p:nvPr/>
          </p:nvSpPr>
          <p:spPr>
            <a:xfrm rot="8407051">
              <a:off x="6008471" y="1428081"/>
              <a:ext cx="7155" cy="729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22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012185" y="4376766"/>
              <a:ext cx="2836403" cy="2077010"/>
              <a:chOff x="1025214" y="4283077"/>
              <a:chExt cx="2836403" cy="207701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D46C78C-9259-4517-A4C4-2852B6DDA2A7}"/>
                  </a:ext>
                </a:extLst>
              </p:cNvPr>
              <p:cNvSpPr txBox="1"/>
              <p:nvPr/>
            </p:nvSpPr>
            <p:spPr>
              <a:xfrm>
                <a:off x="1025214" y="4944315"/>
                <a:ext cx="2836403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89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RPJMN Teknokratik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Dasar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</a:t>
                </a:r>
                <a:r>
                  <a:rPr kumimoji="0" lang="en-US" altLang="ko-K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enyusunan RPJMD perlu memperhatikan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RPJMN </a:t>
                </a:r>
                <a:r>
                  <a:rPr kumimoji="0" lang="en-US" altLang="ko-KR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Teknokratik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yang </a:t>
                </a:r>
                <a:r>
                  <a:rPr kumimoji="0" lang="en-US" altLang="ko-KR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sedang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altLang="ko-KR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disusun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 </a:t>
                </a:r>
                <a:r>
                  <a:rPr kumimoji="0" lang="en-US" altLang="ko-KR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oleh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altLang="ko-KR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Bappenas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2043867" y="4283077"/>
                <a:ext cx="623453" cy="609046"/>
                <a:chOff x="2043867" y="4283077"/>
                <a:chExt cx="623453" cy="609046"/>
              </a:xfrm>
            </p:grpSpPr>
            <p:sp>
              <p:nvSpPr>
                <p:cNvPr id="167" name="Straight Connector 18">
                  <a:extLst>
                    <a:ext uri="{FF2B5EF4-FFF2-40B4-BE49-F238E27FC236}">
                      <a16:creationId xmlns:a16="http://schemas.microsoft.com/office/drawing/2014/main" id="{D95BF065-E1AB-4BFA-AC34-526033903F0C}"/>
                    </a:ext>
                  </a:extLst>
                </p:cNvPr>
                <p:cNvSpPr txBox="1"/>
                <p:nvPr/>
              </p:nvSpPr>
              <p:spPr>
                <a:xfrm rot="8407051">
                  <a:off x="2187495" y="4834748"/>
                  <a:ext cx="7155" cy="7293"/>
                </a:xfrm>
                <a:prstGeom prst="rect">
                  <a:avLst/>
                </a:prstGeom>
                <a:solidFill>
                  <a:srgbClr val="B7FFF5"/>
                </a:solidFill>
                <a:ln>
                  <a:noFill/>
                </a:ln>
                <a:effectLst/>
              </p:spPr>
              <p:txBody>
                <a:bodyPr spcFirstLastPara="0" vert="horz" wrap="square" lIns="12700" tIns="0" rIns="12700" bIns="0" numCol="1" spcCol="1270" anchor="ctr" anchorCtr="0">
                  <a:noAutofit/>
                </a:bodyPr>
                <a:lstStyle/>
                <a:p>
                  <a:pPr marL="0" marR="0" lvl="0" indent="0" algn="ctr" defTabSz="2222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210" name="Picture 2" descr="Book Open Icon 256x256">
                  <a:extLst>
                    <a:ext uri="{FF2B5EF4-FFF2-40B4-BE49-F238E27FC236}">
                      <a16:creationId xmlns:a16="http://schemas.microsoft.com/office/drawing/2014/main" id="{31F2CFFA-7B4C-49EC-8EBD-87149DFEBA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0" b="98113" l="0" r="100000">
                              <a14:backgroundMark x1="4294" y1="15094" x2="11656" y2="14465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3867" y="4283077"/>
                  <a:ext cx="623453" cy="60904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>
              <a:off x="9779328" y="4268153"/>
              <a:ext cx="619047" cy="685622"/>
              <a:chOff x="2084815" y="1721182"/>
              <a:chExt cx="619047" cy="685622"/>
            </a:xfrm>
          </p:grpSpPr>
          <p:sp>
            <p:nvSpPr>
              <p:cNvPr id="215" name="Straight Connector 18">
                <a:extLst>
                  <a:ext uri="{FF2B5EF4-FFF2-40B4-BE49-F238E27FC236}">
                    <a16:creationId xmlns:a16="http://schemas.microsoft.com/office/drawing/2014/main" id="{D95BF065-E1AB-4BFA-AC34-526033903F0C}"/>
                  </a:ext>
                </a:extLst>
              </p:cNvPr>
              <p:cNvSpPr txBox="1"/>
              <p:nvPr/>
            </p:nvSpPr>
            <p:spPr>
              <a:xfrm rot="8407051">
                <a:off x="2202697" y="2318331"/>
                <a:ext cx="7155" cy="7293"/>
              </a:xfrm>
              <a:prstGeom prst="rect">
                <a:avLst/>
              </a:prstGeom>
              <a:solidFill>
                <a:srgbClr val="B7FFF5"/>
              </a:solidFill>
              <a:ln>
                <a:noFill/>
              </a:ln>
              <a:effectLst/>
            </p:spPr>
            <p:txBody>
              <a:bodyPr spcFirstLastPara="0" vert="horz" wrap="square" lIns="12700" tIns="0" rIns="12700" bIns="0" numCol="1" spcCol="1270" anchor="ctr" anchorCtr="0">
                <a:noAutofit/>
              </a:bodyPr>
              <a:lstStyle/>
              <a:p>
                <a:pPr marL="0" marR="0" lvl="0" indent="0" algn="ctr" defTabSz="222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227" name="Picture 8" descr="https://www.iconexperience.com/_img/g_collection_png/standard/256x256/bank_building2.png"/>
              <p:cNvPicPr>
                <a:picLocks noChangeAspect="1" noChangeArrowheads="1"/>
              </p:cNvPicPr>
              <p:nvPr/>
            </p:nvPicPr>
            <p:blipFill>
              <a:blip r:embed="rId10" cstate="hq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99609" l="0" r="100000">
                            <a14:foregroundMark x1="2734" y1="95703" x2="94141" y2="97266"/>
                            <a14:foregroundMark x1="64844" y1="92188" x2="84766" y2="90625"/>
                            <a14:foregroundMark x1="13281" y1="31641" x2="74219" y2="30469"/>
                            <a14:foregroundMark x1="52734" y1="14453" x2="75000" y2="22266"/>
                            <a14:foregroundMark x1="80469" y1="30859" x2="93359" y2="30859"/>
                            <a14:foregroundMark x1="15234" y1="41016" x2="15625" y2="79688"/>
                            <a14:foregroundMark x1="19531" y1="39844" x2="20313" y2="75000"/>
                            <a14:foregroundMark x1="12891" y1="85156" x2="12891" y2="85156"/>
                            <a14:foregroundMark x1="9375" y1="25781" x2="49219" y2="5469"/>
                            <a14:foregroundMark x1="50391" y1="5469" x2="90234" y2="25391"/>
                            <a14:foregroundMark x1="89063" y1="40234" x2="72266" y2="39844"/>
                            <a14:backgroundMark x1="4688" y1="22656" x2="34766" y2="3125"/>
                            <a14:backgroundMark x1="68750" y1="3516" x2="95703" y2="18750"/>
                            <a14:backgroundMark x1="94531" y1="47656" x2="95703" y2="82031"/>
                            <a14:backgroundMark x1="4297" y1="48047" x2="4688" y2="7929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4815" y="1721182"/>
                <a:ext cx="619047" cy="6190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8" name="Picture 2" descr="Workstation Icon 256x256"/>
              <p:cNvPicPr>
                <a:picLocks noChangeAspect="1" noChangeArrowheads="1"/>
              </p:cNvPicPr>
              <p:nvPr/>
            </p:nvPicPr>
            <p:blipFill>
              <a:blip r:embed="rId12" cstate="hq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391" b="97656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0464" y="1938774"/>
                <a:ext cx="468030" cy="4680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9456622" y="1830130"/>
              <a:ext cx="632230" cy="632230"/>
              <a:chOff x="9456622" y="1830130"/>
              <a:chExt cx="632230" cy="632230"/>
            </a:xfrm>
          </p:grpSpPr>
          <p:sp>
            <p:nvSpPr>
              <p:cNvPr id="226" name="Straight Connector 18">
                <a:extLst>
                  <a:ext uri="{FF2B5EF4-FFF2-40B4-BE49-F238E27FC236}">
                    <a16:creationId xmlns:a16="http://schemas.microsoft.com/office/drawing/2014/main" id="{D95BF065-E1AB-4BFA-AC34-526033903F0C}"/>
                  </a:ext>
                </a:extLst>
              </p:cNvPr>
              <p:cNvSpPr txBox="1"/>
              <p:nvPr/>
            </p:nvSpPr>
            <p:spPr>
              <a:xfrm rot="8407051">
                <a:off x="9600306" y="2366012"/>
                <a:ext cx="7155" cy="7293"/>
              </a:xfrm>
              <a:prstGeom prst="rect">
                <a:avLst/>
              </a:prstGeom>
              <a:solidFill>
                <a:srgbClr val="B7FFF5"/>
              </a:solidFill>
              <a:ln>
                <a:noFill/>
              </a:ln>
              <a:effectLst/>
            </p:spPr>
            <p:txBody>
              <a:bodyPr spcFirstLastPara="0" vert="horz" wrap="square" lIns="12700" tIns="0" rIns="12700" bIns="0" numCol="1" spcCol="1270" anchor="ctr" anchorCtr="0">
                <a:noAutofit/>
              </a:bodyPr>
              <a:lstStyle/>
              <a:p>
                <a:pPr marL="0" marR="0" lvl="0" indent="0" algn="ctr" defTabSz="222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4" name="Picture 2" descr="Globe Icon 256x256"/>
              <p:cNvPicPr>
                <a:picLocks noChangeAspect="1" noChangeArrowheads="1"/>
              </p:cNvPicPr>
              <p:nvPr/>
            </p:nvPicPr>
            <p:blipFill>
              <a:blip r:embed="rId14" cstate="hq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100000" l="0" r="100000">
                            <a14:foregroundMark x1="25000" y1="76953" x2="53906" y2="87500"/>
                            <a14:foregroundMark x1="53125" y1="87891" x2="52344" y2="98828"/>
                            <a14:foregroundMark x1="35156" y1="97266" x2="61719" y2="99219"/>
                            <a14:foregroundMark x1="57813" y1="85938" x2="85156" y2="67578"/>
                            <a14:foregroundMark x1="88281" y1="64063" x2="92188" y2="37891"/>
                            <a14:foregroundMark x1="91406" y1="35938" x2="83594" y2="15625"/>
                            <a14:foregroundMark x1="79688" y1="14063" x2="60156" y2="1563"/>
                            <a14:foregroundMark x1="62891" y1="96875" x2="71094" y2="976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56622" y="1830130"/>
                <a:ext cx="632230" cy="6322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5886013" y="740438"/>
              <a:ext cx="687574" cy="802068"/>
              <a:chOff x="5940147" y="995033"/>
              <a:chExt cx="570566" cy="665576"/>
            </a:xfrm>
          </p:grpSpPr>
          <p:pic>
            <p:nvPicPr>
              <p:cNvPr id="75" name="Picture 6" descr="https://www.iconexperience.com/_img/g_collection_png/standard/256x256/university.png"/>
              <p:cNvPicPr>
                <a:picLocks noChangeAspect="1" noChangeArrowheads="1"/>
              </p:cNvPicPr>
              <p:nvPr/>
            </p:nvPicPr>
            <p:blipFill>
              <a:blip r:embed="rId1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0147" y="995033"/>
                <a:ext cx="570566" cy="5705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Picture 8" descr="https://www.iconexperience.com/_img/g_collection_png/standard/256x256/blackboard.png"/>
              <p:cNvPicPr>
                <a:picLocks noChangeAspect="1" noChangeArrowheads="1"/>
              </p:cNvPicPr>
              <p:nvPr/>
            </p:nvPicPr>
            <p:blipFill>
              <a:blip r:embed="rId17" cstate="hq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9766" b="89844" l="0" r="100000">
                            <a14:foregroundMark x1="17188" y1="38281" x2="21094" y2="26563"/>
                            <a14:foregroundMark x1="17578" y1="32031" x2="24219" y2="43750"/>
                            <a14:foregroundMark x1="31250" y1="30469" x2="33594" y2="41016"/>
                            <a14:foregroundMark x1="33594" y1="30078" x2="42188" y2="39844"/>
                            <a14:foregroundMark x1="33594" y1="26563" x2="38281" y2="29688"/>
                            <a14:foregroundMark x1="56250" y1="26953" x2="44531" y2="36719"/>
                            <a14:foregroundMark x1="46094" y1="37500" x2="48438" y2="41406"/>
                            <a14:foregroundMark x1="48828" y1="42578" x2="59375" y2="3789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17132" y="1275413"/>
                <a:ext cx="385196" cy="3851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2152920" y="1052947"/>
              <a:ext cx="613953" cy="613953"/>
              <a:chOff x="9453667" y="4235387"/>
              <a:chExt cx="613953" cy="613953"/>
            </a:xfrm>
          </p:grpSpPr>
          <p:sp>
            <p:nvSpPr>
              <p:cNvPr id="220" name="Straight Connector 18">
                <a:extLst>
                  <a:ext uri="{FF2B5EF4-FFF2-40B4-BE49-F238E27FC236}">
                    <a16:creationId xmlns:a16="http://schemas.microsoft.com/office/drawing/2014/main" id="{D95BF065-E1AB-4BFA-AC34-526033903F0C}"/>
                  </a:ext>
                </a:extLst>
              </p:cNvPr>
              <p:cNvSpPr txBox="1"/>
              <p:nvPr/>
            </p:nvSpPr>
            <p:spPr>
              <a:xfrm rot="8407051">
                <a:off x="9573858" y="4834748"/>
                <a:ext cx="7155" cy="7293"/>
              </a:xfrm>
              <a:prstGeom prst="rect">
                <a:avLst/>
              </a:prstGeom>
              <a:solidFill>
                <a:srgbClr val="DAC0D9"/>
              </a:solidFill>
              <a:ln>
                <a:noFill/>
              </a:ln>
              <a:effectLst/>
            </p:spPr>
            <p:txBody>
              <a:bodyPr spcFirstLastPara="0" vert="horz" wrap="square" lIns="12700" tIns="0" rIns="12700" bIns="0" numCol="1" spcCol="1270" anchor="ctr" anchorCtr="0">
                <a:noAutofit/>
              </a:bodyPr>
              <a:lstStyle/>
              <a:p>
                <a:pPr marL="0" marR="0" lvl="0" indent="0" algn="ctr" defTabSz="222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074" name="Picture 2" descr="Map Location 2 Icon 256x256"/>
              <p:cNvPicPr>
                <a:picLocks noChangeAspect="1" noChangeArrowheads="1"/>
              </p:cNvPicPr>
              <p:nvPr/>
            </p:nvPicPr>
            <p:blipFill>
              <a:blip r:embed="rId19" cstate="hq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0" b="100000" l="0" r="100000">
                            <a14:foregroundMark x1="1563" y1="32422" x2="9375" y2="67578"/>
                            <a14:foregroundMark x1="7813" y1="66016" x2="1563" y2="96875"/>
                            <a14:foregroundMark x1="1172" y1="96875" x2="32031" y2="85547"/>
                            <a14:foregroundMark x1="32813" y1="85547" x2="65234" y2="97656"/>
                            <a14:foregroundMark x1="67969" y1="97266" x2="96094" y2="80078"/>
                            <a14:foregroundMark x1="96094" y1="80078" x2="90625" y2="47656"/>
                            <a14:foregroundMark x1="91016" y1="47266" x2="98828" y2="15234"/>
                            <a14:foregroundMark x1="80859" y1="21484" x2="96875" y2="16406"/>
                            <a14:foregroundMark x1="45313" y1="19141" x2="29688" y2="13672"/>
                            <a14:foregroundMark x1="2734" y1="28906" x2="28516" y2="15234"/>
                            <a14:foregroundMark x1="57422" y1="10156" x2="57422" y2="24219"/>
                            <a14:foregroundMark x1="50000" y1="24219" x2="78906" y2="27344"/>
                            <a14:foregroundMark x1="65234" y1="25391" x2="63281" y2="7813"/>
                            <a14:foregroundMark x1="51172" y1="31250" x2="56250" y2="820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53667" y="4235387"/>
                <a:ext cx="613953" cy="6139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4" name="Oval 63"/>
            <p:cNvSpPr/>
            <p:nvPr/>
          </p:nvSpPr>
          <p:spPr>
            <a:xfrm>
              <a:off x="5563170" y="5272285"/>
              <a:ext cx="1443141" cy="144314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5721422" y="5406565"/>
              <a:ext cx="1097672" cy="1047211"/>
              <a:chOff x="280494" y="4914035"/>
              <a:chExt cx="1386578" cy="1322836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473207" y="4999641"/>
                <a:ext cx="1105345" cy="1122989"/>
                <a:chOff x="9920" y="4779890"/>
                <a:chExt cx="1105345" cy="1122989"/>
              </a:xfrm>
            </p:grpSpPr>
            <p:sp>
              <p:nvSpPr>
                <p:cNvPr id="68" name="Oval 67"/>
                <p:cNvSpPr/>
                <p:nvPr/>
              </p:nvSpPr>
              <p:spPr>
                <a:xfrm>
                  <a:off x="9920" y="4779890"/>
                  <a:ext cx="1105345" cy="112298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  <p:pic>
              <p:nvPicPr>
                <p:cNvPr id="69" name="Picture 2" descr="Book Open Icon 256x256">
                  <a:extLst>
                    <a:ext uri="{FF2B5EF4-FFF2-40B4-BE49-F238E27FC236}">
                      <a16:creationId xmlns:a16="http://schemas.microsoft.com/office/drawing/2014/main" id="{31F2CFFA-7B4C-49EC-8EBD-87149DFEBA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593" y="4922893"/>
                  <a:ext cx="516600" cy="5046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7" name="Picture 66"/>
              <p:cNvPicPr>
                <a:picLocks noChangeAspect="1"/>
              </p:cNvPicPr>
              <p:nvPr/>
            </p:nvPicPr>
            <p:blipFill rotWithShape="1">
              <a:blip r:embed="rId22" cstate="print"/>
              <a:srcRect b="45350"/>
              <a:stretch/>
            </p:blipFill>
            <p:spPr>
              <a:xfrm>
                <a:off x="280494" y="4914035"/>
                <a:ext cx="1386578" cy="13228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15800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3336757" y="149147"/>
            <a:ext cx="4593681" cy="832508"/>
            <a:chOff x="1389826" y="149469"/>
            <a:chExt cx="7162756" cy="8325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25879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PARIWISATA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45683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Sebagai </a:t>
              </a:r>
              <a:r>
                <a:rPr kumimoji="0" lang="id-ID" sz="2400" b="1" i="1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Social Core Economy</a:t>
              </a:r>
              <a:endParaRPr kumimoji="0" lang="id-ID" sz="24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2">
            <a:extLst>
              <a:ext uri="{FF2B5EF4-FFF2-40B4-BE49-F238E27FC236}">
                <a16:creationId xmlns:a16="http://schemas.microsoft.com/office/drawing/2014/main" id="{275AA68C-619C-40B7-BAD3-BA880128FA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782"/>
          <a:stretch/>
        </p:blipFill>
        <p:spPr bwMode="auto">
          <a:xfrm>
            <a:off x="379987" y="2100390"/>
            <a:ext cx="6755806" cy="264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Persegi Panjang 13">
            <a:extLst>
              <a:ext uri="{FF2B5EF4-FFF2-40B4-BE49-F238E27FC236}">
                <a16:creationId xmlns:a16="http://schemas.microsoft.com/office/drawing/2014/main" id="{DFB6DF9F-A70B-4F0C-8135-D4BA03A1CB09}"/>
              </a:ext>
            </a:extLst>
          </p:cNvPr>
          <p:cNvSpPr/>
          <p:nvPr/>
        </p:nvSpPr>
        <p:spPr>
          <a:xfrm>
            <a:off x="508452" y="1222022"/>
            <a:ext cx="66273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Indonesia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menempati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urutan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ke-9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negara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pertumbuhan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pariwisata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tercepat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(World Travel and Tourism Council – 2018)</a:t>
            </a:r>
            <a:endParaRPr lang="en-ID" sz="1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Persegi Panjang 14">
            <a:extLst>
              <a:ext uri="{FF2B5EF4-FFF2-40B4-BE49-F238E27FC236}">
                <a16:creationId xmlns:a16="http://schemas.microsoft.com/office/drawing/2014/main" id="{6C0C4B61-F9DA-4E39-AA41-BF992534BEA5}"/>
              </a:ext>
            </a:extLst>
          </p:cNvPr>
          <p:cNvSpPr/>
          <p:nvPr/>
        </p:nvSpPr>
        <p:spPr>
          <a:xfrm>
            <a:off x="1185481" y="5539637"/>
            <a:ext cx="5197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400" dirty="0"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Tahun 2019, Industri Pariwisata diproyeksikan menyumbang devisa terbesar di Indonesia </a:t>
            </a:r>
            <a:endParaRPr lang="en-ID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Panah: Chevron 15">
            <a:extLst>
              <a:ext uri="{FF2B5EF4-FFF2-40B4-BE49-F238E27FC236}">
                <a16:creationId xmlns:a16="http://schemas.microsoft.com/office/drawing/2014/main" id="{386EA17F-28CB-4297-A27F-CAED4E785094}"/>
              </a:ext>
            </a:extLst>
          </p:cNvPr>
          <p:cNvSpPr/>
          <p:nvPr/>
        </p:nvSpPr>
        <p:spPr>
          <a:xfrm rot="5400000" flipV="1">
            <a:off x="3124122" y="4498149"/>
            <a:ext cx="722500" cy="1200329"/>
          </a:xfrm>
          <a:prstGeom prst="chevron">
            <a:avLst/>
          </a:prstGeom>
          <a:solidFill>
            <a:srgbClr val="00CC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" name="Gambar 1">
            <a:extLst>
              <a:ext uri="{FF2B5EF4-FFF2-40B4-BE49-F238E27FC236}">
                <a16:creationId xmlns:a16="http://schemas.microsoft.com/office/drawing/2014/main" id="{C5297050-AC4D-457A-9A40-A6A559535E3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31615" t="48820" r="46808" b="16103"/>
          <a:stretch/>
        </p:blipFill>
        <p:spPr>
          <a:xfrm>
            <a:off x="8024626" y="2252256"/>
            <a:ext cx="3171741" cy="2898939"/>
          </a:xfrm>
          <a:prstGeom prst="rect">
            <a:avLst/>
          </a:prstGeom>
        </p:spPr>
      </p:pic>
      <p:sp>
        <p:nvSpPr>
          <p:cNvPr id="18" name="Persegi Panjang 16">
            <a:extLst>
              <a:ext uri="{FF2B5EF4-FFF2-40B4-BE49-F238E27FC236}">
                <a16:creationId xmlns:a16="http://schemas.microsoft.com/office/drawing/2014/main" id="{88D6F1E3-A7AD-43FB-BAD4-108DDE45CD7D}"/>
              </a:ext>
            </a:extLst>
          </p:cNvPr>
          <p:cNvSpPr/>
          <p:nvPr/>
        </p:nvSpPr>
        <p:spPr>
          <a:xfrm>
            <a:off x="7330682" y="1240866"/>
            <a:ext cx="45565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Distribusi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Pertumbuhan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 (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tiga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Lapangan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Usaha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Pertumbuhan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Tertinggi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pada PDRB </a:t>
            </a:r>
            <a:endParaRPr lang="id-ID" sz="1400" dirty="0" smtClean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Prov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Bali </a:t>
            </a:r>
            <a:r>
              <a:rPr lang="en-US" sz="1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Tahun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2017</a:t>
            </a:r>
            <a:endParaRPr lang="en-ID" sz="1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Persegi Panjang 3">
            <a:extLst>
              <a:ext uri="{FF2B5EF4-FFF2-40B4-BE49-F238E27FC236}">
                <a16:creationId xmlns:a16="http://schemas.microsoft.com/office/drawing/2014/main" id="{C9BE47CC-B231-45A6-ACE9-EF3B1E3C2FCB}"/>
              </a:ext>
            </a:extLst>
          </p:cNvPr>
          <p:cNvSpPr/>
          <p:nvPr/>
        </p:nvSpPr>
        <p:spPr>
          <a:xfrm>
            <a:off x="7330681" y="5623598"/>
            <a:ext cx="48613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Sektor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pariwisata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, yang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terlihat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Lapangan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Usaha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Penyediaan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Akomodasi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Makan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Minum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cukup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berpotensi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meningkatkan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perekonomian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Provinsi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Bali</a:t>
            </a:r>
            <a:endParaRPr lang="en-ID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Panah: Chevron 17">
            <a:extLst>
              <a:ext uri="{FF2B5EF4-FFF2-40B4-BE49-F238E27FC236}">
                <a16:creationId xmlns:a16="http://schemas.microsoft.com/office/drawing/2014/main" id="{D8FA44DE-7728-4BA7-A340-238A4D59CBED}"/>
              </a:ext>
            </a:extLst>
          </p:cNvPr>
          <p:cNvSpPr/>
          <p:nvPr/>
        </p:nvSpPr>
        <p:spPr>
          <a:xfrm rot="5400000" flipV="1">
            <a:off x="9035786" y="4655720"/>
            <a:ext cx="722500" cy="1200329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E2AC977-01AB-4FA2-BDB9-701D2E8BF6BF}"/>
              </a:ext>
            </a:extLst>
          </p:cNvPr>
          <p:cNvCxnSpPr/>
          <p:nvPr/>
        </p:nvCxnSpPr>
        <p:spPr>
          <a:xfrm>
            <a:off x="7330681" y="1240866"/>
            <a:ext cx="0" cy="54360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0"/>
          <p:cNvGrpSpPr>
            <a:grpSpLocks/>
          </p:cNvGrpSpPr>
          <p:nvPr/>
        </p:nvGrpSpPr>
        <p:grpSpPr bwMode="auto">
          <a:xfrm>
            <a:off x="3322121" y="1854454"/>
            <a:ext cx="871537" cy="141287"/>
            <a:chOff x="5591175" y="742950"/>
            <a:chExt cx="1400176" cy="2286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55FCECF-3863-4B1B-8FB6-DC700CC5D6F8}"/>
                </a:ext>
              </a:extLst>
            </p:cNvPr>
            <p:cNvSpPr/>
            <p:nvPr/>
          </p:nvSpPr>
          <p:spPr>
            <a:xfrm>
              <a:off x="5591175" y="742950"/>
              <a:ext cx="229537" cy="228600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B16D36C-041A-4945-82DB-F5377E18A056}"/>
                </a:ext>
              </a:extLst>
            </p:cNvPr>
            <p:cNvSpPr/>
            <p:nvPr/>
          </p:nvSpPr>
          <p:spPr>
            <a:xfrm>
              <a:off x="5884472" y="742950"/>
              <a:ext cx="226988" cy="228600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331F211-7735-413A-99A9-F05E8D413305}"/>
                </a:ext>
              </a:extLst>
            </p:cNvPr>
            <p:cNvSpPr/>
            <p:nvPr/>
          </p:nvSpPr>
          <p:spPr>
            <a:xfrm>
              <a:off x="6177770" y="742950"/>
              <a:ext cx="226986" cy="228600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20F484-82BC-4859-93DA-75A17E015543}"/>
                </a:ext>
              </a:extLst>
            </p:cNvPr>
            <p:cNvSpPr/>
            <p:nvPr/>
          </p:nvSpPr>
          <p:spPr>
            <a:xfrm>
              <a:off x="6471067" y="742950"/>
              <a:ext cx="226988" cy="228600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D3DF15-7B81-46C3-B42B-382E34927DE3}"/>
                </a:ext>
              </a:extLst>
            </p:cNvPr>
            <p:cNvSpPr/>
            <p:nvPr/>
          </p:nvSpPr>
          <p:spPr>
            <a:xfrm>
              <a:off x="6761814" y="742950"/>
              <a:ext cx="229537" cy="228600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" name="Group 70"/>
          <p:cNvGrpSpPr>
            <a:grpSpLocks/>
          </p:cNvGrpSpPr>
          <p:nvPr/>
        </p:nvGrpSpPr>
        <p:grpSpPr bwMode="auto">
          <a:xfrm>
            <a:off x="9125664" y="2071212"/>
            <a:ext cx="871537" cy="141287"/>
            <a:chOff x="5591175" y="742950"/>
            <a:chExt cx="1400176" cy="2286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55FCECF-3863-4B1B-8FB6-DC700CC5D6F8}"/>
                </a:ext>
              </a:extLst>
            </p:cNvPr>
            <p:cNvSpPr/>
            <p:nvPr/>
          </p:nvSpPr>
          <p:spPr>
            <a:xfrm>
              <a:off x="5591175" y="742950"/>
              <a:ext cx="229537" cy="228600"/>
            </a:xfrm>
            <a:prstGeom prst="ellipse">
              <a:avLst/>
            </a:prstGeom>
            <a:solidFill>
              <a:srgbClr val="F95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B16D36C-041A-4945-82DB-F5377E18A056}"/>
                </a:ext>
              </a:extLst>
            </p:cNvPr>
            <p:cNvSpPr/>
            <p:nvPr/>
          </p:nvSpPr>
          <p:spPr>
            <a:xfrm>
              <a:off x="5884472" y="742950"/>
              <a:ext cx="226988" cy="228600"/>
            </a:xfrm>
            <a:prstGeom prst="ellipse">
              <a:avLst/>
            </a:prstGeom>
            <a:solidFill>
              <a:srgbClr val="F8C1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331F211-7735-413A-99A9-F05E8D413305}"/>
                </a:ext>
              </a:extLst>
            </p:cNvPr>
            <p:cNvSpPr/>
            <p:nvPr/>
          </p:nvSpPr>
          <p:spPr>
            <a:xfrm>
              <a:off x="6177770" y="742950"/>
              <a:ext cx="226986" cy="228600"/>
            </a:xfrm>
            <a:prstGeom prst="ellipse">
              <a:avLst/>
            </a:prstGeom>
            <a:solidFill>
              <a:srgbClr val="AFD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920F484-82BC-4859-93DA-75A17E015543}"/>
                </a:ext>
              </a:extLst>
            </p:cNvPr>
            <p:cNvSpPr/>
            <p:nvPr/>
          </p:nvSpPr>
          <p:spPr>
            <a:xfrm>
              <a:off x="6471067" y="742950"/>
              <a:ext cx="226988" cy="228600"/>
            </a:xfrm>
            <a:prstGeom prst="ellipse">
              <a:avLst/>
            </a:prstGeom>
            <a:solidFill>
              <a:srgbClr val="61CB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AD3DF15-7B81-46C3-B42B-382E34927DE3}"/>
                </a:ext>
              </a:extLst>
            </p:cNvPr>
            <p:cNvSpPr/>
            <p:nvPr/>
          </p:nvSpPr>
          <p:spPr>
            <a:xfrm>
              <a:off x="6761814" y="742950"/>
              <a:ext cx="229537" cy="228600"/>
            </a:xfrm>
            <a:prstGeom prst="ellipse">
              <a:avLst/>
            </a:prstGeom>
            <a:solidFill>
              <a:srgbClr val="FFE8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400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3336757" y="149147"/>
            <a:ext cx="4593681" cy="832508"/>
            <a:chOff x="1389826" y="149469"/>
            <a:chExt cx="7162756" cy="832508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82" name="Picture 81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5084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ARAH</a:t>
                </a:r>
                <a:r>
                  <a:rPr kumimoji="0" lang="id-ID" sz="2400" b="1" i="0" u="none" strike="noStrike" kern="0" cap="none" spc="-150" normalizeH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PENGEMBANGAN 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7" y="456959"/>
              <a:ext cx="317736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4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Pariwisata Bali</a:t>
              </a:r>
              <a:endParaRPr kumimoji="0" lang="id-ID" sz="24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78345" y="1065631"/>
            <a:ext cx="11533924" cy="5729753"/>
            <a:chOff x="278345" y="1011982"/>
            <a:chExt cx="11533924" cy="5729753"/>
          </a:xfrm>
        </p:grpSpPr>
        <p:sp>
          <p:nvSpPr>
            <p:cNvPr id="39" name="Freeform: Shape 122">
              <a:extLst>
                <a:ext uri="{FF2B5EF4-FFF2-40B4-BE49-F238E27FC236}">
                  <a16:creationId xmlns:a16="http://schemas.microsoft.com/office/drawing/2014/main" id="{EF50D974-09FC-4449-85C4-AE581413C61F}"/>
                </a:ext>
              </a:extLst>
            </p:cNvPr>
            <p:cNvSpPr/>
            <p:nvPr/>
          </p:nvSpPr>
          <p:spPr>
            <a:xfrm>
              <a:off x="3830608" y="1258252"/>
              <a:ext cx="2242046" cy="3445345"/>
            </a:xfrm>
            <a:custGeom>
              <a:avLst/>
              <a:gdLst>
                <a:gd name="connsiteX0" fmla="*/ 0 w 2242046"/>
                <a:gd name="connsiteY0" fmla="*/ 0 h 3445345"/>
                <a:gd name="connsiteX1" fmla="*/ 1339207 w 2242046"/>
                <a:gd name="connsiteY1" fmla="*/ 0 h 3445345"/>
                <a:gd name="connsiteX2" fmla="*/ 2242046 w 2242046"/>
                <a:gd name="connsiteY2" fmla="*/ 902840 h 3445345"/>
                <a:gd name="connsiteX3" fmla="*/ 2242046 w 2242046"/>
                <a:gd name="connsiteY3" fmla="*/ 3445345 h 3445345"/>
                <a:gd name="connsiteX4" fmla="*/ 2158488 w 2242046"/>
                <a:gd name="connsiteY4" fmla="*/ 3445345 h 3445345"/>
                <a:gd name="connsiteX5" fmla="*/ 2158488 w 2242046"/>
                <a:gd name="connsiteY5" fmla="*/ 1051211 h 3445345"/>
                <a:gd name="connsiteX6" fmla="*/ 902839 w 2242046"/>
                <a:gd name="connsiteY6" fmla="*/ 1051211 h 3445345"/>
                <a:gd name="connsiteX7" fmla="*/ 0 w 2242046"/>
                <a:gd name="connsiteY7" fmla="*/ 148371 h 344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2046" h="3445345">
                  <a:moveTo>
                    <a:pt x="0" y="0"/>
                  </a:moveTo>
                  <a:lnTo>
                    <a:pt x="1339207" y="0"/>
                  </a:lnTo>
                  <a:cubicBezTo>
                    <a:pt x="1837855" y="0"/>
                    <a:pt x="2242046" y="404126"/>
                    <a:pt x="2242046" y="902840"/>
                  </a:cubicBezTo>
                  <a:lnTo>
                    <a:pt x="2242046" y="3445345"/>
                  </a:lnTo>
                  <a:lnTo>
                    <a:pt x="2158488" y="3445345"/>
                  </a:lnTo>
                  <a:lnTo>
                    <a:pt x="2158488" y="1051211"/>
                  </a:lnTo>
                  <a:lnTo>
                    <a:pt x="902839" y="1051211"/>
                  </a:lnTo>
                  <a:cubicBezTo>
                    <a:pt x="404191" y="1051211"/>
                    <a:pt x="0" y="646899"/>
                    <a:pt x="0" y="148371"/>
                  </a:cubicBezTo>
                  <a:close/>
                </a:path>
              </a:pathLst>
            </a:custGeom>
            <a:solidFill>
              <a:srgbClr val="076D3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0" name="Freeform: Shape 120">
              <a:extLst>
                <a:ext uri="{FF2B5EF4-FFF2-40B4-BE49-F238E27FC236}">
                  <a16:creationId xmlns:a16="http://schemas.microsoft.com/office/drawing/2014/main" id="{04A1FD34-CAC6-4010-80EE-BB4AB91F754F}"/>
                </a:ext>
              </a:extLst>
            </p:cNvPr>
            <p:cNvSpPr/>
            <p:nvPr/>
          </p:nvSpPr>
          <p:spPr>
            <a:xfrm>
              <a:off x="3710376" y="3101813"/>
              <a:ext cx="2242046" cy="1601783"/>
            </a:xfrm>
            <a:custGeom>
              <a:avLst/>
              <a:gdLst>
                <a:gd name="connsiteX0" fmla="*/ 0 w 2242046"/>
                <a:gd name="connsiteY0" fmla="*/ 0 h 1601783"/>
                <a:gd name="connsiteX1" fmla="*/ 1419340 w 2242046"/>
                <a:gd name="connsiteY1" fmla="*/ 0 h 1601783"/>
                <a:gd name="connsiteX2" fmla="*/ 2242046 w 2242046"/>
                <a:gd name="connsiteY2" fmla="*/ 822758 h 1601783"/>
                <a:gd name="connsiteX3" fmla="*/ 2242046 w 2242046"/>
                <a:gd name="connsiteY3" fmla="*/ 1601783 h 1601783"/>
                <a:gd name="connsiteX4" fmla="*/ 2158488 w 2242046"/>
                <a:gd name="connsiteY4" fmla="*/ 1601783 h 1601783"/>
                <a:gd name="connsiteX5" fmla="*/ 2158488 w 2242046"/>
                <a:gd name="connsiteY5" fmla="*/ 1051140 h 1601783"/>
                <a:gd name="connsiteX6" fmla="*/ 822707 w 2242046"/>
                <a:gd name="connsiteY6" fmla="*/ 1051140 h 1601783"/>
                <a:gd name="connsiteX7" fmla="*/ 0 w 2242046"/>
                <a:gd name="connsiteY7" fmla="*/ 228483 h 160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2046" h="1601783">
                  <a:moveTo>
                    <a:pt x="0" y="0"/>
                  </a:moveTo>
                  <a:lnTo>
                    <a:pt x="1419340" y="0"/>
                  </a:lnTo>
                  <a:cubicBezTo>
                    <a:pt x="1873873" y="0"/>
                    <a:pt x="2242046" y="368100"/>
                    <a:pt x="2242046" y="822758"/>
                  </a:cubicBezTo>
                  <a:lnTo>
                    <a:pt x="2242046" y="1601783"/>
                  </a:lnTo>
                  <a:lnTo>
                    <a:pt x="2158488" y="1601783"/>
                  </a:lnTo>
                  <a:lnTo>
                    <a:pt x="2158488" y="1051140"/>
                  </a:lnTo>
                  <a:lnTo>
                    <a:pt x="822707" y="1051140"/>
                  </a:lnTo>
                  <a:cubicBezTo>
                    <a:pt x="368173" y="1051140"/>
                    <a:pt x="0" y="683040"/>
                    <a:pt x="0" y="228483"/>
                  </a:cubicBezTo>
                  <a:close/>
                </a:path>
              </a:pathLst>
            </a:custGeom>
            <a:solidFill>
              <a:srgbClr val="FFD11D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1" name="Freeform: Shape 124">
              <a:extLst>
                <a:ext uri="{FF2B5EF4-FFF2-40B4-BE49-F238E27FC236}">
                  <a16:creationId xmlns:a16="http://schemas.microsoft.com/office/drawing/2014/main" id="{4F776E2C-523F-4891-8A8B-A263FCE3A0DA}"/>
                </a:ext>
              </a:extLst>
            </p:cNvPr>
            <p:cNvSpPr/>
            <p:nvPr/>
          </p:nvSpPr>
          <p:spPr>
            <a:xfrm>
              <a:off x="6120747" y="1681927"/>
              <a:ext cx="2242046" cy="3021669"/>
            </a:xfrm>
            <a:custGeom>
              <a:avLst/>
              <a:gdLst>
                <a:gd name="connsiteX0" fmla="*/ 830699 w 2242046"/>
                <a:gd name="connsiteY0" fmla="*/ 0 h 3021669"/>
                <a:gd name="connsiteX1" fmla="*/ 2242046 w 2242046"/>
                <a:gd name="connsiteY1" fmla="*/ 0 h 3021669"/>
                <a:gd name="connsiteX2" fmla="*/ 2242046 w 2242046"/>
                <a:gd name="connsiteY2" fmla="*/ 220354 h 3021669"/>
                <a:gd name="connsiteX3" fmla="*/ 1411347 w 2242046"/>
                <a:gd name="connsiteY3" fmla="*/ 1051161 h 3021669"/>
                <a:gd name="connsiteX4" fmla="*/ 83558 w 2242046"/>
                <a:gd name="connsiteY4" fmla="*/ 1051161 h 3021669"/>
                <a:gd name="connsiteX5" fmla="*/ 83558 w 2242046"/>
                <a:gd name="connsiteY5" fmla="*/ 3021669 h 3021669"/>
                <a:gd name="connsiteX6" fmla="*/ 0 w 2242046"/>
                <a:gd name="connsiteY6" fmla="*/ 3021669 h 3021669"/>
                <a:gd name="connsiteX7" fmla="*/ 0 w 2242046"/>
                <a:gd name="connsiteY7" fmla="*/ 830807 h 3021669"/>
                <a:gd name="connsiteX8" fmla="*/ 830699 w 2242046"/>
                <a:gd name="connsiteY8" fmla="*/ 0 h 302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046" h="3021669">
                  <a:moveTo>
                    <a:pt x="830699" y="0"/>
                  </a:moveTo>
                  <a:lnTo>
                    <a:pt x="2242046" y="0"/>
                  </a:lnTo>
                  <a:lnTo>
                    <a:pt x="2242046" y="220354"/>
                  </a:lnTo>
                  <a:cubicBezTo>
                    <a:pt x="2242046" y="679645"/>
                    <a:pt x="1869929" y="1051161"/>
                    <a:pt x="1411347" y="1051161"/>
                  </a:cubicBezTo>
                  <a:lnTo>
                    <a:pt x="83558" y="1051161"/>
                  </a:lnTo>
                  <a:lnTo>
                    <a:pt x="83558" y="3021669"/>
                  </a:lnTo>
                  <a:lnTo>
                    <a:pt x="0" y="3021669"/>
                  </a:lnTo>
                  <a:lnTo>
                    <a:pt x="0" y="830807"/>
                  </a:lnTo>
                  <a:cubicBezTo>
                    <a:pt x="0" y="371515"/>
                    <a:pt x="372118" y="0"/>
                    <a:pt x="830699" y="0"/>
                  </a:cubicBezTo>
                  <a:close/>
                </a:path>
              </a:pathLst>
            </a:custGeom>
            <a:solidFill>
              <a:srgbClr val="4CC1E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2" name="Freeform: Shape 126">
              <a:extLst>
                <a:ext uri="{FF2B5EF4-FFF2-40B4-BE49-F238E27FC236}">
                  <a16:creationId xmlns:a16="http://schemas.microsoft.com/office/drawing/2014/main" id="{5059C284-A2C0-4499-AF1C-0B47ED341906}"/>
                </a:ext>
              </a:extLst>
            </p:cNvPr>
            <p:cNvSpPr/>
            <p:nvPr/>
          </p:nvSpPr>
          <p:spPr>
            <a:xfrm>
              <a:off x="6246705" y="2924327"/>
              <a:ext cx="2242046" cy="1779269"/>
            </a:xfrm>
            <a:custGeom>
              <a:avLst/>
              <a:gdLst>
                <a:gd name="connsiteX0" fmla="*/ 814195 w 2242046"/>
                <a:gd name="connsiteY0" fmla="*/ 0 h 1779269"/>
                <a:gd name="connsiteX1" fmla="*/ 2242046 w 2242046"/>
                <a:gd name="connsiteY1" fmla="*/ 0 h 1779269"/>
                <a:gd name="connsiteX2" fmla="*/ 2242046 w 2242046"/>
                <a:gd name="connsiteY2" fmla="*/ 236986 h 1779269"/>
                <a:gd name="connsiteX3" fmla="*/ 1427851 w 2242046"/>
                <a:gd name="connsiteY3" fmla="*/ 1051148 h 1779269"/>
                <a:gd name="connsiteX4" fmla="*/ 84181 w 2242046"/>
                <a:gd name="connsiteY4" fmla="*/ 1051148 h 1779269"/>
                <a:gd name="connsiteX5" fmla="*/ 84181 w 2242046"/>
                <a:gd name="connsiteY5" fmla="*/ 1779269 h 1779269"/>
                <a:gd name="connsiteX6" fmla="*/ 0 w 2242046"/>
                <a:gd name="connsiteY6" fmla="*/ 1779269 h 1779269"/>
                <a:gd name="connsiteX7" fmla="*/ 0 w 2242046"/>
                <a:gd name="connsiteY7" fmla="*/ 814163 h 1779269"/>
                <a:gd name="connsiteX8" fmla="*/ 814195 w 2242046"/>
                <a:gd name="connsiteY8" fmla="*/ 0 h 177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046" h="1779269">
                  <a:moveTo>
                    <a:pt x="814195" y="0"/>
                  </a:moveTo>
                  <a:lnTo>
                    <a:pt x="2242046" y="0"/>
                  </a:lnTo>
                  <a:lnTo>
                    <a:pt x="2242046" y="236986"/>
                  </a:lnTo>
                  <a:cubicBezTo>
                    <a:pt x="2242046" y="686456"/>
                    <a:pt x="1877299" y="1051148"/>
                    <a:pt x="1427851" y="1051148"/>
                  </a:cubicBezTo>
                  <a:lnTo>
                    <a:pt x="84181" y="1051148"/>
                  </a:lnTo>
                  <a:lnTo>
                    <a:pt x="84181" y="1779269"/>
                  </a:lnTo>
                  <a:lnTo>
                    <a:pt x="0" y="1779269"/>
                  </a:lnTo>
                  <a:lnTo>
                    <a:pt x="0" y="814163"/>
                  </a:lnTo>
                  <a:cubicBezTo>
                    <a:pt x="0" y="364693"/>
                    <a:pt x="364748" y="0"/>
                    <a:pt x="814195" y="0"/>
                  </a:cubicBezTo>
                  <a:close/>
                </a:path>
              </a:pathLst>
            </a:custGeom>
            <a:solidFill>
              <a:srgbClr val="F0482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0A8B282-867B-4389-A921-EBDB247C445A}"/>
                </a:ext>
              </a:extLst>
            </p:cNvPr>
            <p:cNvGrpSpPr/>
            <p:nvPr/>
          </p:nvGrpSpPr>
          <p:grpSpPr>
            <a:xfrm>
              <a:off x="8867386" y="3012414"/>
              <a:ext cx="2937088" cy="1567152"/>
              <a:chOff x="8921977" y="1528280"/>
              <a:chExt cx="2937088" cy="1567152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045660A-1F3D-412F-AED7-5417EA89F343}"/>
                  </a:ext>
                </a:extLst>
              </p:cNvPr>
              <p:cNvSpPr txBox="1"/>
              <p:nvPr/>
            </p:nvSpPr>
            <p:spPr>
              <a:xfrm>
                <a:off x="8921977" y="1528280"/>
                <a:ext cx="2937088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C13018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Pemberdayaan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1301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E63D65B-C133-43FB-B57F-C2843E85EAFC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302335" cy="116955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lvl="0" algn="just">
                  <a:defRPr/>
                </a:pP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Penekanan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prioritas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secara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afirmatif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pada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penggunaan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produk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lokal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pengembangan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UMKM,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tenaga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kerja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lokal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terlatih</a:t>
                </a:r>
                <a:endParaRPr lang="en-US" sz="1400" kern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C902584-8C56-46FE-93E1-7EAEC58091F9}"/>
                </a:ext>
              </a:extLst>
            </p:cNvPr>
            <p:cNvGrpSpPr/>
            <p:nvPr/>
          </p:nvGrpSpPr>
          <p:grpSpPr>
            <a:xfrm>
              <a:off x="278345" y="3012414"/>
              <a:ext cx="2937088" cy="1351708"/>
              <a:chOff x="332936" y="2689321"/>
              <a:chExt cx="2937088" cy="1351708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9321902-54D2-4D3D-854C-0D97C3038E58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37088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7931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Inovasi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905218D-D421-498A-9773-34003AB569EE}"/>
                  </a:ext>
                </a:extLst>
              </p:cNvPr>
              <p:cNvSpPr txBox="1"/>
              <p:nvPr/>
            </p:nvSpPr>
            <p:spPr>
              <a:xfrm>
                <a:off x="962440" y="3086922"/>
                <a:ext cx="2307584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lvl="0" algn="just">
                  <a:defRPr/>
                </a:pPr>
                <a:r>
                  <a:rPr lang="nn-NO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Pengembangan destinasi pariwisata alternatif seperti destinasi digital yang “instagramable”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AFCB2CA-CEDD-41C3-94B1-1B95661CC86D}"/>
                </a:ext>
              </a:extLst>
            </p:cNvPr>
            <p:cNvGrpSpPr/>
            <p:nvPr/>
          </p:nvGrpSpPr>
          <p:grpSpPr>
            <a:xfrm>
              <a:off x="8875181" y="1307320"/>
              <a:ext cx="2937088" cy="1136265"/>
              <a:chOff x="8921977" y="1528280"/>
              <a:chExt cx="2937088" cy="1136265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61EF4B-7145-4E0B-9F6F-13C9BC8B7E60}"/>
                  </a:ext>
                </a:extLst>
              </p:cNvPr>
              <p:cNvSpPr txBox="1"/>
              <p:nvPr/>
            </p:nvSpPr>
            <p:spPr>
              <a:xfrm>
                <a:off x="8921977" y="1528280"/>
                <a:ext cx="2937088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CC1E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Lingkungan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4CC1E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36E2843-B274-4B42-9835-15A0AC2E5579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302335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lvl="0" algn="just">
                  <a:defRPr/>
                </a:pP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Pariwisata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berkelanjutan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memperhatikan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kelestarian</a:t>
                </a:r>
                <a:r>
                  <a:rPr lang="en-U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lingkungan</a:t>
                </a:r>
                <a:endParaRPr lang="en-US" sz="1400" kern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37F0154-229A-4E1D-9C77-B4214B567962}"/>
                </a:ext>
              </a:extLst>
            </p:cNvPr>
            <p:cNvGrpSpPr/>
            <p:nvPr/>
          </p:nvGrpSpPr>
          <p:grpSpPr>
            <a:xfrm>
              <a:off x="286140" y="1307320"/>
              <a:ext cx="2937088" cy="1782596"/>
              <a:chOff x="332936" y="2689321"/>
              <a:chExt cx="2937088" cy="1782596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C5B275B-83FC-4448-953F-901FF54AE819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37088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A2B969">
                        <a:lumMod val="75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Penertiban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A2B969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85C38F0-A245-425F-B1E2-45C628C334E7}"/>
                  </a:ext>
                </a:extLst>
              </p:cNvPr>
              <p:cNvSpPr txBox="1"/>
              <p:nvPr/>
            </p:nvSpPr>
            <p:spPr>
              <a:xfrm>
                <a:off x="954645" y="3086922"/>
                <a:ext cx="2315379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lvl="0" algn="just">
                  <a:defRPr/>
                </a:pP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Penertiban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usaha-usaha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pariwisata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d-ID" sz="1400" kern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yang tidak sesuai dengan ketentuan peraturan perundang-undangan </a:t>
                </a:r>
                <a:r>
                  <a:rPr lang="es-ES" sz="1400" kern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yang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dapat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menurunkan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kualitas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esensi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s-ES" sz="1400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pariwisata</a:t>
                </a:r>
                <a:r>
                  <a:rPr lang="es-ES" sz="1400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Bali</a:t>
                </a:r>
              </a:p>
            </p:txBody>
          </p:sp>
        </p:grpSp>
        <p:pic>
          <p:nvPicPr>
            <p:cNvPr id="70" name="Picture 4" descr="Hasil gambar untuk tourism indonesia VECTOR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43" b="89574" l="0" r="100000">
                          <a14:foregroundMark x1="28222" y1="30638" x2="28889" y2="42128"/>
                          <a14:foregroundMark x1="71778" y1="30851" x2="71333" y2="42340"/>
                          <a14:foregroundMark x1="42667" y1="10638" x2="43778" y2="15957"/>
                          <a14:foregroundMark x1="46000" y1="15957" x2="53778" y2="15745"/>
                          <a14:foregroundMark x1="47333" y1="13404" x2="47333" y2="13404"/>
                          <a14:foregroundMark x1="53111" y1="13617" x2="53111" y2="13617"/>
                          <a14:foregroundMark x1="44444" y1="27872" x2="46444" y2="22766"/>
                          <a14:foregroundMark x1="46222" y1="22979" x2="55111" y2="24255"/>
                          <a14:foregroundMark x1="46444" y1="28085" x2="51333" y2="28085"/>
                          <a14:foregroundMark x1="23778" y1="37021" x2="27556" y2="34043"/>
                          <a14:foregroundMark x1="26444" y1="32979" x2="23556" y2="31702"/>
                          <a14:foregroundMark x1="40667" y1="26383" x2="38667" y2="27021"/>
                          <a14:foregroundMark x1="20444" y1="47021" x2="22000" y2="49574"/>
                          <a14:foregroundMark x1="76444" y1="48298" x2="79333" y2="51915"/>
                          <a14:foregroundMark x1="28889" y1="49787" x2="70222" y2="50426"/>
                          <a14:foregroundMark x1="58222" y1="27234" x2="62444" y2="27872"/>
                          <a14:foregroundMark x1="35556" y1="34894" x2="35778" y2="44255"/>
                          <a14:foregroundMark x1="47333" y1="36170" x2="50667" y2="42979"/>
                          <a14:foregroundMark x1="54889" y1="35745" x2="55333" y2="42128"/>
                          <a14:foregroundMark x1="64222" y1="35745" x2="64444" y2="42340"/>
                          <a14:foregroundMark x1="66444" y1="66809" x2="66889" y2="71064"/>
                          <a14:foregroundMark x1="66000" y1="64681" x2="65778" y2="665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21"/>
            <a:stretch/>
          </p:blipFill>
          <p:spPr bwMode="auto">
            <a:xfrm>
              <a:off x="4502006" y="3710820"/>
              <a:ext cx="3217983" cy="3030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Oval 85"/>
            <p:cNvSpPr/>
            <p:nvPr/>
          </p:nvSpPr>
          <p:spPr>
            <a:xfrm>
              <a:off x="4450016" y="1232746"/>
              <a:ext cx="1043773" cy="10437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9" name="Oval 88"/>
            <p:cNvSpPr/>
            <p:nvPr/>
          </p:nvSpPr>
          <p:spPr>
            <a:xfrm>
              <a:off x="6802174" y="1688653"/>
              <a:ext cx="1043773" cy="10437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0" name="Oval 89"/>
            <p:cNvSpPr/>
            <p:nvPr/>
          </p:nvSpPr>
          <p:spPr>
            <a:xfrm>
              <a:off x="6802173" y="2931053"/>
              <a:ext cx="1043773" cy="10437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10" cstate="hq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893" b="100000" l="6250" r="9708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8006" y="1011982"/>
              <a:ext cx="1427791" cy="12299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65502" y="2780935"/>
              <a:ext cx="2086920" cy="1565190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744" b="89776" l="7668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10513" y="1672681"/>
              <a:ext cx="1137900" cy="1137900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467" b="89941" l="592" r="100000">
                          <a14:foregroundMark x1="23373" y1="52367" x2="31953" y2="53254"/>
                          <a14:foregroundMark x1="21302" y1="51775" x2="24260" y2="52663"/>
                          <a14:foregroundMark x1="24852" y1="50000" x2="24556" y2="52367"/>
                          <a14:foregroundMark x1="35799" y1="42308" x2="37278" y2="43787"/>
                          <a14:foregroundMark x1="37870" y1="44083" x2="37870" y2="46746"/>
                          <a14:foregroundMark x1="47337" y1="41420" x2="48225" y2="42308"/>
                          <a14:foregroundMark x1="53846" y1="52959" x2="60059" y2="51479"/>
                          <a14:foregroundMark x1="60355" y1="51479" x2="60947" y2="48817"/>
                          <a14:foregroundMark x1="61538" y1="50296" x2="63905" y2="50296"/>
                          <a14:foregroundMark x1="71302" y1="46450" x2="70414" y2="50592"/>
                          <a14:foregroundMark x1="71302" y1="46450" x2="73077" y2="44675"/>
                          <a14:foregroundMark x1="70118" y1="54438" x2="68343" y2="5473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64406" y="2883613"/>
              <a:ext cx="1169368" cy="1169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9245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009934" y="1299641"/>
            <a:ext cx="9745578" cy="4934974"/>
            <a:chOff x="1433015" y="1204107"/>
            <a:chExt cx="9745578" cy="4934974"/>
          </a:xfrm>
        </p:grpSpPr>
        <p:grpSp>
          <p:nvGrpSpPr>
            <p:cNvPr id="16" name="Group 15"/>
            <p:cNvGrpSpPr/>
            <p:nvPr/>
          </p:nvGrpSpPr>
          <p:grpSpPr>
            <a:xfrm>
              <a:off x="7346822" y="1204107"/>
              <a:ext cx="3831771" cy="4934974"/>
              <a:chOff x="7346822" y="1204107"/>
              <a:chExt cx="3831771" cy="4934974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7764973" y="1613575"/>
                <a:ext cx="3413620" cy="4223549"/>
                <a:chOff x="8030570" y="1215026"/>
                <a:chExt cx="3413620" cy="4223549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86DA58E5-F654-48C0-B935-6A2282024981}"/>
                    </a:ext>
                  </a:extLst>
                </p:cNvPr>
                <p:cNvSpPr/>
                <p:nvPr/>
              </p:nvSpPr>
              <p:spPr>
                <a:xfrm>
                  <a:off x="8030570" y="1215026"/>
                  <a:ext cx="3413620" cy="525036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C00000"/>
                    </a:gs>
                    <a:gs pos="50000">
                      <a:srgbClr val="D92709"/>
                    </a:gs>
                    <a:gs pos="100000">
                      <a:srgbClr val="FAB7AC"/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lvl="0" algn="ctr">
                    <a:defRPr/>
                  </a:pPr>
                  <a:r>
                    <a:rPr lang="id-ID" sz="1600" b="1" kern="0" dirty="0"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Strategi Peningkatan Daya Saing </a:t>
                  </a:r>
                </a:p>
                <a:p>
                  <a:pPr lvl="0" algn="ctr">
                    <a:defRPr/>
                  </a:pPr>
                  <a:r>
                    <a:rPr lang="id-ID" sz="1600" b="1" kern="0" dirty="0"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Sektor Pariwisata:</a:t>
                  </a: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D72D0291-4E5F-44DF-AD55-219546839BA1}"/>
                    </a:ext>
                  </a:extLst>
                </p:cNvPr>
                <p:cNvSpPr/>
                <p:nvPr/>
              </p:nvSpPr>
              <p:spPr>
                <a:xfrm>
                  <a:off x="8030570" y="1740064"/>
                  <a:ext cx="3413620" cy="3563010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t" anchorCtr="1"/>
                <a:lstStyle/>
                <a:p>
                  <a:pPr marL="355600" lvl="0" indent="-355600" algn="just">
                    <a:buFont typeface="+mj-lt"/>
                    <a:buAutoNum type="arabicPeriod"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Inovasi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produk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(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atraksi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kuliner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akomodasi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transportasi</a:t>
                  </a:r>
                  <a:r>
                    <a:rPr lang="en-US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)</a:t>
                  </a:r>
                  <a:r>
                    <a:rPr lang="id-ID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;</a:t>
                  </a:r>
                </a:p>
                <a:p>
                  <a:pPr marL="355600" lvl="0" indent="-355600" algn="just">
                    <a:buFont typeface="+mj-lt"/>
                    <a:buAutoNum type="arabicPeriod"/>
                  </a:pPr>
                  <a:r>
                    <a:rPr lang="en-ID" sz="1400" dirty="0" err="1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Percepatan</a:t>
                  </a:r>
                  <a:r>
                    <a:rPr lang="en-ID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pembangunan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infrastruktur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konektivitas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endParaRPr lang="en-ID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lvl="0" indent="-355600" algn="just">
                    <a:buFont typeface="+mj-lt"/>
                    <a:buAutoNum type="arabicPeriod"/>
                  </a:pPr>
                  <a:r>
                    <a:rPr lang="fi-FI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Peningkatan </a:t>
                  </a:r>
                  <a:r>
                    <a:rPr lang="fi-FI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pengelolaan destinasi dan layanan pariwisata</a:t>
                  </a:r>
                </a:p>
                <a:p>
                  <a:pPr marL="355600" lvl="0" indent="-355600" algn="just">
                    <a:buFont typeface="+mj-lt"/>
                    <a:buAutoNum type="arabicPeriod"/>
                  </a:pPr>
                  <a:r>
                    <a:rPr lang="en-ID" sz="1400" dirty="0" err="1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Peningkatan</a:t>
                  </a:r>
                  <a:r>
                    <a:rPr lang="en-ID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investasi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penguatan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rantai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pasok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industri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endParaRPr lang="en-ID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lvl="0" indent="-355600" algn="just">
                    <a:buFont typeface="+mj-lt"/>
                    <a:buAutoNum type="arabicPeriod"/>
                  </a:pPr>
                  <a:r>
                    <a:rPr lang="en-ID" sz="1400" dirty="0" err="1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Peningkatan</a:t>
                  </a:r>
                  <a:r>
                    <a:rPr lang="en-ID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jumlah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tenaga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kerja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yang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terampil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kompeten</a:t>
                  </a:r>
                  <a:endParaRPr lang="en-ID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lvl="0" indent="-355600" algn="just">
                    <a:buFont typeface="+mj-lt"/>
                    <a:buAutoNum type="arabicPeriod"/>
                  </a:pPr>
                  <a:r>
                    <a:rPr lang="en-ID" sz="1400" dirty="0" err="1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Penguatan</a:t>
                  </a:r>
                  <a:r>
                    <a:rPr lang="en-ID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citra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perluasan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/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diversifikasi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ID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pemasaran</a:t>
                  </a:r>
                  <a:r>
                    <a:rPr lang="en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. </a:t>
                  </a:r>
                </a:p>
                <a:p>
                  <a:pPr lvl="0" algn="just"/>
                  <a:endParaRPr lang="en-ID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106314E-7D9E-48C3-A520-AE973AE27311}"/>
                    </a:ext>
                  </a:extLst>
                </p:cNvPr>
                <p:cNvSpPr/>
                <p:nvPr/>
              </p:nvSpPr>
              <p:spPr>
                <a:xfrm>
                  <a:off x="8030570" y="5303074"/>
                  <a:ext cx="3413620" cy="135501"/>
                </a:xfrm>
                <a:prstGeom prst="rect">
                  <a:avLst/>
                </a:prstGeom>
                <a:solidFill>
                  <a:srgbClr val="C1301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1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7346822" y="1204107"/>
                <a:ext cx="738319" cy="4934974"/>
                <a:chOff x="7346822" y="1204107"/>
                <a:chExt cx="738319" cy="4934974"/>
              </a:xfrm>
            </p:grpSpPr>
            <p:sp>
              <p:nvSpPr>
                <p:cNvPr id="66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372323" y="1204107"/>
                  <a:ext cx="712818" cy="1068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346822" y="6032243"/>
                  <a:ext cx="712818" cy="1068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 rot="16200000">
                  <a:off x="4967272" y="3619500"/>
                  <a:ext cx="4896000" cy="10999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1" name="Group 80"/>
            <p:cNvGrpSpPr/>
            <p:nvPr/>
          </p:nvGrpSpPr>
          <p:grpSpPr>
            <a:xfrm>
              <a:off x="5706128" y="3397397"/>
              <a:ext cx="1674994" cy="341966"/>
              <a:chOff x="6215263" y="3980282"/>
              <a:chExt cx="1674994" cy="352072"/>
            </a:xfrm>
          </p:grpSpPr>
          <p:sp>
            <p:nvSpPr>
              <p:cNvPr id="84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>
                <a:off x="6215263" y="4146495"/>
                <a:ext cx="1584000" cy="10999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2700000">
                <a:off x="7586050" y="4068905"/>
                <a:ext cx="304207" cy="12696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18900000" flipV="1">
                <a:off x="7586050" y="4205392"/>
                <a:ext cx="304207" cy="12696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433015" y="1714741"/>
              <a:ext cx="4378084" cy="3976583"/>
              <a:chOff x="1433015" y="1714741"/>
              <a:chExt cx="4378084" cy="3976583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1433015" y="2060146"/>
                <a:ext cx="3983420" cy="3279907"/>
                <a:chOff x="2476079" y="1215631"/>
                <a:chExt cx="3821683" cy="3279907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2505388" y="2056898"/>
                  <a:ext cx="3792374" cy="70191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A891">
                        <a:shade val="30000"/>
                        <a:satMod val="115000"/>
                      </a:srgbClr>
                    </a:gs>
                    <a:gs pos="50000">
                      <a:srgbClr val="00A891">
                        <a:shade val="67500"/>
                        <a:satMod val="115000"/>
                      </a:srgbClr>
                    </a:gs>
                    <a:gs pos="100000">
                      <a:srgbClr val="00A891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520700" lvl="0" indent="-342900">
                    <a:buFont typeface="+mj-lt"/>
                    <a:buAutoNum type="arabicPeriod" startAt="2"/>
                  </a:pP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Peningkatan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jumlah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kualitas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SDM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sesuai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dengan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kebutuhan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industri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id-ID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.</a:t>
                  </a: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2476079" y="1215631"/>
                  <a:ext cx="3821683" cy="70191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528638" lvl="0" indent="-342900" algn="just">
                    <a:buClr>
                      <a:schemeClr val="bg1"/>
                    </a:buClr>
                    <a:buSzPct val="100000"/>
                    <a:buFont typeface="+mj-lt"/>
                    <a:buAutoNum type="arabicPeriod"/>
                  </a:pP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Pangsa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kunjungan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wisatawan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mancanegara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ke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Indonesia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masih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rendah</a:t>
                  </a:r>
                  <a:endParaRPr lang="en-US" sz="1400" b="1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2514033" y="2919701"/>
                  <a:ext cx="3769927" cy="70191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954CC">
                        <a:shade val="30000"/>
                        <a:satMod val="115000"/>
                      </a:srgbClr>
                    </a:gs>
                    <a:gs pos="50000">
                      <a:srgbClr val="9954CC">
                        <a:shade val="67500"/>
                        <a:satMod val="115000"/>
                      </a:srgbClr>
                    </a:gs>
                    <a:gs pos="100000">
                      <a:srgbClr val="9954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520700" lvl="0" indent="-342900" algn="just">
                    <a:buFont typeface="+mj-lt"/>
                    <a:buAutoNum type="arabicPeriod" startAt="3"/>
                  </a:pP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Kesiapan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daya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dukung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destinasi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masih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ditingkatkan</a:t>
                  </a:r>
                  <a:endParaRPr lang="en-US" sz="1050" b="1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2540001" y="3793623"/>
                  <a:ext cx="3730766" cy="70191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D9126B">
                        <a:shade val="30000"/>
                        <a:satMod val="115000"/>
                      </a:srgbClr>
                    </a:gs>
                    <a:gs pos="50000">
                      <a:srgbClr val="D9126B">
                        <a:shade val="67500"/>
                        <a:satMod val="115000"/>
                      </a:srgbClr>
                    </a:gs>
                    <a:gs pos="100000">
                      <a:srgbClr val="D9126B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520700" lvl="0" indent="-342900">
                    <a:buFont typeface="+mj-lt"/>
                    <a:buAutoNum type="arabicPeriod" startAt="4"/>
                  </a:pP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Peningkatan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kinerja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ekspor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pariwisata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</p:txBody>
            </p:sp>
          </p:grpSp>
          <p:grpSp>
            <p:nvGrpSpPr>
              <p:cNvPr id="92" name="Group 91"/>
              <p:cNvGrpSpPr/>
              <p:nvPr/>
            </p:nvGrpSpPr>
            <p:grpSpPr>
              <a:xfrm rot="10800000">
                <a:off x="5072780" y="1714741"/>
                <a:ext cx="738319" cy="3976583"/>
                <a:chOff x="7346822" y="2162498"/>
                <a:chExt cx="738319" cy="3976583"/>
              </a:xfrm>
            </p:grpSpPr>
            <p:sp>
              <p:nvSpPr>
                <p:cNvPr id="93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372323" y="2171847"/>
                  <a:ext cx="712818" cy="1068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346822" y="6032243"/>
                  <a:ext cx="712818" cy="1068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 rot="16200000">
                  <a:off x="5435272" y="4087500"/>
                  <a:ext cx="3960000" cy="10999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019300" y="149147"/>
            <a:ext cx="6228249" cy="832508"/>
            <a:chOff x="1389826" y="149469"/>
            <a:chExt cx="7657215" cy="832508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657215" cy="832508"/>
              <a:chOff x="1087956" y="148340"/>
              <a:chExt cx="6857070" cy="832508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101" name="Picture 100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102" name="Picture 101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103" name="Picture 102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104" name="Picture 103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105" name="Picture 104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68250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ISU STRATEGIS</a:t>
                </a:r>
                <a:r>
                  <a:rPr kumimoji="0" lang="id-ID" sz="2400" b="1" i="0" u="none" strike="noStrike" kern="0" cap="none" spc="-150" normalizeH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 SEKTOR PARIWISATA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95059"/>
              <a:ext cx="64054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Rancangan Teknokratik RPJMN Tahun 2020-2024</a:t>
              </a:r>
              <a:endParaRPr kumimoji="0" lang="id-ID" sz="20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5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3370997" y="182994"/>
            <a:ext cx="5044223" cy="874839"/>
            <a:chOff x="1389826" y="149469"/>
            <a:chExt cx="7162756" cy="874839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74839"/>
              <a:chOff x="1087956" y="148340"/>
              <a:chExt cx="6414280" cy="874839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10098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HASIL KONSULTASI RANWAL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526770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200" b="1" i="0" u="none" strike="noStrike" kern="0" cap="none" spc="-15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Perubahan</a:t>
              </a:r>
              <a:r>
                <a:rPr kumimoji="0" lang="en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RPJPD </a:t>
              </a:r>
              <a:r>
                <a: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Provinsi </a:t>
              </a:r>
              <a:r>
                <a:rPr kumimoji="0" lang="en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006219" y="1211986"/>
            <a:ext cx="8434318" cy="5026116"/>
            <a:chOff x="2370066" y="1223990"/>
            <a:chExt cx="7277315" cy="4795587"/>
          </a:xfrm>
        </p:grpSpPr>
        <p:grpSp>
          <p:nvGrpSpPr>
            <p:cNvPr id="48" name="Group 47"/>
            <p:cNvGrpSpPr/>
            <p:nvPr/>
          </p:nvGrpSpPr>
          <p:grpSpPr>
            <a:xfrm>
              <a:off x="2370066" y="1223990"/>
              <a:ext cx="7277315" cy="790903"/>
              <a:chOff x="4461634" y="1191491"/>
              <a:chExt cx="5864620" cy="969818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77800" lvl="0" algn="just">
                  <a:defRPr/>
                </a:pP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Dasar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perubahan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RPJPD 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eyogyanya dijelaskan 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secara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konkrit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jelas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yang didukung dengan data-data, serta merupakan komitmen semua pihak, baik yang sekarang maupun penyusun RPJPD terdahulu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Hal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ini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dibutuhkan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sebagai landasan prosedur dan substansi 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untuk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penyempurnaan 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RPJPD </a:t>
                </a:r>
                <a:endPara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4461634" y="1191491"/>
                <a:ext cx="642467" cy="969818"/>
                <a:chOff x="4461634" y="1191491"/>
                <a:chExt cx="642467" cy="969818"/>
              </a:xfrm>
            </p:grpSpPr>
            <p:sp>
              <p:nvSpPr>
                <p:cNvPr id="51" name="Rectangle 50"/>
                <p:cNvSpPr/>
                <p:nvPr/>
              </p:nvSpPr>
              <p:spPr>
                <a:xfrm>
                  <a:off x="4461634" y="1191491"/>
                  <a:ext cx="433638" cy="969818"/>
                </a:xfrm>
                <a:prstGeom prst="rect">
                  <a:avLst/>
                </a:prstGeom>
                <a:solidFill>
                  <a:srgbClr val="00B09B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rPr>
                    <a:t>01</a:t>
                  </a:r>
                </a:p>
              </p:txBody>
            </p:sp>
            <p:sp>
              <p:nvSpPr>
                <p:cNvPr id="52" name="Isosceles Triangle 51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00B09B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53" name="Group 52"/>
            <p:cNvGrpSpPr/>
            <p:nvPr/>
          </p:nvGrpSpPr>
          <p:grpSpPr>
            <a:xfrm>
              <a:off x="2370066" y="2229026"/>
              <a:ext cx="7277315" cy="790903"/>
              <a:chOff x="4461634" y="1191491"/>
              <a:chExt cx="5864620" cy="969818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77800" lvl="0" algn="just">
                  <a:defRPr/>
                </a:pP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Perubahan substansi RPJPD merupakan hasil analisis dari laporan pengendalian dan evaluasi yang didukung d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ata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-data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terkait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Aspek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Geografi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Demografi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Aspek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Kesejahteraan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Masyarakat,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Aspek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Pelayanan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Umum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dan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Aspek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Daya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Saing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Daerah, 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dan 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perlu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diberikan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penjelasan</a:t>
                </a:r>
                <a:r>
                  <a:rPr lang="en-US" sz="1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dan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dirinci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per 5 (lima)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tahunan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sejak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Tahun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2005 – 2025</a:t>
                </a:r>
                <a:endPara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4461634" y="1191491"/>
                <a:ext cx="642467" cy="969818"/>
                <a:chOff x="4461634" y="1191491"/>
                <a:chExt cx="642467" cy="969818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4461634" y="1191491"/>
                  <a:ext cx="433638" cy="969818"/>
                </a:xfrm>
                <a:prstGeom prst="rect">
                  <a:avLst/>
                </a:prstGeom>
                <a:solidFill>
                  <a:srgbClr val="0D95BC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rPr>
                    <a:t>02</a:t>
                  </a:r>
                </a:p>
              </p:txBody>
            </p:sp>
            <p:sp>
              <p:nvSpPr>
                <p:cNvPr id="57" name="Isosceles Triangle 56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0D95BC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58" name="Group 57"/>
            <p:cNvGrpSpPr/>
            <p:nvPr/>
          </p:nvGrpSpPr>
          <p:grpSpPr>
            <a:xfrm>
              <a:off x="2370066" y="3234062"/>
              <a:ext cx="7277315" cy="790903"/>
              <a:chOff x="4461634" y="1191491"/>
              <a:chExt cx="5864620" cy="969818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77800" lvl="0" algn="just">
                  <a:defRPr/>
                </a:pP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Penyimpulan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permasalahan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daerah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dilakukan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dengan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dasar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menyandingkan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gambaran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umum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kondisi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daerah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Provinsi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Bali yang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merupakan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kinerja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capaian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target-target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indikator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makro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mikro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oleh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Provinsi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Bali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dengan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target-target yang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diharapkan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baik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pada RPJPD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maupun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target-target yang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ditentukan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oleh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nasional</a:t>
                </a:r>
                <a:endPara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grpSp>
            <p:nvGrpSpPr>
              <p:cNvPr id="60" name="Group 59"/>
              <p:cNvGrpSpPr/>
              <p:nvPr/>
            </p:nvGrpSpPr>
            <p:grpSpPr>
              <a:xfrm>
                <a:off x="4461634" y="1191491"/>
                <a:ext cx="642467" cy="969818"/>
                <a:chOff x="4461634" y="1191491"/>
                <a:chExt cx="642467" cy="969818"/>
              </a:xfrm>
            </p:grpSpPr>
            <p:sp>
              <p:nvSpPr>
                <p:cNvPr id="61" name="Rectangle 60"/>
                <p:cNvSpPr/>
                <p:nvPr/>
              </p:nvSpPr>
              <p:spPr>
                <a:xfrm>
                  <a:off x="4461634" y="1191491"/>
                  <a:ext cx="433638" cy="969818"/>
                </a:xfrm>
                <a:prstGeom prst="rect">
                  <a:avLst/>
                </a:prstGeom>
                <a:solidFill>
                  <a:srgbClr val="EBCB3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rPr>
                    <a:t>03</a:t>
                  </a:r>
                </a:p>
              </p:txBody>
            </p:sp>
            <p:sp>
              <p:nvSpPr>
                <p:cNvPr id="62" name="Isosceles Triangle 61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EBCB3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63" name="Group 62"/>
            <p:cNvGrpSpPr/>
            <p:nvPr/>
          </p:nvGrpSpPr>
          <p:grpSpPr>
            <a:xfrm>
              <a:off x="2370066" y="4239097"/>
              <a:ext cx="7277315" cy="790903"/>
              <a:chOff x="4461634" y="1191491"/>
              <a:chExt cx="5864620" cy="969818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77800" lvl="0">
                  <a:defRPr/>
                </a:pP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Visi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Misi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Daerah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merupakan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gambaran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kondisi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ingin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dicapai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oleh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Provinsi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Bali pada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Tahun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2025</a:t>
                </a:r>
                <a:endPara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grpSp>
            <p:nvGrpSpPr>
              <p:cNvPr id="65" name="Group 64"/>
              <p:cNvGrpSpPr/>
              <p:nvPr/>
            </p:nvGrpSpPr>
            <p:grpSpPr>
              <a:xfrm>
                <a:off x="4461634" y="1191491"/>
                <a:ext cx="642467" cy="969818"/>
                <a:chOff x="4461634" y="1191491"/>
                <a:chExt cx="642467" cy="969818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4461634" y="1191491"/>
                  <a:ext cx="433638" cy="969818"/>
                </a:xfrm>
                <a:prstGeom prst="rect">
                  <a:avLst/>
                </a:prstGeom>
                <a:solidFill>
                  <a:srgbClr val="C1301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rPr>
                    <a:t>04</a:t>
                  </a:r>
                </a:p>
              </p:txBody>
            </p:sp>
            <p:sp>
              <p:nvSpPr>
                <p:cNvPr id="67" name="Isosceles Triangle 66"/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rgbClr val="C1301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76" name="Group 62">
              <a:extLst>
                <a:ext uri="{FF2B5EF4-FFF2-40B4-BE49-F238E27FC236}">
                  <a16:creationId xmlns:a16="http://schemas.microsoft.com/office/drawing/2014/main" id="{5E505CC0-A533-46CD-93FE-6C8917326667}"/>
                </a:ext>
              </a:extLst>
            </p:cNvPr>
            <p:cNvGrpSpPr/>
            <p:nvPr/>
          </p:nvGrpSpPr>
          <p:grpSpPr>
            <a:xfrm>
              <a:off x="2370066" y="5228674"/>
              <a:ext cx="7277315" cy="790903"/>
              <a:chOff x="4461634" y="1191491"/>
              <a:chExt cx="5864620" cy="969818"/>
            </a:xfrm>
          </p:grpSpPr>
          <p:sp>
            <p:nvSpPr>
              <p:cNvPr id="77" name="Rectangle 63">
                <a:extLst>
                  <a:ext uri="{FF2B5EF4-FFF2-40B4-BE49-F238E27FC236}">
                    <a16:creationId xmlns:a16="http://schemas.microsoft.com/office/drawing/2014/main" id="{731EA098-293E-4F50-B65B-FF97C4574B1B}"/>
                  </a:ext>
                </a:extLst>
              </p:cNvPr>
              <p:cNvSpPr/>
              <p:nvPr/>
            </p:nvSpPr>
            <p:spPr>
              <a:xfrm>
                <a:off x="4895271" y="1191491"/>
                <a:ext cx="5430983" cy="96981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177800" lvl="0">
                  <a:defRPr/>
                </a:pP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Penambahan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dalam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aspek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pelayanan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umum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data dan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informasi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beberapa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urusan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wajib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terkait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dengan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pelayanan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dasar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(SPM)</a:t>
                </a:r>
                <a:endParaRPr kumimoji="0" lang="id-ID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grpSp>
            <p:nvGrpSpPr>
              <p:cNvPr id="78" name="Group 64">
                <a:extLst>
                  <a:ext uri="{FF2B5EF4-FFF2-40B4-BE49-F238E27FC236}">
                    <a16:creationId xmlns:a16="http://schemas.microsoft.com/office/drawing/2014/main" id="{EA818A06-3398-401B-B7D8-559F00B929CE}"/>
                  </a:ext>
                </a:extLst>
              </p:cNvPr>
              <p:cNvGrpSpPr/>
              <p:nvPr/>
            </p:nvGrpSpPr>
            <p:grpSpPr>
              <a:xfrm>
                <a:off x="4461634" y="1191491"/>
                <a:ext cx="642467" cy="969818"/>
                <a:chOff x="4461634" y="1191491"/>
                <a:chExt cx="642467" cy="969818"/>
              </a:xfrm>
            </p:grpSpPr>
            <p:sp>
              <p:nvSpPr>
                <p:cNvPr id="79" name="Rectangle 65">
                  <a:extLst>
                    <a:ext uri="{FF2B5EF4-FFF2-40B4-BE49-F238E27FC236}">
                      <a16:creationId xmlns:a16="http://schemas.microsoft.com/office/drawing/2014/main" id="{3363FE1C-86E8-4729-A09B-89EF95C4F9F2}"/>
                    </a:ext>
                  </a:extLst>
                </p:cNvPr>
                <p:cNvSpPr/>
                <p:nvPr/>
              </p:nvSpPr>
              <p:spPr>
                <a:xfrm>
                  <a:off x="4461634" y="1191491"/>
                  <a:ext cx="433638" cy="969818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rPr>
                    <a:t>05</a:t>
                  </a:r>
                </a:p>
              </p:txBody>
            </p:sp>
            <p:sp>
              <p:nvSpPr>
                <p:cNvPr id="80" name="Isosceles Triangle 66">
                  <a:extLst>
                    <a:ext uri="{FF2B5EF4-FFF2-40B4-BE49-F238E27FC236}">
                      <a16:creationId xmlns:a16="http://schemas.microsoft.com/office/drawing/2014/main" id="{BB2D84B7-B7D9-4A6F-944A-88FDF044B68B}"/>
                    </a:ext>
                  </a:extLst>
                </p:cNvPr>
                <p:cNvSpPr/>
                <p:nvPr/>
              </p:nvSpPr>
              <p:spPr>
                <a:xfrm rot="5400000">
                  <a:off x="4803124" y="1537059"/>
                  <a:ext cx="323272" cy="278683"/>
                </a:xfrm>
                <a:prstGeom prst="triangl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459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3370997" y="182994"/>
            <a:ext cx="5044223" cy="832508"/>
            <a:chOff x="1389826" y="149469"/>
            <a:chExt cx="7162756" cy="83250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32508"/>
              <a:chOff x="1087956" y="148340"/>
              <a:chExt cx="6414280" cy="832508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4" y="192182"/>
                <a:ext cx="49781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PEDOMAN YANG DIGUNAKAN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632615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Untuk </a:t>
              </a:r>
              <a:r>
                <a:rPr kumimoji="0" lang="en-ID" sz="2200" b="1" i="0" u="none" strike="noStrike" kern="0" cap="none" spc="-15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Perubahan</a:t>
              </a:r>
              <a:r>
                <a:rPr kumimoji="0" lang="en-ID" sz="22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RPJPD </a:t>
              </a:r>
              <a:r>
                <a: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Provinsi </a:t>
              </a:r>
              <a:r>
                <a:rPr kumimoji="0" lang="en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00802" y="1322992"/>
            <a:ext cx="5763303" cy="4925374"/>
            <a:chOff x="500330" y="1322992"/>
            <a:chExt cx="5763303" cy="4925374"/>
          </a:xfrm>
        </p:grpSpPr>
        <p:sp>
          <p:nvSpPr>
            <p:cNvPr id="25" name="Rectangle 24"/>
            <p:cNvSpPr/>
            <p:nvPr/>
          </p:nvSpPr>
          <p:spPr>
            <a:xfrm>
              <a:off x="2897916" y="5058174"/>
              <a:ext cx="3365717" cy="119019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id-ID" sz="1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Perubahan yang mendasar, mencakup terjadinya bencana alam, goncangan politik, krisis ekonomi, konflik sosial budaya, gangguan keamanan, pemekaran Daerah, atau perubahan kebijakan nasional</a:t>
              </a: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00330" y="1322992"/>
              <a:ext cx="5763303" cy="3761290"/>
              <a:chOff x="817830" y="2423610"/>
              <a:chExt cx="4949556" cy="3230217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330662" y="3146039"/>
                <a:ext cx="4436724" cy="81939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714375" lvl="2" algn="just">
                  <a:spcAft>
                    <a:spcPts val="0"/>
                  </a:spcAft>
                </a:pPr>
                <a:r>
                  <a:rPr lang="es-ES" sz="1400" dirty="0" err="1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Hasil</a:t>
                </a:r>
                <a:r>
                  <a:rPr lang="es-ES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pengendalian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dan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evaluasi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menunjukkan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bahwa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proses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perumusan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tidak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sesuai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tahapan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dan tata cara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penyusunan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rencana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pembangunan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Daerah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yang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diatur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dalam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ermendagri Nomor 86 Tahun 2017</a:t>
                </a:r>
                <a:r>
                  <a:rPr lang="es-ES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 </a:t>
                </a:r>
                <a:endParaRPr lang="es-ES" sz="1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408024" y="2423610"/>
                <a:ext cx="4359362" cy="63431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Perubahan RPJPD dapat dilakukan apabila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(Pasal 342 Ayat 1 Permendagri No 86 Tahun 2017):</a:t>
                </a:r>
                <a:endPara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819364" y="3289514"/>
                <a:ext cx="821595" cy="468940"/>
                <a:chOff x="7867644" y="2971962"/>
                <a:chExt cx="821595" cy="468940"/>
              </a:xfrm>
            </p:grpSpPr>
            <p:sp>
              <p:nvSpPr>
                <p:cNvPr id="21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867644" y="3193643"/>
                  <a:ext cx="807270" cy="14670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ounded Rectangle 4">
                  <a:extLst>
                    <a:ext uri="{FF2B5EF4-FFF2-40B4-BE49-F238E27FC236}">
                      <a16:creationId xmlns:a16="http://schemas.microsoft.com/office/drawing/2014/main" id="{7B4BFDFF-2CE9-4D25-8B24-DD254D44E591}"/>
                    </a:ext>
                  </a:extLst>
                </p:cNvPr>
                <p:cNvSpPr/>
                <p:nvPr/>
              </p:nvSpPr>
              <p:spPr>
                <a:xfrm rot="2700000">
                  <a:off x="8283507" y="3090791"/>
                  <a:ext cx="405732" cy="16807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Rounded Rectangle 5">
                  <a:extLst>
                    <a:ext uri="{FF2B5EF4-FFF2-40B4-BE49-F238E27FC236}">
                      <a16:creationId xmlns:a16="http://schemas.microsoft.com/office/drawing/2014/main" id="{20BAC899-2E11-43AC-B7FF-2E2F4D214FE5}"/>
                    </a:ext>
                  </a:extLst>
                </p:cNvPr>
                <p:cNvSpPr/>
                <p:nvPr/>
              </p:nvSpPr>
              <p:spPr>
                <a:xfrm rot="18900000" flipV="1">
                  <a:off x="8283507" y="3272828"/>
                  <a:ext cx="405732" cy="16807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817830" y="4388018"/>
                <a:ext cx="821595" cy="468940"/>
                <a:chOff x="7865679" y="3974600"/>
                <a:chExt cx="821595" cy="468940"/>
              </a:xfrm>
            </p:grpSpPr>
            <p:sp>
              <p:nvSpPr>
                <p:cNvPr id="18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865679" y="4196281"/>
                  <a:ext cx="807270" cy="14670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Rounded Rectangle 4">
                  <a:extLst>
                    <a:ext uri="{FF2B5EF4-FFF2-40B4-BE49-F238E27FC236}">
                      <a16:creationId xmlns:a16="http://schemas.microsoft.com/office/drawing/2014/main" id="{7B4BFDFF-2CE9-4D25-8B24-DD254D44E591}"/>
                    </a:ext>
                  </a:extLst>
                </p:cNvPr>
                <p:cNvSpPr/>
                <p:nvPr/>
              </p:nvSpPr>
              <p:spPr>
                <a:xfrm rot="2700000">
                  <a:off x="8281542" y="4093429"/>
                  <a:ext cx="405732" cy="16807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ounded Rectangle 5">
                  <a:extLst>
                    <a:ext uri="{FF2B5EF4-FFF2-40B4-BE49-F238E27FC236}">
                      <a16:creationId xmlns:a16="http://schemas.microsoft.com/office/drawing/2014/main" id="{20BAC899-2E11-43AC-B7FF-2E2F4D214FE5}"/>
                    </a:ext>
                  </a:extLst>
                </p:cNvPr>
                <p:cNvSpPr/>
                <p:nvPr/>
              </p:nvSpPr>
              <p:spPr>
                <a:xfrm rot="18900000" flipV="1">
                  <a:off x="8281542" y="4275466"/>
                  <a:ext cx="405732" cy="16807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817830" y="5184887"/>
                <a:ext cx="821595" cy="468940"/>
                <a:chOff x="7866070" y="4477304"/>
                <a:chExt cx="821595" cy="468940"/>
              </a:xfrm>
            </p:grpSpPr>
            <p:sp>
              <p:nvSpPr>
                <p:cNvPr id="15" name="Rounded Rectangle 3">
                  <a:extLst>
                    <a:ext uri="{FF2B5EF4-FFF2-40B4-BE49-F238E27FC236}">
                      <a16:creationId xmlns:a16="http://schemas.microsoft.com/office/drawing/2014/main" id="{5F5E6BC5-E4E0-4638-A0D2-445BE6AF6501}"/>
                    </a:ext>
                  </a:extLst>
                </p:cNvPr>
                <p:cNvSpPr/>
                <p:nvPr/>
              </p:nvSpPr>
              <p:spPr>
                <a:xfrm>
                  <a:off x="7866070" y="4698985"/>
                  <a:ext cx="807270" cy="14670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ounded Rectangle 4">
                  <a:extLst>
                    <a:ext uri="{FF2B5EF4-FFF2-40B4-BE49-F238E27FC236}">
                      <a16:creationId xmlns:a16="http://schemas.microsoft.com/office/drawing/2014/main" id="{7B4BFDFF-2CE9-4D25-8B24-DD254D44E591}"/>
                    </a:ext>
                  </a:extLst>
                </p:cNvPr>
                <p:cNvSpPr/>
                <p:nvPr/>
              </p:nvSpPr>
              <p:spPr>
                <a:xfrm rot="2700000">
                  <a:off x="8281933" y="4596133"/>
                  <a:ext cx="405732" cy="16807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ounded Rectangle 5">
                  <a:extLst>
                    <a:ext uri="{FF2B5EF4-FFF2-40B4-BE49-F238E27FC236}">
                      <a16:creationId xmlns:a16="http://schemas.microsoft.com/office/drawing/2014/main" id="{20BAC899-2E11-43AC-B7FF-2E2F4D214FE5}"/>
                    </a:ext>
                  </a:extLst>
                </p:cNvPr>
                <p:cNvSpPr/>
                <p:nvPr/>
              </p:nvSpPr>
              <p:spPr>
                <a:xfrm rot="18900000" flipV="1">
                  <a:off x="8281933" y="4778170"/>
                  <a:ext cx="405732" cy="16807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5813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31626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547439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63252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79065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094878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610691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126504" algn="l" defTabSz="1031626" rtl="0" eaLnBrk="1" latinLnBrk="0" hangingPunct="1"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103162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>
                <a:off x="830783" y="2639395"/>
                <a:ext cx="577241" cy="14670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-557356" y="4028847"/>
                <a:ext cx="2902150" cy="14670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330662" y="4374934"/>
                <a:ext cx="4436724" cy="81939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714375" lvl="2" algn="just">
                  <a:spcAft>
                    <a:spcPts val="0"/>
                  </a:spcAft>
                </a:pP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Hasil </a:t>
                </a:r>
                <a:r>
                  <a:rPr lang="id-ID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pengendalian dan evaluasi menunjukan bahwa substansi yang dirumuskan, tidak sesuai dengan Peraturan Menteri </a:t>
                </a:r>
                <a:r>
                  <a:rPr lang="es-ES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id-ID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ermendagri </a:t>
                </a: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Nomor </a:t>
                </a:r>
                <a:r>
                  <a:rPr lang="id-ID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86 Tahun 2017; dan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330662" y="5241193"/>
                <a:ext cx="4054138" cy="30777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714375" lvl="2" algn="just">
                  <a:spcAft>
                    <a:spcPts val="0"/>
                  </a:spcAft>
                  <a:tabLst>
                    <a:tab pos="540385" algn="l"/>
                  </a:tabLst>
                </a:pPr>
                <a:r>
                  <a:rPr lang="id-ID" sz="1400" dirty="0" smtClean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Terjadi </a:t>
                </a:r>
                <a:r>
                  <a:rPr lang="id-ID" sz="1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perubahan yang mendasar</a:t>
                </a: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625059" y="3397767"/>
                <a:ext cx="368113" cy="368113"/>
              </a:xfrm>
              <a:prstGeom prst="ellipse">
                <a:avLst/>
              </a:prstGeom>
              <a:solidFill>
                <a:srgbClr val="00B09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619102" y="4477116"/>
                <a:ext cx="368113" cy="368113"/>
              </a:xfrm>
              <a:prstGeom prst="ellipse">
                <a:avLst/>
              </a:prstGeom>
              <a:solidFill>
                <a:srgbClr val="F36F1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19103" y="5263292"/>
                <a:ext cx="368113" cy="368113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1941237" y="4962186"/>
              <a:ext cx="956672" cy="974835"/>
              <a:chOff x="1866353" y="4962185"/>
              <a:chExt cx="956672" cy="974835"/>
            </a:xfrm>
          </p:grpSpPr>
          <p:sp>
            <p:nvSpPr>
              <p:cNvPr id="40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>
                <a:off x="1866353" y="5649110"/>
                <a:ext cx="939992" cy="170824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Rounded Rectangle 4">
                <a:extLst>
                  <a:ext uri="{FF2B5EF4-FFF2-40B4-BE49-F238E27FC236}">
                    <a16:creationId xmlns:a16="http://schemas.microsoft.com/office/drawing/2014/main" id="{7B4BFDFF-2CE9-4D25-8B24-DD254D44E591}"/>
                  </a:ext>
                </a:extLst>
              </p:cNvPr>
              <p:cNvSpPr/>
              <p:nvPr/>
            </p:nvSpPr>
            <p:spPr>
              <a:xfrm rot="2700000">
                <a:off x="2350588" y="5529348"/>
                <a:ext cx="472437" cy="195707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Rounded Rectangle 5">
                <a:extLst>
                  <a:ext uri="{FF2B5EF4-FFF2-40B4-BE49-F238E27FC236}">
                    <a16:creationId xmlns:a16="http://schemas.microsoft.com/office/drawing/2014/main" id="{20BAC899-2E11-43AC-B7FF-2E2F4D214FE5}"/>
                  </a:ext>
                </a:extLst>
              </p:cNvPr>
              <p:cNvSpPr/>
              <p:nvPr/>
            </p:nvSpPr>
            <p:spPr>
              <a:xfrm rot="18900000" flipV="1">
                <a:off x="2350588" y="5741313"/>
                <a:ext cx="472437" cy="195707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Rounded Rectangle 3">
                <a:extLst>
                  <a:ext uri="{FF2B5EF4-FFF2-40B4-BE49-F238E27FC236}">
                    <a16:creationId xmlns:a16="http://schemas.microsoft.com/office/drawing/2014/main" id="{5F5E6BC5-E4E0-4638-A0D2-445BE6AF6501}"/>
                  </a:ext>
                </a:extLst>
              </p:cNvPr>
              <p:cNvSpPr/>
              <p:nvPr/>
            </p:nvSpPr>
            <p:spPr>
              <a:xfrm rot="5400000">
                <a:off x="1504098" y="5327394"/>
                <a:ext cx="901241" cy="170824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15813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31626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47439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63252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79065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094878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10691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26504" algn="l" defTabSz="1031626" rtl="0" eaLnBrk="1" latinLnBrk="0" hangingPunct="1"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316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5F5E6BC5-E4E0-4638-A0D2-445BE6AF6501}"/>
              </a:ext>
            </a:extLst>
          </p:cNvPr>
          <p:cNvSpPr/>
          <p:nvPr/>
        </p:nvSpPr>
        <p:spPr>
          <a:xfrm rot="10800000">
            <a:off x="6535873" y="5602942"/>
            <a:ext cx="858758" cy="167236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5813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31626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47439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63252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79065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94878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10691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26504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ounded Rectangle 3">
            <a:extLst>
              <a:ext uri="{FF2B5EF4-FFF2-40B4-BE49-F238E27FC236}">
                <a16:creationId xmlns:a16="http://schemas.microsoft.com/office/drawing/2014/main" id="{5F5E6BC5-E4E0-4638-A0D2-445BE6AF6501}"/>
              </a:ext>
            </a:extLst>
          </p:cNvPr>
          <p:cNvSpPr/>
          <p:nvPr/>
        </p:nvSpPr>
        <p:spPr>
          <a:xfrm rot="10800000">
            <a:off x="6699868" y="1612133"/>
            <a:ext cx="694763" cy="167236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5813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31626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47439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63252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79065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94878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10691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26504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ounded Rectangle 3">
            <a:extLst>
              <a:ext uri="{FF2B5EF4-FFF2-40B4-BE49-F238E27FC236}">
                <a16:creationId xmlns:a16="http://schemas.microsoft.com/office/drawing/2014/main" id="{5F5E6BC5-E4E0-4638-A0D2-445BE6AF6501}"/>
              </a:ext>
            </a:extLst>
          </p:cNvPr>
          <p:cNvSpPr/>
          <p:nvPr/>
        </p:nvSpPr>
        <p:spPr>
          <a:xfrm rot="5400000">
            <a:off x="5241014" y="3593092"/>
            <a:ext cx="4140000" cy="167236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5813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31626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47439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63252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79065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94878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10691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26504" algn="l" defTabSz="1031626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218242" y="2730301"/>
            <a:ext cx="956672" cy="546037"/>
            <a:chOff x="953202" y="3762764"/>
            <a:chExt cx="956672" cy="546037"/>
          </a:xfrm>
        </p:grpSpPr>
        <p:sp>
          <p:nvSpPr>
            <p:cNvPr id="49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953202" y="4020891"/>
              <a:ext cx="939992" cy="17082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1437437" y="3901129"/>
              <a:ext cx="472437" cy="19570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1437437" y="4113094"/>
              <a:ext cx="472437" cy="19570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209759" y="2017420"/>
            <a:ext cx="3413620" cy="1917035"/>
            <a:chOff x="8030570" y="1215026"/>
            <a:chExt cx="3413620" cy="191703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6DA58E5-F654-48C0-B935-6A2282024981}"/>
                </a:ext>
              </a:extLst>
            </p:cNvPr>
            <p:cNvSpPr/>
            <p:nvPr/>
          </p:nvSpPr>
          <p:spPr>
            <a:xfrm>
              <a:off x="8030570" y="1215026"/>
              <a:ext cx="3413620" cy="525033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D92709"/>
                </a:gs>
                <a:gs pos="100000">
                  <a:srgbClr val="FAB7AC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Hasil Telaah</a:t>
              </a:r>
              <a:endPara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72D0291-4E5F-44DF-AD55-219546839BA1}"/>
                </a:ext>
              </a:extLst>
            </p:cNvPr>
            <p:cNvSpPr/>
            <p:nvPr/>
          </p:nvSpPr>
          <p:spPr>
            <a:xfrm>
              <a:off x="8030570" y="1740061"/>
              <a:ext cx="3413620" cy="132845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 anchorCtr="1"/>
            <a:lstStyle/>
            <a:p>
              <a:pPr lvl="0" algn="just">
                <a:defRPr/>
              </a:pPr>
              <a:r>
                <a:rPr lang="id-ID" sz="1400" kern="14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ookman Old Style" panose="02050604050505020204" pitchFamily="18" charset="0"/>
                </a:rPr>
                <a:t>Berdasarkan hasil telaah Kementerian Dalam Negeri, RPJPD Provinsi Bali dapat dilakukan perubahan sesuai dengan peraturan perundang-undangan yang berlaku</a:t>
              </a:r>
              <a:endParaRPr lang="id-ID" sz="140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106314E-7D9E-48C3-A520-AE973AE27311}"/>
                </a:ext>
              </a:extLst>
            </p:cNvPr>
            <p:cNvSpPr/>
            <p:nvPr/>
          </p:nvSpPr>
          <p:spPr>
            <a:xfrm>
              <a:off x="8030570" y="2996560"/>
              <a:ext cx="3413620" cy="135501"/>
            </a:xfrm>
            <a:prstGeom prst="rect">
              <a:avLst/>
            </a:prstGeom>
            <a:solidFill>
              <a:srgbClr val="C1301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 rot="5400000">
            <a:off x="9535378" y="3887184"/>
            <a:ext cx="956672" cy="546037"/>
            <a:chOff x="953202" y="3762764"/>
            <a:chExt cx="956672" cy="546037"/>
          </a:xfrm>
        </p:grpSpPr>
        <p:sp>
          <p:nvSpPr>
            <p:cNvPr id="58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953202" y="4020891"/>
              <a:ext cx="939992" cy="17082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1437437" y="3901129"/>
              <a:ext cx="472437" cy="19570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1437437" y="4113094"/>
              <a:ext cx="472437" cy="19570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174914" y="4768282"/>
            <a:ext cx="3413620" cy="1650335"/>
            <a:chOff x="8030570" y="1215026"/>
            <a:chExt cx="3413620" cy="1650335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6DA58E5-F654-48C0-B935-6A2282024981}"/>
                </a:ext>
              </a:extLst>
            </p:cNvPr>
            <p:cNvSpPr/>
            <p:nvPr/>
          </p:nvSpPr>
          <p:spPr>
            <a:xfrm>
              <a:off x="8030570" y="1215026"/>
              <a:ext cx="3413620" cy="525033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Proses Perubahan</a:t>
              </a:r>
              <a:endPara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2D0291-4E5F-44DF-AD55-219546839BA1}"/>
                </a:ext>
              </a:extLst>
            </p:cNvPr>
            <p:cNvSpPr/>
            <p:nvPr/>
          </p:nvSpPr>
          <p:spPr>
            <a:xfrm>
              <a:off x="8030570" y="1740061"/>
              <a:ext cx="3413620" cy="98979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 anchorCtr="1"/>
            <a:lstStyle/>
            <a:p>
              <a:pPr lvl="0" algn="just">
                <a:defRPr/>
              </a:pPr>
              <a:r>
                <a:rPr lang="id-ID" sz="1400" kern="1400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Bookman Old Style" panose="02050604050505020204" pitchFamily="18" charset="0"/>
                </a:rPr>
                <a:t>Tahapan penyusunan RPJPD berlaku mutatis mutandis terhadap tahapan penyusunan perubahan RPJPD (Pasal 344 Permendagri Nomor 86 Tahun 2017)</a:t>
              </a:r>
              <a:endParaRPr lang="id-ID" sz="1400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106314E-7D9E-48C3-A520-AE973AE27311}"/>
                </a:ext>
              </a:extLst>
            </p:cNvPr>
            <p:cNvSpPr/>
            <p:nvPr/>
          </p:nvSpPr>
          <p:spPr>
            <a:xfrm>
              <a:off x="8030570" y="2729860"/>
              <a:ext cx="3413620" cy="13550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966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3370997" y="182994"/>
            <a:ext cx="5044223" cy="874839"/>
            <a:chOff x="1389826" y="149469"/>
            <a:chExt cx="7162756" cy="874839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74839"/>
              <a:chOff x="1087956" y="148340"/>
              <a:chExt cx="6414280" cy="874839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3" y="192182"/>
                <a:ext cx="410098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4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HASIL KONSULTASI RANWAL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345808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RPJMD Provinsi </a:t>
              </a:r>
              <a:r>
                <a:rPr kumimoji="0" lang="en-ID" sz="22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</a:t>
              </a:r>
              <a:endParaRPr kumimoji="0" lang="id-ID" sz="22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56035" y="1593335"/>
            <a:ext cx="10601706" cy="3806010"/>
            <a:chOff x="485970" y="1459552"/>
            <a:chExt cx="10601706" cy="3806010"/>
          </a:xfrm>
        </p:grpSpPr>
        <p:grpSp>
          <p:nvGrpSpPr>
            <p:cNvPr id="84" name="Group 83"/>
            <p:cNvGrpSpPr/>
            <p:nvPr/>
          </p:nvGrpSpPr>
          <p:grpSpPr>
            <a:xfrm>
              <a:off x="485970" y="1459552"/>
              <a:ext cx="5030788" cy="3806010"/>
              <a:chOff x="3455457" y="1191491"/>
              <a:chExt cx="6168833" cy="4666990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3455457" y="1191491"/>
                <a:ext cx="6168833" cy="969818"/>
                <a:chOff x="4157421" y="1191491"/>
                <a:chExt cx="6168833" cy="969818"/>
              </a:xfrm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Data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kinerja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makro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maupun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kinerja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urusan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sebaiknya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dapat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dibandingkan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dengan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pencapaian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target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kinerja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nasional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50" name="Group 49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51" name="Rectangle 50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01</a:t>
                    </a:r>
                  </a:p>
                </p:txBody>
              </p:sp>
              <p:sp>
                <p:nvSpPr>
                  <p:cNvPr id="52" name="Isosceles Triangle 51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53" name="Group 52"/>
              <p:cNvGrpSpPr/>
              <p:nvPr/>
            </p:nvGrpSpPr>
            <p:grpSpPr>
              <a:xfrm>
                <a:off x="3455457" y="2423882"/>
                <a:ext cx="6168833" cy="969818"/>
                <a:chOff x="4157421" y="1191491"/>
                <a:chExt cx="6168833" cy="969818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melengkapi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indikator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kinerja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untuk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urusan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pemberdayaan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perempuan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dan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perlindungan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anak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urusan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statistik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dan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urusan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persandian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55" name="Group 54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56" name="Rectangle 55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02</a:t>
                    </a:r>
                  </a:p>
                </p:txBody>
              </p:sp>
              <p:sp>
                <p:nvSpPr>
                  <p:cNvPr id="57" name="Isosceles Triangle 56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58" name="Group 57"/>
              <p:cNvGrpSpPr/>
              <p:nvPr/>
            </p:nvGrpSpPr>
            <p:grpSpPr>
              <a:xfrm>
                <a:off x="3455457" y="3656273"/>
                <a:ext cx="6168833" cy="969818"/>
                <a:chOff x="4157421" y="1191491"/>
                <a:chExt cx="6168833" cy="969818"/>
              </a:xfrm>
            </p:grpSpPr>
            <p:sp>
              <p:nvSpPr>
                <p:cNvPr id="59" name="Rectangle 58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penambahan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subbab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khusus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terkait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data dan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isu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strategis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pemenuhan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kebutuhan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dasar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berdasarkan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Standar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Pelayanan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Minimal (SPM) 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60" name="Group 59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61" name="Rectangle 60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EBCB3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03</a:t>
                    </a:r>
                  </a:p>
                </p:txBody>
              </p:sp>
              <p:sp>
                <p:nvSpPr>
                  <p:cNvPr id="62" name="Isosceles Triangle 61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EBCB3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63" name="Group 62"/>
              <p:cNvGrpSpPr/>
              <p:nvPr/>
            </p:nvGrpSpPr>
            <p:grpSpPr>
              <a:xfrm>
                <a:off x="3455457" y="4888663"/>
                <a:ext cx="6168833" cy="969818"/>
                <a:chOff x="4157421" y="1191491"/>
                <a:chExt cx="6168833" cy="969818"/>
              </a:xfrm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>
                    <a:defRPr/>
                  </a:pPr>
                  <a:r>
                    <a:rPr lang="id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Proyeksi pendapatan, belanja, pembiayaan dan kerangka pendanaan pembangunan daerah harus disajikan secara jelas dalam RPJMD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65" name="Group 64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66" name="Rectangle 65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C1301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04</a:t>
                    </a:r>
                  </a:p>
                </p:txBody>
              </p:sp>
              <p:sp>
                <p:nvSpPr>
                  <p:cNvPr id="67" name="Isosceles Triangle 66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C1301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</p:grpSp>
        <p:grpSp>
          <p:nvGrpSpPr>
            <p:cNvPr id="35" name="Group 34"/>
            <p:cNvGrpSpPr/>
            <p:nvPr/>
          </p:nvGrpSpPr>
          <p:grpSpPr>
            <a:xfrm>
              <a:off x="6056888" y="1459552"/>
              <a:ext cx="5030788" cy="3806010"/>
              <a:chOff x="3455457" y="1191491"/>
              <a:chExt cx="6168833" cy="466699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3455457" y="1191491"/>
                <a:ext cx="6168833" cy="969818"/>
                <a:chOff x="4157421" y="1191491"/>
                <a:chExt cx="6168833" cy="969818"/>
              </a:xfrm>
            </p:grpSpPr>
            <p:sp>
              <p:nvSpPr>
                <p:cNvPr id="72" name="Rectangle 71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pencermatan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kembali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dalam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perumusan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permasalahan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pembangunan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mengingat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masih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terdapat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beberapa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tabel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rumusan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permasalahan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yang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belum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terisi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73" name="Group 72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74" name="Rectangle 73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</a:t>
                    </a:r>
                    <a:r>
                      <a:rPr kumimoji="0" lang="en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5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75" name="Isosceles Triangle 74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37" name="Group 36"/>
              <p:cNvGrpSpPr/>
              <p:nvPr/>
            </p:nvGrpSpPr>
            <p:grpSpPr>
              <a:xfrm>
                <a:off x="3455457" y="2423882"/>
                <a:ext cx="6168833" cy="969818"/>
                <a:chOff x="4157421" y="1191491"/>
                <a:chExt cx="6168833" cy="969818"/>
              </a:xfrm>
            </p:grpSpPr>
            <p:sp>
              <p:nvSpPr>
                <p:cNvPr id="68" name="Rectangle 67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melakukan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klarifikasi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terhadap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i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cascading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level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Renstra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Perangkat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Daerah,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untuk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menjamin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keterkaitan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RPJMD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dengan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Renstra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Perangkat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Daerah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69" name="Group 68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70" name="Rectangle 69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</a:t>
                    </a:r>
                    <a:r>
                      <a:rPr kumimoji="0" lang="en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6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71" name="Isosceles Triangle 70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38" name="Group 37"/>
              <p:cNvGrpSpPr/>
              <p:nvPr/>
            </p:nvGrpSpPr>
            <p:grpSpPr>
              <a:xfrm>
                <a:off x="3455457" y="3656273"/>
                <a:ext cx="6168833" cy="969818"/>
                <a:chOff x="4157421" y="1191491"/>
                <a:chExt cx="6168833" cy="969818"/>
              </a:xfrm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Pencantuman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indikator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target dan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bidang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penanggung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jawab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pada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setiap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program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diperhatikan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dan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diperjelas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45" name="Group 44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46" name="Rectangle 45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EBCB3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</a:t>
                    </a:r>
                    <a:r>
                      <a:rPr kumimoji="0" lang="en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7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47" name="Isosceles Triangle 46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EBCB3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39" name="Group 38"/>
              <p:cNvGrpSpPr/>
              <p:nvPr/>
            </p:nvGrpSpPr>
            <p:grpSpPr>
              <a:xfrm>
                <a:off x="3455457" y="4888663"/>
                <a:ext cx="6168833" cy="969818"/>
                <a:chOff x="4157421" y="1191491"/>
                <a:chExt cx="6168833" cy="969818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kehati-hatian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dalam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memproyeksikan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indikator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makro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karena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indikator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tersebut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merupakan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kontribusi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dari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berbagai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stakeholder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41" name="Group 40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42" name="Rectangle 41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C1301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</a:t>
                    </a:r>
                    <a:r>
                      <a:rPr kumimoji="0" lang="en-ID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8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43" name="Isosceles Triangle 42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C1301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364300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C9E29D8B-96E9-4B73-B83A-2303808D8AC7}"/>
              </a:ext>
            </a:extLst>
          </p:cNvPr>
          <p:cNvGrpSpPr/>
          <p:nvPr/>
        </p:nvGrpSpPr>
        <p:grpSpPr>
          <a:xfrm>
            <a:off x="2879677" y="182994"/>
            <a:ext cx="5478223" cy="874839"/>
            <a:chOff x="1389826" y="149469"/>
            <a:chExt cx="7162756" cy="874839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4F39DEC-7399-46AC-9EE2-C9558B15F1A3}"/>
                </a:ext>
              </a:extLst>
            </p:cNvPr>
            <p:cNvGrpSpPr/>
            <p:nvPr/>
          </p:nvGrpSpPr>
          <p:grpSpPr>
            <a:xfrm>
              <a:off x="1389826" y="149469"/>
              <a:ext cx="7162756" cy="874839"/>
              <a:chOff x="1087956" y="148340"/>
              <a:chExt cx="6414280" cy="874839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0B244A6-682C-4816-9BFC-0356EEB39BD5}"/>
                  </a:ext>
                </a:extLst>
              </p:cNvPr>
              <p:cNvGrpSpPr/>
              <p:nvPr/>
            </p:nvGrpSpPr>
            <p:grpSpPr>
              <a:xfrm flipV="1">
                <a:off x="1087956" y="148340"/>
                <a:ext cx="6414280" cy="832508"/>
                <a:chOff x="0" y="3151"/>
                <a:chExt cx="1776643" cy="321485"/>
              </a:xfrm>
            </p:grpSpPr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6AFDCDB6-0349-4C30-9546-75AFA54DB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946007" y="8370"/>
                  <a:ext cx="830636" cy="170297"/>
                </a:xfrm>
                <a:prstGeom prst="rect">
                  <a:avLst/>
                </a:prstGeom>
              </p:spPr>
            </p:pic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07B8D0FB-CFB0-4611-B8C3-E47ED84F9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42396" y="8370"/>
                  <a:ext cx="1164519" cy="235172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DE1A7F3A-70F5-4785-A781-347EEDC14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0" y="8370"/>
                  <a:ext cx="1563549" cy="316266"/>
                </a:xfrm>
                <a:prstGeom prst="rect">
                  <a:avLst/>
                </a:prstGeom>
              </p:spPr>
            </p:pic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18DE1306-6FE7-4EDF-9775-0175D0136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06" y="3151"/>
                  <a:ext cx="114544" cy="321485"/>
                </a:xfrm>
                <a:prstGeom prst="rect">
                  <a:avLst/>
                </a:prstGeom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62B0AA1C-D891-4D16-8458-18037D4F5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359962" y="8370"/>
                  <a:ext cx="203587" cy="235172"/>
                </a:xfrm>
                <a:prstGeom prst="rect">
                  <a:avLst/>
                </a:prstGeom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C300BBA9-884A-4A10-8E1A-2F17305E4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550874" y="11844"/>
                  <a:ext cx="153403" cy="166823"/>
                </a:xfrm>
                <a:prstGeom prst="rect">
                  <a:avLst/>
                </a:prstGeom>
              </p:spPr>
            </p:pic>
          </p:grp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A067F3D-9D55-45D9-86CB-274F11011B40}"/>
                  </a:ext>
                </a:extLst>
              </p:cNvPr>
              <p:cNvSpPr/>
              <p:nvPr/>
            </p:nvSpPr>
            <p:spPr>
              <a:xfrm>
                <a:off x="1119954" y="192182"/>
                <a:ext cx="323126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d-ID" sz="2400" b="1" kern="0" spc="-150" noProof="0" dirty="0" smtClean="0">
                    <a:solidFill>
                      <a:prstClr val="white"/>
                    </a:solidFill>
                    <a:latin typeface="Cambria" panose="02040503050406030204" pitchFamily="18" charset="0"/>
                  </a:rPr>
                  <a:t>HAL-HAL PENTING</a:t>
                </a: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AFCB6B5-3BA4-40CF-A68B-9BE7A6D40E59}"/>
                </a:ext>
              </a:extLst>
            </p:cNvPr>
            <p:cNvSpPr/>
            <p:nvPr/>
          </p:nvSpPr>
          <p:spPr>
            <a:xfrm>
              <a:off x="1425556" y="456959"/>
              <a:ext cx="624474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d-ID" sz="2000" b="1" kern="0" spc="-150" dirty="0" smtClean="0">
                  <a:solidFill>
                    <a:prstClr val="white"/>
                  </a:solidFill>
                  <a:latin typeface="Cambria" panose="02040503050406030204" pitchFamily="18" charset="0"/>
                </a:rPr>
                <a:t>Terkait </a:t>
              </a:r>
              <a:r>
                <a:rPr kumimoji="0" lang="id-ID" sz="2000" b="1" i="0" u="none" strike="noStrike" kern="0" cap="none" spc="-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Penyusunan RPJPD dan RPJMD Prov. </a:t>
              </a:r>
              <a:r>
                <a:rPr kumimoji="0" lang="en-ID" sz="20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Bali</a:t>
              </a:r>
              <a:endParaRPr kumimoji="0" lang="id-ID" sz="2000" b="1" i="0" u="none" strike="noStrike" kern="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56035" y="1739384"/>
            <a:ext cx="10601706" cy="3785115"/>
            <a:chOff x="485970" y="1459552"/>
            <a:chExt cx="10601706" cy="1795939"/>
          </a:xfrm>
        </p:grpSpPr>
        <p:grpSp>
          <p:nvGrpSpPr>
            <p:cNvPr id="84" name="Group 83"/>
            <p:cNvGrpSpPr/>
            <p:nvPr/>
          </p:nvGrpSpPr>
          <p:grpSpPr>
            <a:xfrm>
              <a:off x="485970" y="1459552"/>
              <a:ext cx="5030788" cy="1795939"/>
              <a:chOff x="3455457" y="1191491"/>
              <a:chExt cx="6168833" cy="2202209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3455457" y="1191491"/>
                <a:ext cx="6168833" cy="969818"/>
                <a:chOff x="4157421" y="1191491"/>
                <a:chExt cx="6168833" cy="969818"/>
              </a:xfrm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id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Pemerintah Provinsi Bali perlu merumuskan </a:t>
                  </a:r>
                  <a:r>
                    <a:rPr lang="id-ID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kebijakan keuangan daerah </a:t>
                  </a:r>
                  <a:r>
                    <a:rPr lang="id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yang antisipatif dalam dokumen RPJMD tentang optimalisasi belanja langsung yang daya ungkitnya (</a:t>
                  </a:r>
                  <a:r>
                    <a:rPr lang="id-ID" sz="1400" i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leverage</a:t>
                  </a:r>
                  <a:r>
                    <a:rPr lang="id-ID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) dapat mendorong kegiatan investasi di daerah yang diharapkan dapat menurunkan angka kemiskinan dan pengangguran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50" name="Group 49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51" name="Rectangle 50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01</a:t>
                    </a:r>
                  </a:p>
                </p:txBody>
              </p:sp>
              <p:sp>
                <p:nvSpPr>
                  <p:cNvPr id="52" name="Isosceles Triangle 51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53" name="Group 52"/>
              <p:cNvGrpSpPr/>
              <p:nvPr/>
            </p:nvGrpSpPr>
            <p:grpSpPr>
              <a:xfrm>
                <a:off x="3455457" y="2423882"/>
                <a:ext cx="6168833" cy="969818"/>
                <a:chOff x="4157421" y="1191491"/>
                <a:chExt cx="6168833" cy="969818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lvl="0" algn="just"/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Pemerintah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Provinsi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Bali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diminta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untuk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segera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menggunakan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aplikasi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i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e-planning</a:t>
                  </a:r>
                  <a:r>
                    <a:rPr lang="en-US" sz="1400" i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yang </a:t>
                  </a:r>
                  <a:r>
                    <a:rPr lang="en-US" sz="1400" i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business process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-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nya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sesuai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dengan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amanat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Permendagri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86/2017,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sejak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penyusunan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Rancangan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Awal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Perubahan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RPJPD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RPJMD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bagi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daerah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yang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sudah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memiliki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aplikasi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lain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diminta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untuk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segera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diintegrasikan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dengan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SIPD.</a:t>
                  </a:r>
                  <a:endParaRPr lang="id-ID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55" name="Group 54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56" name="Rectangle 55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</a:t>
                    </a:r>
                    <a:r>
                      <a:rPr kumimoji="0" lang="id-ID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3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57" name="Isosceles Triangle 56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</p:grpSp>
        <p:grpSp>
          <p:nvGrpSpPr>
            <p:cNvPr id="35" name="Group 34"/>
            <p:cNvGrpSpPr/>
            <p:nvPr/>
          </p:nvGrpSpPr>
          <p:grpSpPr>
            <a:xfrm>
              <a:off x="6056888" y="1459552"/>
              <a:ext cx="5030788" cy="1795939"/>
              <a:chOff x="3455457" y="1191491"/>
              <a:chExt cx="6168833" cy="2202209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3455457" y="1191491"/>
                <a:ext cx="6168833" cy="969818"/>
                <a:chOff x="4157421" y="1191491"/>
                <a:chExt cx="6168833" cy="969818"/>
              </a:xfrm>
            </p:grpSpPr>
            <p:sp>
              <p:nvSpPr>
                <p:cNvPr id="72" name="Rectangle 71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lvl="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Penyusunan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Perubahan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RPJPD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RPJMD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dilaksanakan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dengan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mengintegrasikan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arah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kebijakan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penataan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ruang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program-program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yang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telah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ditetapkan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dalam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indikasi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program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perwujudan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struktur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ruang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pola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ruang</a:t>
                  </a:r>
                  <a:endParaRPr kumimoji="0" lang="id-ID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73" name="Group 72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74" name="Rectangle 73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02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75" name="Isosceles Triangle 74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0B09B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37" name="Group 36"/>
              <p:cNvGrpSpPr/>
              <p:nvPr/>
            </p:nvGrpSpPr>
            <p:grpSpPr>
              <a:xfrm>
                <a:off x="3455457" y="2423882"/>
                <a:ext cx="6168833" cy="969818"/>
                <a:chOff x="4157421" y="1191491"/>
                <a:chExt cx="6168833" cy="969818"/>
              </a:xfrm>
            </p:grpSpPr>
            <p:sp>
              <p:nvSpPr>
                <p:cNvPr id="68" name="Rectangle 67"/>
                <p:cNvSpPr/>
                <p:nvPr/>
              </p:nvSpPr>
              <p:spPr>
                <a:xfrm>
                  <a:off x="4895271" y="1191491"/>
                  <a:ext cx="5430983" cy="96981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177800" algn="just">
                    <a:defRPr/>
                  </a:pP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Dalam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rangka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mengantisipasi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kebutuhan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program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kerangka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pendanaan</a:t>
                  </a:r>
                  <a:r>
                    <a:rPr lang="en-US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yang </a:t>
                  </a:r>
                  <a:r>
                    <a:rPr lang="en-US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inovatif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maka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daerah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perlu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menginternalisasikannya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dalam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Permasalahan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Isu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Strategis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,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Strategi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dan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arah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1400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kebijakan</a:t>
                  </a: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RPJMD</a:t>
                  </a:r>
                  <a:r>
                    <a:rPr lang="en-US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.</a:t>
                  </a:r>
                  <a:endParaRPr lang="id-ID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69" name="Group 68"/>
                <p:cNvGrpSpPr/>
                <p:nvPr/>
              </p:nvGrpSpPr>
              <p:grpSpPr>
                <a:xfrm>
                  <a:off x="4157421" y="1191491"/>
                  <a:ext cx="946680" cy="969818"/>
                  <a:chOff x="4157421" y="1191491"/>
                  <a:chExt cx="946680" cy="969818"/>
                </a:xfrm>
              </p:grpSpPr>
              <p:sp>
                <p:nvSpPr>
                  <p:cNvPr id="70" name="Rectangle 69"/>
                  <p:cNvSpPr/>
                  <p:nvPr/>
                </p:nvSpPr>
                <p:spPr>
                  <a:xfrm>
                    <a:off x="4157421" y="1191491"/>
                    <a:ext cx="737852" cy="969818"/>
                  </a:xfrm>
                  <a:prstGeom prst="rect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04</a:t>
                    </a:r>
                    <a:endParaRPr kumimoji="0" 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71" name="Isosceles Triangle 70"/>
                  <p:cNvSpPr/>
                  <p:nvPr/>
                </p:nvSpPr>
                <p:spPr>
                  <a:xfrm rot="5400000">
                    <a:off x="4803124" y="1537059"/>
                    <a:ext cx="323272" cy="278683"/>
                  </a:xfrm>
                  <a:prstGeom prst="triangle">
                    <a:avLst/>
                  </a:prstGeom>
                  <a:solidFill>
                    <a:srgbClr val="0D95BC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047726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C6393B-ED7E-487C-88FC-938BA11A6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" t="2174" r="333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75B5284-E44D-45C7-90EA-6E65187CCE14}"/>
              </a:ext>
            </a:extLst>
          </p:cNvPr>
          <p:cNvSpPr txBox="1">
            <a:spLocks noGrp="1"/>
          </p:cNvSpPr>
          <p:nvPr/>
        </p:nvSpPr>
        <p:spPr bwMode="auto">
          <a:xfrm>
            <a:off x="7362092" y="5367714"/>
            <a:ext cx="1363484" cy="3165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C2CA7C9-D562-40B4-BA73-CBB82C93D38C}" type="slidenum">
              <a:rPr kumimoji="0" lang="en-GB" altLang="id-ID" sz="646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MS PGothic" pitchFamily="34" charset="-128"/>
                <a:cs typeface="Arial" panose="020B0604020202020204" pitchFamily="34" charset="0"/>
              </a:rPr>
              <a:pPr marL="0" marR="0" lvl="0" indent="0" algn="r" defTabSz="8440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36</a:t>
            </a:fld>
            <a:endParaRPr kumimoji="0" lang="en-GB" altLang="id-ID" sz="646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B6ADD9-49A9-475F-B5E4-E73B8F3A365A}"/>
              </a:ext>
            </a:extLst>
          </p:cNvPr>
          <p:cNvSpPr txBox="1"/>
          <p:nvPr/>
        </p:nvSpPr>
        <p:spPr>
          <a:xfrm>
            <a:off x="2739613" y="5036573"/>
            <a:ext cx="67127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-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TERIMA KASIH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80EBCEB-56C3-4704-8CE9-23E40ECB7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72" y="280422"/>
            <a:ext cx="3209854" cy="215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5014D4-0EC3-441A-9262-73D721E87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54" y="2550381"/>
            <a:ext cx="6553889" cy="241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8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47017</TotalTime>
  <Words>4503</Words>
  <Application>Microsoft Office PowerPoint</Application>
  <PresentationFormat>Widescreen</PresentationFormat>
  <Paragraphs>943</Paragraphs>
  <Slides>36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27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74" baseType="lpstr">
      <vt:lpstr>Adobe Gothic Std B</vt:lpstr>
      <vt:lpstr>Adobe Kaiti Std R</vt:lpstr>
      <vt:lpstr>MS PGothic</vt:lpstr>
      <vt:lpstr>Aharoni</vt:lpstr>
      <vt:lpstr>Andalus</vt:lpstr>
      <vt:lpstr>Arial</vt:lpstr>
      <vt:lpstr>Arial Narrow</vt:lpstr>
      <vt:lpstr>Arial Unicode MS</vt:lpstr>
      <vt:lpstr>Bebas Neue</vt:lpstr>
      <vt:lpstr>Bodoni Bk BT</vt:lpstr>
      <vt:lpstr>Bookman Old Style</vt:lpstr>
      <vt:lpstr>BrowalliaUPC</vt:lpstr>
      <vt:lpstr>Calibri</vt:lpstr>
      <vt:lpstr>Calibri Light</vt:lpstr>
      <vt:lpstr>Cambria</vt:lpstr>
      <vt:lpstr>Corbel</vt:lpstr>
      <vt:lpstr>Cordia New</vt:lpstr>
      <vt:lpstr>Courier New</vt:lpstr>
      <vt:lpstr>等线</vt:lpstr>
      <vt:lpstr>Helvetica</vt:lpstr>
      <vt:lpstr>Open Sans</vt:lpstr>
      <vt:lpstr>Segoe UI</vt:lpstr>
      <vt:lpstr>Tahoma</vt:lpstr>
      <vt:lpstr>Times New Roman</vt:lpstr>
      <vt:lpstr>Verdana</vt:lpstr>
      <vt:lpstr>Wingdings</vt:lpstr>
      <vt:lpstr>Zelda</vt:lpstr>
      <vt:lpstr>4_Office Theme</vt:lpstr>
      <vt:lpstr>5_Office Theme</vt:lpstr>
      <vt:lpstr>3_Office Theme</vt:lpstr>
      <vt:lpstr>6_Office Theme</vt:lpstr>
      <vt:lpstr>7_Office Theme</vt:lpstr>
      <vt:lpstr>Template PresentationGo</vt:lpstr>
      <vt:lpstr>1_Template PresentationGo</vt:lpstr>
      <vt:lpstr>8_Office Theme</vt:lpstr>
      <vt:lpstr>9_Office Theme</vt:lpstr>
      <vt:lpstr>10_Office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PASAL 258 AYAT 3 UU 23 TAHUN 2014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Fajar Tejo Nuswantoro</dc:creator>
  <cp:lastModifiedBy>Fajar Tejo Nuswantoro</cp:lastModifiedBy>
  <cp:revision>1903</cp:revision>
  <cp:lastPrinted>2019-01-04T11:05:08Z</cp:lastPrinted>
  <dcterms:created xsi:type="dcterms:W3CDTF">2018-03-31T16:41:04Z</dcterms:created>
  <dcterms:modified xsi:type="dcterms:W3CDTF">2019-01-08T02:13:22Z</dcterms:modified>
</cp:coreProperties>
</file>