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4" r:id="rId6"/>
    <p:sldId id="265" r:id="rId7"/>
    <p:sldId id="260" r:id="rId8"/>
    <p:sldId id="261" r:id="rId9"/>
    <p:sldId id="266" r:id="rId10"/>
    <p:sldId id="262" r:id="rId11"/>
    <p:sldId id="263" r:id="rId1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10" d="100"/>
          <a:sy n="110" d="100"/>
        </p:scale>
        <p:origin x="-1644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C8AD8A-92E4-406C-A5C4-D229FFF70B23}" type="datetimeFigureOut">
              <a:rPr lang="en-US" smtClean="0"/>
              <a:t>2/26/2019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966619-EA14-4B56-AAF0-C8125BD6AE9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433921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C8AD8A-92E4-406C-A5C4-D229FFF70B23}" type="datetimeFigureOut">
              <a:rPr lang="en-US" smtClean="0"/>
              <a:t>2/26/2019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966619-EA14-4B56-AAF0-C8125BD6AE9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648520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C8AD8A-92E4-406C-A5C4-D229FFF70B23}" type="datetimeFigureOut">
              <a:rPr lang="en-US" smtClean="0"/>
              <a:t>2/26/2019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966619-EA14-4B56-AAF0-C8125BD6AE9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328443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C8AD8A-92E4-406C-A5C4-D229FFF70B23}" type="datetimeFigureOut">
              <a:rPr lang="en-US" smtClean="0"/>
              <a:t>2/26/2019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966619-EA14-4B56-AAF0-C8125BD6AE9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323675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C8AD8A-92E4-406C-A5C4-D229FFF70B23}" type="datetimeFigureOut">
              <a:rPr lang="en-US" smtClean="0"/>
              <a:t>2/26/2019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966619-EA14-4B56-AAF0-C8125BD6AE9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742047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C8AD8A-92E4-406C-A5C4-D229FFF70B23}" type="datetimeFigureOut">
              <a:rPr lang="en-US" smtClean="0"/>
              <a:t>2/26/2019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966619-EA14-4B56-AAF0-C8125BD6AE9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5789834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C8AD8A-92E4-406C-A5C4-D229FFF70B23}" type="datetimeFigureOut">
              <a:rPr lang="en-US" smtClean="0"/>
              <a:t>2/26/2019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966619-EA14-4B56-AAF0-C8125BD6AE9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5360721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C8AD8A-92E4-406C-A5C4-D229FFF70B23}" type="datetimeFigureOut">
              <a:rPr lang="en-US" smtClean="0"/>
              <a:t>2/26/2019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966619-EA14-4B56-AAF0-C8125BD6AE9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271385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C8AD8A-92E4-406C-A5C4-D229FFF70B23}" type="datetimeFigureOut">
              <a:rPr lang="en-US" smtClean="0"/>
              <a:t>2/26/2019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966619-EA14-4B56-AAF0-C8125BD6AE9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642434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C8AD8A-92E4-406C-A5C4-D229FFF70B23}" type="datetimeFigureOut">
              <a:rPr lang="en-US" smtClean="0"/>
              <a:t>2/26/2019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966619-EA14-4B56-AAF0-C8125BD6AE9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7600374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C8AD8A-92E4-406C-A5C4-D229FFF70B23}" type="datetimeFigureOut">
              <a:rPr lang="en-US" smtClean="0"/>
              <a:t>2/26/2019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966619-EA14-4B56-AAF0-C8125BD6AE9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34938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CC8AD8A-92E4-406C-A5C4-D229FFF70B23}" type="datetimeFigureOut">
              <a:rPr lang="en-US" smtClean="0"/>
              <a:t>2/26/2019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2966619-EA14-4B56-AAF0-C8125BD6AE9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719508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905000"/>
            <a:ext cx="7772400" cy="1470025"/>
          </a:xfrm>
        </p:spPr>
        <p:txBody>
          <a:bodyPr>
            <a:normAutofit/>
          </a:bodyPr>
          <a:lstStyle/>
          <a:p>
            <a:r>
              <a:rPr lang="en-US" sz="6000" dirty="0" smtClean="0">
                <a:latin typeface="Forte" pitchFamily="66" charset="0"/>
              </a:rPr>
              <a:t>PAJAK </a:t>
            </a:r>
            <a:r>
              <a:rPr lang="en-US" sz="6000" dirty="0" smtClean="0">
                <a:latin typeface="Forte" pitchFamily="66" charset="0"/>
              </a:rPr>
              <a:t>HOTEL</a:t>
            </a:r>
            <a:endParaRPr lang="en-US" sz="6000" dirty="0">
              <a:latin typeface="Forte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7792323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533400"/>
            <a:ext cx="7772400" cy="914399"/>
          </a:xfrm>
        </p:spPr>
        <p:txBody>
          <a:bodyPr>
            <a:normAutofit/>
          </a:bodyPr>
          <a:lstStyle/>
          <a:p>
            <a:r>
              <a:rPr lang="en-US" u="sng" dirty="0" smtClean="0"/>
              <a:t>DASAR HUKUM</a:t>
            </a:r>
            <a:endParaRPr lang="en-US" u="sng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09600" y="1676400"/>
            <a:ext cx="8077200" cy="3429000"/>
          </a:xfrm>
        </p:spPr>
        <p:txBody>
          <a:bodyPr>
            <a:normAutofit/>
          </a:bodyPr>
          <a:lstStyle/>
          <a:p>
            <a:pPr marL="342900" indent="-342900" algn="just">
              <a:buFont typeface="Arial" pitchFamily="34" charset="0"/>
              <a:buChar char="•"/>
            </a:pPr>
            <a:r>
              <a:rPr lang="en-US" sz="2800" dirty="0">
                <a:solidFill>
                  <a:schemeClr val="tx1"/>
                </a:solidFill>
                <a:latin typeface="Bell MT" pitchFamily="18" charset="0"/>
                <a:ea typeface="Arial Unicode MS" pitchFamily="34" charset="-128"/>
                <a:cs typeface="Arial Unicode MS" pitchFamily="34" charset="-128"/>
              </a:rPr>
              <a:t>PERATURAN DAERAH NO 8 TAHUN 2011 TENTANG PAJAK HOTEL</a:t>
            </a:r>
          </a:p>
          <a:p>
            <a:pPr algn="l"/>
            <a:endParaRPr lang="en-US" sz="2800" dirty="0">
              <a:solidFill>
                <a:schemeClr val="tx1"/>
              </a:solidFill>
              <a:latin typeface="Bell MT" pitchFamily="18" charset="0"/>
            </a:endParaRPr>
          </a:p>
          <a:p>
            <a:pPr marL="342900" indent="-342900" algn="just">
              <a:buFont typeface="Arial" pitchFamily="34" charset="0"/>
              <a:buChar char="•"/>
            </a:pPr>
            <a:r>
              <a:rPr lang="en-US" sz="2800" dirty="0">
                <a:solidFill>
                  <a:schemeClr val="tx1"/>
                </a:solidFill>
                <a:latin typeface="Bell MT" pitchFamily="18" charset="0"/>
                <a:ea typeface="Arial Unicode MS" pitchFamily="34" charset="-128"/>
                <a:cs typeface="Arial Unicode MS" pitchFamily="34" charset="-128"/>
              </a:rPr>
              <a:t>PERATURAN BUPATI NO 9 TAHUN 2017 TENTANG TATA CARA PEMUNGUTAN PAJAK HOTEL</a:t>
            </a:r>
          </a:p>
          <a:p>
            <a:pPr marL="342900" indent="-342900" algn="just">
              <a:buFont typeface="Arial" pitchFamily="34" charset="0"/>
              <a:buChar char="•"/>
            </a:pPr>
            <a:endParaRPr lang="en-US" sz="2400" dirty="0">
              <a:solidFill>
                <a:schemeClr val="tx1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marL="342900" indent="-342900" algn="just">
              <a:buFont typeface="Arial" pitchFamily="34" charset="0"/>
              <a:buChar char="•"/>
            </a:pPr>
            <a:endParaRPr lang="en-US" sz="2400" dirty="0" smtClean="0">
              <a:solidFill>
                <a:schemeClr val="tx1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35251826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707366" y="990600"/>
            <a:ext cx="7696200" cy="527836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R="0" lvl="0" algn="ctr">
              <a:lnSpc>
                <a:spcPct val="150000"/>
              </a:lnSpc>
              <a:spcBef>
                <a:spcPts val="0"/>
              </a:spcBef>
              <a:spcAft>
                <a:spcPts val="600"/>
              </a:spcAft>
              <a:tabLst>
                <a:tab pos="228600" algn="l"/>
              </a:tabLst>
            </a:pPr>
            <a:r>
              <a:rPr lang="en-US" sz="2000" b="1" u="sng" dirty="0" smtClean="0">
                <a:latin typeface="Bell MT" pitchFamily="18" charset="0"/>
                <a:cs typeface="Times New Roman" pitchFamily="18" charset="0"/>
              </a:rPr>
              <a:t>PENGERTIAN PAJAK </a:t>
            </a:r>
            <a:r>
              <a:rPr lang="en-US" sz="2000" b="1" u="sng" dirty="0" smtClean="0">
                <a:latin typeface="Bell MT" pitchFamily="18" charset="0"/>
                <a:cs typeface="Times New Roman" pitchFamily="18" charset="0"/>
              </a:rPr>
              <a:t>HOTEL</a:t>
            </a:r>
          </a:p>
          <a:p>
            <a:pPr marR="0" lvl="0" algn="ctr">
              <a:lnSpc>
                <a:spcPct val="150000"/>
              </a:lnSpc>
              <a:spcBef>
                <a:spcPts val="0"/>
              </a:spcBef>
              <a:spcAft>
                <a:spcPts val="600"/>
              </a:spcAft>
              <a:tabLst>
                <a:tab pos="228600" algn="l"/>
              </a:tabLst>
            </a:pPr>
            <a:endParaRPr lang="en-US" b="1" u="sng" dirty="0" smtClean="0">
              <a:latin typeface="Bell MT" pitchFamily="18" charset="0"/>
              <a:cs typeface="Times New Roman" pitchFamily="18" charset="0"/>
            </a:endParaRPr>
          </a:p>
          <a:p>
            <a:pPr marL="342900" marR="0" lvl="0" indent="-342900" algn="just">
              <a:lnSpc>
                <a:spcPct val="150000"/>
              </a:lnSpc>
              <a:spcBef>
                <a:spcPts val="0"/>
              </a:spcBef>
              <a:spcAft>
                <a:spcPts val="600"/>
              </a:spcAft>
              <a:buAutoNum type="arabicPeriod"/>
              <a:tabLst>
                <a:tab pos="228600" algn="l"/>
              </a:tabLst>
            </a:pPr>
            <a:r>
              <a:rPr lang="en-US" sz="2000" dirty="0" err="1" smtClean="0">
                <a:latin typeface="Bell MT" pitchFamily="18" charset="0"/>
              </a:rPr>
              <a:t>Pajak</a:t>
            </a:r>
            <a:r>
              <a:rPr lang="en-US" sz="2000" dirty="0" smtClean="0">
                <a:latin typeface="Bell MT" pitchFamily="18" charset="0"/>
              </a:rPr>
              <a:t> Hotel </a:t>
            </a:r>
            <a:r>
              <a:rPr lang="en-US" sz="2000" dirty="0" err="1" smtClean="0">
                <a:latin typeface="Bell MT" pitchFamily="18" charset="0"/>
              </a:rPr>
              <a:t>adalah</a:t>
            </a:r>
            <a:r>
              <a:rPr lang="en-US" sz="2000" dirty="0" smtClean="0">
                <a:latin typeface="Bell MT" pitchFamily="18" charset="0"/>
              </a:rPr>
              <a:t> </a:t>
            </a:r>
            <a:r>
              <a:rPr lang="en-US" sz="2000" dirty="0" err="1" smtClean="0">
                <a:latin typeface="Bell MT" pitchFamily="18" charset="0"/>
              </a:rPr>
              <a:t>pajak</a:t>
            </a:r>
            <a:r>
              <a:rPr lang="en-US" sz="2000" dirty="0" smtClean="0">
                <a:latin typeface="Bell MT" pitchFamily="18" charset="0"/>
              </a:rPr>
              <a:t> </a:t>
            </a:r>
            <a:r>
              <a:rPr lang="en-US" sz="2000" dirty="0" err="1" smtClean="0">
                <a:latin typeface="Bell MT" pitchFamily="18" charset="0"/>
              </a:rPr>
              <a:t>atas</a:t>
            </a:r>
            <a:r>
              <a:rPr lang="en-US" sz="2000" dirty="0" smtClean="0">
                <a:latin typeface="Bell MT" pitchFamily="18" charset="0"/>
              </a:rPr>
              <a:t> </a:t>
            </a:r>
            <a:r>
              <a:rPr lang="en-US" sz="2000" dirty="0" err="1" smtClean="0">
                <a:latin typeface="Bell MT" pitchFamily="18" charset="0"/>
              </a:rPr>
              <a:t>pelayanan</a:t>
            </a:r>
            <a:r>
              <a:rPr lang="en-US" sz="2000" dirty="0" smtClean="0">
                <a:latin typeface="Bell MT" pitchFamily="18" charset="0"/>
              </a:rPr>
              <a:t> yang </a:t>
            </a:r>
            <a:r>
              <a:rPr lang="en-US" sz="2000" dirty="0" err="1" smtClean="0">
                <a:latin typeface="Bell MT" pitchFamily="18" charset="0"/>
              </a:rPr>
              <a:t>disediakan</a:t>
            </a:r>
            <a:r>
              <a:rPr lang="en-US" sz="2000" dirty="0" smtClean="0">
                <a:latin typeface="Bell MT" pitchFamily="18" charset="0"/>
              </a:rPr>
              <a:t> </a:t>
            </a:r>
            <a:r>
              <a:rPr lang="en-US" sz="2000" dirty="0" err="1" smtClean="0">
                <a:latin typeface="Bell MT" pitchFamily="18" charset="0"/>
              </a:rPr>
              <a:t>oleh</a:t>
            </a:r>
            <a:r>
              <a:rPr lang="en-US" sz="2000" dirty="0" smtClean="0">
                <a:latin typeface="Bell MT" pitchFamily="18" charset="0"/>
              </a:rPr>
              <a:t> hotel</a:t>
            </a:r>
          </a:p>
          <a:p>
            <a:pPr marL="342900" marR="0" lvl="0" indent="-342900" algn="just">
              <a:lnSpc>
                <a:spcPct val="150000"/>
              </a:lnSpc>
              <a:spcBef>
                <a:spcPts val="0"/>
              </a:spcBef>
              <a:spcAft>
                <a:spcPts val="600"/>
              </a:spcAft>
              <a:buAutoNum type="arabicPeriod"/>
              <a:tabLst>
                <a:tab pos="228600" algn="l"/>
              </a:tabLst>
            </a:pPr>
            <a:r>
              <a:rPr lang="en-US" sz="2000" dirty="0">
                <a:latin typeface="Bell MT" pitchFamily="18" charset="0"/>
              </a:rPr>
              <a:t>Hotel </a:t>
            </a:r>
            <a:r>
              <a:rPr lang="en-US" sz="2000" dirty="0" smtClean="0">
                <a:latin typeface="Bell MT" pitchFamily="18" charset="0"/>
              </a:rPr>
              <a:t>yang </a:t>
            </a:r>
            <a:r>
              <a:rPr lang="en-US" sz="2000" dirty="0" err="1" smtClean="0">
                <a:latin typeface="Bell MT" pitchFamily="18" charset="0"/>
              </a:rPr>
              <a:t>dimaksud</a:t>
            </a:r>
            <a:r>
              <a:rPr lang="en-US" sz="2000" dirty="0" smtClean="0">
                <a:latin typeface="Bell MT" pitchFamily="18" charset="0"/>
              </a:rPr>
              <a:t> </a:t>
            </a:r>
            <a:r>
              <a:rPr lang="en-US" sz="2000" dirty="0" err="1" smtClean="0">
                <a:latin typeface="Bell MT" pitchFamily="18" charset="0"/>
              </a:rPr>
              <a:t>yaitu</a:t>
            </a:r>
            <a:r>
              <a:rPr lang="en-US" sz="2000" dirty="0" smtClean="0">
                <a:latin typeface="Bell MT" pitchFamily="18" charset="0"/>
              </a:rPr>
              <a:t> </a:t>
            </a:r>
            <a:r>
              <a:rPr lang="en-US" sz="2000" dirty="0" err="1">
                <a:latin typeface="Bell MT" pitchFamily="18" charset="0"/>
              </a:rPr>
              <a:t>Fasilitas</a:t>
            </a:r>
            <a:r>
              <a:rPr lang="en-US" sz="2000" dirty="0">
                <a:latin typeface="Bell MT" pitchFamily="18" charset="0"/>
              </a:rPr>
              <a:t> </a:t>
            </a:r>
            <a:r>
              <a:rPr lang="en-US" sz="2000" dirty="0" err="1">
                <a:latin typeface="Bell MT" pitchFamily="18" charset="0"/>
              </a:rPr>
              <a:t>penyedia</a:t>
            </a:r>
            <a:r>
              <a:rPr lang="en-US" sz="2000" dirty="0">
                <a:latin typeface="Bell MT" pitchFamily="18" charset="0"/>
              </a:rPr>
              <a:t> </a:t>
            </a:r>
            <a:r>
              <a:rPr lang="en-US" sz="2000" dirty="0" err="1">
                <a:latin typeface="Bell MT" pitchFamily="18" charset="0"/>
              </a:rPr>
              <a:t>jasa</a:t>
            </a:r>
            <a:r>
              <a:rPr lang="en-US" sz="2000" dirty="0">
                <a:latin typeface="Bell MT" pitchFamily="18" charset="0"/>
              </a:rPr>
              <a:t> </a:t>
            </a:r>
            <a:r>
              <a:rPr lang="en-US" sz="2000" dirty="0" err="1">
                <a:latin typeface="Bell MT" pitchFamily="18" charset="0"/>
              </a:rPr>
              <a:t>penginapan</a:t>
            </a:r>
            <a:r>
              <a:rPr lang="en-US" sz="2000" dirty="0">
                <a:latin typeface="Bell MT" pitchFamily="18" charset="0"/>
              </a:rPr>
              <a:t>/</a:t>
            </a:r>
            <a:r>
              <a:rPr lang="en-US" sz="2000" dirty="0" err="1">
                <a:latin typeface="Bell MT" pitchFamily="18" charset="0"/>
              </a:rPr>
              <a:t>peristirahatan</a:t>
            </a:r>
            <a:r>
              <a:rPr lang="en-US" sz="2000" dirty="0">
                <a:latin typeface="Bell MT" pitchFamily="18" charset="0"/>
              </a:rPr>
              <a:t> </a:t>
            </a:r>
            <a:r>
              <a:rPr lang="en-US" sz="2000" dirty="0" err="1">
                <a:latin typeface="Bell MT" pitchFamily="18" charset="0"/>
              </a:rPr>
              <a:t>termasuk</a:t>
            </a:r>
            <a:r>
              <a:rPr lang="en-US" sz="2000" dirty="0">
                <a:latin typeface="Bell MT" pitchFamily="18" charset="0"/>
              </a:rPr>
              <a:t> </a:t>
            </a:r>
            <a:r>
              <a:rPr lang="en-US" sz="2000" dirty="0" err="1">
                <a:latin typeface="Bell MT" pitchFamily="18" charset="0"/>
              </a:rPr>
              <a:t>jasa</a:t>
            </a:r>
            <a:r>
              <a:rPr lang="en-US" sz="2000" dirty="0">
                <a:latin typeface="Bell MT" pitchFamily="18" charset="0"/>
              </a:rPr>
              <a:t> </a:t>
            </a:r>
            <a:r>
              <a:rPr lang="en-US" sz="2000" dirty="0" err="1">
                <a:latin typeface="Bell MT" pitchFamily="18" charset="0"/>
              </a:rPr>
              <a:t>terkait</a:t>
            </a:r>
            <a:r>
              <a:rPr lang="en-US" sz="2000" dirty="0">
                <a:latin typeface="Bell MT" pitchFamily="18" charset="0"/>
              </a:rPr>
              <a:t> </a:t>
            </a:r>
            <a:r>
              <a:rPr lang="en-US" sz="2000" dirty="0" err="1">
                <a:latin typeface="Bell MT" pitchFamily="18" charset="0"/>
              </a:rPr>
              <a:t>lainnya</a:t>
            </a:r>
            <a:r>
              <a:rPr lang="en-US" sz="2000" dirty="0">
                <a:latin typeface="Bell MT" pitchFamily="18" charset="0"/>
              </a:rPr>
              <a:t> </a:t>
            </a:r>
            <a:r>
              <a:rPr lang="en-US" sz="2000" dirty="0" err="1">
                <a:latin typeface="Bell MT" pitchFamily="18" charset="0"/>
              </a:rPr>
              <a:t>dengan</a:t>
            </a:r>
            <a:r>
              <a:rPr lang="en-US" sz="2000" dirty="0">
                <a:latin typeface="Bell MT" pitchFamily="18" charset="0"/>
              </a:rPr>
              <a:t> </a:t>
            </a:r>
            <a:r>
              <a:rPr lang="en-US" sz="2000" dirty="0" err="1">
                <a:latin typeface="Bell MT" pitchFamily="18" charset="0"/>
              </a:rPr>
              <a:t>dipungut</a:t>
            </a:r>
            <a:r>
              <a:rPr lang="en-US" sz="2000" dirty="0">
                <a:latin typeface="Bell MT" pitchFamily="18" charset="0"/>
              </a:rPr>
              <a:t> </a:t>
            </a:r>
            <a:r>
              <a:rPr lang="en-US" sz="2000" dirty="0" err="1">
                <a:latin typeface="Bell MT" pitchFamily="18" charset="0"/>
              </a:rPr>
              <a:t>bayaran</a:t>
            </a:r>
            <a:r>
              <a:rPr lang="en-US" sz="2000" dirty="0">
                <a:latin typeface="Bell MT" pitchFamily="18" charset="0"/>
              </a:rPr>
              <a:t>, yang </a:t>
            </a:r>
            <a:r>
              <a:rPr lang="en-US" sz="2000" dirty="0" err="1">
                <a:latin typeface="Bell MT" pitchFamily="18" charset="0"/>
              </a:rPr>
              <a:t>mencakup</a:t>
            </a:r>
            <a:r>
              <a:rPr lang="en-US" sz="2000" dirty="0">
                <a:latin typeface="Bell MT" pitchFamily="18" charset="0"/>
              </a:rPr>
              <a:t> </a:t>
            </a:r>
            <a:r>
              <a:rPr lang="en-US" sz="2000" dirty="0" err="1">
                <a:latin typeface="Bell MT" pitchFamily="18" charset="0"/>
              </a:rPr>
              <a:t>juga</a:t>
            </a:r>
            <a:r>
              <a:rPr lang="en-US" sz="2000" dirty="0">
                <a:latin typeface="Bell MT" pitchFamily="18" charset="0"/>
              </a:rPr>
              <a:t> Motel, </a:t>
            </a:r>
            <a:r>
              <a:rPr lang="en-US" sz="2000" dirty="0" err="1">
                <a:latin typeface="Bell MT" pitchFamily="18" charset="0"/>
              </a:rPr>
              <a:t>Losmen</a:t>
            </a:r>
            <a:r>
              <a:rPr lang="en-US" sz="2000" dirty="0">
                <a:latin typeface="Bell MT" pitchFamily="18" charset="0"/>
              </a:rPr>
              <a:t>, </a:t>
            </a:r>
            <a:r>
              <a:rPr lang="en-US" sz="2000" dirty="0" err="1">
                <a:latin typeface="Bell MT" pitchFamily="18" charset="0"/>
              </a:rPr>
              <a:t>Gubuk</a:t>
            </a:r>
            <a:r>
              <a:rPr lang="en-US" sz="2000" dirty="0">
                <a:latin typeface="Bell MT" pitchFamily="18" charset="0"/>
              </a:rPr>
              <a:t> </a:t>
            </a:r>
            <a:r>
              <a:rPr lang="en-US" sz="2000" dirty="0" err="1">
                <a:latin typeface="Bell MT" pitchFamily="18" charset="0"/>
              </a:rPr>
              <a:t>Pariwisata</a:t>
            </a:r>
            <a:r>
              <a:rPr lang="en-US" sz="2000" dirty="0">
                <a:latin typeface="Bell MT" pitchFamily="18" charset="0"/>
              </a:rPr>
              <a:t>, </a:t>
            </a:r>
            <a:r>
              <a:rPr lang="en-US" sz="2000" dirty="0" err="1">
                <a:latin typeface="Bell MT" pitchFamily="18" charset="0"/>
              </a:rPr>
              <a:t>Wisma</a:t>
            </a:r>
            <a:r>
              <a:rPr lang="en-US" sz="2000" dirty="0">
                <a:latin typeface="Bell MT" pitchFamily="18" charset="0"/>
              </a:rPr>
              <a:t> </a:t>
            </a:r>
            <a:r>
              <a:rPr lang="en-US" sz="2000" dirty="0" err="1">
                <a:latin typeface="Bell MT" pitchFamily="18" charset="0"/>
              </a:rPr>
              <a:t>Pariwisata</a:t>
            </a:r>
            <a:r>
              <a:rPr lang="en-US" sz="2000" dirty="0">
                <a:latin typeface="Bell MT" pitchFamily="18" charset="0"/>
              </a:rPr>
              <a:t>, </a:t>
            </a:r>
            <a:r>
              <a:rPr lang="en-US" sz="2000" dirty="0" err="1">
                <a:latin typeface="Bell MT" pitchFamily="18" charset="0"/>
              </a:rPr>
              <a:t>Pesanggrahan</a:t>
            </a:r>
            <a:r>
              <a:rPr lang="en-US" sz="2000" dirty="0">
                <a:latin typeface="Bell MT" pitchFamily="18" charset="0"/>
              </a:rPr>
              <a:t>, </a:t>
            </a:r>
            <a:r>
              <a:rPr lang="en-US" sz="2000" dirty="0" err="1">
                <a:latin typeface="Bell MT" pitchFamily="18" charset="0"/>
              </a:rPr>
              <a:t>Rumah</a:t>
            </a:r>
            <a:r>
              <a:rPr lang="en-US" sz="2000" dirty="0">
                <a:latin typeface="Bell MT" pitchFamily="18" charset="0"/>
              </a:rPr>
              <a:t> </a:t>
            </a:r>
            <a:r>
              <a:rPr lang="en-US" sz="2000" dirty="0" err="1">
                <a:latin typeface="Bell MT" pitchFamily="18" charset="0"/>
              </a:rPr>
              <a:t>Penginapan</a:t>
            </a:r>
            <a:r>
              <a:rPr lang="en-US" sz="2000" dirty="0">
                <a:latin typeface="Bell MT" pitchFamily="18" charset="0"/>
              </a:rPr>
              <a:t>, </a:t>
            </a:r>
            <a:r>
              <a:rPr lang="en-US" sz="2000" dirty="0" err="1">
                <a:latin typeface="Bell MT" pitchFamily="18" charset="0"/>
              </a:rPr>
              <a:t>dan</a:t>
            </a:r>
            <a:r>
              <a:rPr lang="en-US" sz="2000" dirty="0">
                <a:latin typeface="Bell MT" pitchFamily="18" charset="0"/>
              </a:rPr>
              <a:t> </a:t>
            </a:r>
            <a:r>
              <a:rPr lang="en-US" sz="2000" dirty="0" err="1">
                <a:latin typeface="Bell MT" pitchFamily="18" charset="0"/>
              </a:rPr>
              <a:t>sejenisnya</a:t>
            </a:r>
            <a:r>
              <a:rPr lang="en-US" sz="2000" dirty="0">
                <a:latin typeface="Bell MT" pitchFamily="18" charset="0"/>
              </a:rPr>
              <a:t>, </a:t>
            </a:r>
            <a:r>
              <a:rPr lang="en-US" sz="2000" dirty="0" err="1">
                <a:latin typeface="Bell MT" pitchFamily="18" charset="0"/>
              </a:rPr>
              <a:t>serta</a:t>
            </a:r>
            <a:r>
              <a:rPr lang="en-US" sz="2000" dirty="0">
                <a:latin typeface="Bell MT" pitchFamily="18" charset="0"/>
              </a:rPr>
              <a:t> </a:t>
            </a:r>
            <a:r>
              <a:rPr lang="en-US" sz="2000" dirty="0" err="1">
                <a:latin typeface="Bell MT" pitchFamily="18" charset="0"/>
              </a:rPr>
              <a:t>Rumah</a:t>
            </a:r>
            <a:r>
              <a:rPr lang="en-US" sz="2000" dirty="0">
                <a:latin typeface="Bell MT" pitchFamily="18" charset="0"/>
              </a:rPr>
              <a:t> Kos </a:t>
            </a:r>
            <a:r>
              <a:rPr lang="en-US" sz="2000" dirty="0" err="1">
                <a:latin typeface="Bell MT" pitchFamily="18" charset="0"/>
              </a:rPr>
              <a:t>dengan</a:t>
            </a:r>
            <a:r>
              <a:rPr lang="en-US" sz="2000" dirty="0">
                <a:latin typeface="Bell MT" pitchFamily="18" charset="0"/>
              </a:rPr>
              <a:t> </a:t>
            </a:r>
            <a:r>
              <a:rPr lang="en-US" sz="2000" dirty="0" err="1">
                <a:latin typeface="Bell MT" pitchFamily="18" charset="0"/>
              </a:rPr>
              <a:t>jumlah</a:t>
            </a:r>
            <a:r>
              <a:rPr lang="en-US" sz="2000" dirty="0">
                <a:latin typeface="Bell MT" pitchFamily="18" charset="0"/>
              </a:rPr>
              <a:t> </a:t>
            </a:r>
            <a:r>
              <a:rPr lang="en-US" sz="2000" dirty="0" err="1">
                <a:latin typeface="Bell MT" pitchFamily="18" charset="0"/>
              </a:rPr>
              <a:t>kamar</a:t>
            </a:r>
            <a:r>
              <a:rPr lang="en-US" sz="2000" dirty="0">
                <a:latin typeface="Bell MT" pitchFamily="18" charset="0"/>
              </a:rPr>
              <a:t> </a:t>
            </a:r>
            <a:r>
              <a:rPr lang="en-US" sz="2000" dirty="0" err="1">
                <a:latin typeface="Bell MT" pitchFamily="18" charset="0"/>
              </a:rPr>
              <a:t>lebih</a:t>
            </a:r>
            <a:r>
              <a:rPr lang="en-US" sz="2000" dirty="0">
                <a:latin typeface="Bell MT" pitchFamily="18" charset="0"/>
              </a:rPr>
              <a:t> </a:t>
            </a:r>
            <a:r>
              <a:rPr lang="en-US" sz="2000" dirty="0" err="1">
                <a:latin typeface="Bell MT" pitchFamily="18" charset="0"/>
              </a:rPr>
              <a:t>dari</a:t>
            </a:r>
            <a:r>
              <a:rPr lang="en-US" sz="2000" dirty="0">
                <a:latin typeface="Bell MT" pitchFamily="18" charset="0"/>
              </a:rPr>
              <a:t> 10 (</a:t>
            </a:r>
            <a:r>
              <a:rPr lang="en-US" sz="2000" dirty="0" err="1">
                <a:latin typeface="Bell MT" pitchFamily="18" charset="0"/>
              </a:rPr>
              <a:t>sepuluh</a:t>
            </a:r>
            <a:r>
              <a:rPr lang="en-US" sz="2000" dirty="0">
                <a:latin typeface="Bell MT" pitchFamily="18" charset="0"/>
              </a:rPr>
              <a:t>). </a:t>
            </a:r>
            <a:r>
              <a:rPr lang="id-ID" dirty="0" smtClean="0">
                <a:latin typeface="Bell MT" pitchFamily="18" charset="0"/>
              </a:rPr>
              <a:t>.</a:t>
            </a:r>
            <a:endParaRPr lang="en-US" dirty="0" smtClean="0">
              <a:latin typeface="Bell MT" pitchFamily="18" charset="0"/>
            </a:endParaRPr>
          </a:p>
          <a:p>
            <a:pPr marL="342900" marR="0" lvl="0" indent="-342900" algn="just">
              <a:lnSpc>
                <a:spcPct val="150000"/>
              </a:lnSpc>
              <a:spcBef>
                <a:spcPts val="0"/>
              </a:spcBef>
              <a:spcAft>
                <a:spcPts val="600"/>
              </a:spcAft>
              <a:buAutoNum type="arabicPeriod"/>
              <a:tabLst>
                <a:tab pos="228600" algn="l"/>
              </a:tabLst>
            </a:pPr>
            <a:endParaRPr lang="en-US" dirty="0" smtClean="0"/>
          </a:p>
          <a:p>
            <a:pPr lvl="0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9519945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600973" y="838200"/>
            <a:ext cx="8229600" cy="469359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" sz="2000" b="1" u="sng" dirty="0">
                <a:latin typeface="Bell MT" pitchFamily="18" charset="0"/>
              </a:rPr>
              <a:t>DASAR PENGENAAN, TARIF DAN CARA PENGHITUNGAN PAJAK</a:t>
            </a:r>
            <a:endParaRPr lang="en-US" sz="2000" b="1" u="sng" dirty="0">
              <a:latin typeface="Bell MT" pitchFamily="18" charset="0"/>
            </a:endParaRPr>
          </a:p>
          <a:p>
            <a:endParaRPr lang="es-ES" dirty="0" smtClean="0">
              <a:latin typeface="Bell MT" pitchFamily="18" charset="0"/>
            </a:endParaRPr>
          </a:p>
          <a:p>
            <a:endParaRPr lang="es-ES" dirty="0" smtClean="0">
              <a:latin typeface="Bell MT" pitchFamily="18" charset="0"/>
            </a:endParaRPr>
          </a:p>
          <a:p>
            <a:pPr marL="285750" indent="-285750">
              <a:buFont typeface="Arial" pitchFamily="34" charset="0"/>
              <a:buChar char="•"/>
            </a:pPr>
            <a:r>
              <a:rPr lang="es-ES" sz="2400" dirty="0" err="1" smtClean="0">
                <a:latin typeface="Bell MT" pitchFamily="18" charset="0"/>
              </a:rPr>
              <a:t>Dasar</a:t>
            </a:r>
            <a:r>
              <a:rPr lang="es-ES" sz="2400" dirty="0" smtClean="0">
                <a:latin typeface="Bell MT" pitchFamily="18" charset="0"/>
              </a:rPr>
              <a:t> </a:t>
            </a:r>
            <a:r>
              <a:rPr lang="es-ES" sz="2400" dirty="0" err="1">
                <a:latin typeface="Bell MT" pitchFamily="18" charset="0"/>
              </a:rPr>
              <a:t>pengenaan</a:t>
            </a:r>
            <a:r>
              <a:rPr lang="es-ES" sz="2400" dirty="0">
                <a:latin typeface="Bell MT" pitchFamily="18" charset="0"/>
              </a:rPr>
              <a:t> </a:t>
            </a:r>
            <a:r>
              <a:rPr lang="es-ES" sz="2400" dirty="0" err="1">
                <a:latin typeface="Bell MT" pitchFamily="18" charset="0"/>
              </a:rPr>
              <a:t>Pajak</a:t>
            </a:r>
            <a:r>
              <a:rPr lang="es-ES" sz="2400" dirty="0">
                <a:latin typeface="Bell MT" pitchFamily="18" charset="0"/>
              </a:rPr>
              <a:t> </a:t>
            </a:r>
            <a:r>
              <a:rPr lang="es-ES" sz="2400" dirty="0" smtClean="0">
                <a:latin typeface="Bell MT" pitchFamily="18" charset="0"/>
              </a:rPr>
              <a:t>Hotel </a:t>
            </a:r>
            <a:r>
              <a:rPr lang="es-ES" sz="2400" dirty="0" err="1">
                <a:latin typeface="Bell MT" pitchFamily="18" charset="0"/>
              </a:rPr>
              <a:t>adalah</a:t>
            </a:r>
            <a:r>
              <a:rPr lang="es-ES" sz="2400" dirty="0">
                <a:latin typeface="Bell MT" pitchFamily="18" charset="0"/>
              </a:rPr>
              <a:t> </a:t>
            </a:r>
            <a:r>
              <a:rPr lang="es-ES" sz="2400" dirty="0" err="1">
                <a:latin typeface="Bell MT" pitchFamily="18" charset="0"/>
              </a:rPr>
              <a:t>jumlah</a:t>
            </a:r>
            <a:r>
              <a:rPr lang="es-ES" sz="2400" dirty="0">
                <a:latin typeface="Bell MT" pitchFamily="18" charset="0"/>
              </a:rPr>
              <a:t> </a:t>
            </a:r>
            <a:r>
              <a:rPr lang="es-ES" sz="2400" dirty="0" err="1">
                <a:latin typeface="Bell MT" pitchFamily="18" charset="0"/>
              </a:rPr>
              <a:t>pembayaran</a:t>
            </a:r>
            <a:r>
              <a:rPr lang="es-ES" sz="2400" dirty="0">
                <a:latin typeface="Bell MT" pitchFamily="18" charset="0"/>
              </a:rPr>
              <a:t> yang </a:t>
            </a:r>
            <a:r>
              <a:rPr lang="es-ES" sz="2400" dirty="0" err="1">
                <a:latin typeface="Bell MT" pitchFamily="18" charset="0"/>
              </a:rPr>
              <a:t>diterima</a:t>
            </a:r>
            <a:r>
              <a:rPr lang="es-ES" sz="2400" dirty="0">
                <a:latin typeface="Bell MT" pitchFamily="18" charset="0"/>
              </a:rPr>
              <a:t> </a:t>
            </a:r>
            <a:r>
              <a:rPr lang="es-ES" sz="2400" dirty="0" err="1">
                <a:latin typeface="Bell MT" pitchFamily="18" charset="0"/>
              </a:rPr>
              <a:t>atau</a:t>
            </a:r>
            <a:r>
              <a:rPr lang="es-ES" sz="2400" dirty="0">
                <a:latin typeface="Bell MT" pitchFamily="18" charset="0"/>
              </a:rPr>
              <a:t> yang </a:t>
            </a:r>
            <a:r>
              <a:rPr lang="es-ES" sz="2400" dirty="0" err="1">
                <a:latin typeface="Bell MT" pitchFamily="18" charset="0"/>
              </a:rPr>
              <a:t>seharusnya</a:t>
            </a:r>
            <a:r>
              <a:rPr lang="es-ES" sz="2400" dirty="0">
                <a:latin typeface="Bell MT" pitchFamily="18" charset="0"/>
              </a:rPr>
              <a:t> </a:t>
            </a:r>
            <a:r>
              <a:rPr lang="es-ES" sz="2400" dirty="0" err="1" smtClean="0">
                <a:latin typeface="Bell MT" pitchFamily="18" charset="0"/>
              </a:rPr>
              <a:t>dibayar</a:t>
            </a:r>
            <a:r>
              <a:rPr lang="es-ES" sz="2400" dirty="0" smtClean="0">
                <a:latin typeface="Bell MT" pitchFamily="18" charset="0"/>
              </a:rPr>
              <a:t> </a:t>
            </a:r>
            <a:r>
              <a:rPr lang="es-ES" sz="2400" dirty="0" err="1" smtClean="0">
                <a:latin typeface="Bell MT" pitchFamily="18" charset="0"/>
              </a:rPr>
              <a:t>kepada</a:t>
            </a:r>
            <a:r>
              <a:rPr lang="es-ES" sz="2400" dirty="0" smtClean="0">
                <a:latin typeface="Bell MT" pitchFamily="18" charset="0"/>
              </a:rPr>
              <a:t> Hotel.</a:t>
            </a:r>
          </a:p>
          <a:p>
            <a:endParaRPr lang="es-ES" sz="2400" dirty="0" smtClean="0">
              <a:latin typeface="Bell MT" pitchFamily="18" charset="0"/>
            </a:endParaRPr>
          </a:p>
          <a:p>
            <a:pPr marL="342900" indent="-342900">
              <a:buFont typeface="Arial" pitchFamily="34" charset="0"/>
              <a:buChar char="•"/>
            </a:pPr>
            <a:r>
              <a:rPr lang="es-ES" sz="2400" dirty="0" err="1" smtClean="0">
                <a:latin typeface="Bell MT" pitchFamily="18" charset="0"/>
              </a:rPr>
              <a:t>Tarif</a:t>
            </a:r>
            <a:r>
              <a:rPr lang="en-US" sz="2400" dirty="0">
                <a:latin typeface="Bell MT" pitchFamily="18" charset="0"/>
              </a:rPr>
              <a:t> </a:t>
            </a:r>
            <a:r>
              <a:rPr lang="es-ES" sz="2400" dirty="0" err="1" smtClean="0">
                <a:latin typeface="Bell MT" pitchFamily="18" charset="0"/>
              </a:rPr>
              <a:t>Pajak</a:t>
            </a:r>
            <a:r>
              <a:rPr lang="es-ES" sz="2400" dirty="0" smtClean="0">
                <a:latin typeface="Bell MT" pitchFamily="18" charset="0"/>
              </a:rPr>
              <a:t> Hotel </a:t>
            </a:r>
            <a:r>
              <a:rPr lang="es-ES" sz="2400" dirty="0" err="1">
                <a:latin typeface="Bell MT" pitchFamily="18" charset="0"/>
              </a:rPr>
              <a:t>ditetapkan</a:t>
            </a:r>
            <a:r>
              <a:rPr lang="es-ES" sz="2400" dirty="0">
                <a:latin typeface="Bell MT" pitchFamily="18" charset="0"/>
              </a:rPr>
              <a:t> </a:t>
            </a:r>
            <a:r>
              <a:rPr lang="es-ES" sz="2400" dirty="0" err="1">
                <a:latin typeface="Bell MT" pitchFamily="18" charset="0"/>
              </a:rPr>
              <a:t>sebesar</a:t>
            </a:r>
            <a:r>
              <a:rPr lang="es-ES" sz="2400" dirty="0">
                <a:latin typeface="Bell MT" pitchFamily="18" charset="0"/>
              </a:rPr>
              <a:t> 10% (</a:t>
            </a:r>
            <a:r>
              <a:rPr lang="es-ES" sz="2400" dirty="0" err="1">
                <a:latin typeface="Bell MT" pitchFamily="18" charset="0"/>
              </a:rPr>
              <a:t>sepuluh</a:t>
            </a:r>
            <a:r>
              <a:rPr lang="es-ES" sz="2400" dirty="0">
                <a:latin typeface="Bell MT" pitchFamily="18" charset="0"/>
              </a:rPr>
              <a:t> </a:t>
            </a:r>
            <a:r>
              <a:rPr lang="es-ES" sz="2400" dirty="0" err="1">
                <a:latin typeface="Bell MT" pitchFamily="18" charset="0"/>
              </a:rPr>
              <a:t>perseratus</a:t>
            </a:r>
            <a:r>
              <a:rPr lang="es-ES" sz="2400" dirty="0" smtClean="0">
                <a:latin typeface="Bell MT" pitchFamily="18" charset="0"/>
              </a:rPr>
              <a:t>).</a:t>
            </a:r>
          </a:p>
          <a:p>
            <a:endParaRPr lang="es-ES" sz="2400" dirty="0" smtClean="0">
              <a:latin typeface="Bell MT" pitchFamily="18" charset="0"/>
            </a:endParaRPr>
          </a:p>
          <a:p>
            <a:pPr marL="342900" indent="-342900">
              <a:buFont typeface="Arial" pitchFamily="34" charset="0"/>
              <a:buChar char="•"/>
            </a:pPr>
            <a:r>
              <a:rPr lang="es-ES" sz="2400" dirty="0" smtClean="0">
                <a:latin typeface="Bell MT" pitchFamily="18" charset="0"/>
              </a:rPr>
              <a:t>Besaran</a:t>
            </a:r>
            <a:r>
              <a:rPr lang="en-US" sz="2400" dirty="0">
                <a:latin typeface="Bell MT" pitchFamily="18" charset="0"/>
              </a:rPr>
              <a:t> </a:t>
            </a:r>
            <a:r>
              <a:rPr lang="id-ID" sz="2400" dirty="0" smtClean="0">
                <a:latin typeface="Bell MT" pitchFamily="18" charset="0"/>
              </a:rPr>
              <a:t>Pokok </a:t>
            </a:r>
            <a:r>
              <a:rPr lang="id-ID" sz="2400" dirty="0">
                <a:latin typeface="Bell MT" pitchFamily="18" charset="0"/>
              </a:rPr>
              <a:t>Pajak Restoran yang terutang dihitung dengan cara mengalikan tarif </a:t>
            </a:r>
            <a:r>
              <a:rPr lang="id-ID" sz="2400" dirty="0" smtClean="0">
                <a:latin typeface="Bell MT" pitchFamily="18" charset="0"/>
              </a:rPr>
              <a:t>dengan </a:t>
            </a:r>
            <a:r>
              <a:rPr lang="id-ID" sz="2400" dirty="0">
                <a:latin typeface="Bell MT" pitchFamily="18" charset="0"/>
              </a:rPr>
              <a:t>dasar pengenaan pajak sebagaimana </a:t>
            </a:r>
            <a:r>
              <a:rPr lang="id-ID" sz="2400" dirty="0" smtClean="0">
                <a:latin typeface="Bell MT" pitchFamily="18" charset="0"/>
              </a:rPr>
              <a:t>dimaksud.</a:t>
            </a:r>
            <a:endParaRPr lang="en-US" sz="2400" dirty="0">
              <a:latin typeface="Bell MT" pitchFamily="18" charset="0"/>
            </a:endParaRPr>
          </a:p>
          <a:p>
            <a:pPr lvl="1">
              <a:lnSpc>
                <a:spcPct val="150000"/>
              </a:lnSpc>
            </a:pPr>
            <a:endParaRPr lang="en-US" dirty="0">
              <a:latin typeface="Bell MT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6266916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609600" y="304800"/>
            <a:ext cx="8001000" cy="60785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" sz="2000" b="1" u="sng" dirty="0" smtClean="0">
                <a:latin typeface="Bell MT" pitchFamily="18" charset="0"/>
              </a:rPr>
              <a:t>CARA PEMUNGUTAN PAJAK </a:t>
            </a:r>
            <a:r>
              <a:rPr lang="en-US" sz="2000" b="1" u="sng" dirty="0" smtClean="0">
                <a:latin typeface="Bell MT" pitchFamily="18" charset="0"/>
              </a:rPr>
              <a:t>HOTEL</a:t>
            </a:r>
            <a:endParaRPr lang="en-US" sz="2000" b="1" u="sng" dirty="0">
              <a:latin typeface="Bell MT" pitchFamily="18" charset="0"/>
            </a:endParaRPr>
          </a:p>
          <a:p>
            <a:endParaRPr lang="en-US" dirty="0"/>
          </a:p>
          <a:p>
            <a:pPr marL="285750" lvl="0" indent="-285750">
              <a:lnSpc>
                <a:spcPct val="150000"/>
              </a:lnSpc>
              <a:buFont typeface="Arial" pitchFamily="34" charset="0"/>
              <a:buChar char="•"/>
            </a:pPr>
            <a:r>
              <a:rPr lang="en-US" dirty="0" err="1" smtClean="0">
                <a:latin typeface="Bell MT" pitchFamily="18" charset="0"/>
              </a:rPr>
              <a:t>Setiap</a:t>
            </a:r>
            <a:r>
              <a:rPr lang="en-US" dirty="0" smtClean="0">
                <a:latin typeface="Bell MT" pitchFamily="18" charset="0"/>
              </a:rPr>
              <a:t> orang/</a:t>
            </a:r>
            <a:r>
              <a:rPr lang="en-US" dirty="0" err="1" smtClean="0">
                <a:latin typeface="Bell MT" pitchFamily="18" charset="0"/>
              </a:rPr>
              <a:t>badan</a:t>
            </a:r>
            <a:r>
              <a:rPr lang="en-US" dirty="0" smtClean="0">
                <a:latin typeface="Bell MT" pitchFamily="18" charset="0"/>
              </a:rPr>
              <a:t> </a:t>
            </a:r>
            <a:r>
              <a:rPr lang="en-US" dirty="0" err="1" smtClean="0">
                <a:latin typeface="Bell MT" pitchFamily="18" charset="0"/>
              </a:rPr>
              <a:t>hukum</a:t>
            </a:r>
            <a:r>
              <a:rPr lang="en-US" dirty="0" smtClean="0">
                <a:latin typeface="Bell MT" pitchFamily="18" charset="0"/>
              </a:rPr>
              <a:t> yang </a:t>
            </a:r>
            <a:r>
              <a:rPr lang="en-US" dirty="0" err="1" smtClean="0">
                <a:latin typeface="Bell MT" pitchFamily="18" charset="0"/>
              </a:rPr>
              <a:t>menyelenggarakan</a:t>
            </a:r>
            <a:r>
              <a:rPr lang="en-US" dirty="0" smtClean="0">
                <a:latin typeface="Bell MT" pitchFamily="18" charset="0"/>
              </a:rPr>
              <a:t> </a:t>
            </a:r>
            <a:r>
              <a:rPr lang="en-US" dirty="0" err="1" smtClean="0">
                <a:latin typeface="Bell MT" pitchFamily="18" charset="0"/>
              </a:rPr>
              <a:t>usaha</a:t>
            </a:r>
            <a:r>
              <a:rPr lang="en-US" dirty="0" smtClean="0">
                <a:latin typeface="Bell MT" pitchFamily="18" charset="0"/>
              </a:rPr>
              <a:t> hotel </a:t>
            </a:r>
            <a:r>
              <a:rPr lang="en-US" dirty="0" err="1" smtClean="0">
                <a:latin typeface="Bell MT" pitchFamily="18" charset="0"/>
              </a:rPr>
              <a:t>wajib</a:t>
            </a:r>
            <a:r>
              <a:rPr lang="en-US" dirty="0" smtClean="0">
                <a:latin typeface="Bell MT" pitchFamily="18" charset="0"/>
              </a:rPr>
              <a:t> </a:t>
            </a:r>
            <a:r>
              <a:rPr lang="en-US" dirty="0" err="1" smtClean="0">
                <a:latin typeface="Bell MT" pitchFamily="18" charset="0"/>
              </a:rPr>
              <a:t>didaftarkan</a:t>
            </a:r>
            <a:r>
              <a:rPr lang="en-US" dirty="0" smtClean="0">
                <a:latin typeface="Bell MT" pitchFamily="18" charset="0"/>
              </a:rPr>
              <a:t> </a:t>
            </a:r>
            <a:r>
              <a:rPr lang="en-US" dirty="0" err="1" smtClean="0">
                <a:latin typeface="Bell MT" pitchFamily="18" charset="0"/>
              </a:rPr>
              <a:t>ke</a:t>
            </a:r>
            <a:r>
              <a:rPr lang="en-US" dirty="0" smtClean="0">
                <a:latin typeface="Bell MT" pitchFamily="18" charset="0"/>
              </a:rPr>
              <a:t> </a:t>
            </a:r>
            <a:r>
              <a:rPr lang="en-US" dirty="0" err="1" smtClean="0">
                <a:latin typeface="Bell MT" pitchFamily="18" charset="0"/>
              </a:rPr>
              <a:t>Badan</a:t>
            </a:r>
            <a:r>
              <a:rPr lang="en-US" dirty="0" smtClean="0">
                <a:latin typeface="Bell MT" pitchFamily="18" charset="0"/>
              </a:rPr>
              <a:t> </a:t>
            </a:r>
            <a:r>
              <a:rPr lang="en-US" dirty="0" err="1" smtClean="0">
                <a:latin typeface="Bell MT" pitchFamily="18" charset="0"/>
              </a:rPr>
              <a:t>Keuangan</a:t>
            </a:r>
            <a:r>
              <a:rPr lang="en-US" dirty="0" smtClean="0">
                <a:latin typeface="Bell MT" pitchFamily="18" charset="0"/>
              </a:rPr>
              <a:t> Daerah </a:t>
            </a:r>
            <a:r>
              <a:rPr lang="en-US" dirty="0" err="1" smtClean="0">
                <a:latin typeface="Bell MT" pitchFamily="18" charset="0"/>
              </a:rPr>
              <a:t>lanjut</a:t>
            </a:r>
            <a:r>
              <a:rPr lang="en-US" dirty="0" smtClean="0">
                <a:latin typeface="Bell MT" pitchFamily="18" charset="0"/>
              </a:rPr>
              <a:t> </a:t>
            </a:r>
            <a:r>
              <a:rPr lang="en-US" dirty="0" err="1" smtClean="0">
                <a:latin typeface="Bell MT" pitchFamily="18" charset="0"/>
              </a:rPr>
              <a:t>akan</a:t>
            </a:r>
            <a:r>
              <a:rPr lang="en-US" dirty="0" smtClean="0">
                <a:latin typeface="Bell MT" pitchFamily="18" charset="0"/>
              </a:rPr>
              <a:t> </a:t>
            </a:r>
            <a:r>
              <a:rPr lang="en-US" dirty="0" err="1" smtClean="0">
                <a:latin typeface="Bell MT" pitchFamily="18" charset="0"/>
              </a:rPr>
              <a:t>dikukuhkan</a:t>
            </a:r>
            <a:r>
              <a:rPr lang="en-US" dirty="0" smtClean="0">
                <a:latin typeface="Bell MT" pitchFamily="18" charset="0"/>
              </a:rPr>
              <a:t> </a:t>
            </a:r>
            <a:r>
              <a:rPr lang="en-US" dirty="0" err="1" smtClean="0">
                <a:latin typeface="Bell MT" pitchFamily="18" charset="0"/>
              </a:rPr>
              <a:t>sebagai</a:t>
            </a:r>
            <a:r>
              <a:rPr lang="en-US" dirty="0" smtClean="0">
                <a:latin typeface="Bell MT" pitchFamily="18" charset="0"/>
              </a:rPr>
              <a:t> </a:t>
            </a:r>
            <a:r>
              <a:rPr lang="en-US" dirty="0" err="1" smtClean="0">
                <a:latin typeface="Bell MT" pitchFamily="18" charset="0"/>
              </a:rPr>
              <a:t>Wajib</a:t>
            </a:r>
            <a:r>
              <a:rPr lang="en-US" dirty="0" smtClean="0">
                <a:latin typeface="Bell MT" pitchFamily="18" charset="0"/>
              </a:rPr>
              <a:t> </a:t>
            </a:r>
            <a:r>
              <a:rPr lang="en-US" dirty="0" err="1" smtClean="0">
                <a:latin typeface="Bell MT" pitchFamily="18" charset="0"/>
              </a:rPr>
              <a:t>Pajak</a:t>
            </a:r>
            <a:r>
              <a:rPr lang="en-US" dirty="0" smtClean="0">
                <a:latin typeface="Bell MT" pitchFamily="18" charset="0"/>
              </a:rPr>
              <a:t> Daerah </a:t>
            </a:r>
            <a:r>
              <a:rPr lang="en-US" dirty="0" err="1" smtClean="0">
                <a:latin typeface="Bell MT" pitchFamily="18" charset="0"/>
              </a:rPr>
              <a:t>dengan</a:t>
            </a:r>
            <a:r>
              <a:rPr lang="en-US" dirty="0" smtClean="0">
                <a:latin typeface="Bell MT" pitchFamily="18" charset="0"/>
              </a:rPr>
              <a:t> </a:t>
            </a:r>
            <a:r>
              <a:rPr lang="en-US" dirty="0" err="1" smtClean="0">
                <a:latin typeface="Bell MT" pitchFamily="18" charset="0"/>
              </a:rPr>
              <a:t>mendapat</a:t>
            </a:r>
            <a:r>
              <a:rPr lang="en-US" dirty="0" smtClean="0">
                <a:latin typeface="Bell MT" pitchFamily="18" charset="0"/>
              </a:rPr>
              <a:t> </a:t>
            </a:r>
            <a:r>
              <a:rPr lang="en-US" dirty="0" err="1" smtClean="0">
                <a:latin typeface="Bell MT" pitchFamily="18" charset="0"/>
              </a:rPr>
              <a:t>Nomor</a:t>
            </a:r>
            <a:r>
              <a:rPr lang="en-US" dirty="0" smtClean="0">
                <a:latin typeface="Bell MT" pitchFamily="18" charset="0"/>
              </a:rPr>
              <a:t> </a:t>
            </a:r>
            <a:r>
              <a:rPr lang="en-US" dirty="0" err="1" smtClean="0">
                <a:latin typeface="Bell MT" pitchFamily="18" charset="0"/>
              </a:rPr>
              <a:t>Pokok</a:t>
            </a:r>
            <a:r>
              <a:rPr lang="en-US" dirty="0" smtClean="0">
                <a:latin typeface="Bell MT" pitchFamily="18" charset="0"/>
              </a:rPr>
              <a:t> </a:t>
            </a:r>
            <a:r>
              <a:rPr lang="en-US" dirty="0" err="1" smtClean="0">
                <a:latin typeface="Bell MT" pitchFamily="18" charset="0"/>
              </a:rPr>
              <a:t>Wajib</a:t>
            </a:r>
            <a:r>
              <a:rPr lang="en-US" dirty="0" smtClean="0">
                <a:latin typeface="Bell MT" pitchFamily="18" charset="0"/>
              </a:rPr>
              <a:t> </a:t>
            </a:r>
            <a:r>
              <a:rPr lang="en-US" dirty="0" err="1" smtClean="0">
                <a:latin typeface="Bell MT" pitchFamily="18" charset="0"/>
              </a:rPr>
              <a:t>Pajak</a:t>
            </a:r>
            <a:r>
              <a:rPr lang="en-US" dirty="0" smtClean="0">
                <a:latin typeface="Bell MT" pitchFamily="18" charset="0"/>
              </a:rPr>
              <a:t> Daerah (</a:t>
            </a:r>
            <a:r>
              <a:rPr lang="en-US" b="1" dirty="0" smtClean="0">
                <a:latin typeface="Bell MT" pitchFamily="18" charset="0"/>
              </a:rPr>
              <a:t>NPWPD</a:t>
            </a:r>
            <a:r>
              <a:rPr lang="en-US" dirty="0" smtClean="0">
                <a:latin typeface="Bell MT" pitchFamily="18" charset="0"/>
              </a:rPr>
              <a:t>)</a:t>
            </a:r>
          </a:p>
          <a:p>
            <a:pPr marL="285750" lvl="0" indent="-285750">
              <a:lnSpc>
                <a:spcPct val="150000"/>
              </a:lnSpc>
              <a:buFont typeface="Arial" pitchFamily="34" charset="0"/>
              <a:buChar char="•"/>
            </a:pPr>
            <a:endParaRPr lang="en-US" dirty="0">
              <a:latin typeface="Bell MT" pitchFamily="18" charset="0"/>
            </a:endParaRPr>
          </a:p>
          <a:p>
            <a:pPr marL="285750" lvl="0" indent="-285750">
              <a:lnSpc>
                <a:spcPct val="150000"/>
              </a:lnSpc>
              <a:buFont typeface="Arial" pitchFamily="34" charset="0"/>
              <a:buChar char="•"/>
            </a:pPr>
            <a:r>
              <a:rPr lang="en-US" dirty="0" err="1" smtClean="0">
                <a:latin typeface="Bell MT" pitchFamily="18" charset="0"/>
              </a:rPr>
              <a:t>Ketika</a:t>
            </a:r>
            <a:r>
              <a:rPr lang="en-US" dirty="0" smtClean="0">
                <a:latin typeface="Bell MT" pitchFamily="18" charset="0"/>
              </a:rPr>
              <a:t> </a:t>
            </a:r>
            <a:r>
              <a:rPr lang="en-US" dirty="0" err="1" smtClean="0">
                <a:latin typeface="Bell MT" pitchFamily="18" charset="0"/>
              </a:rPr>
              <a:t>sudah</a:t>
            </a:r>
            <a:r>
              <a:rPr lang="en-US" dirty="0" smtClean="0">
                <a:latin typeface="Bell MT" pitchFamily="18" charset="0"/>
              </a:rPr>
              <a:t> </a:t>
            </a:r>
            <a:r>
              <a:rPr lang="en-US" dirty="0" err="1" smtClean="0">
                <a:latin typeface="Bell MT" pitchFamily="18" charset="0"/>
              </a:rPr>
              <a:t>memperoleh</a:t>
            </a:r>
            <a:r>
              <a:rPr lang="en-US" dirty="0" smtClean="0">
                <a:latin typeface="Bell MT" pitchFamily="18" charset="0"/>
              </a:rPr>
              <a:t> NPWPD </a:t>
            </a:r>
            <a:r>
              <a:rPr lang="en-US" dirty="0" err="1" smtClean="0">
                <a:latin typeface="Bell MT" pitchFamily="18" charset="0"/>
              </a:rPr>
              <a:t>maka</a:t>
            </a:r>
            <a:r>
              <a:rPr lang="en-US" dirty="0" smtClean="0">
                <a:latin typeface="Bell MT" pitchFamily="18" charset="0"/>
              </a:rPr>
              <a:t> </a:t>
            </a:r>
            <a:r>
              <a:rPr lang="en-US" dirty="0" err="1" smtClean="0">
                <a:latin typeface="Bell MT" pitchFamily="18" charset="0"/>
              </a:rPr>
              <a:t>Wajib</a:t>
            </a:r>
            <a:r>
              <a:rPr lang="en-US" dirty="0" smtClean="0">
                <a:latin typeface="Bell MT" pitchFamily="18" charset="0"/>
              </a:rPr>
              <a:t> </a:t>
            </a:r>
            <a:r>
              <a:rPr lang="en-US" dirty="0" err="1" smtClean="0">
                <a:latin typeface="Bell MT" pitchFamily="18" charset="0"/>
              </a:rPr>
              <a:t>Pajak</a:t>
            </a:r>
            <a:r>
              <a:rPr lang="en-US" dirty="0" smtClean="0">
                <a:latin typeface="Bell MT" pitchFamily="18" charset="0"/>
              </a:rPr>
              <a:t> </a:t>
            </a:r>
            <a:r>
              <a:rPr lang="en-US" dirty="0" err="1" smtClean="0">
                <a:latin typeface="Bell MT" pitchFamily="18" charset="0"/>
              </a:rPr>
              <a:t>berkewajiban</a:t>
            </a:r>
            <a:r>
              <a:rPr lang="en-US" dirty="0" smtClean="0">
                <a:latin typeface="Bell MT" pitchFamily="18" charset="0"/>
              </a:rPr>
              <a:t> </a:t>
            </a:r>
            <a:r>
              <a:rPr lang="en-US" dirty="0" err="1" smtClean="0">
                <a:latin typeface="Bell MT" pitchFamily="18" charset="0"/>
              </a:rPr>
              <a:t>melaksanakan</a:t>
            </a:r>
            <a:r>
              <a:rPr lang="en-US" dirty="0" smtClean="0">
                <a:latin typeface="Bell MT" pitchFamily="18" charset="0"/>
              </a:rPr>
              <a:t> </a:t>
            </a:r>
            <a:r>
              <a:rPr lang="en-US" dirty="0" err="1" smtClean="0">
                <a:latin typeface="Bell MT" pitchFamily="18" charset="0"/>
              </a:rPr>
              <a:t>kewajibannya</a:t>
            </a:r>
            <a:r>
              <a:rPr lang="en-US" dirty="0" smtClean="0">
                <a:latin typeface="Bell MT" pitchFamily="18" charset="0"/>
              </a:rPr>
              <a:t> </a:t>
            </a:r>
            <a:r>
              <a:rPr lang="en-US" dirty="0" err="1" smtClean="0">
                <a:latin typeface="Bell MT" pitchFamily="18" charset="0"/>
              </a:rPr>
              <a:t>yaitu</a:t>
            </a:r>
            <a:r>
              <a:rPr lang="en-US" dirty="0" smtClean="0">
                <a:latin typeface="Bell MT" pitchFamily="18" charset="0"/>
              </a:rPr>
              <a:t> </a:t>
            </a:r>
            <a:r>
              <a:rPr lang="en-US" dirty="0" err="1" smtClean="0">
                <a:latin typeface="Bell MT" pitchFamily="18" charset="0"/>
              </a:rPr>
              <a:t>melaporkan</a:t>
            </a:r>
            <a:r>
              <a:rPr lang="en-US" dirty="0" smtClean="0">
                <a:latin typeface="Bell MT" pitchFamily="18" charset="0"/>
              </a:rPr>
              <a:t> </a:t>
            </a:r>
            <a:r>
              <a:rPr lang="en-US" dirty="0" err="1" smtClean="0">
                <a:latin typeface="Bell MT" pitchFamily="18" charset="0"/>
              </a:rPr>
              <a:t>dan</a:t>
            </a:r>
            <a:r>
              <a:rPr lang="en-US" dirty="0" smtClean="0">
                <a:latin typeface="Bell MT" pitchFamily="18" charset="0"/>
              </a:rPr>
              <a:t> </a:t>
            </a:r>
            <a:r>
              <a:rPr lang="en-US" dirty="0" err="1" smtClean="0">
                <a:latin typeface="Bell MT" pitchFamily="18" charset="0"/>
              </a:rPr>
              <a:t>menyetorkan</a:t>
            </a:r>
            <a:r>
              <a:rPr lang="en-US" dirty="0" smtClean="0">
                <a:latin typeface="Bell MT" pitchFamily="18" charset="0"/>
              </a:rPr>
              <a:t> </a:t>
            </a:r>
            <a:r>
              <a:rPr lang="en-US" dirty="0" err="1" smtClean="0">
                <a:latin typeface="Bell MT" pitchFamily="18" charset="0"/>
              </a:rPr>
              <a:t>pajak</a:t>
            </a:r>
            <a:r>
              <a:rPr lang="en-US" dirty="0" smtClean="0">
                <a:latin typeface="Bell MT" pitchFamily="18" charset="0"/>
              </a:rPr>
              <a:t> yang </a:t>
            </a:r>
            <a:r>
              <a:rPr lang="en-US" dirty="0" err="1" smtClean="0">
                <a:latin typeface="Bell MT" pitchFamily="18" charset="0"/>
              </a:rPr>
              <a:t>terhutang</a:t>
            </a:r>
            <a:endParaRPr lang="en-US" dirty="0">
              <a:latin typeface="Bell MT" pitchFamily="18" charset="0"/>
            </a:endParaRPr>
          </a:p>
          <a:p>
            <a:pPr marL="285750" lvl="0" indent="-285750">
              <a:lnSpc>
                <a:spcPct val="150000"/>
              </a:lnSpc>
              <a:buFont typeface="Arial" pitchFamily="34" charset="0"/>
              <a:buChar char="•"/>
            </a:pPr>
            <a:endParaRPr lang="en-US" dirty="0">
              <a:latin typeface="Bell MT" pitchFamily="18" charset="0"/>
            </a:endParaRPr>
          </a:p>
          <a:p>
            <a:pPr marL="285750" lvl="0" indent="-285750">
              <a:lnSpc>
                <a:spcPct val="150000"/>
              </a:lnSpc>
              <a:buFont typeface="Arial" pitchFamily="34" charset="0"/>
              <a:buChar char="•"/>
            </a:pPr>
            <a:r>
              <a:rPr lang="en-US" dirty="0" err="1" smtClean="0">
                <a:latin typeface="Bell MT" pitchFamily="18" charset="0"/>
              </a:rPr>
              <a:t>Pelaporan</a:t>
            </a:r>
            <a:r>
              <a:rPr lang="en-US" dirty="0" smtClean="0">
                <a:latin typeface="Bell MT" pitchFamily="18" charset="0"/>
              </a:rPr>
              <a:t> </a:t>
            </a:r>
            <a:r>
              <a:rPr lang="en-US" dirty="0" err="1">
                <a:latin typeface="Bell MT" pitchFamily="18" charset="0"/>
              </a:rPr>
              <a:t>atas</a:t>
            </a:r>
            <a:r>
              <a:rPr lang="en-US" dirty="0">
                <a:latin typeface="Bell MT" pitchFamily="18" charset="0"/>
              </a:rPr>
              <a:t> </a:t>
            </a:r>
            <a:r>
              <a:rPr lang="en-US" dirty="0" err="1">
                <a:latin typeface="Bell MT" pitchFamily="18" charset="0"/>
              </a:rPr>
              <a:t>pajak</a:t>
            </a:r>
            <a:r>
              <a:rPr lang="en-US" dirty="0">
                <a:latin typeface="Bell MT" pitchFamily="18" charset="0"/>
              </a:rPr>
              <a:t> </a:t>
            </a:r>
            <a:r>
              <a:rPr lang="en-US" dirty="0" err="1">
                <a:latin typeface="Bell MT" pitchFamily="18" charset="0"/>
              </a:rPr>
              <a:t>restoran</a:t>
            </a:r>
            <a:r>
              <a:rPr lang="en-US" dirty="0">
                <a:latin typeface="Bell MT" pitchFamily="18" charset="0"/>
              </a:rPr>
              <a:t> </a:t>
            </a:r>
            <a:r>
              <a:rPr lang="en-US" dirty="0" err="1">
                <a:latin typeface="Bell MT" pitchFamily="18" charset="0"/>
              </a:rPr>
              <a:t>dituangkan</a:t>
            </a:r>
            <a:r>
              <a:rPr lang="en-US" dirty="0">
                <a:latin typeface="Bell MT" pitchFamily="18" charset="0"/>
              </a:rPr>
              <a:t> </a:t>
            </a:r>
            <a:r>
              <a:rPr lang="en-US" dirty="0" err="1">
                <a:latin typeface="Bell MT" pitchFamily="18" charset="0"/>
              </a:rPr>
              <a:t>dalam</a:t>
            </a:r>
            <a:r>
              <a:rPr lang="en-US" dirty="0">
                <a:latin typeface="Bell MT" pitchFamily="18" charset="0"/>
              </a:rPr>
              <a:t> </a:t>
            </a:r>
            <a:r>
              <a:rPr lang="id-ID" dirty="0">
                <a:latin typeface="Bell MT" pitchFamily="18" charset="0"/>
              </a:rPr>
              <a:t>Surat Pemberitahuan Pajak Daerah yang selanjutnya disingkat </a:t>
            </a:r>
            <a:r>
              <a:rPr lang="id-ID" b="1" dirty="0">
                <a:latin typeface="Bell MT" pitchFamily="18" charset="0"/>
              </a:rPr>
              <a:t>SPTPD</a:t>
            </a:r>
            <a:r>
              <a:rPr lang="id-ID" dirty="0">
                <a:latin typeface="Bell MT" pitchFamily="18" charset="0"/>
              </a:rPr>
              <a:t>, adalah Surat yang oleh wajib pajak digunakan untuk melaporkan penghitungan dan/atau pembayaran pajak, objek pajak dan/atau bukan objek pajak, dan/atau harta dan kewajiban sesuai dengan ketentuan peraturan perundang-undangan perpajakan daerah</a:t>
            </a:r>
            <a:r>
              <a:rPr lang="id-ID" dirty="0" smtClean="0">
                <a:latin typeface="Bell MT" pitchFamily="18" charset="0"/>
              </a:rPr>
              <a:t>.</a:t>
            </a:r>
            <a:endParaRPr lang="en-US" dirty="0" smtClean="0">
              <a:latin typeface="Bell MT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2485240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762000" y="609600"/>
            <a:ext cx="8001000" cy="42473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lvl="0" indent="-285750">
              <a:lnSpc>
                <a:spcPct val="150000"/>
              </a:lnSpc>
              <a:buFont typeface="Arial" pitchFamily="34" charset="0"/>
              <a:buChar char="•"/>
            </a:pPr>
            <a:r>
              <a:rPr lang="en-US" dirty="0" err="1">
                <a:latin typeface="Bell MT" pitchFamily="18" charset="0"/>
              </a:rPr>
              <a:t>Pembayaran</a:t>
            </a:r>
            <a:r>
              <a:rPr lang="en-US" dirty="0">
                <a:latin typeface="Bell MT" pitchFamily="18" charset="0"/>
              </a:rPr>
              <a:t> </a:t>
            </a:r>
            <a:r>
              <a:rPr lang="en-US" dirty="0" err="1">
                <a:latin typeface="Bell MT" pitchFamily="18" charset="0"/>
              </a:rPr>
              <a:t>atas</a:t>
            </a:r>
            <a:r>
              <a:rPr lang="en-US" dirty="0">
                <a:latin typeface="Bell MT" pitchFamily="18" charset="0"/>
              </a:rPr>
              <a:t> </a:t>
            </a:r>
            <a:r>
              <a:rPr lang="en-US" dirty="0" err="1">
                <a:latin typeface="Bell MT" pitchFamily="18" charset="0"/>
              </a:rPr>
              <a:t>pelaporan</a:t>
            </a:r>
            <a:r>
              <a:rPr lang="en-US" dirty="0">
                <a:latin typeface="Bell MT" pitchFamily="18" charset="0"/>
              </a:rPr>
              <a:t> </a:t>
            </a:r>
            <a:r>
              <a:rPr lang="en-US" dirty="0" err="1">
                <a:latin typeface="Bell MT" pitchFamily="18" charset="0"/>
              </a:rPr>
              <a:t>pajak</a:t>
            </a:r>
            <a:r>
              <a:rPr lang="en-US" dirty="0">
                <a:latin typeface="Bell MT" pitchFamily="18" charset="0"/>
              </a:rPr>
              <a:t> </a:t>
            </a:r>
            <a:r>
              <a:rPr lang="en-US" dirty="0" err="1">
                <a:latin typeface="Bell MT" pitchFamily="18" charset="0"/>
              </a:rPr>
              <a:t>restoran</a:t>
            </a:r>
            <a:r>
              <a:rPr lang="en-US" dirty="0">
                <a:latin typeface="Bell MT" pitchFamily="18" charset="0"/>
              </a:rPr>
              <a:t> </a:t>
            </a:r>
            <a:r>
              <a:rPr lang="en-US" dirty="0" err="1">
                <a:latin typeface="Bell MT" pitchFamily="18" charset="0"/>
              </a:rPr>
              <a:t>dituangkan</a:t>
            </a:r>
            <a:r>
              <a:rPr lang="en-US" dirty="0">
                <a:latin typeface="Bell MT" pitchFamily="18" charset="0"/>
              </a:rPr>
              <a:t> </a:t>
            </a:r>
            <a:r>
              <a:rPr lang="en-US" dirty="0" err="1">
                <a:latin typeface="Bell MT" pitchFamily="18" charset="0"/>
              </a:rPr>
              <a:t>dalam</a:t>
            </a:r>
            <a:r>
              <a:rPr lang="en-US" dirty="0">
                <a:latin typeface="Bell MT" pitchFamily="18" charset="0"/>
              </a:rPr>
              <a:t> </a:t>
            </a:r>
            <a:r>
              <a:rPr lang="id-ID" dirty="0">
                <a:latin typeface="Bell MT" pitchFamily="18" charset="0"/>
              </a:rPr>
              <a:t>Surat Setoran Pajak Daerah, yang selanjutnya disingkat </a:t>
            </a:r>
            <a:r>
              <a:rPr lang="id-ID" b="1" dirty="0">
                <a:latin typeface="Bell MT" pitchFamily="18" charset="0"/>
              </a:rPr>
              <a:t>SSPD</a:t>
            </a:r>
            <a:r>
              <a:rPr lang="id-ID" dirty="0">
                <a:latin typeface="Bell MT" pitchFamily="18" charset="0"/>
              </a:rPr>
              <a:t>, adalah bukti pembayaran atau penyetoran pajak yang telah dilakukan dengan menggunakan formulir atau telah dilakukan dengan cara lain ke kas daerah melalui tempat pembayaran yang ditunjuk oleh Kepala Daerah</a:t>
            </a:r>
            <a:r>
              <a:rPr lang="id-ID" dirty="0" smtClean="0">
                <a:latin typeface="Bell MT" pitchFamily="18" charset="0"/>
              </a:rPr>
              <a:t>.</a:t>
            </a:r>
            <a:endParaRPr lang="en-US" dirty="0">
              <a:latin typeface="Bell MT" pitchFamily="18" charset="0"/>
            </a:endParaRPr>
          </a:p>
          <a:p>
            <a:pPr marL="285750" lvl="0" indent="-285750">
              <a:lnSpc>
                <a:spcPct val="150000"/>
              </a:lnSpc>
              <a:buFont typeface="Arial" pitchFamily="34" charset="0"/>
              <a:buChar char="•"/>
            </a:pPr>
            <a:endParaRPr lang="en-US" dirty="0">
              <a:latin typeface="Bell MT" pitchFamily="18" charset="0"/>
            </a:endParaRPr>
          </a:p>
          <a:p>
            <a:pPr marL="285750" lvl="0" indent="-285750">
              <a:lnSpc>
                <a:spcPct val="150000"/>
              </a:lnSpc>
              <a:buFont typeface="Arial" pitchFamily="34" charset="0"/>
              <a:buChar char="•"/>
            </a:pPr>
            <a:r>
              <a:rPr lang="en-US" dirty="0" err="1" smtClean="0">
                <a:latin typeface="Bell MT" pitchFamily="18" charset="0"/>
              </a:rPr>
              <a:t>Untuk</a:t>
            </a:r>
            <a:r>
              <a:rPr lang="en-US" dirty="0" smtClean="0">
                <a:latin typeface="Bell MT" pitchFamily="18" charset="0"/>
              </a:rPr>
              <a:t> </a:t>
            </a:r>
            <a:r>
              <a:rPr lang="en-US" dirty="0" err="1" smtClean="0">
                <a:latin typeface="Bell MT" pitchFamily="18" charset="0"/>
              </a:rPr>
              <a:t>memverifikasi</a:t>
            </a:r>
            <a:r>
              <a:rPr lang="en-US" dirty="0" smtClean="0">
                <a:latin typeface="Bell MT" pitchFamily="18" charset="0"/>
              </a:rPr>
              <a:t> </a:t>
            </a:r>
            <a:r>
              <a:rPr lang="en-US" dirty="0" err="1" smtClean="0">
                <a:latin typeface="Bell MT" pitchFamily="18" charset="0"/>
              </a:rPr>
              <a:t>kepatuhan</a:t>
            </a:r>
            <a:r>
              <a:rPr lang="en-US" dirty="0" smtClean="0">
                <a:latin typeface="Bell MT" pitchFamily="18" charset="0"/>
              </a:rPr>
              <a:t> </a:t>
            </a:r>
            <a:r>
              <a:rPr lang="en-US" dirty="0" err="1" smtClean="0">
                <a:latin typeface="Bell MT" pitchFamily="18" charset="0"/>
              </a:rPr>
              <a:t>pemungutan</a:t>
            </a:r>
            <a:r>
              <a:rPr lang="en-US" dirty="0" smtClean="0">
                <a:latin typeface="Bell MT" pitchFamily="18" charset="0"/>
              </a:rPr>
              <a:t> </a:t>
            </a:r>
            <a:r>
              <a:rPr lang="en-US" dirty="0" err="1" smtClean="0">
                <a:latin typeface="Bell MT" pitchFamily="18" charset="0"/>
              </a:rPr>
              <a:t>pajak</a:t>
            </a:r>
            <a:r>
              <a:rPr lang="en-US" dirty="0" smtClean="0">
                <a:latin typeface="Bell MT" pitchFamily="18" charset="0"/>
              </a:rPr>
              <a:t> hotel </a:t>
            </a:r>
            <a:r>
              <a:rPr lang="en-US" dirty="0" err="1" smtClean="0">
                <a:latin typeface="Bell MT" pitchFamily="18" charset="0"/>
              </a:rPr>
              <a:t>dalam</a:t>
            </a:r>
            <a:r>
              <a:rPr lang="en-US" dirty="0" smtClean="0">
                <a:latin typeface="Bell MT" pitchFamily="18" charset="0"/>
              </a:rPr>
              <a:t> </a:t>
            </a:r>
            <a:r>
              <a:rPr lang="en-US" dirty="0" err="1" smtClean="0">
                <a:latin typeface="Bell MT" pitchFamily="18" charset="0"/>
              </a:rPr>
              <a:t>rangka</a:t>
            </a:r>
            <a:r>
              <a:rPr lang="en-US" dirty="0" smtClean="0">
                <a:latin typeface="Bell MT" pitchFamily="18" charset="0"/>
              </a:rPr>
              <a:t> </a:t>
            </a:r>
            <a:r>
              <a:rPr lang="en-US" dirty="0" err="1" smtClean="0">
                <a:latin typeface="Bell MT" pitchFamily="18" charset="0"/>
              </a:rPr>
              <a:t>kegiatan</a:t>
            </a:r>
            <a:r>
              <a:rPr lang="en-US" dirty="0" smtClean="0">
                <a:latin typeface="Bell MT" pitchFamily="18" charset="0"/>
              </a:rPr>
              <a:t> </a:t>
            </a:r>
            <a:r>
              <a:rPr lang="en-US" dirty="0" err="1" smtClean="0">
                <a:latin typeface="Bell MT" pitchFamily="18" charset="0"/>
              </a:rPr>
              <a:t>belanja</a:t>
            </a:r>
            <a:r>
              <a:rPr lang="en-US" dirty="0" smtClean="0">
                <a:latin typeface="Bell MT" pitchFamily="18" charset="0"/>
              </a:rPr>
              <a:t> </a:t>
            </a:r>
            <a:r>
              <a:rPr lang="en-US" dirty="0" err="1" smtClean="0">
                <a:latin typeface="Bell MT" pitchFamily="18" charset="0"/>
              </a:rPr>
              <a:t>jasa</a:t>
            </a:r>
            <a:r>
              <a:rPr lang="en-US" dirty="0" smtClean="0">
                <a:latin typeface="Bell MT" pitchFamily="18" charset="0"/>
              </a:rPr>
              <a:t> </a:t>
            </a:r>
            <a:r>
              <a:rPr lang="en-US" dirty="0" err="1" smtClean="0">
                <a:latin typeface="Bell MT" pitchFamily="18" charset="0"/>
              </a:rPr>
              <a:t>akomodasi</a:t>
            </a:r>
            <a:r>
              <a:rPr lang="en-US" dirty="0" smtClean="0">
                <a:latin typeface="Bell MT" pitchFamily="18" charset="0"/>
              </a:rPr>
              <a:t> yang </a:t>
            </a:r>
            <a:r>
              <a:rPr lang="en-US" dirty="0" err="1" smtClean="0">
                <a:latin typeface="Bell MT" pitchFamily="18" charset="0"/>
              </a:rPr>
              <a:t>diselenggarakan</a:t>
            </a:r>
            <a:r>
              <a:rPr lang="en-US" dirty="0" smtClean="0">
                <a:latin typeface="Bell MT" pitchFamily="18" charset="0"/>
              </a:rPr>
              <a:t> SKPD, </a:t>
            </a:r>
            <a:r>
              <a:rPr lang="en-US" dirty="0" err="1" smtClean="0">
                <a:latin typeface="Bell MT" pitchFamily="18" charset="0"/>
              </a:rPr>
              <a:t>maka</a:t>
            </a:r>
            <a:r>
              <a:rPr lang="en-US" dirty="0" smtClean="0">
                <a:latin typeface="Bell MT" pitchFamily="18" charset="0"/>
              </a:rPr>
              <a:t> </a:t>
            </a:r>
            <a:r>
              <a:rPr lang="en-US" dirty="0" err="1" smtClean="0">
                <a:latin typeface="Bell MT" pitchFamily="18" charset="0"/>
              </a:rPr>
              <a:t>Badan</a:t>
            </a:r>
            <a:r>
              <a:rPr lang="en-US" dirty="0" smtClean="0">
                <a:latin typeface="Bell MT" pitchFamily="18" charset="0"/>
              </a:rPr>
              <a:t> </a:t>
            </a:r>
            <a:r>
              <a:rPr lang="en-US" dirty="0" err="1" smtClean="0">
                <a:latin typeface="Bell MT" pitchFamily="18" charset="0"/>
              </a:rPr>
              <a:t>Keuangan</a:t>
            </a:r>
            <a:r>
              <a:rPr lang="en-US" dirty="0" smtClean="0">
                <a:latin typeface="Bell MT" pitchFamily="18" charset="0"/>
              </a:rPr>
              <a:t> Daerah </a:t>
            </a:r>
            <a:r>
              <a:rPr lang="en-US" dirty="0" err="1" smtClean="0">
                <a:latin typeface="Bell MT" pitchFamily="18" charset="0"/>
              </a:rPr>
              <a:t>akan</a:t>
            </a:r>
            <a:r>
              <a:rPr lang="en-US" dirty="0" smtClean="0">
                <a:latin typeface="Bell MT" pitchFamily="18" charset="0"/>
              </a:rPr>
              <a:t> </a:t>
            </a:r>
            <a:r>
              <a:rPr lang="en-US" dirty="0" err="1" smtClean="0">
                <a:latin typeface="Bell MT" pitchFamily="18" charset="0"/>
              </a:rPr>
              <a:t>melakukan</a:t>
            </a:r>
            <a:r>
              <a:rPr lang="en-US" dirty="0" smtClean="0">
                <a:latin typeface="Bell MT" pitchFamily="18" charset="0"/>
              </a:rPr>
              <a:t> </a:t>
            </a:r>
            <a:r>
              <a:rPr lang="en-US" dirty="0" err="1" smtClean="0">
                <a:latin typeface="Bell MT" pitchFamily="18" charset="0"/>
              </a:rPr>
              <a:t>rekonsiliasi</a:t>
            </a:r>
            <a:r>
              <a:rPr lang="en-US" dirty="0" smtClean="0">
                <a:latin typeface="Bell MT" pitchFamily="18" charset="0"/>
              </a:rPr>
              <a:t> </a:t>
            </a:r>
            <a:r>
              <a:rPr lang="en-US" dirty="0" err="1" smtClean="0">
                <a:latin typeface="Bell MT" pitchFamily="18" charset="0"/>
              </a:rPr>
              <a:t>antara</a:t>
            </a:r>
            <a:r>
              <a:rPr lang="en-US" dirty="0" smtClean="0">
                <a:latin typeface="Bell MT" pitchFamily="18" charset="0"/>
              </a:rPr>
              <a:t> SPTPD yang </a:t>
            </a:r>
            <a:r>
              <a:rPr lang="en-US" dirty="0" err="1" smtClean="0">
                <a:latin typeface="Bell MT" pitchFamily="18" charset="0"/>
              </a:rPr>
              <a:t>dilaporkan</a:t>
            </a:r>
            <a:r>
              <a:rPr lang="en-US" dirty="0" smtClean="0">
                <a:latin typeface="Bell MT" pitchFamily="18" charset="0"/>
              </a:rPr>
              <a:t> </a:t>
            </a:r>
            <a:r>
              <a:rPr lang="en-US" dirty="0" err="1" smtClean="0">
                <a:latin typeface="Bell MT" pitchFamily="18" charset="0"/>
              </a:rPr>
              <a:t>wajib</a:t>
            </a:r>
            <a:r>
              <a:rPr lang="en-US" dirty="0" smtClean="0">
                <a:latin typeface="Bell MT" pitchFamily="18" charset="0"/>
              </a:rPr>
              <a:t> </a:t>
            </a:r>
            <a:r>
              <a:rPr lang="en-US" dirty="0" err="1" smtClean="0">
                <a:latin typeface="Bell MT" pitchFamily="18" charset="0"/>
              </a:rPr>
              <a:t>pajak</a:t>
            </a:r>
            <a:r>
              <a:rPr lang="en-US" dirty="0" smtClean="0">
                <a:latin typeface="Bell MT" pitchFamily="18" charset="0"/>
              </a:rPr>
              <a:t> </a:t>
            </a:r>
            <a:r>
              <a:rPr lang="en-US" dirty="0" err="1" smtClean="0">
                <a:latin typeface="Bell MT" pitchFamily="18" charset="0"/>
              </a:rPr>
              <a:t>dengan</a:t>
            </a:r>
            <a:r>
              <a:rPr lang="en-US" dirty="0" smtClean="0">
                <a:latin typeface="Bell MT" pitchFamily="18" charset="0"/>
              </a:rPr>
              <a:t> SPJ yang </a:t>
            </a:r>
            <a:r>
              <a:rPr lang="en-US" dirty="0" err="1" smtClean="0">
                <a:latin typeface="Bell MT" pitchFamily="18" charset="0"/>
              </a:rPr>
              <a:t>akan</a:t>
            </a:r>
            <a:r>
              <a:rPr lang="en-US" dirty="0" smtClean="0">
                <a:latin typeface="Bell MT" pitchFamily="18" charset="0"/>
              </a:rPr>
              <a:t> </a:t>
            </a:r>
            <a:r>
              <a:rPr lang="en-US" dirty="0" err="1" smtClean="0">
                <a:latin typeface="Bell MT" pitchFamily="18" charset="0"/>
              </a:rPr>
              <a:t>direalisasikan</a:t>
            </a:r>
            <a:r>
              <a:rPr lang="en-US" dirty="0" smtClean="0">
                <a:latin typeface="Bell MT" pitchFamily="18" charset="0"/>
              </a:rPr>
              <a:t> </a:t>
            </a:r>
            <a:r>
              <a:rPr lang="en-US" dirty="0" err="1" smtClean="0">
                <a:latin typeface="Bell MT" pitchFamily="18" charset="0"/>
              </a:rPr>
              <a:t>dari</a:t>
            </a:r>
            <a:r>
              <a:rPr lang="en-US" dirty="0" smtClean="0">
                <a:latin typeface="Bell MT" pitchFamily="18" charset="0"/>
              </a:rPr>
              <a:t> SKPD </a:t>
            </a:r>
          </a:p>
        </p:txBody>
      </p:sp>
    </p:spTree>
    <p:extLst>
      <p:ext uri="{BB962C8B-B14F-4D97-AF65-F5344CB8AC3E}">
        <p14:creationId xmlns:p14="http://schemas.microsoft.com/office/powerpoint/2010/main" val="252308451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1066800" y="2590800"/>
            <a:ext cx="6705600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6000" dirty="0" smtClean="0">
                <a:latin typeface="Forte" pitchFamily="66" charset="0"/>
              </a:rPr>
              <a:t>TERIMAKASIH</a:t>
            </a:r>
            <a:endParaRPr lang="en-US" sz="6000" dirty="0"/>
          </a:p>
        </p:txBody>
      </p:sp>
    </p:spTree>
    <p:extLst>
      <p:ext uri="{BB962C8B-B14F-4D97-AF65-F5344CB8AC3E}">
        <p14:creationId xmlns:p14="http://schemas.microsoft.com/office/powerpoint/2010/main" val="83389912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41826068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33400" y="533400"/>
            <a:ext cx="7772400" cy="533400"/>
          </a:xfrm>
        </p:spPr>
        <p:txBody>
          <a:bodyPr>
            <a:noAutofit/>
          </a:bodyPr>
          <a:lstStyle/>
          <a:p>
            <a:endParaRPr lang="en-US" sz="4000" u="sng" dirty="0">
              <a:latin typeface="Bell MT" pitchFamily="18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09600" y="1524000"/>
            <a:ext cx="8153400" cy="4191000"/>
          </a:xfrm>
        </p:spPr>
        <p:txBody>
          <a:bodyPr>
            <a:normAutofit/>
          </a:bodyPr>
          <a:lstStyle/>
          <a:p>
            <a:pPr algn="l">
              <a:lnSpc>
                <a:spcPct val="150000"/>
              </a:lnSpc>
            </a:pPr>
            <a:endParaRPr lang="en-US" sz="28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3453927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533401"/>
            <a:ext cx="7772400" cy="533400"/>
          </a:xfrm>
        </p:spPr>
        <p:txBody>
          <a:bodyPr>
            <a:normAutofit/>
          </a:bodyPr>
          <a:lstStyle/>
          <a:p>
            <a:endParaRPr lang="en-US" sz="2800" b="1" dirty="0">
              <a:latin typeface="Bell MT" pitchFamily="18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1219200"/>
            <a:ext cx="8153400" cy="5029200"/>
          </a:xfrm>
        </p:spPr>
        <p:txBody>
          <a:bodyPr>
            <a:normAutofit/>
          </a:bodyPr>
          <a:lstStyle/>
          <a:p>
            <a:pPr algn="l"/>
            <a:endParaRPr lang="en-US" sz="20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9366715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09600" y="457201"/>
            <a:ext cx="7772400" cy="609600"/>
          </a:xfrm>
        </p:spPr>
        <p:txBody>
          <a:bodyPr>
            <a:normAutofit/>
          </a:bodyPr>
          <a:lstStyle/>
          <a:p>
            <a:endParaRPr lang="en-US" sz="2000" b="1" dirty="0">
              <a:latin typeface="Bell MT" pitchFamily="18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66800" y="1219200"/>
            <a:ext cx="7315200" cy="1752600"/>
          </a:xfrm>
        </p:spPr>
        <p:txBody>
          <a:bodyPr>
            <a:normAutofit/>
          </a:bodyPr>
          <a:lstStyle/>
          <a:p>
            <a:pPr marL="457200" indent="-457200" algn="l">
              <a:buAutoNum type="arabicPeriod"/>
            </a:pPr>
            <a:endParaRPr lang="en-US" sz="2000" dirty="0" smtClean="0">
              <a:solidFill>
                <a:schemeClr val="tx1"/>
              </a:solidFill>
            </a:endParaRPr>
          </a:p>
          <a:p>
            <a:pPr marL="457200" indent="-457200" algn="l">
              <a:buAutoNum type="arabicPeriod"/>
            </a:pPr>
            <a:endParaRPr lang="en-US" sz="20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2115199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1164</TotalTime>
  <Words>324</Words>
  <Application>Microsoft Office PowerPoint</Application>
  <PresentationFormat>On-screen Show (4:3)</PresentationFormat>
  <Paragraphs>28</Paragraphs>
  <Slides>11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2" baseType="lpstr">
      <vt:lpstr>Office Theme</vt:lpstr>
      <vt:lpstr>PAJAK HOTEL</vt:lpstr>
      <vt:lpstr>DASAR HUKUM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PAJAK REKLAME</dc:title>
  <dc:creator>LENOVO</dc:creator>
  <cp:lastModifiedBy>LENOVO</cp:lastModifiedBy>
  <cp:revision>44</cp:revision>
  <cp:lastPrinted>2019-02-26T12:14:40Z</cp:lastPrinted>
  <dcterms:created xsi:type="dcterms:W3CDTF">2019-02-21T02:33:01Z</dcterms:created>
  <dcterms:modified xsi:type="dcterms:W3CDTF">2019-02-26T12:38:12Z</dcterms:modified>
</cp:coreProperties>
</file>