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8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8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3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2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9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0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1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2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0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4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8AD8A-92E4-406C-A5C4-D229FFF70B2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66619-EA14-4B56-AAF0-C8125BD6A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9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Forte" pitchFamily="66" charset="0"/>
              </a:rPr>
              <a:t>PAJAK RESTORAN</a:t>
            </a:r>
            <a:endParaRPr lang="en-US" sz="6000" dirty="0"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2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914399"/>
          </a:xfrm>
        </p:spPr>
        <p:txBody>
          <a:bodyPr>
            <a:normAutofit/>
          </a:bodyPr>
          <a:lstStyle/>
          <a:p>
            <a:r>
              <a:rPr lang="en-US" u="sng" dirty="0" smtClean="0"/>
              <a:t>DASAR HUKUM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8077200" cy="3429000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Bell MT" pitchFamily="18" charset="0"/>
                <a:ea typeface="Arial Unicode MS" pitchFamily="34" charset="-128"/>
                <a:cs typeface="Arial Unicode MS" pitchFamily="34" charset="-128"/>
              </a:rPr>
              <a:t>PERATURAN DAERAH NO 9 TAHUN 2011 TENTANG PAJAK RESTORAN</a:t>
            </a:r>
          </a:p>
          <a:p>
            <a:pPr algn="l"/>
            <a:endParaRPr lang="en-US" sz="2800" dirty="0" smtClean="0">
              <a:solidFill>
                <a:schemeClr val="tx1"/>
              </a:solidFill>
              <a:latin typeface="Bell MT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Bell MT" pitchFamily="18" charset="0"/>
                <a:ea typeface="Arial Unicode MS" pitchFamily="34" charset="-128"/>
                <a:cs typeface="Arial Unicode MS" pitchFamily="34" charset="-128"/>
              </a:rPr>
              <a:t>PERATURAN BUPATI NO 8 TAHUN 2017 TENTANG TATA CARA PEMUNGUTAN PAJAK RESTORAN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251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7366" y="990600"/>
            <a:ext cx="76962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228600" algn="l"/>
              </a:tabLst>
            </a:pPr>
            <a:r>
              <a:rPr lang="en-US" sz="2000" b="1" u="sng" dirty="0" smtClean="0">
                <a:latin typeface="Bell MT" pitchFamily="18" charset="0"/>
                <a:cs typeface="Times New Roman" pitchFamily="18" charset="0"/>
              </a:rPr>
              <a:t>PENGERTIAN PAJAK RESTORAN</a:t>
            </a:r>
          </a:p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228600" algn="l"/>
              </a:tabLst>
            </a:pPr>
            <a:endParaRPr lang="en-US" b="1" u="sng" dirty="0" smtClean="0">
              <a:latin typeface="Bell MT" pitchFamily="18" charset="0"/>
              <a:cs typeface="Times New Roman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r>
              <a:rPr lang="en-US" sz="2000" dirty="0" err="1" smtClean="0">
                <a:latin typeface="Bell MT" pitchFamily="18" charset="0"/>
              </a:rPr>
              <a:t>Pajak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Restoran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adalah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pajak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atas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pelayanan</a:t>
            </a:r>
            <a:r>
              <a:rPr lang="en-US" sz="2000" dirty="0">
                <a:latin typeface="Bell MT" pitchFamily="18" charset="0"/>
              </a:rPr>
              <a:t> yang </a:t>
            </a:r>
            <a:r>
              <a:rPr lang="en-US" sz="2000" dirty="0" err="1">
                <a:latin typeface="Bell MT" pitchFamily="18" charset="0"/>
              </a:rPr>
              <a:t>disediakan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>
                <a:latin typeface="Bell MT" pitchFamily="18" charset="0"/>
              </a:rPr>
              <a:t>oleh</a:t>
            </a:r>
            <a:r>
              <a:rPr lang="en-US" sz="2000" dirty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restoran</a:t>
            </a:r>
            <a:endParaRPr lang="en-US" sz="2000" dirty="0" smtClean="0">
              <a:latin typeface="Bell MT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r>
              <a:rPr lang="en-US" sz="2000" dirty="0" err="1" smtClean="0">
                <a:latin typeface="Bell MT" pitchFamily="18" charset="0"/>
              </a:rPr>
              <a:t>Restoran</a:t>
            </a:r>
            <a:r>
              <a:rPr lang="en-US" sz="2000" dirty="0" smtClean="0">
                <a:latin typeface="Bell MT" pitchFamily="18" charset="0"/>
              </a:rPr>
              <a:t> yang </a:t>
            </a:r>
            <a:r>
              <a:rPr lang="en-US" sz="2000" dirty="0" err="1" smtClean="0">
                <a:latin typeface="Bell MT" pitchFamily="18" charset="0"/>
              </a:rPr>
              <a:t>dimaksud</a:t>
            </a:r>
            <a:r>
              <a:rPr lang="en-US" sz="2000" dirty="0" smtClean="0">
                <a:latin typeface="Bell MT" pitchFamily="18" charset="0"/>
              </a:rPr>
              <a:t> </a:t>
            </a:r>
            <a:r>
              <a:rPr lang="en-US" sz="2000" dirty="0" err="1" smtClean="0">
                <a:latin typeface="Bell MT" pitchFamily="18" charset="0"/>
              </a:rPr>
              <a:t>yaitu</a:t>
            </a:r>
            <a:r>
              <a:rPr lang="id-ID" sz="2000" dirty="0" smtClean="0">
                <a:latin typeface="Bell MT" pitchFamily="18" charset="0"/>
              </a:rPr>
              <a:t> </a:t>
            </a:r>
            <a:r>
              <a:rPr lang="id-ID" sz="2000" dirty="0">
                <a:latin typeface="Bell MT" pitchFamily="18" charset="0"/>
              </a:rPr>
              <a:t>fasilitas penyedia makanan dan/atau minuman dengan dipungut bayaran, yang mencakup juga </a:t>
            </a:r>
            <a:r>
              <a:rPr lang="id-ID" sz="2000" b="1" i="1" dirty="0">
                <a:latin typeface="Bell MT" pitchFamily="18" charset="0"/>
              </a:rPr>
              <a:t>rumah makan, kafetaria, kantin, warung, bar, dan sejenisnya termasuk jasa boga/katering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 smtClean="0">
              <a:latin typeface="Bell MT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228600" algn="l"/>
              </a:tabLst>
            </a:pPr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9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973" y="838200"/>
            <a:ext cx="82296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>
                <a:latin typeface="Bell MT" pitchFamily="18" charset="0"/>
              </a:rPr>
              <a:t>DASAR PENGENAAN, TARIF DAN CARA PENGHITUNGAN PAJAK</a:t>
            </a:r>
            <a:endParaRPr lang="en-US" sz="2000" b="1" u="sng" dirty="0">
              <a:latin typeface="Bell MT" pitchFamily="18" charset="0"/>
            </a:endParaRPr>
          </a:p>
          <a:p>
            <a:endParaRPr lang="es-ES" dirty="0" smtClean="0">
              <a:latin typeface="Bell MT" pitchFamily="18" charset="0"/>
            </a:endParaRPr>
          </a:p>
          <a:p>
            <a:endParaRPr lang="es-ES" dirty="0" smtClean="0">
              <a:latin typeface="Bell MT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400" dirty="0" err="1" smtClean="0">
                <a:latin typeface="Bell MT" pitchFamily="18" charset="0"/>
              </a:rPr>
              <a:t>Dasar</a:t>
            </a:r>
            <a:r>
              <a:rPr lang="es-ES" sz="2400" dirty="0" smtClean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pengenaan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Pajak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Restoran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adalah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jumlah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pembayaran</a:t>
            </a:r>
            <a:r>
              <a:rPr lang="es-ES" sz="2400" dirty="0">
                <a:latin typeface="Bell MT" pitchFamily="18" charset="0"/>
              </a:rPr>
              <a:t> yang </a:t>
            </a:r>
            <a:r>
              <a:rPr lang="es-ES" sz="2400" dirty="0" err="1">
                <a:latin typeface="Bell MT" pitchFamily="18" charset="0"/>
              </a:rPr>
              <a:t>diterima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atau</a:t>
            </a:r>
            <a:r>
              <a:rPr lang="es-ES" sz="2400" dirty="0">
                <a:latin typeface="Bell MT" pitchFamily="18" charset="0"/>
              </a:rPr>
              <a:t> yang </a:t>
            </a:r>
            <a:r>
              <a:rPr lang="es-ES" sz="2400" dirty="0" err="1">
                <a:latin typeface="Bell MT" pitchFamily="18" charset="0"/>
              </a:rPr>
              <a:t>seharusnya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diterima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Restoran</a:t>
            </a:r>
            <a:r>
              <a:rPr lang="es-ES" sz="2400" dirty="0" smtClean="0">
                <a:latin typeface="Bell MT" pitchFamily="18" charset="0"/>
              </a:rPr>
              <a:t>.</a:t>
            </a:r>
          </a:p>
          <a:p>
            <a:endParaRPr lang="es-ES" sz="2400" dirty="0" smtClean="0">
              <a:latin typeface="Bell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err="1" smtClean="0">
                <a:latin typeface="Bell MT" pitchFamily="18" charset="0"/>
              </a:rPr>
              <a:t>Tarif</a:t>
            </a:r>
            <a:r>
              <a:rPr lang="en-US" sz="2400" dirty="0">
                <a:latin typeface="Bell MT" pitchFamily="18" charset="0"/>
              </a:rPr>
              <a:t> </a:t>
            </a:r>
            <a:r>
              <a:rPr lang="es-ES" sz="2400" dirty="0" err="1" smtClean="0">
                <a:latin typeface="Bell MT" pitchFamily="18" charset="0"/>
              </a:rPr>
              <a:t>Pajak</a:t>
            </a:r>
            <a:r>
              <a:rPr lang="es-ES" sz="2400" dirty="0" smtClean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Restoran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ditetapkan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sebesar</a:t>
            </a:r>
            <a:r>
              <a:rPr lang="es-ES" sz="2400" dirty="0">
                <a:latin typeface="Bell MT" pitchFamily="18" charset="0"/>
              </a:rPr>
              <a:t> 10% (</a:t>
            </a:r>
            <a:r>
              <a:rPr lang="es-ES" sz="2400" dirty="0" err="1">
                <a:latin typeface="Bell MT" pitchFamily="18" charset="0"/>
              </a:rPr>
              <a:t>sepuluh</a:t>
            </a:r>
            <a:r>
              <a:rPr lang="es-ES" sz="2400" dirty="0">
                <a:latin typeface="Bell MT" pitchFamily="18" charset="0"/>
              </a:rPr>
              <a:t> </a:t>
            </a:r>
            <a:r>
              <a:rPr lang="es-ES" sz="2400" dirty="0" err="1">
                <a:latin typeface="Bell MT" pitchFamily="18" charset="0"/>
              </a:rPr>
              <a:t>perseratus</a:t>
            </a:r>
            <a:r>
              <a:rPr lang="es-ES" sz="2400" dirty="0" smtClean="0">
                <a:latin typeface="Bell MT" pitchFamily="18" charset="0"/>
              </a:rPr>
              <a:t>).</a:t>
            </a:r>
          </a:p>
          <a:p>
            <a:endParaRPr lang="es-ES" sz="2400" dirty="0" smtClean="0">
              <a:latin typeface="Bell MT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>
                <a:latin typeface="Bell MT" pitchFamily="18" charset="0"/>
              </a:rPr>
              <a:t>Besaran</a:t>
            </a:r>
            <a:r>
              <a:rPr lang="en-US" sz="2400" dirty="0">
                <a:latin typeface="Bell MT" pitchFamily="18" charset="0"/>
              </a:rPr>
              <a:t> </a:t>
            </a:r>
            <a:r>
              <a:rPr lang="id-ID" sz="2400" dirty="0" smtClean="0">
                <a:latin typeface="Bell MT" pitchFamily="18" charset="0"/>
              </a:rPr>
              <a:t>Pokok </a:t>
            </a:r>
            <a:r>
              <a:rPr lang="id-ID" sz="2400" dirty="0">
                <a:latin typeface="Bell MT" pitchFamily="18" charset="0"/>
              </a:rPr>
              <a:t>Pajak Restoran yang terutang dihitung dengan cara mengalikan tarif </a:t>
            </a:r>
            <a:r>
              <a:rPr lang="id-ID" sz="2400" dirty="0" smtClean="0">
                <a:latin typeface="Bell MT" pitchFamily="18" charset="0"/>
              </a:rPr>
              <a:t>dengan </a:t>
            </a:r>
            <a:r>
              <a:rPr lang="id-ID" sz="2400" dirty="0">
                <a:latin typeface="Bell MT" pitchFamily="18" charset="0"/>
              </a:rPr>
              <a:t>dasar pengenaan pajak sebagaimana </a:t>
            </a:r>
            <a:r>
              <a:rPr lang="id-ID" sz="2400" dirty="0" smtClean="0">
                <a:latin typeface="Bell MT" pitchFamily="18" charset="0"/>
              </a:rPr>
              <a:t>dimaksud.</a:t>
            </a:r>
            <a:endParaRPr lang="en-US" sz="2400" dirty="0">
              <a:latin typeface="Bell MT" pitchFamily="18" charset="0"/>
            </a:endParaRPr>
          </a:p>
          <a:p>
            <a:pPr lvl="1">
              <a:lnSpc>
                <a:spcPct val="150000"/>
              </a:lnSpc>
            </a:pPr>
            <a:endParaRPr lang="en-US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69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04800"/>
            <a:ext cx="80010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 smtClean="0">
                <a:latin typeface="Bell MT" pitchFamily="18" charset="0"/>
              </a:rPr>
              <a:t>CARA PEMUNGUTAN PAJAK RESTORAN</a:t>
            </a:r>
            <a:endParaRPr lang="en-US" sz="2000" b="1" u="sng" dirty="0">
              <a:latin typeface="Bell MT" pitchFamily="18" charset="0"/>
            </a:endParaRPr>
          </a:p>
          <a:p>
            <a:endParaRPr lang="en-US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Setiap</a:t>
            </a:r>
            <a:r>
              <a:rPr lang="en-US" dirty="0" smtClean="0">
                <a:latin typeface="Bell MT" pitchFamily="18" charset="0"/>
              </a:rPr>
              <a:t> orang/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hukum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menyelenggarakan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usaha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restoran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didaftarkan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Keuangan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lanjut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dikukuhkan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sebagai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dengan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mendapat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Nomor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Pokok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Daerah (</a:t>
            </a:r>
            <a:r>
              <a:rPr lang="en-US" b="1" dirty="0" smtClean="0">
                <a:latin typeface="Bell MT" pitchFamily="18" charset="0"/>
              </a:rPr>
              <a:t>NPWPD</a:t>
            </a:r>
            <a:r>
              <a:rPr lang="en-US" dirty="0" smtClean="0">
                <a:latin typeface="Bell MT" pitchFamily="18" charset="0"/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Ketika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sudah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memperoleh</a:t>
            </a:r>
            <a:r>
              <a:rPr lang="en-US" dirty="0" smtClean="0">
                <a:latin typeface="Bell MT" pitchFamily="18" charset="0"/>
              </a:rPr>
              <a:t> NPWPD </a:t>
            </a:r>
            <a:r>
              <a:rPr lang="en-US" dirty="0" err="1" smtClean="0">
                <a:latin typeface="Bell MT" pitchFamily="18" charset="0"/>
              </a:rPr>
              <a:t>maka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berkewajiban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melaksanakan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kewajibannya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yaitu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melaporkan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menyetorkan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terhutang</a:t>
            </a: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Pelaporan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atas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pajak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restoran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dituangkan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id-ID" dirty="0">
                <a:latin typeface="Bell MT" pitchFamily="18" charset="0"/>
              </a:rPr>
              <a:t>Surat Pemberitahuan Pajak Daerah yang selanjutnya disingkat </a:t>
            </a:r>
            <a:r>
              <a:rPr lang="id-ID" b="1" dirty="0">
                <a:latin typeface="Bell MT" pitchFamily="18" charset="0"/>
              </a:rPr>
              <a:t>SPTPD</a:t>
            </a:r>
            <a:r>
              <a:rPr lang="id-ID" dirty="0">
                <a:latin typeface="Bell MT" pitchFamily="18" charset="0"/>
              </a:rPr>
              <a:t>, adalah Surat yang oleh wajib pajak digunakan untuk melaporkan penghitungan dan/atau pembayaran pajak, objek pajak dan/atau bukan objek pajak, dan/atau harta dan kewajiban sesuai dengan ketentuan peraturan perundang-undangan perpajakan daerah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 smtClean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5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609600"/>
            <a:ext cx="8001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>
                <a:latin typeface="Bell MT" pitchFamily="18" charset="0"/>
              </a:rPr>
              <a:t>Pembayaran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atas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pelaporan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pajak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restoran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dituangkan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dirty="0" err="1">
                <a:latin typeface="Bell MT" pitchFamily="18" charset="0"/>
              </a:rPr>
              <a:t>dalam</a:t>
            </a:r>
            <a:r>
              <a:rPr lang="en-US" dirty="0">
                <a:latin typeface="Bell MT" pitchFamily="18" charset="0"/>
              </a:rPr>
              <a:t> </a:t>
            </a:r>
            <a:r>
              <a:rPr lang="id-ID" dirty="0">
                <a:latin typeface="Bell MT" pitchFamily="18" charset="0"/>
              </a:rPr>
              <a:t>Surat Setoran Pajak Daerah, yang selanjutnya disingkat </a:t>
            </a:r>
            <a:r>
              <a:rPr lang="id-ID" b="1" dirty="0">
                <a:latin typeface="Bell MT" pitchFamily="18" charset="0"/>
              </a:rPr>
              <a:t>SSPD</a:t>
            </a:r>
            <a:r>
              <a:rPr lang="id-ID" dirty="0">
                <a:latin typeface="Bell MT" pitchFamily="18" charset="0"/>
              </a:rPr>
              <a:t>, adalah bukti pembayaran atau penyetoran pajak yang telah dilakukan dengan menggunakan formulir atau telah dilakukan dengan cara lain ke kas daerah melalui tempat pembayaran yang ditunjuk oleh Kepala Daerah</a:t>
            </a:r>
            <a:r>
              <a:rPr lang="id-ID" dirty="0" smtClean="0">
                <a:latin typeface="Bell MT" pitchFamily="18" charset="0"/>
              </a:rPr>
              <a:t>.</a:t>
            </a: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Bell MT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ell MT" pitchFamily="18" charset="0"/>
              </a:rPr>
              <a:t>Untuk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memverifikasi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kepatuhan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pemungutan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restoran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dalam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rangka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kegiatan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belanja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minum</a:t>
            </a:r>
            <a:r>
              <a:rPr lang="en-US" dirty="0" smtClean="0">
                <a:latin typeface="Bell MT" pitchFamily="18" charset="0"/>
              </a:rPr>
              <a:t> yang </a:t>
            </a:r>
            <a:r>
              <a:rPr lang="en-US" dirty="0" err="1" smtClean="0">
                <a:latin typeface="Bell MT" pitchFamily="18" charset="0"/>
              </a:rPr>
              <a:t>diselenggarakan</a:t>
            </a:r>
            <a:r>
              <a:rPr lang="en-US" dirty="0" smtClean="0">
                <a:latin typeface="Bell MT" pitchFamily="18" charset="0"/>
              </a:rPr>
              <a:t> SKPD, </a:t>
            </a:r>
            <a:r>
              <a:rPr lang="en-US" dirty="0" err="1" smtClean="0">
                <a:latin typeface="Bell MT" pitchFamily="18" charset="0"/>
              </a:rPr>
              <a:t>maka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Badan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Keuangan</a:t>
            </a:r>
            <a:r>
              <a:rPr lang="en-US" dirty="0" smtClean="0">
                <a:latin typeface="Bell MT" pitchFamily="18" charset="0"/>
              </a:rPr>
              <a:t> Daerah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melakukan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rekonsiliasi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antara</a:t>
            </a:r>
            <a:r>
              <a:rPr lang="en-US" dirty="0" smtClean="0">
                <a:latin typeface="Bell MT" pitchFamily="18" charset="0"/>
              </a:rPr>
              <a:t> SPTPD yang </a:t>
            </a:r>
            <a:r>
              <a:rPr lang="en-US" dirty="0" err="1" smtClean="0">
                <a:latin typeface="Bell MT" pitchFamily="18" charset="0"/>
              </a:rPr>
              <a:t>dilaporkan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wajib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pajak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dengan</a:t>
            </a:r>
            <a:r>
              <a:rPr lang="en-US" dirty="0" smtClean="0">
                <a:latin typeface="Bell MT" pitchFamily="18" charset="0"/>
              </a:rPr>
              <a:t> SPJ yang </a:t>
            </a:r>
            <a:r>
              <a:rPr lang="en-US" dirty="0" err="1" smtClean="0">
                <a:latin typeface="Bell MT" pitchFamily="18" charset="0"/>
              </a:rPr>
              <a:t>akan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direalisasikan</a:t>
            </a:r>
            <a:r>
              <a:rPr lang="en-US" dirty="0" smtClean="0">
                <a:latin typeface="Bell MT" pitchFamily="18" charset="0"/>
              </a:rPr>
              <a:t> </a:t>
            </a:r>
            <a:r>
              <a:rPr lang="en-US" dirty="0" err="1" smtClean="0">
                <a:latin typeface="Bell MT" pitchFamily="18" charset="0"/>
              </a:rPr>
              <a:t>dari</a:t>
            </a:r>
            <a:r>
              <a:rPr lang="en-US" dirty="0" smtClean="0">
                <a:latin typeface="Bell MT" pitchFamily="18" charset="0"/>
              </a:rPr>
              <a:t> SKPD </a:t>
            </a:r>
          </a:p>
        </p:txBody>
      </p:sp>
    </p:spTree>
    <p:extLst>
      <p:ext uri="{BB962C8B-B14F-4D97-AF65-F5344CB8AC3E}">
        <p14:creationId xmlns:p14="http://schemas.microsoft.com/office/powerpoint/2010/main" val="252308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590800"/>
            <a:ext cx="670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latin typeface="Forte" pitchFamily="66" charset="0"/>
              </a:rPr>
              <a:t>TERIMAKASIH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3389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26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7772400" cy="533400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371600"/>
            <a:ext cx="8153400" cy="41910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3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533400"/>
          </a:xfrm>
        </p:spPr>
        <p:txBody>
          <a:bodyPr>
            <a:normAutofit/>
          </a:bodyPr>
          <a:lstStyle/>
          <a:p>
            <a:endParaRPr lang="en-US" sz="2800" b="1" dirty="0"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8153400" cy="5029200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6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7772400" cy="609600"/>
          </a:xfrm>
        </p:spPr>
        <p:txBody>
          <a:bodyPr>
            <a:normAutofit/>
          </a:bodyPr>
          <a:lstStyle/>
          <a:p>
            <a:endParaRPr lang="en-US" sz="2000" b="1" dirty="0"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7315200" cy="175260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51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306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PAJAK RESTORAN</vt:lpstr>
      <vt:lpstr>DASAR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PAJAK REKLAME</dc:title>
  <dc:creator>LENOVO</dc:creator>
  <cp:lastModifiedBy>LENOVO</cp:lastModifiedBy>
  <cp:revision>45</cp:revision>
  <cp:lastPrinted>2019-02-26T12:36:10Z</cp:lastPrinted>
  <dcterms:created xsi:type="dcterms:W3CDTF">2019-02-21T02:33:01Z</dcterms:created>
  <dcterms:modified xsi:type="dcterms:W3CDTF">2019-02-26T12:37:49Z</dcterms:modified>
</cp:coreProperties>
</file>