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4"/>
  </p:notesMasterIdLst>
  <p:handoutMasterIdLst>
    <p:handoutMasterId r:id="rId25"/>
  </p:handoutMasterIdLst>
  <p:sldIdLst>
    <p:sldId id="650" r:id="rId2"/>
    <p:sldId id="782" r:id="rId3"/>
    <p:sldId id="791" r:id="rId4"/>
    <p:sldId id="789" r:id="rId5"/>
    <p:sldId id="800" r:id="rId6"/>
    <p:sldId id="801" r:id="rId7"/>
    <p:sldId id="803" r:id="rId8"/>
    <p:sldId id="804" r:id="rId9"/>
    <p:sldId id="827" r:id="rId10"/>
    <p:sldId id="802" r:id="rId11"/>
    <p:sldId id="811" r:id="rId12"/>
    <p:sldId id="814" r:id="rId13"/>
    <p:sldId id="815" r:id="rId14"/>
    <p:sldId id="817" r:id="rId15"/>
    <p:sldId id="809" r:id="rId16"/>
    <p:sldId id="819" r:id="rId17"/>
    <p:sldId id="824" r:id="rId18"/>
    <p:sldId id="825" r:id="rId19"/>
    <p:sldId id="805" r:id="rId20"/>
    <p:sldId id="808" r:id="rId21"/>
    <p:sldId id="807" r:id="rId22"/>
    <p:sldId id="748" r:id="rId23"/>
  </p:sldIdLst>
  <p:sldSz cx="12190413" cy="6859588"/>
  <p:notesSz cx="6735763" cy="9866313"/>
  <p:defaultTextStyle>
    <a:defPPr>
      <a:defRPr lang="id-ID"/>
    </a:defPPr>
    <a:lvl1pPr algn="l" defTabSz="914169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085" indent="152360" algn="l" defTabSz="914169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169" indent="304721" algn="l" defTabSz="914169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254" indent="457085" algn="l" defTabSz="914169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339" indent="609446" algn="l" defTabSz="914169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3047230" algn="l" defTabSz="1218893" rtl="0" eaLnBrk="1" latinLnBrk="0" hangingPunct="1">
      <a:defRPr sz="19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3656675" algn="l" defTabSz="1218893" rtl="0" eaLnBrk="1" latinLnBrk="0" hangingPunct="1">
      <a:defRPr sz="19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4266121" algn="l" defTabSz="1218893" rtl="0" eaLnBrk="1" latinLnBrk="0" hangingPunct="1">
      <a:defRPr sz="19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4875567" algn="l" defTabSz="1218893" rtl="0" eaLnBrk="1" latinLnBrk="0" hangingPunct="1">
      <a:defRPr sz="19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1620">
          <p15:clr>
            <a:srgbClr val="A4A3A4"/>
          </p15:clr>
        </p15:guide>
        <p15:guide id="3" pos="3840">
          <p15:clr>
            <a:srgbClr val="A4A3A4"/>
          </p15:clr>
        </p15:guide>
        <p15:guide id="4" pos="2880">
          <p15:clr>
            <a:srgbClr val="A4A3A4"/>
          </p15:clr>
        </p15:guide>
        <p15:guide id="5" orient="horz" pos="2881">
          <p15:clr>
            <a:srgbClr val="A4A3A4"/>
          </p15:clr>
        </p15:guide>
        <p15:guide id="6" orient="horz" pos="2161">
          <p15:clr>
            <a:srgbClr val="A4A3A4"/>
          </p15:clr>
        </p15:guide>
        <p15:guide id="7" pos="5119">
          <p15:clr>
            <a:srgbClr val="A4A3A4"/>
          </p15:clr>
        </p15:guide>
        <p15:guide id="8" pos="2881">
          <p15:clr>
            <a:srgbClr val="A4A3A4"/>
          </p15:clr>
        </p15:guide>
        <p15:guide id="9" pos="511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B4"/>
    <a:srgbClr val="FFFFFF"/>
    <a:srgbClr val="FFC000"/>
    <a:srgbClr val="1E669B"/>
    <a:srgbClr val="FFC165"/>
    <a:srgbClr val="A9CBE9"/>
    <a:srgbClr val="FF9900"/>
    <a:srgbClr val="FFE699"/>
    <a:srgbClr val="FABF8F"/>
    <a:srgbClr val="10A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93179" autoAdjust="0"/>
  </p:normalViewPr>
  <p:slideViewPr>
    <p:cSldViewPr snapToGrid="0">
      <p:cViewPr>
        <p:scale>
          <a:sx n="85" d="100"/>
          <a:sy n="85" d="100"/>
        </p:scale>
        <p:origin x="-808" y="-80"/>
      </p:cViewPr>
      <p:guideLst>
        <p:guide orient="horz" pos="2160"/>
        <p:guide orient="horz" pos="1620"/>
        <p:guide orient="horz" pos="2881"/>
        <p:guide orient="horz" pos="2161"/>
        <p:guide pos="3840"/>
        <p:guide pos="2880"/>
        <p:guide pos="5119"/>
        <p:guide pos="2881"/>
        <p:guide pos="51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35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4" Type="http://schemas.microsoft.com/office/2011/relationships/chartColorStyle" Target="colors1.xml"/><Relationship Id="rId1" Type="http://schemas.openxmlformats.org/officeDocument/2006/relationships/package" Target="../embeddings/Microsoft_Excel_Sheet1.xlsx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17\2.%20Pariwisata\Basis%20Data%20Pariwisata\Data%20Pariwisata%20(2).xlsx" TargetMode="External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17\2.%20Pariwisata\Basis%20Data%20Pariwisata\Data%20Pariwisata%20(2).xlsx" TargetMode="External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4" Type="http://schemas.microsoft.com/office/2011/relationships/chartColorStyle" Target="colors4.xml"/><Relationship Id="rId1" Type="http://schemas.openxmlformats.org/officeDocument/2006/relationships/oleObject" Target="file:///C:\Users\BAPPENAS\Downloads\Concuming%20Class_growth%20accounting_01112016.xlsx" TargetMode="External"/><Relationship Id="rId2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2DADC6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dLbl>
              <c:idx val="5"/>
              <c:layout/>
              <c:tx>
                <c:rich>
                  <a:bodyPr/>
                  <a:lstStyle/>
                  <a:p>
                    <a:fld id="{0FC6B6F8-0B61-48CF-9A1D-E66F16FF1C38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Myanmar</c:v>
                </c:pt>
                <c:pt idx="1">
                  <c:v>Lao DPR</c:v>
                </c:pt>
                <c:pt idx="2">
                  <c:v>Kamboja</c:v>
                </c:pt>
                <c:pt idx="3">
                  <c:v>Filipina</c:v>
                </c:pt>
                <c:pt idx="4">
                  <c:v>Vietnam</c:v>
                </c:pt>
                <c:pt idx="5">
                  <c:v>Indonesia</c:v>
                </c:pt>
                <c:pt idx="6">
                  <c:v>Singapura</c:v>
                </c:pt>
                <c:pt idx="7">
                  <c:v>Malaysia</c:v>
                </c:pt>
                <c:pt idx="8">
                  <c:v>Thailand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3.4</c:v>
                </c:pt>
                <c:pt idx="1">
                  <c:v>3.8</c:v>
                </c:pt>
                <c:pt idx="2">
                  <c:v>5.6</c:v>
                </c:pt>
                <c:pt idx="3">
                  <c:v>6.6</c:v>
                </c:pt>
                <c:pt idx="4">
                  <c:v>12.9</c:v>
                </c:pt>
                <c:pt idx="5">
                  <c:v>14.0</c:v>
                </c:pt>
                <c:pt idx="6">
                  <c:v>17.4</c:v>
                </c:pt>
                <c:pt idx="7">
                  <c:v>25.9</c:v>
                </c:pt>
                <c:pt idx="8">
                  <c:v>35.3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1A4-451A-BC7C-8C16DFD1F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2784104"/>
        <c:axId val="2142786824"/>
      </c:barChart>
      <c:catAx>
        <c:axId val="2142784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2786824"/>
        <c:crosses val="autoZero"/>
        <c:auto val="1"/>
        <c:lblAlgn val="ctr"/>
        <c:lblOffset val="100"/>
        <c:noMultiLvlLbl val="0"/>
      </c:catAx>
      <c:valAx>
        <c:axId val="2142786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42784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57150">
      <a:solidFill>
        <a:srgbClr val="2DADC6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Lama Kunjungan (Hari)</a:t>
            </a:r>
          </a:p>
        </c:rich>
      </c:tx>
      <c:layout/>
      <c:overlay val="0"/>
      <c:spPr>
        <a:solidFill>
          <a:schemeClr val="accent1">
            <a:lumMod val="40000"/>
            <a:lumOff val="60000"/>
          </a:schemeClr>
        </a:solidFill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Lama Kunjungan (Hari)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Sheet1!$B$3:$H$3</c:f>
              <c:strCache>
                <c:ptCount val="7"/>
                <c:pt idx="0">
                  <c:v>ASEAN</c:v>
                </c:pt>
                <c:pt idx="1">
                  <c:v>Asia</c:v>
                </c:pt>
                <c:pt idx="2">
                  <c:v>Timur Tengah</c:v>
                </c:pt>
                <c:pt idx="3">
                  <c:v>Eropa</c:v>
                </c:pt>
                <c:pt idx="4">
                  <c:v>Amerika</c:v>
                </c:pt>
                <c:pt idx="5">
                  <c:v>Oceania</c:v>
                </c:pt>
                <c:pt idx="6">
                  <c:v>Afrika</c:v>
                </c:pt>
              </c:strCache>
            </c:strRef>
          </c:cat>
          <c:val>
            <c:numRef>
              <c:f>Sheet1!$B$4:$H$4</c:f>
              <c:numCache>
                <c:formatCode>General</c:formatCode>
                <c:ptCount val="7"/>
                <c:pt idx="0">
                  <c:v>5.0</c:v>
                </c:pt>
                <c:pt idx="1">
                  <c:v>6.88</c:v>
                </c:pt>
                <c:pt idx="2">
                  <c:v>10.14</c:v>
                </c:pt>
                <c:pt idx="3">
                  <c:v>14.04</c:v>
                </c:pt>
                <c:pt idx="4">
                  <c:v>12.18</c:v>
                </c:pt>
                <c:pt idx="5">
                  <c:v>10.24</c:v>
                </c:pt>
                <c:pt idx="6">
                  <c:v>10.98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5938264"/>
        <c:axId val="2145932856"/>
      </c:barChart>
      <c:catAx>
        <c:axId val="214593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5932856"/>
        <c:crosses val="autoZero"/>
        <c:auto val="1"/>
        <c:lblAlgn val="ctr"/>
        <c:lblOffset val="100"/>
        <c:noMultiLvlLbl val="0"/>
      </c:catAx>
      <c:valAx>
        <c:axId val="21459328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45938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 err="1" smtClean="0"/>
              <a:t>Rerata</a:t>
            </a:r>
            <a:r>
              <a:rPr lang="en-US" sz="2000" dirty="0" smtClean="0"/>
              <a:t> </a:t>
            </a:r>
            <a:r>
              <a:rPr lang="en-US" sz="2000" dirty="0" err="1" smtClean="0"/>
              <a:t>Pengeluaran</a:t>
            </a:r>
            <a:r>
              <a:rPr lang="en-US" sz="2000" dirty="0" smtClean="0"/>
              <a:t> </a:t>
            </a:r>
            <a:r>
              <a:rPr lang="en-US" sz="2000" dirty="0"/>
              <a:t>(USD/</a:t>
            </a:r>
            <a:r>
              <a:rPr lang="en-US" sz="2000" dirty="0" err="1"/>
              <a:t>hari</a:t>
            </a:r>
            <a:r>
              <a:rPr lang="en-US" sz="2000" dirty="0"/>
              <a:t>)</a:t>
            </a:r>
          </a:p>
        </c:rich>
      </c:tx>
      <c:layout/>
      <c:overlay val="0"/>
      <c:spPr>
        <a:solidFill>
          <a:schemeClr val="accent6">
            <a:lumMod val="40000"/>
            <a:lumOff val="60000"/>
          </a:schemeClr>
        </a:solidFill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255417380704817"/>
          <c:y val="0.184916856093699"/>
          <c:w val="0.948916523859037"/>
          <c:h val="0.6434891028232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Pengeluaran (USD/hari)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Sheet1!$B$3:$H$3</c:f>
              <c:strCache>
                <c:ptCount val="7"/>
                <c:pt idx="0">
                  <c:v>ASEAN</c:v>
                </c:pt>
                <c:pt idx="1">
                  <c:v>Asia</c:v>
                </c:pt>
                <c:pt idx="2">
                  <c:v>Timur Tengah</c:v>
                </c:pt>
                <c:pt idx="3">
                  <c:v>Eropa</c:v>
                </c:pt>
                <c:pt idx="4">
                  <c:v>Amerika</c:v>
                </c:pt>
                <c:pt idx="5">
                  <c:v>Oceania</c:v>
                </c:pt>
                <c:pt idx="6">
                  <c:v>Afrika</c:v>
                </c:pt>
              </c:strCache>
            </c:strRef>
          </c:cat>
          <c:val>
            <c:numRef>
              <c:f>Sheet1!$B$5:$H$5</c:f>
              <c:numCache>
                <c:formatCode>General</c:formatCode>
                <c:ptCount val="7"/>
                <c:pt idx="0">
                  <c:v>136.74</c:v>
                </c:pt>
                <c:pt idx="1">
                  <c:v>142.39</c:v>
                </c:pt>
                <c:pt idx="2">
                  <c:v>189.15</c:v>
                </c:pt>
                <c:pt idx="3">
                  <c:v>109.6</c:v>
                </c:pt>
                <c:pt idx="4">
                  <c:v>125.33</c:v>
                </c:pt>
                <c:pt idx="5">
                  <c:v>150.31</c:v>
                </c:pt>
                <c:pt idx="6">
                  <c:v>124.82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5616872"/>
        <c:axId val="2145510728"/>
      </c:barChart>
      <c:catAx>
        <c:axId val="214561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5510728"/>
        <c:crosses val="autoZero"/>
        <c:auto val="1"/>
        <c:lblAlgn val="ctr"/>
        <c:lblOffset val="100"/>
        <c:noMultiLvlLbl val="0"/>
      </c:catAx>
      <c:valAx>
        <c:axId val="21455107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45616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6">
          <a:lumMod val="60000"/>
          <a:lumOff val="4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78305368044372"/>
          <c:y val="0.0246671415421188"/>
          <c:w val="0.944339037021513"/>
          <c:h val="0.74902687983427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'[Concuming Class_growth accounting_01112016.xlsx]Populasi'!$A$25</c:f>
              <c:strCache>
                <c:ptCount val="1"/>
                <c:pt idx="0">
                  <c:v>Consuming Class (million people)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'[Concuming Class_growth accounting_01112016.xlsx]Populasi'!$B$22:$F$22</c:f>
              <c:numCache>
                <c:formatCode>General</c:formatCode>
                <c:ptCount val="5"/>
                <c:pt idx="0">
                  <c:v>2010.0</c:v>
                </c:pt>
                <c:pt idx="1">
                  <c:v>2020.0</c:v>
                </c:pt>
                <c:pt idx="2">
                  <c:v>2030.0</c:v>
                </c:pt>
                <c:pt idx="3">
                  <c:v>2040.0</c:v>
                </c:pt>
                <c:pt idx="4">
                  <c:v>2045.0</c:v>
                </c:pt>
              </c:numCache>
            </c:numRef>
          </c:cat>
          <c:val>
            <c:numRef>
              <c:f>'[Concuming Class_growth accounting_01112016.xlsx]Populasi'!$B$25:$F$25</c:f>
              <c:numCache>
                <c:formatCode>0</c:formatCode>
                <c:ptCount val="5"/>
                <c:pt idx="0">
                  <c:v>45.0</c:v>
                </c:pt>
                <c:pt idx="1">
                  <c:v>85.0</c:v>
                </c:pt>
                <c:pt idx="2">
                  <c:v>165.0</c:v>
                </c:pt>
                <c:pt idx="3">
                  <c:v>237.0</c:v>
                </c:pt>
                <c:pt idx="4">
                  <c:v>258.0</c:v>
                </c:pt>
              </c:numCache>
            </c:numRef>
          </c:val>
        </c:ser>
        <c:ser>
          <c:idx val="0"/>
          <c:order val="1"/>
          <c:tx>
            <c:strRef>
              <c:f>'[Concuming Class_growth accounting_01112016.xlsx]Populasi'!$A$24</c:f>
              <c:strCache>
                <c:ptCount val="1"/>
                <c:pt idx="0">
                  <c:v>Others (million people)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'[Concuming Class_growth accounting_01112016.xlsx]Populasi'!$B$22:$F$22</c:f>
              <c:numCache>
                <c:formatCode>General</c:formatCode>
                <c:ptCount val="5"/>
                <c:pt idx="0">
                  <c:v>2010.0</c:v>
                </c:pt>
                <c:pt idx="1">
                  <c:v>2020.0</c:v>
                </c:pt>
                <c:pt idx="2">
                  <c:v>2030.0</c:v>
                </c:pt>
                <c:pt idx="3">
                  <c:v>2040.0</c:v>
                </c:pt>
                <c:pt idx="4">
                  <c:v>2045.0</c:v>
                </c:pt>
              </c:numCache>
            </c:numRef>
          </c:cat>
          <c:val>
            <c:numRef>
              <c:f>'[Concuming Class_growth accounting_01112016.xlsx]Populasi'!$B$24:$F$24</c:f>
              <c:numCache>
                <c:formatCode>0</c:formatCode>
                <c:ptCount val="5"/>
                <c:pt idx="0">
                  <c:v>195.0</c:v>
                </c:pt>
                <c:pt idx="1">
                  <c:v>185.0</c:v>
                </c:pt>
                <c:pt idx="2">
                  <c:v>130.0</c:v>
                </c:pt>
                <c:pt idx="3">
                  <c:v>73.0</c:v>
                </c:pt>
                <c:pt idx="4">
                  <c:v>62.0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2146632904"/>
        <c:axId val="2146636392"/>
      </c:barChart>
      <c:catAx>
        <c:axId val="214663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636392"/>
        <c:crosses val="autoZero"/>
        <c:auto val="1"/>
        <c:lblAlgn val="ctr"/>
        <c:lblOffset val="100"/>
        <c:noMultiLvlLbl val="0"/>
      </c:catAx>
      <c:valAx>
        <c:axId val="2146636392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214663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834055-15AC-4419-9299-A23B5E95BEE9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274040B-15F1-4B9F-8F55-7C6299DEAB2E}">
      <dgm:prSet custT="1"/>
      <dgm:spPr/>
      <dgm:t>
        <a:bodyPr/>
        <a:lstStyle/>
        <a:p>
          <a:pPr marL="363538" marR="0" lvl="0" indent="-363538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500" b="1" dirty="0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2. </a:t>
          </a:r>
          <a:r>
            <a:rPr lang="en-GB" sz="2500" b="1" dirty="0" err="1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Kondisi</a:t>
          </a:r>
          <a:r>
            <a:rPr lang="en-GB" sz="2500" b="1" dirty="0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 </a:t>
          </a:r>
          <a:r>
            <a:rPr lang="en-GB" sz="2500" b="1" dirty="0" err="1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Pariwisata</a:t>
          </a:r>
          <a:r>
            <a:rPr lang="en-GB" sz="2500" b="1" dirty="0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 Bali</a:t>
          </a:r>
          <a:endParaRPr lang="en-US" sz="2500" b="1" dirty="0">
            <a:solidFill>
              <a:schemeClr val="tx1"/>
            </a:solidFill>
            <a:latin typeface="Cambria" panose="02040503050406030204" pitchFamily="18" charset="0"/>
            <a:ea typeface="Cambria" charset="0"/>
            <a:cs typeface="Segoe UI" panose="020B0502040204020203" pitchFamily="34" charset="0"/>
          </a:endParaRPr>
        </a:p>
      </dgm:t>
    </dgm:pt>
    <dgm:pt modelId="{4767C6F7-8E60-4BA1-BA7B-9496C5097F68}" type="parTrans" cxnId="{D9BFB16C-0C1B-458F-9540-B6D87D211316}">
      <dgm:prSet/>
      <dgm:spPr/>
      <dgm:t>
        <a:bodyPr/>
        <a:lstStyle/>
        <a:p>
          <a:endParaRPr lang="id-ID" sz="2500" b="1">
            <a:latin typeface="Cambria" panose="02040503050406030204" pitchFamily="18" charset="0"/>
            <a:cs typeface="Segoe UI" panose="020B0502040204020203" pitchFamily="34" charset="0"/>
          </a:endParaRPr>
        </a:p>
      </dgm:t>
    </dgm:pt>
    <dgm:pt modelId="{03ED0A70-0D3E-4127-B17D-47AAEA3EAC82}" type="sibTrans" cxnId="{D9BFB16C-0C1B-458F-9540-B6D87D211316}">
      <dgm:prSet/>
      <dgm:spPr/>
      <dgm:t>
        <a:bodyPr/>
        <a:lstStyle/>
        <a:p>
          <a:endParaRPr lang="id-ID" sz="2500" b="1">
            <a:latin typeface="Cambria" panose="02040503050406030204" pitchFamily="18" charset="0"/>
            <a:cs typeface="Segoe UI" panose="020B0502040204020203" pitchFamily="34" charset="0"/>
          </a:endParaRPr>
        </a:p>
      </dgm:t>
    </dgm:pt>
    <dgm:pt modelId="{589753A6-4026-4D2F-B9B3-3996C46030C0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500" b="1" smtClean="0">
              <a:latin typeface="Cambria" panose="02040503050406030204" pitchFamily="18" charset="0"/>
              <a:ea typeface="Cambria" charset="0"/>
              <a:cs typeface="Segoe UI" panose="020B0502040204020203" pitchFamily="34" charset="0"/>
            </a:rPr>
            <a:t>4. </a:t>
          </a:r>
          <a:r>
            <a:rPr lang="en-US" sz="2500" b="1" dirty="0" err="1" smtClean="0">
              <a:latin typeface="Cambria" panose="02040503050406030204" pitchFamily="18" charset="0"/>
              <a:ea typeface="Cambria" charset="0"/>
              <a:cs typeface="Segoe UI" panose="020B0502040204020203" pitchFamily="34" charset="0"/>
            </a:rPr>
            <a:t>Integrasi</a:t>
          </a:r>
          <a:r>
            <a:rPr lang="en-US" sz="2500" b="1" dirty="0" smtClean="0">
              <a:latin typeface="Cambria" panose="02040503050406030204" pitchFamily="18" charset="0"/>
              <a:ea typeface="Cambria" charset="0"/>
              <a:cs typeface="Segoe UI" panose="020B0502040204020203" pitchFamily="34" charset="0"/>
            </a:rPr>
            <a:t> </a:t>
          </a:r>
          <a:r>
            <a:rPr lang="en-US" sz="2500" b="1" dirty="0" err="1" smtClean="0">
              <a:latin typeface="Cambria" panose="02040503050406030204" pitchFamily="18" charset="0"/>
              <a:ea typeface="Cambria" charset="0"/>
              <a:cs typeface="Segoe UI" panose="020B0502040204020203" pitchFamily="34" charset="0"/>
            </a:rPr>
            <a:t>Sumber-Sumber</a:t>
          </a:r>
          <a:r>
            <a:rPr lang="en-US" sz="2500" b="1" dirty="0" smtClean="0">
              <a:latin typeface="Cambria" panose="02040503050406030204" pitchFamily="18" charset="0"/>
              <a:ea typeface="Cambria" charset="0"/>
              <a:cs typeface="Segoe UI" panose="020B0502040204020203" pitchFamily="34" charset="0"/>
            </a:rPr>
            <a:t> </a:t>
          </a:r>
          <a:r>
            <a:rPr lang="en-US" sz="2500" b="1" dirty="0" err="1" smtClean="0">
              <a:latin typeface="Cambria" panose="02040503050406030204" pitchFamily="18" charset="0"/>
              <a:ea typeface="Cambria" charset="0"/>
              <a:cs typeface="Segoe UI" panose="020B0502040204020203" pitchFamily="34" charset="0"/>
            </a:rPr>
            <a:t>Pendanaan</a:t>
          </a:r>
          <a:endParaRPr lang="en-US" sz="2500" b="1" dirty="0">
            <a:latin typeface="Cambria" panose="02040503050406030204" pitchFamily="18" charset="0"/>
            <a:ea typeface="Cambria" charset="0"/>
            <a:cs typeface="Segoe UI" panose="020B0502040204020203" pitchFamily="34" charset="0"/>
          </a:endParaRPr>
        </a:p>
      </dgm:t>
    </dgm:pt>
    <dgm:pt modelId="{72A7FD45-A38A-4593-9E10-3D59CA6DE7CE}" type="parTrans" cxnId="{8BD6C8A9-ED4A-4C07-819D-18A47B88F28B}">
      <dgm:prSet/>
      <dgm:spPr/>
      <dgm:t>
        <a:bodyPr/>
        <a:lstStyle/>
        <a:p>
          <a:endParaRPr lang="en-GB"/>
        </a:p>
      </dgm:t>
    </dgm:pt>
    <dgm:pt modelId="{796771C0-6849-462F-B75D-5E695E93D210}" type="sibTrans" cxnId="{8BD6C8A9-ED4A-4C07-819D-18A47B88F28B}">
      <dgm:prSet/>
      <dgm:spPr/>
      <dgm:t>
        <a:bodyPr/>
        <a:lstStyle/>
        <a:p>
          <a:endParaRPr lang="en-GB"/>
        </a:p>
      </dgm:t>
    </dgm:pt>
    <dgm:pt modelId="{9CDA40C7-564A-4DBA-A6E1-2083E3E74FD3}">
      <dgm:prSet custT="1"/>
      <dgm:spPr/>
      <dgm:t>
        <a:bodyPr/>
        <a:lstStyle/>
        <a:p>
          <a:r>
            <a:rPr lang="en-ID" sz="2500" b="1" dirty="0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1. </a:t>
          </a:r>
          <a:r>
            <a:rPr lang="en-ID" sz="2500" b="1" dirty="0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Kondisi Umum Pariwisata Nasional</a:t>
          </a:r>
          <a:endParaRPr lang="en-US" sz="2500" b="1" dirty="0">
            <a:solidFill>
              <a:schemeClr val="tx1"/>
            </a:solidFill>
            <a:latin typeface="Cambria" panose="02040503050406030204" pitchFamily="18" charset="0"/>
            <a:cs typeface="Segoe UI" panose="020B0502040204020203" pitchFamily="34" charset="0"/>
          </a:endParaRPr>
        </a:p>
      </dgm:t>
    </dgm:pt>
    <dgm:pt modelId="{6B28F94F-7F7D-458F-8A71-F424DDFA1908}" type="sibTrans" cxnId="{6EFE75C9-2CC1-4DF3-A353-01422EB74990}">
      <dgm:prSet/>
      <dgm:spPr/>
      <dgm:t>
        <a:bodyPr/>
        <a:lstStyle/>
        <a:p>
          <a:endParaRPr lang="id-ID" sz="2500" b="1">
            <a:latin typeface="Cambria" panose="02040503050406030204" pitchFamily="18" charset="0"/>
            <a:cs typeface="Segoe UI" panose="020B0502040204020203" pitchFamily="34" charset="0"/>
          </a:endParaRPr>
        </a:p>
      </dgm:t>
    </dgm:pt>
    <dgm:pt modelId="{2F5E57D8-51D6-4A5C-B763-83A4151299E7}" type="parTrans" cxnId="{6EFE75C9-2CC1-4DF3-A353-01422EB74990}">
      <dgm:prSet/>
      <dgm:spPr/>
      <dgm:t>
        <a:bodyPr/>
        <a:lstStyle/>
        <a:p>
          <a:endParaRPr lang="id-ID" sz="2500" b="1">
            <a:latin typeface="Cambria" panose="02040503050406030204" pitchFamily="18" charset="0"/>
            <a:cs typeface="Segoe UI" panose="020B0502040204020203" pitchFamily="34" charset="0"/>
          </a:endParaRPr>
        </a:p>
      </dgm:t>
    </dgm:pt>
    <dgm:pt modelId="{B4BEC920-6CE4-4850-893B-422006A91A13}" type="pres">
      <dgm:prSet presAssocID="{4E834055-15AC-4419-9299-A23B5E95BEE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1D3A88-B954-4434-96BC-D4BFD6256597}" type="pres">
      <dgm:prSet presAssocID="{9CDA40C7-564A-4DBA-A6E1-2083E3E74FD3}" presName="parentLin" presStyleCnt="0"/>
      <dgm:spPr/>
      <dgm:t>
        <a:bodyPr/>
        <a:lstStyle/>
        <a:p>
          <a:endParaRPr lang="en-US"/>
        </a:p>
      </dgm:t>
    </dgm:pt>
    <dgm:pt modelId="{80870940-AFAC-49C1-B53A-A19F0FF3E9DC}" type="pres">
      <dgm:prSet presAssocID="{9CDA40C7-564A-4DBA-A6E1-2083E3E74FD3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118691B-2891-4D38-9A4E-B1BB0A5A7283}" type="pres">
      <dgm:prSet presAssocID="{9CDA40C7-564A-4DBA-A6E1-2083E3E74FD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6F7425-C6E5-421D-BE77-AD369AE9E180}" type="pres">
      <dgm:prSet presAssocID="{9CDA40C7-564A-4DBA-A6E1-2083E3E74FD3}" presName="negativeSpace" presStyleCnt="0"/>
      <dgm:spPr/>
      <dgm:t>
        <a:bodyPr/>
        <a:lstStyle/>
        <a:p>
          <a:endParaRPr lang="en-US"/>
        </a:p>
      </dgm:t>
    </dgm:pt>
    <dgm:pt modelId="{93C359E7-0A07-4605-9750-4E1AA1525B27}" type="pres">
      <dgm:prSet presAssocID="{9CDA40C7-564A-4DBA-A6E1-2083E3E74FD3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41B86F-D3A4-4E96-A3D6-E616242C3846}" type="pres">
      <dgm:prSet presAssocID="{6B28F94F-7F7D-458F-8A71-F424DDFA1908}" presName="spaceBetweenRectangles" presStyleCnt="0"/>
      <dgm:spPr/>
      <dgm:t>
        <a:bodyPr/>
        <a:lstStyle/>
        <a:p>
          <a:endParaRPr lang="en-US"/>
        </a:p>
      </dgm:t>
    </dgm:pt>
    <dgm:pt modelId="{7F3D5F3D-40EB-4D00-A0D3-7457BFF5191F}" type="pres">
      <dgm:prSet presAssocID="{C274040B-15F1-4B9F-8F55-7C6299DEAB2E}" presName="parentLin" presStyleCnt="0"/>
      <dgm:spPr/>
      <dgm:t>
        <a:bodyPr/>
        <a:lstStyle/>
        <a:p>
          <a:endParaRPr lang="en-US"/>
        </a:p>
      </dgm:t>
    </dgm:pt>
    <dgm:pt modelId="{4146433D-9480-4BD5-9B04-6B68040DE91D}" type="pres">
      <dgm:prSet presAssocID="{C274040B-15F1-4B9F-8F55-7C6299DEAB2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0E4C8579-BD55-4506-B4CC-C64C24071BAB}" type="pres">
      <dgm:prSet presAssocID="{C274040B-15F1-4B9F-8F55-7C6299DEAB2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D07DD-9F88-477A-82A5-FC71BB718ED6}" type="pres">
      <dgm:prSet presAssocID="{C274040B-15F1-4B9F-8F55-7C6299DEAB2E}" presName="negativeSpace" presStyleCnt="0"/>
      <dgm:spPr/>
      <dgm:t>
        <a:bodyPr/>
        <a:lstStyle/>
        <a:p>
          <a:endParaRPr lang="en-US"/>
        </a:p>
      </dgm:t>
    </dgm:pt>
    <dgm:pt modelId="{A7B2B261-63CE-4141-8010-044EB71F8584}" type="pres">
      <dgm:prSet presAssocID="{C274040B-15F1-4B9F-8F55-7C6299DEAB2E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2FA4C6-0A57-426A-BE22-C594D3E69195}" type="pres">
      <dgm:prSet presAssocID="{03ED0A70-0D3E-4127-B17D-47AAEA3EAC82}" presName="spaceBetweenRectangles" presStyleCnt="0"/>
      <dgm:spPr/>
      <dgm:t>
        <a:bodyPr/>
        <a:lstStyle/>
        <a:p>
          <a:endParaRPr lang="en-US"/>
        </a:p>
      </dgm:t>
    </dgm:pt>
    <dgm:pt modelId="{DCE6728C-CFF4-4CFF-8199-C6346EBB4F53}" type="pres">
      <dgm:prSet presAssocID="{589753A6-4026-4D2F-B9B3-3996C46030C0}" presName="parentLin" presStyleCnt="0"/>
      <dgm:spPr/>
      <dgm:t>
        <a:bodyPr/>
        <a:lstStyle/>
        <a:p>
          <a:endParaRPr lang="en-US"/>
        </a:p>
      </dgm:t>
    </dgm:pt>
    <dgm:pt modelId="{20454404-CE82-46AE-9DF3-FB1199B5A359}" type="pres">
      <dgm:prSet presAssocID="{589753A6-4026-4D2F-B9B3-3996C46030C0}" presName="parentLeftMargin" presStyleLbl="node1" presStyleIdx="1" presStyleCnt="3"/>
      <dgm:spPr/>
      <dgm:t>
        <a:bodyPr/>
        <a:lstStyle/>
        <a:p>
          <a:endParaRPr lang="en-GB"/>
        </a:p>
      </dgm:t>
    </dgm:pt>
    <dgm:pt modelId="{91D6F5AD-CAEE-4C99-A907-7790000B1456}" type="pres">
      <dgm:prSet presAssocID="{589753A6-4026-4D2F-B9B3-3996C46030C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87847DF-5D28-47DE-939A-AF6A33E1C14C}" type="pres">
      <dgm:prSet presAssocID="{589753A6-4026-4D2F-B9B3-3996C46030C0}" presName="negativeSpace" presStyleCnt="0"/>
      <dgm:spPr/>
      <dgm:t>
        <a:bodyPr/>
        <a:lstStyle/>
        <a:p>
          <a:endParaRPr lang="en-US"/>
        </a:p>
      </dgm:t>
    </dgm:pt>
    <dgm:pt modelId="{1B42CC96-CF41-41E9-840A-C0FB0ACCB144}" type="pres">
      <dgm:prSet presAssocID="{589753A6-4026-4D2F-B9B3-3996C46030C0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45AAFD-1E14-462A-8ED6-0878A5A53A3D}" type="presOf" srcId="{589753A6-4026-4D2F-B9B3-3996C46030C0}" destId="{20454404-CE82-46AE-9DF3-FB1199B5A359}" srcOrd="0" destOrd="0" presId="urn:microsoft.com/office/officeart/2005/8/layout/list1"/>
    <dgm:cxn modelId="{9455271A-F931-4F9C-A39A-BD0CBAB6C1AB}" type="presOf" srcId="{9CDA40C7-564A-4DBA-A6E1-2083E3E74FD3}" destId="{7118691B-2891-4D38-9A4E-B1BB0A5A7283}" srcOrd="1" destOrd="0" presId="urn:microsoft.com/office/officeart/2005/8/layout/list1"/>
    <dgm:cxn modelId="{6EFE75C9-2CC1-4DF3-A353-01422EB74990}" srcId="{4E834055-15AC-4419-9299-A23B5E95BEE9}" destId="{9CDA40C7-564A-4DBA-A6E1-2083E3E74FD3}" srcOrd="0" destOrd="0" parTransId="{2F5E57D8-51D6-4A5C-B763-83A4151299E7}" sibTransId="{6B28F94F-7F7D-458F-8A71-F424DDFA1908}"/>
    <dgm:cxn modelId="{D9BFB16C-0C1B-458F-9540-B6D87D211316}" srcId="{4E834055-15AC-4419-9299-A23B5E95BEE9}" destId="{C274040B-15F1-4B9F-8F55-7C6299DEAB2E}" srcOrd="1" destOrd="0" parTransId="{4767C6F7-8E60-4BA1-BA7B-9496C5097F68}" sibTransId="{03ED0A70-0D3E-4127-B17D-47AAEA3EAC82}"/>
    <dgm:cxn modelId="{DF81C2B4-50B7-49E3-A859-6AD41171C675}" type="presOf" srcId="{4E834055-15AC-4419-9299-A23B5E95BEE9}" destId="{B4BEC920-6CE4-4850-893B-422006A91A13}" srcOrd="0" destOrd="0" presId="urn:microsoft.com/office/officeart/2005/8/layout/list1"/>
    <dgm:cxn modelId="{63F0AF68-9CA2-4202-A463-72C7101DD32C}" type="presOf" srcId="{589753A6-4026-4D2F-B9B3-3996C46030C0}" destId="{91D6F5AD-CAEE-4C99-A907-7790000B1456}" srcOrd="1" destOrd="0" presId="urn:microsoft.com/office/officeart/2005/8/layout/list1"/>
    <dgm:cxn modelId="{5F53F708-C255-4FA1-8C47-7BBF2B5CEF07}" type="presOf" srcId="{9CDA40C7-564A-4DBA-A6E1-2083E3E74FD3}" destId="{80870940-AFAC-49C1-B53A-A19F0FF3E9DC}" srcOrd="0" destOrd="0" presId="urn:microsoft.com/office/officeart/2005/8/layout/list1"/>
    <dgm:cxn modelId="{8BD6C8A9-ED4A-4C07-819D-18A47B88F28B}" srcId="{4E834055-15AC-4419-9299-A23B5E95BEE9}" destId="{589753A6-4026-4D2F-B9B3-3996C46030C0}" srcOrd="2" destOrd="0" parTransId="{72A7FD45-A38A-4593-9E10-3D59CA6DE7CE}" sibTransId="{796771C0-6849-462F-B75D-5E695E93D210}"/>
    <dgm:cxn modelId="{F89A66F6-F079-4A0C-89C0-87176722ADCA}" type="presOf" srcId="{C274040B-15F1-4B9F-8F55-7C6299DEAB2E}" destId="{4146433D-9480-4BD5-9B04-6B68040DE91D}" srcOrd="0" destOrd="0" presId="urn:microsoft.com/office/officeart/2005/8/layout/list1"/>
    <dgm:cxn modelId="{C89DC074-2075-445F-A707-ADDBAE7A9A65}" type="presOf" srcId="{C274040B-15F1-4B9F-8F55-7C6299DEAB2E}" destId="{0E4C8579-BD55-4506-B4CC-C64C24071BAB}" srcOrd="1" destOrd="0" presId="urn:microsoft.com/office/officeart/2005/8/layout/list1"/>
    <dgm:cxn modelId="{2B349517-E7DF-4C06-ACF1-35DB979FB235}" type="presParOf" srcId="{B4BEC920-6CE4-4850-893B-422006A91A13}" destId="{271D3A88-B954-4434-96BC-D4BFD6256597}" srcOrd="0" destOrd="0" presId="urn:microsoft.com/office/officeart/2005/8/layout/list1"/>
    <dgm:cxn modelId="{BC1B6A31-E7C8-423E-A6D2-21FF8C458B72}" type="presParOf" srcId="{271D3A88-B954-4434-96BC-D4BFD6256597}" destId="{80870940-AFAC-49C1-B53A-A19F0FF3E9DC}" srcOrd="0" destOrd="0" presId="urn:microsoft.com/office/officeart/2005/8/layout/list1"/>
    <dgm:cxn modelId="{691DFA5A-D30F-4ADA-B0E8-9438B883FCDB}" type="presParOf" srcId="{271D3A88-B954-4434-96BC-D4BFD6256597}" destId="{7118691B-2891-4D38-9A4E-B1BB0A5A7283}" srcOrd="1" destOrd="0" presId="urn:microsoft.com/office/officeart/2005/8/layout/list1"/>
    <dgm:cxn modelId="{0ED3E8D6-F5BC-4F4F-A0F8-C84A37339DFD}" type="presParOf" srcId="{B4BEC920-6CE4-4850-893B-422006A91A13}" destId="{946F7425-C6E5-421D-BE77-AD369AE9E180}" srcOrd="1" destOrd="0" presId="urn:microsoft.com/office/officeart/2005/8/layout/list1"/>
    <dgm:cxn modelId="{A7399048-5270-4C83-BB70-05E087231331}" type="presParOf" srcId="{B4BEC920-6CE4-4850-893B-422006A91A13}" destId="{93C359E7-0A07-4605-9750-4E1AA1525B27}" srcOrd="2" destOrd="0" presId="urn:microsoft.com/office/officeart/2005/8/layout/list1"/>
    <dgm:cxn modelId="{FB04FEFB-98A6-478D-A975-BB5D31AA48BB}" type="presParOf" srcId="{B4BEC920-6CE4-4850-893B-422006A91A13}" destId="{9741B86F-D3A4-4E96-A3D6-E616242C3846}" srcOrd="3" destOrd="0" presId="urn:microsoft.com/office/officeart/2005/8/layout/list1"/>
    <dgm:cxn modelId="{2D5486A6-A5D8-4F3C-B7CD-AB18567E8C53}" type="presParOf" srcId="{B4BEC920-6CE4-4850-893B-422006A91A13}" destId="{7F3D5F3D-40EB-4D00-A0D3-7457BFF5191F}" srcOrd="4" destOrd="0" presId="urn:microsoft.com/office/officeart/2005/8/layout/list1"/>
    <dgm:cxn modelId="{0965729E-846C-4197-95FC-37FCB2991F03}" type="presParOf" srcId="{7F3D5F3D-40EB-4D00-A0D3-7457BFF5191F}" destId="{4146433D-9480-4BD5-9B04-6B68040DE91D}" srcOrd="0" destOrd="0" presId="urn:microsoft.com/office/officeart/2005/8/layout/list1"/>
    <dgm:cxn modelId="{AA17CF0A-DB46-4815-8AC5-ED77B41D0FF6}" type="presParOf" srcId="{7F3D5F3D-40EB-4D00-A0D3-7457BFF5191F}" destId="{0E4C8579-BD55-4506-B4CC-C64C24071BAB}" srcOrd="1" destOrd="0" presId="urn:microsoft.com/office/officeart/2005/8/layout/list1"/>
    <dgm:cxn modelId="{957D6FF3-58A7-448C-BD9D-70EBCCE504CF}" type="presParOf" srcId="{B4BEC920-6CE4-4850-893B-422006A91A13}" destId="{B16D07DD-9F88-477A-82A5-FC71BB718ED6}" srcOrd="5" destOrd="0" presId="urn:microsoft.com/office/officeart/2005/8/layout/list1"/>
    <dgm:cxn modelId="{FBA281C1-40B2-4759-B872-56BEF4FC6019}" type="presParOf" srcId="{B4BEC920-6CE4-4850-893B-422006A91A13}" destId="{A7B2B261-63CE-4141-8010-044EB71F8584}" srcOrd="6" destOrd="0" presId="urn:microsoft.com/office/officeart/2005/8/layout/list1"/>
    <dgm:cxn modelId="{6B5A7233-8088-470C-9E45-7612842D997D}" type="presParOf" srcId="{B4BEC920-6CE4-4850-893B-422006A91A13}" destId="{252FA4C6-0A57-426A-BE22-C594D3E69195}" srcOrd="7" destOrd="0" presId="urn:microsoft.com/office/officeart/2005/8/layout/list1"/>
    <dgm:cxn modelId="{81C92B00-601A-4ABF-8C40-90D438F6250D}" type="presParOf" srcId="{B4BEC920-6CE4-4850-893B-422006A91A13}" destId="{DCE6728C-CFF4-4CFF-8199-C6346EBB4F53}" srcOrd="8" destOrd="0" presId="urn:microsoft.com/office/officeart/2005/8/layout/list1"/>
    <dgm:cxn modelId="{02AAC37C-CEBB-45F7-8BC7-6167EB1704BC}" type="presParOf" srcId="{DCE6728C-CFF4-4CFF-8199-C6346EBB4F53}" destId="{20454404-CE82-46AE-9DF3-FB1199B5A359}" srcOrd="0" destOrd="0" presId="urn:microsoft.com/office/officeart/2005/8/layout/list1"/>
    <dgm:cxn modelId="{A1E7DEA4-DF2F-4203-8C95-83BC2225ED5C}" type="presParOf" srcId="{DCE6728C-CFF4-4CFF-8199-C6346EBB4F53}" destId="{91D6F5AD-CAEE-4C99-A907-7790000B1456}" srcOrd="1" destOrd="0" presId="urn:microsoft.com/office/officeart/2005/8/layout/list1"/>
    <dgm:cxn modelId="{49B619BC-C171-4E89-9703-A683955AC1D8}" type="presParOf" srcId="{B4BEC920-6CE4-4850-893B-422006A91A13}" destId="{487847DF-5D28-47DE-939A-AF6A33E1C14C}" srcOrd="9" destOrd="0" presId="urn:microsoft.com/office/officeart/2005/8/layout/list1"/>
    <dgm:cxn modelId="{C8104C88-64F2-41DC-B99E-2FD85F6E8E05}" type="presParOf" srcId="{B4BEC920-6CE4-4850-893B-422006A91A13}" destId="{1B42CC96-CF41-41E9-840A-C0FB0ACCB14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E2E6B0-A31E-48A8-9EC8-D140BDE20C3C}" type="doc">
      <dgm:prSet loTypeId="urn:microsoft.com/office/officeart/2005/8/layout/venn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7ADBC1C9-D418-478A-84C8-11AB72D77602}">
      <dgm:prSet phldrT="[Text]"/>
      <dgm:spPr/>
      <dgm:t>
        <a:bodyPr/>
        <a:lstStyle/>
        <a:p>
          <a:r>
            <a:rPr lang="id-ID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DUNIA</a:t>
          </a:r>
          <a:br>
            <a:rPr lang="id-ID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</a:br>
          <a:r>
            <a:rPr lang="id-ID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1</a:t>
          </a:r>
          <a:r>
            <a:rPr lang="en-US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.</a:t>
          </a:r>
          <a:r>
            <a:rPr lang="id-ID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322 juta</a:t>
          </a:r>
          <a:endParaRPr lang="id-ID" b="1" dirty="0">
            <a:solidFill>
              <a:schemeClr val="tx1"/>
            </a:solidFill>
            <a:latin typeface="Calibri" charset="0"/>
            <a:ea typeface="Calibri" charset="0"/>
            <a:cs typeface="Calibri" charset="0"/>
          </a:endParaRPr>
        </a:p>
      </dgm:t>
    </dgm:pt>
    <dgm:pt modelId="{9ED0ED78-C872-41B3-9C4C-D88475A7983A}" type="parTrans" cxnId="{6A18A629-C7CE-4BE2-B9A0-AEA51453E25B}">
      <dgm:prSet/>
      <dgm:spPr/>
      <dgm:t>
        <a:bodyPr/>
        <a:lstStyle/>
        <a:p>
          <a:endParaRPr lang="id-ID">
            <a:latin typeface="Calibri" charset="0"/>
            <a:ea typeface="Calibri" charset="0"/>
            <a:cs typeface="Calibri" charset="0"/>
          </a:endParaRPr>
        </a:p>
      </dgm:t>
    </dgm:pt>
    <dgm:pt modelId="{25672781-DD42-4046-A492-A39823B9F88B}" type="sibTrans" cxnId="{6A18A629-C7CE-4BE2-B9A0-AEA51453E25B}">
      <dgm:prSet/>
      <dgm:spPr/>
      <dgm:t>
        <a:bodyPr/>
        <a:lstStyle/>
        <a:p>
          <a:endParaRPr lang="id-ID">
            <a:latin typeface="Calibri" charset="0"/>
            <a:ea typeface="Calibri" charset="0"/>
            <a:cs typeface="Calibri" charset="0"/>
          </a:endParaRPr>
        </a:p>
      </dgm:t>
    </dgm:pt>
    <dgm:pt modelId="{60A64D1F-61E0-46B1-9014-4B6F2A16A889}">
      <dgm:prSet phldrT="[Text]"/>
      <dgm:spPr/>
      <dgm:t>
        <a:bodyPr/>
        <a:lstStyle/>
        <a:p>
          <a:r>
            <a:rPr lang="id-ID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ASIA PASIFIK</a:t>
          </a:r>
          <a:br>
            <a:rPr lang="id-ID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</a:br>
          <a:r>
            <a:rPr lang="en-GB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32</a:t>
          </a:r>
          <a:r>
            <a:rPr lang="id-ID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3</a:t>
          </a:r>
          <a:r>
            <a:rPr lang="en-GB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,</a:t>
          </a:r>
          <a:r>
            <a:rPr lang="id-ID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7 juta</a:t>
          </a:r>
          <a:endParaRPr lang="id-ID" b="1" dirty="0">
            <a:solidFill>
              <a:schemeClr val="tx1"/>
            </a:solidFill>
            <a:latin typeface="Calibri" charset="0"/>
            <a:ea typeface="Calibri" charset="0"/>
            <a:cs typeface="Calibri" charset="0"/>
          </a:endParaRPr>
        </a:p>
      </dgm:t>
    </dgm:pt>
    <dgm:pt modelId="{0ABA6608-386C-4006-AB30-70A1FD9490F6}" type="parTrans" cxnId="{B60AF4D3-BC1D-4E48-B899-D5AD9E180EB2}">
      <dgm:prSet/>
      <dgm:spPr/>
      <dgm:t>
        <a:bodyPr/>
        <a:lstStyle/>
        <a:p>
          <a:endParaRPr lang="id-ID">
            <a:latin typeface="Calibri" charset="0"/>
            <a:ea typeface="Calibri" charset="0"/>
            <a:cs typeface="Calibri" charset="0"/>
          </a:endParaRPr>
        </a:p>
      </dgm:t>
    </dgm:pt>
    <dgm:pt modelId="{D1195E20-57FD-49DD-A61B-A5DB35F83049}" type="sibTrans" cxnId="{B60AF4D3-BC1D-4E48-B899-D5AD9E180EB2}">
      <dgm:prSet/>
      <dgm:spPr/>
      <dgm:t>
        <a:bodyPr/>
        <a:lstStyle/>
        <a:p>
          <a:endParaRPr lang="id-ID">
            <a:latin typeface="Calibri" charset="0"/>
            <a:ea typeface="Calibri" charset="0"/>
            <a:cs typeface="Calibri" charset="0"/>
          </a:endParaRPr>
        </a:p>
      </dgm:t>
    </dgm:pt>
    <dgm:pt modelId="{A25BFD1F-4626-453C-988C-E22397C0FEC6}">
      <dgm:prSet phldrT="[Text]"/>
      <dgm:spPr/>
      <dgm:t>
        <a:bodyPr/>
        <a:lstStyle/>
        <a:p>
          <a:r>
            <a:rPr lang="id-ID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ASEAN</a:t>
          </a:r>
          <a:br>
            <a:rPr lang="id-ID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</a:br>
          <a:r>
            <a:rPr lang="id-ID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1</a:t>
          </a:r>
          <a:r>
            <a:rPr lang="en-US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20</a:t>
          </a:r>
          <a:r>
            <a:rPr lang="en-GB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,</a:t>
          </a:r>
          <a:r>
            <a:rPr lang="id-ID" b="1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1 juta</a:t>
          </a:r>
          <a:endParaRPr lang="id-ID" b="1" dirty="0">
            <a:solidFill>
              <a:schemeClr val="tx1"/>
            </a:solidFill>
            <a:latin typeface="Calibri" charset="0"/>
            <a:ea typeface="Calibri" charset="0"/>
            <a:cs typeface="Calibri" charset="0"/>
          </a:endParaRPr>
        </a:p>
      </dgm:t>
    </dgm:pt>
    <dgm:pt modelId="{F14C2D24-8DCC-49DA-AACF-045F21CA5AA8}" type="parTrans" cxnId="{45552C0D-6333-447F-BAED-04BDD9D2AA5F}">
      <dgm:prSet/>
      <dgm:spPr/>
      <dgm:t>
        <a:bodyPr/>
        <a:lstStyle/>
        <a:p>
          <a:endParaRPr lang="id-ID">
            <a:latin typeface="Calibri" charset="0"/>
            <a:ea typeface="Calibri" charset="0"/>
            <a:cs typeface="Calibri" charset="0"/>
          </a:endParaRPr>
        </a:p>
      </dgm:t>
    </dgm:pt>
    <dgm:pt modelId="{B10621A7-AA27-413C-AD9A-3C52EF088048}" type="sibTrans" cxnId="{45552C0D-6333-447F-BAED-04BDD9D2AA5F}">
      <dgm:prSet/>
      <dgm:spPr/>
      <dgm:t>
        <a:bodyPr/>
        <a:lstStyle/>
        <a:p>
          <a:endParaRPr lang="id-ID">
            <a:latin typeface="Calibri" charset="0"/>
            <a:ea typeface="Calibri" charset="0"/>
            <a:cs typeface="Calibri" charset="0"/>
          </a:endParaRPr>
        </a:p>
      </dgm:t>
    </dgm:pt>
    <dgm:pt modelId="{C5B9AB42-6F70-4FCD-92AA-44DCC29856BD}">
      <dgm:prSet phldrT="[Text]"/>
      <dgm:spPr/>
      <dgm:t>
        <a:bodyPr/>
        <a:lstStyle/>
        <a:p>
          <a:r>
            <a:rPr lang="id-ID" b="1" dirty="0">
              <a:latin typeface="Calibri" charset="0"/>
              <a:ea typeface="Calibri" charset="0"/>
              <a:cs typeface="Calibri" charset="0"/>
            </a:rPr>
            <a:t>INDONESIA</a:t>
          </a:r>
          <a:br>
            <a:rPr lang="id-ID" b="1" dirty="0">
              <a:latin typeface="Calibri" charset="0"/>
              <a:ea typeface="Calibri" charset="0"/>
              <a:cs typeface="Calibri" charset="0"/>
            </a:rPr>
          </a:br>
          <a:r>
            <a:rPr lang="en-US" b="1" dirty="0" smtClean="0">
              <a:latin typeface="Calibri" charset="0"/>
              <a:ea typeface="Calibri" charset="0"/>
              <a:cs typeface="Calibri" charset="0"/>
            </a:rPr>
            <a:t>14</a:t>
          </a:r>
          <a:r>
            <a:rPr lang="id-ID" b="1" dirty="0" smtClean="0">
              <a:latin typeface="Calibri" charset="0"/>
              <a:ea typeface="Calibri" charset="0"/>
              <a:cs typeface="Calibri" charset="0"/>
            </a:rPr>
            <a:t>,0 juta</a:t>
          </a:r>
          <a:endParaRPr lang="id-ID" b="1" dirty="0">
            <a:latin typeface="Calibri" charset="0"/>
            <a:ea typeface="Calibri" charset="0"/>
            <a:cs typeface="Calibri" charset="0"/>
          </a:endParaRPr>
        </a:p>
      </dgm:t>
    </dgm:pt>
    <dgm:pt modelId="{56D1C8DB-58F6-4D00-9FF0-A00C299692B5}" type="parTrans" cxnId="{03803A8F-D374-4CCE-98BF-3601AE03A2FA}">
      <dgm:prSet/>
      <dgm:spPr/>
      <dgm:t>
        <a:bodyPr/>
        <a:lstStyle/>
        <a:p>
          <a:endParaRPr lang="id-ID">
            <a:latin typeface="Calibri" charset="0"/>
            <a:ea typeface="Calibri" charset="0"/>
            <a:cs typeface="Calibri" charset="0"/>
          </a:endParaRPr>
        </a:p>
      </dgm:t>
    </dgm:pt>
    <dgm:pt modelId="{73D018B7-DBF7-4D06-BA1C-11D13D8540E2}" type="sibTrans" cxnId="{03803A8F-D374-4CCE-98BF-3601AE03A2FA}">
      <dgm:prSet/>
      <dgm:spPr/>
      <dgm:t>
        <a:bodyPr/>
        <a:lstStyle/>
        <a:p>
          <a:endParaRPr lang="id-ID">
            <a:latin typeface="Calibri" charset="0"/>
            <a:ea typeface="Calibri" charset="0"/>
            <a:cs typeface="Calibri" charset="0"/>
          </a:endParaRPr>
        </a:p>
      </dgm:t>
    </dgm:pt>
    <dgm:pt modelId="{6BDC4FED-4ADE-499D-B939-A196593863DE}" type="pres">
      <dgm:prSet presAssocID="{46E2E6B0-A31E-48A8-9EC8-D140BDE20C3C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DF4A92-6EEC-4F49-8205-F52ECC88FA1B}" type="pres">
      <dgm:prSet presAssocID="{46E2E6B0-A31E-48A8-9EC8-D140BDE20C3C}" presName="comp1" presStyleCnt="0"/>
      <dgm:spPr/>
      <dgm:t>
        <a:bodyPr/>
        <a:lstStyle/>
        <a:p>
          <a:endParaRPr lang="en-US"/>
        </a:p>
      </dgm:t>
    </dgm:pt>
    <dgm:pt modelId="{45D894C9-1A84-44AC-9940-79DCFCDC5224}" type="pres">
      <dgm:prSet presAssocID="{46E2E6B0-A31E-48A8-9EC8-D140BDE20C3C}" presName="circle1" presStyleLbl="node1" presStyleIdx="0" presStyleCnt="4"/>
      <dgm:spPr/>
      <dgm:t>
        <a:bodyPr/>
        <a:lstStyle/>
        <a:p>
          <a:endParaRPr lang="en-US"/>
        </a:p>
      </dgm:t>
    </dgm:pt>
    <dgm:pt modelId="{35D0EF96-DFD3-466C-888C-A4A4369CFCC0}" type="pres">
      <dgm:prSet presAssocID="{46E2E6B0-A31E-48A8-9EC8-D140BDE20C3C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6B6A96-6BF4-4CB2-AD9E-256D24B952ED}" type="pres">
      <dgm:prSet presAssocID="{46E2E6B0-A31E-48A8-9EC8-D140BDE20C3C}" presName="comp2" presStyleCnt="0"/>
      <dgm:spPr/>
      <dgm:t>
        <a:bodyPr/>
        <a:lstStyle/>
        <a:p>
          <a:endParaRPr lang="en-US"/>
        </a:p>
      </dgm:t>
    </dgm:pt>
    <dgm:pt modelId="{69B19AFA-358A-4042-BEBB-F83DE44CA12D}" type="pres">
      <dgm:prSet presAssocID="{46E2E6B0-A31E-48A8-9EC8-D140BDE20C3C}" presName="circle2" presStyleLbl="node1" presStyleIdx="1" presStyleCnt="4"/>
      <dgm:spPr/>
      <dgm:t>
        <a:bodyPr/>
        <a:lstStyle/>
        <a:p>
          <a:endParaRPr lang="en-US"/>
        </a:p>
      </dgm:t>
    </dgm:pt>
    <dgm:pt modelId="{EB1F7B4A-AE3C-495F-A360-B5D8446C41ED}" type="pres">
      <dgm:prSet presAssocID="{46E2E6B0-A31E-48A8-9EC8-D140BDE20C3C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132515-EF3E-47F1-B8DA-8FC3F665FA74}" type="pres">
      <dgm:prSet presAssocID="{46E2E6B0-A31E-48A8-9EC8-D140BDE20C3C}" presName="comp3" presStyleCnt="0"/>
      <dgm:spPr/>
      <dgm:t>
        <a:bodyPr/>
        <a:lstStyle/>
        <a:p>
          <a:endParaRPr lang="en-US"/>
        </a:p>
      </dgm:t>
    </dgm:pt>
    <dgm:pt modelId="{B0BFF9E2-2189-4954-A795-8BC2D9E147A6}" type="pres">
      <dgm:prSet presAssocID="{46E2E6B0-A31E-48A8-9EC8-D140BDE20C3C}" presName="circle3" presStyleLbl="node1" presStyleIdx="2" presStyleCnt="4"/>
      <dgm:spPr/>
      <dgm:t>
        <a:bodyPr/>
        <a:lstStyle/>
        <a:p>
          <a:endParaRPr lang="en-US"/>
        </a:p>
      </dgm:t>
    </dgm:pt>
    <dgm:pt modelId="{A7C7B217-8296-4BFE-914A-A93890A321ED}" type="pres">
      <dgm:prSet presAssocID="{46E2E6B0-A31E-48A8-9EC8-D140BDE20C3C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A13BAC-B6DC-4119-A034-EB29C9FF2AF1}" type="pres">
      <dgm:prSet presAssocID="{46E2E6B0-A31E-48A8-9EC8-D140BDE20C3C}" presName="comp4" presStyleCnt="0"/>
      <dgm:spPr/>
      <dgm:t>
        <a:bodyPr/>
        <a:lstStyle/>
        <a:p>
          <a:endParaRPr lang="en-US"/>
        </a:p>
      </dgm:t>
    </dgm:pt>
    <dgm:pt modelId="{D19951E3-D4B1-4995-9F96-BD3B9CAF127A}" type="pres">
      <dgm:prSet presAssocID="{46E2E6B0-A31E-48A8-9EC8-D140BDE20C3C}" presName="circle4" presStyleLbl="node1" presStyleIdx="3" presStyleCnt="4"/>
      <dgm:spPr/>
      <dgm:t>
        <a:bodyPr/>
        <a:lstStyle/>
        <a:p>
          <a:endParaRPr lang="en-US"/>
        </a:p>
      </dgm:t>
    </dgm:pt>
    <dgm:pt modelId="{DD1A7AF1-9039-4799-8DD9-3F7ECE6F6815}" type="pres">
      <dgm:prSet presAssocID="{46E2E6B0-A31E-48A8-9EC8-D140BDE20C3C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9025CC-5353-4C6D-BD7D-9FD753E07779}" type="presOf" srcId="{A25BFD1F-4626-453C-988C-E22397C0FEC6}" destId="{B0BFF9E2-2189-4954-A795-8BC2D9E147A6}" srcOrd="0" destOrd="0" presId="urn:microsoft.com/office/officeart/2005/8/layout/venn2"/>
    <dgm:cxn modelId="{FF6B2290-4EE1-43D5-82A8-56E2F1BBF0F0}" type="presOf" srcId="{7ADBC1C9-D418-478A-84C8-11AB72D77602}" destId="{35D0EF96-DFD3-466C-888C-A4A4369CFCC0}" srcOrd="1" destOrd="0" presId="urn:microsoft.com/office/officeart/2005/8/layout/venn2"/>
    <dgm:cxn modelId="{45552C0D-6333-447F-BAED-04BDD9D2AA5F}" srcId="{46E2E6B0-A31E-48A8-9EC8-D140BDE20C3C}" destId="{A25BFD1F-4626-453C-988C-E22397C0FEC6}" srcOrd="2" destOrd="0" parTransId="{F14C2D24-8DCC-49DA-AACF-045F21CA5AA8}" sibTransId="{B10621A7-AA27-413C-AD9A-3C52EF088048}"/>
    <dgm:cxn modelId="{5688D341-671D-478E-A862-926A26F7C763}" type="presOf" srcId="{C5B9AB42-6F70-4FCD-92AA-44DCC29856BD}" destId="{DD1A7AF1-9039-4799-8DD9-3F7ECE6F6815}" srcOrd="1" destOrd="0" presId="urn:microsoft.com/office/officeart/2005/8/layout/venn2"/>
    <dgm:cxn modelId="{4E3CEDE7-64DB-4362-AE74-647A26F5116B}" type="presOf" srcId="{46E2E6B0-A31E-48A8-9EC8-D140BDE20C3C}" destId="{6BDC4FED-4ADE-499D-B939-A196593863DE}" srcOrd="0" destOrd="0" presId="urn:microsoft.com/office/officeart/2005/8/layout/venn2"/>
    <dgm:cxn modelId="{C4750FF6-6C63-4A16-B66A-F4F31730901C}" type="presOf" srcId="{60A64D1F-61E0-46B1-9014-4B6F2A16A889}" destId="{EB1F7B4A-AE3C-495F-A360-B5D8446C41ED}" srcOrd="1" destOrd="0" presId="urn:microsoft.com/office/officeart/2005/8/layout/venn2"/>
    <dgm:cxn modelId="{85E4F871-3B3B-4F63-83ED-05138B413A9A}" type="presOf" srcId="{A25BFD1F-4626-453C-988C-E22397C0FEC6}" destId="{A7C7B217-8296-4BFE-914A-A93890A321ED}" srcOrd="1" destOrd="0" presId="urn:microsoft.com/office/officeart/2005/8/layout/venn2"/>
    <dgm:cxn modelId="{B60AF4D3-BC1D-4E48-B899-D5AD9E180EB2}" srcId="{46E2E6B0-A31E-48A8-9EC8-D140BDE20C3C}" destId="{60A64D1F-61E0-46B1-9014-4B6F2A16A889}" srcOrd="1" destOrd="0" parTransId="{0ABA6608-386C-4006-AB30-70A1FD9490F6}" sibTransId="{D1195E20-57FD-49DD-A61B-A5DB35F83049}"/>
    <dgm:cxn modelId="{6A18A629-C7CE-4BE2-B9A0-AEA51453E25B}" srcId="{46E2E6B0-A31E-48A8-9EC8-D140BDE20C3C}" destId="{7ADBC1C9-D418-478A-84C8-11AB72D77602}" srcOrd="0" destOrd="0" parTransId="{9ED0ED78-C872-41B3-9C4C-D88475A7983A}" sibTransId="{25672781-DD42-4046-A492-A39823B9F88B}"/>
    <dgm:cxn modelId="{2A599FF4-5BC8-4EF7-9490-5B0148DC150D}" type="presOf" srcId="{60A64D1F-61E0-46B1-9014-4B6F2A16A889}" destId="{69B19AFA-358A-4042-BEBB-F83DE44CA12D}" srcOrd="0" destOrd="0" presId="urn:microsoft.com/office/officeart/2005/8/layout/venn2"/>
    <dgm:cxn modelId="{729A6BCD-08F2-442B-B80F-7C0E900788C2}" type="presOf" srcId="{C5B9AB42-6F70-4FCD-92AA-44DCC29856BD}" destId="{D19951E3-D4B1-4995-9F96-BD3B9CAF127A}" srcOrd="0" destOrd="0" presId="urn:microsoft.com/office/officeart/2005/8/layout/venn2"/>
    <dgm:cxn modelId="{DDF0B053-1A43-4785-870F-A31D3C9DAC34}" type="presOf" srcId="{7ADBC1C9-D418-478A-84C8-11AB72D77602}" destId="{45D894C9-1A84-44AC-9940-79DCFCDC5224}" srcOrd="0" destOrd="0" presId="urn:microsoft.com/office/officeart/2005/8/layout/venn2"/>
    <dgm:cxn modelId="{03803A8F-D374-4CCE-98BF-3601AE03A2FA}" srcId="{46E2E6B0-A31E-48A8-9EC8-D140BDE20C3C}" destId="{C5B9AB42-6F70-4FCD-92AA-44DCC29856BD}" srcOrd="3" destOrd="0" parTransId="{56D1C8DB-58F6-4D00-9FF0-A00C299692B5}" sibTransId="{73D018B7-DBF7-4D06-BA1C-11D13D8540E2}"/>
    <dgm:cxn modelId="{E702305F-DB12-47C8-A5B6-443ADD12329C}" type="presParOf" srcId="{6BDC4FED-4ADE-499D-B939-A196593863DE}" destId="{E1DF4A92-6EEC-4F49-8205-F52ECC88FA1B}" srcOrd="0" destOrd="0" presId="urn:microsoft.com/office/officeart/2005/8/layout/venn2"/>
    <dgm:cxn modelId="{DA19B4E3-86F2-4E5C-80A9-778D9F8FCAB1}" type="presParOf" srcId="{E1DF4A92-6EEC-4F49-8205-F52ECC88FA1B}" destId="{45D894C9-1A84-44AC-9940-79DCFCDC5224}" srcOrd="0" destOrd="0" presId="urn:microsoft.com/office/officeart/2005/8/layout/venn2"/>
    <dgm:cxn modelId="{3FCE74EF-0AE7-4E04-B7BE-5C8A02121B94}" type="presParOf" srcId="{E1DF4A92-6EEC-4F49-8205-F52ECC88FA1B}" destId="{35D0EF96-DFD3-466C-888C-A4A4369CFCC0}" srcOrd="1" destOrd="0" presId="urn:microsoft.com/office/officeart/2005/8/layout/venn2"/>
    <dgm:cxn modelId="{ACF3BA28-D918-4FED-B5F7-A616CEDD67B6}" type="presParOf" srcId="{6BDC4FED-4ADE-499D-B939-A196593863DE}" destId="{996B6A96-6BF4-4CB2-AD9E-256D24B952ED}" srcOrd="1" destOrd="0" presId="urn:microsoft.com/office/officeart/2005/8/layout/venn2"/>
    <dgm:cxn modelId="{EBE11058-8EE6-4BF1-8FD7-D3DC4AE08873}" type="presParOf" srcId="{996B6A96-6BF4-4CB2-AD9E-256D24B952ED}" destId="{69B19AFA-358A-4042-BEBB-F83DE44CA12D}" srcOrd="0" destOrd="0" presId="urn:microsoft.com/office/officeart/2005/8/layout/venn2"/>
    <dgm:cxn modelId="{A584A48E-B7EF-49A8-BBE8-D29791C20C8B}" type="presParOf" srcId="{996B6A96-6BF4-4CB2-AD9E-256D24B952ED}" destId="{EB1F7B4A-AE3C-495F-A360-B5D8446C41ED}" srcOrd="1" destOrd="0" presId="urn:microsoft.com/office/officeart/2005/8/layout/venn2"/>
    <dgm:cxn modelId="{D3E25326-1E83-49E2-8477-9DAF74108B8C}" type="presParOf" srcId="{6BDC4FED-4ADE-499D-B939-A196593863DE}" destId="{26132515-EF3E-47F1-B8DA-8FC3F665FA74}" srcOrd="2" destOrd="0" presId="urn:microsoft.com/office/officeart/2005/8/layout/venn2"/>
    <dgm:cxn modelId="{E271F739-E201-405C-B5DA-2A29F5963150}" type="presParOf" srcId="{26132515-EF3E-47F1-B8DA-8FC3F665FA74}" destId="{B0BFF9E2-2189-4954-A795-8BC2D9E147A6}" srcOrd="0" destOrd="0" presId="urn:microsoft.com/office/officeart/2005/8/layout/venn2"/>
    <dgm:cxn modelId="{9656F7E7-D4F2-4641-A6AB-BAA434BD77E1}" type="presParOf" srcId="{26132515-EF3E-47F1-B8DA-8FC3F665FA74}" destId="{A7C7B217-8296-4BFE-914A-A93890A321ED}" srcOrd="1" destOrd="0" presId="urn:microsoft.com/office/officeart/2005/8/layout/venn2"/>
    <dgm:cxn modelId="{FF95E2A2-1AB7-48AC-966F-BE8C383C3B7F}" type="presParOf" srcId="{6BDC4FED-4ADE-499D-B939-A196593863DE}" destId="{C5A13BAC-B6DC-4119-A034-EB29C9FF2AF1}" srcOrd="3" destOrd="0" presId="urn:microsoft.com/office/officeart/2005/8/layout/venn2"/>
    <dgm:cxn modelId="{5D8142FA-C7EF-4931-8249-552CB672ADE2}" type="presParOf" srcId="{C5A13BAC-B6DC-4119-A034-EB29C9FF2AF1}" destId="{D19951E3-D4B1-4995-9F96-BD3B9CAF127A}" srcOrd="0" destOrd="0" presId="urn:microsoft.com/office/officeart/2005/8/layout/venn2"/>
    <dgm:cxn modelId="{7D0911AA-7D18-46A6-8768-09F12151B831}" type="presParOf" srcId="{C5A13BAC-B6DC-4119-A034-EB29C9FF2AF1}" destId="{DD1A7AF1-9039-4799-8DD9-3F7ECE6F681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D76E90-2AA7-DE4B-B468-BAE6750613A5}" type="doc">
      <dgm:prSet loTypeId="urn:microsoft.com/office/officeart/2005/8/layout/arrow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AA57D3-1CD6-E940-BF8B-21A2246EF8AF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en-US" sz="3200" b="1" dirty="0" smtClean="0"/>
            <a:t>17</a:t>
          </a:r>
          <a:r>
            <a:rPr lang="en-US" sz="3200" b="1" dirty="0"/>
            <a:t>%</a:t>
          </a:r>
          <a:endParaRPr lang="id-ID" sz="3200" b="1" dirty="0"/>
        </a:p>
        <a:p>
          <a:pPr rtl="0">
            <a:spcAft>
              <a:spcPts val="0"/>
            </a:spcAft>
          </a:pPr>
          <a:r>
            <a:rPr lang="id-ID" sz="1600" b="1" dirty="0"/>
            <a:t>(1971)</a:t>
          </a:r>
          <a:endParaRPr lang="en-US" sz="1600" b="1" dirty="0"/>
        </a:p>
      </dgm:t>
    </dgm:pt>
    <dgm:pt modelId="{4C142ED6-12ED-BF47-AEFA-75BBDB72F0CD}" type="parTrans" cxnId="{D9E705BE-3EED-9843-B7D5-7442CEB580A0}">
      <dgm:prSet/>
      <dgm:spPr/>
      <dgm:t>
        <a:bodyPr/>
        <a:lstStyle/>
        <a:p>
          <a:endParaRPr lang="en-US"/>
        </a:p>
      </dgm:t>
    </dgm:pt>
    <dgm:pt modelId="{8A07531A-4A77-9941-B184-57C480C3F7CE}" type="sibTrans" cxnId="{D9E705BE-3EED-9843-B7D5-7442CEB580A0}">
      <dgm:prSet/>
      <dgm:spPr/>
      <dgm:t>
        <a:bodyPr/>
        <a:lstStyle/>
        <a:p>
          <a:endParaRPr lang="en-US"/>
        </a:p>
      </dgm:t>
    </dgm:pt>
    <dgm:pt modelId="{FED83EA4-7BC3-9244-9E12-D13FB3CAE8C6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en-US" sz="3200" b="1" dirty="0" smtClean="0"/>
            <a:t>42%</a:t>
          </a:r>
          <a:endParaRPr lang="id-ID" sz="3200" b="1" dirty="0"/>
        </a:p>
        <a:p>
          <a:pPr rtl="0">
            <a:spcAft>
              <a:spcPts val="0"/>
            </a:spcAft>
          </a:pPr>
          <a:r>
            <a:rPr lang="id-ID" sz="1600" b="1" dirty="0"/>
            <a:t>(2000)</a:t>
          </a:r>
          <a:r>
            <a:rPr lang="en-US" sz="1600" b="1" dirty="0"/>
            <a:t> </a:t>
          </a:r>
        </a:p>
      </dgm:t>
    </dgm:pt>
    <dgm:pt modelId="{7FDD3C2F-9F82-5442-9296-3587EFC39506}" type="parTrans" cxnId="{046520AD-BC7A-9249-AC70-B68E439823DD}">
      <dgm:prSet/>
      <dgm:spPr/>
      <dgm:t>
        <a:bodyPr/>
        <a:lstStyle/>
        <a:p>
          <a:endParaRPr lang="en-US"/>
        </a:p>
      </dgm:t>
    </dgm:pt>
    <dgm:pt modelId="{5E544B2D-50C8-6C45-AE6C-185809AD2ED6}" type="sibTrans" cxnId="{046520AD-BC7A-9249-AC70-B68E439823DD}">
      <dgm:prSet/>
      <dgm:spPr/>
      <dgm:t>
        <a:bodyPr/>
        <a:lstStyle/>
        <a:p>
          <a:endParaRPr lang="en-US"/>
        </a:p>
      </dgm:t>
    </dgm:pt>
    <dgm:pt modelId="{391332C5-8897-AE4F-BA4E-15C141D145A3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en-US" sz="3200" b="1" dirty="0" smtClean="0"/>
            <a:t>54,2%</a:t>
          </a:r>
          <a:endParaRPr lang="id-ID" sz="2900" b="1" dirty="0"/>
        </a:p>
        <a:p>
          <a:pPr rtl="0">
            <a:spcAft>
              <a:spcPts val="0"/>
            </a:spcAft>
          </a:pPr>
          <a:r>
            <a:rPr lang="id-ID" sz="1600" b="1" dirty="0"/>
            <a:t>(2010)</a:t>
          </a:r>
          <a:endParaRPr lang="en-US" sz="1600" b="1" dirty="0"/>
        </a:p>
      </dgm:t>
    </dgm:pt>
    <dgm:pt modelId="{C3C6A666-8F68-1540-BBAA-B48536032A04}" type="parTrans" cxnId="{BE4ED19F-721D-1A4A-B005-1615EA7112C1}">
      <dgm:prSet/>
      <dgm:spPr/>
      <dgm:t>
        <a:bodyPr/>
        <a:lstStyle/>
        <a:p>
          <a:endParaRPr lang="en-US"/>
        </a:p>
      </dgm:t>
    </dgm:pt>
    <dgm:pt modelId="{F1534E93-22E6-A341-A567-67B51CCC9C58}" type="sibTrans" cxnId="{BE4ED19F-721D-1A4A-B005-1615EA7112C1}">
      <dgm:prSet/>
      <dgm:spPr/>
      <dgm:t>
        <a:bodyPr/>
        <a:lstStyle/>
        <a:p>
          <a:endParaRPr lang="en-US"/>
        </a:p>
      </dgm:t>
    </dgm:pt>
    <dgm:pt modelId="{1525A881-3D66-744C-AF40-242FF115D639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n-US" sz="3200" b="1" dirty="0" smtClean="0"/>
            <a:t>68,5%</a:t>
          </a:r>
          <a:endParaRPr lang="id-ID" sz="3200" b="1" dirty="0"/>
        </a:p>
        <a:p>
          <a:pPr>
            <a:spcAft>
              <a:spcPts val="0"/>
            </a:spcAft>
          </a:pPr>
          <a:r>
            <a:rPr lang="id-ID" sz="1600" b="1" dirty="0"/>
            <a:t>(2025)</a:t>
          </a:r>
          <a:r>
            <a:rPr lang="en-US" sz="1600" b="1" dirty="0"/>
            <a:t> </a:t>
          </a:r>
          <a:r>
            <a:rPr lang="en-US" sz="1600" dirty="0"/>
            <a:t> </a:t>
          </a:r>
        </a:p>
      </dgm:t>
    </dgm:pt>
    <dgm:pt modelId="{70956CA4-4A8B-DD4A-AE9E-3D67414D90C2}" type="parTrans" cxnId="{E783A867-585A-2D47-866A-76360FCAE146}">
      <dgm:prSet/>
      <dgm:spPr/>
      <dgm:t>
        <a:bodyPr/>
        <a:lstStyle/>
        <a:p>
          <a:endParaRPr lang="en-US"/>
        </a:p>
      </dgm:t>
    </dgm:pt>
    <dgm:pt modelId="{69CBD119-1338-9E4F-AB1F-406921410E5A}" type="sibTrans" cxnId="{E783A867-585A-2D47-866A-76360FCAE146}">
      <dgm:prSet/>
      <dgm:spPr/>
      <dgm:t>
        <a:bodyPr/>
        <a:lstStyle/>
        <a:p>
          <a:endParaRPr lang="en-US"/>
        </a:p>
      </dgm:t>
    </dgm:pt>
    <dgm:pt modelId="{34F5A077-C5AB-D84E-A340-F74391F22198}" type="pres">
      <dgm:prSet presAssocID="{8FD76E90-2AA7-DE4B-B468-BAE6750613A5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4DF2A65-CF06-8142-A8E7-E0F48D29FAD6}" type="pres">
      <dgm:prSet presAssocID="{8FD76E90-2AA7-DE4B-B468-BAE6750613A5}" presName="arrow" presStyleLbl="bgShp" presStyleIdx="0" presStyleCnt="1"/>
      <dgm:spPr/>
    </dgm:pt>
    <dgm:pt modelId="{72349A5F-6EF2-2A43-83E8-05EF7154CD35}" type="pres">
      <dgm:prSet presAssocID="{8FD76E90-2AA7-DE4B-B468-BAE6750613A5}" presName="arrowDiagram4" presStyleCnt="0"/>
      <dgm:spPr/>
    </dgm:pt>
    <dgm:pt modelId="{3BA6CA70-3EE6-6D42-B4F2-9B721D9CB44A}" type="pres">
      <dgm:prSet presAssocID="{4EAA57D3-1CD6-E940-BF8B-21A2246EF8AF}" presName="bullet4a" presStyleLbl="node1" presStyleIdx="0" presStyleCnt="4"/>
      <dgm:spPr/>
    </dgm:pt>
    <dgm:pt modelId="{9038E01D-5CE6-874C-8B22-AF40DB3AC368}" type="pres">
      <dgm:prSet presAssocID="{4EAA57D3-1CD6-E940-BF8B-21A2246EF8AF}" presName="textBox4a" presStyleLbl="revTx" presStyleIdx="0" presStyleCnt="4" custScaleX="119733" custScaleY="982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1BB3F0-B55F-A345-AD6B-F03D0C0A9375}" type="pres">
      <dgm:prSet presAssocID="{FED83EA4-7BC3-9244-9E12-D13FB3CAE8C6}" presName="bullet4b" presStyleLbl="node1" presStyleIdx="1" presStyleCnt="4"/>
      <dgm:spPr/>
    </dgm:pt>
    <dgm:pt modelId="{8C492CAF-E05B-824F-BB8D-43B057296656}" type="pres">
      <dgm:prSet presAssocID="{FED83EA4-7BC3-9244-9E12-D13FB3CAE8C6}" presName="textBox4b" presStyleLbl="revTx" presStyleIdx="1" presStyleCnt="4" custScaleX="133698" custScaleY="89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6E3F81-52B6-C345-8191-F31BCDFE39D5}" type="pres">
      <dgm:prSet presAssocID="{391332C5-8897-AE4F-BA4E-15C141D145A3}" presName="bullet4c" presStyleLbl="node1" presStyleIdx="2" presStyleCnt="4"/>
      <dgm:spPr/>
    </dgm:pt>
    <dgm:pt modelId="{B3AB52EB-A95B-0340-9ABD-B6B7E19AB200}" type="pres">
      <dgm:prSet presAssocID="{391332C5-8897-AE4F-BA4E-15C141D145A3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E71F6D-1BB1-F54D-8E2A-6225696FE995}" type="pres">
      <dgm:prSet presAssocID="{1525A881-3D66-744C-AF40-242FF115D639}" presName="bullet4d" presStyleLbl="node1" presStyleIdx="3" presStyleCnt="4"/>
      <dgm:spPr/>
    </dgm:pt>
    <dgm:pt modelId="{2F411E41-83EC-2043-84AB-A163F2F58F21}" type="pres">
      <dgm:prSet presAssocID="{1525A881-3D66-744C-AF40-242FF115D639}" presName="textBox4d" presStyleLbl="revTx" presStyleIdx="3" presStyleCnt="4" custAng="0" custScaleX="93888" custScaleY="906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C6BDEF-F6DE-4D61-B232-891B71D2B85B}" type="presOf" srcId="{391332C5-8897-AE4F-BA4E-15C141D145A3}" destId="{B3AB52EB-A95B-0340-9ABD-B6B7E19AB200}" srcOrd="0" destOrd="0" presId="urn:microsoft.com/office/officeart/2005/8/layout/arrow2"/>
    <dgm:cxn modelId="{046520AD-BC7A-9249-AC70-B68E439823DD}" srcId="{8FD76E90-2AA7-DE4B-B468-BAE6750613A5}" destId="{FED83EA4-7BC3-9244-9E12-D13FB3CAE8C6}" srcOrd="1" destOrd="0" parTransId="{7FDD3C2F-9F82-5442-9296-3587EFC39506}" sibTransId="{5E544B2D-50C8-6C45-AE6C-185809AD2ED6}"/>
    <dgm:cxn modelId="{A64334E5-6F1D-426D-AEFA-026783B2BFFF}" type="presOf" srcId="{1525A881-3D66-744C-AF40-242FF115D639}" destId="{2F411E41-83EC-2043-84AB-A163F2F58F21}" srcOrd="0" destOrd="0" presId="urn:microsoft.com/office/officeart/2005/8/layout/arrow2"/>
    <dgm:cxn modelId="{D9E705BE-3EED-9843-B7D5-7442CEB580A0}" srcId="{8FD76E90-2AA7-DE4B-B468-BAE6750613A5}" destId="{4EAA57D3-1CD6-E940-BF8B-21A2246EF8AF}" srcOrd="0" destOrd="0" parTransId="{4C142ED6-12ED-BF47-AEFA-75BBDB72F0CD}" sibTransId="{8A07531A-4A77-9941-B184-57C480C3F7CE}"/>
    <dgm:cxn modelId="{DFC68B51-A95F-4CFD-80B7-F515DB8309CD}" type="presOf" srcId="{4EAA57D3-1CD6-E940-BF8B-21A2246EF8AF}" destId="{9038E01D-5CE6-874C-8B22-AF40DB3AC368}" srcOrd="0" destOrd="0" presId="urn:microsoft.com/office/officeart/2005/8/layout/arrow2"/>
    <dgm:cxn modelId="{06424AD6-DD5C-4C08-BDE8-B5C7404DC074}" type="presOf" srcId="{8FD76E90-2AA7-DE4B-B468-BAE6750613A5}" destId="{34F5A077-C5AB-D84E-A340-F74391F22198}" srcOrd="0" destOrd="0" presId="urn:microsoft.com/office/officeart/2005/8/layout/arrow2"/>
    <dgm:cxn modelId="{E783A867-585A-2D47-866A-76360FCAE146}" srcId="{8FD76E90-2AA7-DE4B-B468-BAE6750613A5}" destId="{1525A881-3D66-744C-AF40-242FF115D639}" srcOrd="3" destOrd="0" parTransId="{70956CA4-4A8B-DD4A-AE9E-3D67414D90C2}" sibTransId="{69CBD119-1338-9E4F-AB1F-406921410E5A}"/>
    <dgm:cxn modelId="{BE4ED19F-721D-1A4A-B005-1615EA7112C1}" srcId="{8FD76E90-2AA7-DE4B-B468-BAE6750613A5}" destId="{391332C5-8897-AE4F-BA4E-15C141D145A3}" srcOrd="2" destOrd="0" parTransId="{C3C6A666-8F68-1540-BBAA-B48536032A04}" sibTransId="{F1534E93-22E6-A341-A567-67B51CCC9C58}"/>
    <dgm:cxn modelId="{9F9C2EDE-E0E7-4114-AC54-E0CC2B0D295A}" type="presOf" srcId="{FED83EA4-7BC3-9244-9E12-D13FB3CAE8C6}" destId="{8C492CAF-E05B-824F-BB8D-43B057296656}" srcOrd="0" destOrd="0" presId="urn:microsoft.com/office/officeart/2005/8/layout/arrow2"/>
    <dgm:cxn modelId="{56A38862-7340-482B-8C69-751AC11141BD}" type="presParOf" srcId="{34F5A077-C5AB-D84E-A340-F74391F22198}" destId="{D4DF2A65-CF06-8142-A8E7-E0F48D29FAD6}" srcOrd="0" destOrd="0" presId="urn:microsoft.com/office/officeart/2005/8/layout/arrow2"/>
    <dgm:cxn modelId="{F47D72FF-E914-4F6D-AC53-4D7FE4AAFE34}" type="presParOf" srcId="{34F5A077-C5AB-D84E-A340-F74391F22198}" destId="{72349A5F-6EF2-2A43-83E8-05EF7154CD35}" srcOrd="1" destOrd="0" presId="urn:microsoft.com/office/officeart/2005/8/layout/arrow2"/>
    <dgm:cxn modelId="{806F4C7D-45AC-491E-8650-BAFC19E9BE70}" type="presParOf" srcId="{72349A5F-6EF2-2A43-83E8-05EF7154CD35}" destId="{3BA6CA70-3EE6-6D42-B4F2-9B721D9CB44A}" srcOrd="0" destOrd="0" presId="urn:microsoft.com/office/officeart/2005/8/layout/arrow2"/>
    <dgm:cxn modelId="{A9D7EF3A-75E8-467A-961A-BEAE7E771B58}" type="presParOf" srcId="{72349A5F-6EF2-2A43-83E8-05EF7154CD35}" destId="{9038E01D-5CE6-874C-8B22-AF40DB3AC368}" srcOrd="1" destOrd="0" presId="urn:microsoft.com/office/officeart/2005/8/layout/arrow2"/>
    <dgm:cxn modelId="{2B7FF54A-C8D5-4C15-874F-E4A484890A46}" type="presParOf" srcId="{72349A5F-6EF2-2A43-83E8-05EF7154CD35}" destId="{E11BB3F0-B55F-A345-AD6B-F03D0C0A9375}" srcOrd="2" destOrd="0" presId="urn:microsoft.com/office/officeart/2005/8/layout/arrow2"/>
    <dgm:cxn modelId="{58E665E6-69BD-4E19-BBC8-AA3262DC4A8A}" type="presParOf" srcId="{72349A5F-6EF2-2A43-83E8-05EF7154CD35}" destId="{8C492CAF-E05B-824F-BB8D-43B057296656}" srcOrd="3" destOrd="0" presId="urn:microsoft.com/office/officeart/2005/8/layout/arrow2"/>
    <dgm:cxn modelId="{F06A8F04-62C4-41C8-8E8D-0F67FE062108}" type="presParOf" srcId="{72349A5F-6EF2-2A43-83E8-05EF7154CD35}" destId="{FF6E3F81-52B6-C345-8191-F31BCDFE39D5}" srcOrd="4" destOrd="0" presId="urn:microsoft.com/office/officeart/2005/8/layout/arrow2"/>
    <dgm:cxn modelId="{9D299414-F3AD-4C10-97F6-4AF6FB41EFB5}" type="presParOf" srcId="{72349A5F-6EF2-2A43-83E8-05EF7154CD35}" destId="{B3AB52EB-A95B-0340-9ABD-B6B7E19AB200}" srcOrd="5" destOrd="0" presId="urn:microsoft.com/office/officeart/2005/8/layout/arrow2"/>
    <dgm:cxn modelId="{9B13F70A-C851-4159-9C92-26956EE4AD9A}" type="presParOf" srcId="{72349A5F-6EF2-2A43-83E8-05EF7154CD35}" destId="{E6E71F6D-1BB1-F54D-8E2A-6225696FE995}" srcOrd="6" destOrd="0" presId="urn:microsoft.com/office/officeart/2005/8/layout/arrow2"/>
    <dgm:cxn modelId="{232AF2B1-E5B3-4010-B467-37ED28D5DE24}" type="presParOf" srcId="{72349A5F-6EF2-2A43-83E8-05EF7154CD35}" destId="{2F411E41-83EC-2043-84AB-A163F2F58F21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3F9771-DCCF-4AE3-B9B8-BB38C700BD9E}" type="doc">
      <dgm:prSet loTypeId="urn:microsoft.com/office/officeart/2005/8/layout/hierarchy1" loCatId="hierarchy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ECB8392-4CCD-4AD6-8619-EEA7714B67DF}">
      <dgm:prSet custT="1"/>
      <dgm:spPr/>
      <dgm:t>
        <a:bodyPr/>
        <a:lstStyle/>
        <a:p>
          <a:r>
            <a:rPr lang="id-ID" sz="1000">
              <a:latin typeface="Century Gothic" panose="020B0502020202020204" pitchFamily="34" charset="0"/>
            </a:rPr>
            <a:t>Kerangka Pendanaan</a:t>
          </a:r>
        </a:p>
      </dgm:t>
    </dgm:pt>
    <dgm:pt modelId="{DD2AB413-534D-4ABB-BA8C-412EB7C74512}" type="parTrans" cxnId="{7FC14439-5E8A-4253-9473-93F0C7FBDDA6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A0B5F156-072C-45A0-893C-E78379D8282E}" type="sibTrans" cxnId="{7FC14439-5E8A-4253-9473-93F0C7FBDDA6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F29B2E7B-1566-4237-A2DE-6098D2FBDF0C}">
      <dgm:prSet custT="1"/>
      <dgm:spPr/>
      <dgm:t>
        <a:bodyPr/>
        <a:lstStyle/>
        <a:p>
          <a:r>
            <a:rPr lang="id-ID" sz="1000">
              <a:latin typeface="Century Gothic" panose="020B0502020202020204" pitchFamily="34" charset="0"/>
            </a:rPr>
            <a:t>APBN</a:t>
          </a:r>
        </a:p>
      </dgm:t>
    </dgm:pt>
    <dgm:pt modelId="{C80E68FA-795F-4018-8BCD-40DBEEF83DBD}" type="parTrans" cxnId="{4DB6D6EA-A8C4-4923-A13B-FBD693403D7E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5DC3D9CF-5D55-45A3-922E-C7DE0ACF902D}" type="sibTrans" cxnId="{4DB6D6EA-A8C4-4923-A13B-FBD693403D7E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57E2BE5E-5F43-47E5-9DD1-964224DAB812}">
      <dgm:prSet custT="1"/>
      <dgm:spPr/>
      <dgm:t>
        <a:bodyPr/>
        <a:lstStyle/>
        <a:p>
          <a:r>
            <a:rPr lang="id-ID" sz="1000" dirty="0">
              <a:latin typeface="Century Gothic" panose="020B0502020202020204" pitchFamily="34" charset="0"/>
            </a:rPr>
            <a:t>K/L</a:t>
          </a:r>
        </a:p>
      </dgm:t>
    </dgm:pt>
    <dgm:pt modelId="{3A569ADF-3C19-4BC9-BA97-9A5645152C47}" type="parTrans" cxnId="{7930AA90-F335-4823-8D4C-AFBB1139D577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A91B4B94-31DF-43C2-8814-3112E0727DF8}" type="sibTrans" cxnId="{7930AA90-F335-4823-8D4C-AFBB1139D577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2F80FC7A-5C83-4EF1-AC39-181699EF75E6}">
      <dgm:prSet custT="1"/>
      <dgm:spPr/>
      <dgm:t>
        <a:bodyPr/>
        <a:lstStyle/>
        <a:p>
          <a:r>
            <a:rPr lang="id-ID" sz="1000">
              <a:latin typeface="Century Gothic" panose="020B0502020202020204" pitchFamily="34" charset="0"/>
            </a:rPr>
            <a:t>Subsidi, Hibah</a:t>
          </a:r>
        </a:p>
      </dgm:t>
    </dgm:pt>
    <dgm:pt modelId="{BA43E35F-6EDE-47F4-A04B-32066398D7EA}" type="parTrans" cxnId="{CE1C4F9D-3FEB-4EA0-8FFC-0CC38D1BF87F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883DE74C-A444-4284-884B-9D9CB11B4956}" type="sibTrans" cxnId="{CE1C4F9D-3FEB-4EA0-8FFC-0CC38D1BF87F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C4C63B37-494C-4001-B6CB-AB5935AD178E}">
      <dgm:prSet custT="1"/>
      <dgm:spPr/>
      <dgm:t>
        <a:bodyPr/>
        <a:lstStyle/>
        <a:p>
          <a:r>
            <a:rPr lang="id-ID" sz="1000" dirty="0">
              <a:latin typeface="Century Gothic" panose="020B0502020202020204" pitchFamily="34" charset="0"/>
            </a:rPr>
            <a:t>Transfer ke daerah, dana desa</a:t>
          </a:r>
        </a:p>
      </dgm:t>
    </dgm:pt>
    <dgm:pt modelId="{8D534145-EDFC-420B-AADF-C3460A458018}" type="parTrans" cxnId="{097254FE-EDE3-4753-84CA-24DE29D9B920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1D6E18DD-66EA-4991-9C66-4A19904D3563}" type="sibTrans" cxnId="{097254FE-EDE3-4753-84CA-24DE29D9B920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F0B9BED2-9D7E-4855-87F5-53B93411C8F1}">
      <dgm:prSet custT="1"/>
      <dgm:spPr/>
      <dgm:t>
        <a:bodyPr/>
        <a:lstStyle/>
        <a:p>
          <a:r>
            <a:rPr lang="id-ID" sz="1000" dirty="0">
              <a:latin typeface="Century Gothic" panose="020B0502020202020204" pitchFamily="34" charset="0"/>
            </a:rPr>
            <a:t>BUMN</a:t>
          </a:r>
        </a:p>
      </dgm:t>
    </dgm:pt>
    <dgm:pt modelId="{258DBC17-36E0-40A1-9289-6CBF287BE184}" type="parTrans" cxnId="{FF77D354-B7F7-4005-9C0D-C4846B9C4820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BA3D067D-D7D3-41B6-98DD-754E2654D74A}" type="sibTrans" cxnId="{FF77D354-B7F7-4005-9C0D-C4846B9C4820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D728E9E3-9DC6-44EF-9FD5-0A38681588F7}">
      <dgm:prSet custT="1"/>
      <dgm:spPr/>
      <dgm:t>
        <a:bodyPr/>
        <a:lstStyle/>
        <a:p>
          <a:r>
            <a:rPr lang="id-ID" sz="1000" dirty="0">
              <a:latin typeface="Century Gothic" panose="020B0502020202020204" pitchFamily="34" charset="0"/>
            </a:rPr>
            <a:t>KPBU</a:t>
          </a:r>
        </a:p>
      </dgm:t>
    </dgm:pt>
    <dgm:pt modelId="{F6208B07-71CA-45BF-9CAA-D3170746BAFE}" type="parTrans" cxnId="{DF615B56-E6EA-451D-8384-B3A4D1ED8F0D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145C4E1B-FECF-452E-9FCD-52A94E1EC2EE}" type="sibTrans" cxnId="{DF615B56-E6EA-451D-8384-B3A4D1ED8F0D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9CBC9BD2-CE76-49A9-94A5-828636D7506A}">
      <dgm:prSet custT="1"/>
      <dgm:spPr/>
      <dgm:t>
        <a:bodyPr/>
        <a:lstStyle/>
        <a:p>
          <a:r>
            <a:rPr lang="id-ID" sz="1000">
              <a:latin typeface="Century Gothic" panose="020B0502020202020204" pitchFamily="34" charset="0"/>
            </a:rPr>
            <a:t>PINA</a:t>
          </a:r>
        </a:p>
      </dgm:t>
    </dgm:pt>
    <dgm:pt modelId="{DBA55A4E-DBDE-4F1D-937E-A0AD1B2C6966}" type="parTrans" cxnId="{7DB889F5-0A31-44EB-A800-614272AEE30B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FB2A368B-E3EB-4BCE-A36C-7D3345BB93E3}" type="sibTrans" cxnId="{7DB889F5-0A31-44EB-A800-614272AEE30B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5669B05F-8A3E-48F1-98F5-E0A8698B564C}">
      <dgm:prSet custT="1"/>
      <dgm:spPr/>
      <dgm:t>
        <a:bodyPr/>
        <a:lstStyle/>
        <a:p>
          <a:r>
            <a:rPr lang="id-ID" sz="1000">
              <a:latin typeface="Century Gothic" panose="020B0502020202020204" pitchFamily="34" charset="0"/>
            </a:rPr>
            <a:t>Sumber lain</a:t>
          </a:r>
        </a:p>
      </dgm:t>
    </dgm:pt>
    <dgm:pt modelId="{3ED4AD5D-AB2F-4242-8333-3CC4ADD572AA}" type="parTrans" cxnId="{663E8788-CDBA-47BF-AFB0-937954D0C684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2C24E547-C84E-4280-A63C-262A9742D205}" type="sibTrans" cxnId="{663E8788-CDBA-47BF-AFB0-937954D0C684}">
      <dgm:prSet/>
      <dgm:spPr/>
      <dgm:t>
        <a:bodyPr/>
        <a:lstStyle/>
        <a:p>
          <a:endParaRPr lang="en-US" sz="2000">
            <a:latin typeface="Century Gothic" panose="020B0502020202020204" pitchFamily="34" charset="0"/>
          </a:endParaRPr>
        </a:p>
      </dgm:t>
    </dgm:pt>
    <dgm:pt modelId="{682233CE-F5AB-4888-A9B9-AD8927E09403}">
      <dgm:prSet custT="1"/>
      <dgm:spPr/>
      <dgm:t>
        <a:bodyPr/>
        <a:lstStyle/>
        <a:p>
          <a:r>
            <a:rPr lang="en-US" sz="1000" dirty="0" smtClean="0">
              <a:latin typeface="Century Gothic" panose="020B0502020202020204" pitchFamily="34" charset="0"/>
            </a:rPr>
            <a:t>RM</a:t>
          </a:r>
          <a:endParaRPr lang="id-ID" sz="1000" dirty="0">
            <a:latin typeface="Century Gothic" panose="020B0502020202020204" pitchFamily="34" charset="0"/>
          </a:endParaRPr>
        </a:p>
      </dgm:t>
    </dgm:pt>
    <dgm:pt modelId="{03222D94-EFB1-46C5-8EED-A62101E3A628}" type="parTrans" cxnId="{90F6D145-2EF4-4DB6-8CCA-8B5A578566A8}">
      <dgm:prSet/>
      <dgm:spPr/>
      <dgm:t>
        <a:bodyPr/>
        <a:lstStyle/>
        <a:p>
          <a:endParaRPr lang="id-ID"/>
        </a:p>
      </dgm:t>
    </dgm:pt>
    <dgm:pt modelId="{6749B6EB-2334-4252-944C-F2BC3FC9824B}" type="sibTrans" cxnId="{90F6D145-2EF4-4DB6-8CCA-8B5A578566A8}">
      <dgm:prSet/>
      <dgm:spPr/>
      <dgm:t>
        <a:bodyPr/>
        <a:lstStyle/>
        <a:p>
          <a:endParaRPr lang="id-ID"/>
        </a:p>
      </dgm:t>
    </dgm:pt>
    <dgm:pt modelId="{5CC9A2D4-BD2E-452B-95AD-4B1DD066ED6E}">
      <dgm:prSet custT="1"/>
      <dgm:spPr/>
      <dgm:t>
        <a:bodyPr/>
        <a:lstStyle/>
        <a:p>
          <a:r>
            <a:rPr lang="en-US" sz="1000" dirty="0" smtClean="0">
              <a:latin typeface="Century Gothic" panose="020B0502020202020204" pitchFamily="34" charset="0"/>
            </a:rPr>
            <a:t>PHLN</a:t>
          </a:r>
          <a:endParaRPr lang="id-ID" sz="1000" dirty="0">
            <a:latin typeface="Century Gothic" panose="020B0502020202020204" pitchFamily="34" charset="0"/>
          </a:endParaRPr>
        </a:p>
      </dgm:t>
    </dgm:pt>
    <dgm:pt modelId="{E69E1BB4-ECDD-4CEB-8708-B21387AD1BF2}" type="parTrans" cxnId="{FA4494D4-BC4D-4FDE-AB45-376944472EC8}">
      <dgm:prSet/>
      <dgm:spPr/>
      <dgm:t>
        <a:bodyPr/>
        <a:lstStyle/>
        <a:p>
          <a:endParaRPr lang="id-ID"/>
        </a:p>
      </dgm:t>
    </dgm:pt>
    <dgm:pt modelId="{D8A19379-F353-467C-88DD-BDDC905A9287}" type="sibTrans" cxnId="{FA4494D4-BC4D-4FDE-AB45-376944472EC8}">
      <dgm:prSet/>
      <dgm:spPr/>
      <dgm:t>
        <a:bodyPr/>
        <a:lstStyle/>
        <a:p>
          <a:endParaRPr lang="id-ID"/>
        </a:p>
      </dgm:t>
    </dgm:pt>
    <dgm:pt modelId="{77D5BC47-F01B-41F9-8E5E-E48D373673C0}" type="pres">
      <dgm:prSet presAssocID="{923F9771-DCCF-4AE3-B9B8-BB38C700BD9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42C27EA9-6B8C-46AA-9AA6-1E5B298F8D25}" type="pres">
      <dgm:prSet presAssocID="{8ECB8392-4CCD-4AD6-8619-EEA7714B67DF}" presName="hierRoot1" presStyleCnt="0"/>
      <dgm:spPr/>
    </dgm:pt>
    <dgm:pt modelId="{7B34AF13-99D2-4AC4-A4D0-7E74FAF03B90}" type="pres">
      <dgm:prSet presAssocID="{8ECB8392-4CCD-4AD6-8619-EEA7714B67DF}" presName="composite" presStyleCnt="0"/>
      <dgm:spPr/>
    </dgm:pt>
    <dgm:pt modelId="{0451C90B-85C0-41DB-BF2D-0212A60D9397}" type="pres">
      <dgm:prSet presAssocID="{8ECB8392-4CCD-4AD6-8619-EEA7714B67DF}" presName="background" presStyleLbl="node0" presStyleIdx="0" presStyleCnt="1"/>
      <dgm:spPr/>
    </dgm:pt>
    <dgm:pt modelId="{D7B0C960-8B7D-4111-950E-ED8ED5D22E57}" type="pres">
      <dgm:prSet presAssocID="{8ECB8392-4CCD-4AD6-8619-EEA7714B67DF}" presName="text" presStyleLbl="fgAcc0" presStyleIdx="0" presStyleCnt="1" custScaleX="11765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4B98008-AC39-45C2-BF8D-03D6AC7CE0C7}" type="pres">
      <dgm:prSet presAssocID="{8ECB8392-4CCD-4AD6-8619-EEA7714B67DF}" presName="hierChild2" presStyleCnt="0"/>
      <dgm:spPr/>
    </dgm:pt>
    <dgm:pt modelId="{457931AA-B59B-40C6-B483-0E4333A5CC3A}" type="pres">
      <dgm:prSet presAssocID="{C80E68FA-795F-4018-8BCD-40DBEEF83DBD}" presName="Name10" presStyleLbl="parChTrans1D2" presStyleIdx="0" presStyleCnt="3"/>
      <dgm:spPr/>
      <dgm:t>
        <a:bodyPr/>
        <a:lstStyle/>
        <a:p>
          <a:endParaRPr lang="en-GB"/>
        </a:p>
      </dgm:t>
    </dgm:pt>
    <dgm:pt modelId="{64C433EE-BB37-4A06-941E-C80909FB7377}" type="pres">
      <dgm:prSet presAssocID="{F29B2E7B-1566-4237-A2DE-6098D2FBDF0C}" presName="hierRoot2" presStyleCnt="0"/>
      <dgm:spPr/>
    </dgm:pt>
    <dgm:pt modelId="{3B894CB7-CBFD-4B18-A8D0-3432E6B41D4F}" type="pres">
      <dgm:prSet presAssocID="{F29B2E7B-1566-4237-A2DE-6098D2FBDF0C}" presName="composite2" presStyleCnt="0"/>
      <dgm:spPr/>
    </dgm:pt>
    <dgm:pt modelId="{297EE90C-22C5-43D0-94FA-F8BE93B2C673}" type="pres">
      <dgm:prSet presAssocID="{F29B2E7B-1566-4237-A2DE-6098D2FBDF0C}" presName="background2" presStyleLbl="node2" presStyleIdx="0" presStyleCnt="3"/>
      <dgm:spPr/>
    </dgm:pt>
    <dgm:pt modelId="{44C45505-378C-47FB-85C5-F20142B5AD00}" type="pres">
      <dgm:prSet presAssocID="{F29B2E7B-1566-4237-A2DE-6098D2FBDF0C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606F5C9-93E5-4E7A-81B8-31D10FCEC820}" type="pres">
      <dgm:prSet presAssocID="{F29B2E7B-1566-4237-A2DE-6098D2FBDF0C}" presName="hierChild3" presStyleCnt="0"/>
      <dgm:spPr/>
    </dgm:pt>
    <dgm:pt modelId="{A8E5D08C-F3F7-4E8A-9AE6-559A338EB169}" type="pres">
      <dgm:prSet presAssocID="{3A569ADF-3C19-4BC9-BA97-9A5645152C47}" presName="Name17" presStyleLbl="parChTrans1D3" presStyleIdx="0" presStyleCnt="5"/>
      <dgm:spPr/>
      <dgm:t>
        <a:bodyPr/>
        <a:lstStyle/>
        <a:p>
          <a:endParaRPr lang="en-GB"/>
        </a:p>
      </dgm:t>
    </dgm:pt>
    <dgm:pt modelId="{B07C4D80-A5A5-403C-80AA-FB3AAD1B9854}" type="pres">
      <dgm:prSet presAssocID="{57E2BE5E-5F43-47E5-9DD1-964224DAB812}" presName="hierRoot3" presStyleCnt="0"/>
      <dgm:spPr/>
    </dgm:pt>
    <dgm:pt modelId="{FD2A47A0-3809-4251-95A3-10B78FF1E23D}" type="pres">
      <dgm:prSet presAssocID="{57E2BE5E-5F43-47E5-9DD1-964224DAB812}" presName="composite3" presStyleCnt="0"/>
      <dgm:spPr/>
    </dgm:pt>
    <dgm:pt modelId="{E25404DB-AF6C-4D0F-B46F-3F4E26B2983A}" type="pres">
      <dgm:prSet presAssocID="{57E2BE5E-5F43-47E5-9DD1-964224DAB812}" presName="background3" presStyleLbl="node3" presStyleIdx="0" presStyleCnt="5"/>
      <dgm:spPr/>
    </dgm:pt>
    <dgm:pt modelId="{7F821FA6-5380-4165-95A4-6DC2359B7CD4}" type="pres">
      <dgm:prSet presAssocID="{57E2BE5E-5F43-47E5-9DD1-964224DAB812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EBB82DF-2C9D-4836-954E-9C664E34E4CE}" type="pres">
      <dgm:prSet presAssocID="{57E2BE5E-5F43-47E5-9DD1-964224DAB812}" presName="hierChild4" presStyleCnt="0"/>
      <dgm:spPr/>
    </dgm:pt>
    <dgm:pt modelId="{E76E9663-4643-4DAB-A0B2-E01EBD8E6465}" type="pres">
      <dgm:prSet presAssocID="{03222D94-EFB1-46C5-8EED-A62101E3A628}" presName="Name23" presStyleLbl="parChTrans1D4" presStyleIdx="0" presStyleCnt="2"/>
      <dgm:spPr/>
      <dgm:t>
        <a:bodyPr/>
        <a:lstStyle/>
        <a:p>
          <a:endParaRPr lang="en-US"/>
        </a:p>
      </dgm:t>
    </dgm:pt>
    <dgm:pt modelId="{E9199AB8-B091-4330-AFFF-B60F36A0099D}" type="pres">
      <dgm:prSet presAssocID="{682233CE-F5AB-4888-A9B9-AD8927E09403}" presName="hierRoot4" presStyleCnt="0"/>
      <dgm:spPr/>
    </dgm:pt>
    <dgm:pt modelId="{76E4189F-768C-479A-950D-740AEA8F3ACF}" type="pres">
      <dgm:prSet presAssocID="{682233CE-F5AB-4888-A9B9-AD8927E09403}" presName="composite4" presStyleCnt="0"/>
      <dgm:spPr/>
    </dgm:pt>
    <dgm:pt modelId="{D0D41CA9-6A07-469C-9D4B-8398849319C1}" type="pres">
      <dgm:prSet presAssocID="{682233CE-F5AB-4888-A9B9-AD8927E09403}" presName="background4" presStyleLbl="node4" presStyleIdx="0" presStyleCnt="2"/>
      <dgm:spPr/>
    </dgm:pt>
    <dgm:pt modelId="{E978A87F-EFC6-40CB-92BD-54622673DF44}" type="pres">
      <dgm:prSet presAssocID="{682233CE-F5AB-4888-A9B9-AD8927E09403}" presName="text4" presStyleLbl="fgAcc4" presStyleIdx="0" presStyleCnt="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A20DA1EA-8794-4B62-944C-942A7B8568E8}" type="pres">
      <dgm:prSet presAssocID="{682233CE-F5AB-4888-A9B9-AD8927E09403}" presName="hierChild5" presStyleCnt="0"/>
      <dgm:spPr/>
    </dgm:pt>
    <dgm:pt modelId="{FF782790-70E0-4600-9495-4084AEA33373}" type="pres">
      <dgm:prSet presAssocID="{E69E1BB4-ECDD-4CEB-8708-B21387AD1BF2}" presName="Name23" presStyleLbl="parChTrans1D4" presStyleIdx="1" presStyleCnt="2"/>
      <dgm:spPr/>
      <dgm:t>
        <a:bodyPr/>
        <a:lstStyle/>
        <a:p>
          <a:endParaRPr lang="en-US"/>
        </a:p>
      </dgm:t>
    </dgm:pt>
    <dgm:pt modelId="{9F1AF371-ED15-4680-BDB8-99F64DD70D84}" type="pres">
      <dgm:prSet presAssocID="{5CC9A2D4-BD2E-452B-95AD-4B1DD066ED6E}" presName="hierRoot4" presStyleCnt="0"/>
      <dgm:spPr/>
    </dgm:pt>
    <dgm:pt modelId="{25AFFC24-0FE5-4856-A92A-5F83DF1B3953}" type="pres">
      <dgm:prSet presAssocID="{5CC9A2D4-BD2E-452B-95AD-4B1DD066ED6E}" presName="composite4" presStyleCnt="0"/>
      <dgm:spPr/>
    </dgm:pt>
    <dgm:pt modelId="{ED1C6A61-FE84-48D8-8002-28353899FB9D}" type="pres">
      <dgm:prSet presAssocID="{5CC9A2D4-BD2E-452B-95AD-4B1DD066ED6E}" presName="background4" presStyleLbl="node4" presStyleIdx="1" presStyleCnt="2"/>
      <dgm:spPr/>
    </dgm:pt>
    <dgm:pt modelId="{69B7E43C-9426-40F8-AC66-283834F17261}" type="pres">
      <dgm:prSet presAssocID="{5CC9A2D4-BD2E-452B-95AD-4B1DD066ED6E}" presName="text4" presStyleLbl="fgAcc4" presStyleIdx="1" presStyleCnt="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9C5164E2-3519-45F7-8ED7-756C1CC9B51E}" type="pres">
      <dgm:prSet presAssocID="{5CC9A2D4-BD2E-452B-95AD-4B1DD066ED6E}" presName="hierChild5" presStyleCnt="0"/>
      <dgm:spPr/>
    </dgm:pt>
    <dgm:pt modelId="{FD0347C5-4AD5-431B-A082-7584FAF8A816}" type="pres">
      <dgm:prSet presAssocID="{BA43E35F-6EDE-47F4-A04B-32066398D7EA}" presName="Name17" presStyleLbl="parChTrans1D3" presStyleIdx="1" presStyleCnt="5"/>
      <dgm:spPr/>
      <dgm:t>
        <a:bodyPr/>
        <a:lstStyle/>
        <a:p>
          <a:endParaRPr lang="en-GB"/>
        </a:p>
      </dgm:t>
    </dgm:pt>
    <dgm:pt modelId="{CDC6F1D7-9A4C-46FE-828F-D1487862D215}" type="pres">
      <dgm:prSet presAssocID="{2F80FC7A-5C83-4EF1-AC39-181699EF75E6}" presName="hierRoot3" presStyleCnt="0"/>
      <dgm:spPr/>
    </dgm:pt>
    <dgm:pt modelId="{D97B3742-302F-4670-B098-F5773555854C}" type="pres">
      <dgm:prSet presAssocID="{2F80FC7A-5C83-4EF1-AC39-181699EF75E6}" presName="composite3" presStyleCnt="0"/>
      <dgm:spPr/>
    </dgm:pt>
    <dgm:pt modelId="{577BC476-6FCB-4F2C-91B0-A470F8F1BDCC}" type="pres">
      <dgm:prSet presAssocID="{2F80FC7A-5C83-4EF1-AC39-181699EF75E6}" presName="background3" presStyleLbl="node3" presStyleIdx="1" presStyleCnt="5"/>
      <dgm:spPr/>
    </dgm:pt>
    <dgm:pt modelId="{3B9F7E0A-81C3-4386-BD8C-8459A1E84FE3}" type="pres">
      <dgm:prSet presAssocID="{2F80FC7A-5C83-4EF1-AC39-181699EF75E6}" presName="text3" presStyleLbl="fgAcc3" presStyleIdx="1" presStyleCnt="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DABB587-A56C-4E88-8589-59D0E12CC617}" type="pres">
      <dgm:prSet presAssocID="{2F80FC7A-5C83-4EF1-AC39-181699EF75E6}" presName="hierChild4" presStyleCnt="0"/>
      <dgm:spPr/>
    </dgm:pt>
    <dgm:pt modelId="{F74EF5F1-3421-4FB4-AF34-7BBCA7420482}" type="pres">
      <dgm:prSet presAssocID="{8D534145-EDFC-420B-AADF-C3460A458018}" presName="Name17" presStyleLbl="parChTrans1D3" presStyleIdx="2" presStyleCnt="5"/>
      <dgm:spPr/>
      <dgm:t>
        <a:bodyPr/>
        <a:lstStyle/>
        <a:p>
          <a:endParaRPr lang="en-GB"/>
        </a:p>
      </dgm:t>
    </dgm:pt>
    <dgm:pt modelId="{BD80C21E-80E4-4EF4-B5A2-9D3467D86306}" type="pres">
      <dgm:prSet presAssocID="{C4C63B37-494C-4001-B6CB-AB5935AD178E}" presName="hierRoot3" presStyleCnt="0"/>
      <dgm:spPr/>
    </dgm:pt>
    <dgm:pt modelId="{11335ADA-7486-4620-ADD2-A32733FA9751}" type="pres">
      <dgm:prSet presAssocID="{C4C63B37-494C-4001-B6CB-AB5935AD178E}" presName="composite3" presStyleCnt="0"/>
      <dgm:spPr/>
    </dgm:pt>
    <dgm:pt modelId="{6A54B6EC-D913-4AD8-A5AF-15504DE27121}" type="pres">
      <dgm:prSet presAssocID="{C4C63B37-494C-4001-B6CB-AB5935AD178E}" presName="background3" presStyleLbl="node3" presStyleIdx="2" presStyleCnt="5"/>
      <dgm:spPr/>
    </dgm:pt>
    <dgm:pt modelId="{C1122249-4A16-42D7-846D-0B7EE93C0A61}" type="pres">
      <dgm:prSet presAssocID="{C4C63B37-494C-4001-B6CB-AB5935AD178E}" presName="text3" presStyleLbl="fgAcc3" presStyleIdx="2" presStyleCnt="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5BC8CB1-B319-4C18-8FB7-9A097CB11E0F}" type="pres">
      <dgm:prSet presAssocID="{C4C63B37-494C-4001-B6CB-AB5935AD178E}" presName="hierChild4" presStyleCnt="0"/>
      <dgm:spPr/>
    </dgm:pt>
    <dgm:pt modelId="{8A3EB638-2E0D-4388-A796-79AAF079A629}" type="pres">
      <dgm:prSet presAssocID="{258DBC17-36E0-40A1-9289-6CBF287BE184}" presName="Name17" presStyleLbl="parChTrans1D3" presStyleIdx="3" presStyleCnt="5"/>
      <dgm:spPr/>
      <dgm:t>
        <a:bodyPr/>
        <a:lstStyle/>
        <a:p>
          <a:endParaRPr lang="en-GB"/>
        </a:p>
      </dgm:t>
    </dgm:pt>
    <dgm:pt modelId="{4880EF8B-B488-4199-BC47-07F5898D5E73}" type="pres">
      <dgm:prSet presAssocID="{F0B9BED2-9D7E-4855-87F5-53B93411C8F1}" presName="hierRoot3" presStyleCnt="0"/>
      <dgm:spPr/>
    </dgm:pt>
    <dgm:pt modelId="{D7FB5FE0-DEB6-4937-A684-22DD85514864}" type="pres">
      <dgm:prSet presAssocID="{F0B9BED2-9D7E-4855-87F5-53B93411C8F1}" presName="composite3" presStyleCnt="0"/>
      <dgm:spPr/>
    </dgm:pt>
    <dgm:pt modelId="{F8BAC2CF-264F-4109-B8E4-64A2332E769C}" type="pres">
      <dgm:prSet presAssocID="{F0B9BED2-9D7E-4855-87F5-53B93411C8F1}" presName="background3" presStyleLbl="node3" presStyleIdx="3" presStyleCnt="5"/>
      <dgm:spPr/>
    </dgm:pt>
    <dgm:pt modelId="{3AEFA51B-EBC6-4E30-9F9F-EBED51670510}" type="pres">
      <dgm:prSet presAssocID="{F0B9BED2-9D7E-4855-87F5-53B93411C8F1}" presName="text3" presStyleLbl="fgAcc3" presStyleIdx="3" presStyleCnt="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8C2D3DD-C8B2-449F-85D4-BB0883E0E2EA}" type="pres">
      <dgm:prSet presAssocID="{F0B9BED2-9D7E-4855-87F5-53B93411C8F1}" presName="hierChild4" presStyleCnt="0"/>
      <dgm:spPr/>
    </dgm:pt>
    <dgm:pt modelId="{7578B8D2-1946-4C25-9E50-106EEEF89B01}" type="pres">
      <dgm:prSet presAssocID="{F6208B07-71CA-45BF-9CAA-D3170746BAFE}" presName="Name17" presStyleLbl="parChTrans1D3" presStyleIdx="4" presStyleCnt="5"/>
      <dgm:spPr/>
      <dgm:t>
        <a:bodyPr/>
        <a:lstStyle/>
        <a:p>
          <a:endParaRPr lang="en-GB"/>
        </a:p>
      </dgm:t>
    </dgm:pt>
    <dgm:pt modelId="{ABA20A80-5F98-45E5-BBEA-F9DFCF4CA4F0}" type="pres">
      <dgm:prSet presAssocID="{D728E9E3-9DC6-44EF-9FD5-0A38681588F7}" presName="hierRoot3" presStyleCnt="0"/>
      <dgm:spPr/>
    </dgm:pt>
    <dgm:pt modelId="{3A9CC862-F53E-44B4-B248-281A598C04E0}" type="pres">
      <dgm:prSet presAssocID="{D728E9E3-9DC6-44EF-9FD5-0A38681588F7}" presName="composite3" presStyleCnt="0"/>
      <dgm:spPr/>
    </dgm:pt>
    <dgm:pt modelId="{D68C87E4-266D-4F4F-846C-31ACA199BCEC}" type="pres">
      <dgm:prSet presAssocID="{D728E9E3-9DC6-44EF-9FD5-0A38681588F7}" presName="background3" presStyleLbl="node3" presStyleIdx="4" presStyleCnt="5"/>
      <dgm:spPr/>
    </dgm:pt>
    <dgm:pt modelId="{9491185A-6242-478E-8246-8613642CA64D}" type="pres">
      <dgm:prSet presAssocID="{D728E9E3-9DC6-44EF-9FD5-0A38681588F7}" presName="text3" presStyleLbl="fgAcc3" presStyleIdx="4" presStyleCnt="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AA0B74D-6DE7-49D0-83A1-C46C5EEB2502}" type="pres">
      <dgm:prSet presAssocID="{D728E9E3-9DC6-44EF-9FD5-0A38681588F7}" presName="hierChild4" presStyleCnt="0"/>
      <dgm:spPr/>
    </dgm:pt>
    <dgm:pt modelId="{EF69FA2F-1CA5-46F1-A257-9F50A7128742}" type="pres">
      <dgm:prSet presAssocID="{DBA55A4E-DBDE-4F1D-937E-A0AD1B2C6966}" presName="Name10" presStyleLbl="parChTrans1D2" presStyleIdx="1" presStyleCnt="3"/>
      <dgm:spPr/>
      <dgm:t>
        <a:bodyPr/>
        <a:lstStyle/>
        <a:p>
          <a:endParaRPr lang="en-GB"/>
        </a:p>
      </dgm:t>
    </dgm:pt>
    <dgm:pt modelId="{AA03035A-BC9B-43F2-8387-4ED51551B6D9}" type="pres">
      <dgm:prSet presAssocID="{9CBC9BD2-CE76-49A9-94A5-828636D7506A}" presName="hierRoot2" presStyleCnt="0"/>
      <dgm:spPr/>
    </dgm:pt>
    <dgm:pt modelId="{0C8D0C47-9C36-425E-A018-149594393723}" type="pres">
      <dgm:prSet presAssocID="{9CBC9BD2-CE76-49A9-94A5-828636D7506A}" presName="composite2" presStyleCnt="0"/>
      <dgm:spPr/>
    </dgm:pt>
    <dgm:pt modelId="{5C31EFDC-14B7-4186-AC42-5138513F487A}" type="pres">
      <dgm:prSet presAssocID="{9CBC9BD2-CE76-49A9-94A5-828636D7506A}" presName="background2" presStyleLbl="node2" presStyleIdx="1" presStyleCnt="3"/>
      <dgm:spPr/>
    </dgm:pt>
    <dgm:pt modelId="{BCEAEC40-776F-457A-9603-C1B3388FA5C1}" type="pres">
      <dgm:prSet presAssocID="{9CBC9BD2-CE76-49A9-94A5-828636D7506A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F6D4A05-700F-47B3-A462-1FD455B9068A}" type="pres">
      <dgm:prSet presAssocID="{9CBC9BD2-CE76-49A9-94A5-828636D7506A}" presName="hierChild3" presStyleCnt="0"/>
      <dgm:spPr/>
    </dgm:pt>
    <dgm:pt modelId="{C43621C0-475D-45B6-BA9F-A80B0528E422}" type="pres">
      <dgm:prSet presAssocID="{3ED4AD5D-AB2F-4242-8333-3CC4ADD572AA}" presName="Name10" presStyleLbl="parChTrans1D2" presStyleIdx="2" presStyleCnt="3"/>
      <dgm:spPr/>
      <dgm:t>
        <a:bodyPr/>
        <a:lstStyle/>
        <a:p>
          <a:endParaRPr lang="en-GB"/>
        </a:p>
      </dgm:t>
    </dgm:pt>
    <dgm:pt modelId="{D0892354-FE6A-48A1-AEB2-1545B30FBD72}" type="pres">
      <dgm:prSet presAssocID="{5669B05F-8A3E-48F1-98F5-E0A8698B564C}" presName="hierRoot2" presStyleCnt="0"/>
      <dgm:spPr/>
    </dgm:pt>
    <dgm:pt modelId="{4B7FCB0E-BA18-4A88-9275-FA891049E93E}" type="pres">
      <dgm:prSet presAssocID="{5669B05F-8A3E-48F1-98F5-E0A8698B564C}" presName="composite2" presStyleCnt="0"/>
      <dgm:spPr/>
    </dgm:pt>
    <dgm:pt modelId="{E6423EEF-B839-4C88-B5E8-9F28D72C0F4B}" type="pres">
      <dgm:prSet presAssocID="{5669B05F-8A3E-48F1-98F5-E0A8698B564C}" presName="background2" presStyleLbl="node2" presStyleIdx="2" presStyleCnt="3"/>
      <dgm:spPr/>
    </dgm:pt>
    <dgm:pt modelId="{21380A92-97E0-4357-9324-DFF271C3E1EE}" type="pres">
      <dgm:prSet presAssocID="{5669B05F-8A3E-48F1-98F5-E0A8698B564C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817028E-B29E-4D29-BA1A-9011768B8DC0}" type="pres">
      <dgm:prSet presAssocID="{5669B05F-8A3E-48F1-98F5-E0A8698B564C}" presName="hierChild3" presStyleCnt="0"/>
      <dgm:spPr/>
    </dgm:pt>
  </dgm:ptLst>
  <dgm:cxnLst>
    <dgm:cxn modelId="{7930AA90-F335-4823-8D4C-AFBB1139D577}" srcId="{F29B2E7B-1566-4237-A2DE-6098D2FBDF0C}" destId="{57E2BE5E-5F43-47E5-9DD1-964224DAB812}" srcOrd="0" destOrd="0" parTransId="{3A569ADF-3C19-4BC9-BA97-9A5645152C47}" sibTransId="{A91B4B94-31DF-43C2-8814-3112E0727DF8}"/>
    <dgm:cxn modelId="{26B3FE24-BF45-4041-A8DB-B09BF9F1A8AB}" type="presOf" srcId="{258DBC17-36E0-40A1-9289-6CBF287BE184}" destId="{8A3EB638-2E0D-4388-A796-79AAF079A629}" srcOrd="0" destOrd="0" presId="urn:microsoft.com/office/officeart/2005/8/layout/hierarchy1"/>
    <dgm:cxn modelId="{097254FE-EDE3-4753-84CA-24DE29D9B920}" srcId="{F29B2E7B-1566-4237-A2DE-6098D2FBDF0C}" destId="{C4C63B37-494C-4001-B6CB-AB5935AD178E}" srcOrd="2" destOrd="0" parTransId="{8D534145-EDFC-420B-AADF-C3460A458018}" sibTransId="{1D6E18DD-66EA-4991-9C66-4A19904D3563}"/>
    <dgm:cxn modelId="{BBB17CE4-15D7-4E94-BB01-B06006F039CF}" type="presOf" srcId="{5669B05F-8A3E-48F1-98F5-E0A8698B564C}" destId="{21380A92-97E0-4357-9324-DFF271C3E1EE}" srcOrd="0" destOrd="0" presId="urn:microsoft.com/office/officeart/2005/8/layout/hierarchy1"/>
    <dgm:cxn modelId="{7DB889F5-0A31-44EB-A800-614272AEE30B}" srcId="{8ECB8392-4CCD-4AD6-8619-EEA7714B67DF}" destId="{9CBC9BD2-CE76-49A9-94A5-828636D7506A}" srcOrd="1" destOrd="0" parTransId="{DBA55A4E-DBDE-4F1D-937E-A0AD1B2C6966}" sibTransId="{FB2A368B-E3EB-4BCE-A36C-7D3345BB93E3}"/>
    <dgm:cxn modelId="{A2563164-5721-40C2-9721-BFA970836167}" type="presOf" srcId="{3ED4AD5D-AB2F-4242-8333-3CC4ADD572AA}" destId="{C43621C0-475D-45B6-BA9F-A80B0528E422}" srcOrd="0" destOrd="0" presId="urn:microsoft.com/office/officeart/2005/8/layout/hierarchy1"/>
    <dgm:cxn modelId="{DF615B56-E6EA-451D-8384-B3A4D1ED8F0D}" srcId="{F29B2E7B-1566-4237-A2DE-6098D2FBDF0C}" destId="{D728E9E3-9DC6-44EF-9FD5-0A38681588F7}" srcOrd="4" destOrd="0" parTransId="{F6208B07-71CA-45BF-9CAA-D3170746BAFE}" sibTransId="{145C4E1B-FECF-452E-9FCD-52A94E1EC2EE}"/>
    <dgm:cxn modelId="{967A87B2-2517-4D21-98FF-D736C1E2DA7B}" type="presOf" srcId="{3A569ADF-3C19-4BC9-BA97-9A5645152C47}" destId="{A8E5D08C-F3F7-4E8A-9AE6-559A338EB169}" srcOrd="0" destOrd="0" presId="urn:microsoft.com/office/officeart/2005/8/layout/hierarchy1"/>
    <dgm:cxn modelId="{90F6D145-2EF4-4DB6-8CCA-8B5A578566A8}" srcId="{57E2BE5E-5F43-47E5-9DD1-964224DAB812}" destId="{682233CE-F5AB-4888-A9B9-AD8927E09403}" srcOrd="0" destOrd="0" parTransId="{03222D94-EFB1-46C5-8EED-A62101E3A628}" sibTransId="{6749B6EB-2334-4252-944C-F2BC3FC9824B}"/>
    <dgm:cxn modelId="{8DF377BE-DCA0-4E95-ADE4-F51573897538}" type="presOf" srcId="{BA43E35F-6EDE-47F4-A04B-32066398D7EA}" destId="{FD0347C5-4AD5-431B-A082-7584FAF8A816}" srcOrd="0" destOrd="0" presId="urn:microsoft.com/office/officeart/2005/8/layout/hierarchy1"/>
    <dgm:cxn modelId="{B15DBAF1-E93E-496F-BB03-8E8CEA5E3B8A}" type="presOf" srcId="{57E2BE5E-5F43-47E5-9DD1-964224DAB812}" destId="{7F821FA6-5380-4165-95A4-6DC2359B7CD4}" srcOrd="0" destOrd="0" presId="urn:microsoft.com/office/officeart/2005/8/layout/hierarchy1"/>
    <dgm:cxn modelId="{05F6FC96-9CB9-41BE-B175-CC465812CAA2}" type="presOf" srcId="{DBA55A4E-DBDE-4F1D-937E-A0AD1B2C6966}" destId="{EF69FA2F-1CA5-46F1-A257-9F50A7128742}" srcOrd="0" destOrd="0" presId="urn:microsoft.com/office/officeart/2005/8/layout/hierarchy1"/>
    <dgm:cxn modelId="{663E8788-CDBA-47BF-AFB0-937954D0C684}" srcId="{8ECB8392-4CCD-4AD6-8619-EEA7714B67DF}" destId="{5669B05F-8A3E-48F1-98F5-E0A8698B564C}" srcOrd="2" destOrd="0" parTransId="{3ED4AD5D-AB2F-4242-8333-3CC4ADD572AA}" sibTransId="{2C24E547-C84E-4280-A63C-262A9742D205}"/>
    <dgm:cxn modelId="{FF77D354-B7F7-4005-9C0D-C4846B9C4820}" srcId="{F29B2E7B-1566-4237-A2DE-6098D2FBDF0C}" destId="{F0B9BED2-9D7E-4855-87F5-53B93411C8F1}" srcOrd="3" destOrd="0" parTransId="{258DBC17-36E0-40A1-9289-6CBF287BE184}" sibTransId="{BA3D067D-D7D3-41B6-98DD-754E2654D74A}"/>
    <dgm:cxn modelId="{A9B42115-BB5D-418F-8438-09BE75D3DAA9}" type="presOf" srcId="{D728E9E3-9DC6-44EF-9FD5-0A38681588F7}" destId="{9491185A-6242-478E-8246-8613642CA64D}" srcOrd="0" destOrd="0" presId="urn:microsoft.com/office/officeart/2005/8/layout/hierarchy1"/>
    <dgm:cxn modelId="{44A354D0-DF0A-4444-B605-EDDB8E05DF5B}" type="presOf" srcId="{F6208B07-71CA-45BF-9CAA-D3170746BAFE}" destId="{7578B8D2-1946-4C25-9E50-106EEEF89B01}" srcOrd="0" destOrd="0" presId="urn:microsoft.com/office/officeart/2005/8/layout/hierarchy1"/>
    <dgm:cxn modelId="{E88CA1A1-47A2-4F3E-A7A6-11FCCCBD75F4}" type="presOf" srcId="{9CBC9BD2-CE76-49A9-94A5-828636D7506A}" destId="{BCEAEC40-776F-457A-9603-C1B3388FA5C1}" srcOrd="0" destOrd="0" presId="urn:microsoft.com/office/officeart/2005/8/layout/hierarchy1"/>
    <dgm:cxn modelId="{FFD5D5A1-FF38-46B4-8C46-3AF722898582}" type="presOf" srcId="{F0B9BED2-9D7E-4855-87F5-53B93411C8F1}" destId="{3AEFA51B-EBC6-4E30-9F9F-EBED51670510}" srcOrd="0" destOrd="0" presId="urn:microsoft.com/office/officeart/2005/8/layout/hierarchy1"/>
    <dgm:cxn modelId="{A70F1D9B-A32A-4CE6-9113-9ED15664B587}" type="presOf" srcId="{5CC9A2D4-BD2E-452B-95AD-4B1DD066ED6E}" destId="{69B7E43C-9426-40F8-AC66-283834F17261}" srcOrd="0" destOrd="0" presId="urn:microsoft.com/office/officeart/2005/8/layout/hierarchy1"/>
    <dgm:cxn modelId="{BA24DE15-9C21-4C70-892C-73F59FE7BE8E}" type="presOf" srcId="{2F80FC7A-5C83-4EF1-AC39-181699EF75E6}" destId="{3B9F7E0A-81C3-4386-BD8C-8459A1E84FE3}" srcOrd="0" destOrd="0" presId="urn:microsoft.com/office/officeart/2005/8/layout/hierarchy1"/>
    <dgm:cxn modelId="{89195B54-6C04-4963-986F-FACAE23784F2}" type="presOf" srcId="{8D534145-EDFC-420B-AADF-C3460A458018}" destId="{F74EF5F1-3421-4FB4-AF34-7BBCA7420482}" srcOrd="0" destOrd="0" presId="urn:microsoft.com/office/officeart/2005/8/layout/hierarchy1"/>
    <dgm:cxn modelId="{4D9BE23F-1838-47F4-8CE2-C6E26C186D74}" type="presOf" srcId="{923F9771-DCCF-4AE3-B9B8-BB38C700BD9E}" destId="{77D5BC47-F01B-41F9-8E5E-E48D373673C0}" srcOrd="0" destOrd="0" presId="urn:microsoft.com/office/officeart/2005/8/layout/hierarchy1"/>
    <dgm:cxn modelId="{42181501-71DB-4077-ACD3-CB993E0242E8}" type="presOf" srcId="{C4C63B37-494C-4001-B6CB-AB5935AD178E}" destId="{C1122249-4A16-42D7-846D-0B7EE93C0A61}" srcOrd="0" destOrd="0" presId="urn:microsoft.com/office/officeart/2005/8/layout/hierarchy1"/>
    <dgm:cxn modelId="{F6FC939F-4880-4589-991B-85B39D2706DA}" type="presOf" srcId="{F29B2E7B-1566-4237-A2DE-6098D2FBDF0C}" destId="{44C45505-378C-47FB-85C5-F20142B5AD00}" srcOrd="0" destOrd="0" presId="urn:microsoft.com/office/officeart/2005/8/layout/hierarchy1"/>
    <dgm:cxn modelId="{BA3AE7FA-AB64-4AAD-B6CD-896BECFF0780}" type="presOf" srcId="{C80E68FA-795F-4018-8BCD-40DBEEF83DBD}" destId="{457931AA-B59B-40C6-B483-0E4333A5CC3A}" srcOrd="0" destOrd="0" presId="urn:microsoft.com/office/officeart/2005/8/layout/hierarchy1"/>
    <dgm:cxn modelId="{77D20507-F6F4-47B8-B80E-F4A1B37A8476}" type="presOf" srcId="{03222D94-EFB1-46C5-8EED-A62101E3A628}" destId="{E76E9663-4643-4DAB-A0B2-E01EBD8E6465}" srcOrd="0" destOrd="0" presId="urn:microsoft.com/office/officeart/2005/8/layout/hierarchy1"/>
    <dgm:cxn modelId="{4FB99B6D-B014-40AC-9B61-AD119C2DD2C3}" type="presOf" srcId="{E69E1BB4-ECDD-4CEB-8708-B21387AD1BF2}" destId="{FF782790-70E0-4600-9495-4084AEA33373}" srcOrd="0" destOrd="0" presId="urn:microsoft.com/office/officeart/2005/8/layout/hierarchy1"/>
    <dgm:cxn modelId="{CE1C4F9D-3FEB-4EA0-8FFC-0CC38D1BF87F}" srcId="{F29B2E7B-1566-4237-A2DE-6098D2FBDF0C}" destId="{2F80FC7A-5C83-4EF1-AC39-181699EF75E6}" srcOrd="1" destOrd="0" parTransId="{BA43E35F-6EDE-47F4-A04B-32066398D7EA}" sibTransId="{883DE74C-A444-4284-884B-9D9CB11B4956}"/>
    <dgm:cxn modelId="{7FC14439-5E8A-4253-9473-93F0C7FBDDA6}" srcId="{923F9771-DCCF-4AE3-B9B8-BB38C700BD9E}" destId="{8ECB8392-4CCD-4AD6-8619-EEA7714B67DF}" srcOrd="0" destOrd="0" parTransId="{DD2AB413-534D-4ABB-BA8C-412EB7C74512}" sibTransId="{A0B5F156-072C-45A0-893C-E78379D8282E}"/>
    <dgm:cxn modelId="{8CFB2AF4-35C7-493D-8F06-53235BD6EC81}" type="presOf" srcId="{8ECB8392-4CCD-4AD6-8619-EEA7714B67DF}" destId="{D7B0C960-8B7D-4111-950E-ED8ED5D22E57}" srcOrd="0" destOrd="0" presId="urn:microsoft.com/office/officeart/2005/8/layout/hierarchy1"/>
    <dgm:cxn modelId="{4DB6D6EA-A8C4-4923-A13B-FBD693403D7E}" srcId="{8ECB8392-4CCD-4AD6-8619-EEA7714B67DF}" destId="{F29B2E7B-1566-4237-A2DE-6098D2FBDF0C}" srcOrd="0" destOrd="0" parTransId="{C80E68FA-795F-4018-8BCD-40DBEEF83DBD}" sibTransId="{5DC3D9CF-5D55-45A3-922E-C7DE0ACF902D}"/>
    <dgm:cxn modelId="{FA4494D4-BC4D-4FDE-AB45-376944472EC8}" srcId="{57E2BE5E-5F43-47E5-9DD1-964224DAB812}" destId="{5CC9A2D4-BD2E-452B-95AD-4B1DD066ED6E}" srcOrd="1" destOrd="0" parTransId="{E69E1BB4-ECDD-4CEB-8708-B21387AD1BF2}" sibTransId="{D8A19379-F353-467C-88DD-BDDC905A9287}"/>
    <dgm:cxn modelId="{12C445C7-621F-4579-AC61-F78C1166CF88}" type="presOf" srcId="{682233CE-F5AB-4888-A9B9-AD8927E09403}" destId="{E978A87F-EFC6-40CB-92BD-54622673DF44}" srcOrd="0" destOrd="0" presId="urn:microsoft.com/office/officeart/2005/8/layout/hierarchy1"/>
    <dgm:cxn modelId="{E75987CC-69E5-40CC-9CA6-13C20157C1EB}" type="presParOf" srcId="{77D5BC47-F01B-41F9-8E5E-E48D373673C0}" destId="{42C27EA9-6B8C-46AA-9AA6-1E5B298F8D25}" srcOrd="0" destOrd="0" presId="urn:microsoft.com/office/officeart/2005/8/layout/hierarchy1"/>
    <dgm:cxn modelId="{430278DC-F9D0-4645-BC7F-6F779B33EDEC}" type="presParOf" srcId="{42C27EA9-6B8C-46AA-9AA6-1E5B298F8D25}" destId="{7B34AF13-99D2-4AC4-A4D0-7E74FAF03B90}" srcOrd="0" destOrd="0" presId="urn:microsoft.com/office/officeart/2005/8/layout/hierarchy1"/>
    <dgm:cxn modelId="{297B5D14-31D5-4160-8A84-83B461831906}" type="presParOf" srcId="{7B34AF13-99D2-4AC4-A4D0-7E74FAF03B90}" destId="{0451C90B-85C0-41DB-BF2D-0212A60D9397}" srcOrd="0" destOrd="0" presId="urn:microsoft.com/office/officeart/2005/8/layout/hierarchy1"/>
    <dgm:cxn modelId="{95D6C025-E9BB-482B-B4C5-2B88BDAC91FA}" type="presParOf" srcId="{7B34AF13-99D2-4AC4-A4D0-7E74FAF03B90}" destId="{D7B0C960-8B7D-4111-950E-ED8ED5D22E57}" srcOrd="1" destOrd="0" presId="urn:microsoft.com/office/officeart/2005/8/layout/hierarchy1"/>
    <dgm:cxn modelId="{243A3FBC-37AD-4C7A-A5AA-4CB3A753485F}" type="presParOf" srcId="{42C27EA9-6B8C-46AA-9AA6-1E5B298F8D25}" destId="{84B98008-AC39-45C2-BF8D-03D6AC7CE0C7}" srcOrd="1" destOrd="0" presId="urn:microsoft.com/office/officeart/2005/8/layout/hierarchy1"/>
    <dgm:cxn modelId="{E78273D4-0389-4345-B3E9-54B439F0C413}" type="presParOf" srcId="{84B98008-AC39-45C2-BF8D-03D6AC7CE0C7}" destId="{457931AA-B59B-40C6-B483-0E4333A5CC3A}" srcOrd="0" destOrd="0" presId="urn:microsoft.com/office/officeart/2005/8/layout/hierarchy1"/>
    <dgm:cxn modelId="{E392D649-1DC6-40B2-8BFC-0AA4EF30E002}" type="presParOf" srcId="{84B98008-AC39-45C2-BF8D-03D6AC7CE0C7}" destId="{64C433EE-BB37-4A06-941E-C80909FB7377}" srcOrd="1" destOrd="0" presId="urn:microsoft.com/office/officeart/2005/8/layout/hierarchy1"/>
    <dgm:cxn modelId="{BA9CB078-C51D-4096-8F62-99F36F25211E}" type="presParOf" srcId="{64C433EE-BB37-4A06-941E-C80909FB7377}" destId="{3B894CB7-CBFD-4B18-A8D0-3432E6B41D4F}" srcOrd="0" destOrd="0" presId="urn:microsoft.com/office/officeart/2005/8/layout/hierarchy1"/>
    <dgm:cxn modelId="{6DCF9D15-D3AB-49DA-9287-D6FE52764C83}" type="presParOf" srcId="{3B894CB7-CBFD-4B18-A8D0-3432E6B41D4F}" destId="{297EE90C-22C5-43D0-94FA-F8BE93B2C673}" srcOrd="0" destOrd="0" presId="urn:microsoft.com/office/officeart/2005/8/layout/hierarchy1"/>
    <dgm:cxn modelId="{67B3C708-1A56-4145-BAC6-8FBDD3045D7D}" type="presParOf" srcId="{3B894CB7-CBFD-4B18-A8D0-3432E6B41D4F}" destId="{44C45505-378C-47FB-85C5-F20142B5AD00}" srcOrd="1" destOrd="0" presId="urn:microsoft.com/office/officeart/2005/8/layout/hierarchy1"/>
    <dgm:cxn modelId="{975308CF-7A5E-4662-AF61-8E22F75E2453}" type="presParOf" srcId="{64C433EE-BB37-4A06-941E-C80909FB7377}" destId="{8606F5C9-93E5-4E7A-81B8-31D10FCEC820}" srcOrd="1" destOrd="0" presId="urn:microsoft.com/office/officeart/2005/8/layout/hierarchy1"/>
    <dgm:cxn modelId="{39603872-305D-4875-AA08-AF7EFFF3FA8F}" type="presParOf" srcId="{8606F5C9-93E5-4E7A-81B8-31D10FCEC820}" destId="{A8E5D08C-F3F7-4E8A-9AE6-559A338EB169}" srcOrd="0" destOrd="0" presId="urn:microsoft.com/office/officeart/2005/8/layout/hierarchy1"/>
    <dgm:cxn modelId="{419AD88E-10AC-4612-B464-AC51EAF8C012}" type="presParOf" srcId="{8606F5C9-93E5-4E7A-81B8-31D10FCEC820}" destId="{B07C4D80-A5A5-403C-80AA-FB3AAD1B9854}" srcOrd="1" destOrd="0" presId="urn:microsoft.com/office/officeart/2005/8/layout/hierarchy1"/>
    <dgm:cxn modelId="{94A7062F-9709-48F2-9FD6-44F0EA1C719B}" type="presParOf" srcId="{B07C4D80-A5A5-403C-80AA-FB3AAD1B9854}" destId="{FD2A47A0-3809-4251-95A3-10B78FF1E23D}" srcOrd="0" destOrd="0" presId="urn:microsoft.com/office/officeart/2005/8/layout/hierarchy1"/>
    <dgm:cxn modelId="{7E757749-A9B9-4174-ADFC-498B62576486}" type="presParOf" srcId="{FD2A47A0-3809-4251-95A3-10B78FF1E23D}" destId="{E25404DB-AF6C-4D0F-B46F-3F4E26B2983A}" srcOrd="0" destOrd="0" presId="urn:microsoft.com/office/officeart/2005/8/layout/hierarchy1"/>
    <dgm:cxn modelId="{F818DFE7-17FF-4CF8-A0A7-572B184B4612}" type="presParOf" srcId="{FD2A47A0-3809-4251-95A3-10B78FF1E23D}" destId="{7F821FA6-5380-4165-95A4-6DC2359B7CD4}" srcOrd="1" destOrd="0" presId="urn:microsoft.com/office/officeart/2005/8/layout/hierarchy1"/>
    <dgm:cxn modelId="{FBA95AF5-B1AA-461B-8C4A-D2E99A396559}" type="presParOf" srcId="{B07C4D80-A5A5-403C-80AA-FB3AAD1B9854}" destId="{1EBB82DF-2C9D-4836-954E-9C664E34E4CE}" srcOrd="1" destOrd="0" presId="urn:microsoft.com/office/officeart/2005/8/layout/hierarchy1"/>
    <dgm:cxn modelId="{4DC3ECA8-E9EC-44C8-ADB7-8C830E9AE8F0}" type="presParOf" srcId="{1EBB82DF-2C9D-4836-954E-9C664E34E4CE}" destId="{E76E9663-4643-4DAB-A0B2-E01EBD8E6465}" srcOrd="0" destOrd="0" presId="urn:microsoft.com/office/officeart/2005/8/layout/hierarchy1"/>
    <dgm:cxn modelId="{7C42E8F4-A9E4-4033-B4AD-6067B78CCA31}" type="presParOf" srcId="{1EBB82DF-2C9D-4836-954E-9C664E34E4CE}" destId="{E9199AB8-B091-4330-AFFF-B60F36A0099D}" srcOrd="1" destOrd="0" presId="urn:microsoft.com/office/officeart/2005/8/layout/hierarchy1"/>
    <dgm:cxn modelId="{76C6906D-48CE-4284-9BBA-97B628C5670E}" type="presParOf" srcId="{E9199AB8-B091-4330-AFFF-B60F36A0099D}" destId="{76E4189F-768C-479A-950D-740AEA8F3ACF}" srcOrd="0" destOrd="0" presId="urn:microsoft.com/office/officeart/2005/8/layout/hierarchy1"/>
    <dgm:cxn modelId="{90025300-B9D2-45C2-9275-4394D79BCB0D}" type="presParOf" srcId="{76E4189F-768C-479A-950D-740AEA8F3ACF}" destId="{D0D41CA9-6A07-469C-9D4B-8398849319C1}" srcOrd="0" destOrd="0" presId="urn:microsoft.com/office/officeart/2005/8/layout/hierarchy1"/>
    <dgm:cxn modelId="{9C9123D8-CAF2-47E6-9CC7-1A27573EE84B}" type="presParOf" srcId="{76E4189F-768C-479A-950D-740AEA8F3ACF}" destId="{E978A87F-EFC6-40CB-92BD-54622673DF44}" srcOrd="1" destOrd="0" presId="urn:microsoft.com/office/officeart/2005/8/layout/hierarchy1"/>
    <dgm:cxn modelId="{7007C196-BA66-4713-813F-FA6CC79B06EB}" type="presParOf" srcId="{E9199AB8-B091-4330-AFFF-B60F36A0099D}" destId="{A20DA1EA-8794-4B62-944C-942A7B8568E8}" srcOrd="1" destOrd="0" presId="urn:microsoft.com/office/officeart/2005/8/layout/hierarchy1"/>
    <dgm:cxn modelId="{ECC918BB-204E-4E8D-9360-8710F54C5033}" type="presParOf" srcId="{1EBB82DF-2C9D-4836-954E-9C664E34E4CE}" destId="{FF782790-70E0-4600-9495-4084AEA33373}" srcOrd="2" destOrd="0" presId="urn:microsoft.com/office/officeart/2005/8/layout/hierarchy1"/>
    <dgm:cxn modelId="{0685B458-132A-44CE-AC1C-F43E9BD23FDC}" type="presParOf" srcId="{1EBB82DF-2C9D-4836-954E-9C664E34E4CE}" destId="{9F1AF371-ED15-4680-BDB8-99F64DD70D84}" srcOrd="3" destOrd="0" presId="urn:microsoft.com/office/officeart/2005/8/layout/hierarchy1"/>
    <dgm:cxn modelId="{C886F4E2-2214-4F2E-BD31-E47A38258C4D}" type="presParOf" srcId="{9F1AF371-ED15-4680-BDB8-99F64DD70D84}" destId="{25AFFC24-0FE5-4856-A92A-5F83DF1B3953}" srcOrd="0" destOrd="0" presId="urn:microsoft.com/office/officeart/2005/8/layout/hierarchy1"/>
    <dgm:cxn modelId="{FCF88A44-4EDF-4731-9BA9-3A09F7D58EAF}" type="presParOf" srcId="{25AFFC24-0FE5-4856-A92A-5F83DF1B3953}" destId="{ED1C6A61-FE84-48D8-8002-28353899FB9D}" srcOrd="0" destOrd="0" presId="urn:microsoft.com/office/officeart/2005/8/layout/hierarchy1"/>
    <dgm:cxn modelId="{A21A0D65-9AF5-422B-BE3C-412C8352AEF0}" type="presParOf" srcId="{25AFFC24-0FE5-4856-A92A-5F83DF1B3953}" destId="{69B7E43C-9426-40F8-AC66-283834F17261}" srcOrd="1" destOrd="0" presId="urn:microsoft.com/office/officeart/2005/8/layout/hierarchy1"/>
    <dgm:cxn modelId="{89EF59E2-D321-4324-8389-7D999FB436E7}" type="presParOf" srcId="{9F1AF371-ED15-4680-BDB8-99F64DD70D84}" destId="{9C5164E2-3519-45F7-8ED7-756C1CC9B51E}" srcOrd="1" destOrd="0" presId="urn:microsoft.com/office/officeart/2005/8/layout/hierarchy1"/>
    <dgm:cxn modelId="{0B24AB22-0CED-4CA1-A6AA-A1B05462A0C1}" type="presParOf" srcId="{8606F5C9-93E5-4E7A-81B8-31D10FCEC820}" destId="{FD0347C5-4AD5-431B-A082-7584FAF8A816}" srcOrd="2" destOrd="0" presId="urn:microsoft.com/office/officeart/2005/8/layout/hierarchy1"/>
    <dgm:cxn modelId="{A557B517-E7D7-4D74-8114-F7CE994B999D}" type="presParOf" srcId="{8606F5C9-93E5-4E7A-81B8-31D10FCEC820}" destId="{CDC6F1D7-9A4C-46FE-828F-D1487862D215}" srcOrd="3" destOrd="0" presId="urn:microsoft.com/office/officeart/2005/8/layout/hierarchy1"/>
    <dgm:cxn modelId="{62930D71-2941-4F70-8E40-4B3820FF5AC4}" type="presParOf" srcId="{CDC6F1D7-9A4C-46FE-828F-D1487862D215}" destId="{D97B3742-302F-4670-B098-F5773555854C}" srcOrd="0" destOrd="0" presId="urn:microsoft.com/office/officeart/2005/8/layout/hierarchy1"/>
    <dgm:cxn modelId="{78C5CEC5-98D3-4352-9F53-FAC10FCBF878}" type="presParOf" srcId="{D97B3742-302F-4670-B098-F5773555854C}" destId="{577BC476-6FCB-4F2C-91B0-A470F8F1BDCC}" srcOrd="0" destOrd="0" presId="urn:microsoft.com/office/officeart/2005/8/layout/hierarchy1"/>
    <dgm:cxn modelId="{2CD03C86-4915-46E0-884A-30B9BECA6135}" type="presParOf" srcId="{D97B3742-302F-4670-B098-F5773555854C}" destId="{3B9F7E0A-81C3-4386-BD8C-8459A1E84FE3}" srcOrd="1" destOrd="0" presId="urn:microsoft.com/office/officeart/2005/8/layout/hierarchy1"/>
    <dgm:cxn modelId="{B400B6C8-FFDA-4C3D-B605-C69C30E14C0B}" type="presParOf" srcId="{CDC6F1D7-9A4C-46FE-828F-D1487862D215}" destId="{3DABB587-A56C-4E88-8589-59D0E12CC617}" srcOrd="1" destOrd="0" presId="urn:microsoft.com/office/officeart/2005/8/layout/hierarchy1"/>
    <dgm:cxn modelId="{386310F1-8792-485D-A361-D5FBF78B2C18}" type="presParOf" srcId="{8606F5C9-93E5-4E7A-81B8-31D10FCEC820}" destId="{F74EF5F1-3421-4FB4-AF34-7BBCA7420482}" srcOrd="4" destOrd="0" presId="urn:microsoft.com/office/officeart/2005/8/layout/hierarchy1"/>
    <dgm:cxn modelId="{486D62FC-EDBE-4E59-9A15-741A26050004}" type="presParOf" srcId="{8606F5C9-93E5-4E7A-81B8-31D10FCEC820}" destId="{BD80C21E-80E4-4EF4-B5A2-9D3467D86306}" srcOrd="5" destOrd="0" presId="urn:microsoft.com/office/officeart/2005/8/layout/hierarchy1"/>
    <dgm:cxn modelId="{0DED05C9-024B-4242-9BB2-243CE7009D1E}" type="presParOf" srcId="{BD80C21E-80E4-4EF4-B5A2-9D3467D86306}" destId="{11335ADA-7486-4620-ADD2-A32733FA9751}" srcOrd="0" destOrd="0" presId="urn:microsoft.com/office/officeart/2005/8/layout/hierarchy1"/>
    <dgm:cxn modelId="{D0F70930-7637-409D-B044-7442FEA79F30}" type="presParOf" srcId="{11335ADA-7486-4620-ADD2-A32733FA9751}" destId="{6A54B6EC-D913-4AD8-A5AF-15504DE27121}" srcOrd="0" destOrd="0" presId="urn:microsoft.com/office/officeart/2005/8/layout/hierarchy1"/>
    <dgm:cxn modelId="{D52C63BD-6909-4980-BCB9-FDF562912827}" type="presParOf" srcId="{11335ADA-7486-4620-ADD2-A32733FA9751}" destId="{C1122249-4A16-42D7-846D-0B7EE93C0A61}" srcOrd="1" destOrd="0" presId="urn:microsoft.com/office/officeart/2005/8/layout/hierarchy1"/>
    <dgm:cxn modelId="{22842F07-8B7D-494A-9CB2-60633BB6549E}" type="presParOf" srcId="{BD80C21E-80E4-4EF4-B5A2-9D3467D86306}" destId="{B5BC8CB1-B319-4C18-8FB7-9A097CB11E0F}" srcOrd="1" destOrd="0" presId="urn:microsoft.com/office/officeart/2005/8/layout/hierarchy1"/>
    <dgm:cxn modelId="{75D8BE9C-FE05-452B-8081-CFD73321EF97}" type="presParOf" srcId="{8606F5C9-93E5-4E7A-81B8-31D10FCEC820}" destId="{8A3EB638-2E0D-4388-A796-79AAF079A629}" srcOrd="6" destOrd="0" presId="urn:microsoft.com/office/officeart/2005/8/layout/hierarchy1"/>
    <dgm:cxn modelId="{2D6A8C4B-A366-49B8-B201-8C742EDD4C21}" type="presParOf" srcId="{8606F5C9-93E5-4E7A-81B8-31D10FCEC820}" destId="{4880EF8B-B488-4199-BC47-07F5898D5E73}" srcOrd="7" destOrd="0" presId="urn:microsoft.com/office/officeart/2005/8/layout/hierarchy1"/>
    <dgm:cxn modelId="{D3B2FE02-482C-4969-8E4F-8F4B42D5A45A}" type="presParOf" srcId="{4880EF8B-B488-4199-BC47-07F5898D5E73}" destId="{D7FB5FE0-DEB6-4937-A684-22DD85514864}" srcOrd="0" destOrd="0" presId="urn:microsoft.com/office/officeart/2005/8/layout/hierarchy1"/>
    <dgm:cxn modelId="{59114A4F-AB71-4764-89BB-2C825EFD8B52}" type="presParOf" srcId="{D7FB5FE0-DEB6-4937-A684-22DD85514864}" destId="{F8BAC2CF-264F-4109-B8E4-64A2332E769C}" srcOrd="0" destOrd="0" presId="urn:microsoft.com/office/officeart/2005/8/layout/hierarchy1"/>
    <dgm:cxn modelId="{B2FFEA23-B70B-4AE6-B83A-0A456471C6A7}" type="presParOf" srcId="{D7FB5FE0-DEB6-4937-A684-22DD85514864}" destId="{3AEFA51B-EBC6-4E30-9F9F-EBED51670510}" srcOrd="1" destOrd="0" presId="urn:microsoft.com/office/officeart/2005/8/layout/hierarchy1"/>
    <dgm:cxn modelId="{6BCED84D-779C-45AF-975D-66FF071E8713}" type="presParOf" srcId="{4880EF8B-B488-4199-BC47-07F5898D5E73}" destId="{A8C2D3DD-C8B2-449F-85D4-BB0883E0E2EA}" srcOrd="1" destOrd="0" presId="urn:microsoft.com/office/officeart/2005/8/layout/hierarchy1"/>
    <dgm:cxn modelId="{12B5409E-856E-4D96-A16E-ADC40AD21FB1}" type="presParOf" srcId="{8606F5C9-93E5-4E7A-81B8-31D10FCEC820}" destId="{7578B8D2-1946-4C25-9E50-106EEEF89B01}" srcOrd="8" destOrd="0" presId="urn:microsoft.com/office/officeart/2005/8/layout/hierarchy1"/>
    <dgm:cxn modelId="{09AA1E88-A684-41EB-BE19-2556D4418242}" type="presParOf" srcId="{8606F5C9-93E5-4E7A-81B8-31D10FCEC820}" destId="{ABA20A80-5F98-45E5-BBEA-F9DFCF4CA4F0}" srcOrd="9" destOrd="0" presId="urn:microsoft.com/office/officeart/2005/8/layout/hierarchy1"/>
    <dgm:cxn modelId="{DA6C4E07-4178-45FD-8711-E67452E569B1}" type="presParOf" srcId="{ABA20A80-5F98-45E5-BBEA-F9DFCF4CA4F0}" destId="{3A9CC862-F53E-44B4-B248-281A598C04E0}" srcOrd="0" destOrd="0" presId="urn:microsoft.com/office/officeart/2005/8/layout/hierarchy1"/>
    <dgm:cxn modelId="{36F204A0-81A5-49A8-A2FC-A0B7BC32A582}" type="presParOf" srcId="{3A9CC862-F53E-44B4-B248-281A598C04E0}" destId="{D68C87E4-266D-4F4F-846C-31ACA199BCEC}" srcOrd="0" destOrd="0" presId="urn:microsoft.com/office/officeart/2005/8/layout/hierarchy1"/>
    <dgm:cxn modelId="{75562E65-CDB9-46EA-9DB9-E8985BAAA4BC}" type="presParOf" srcId="{3A9CC862-F53E-44B4-B248-281A598C04E0}" destId="{9491185A-6242-478E-8246-8613642CA64D}" srcOrd="1" destOrd="0" presId="urn:microsoft.com/office/officeart/2005/8/layout/hierarchy1"/>
    <dgm:cxn modelId="{EAAA3F59-4975-4579-87E1-70F03468F484}" type="presParOf" srcId="{ABA20A80-5F98-45E5-BBEA-F9DFCF4CA4F0}" destId="{9AA0B74D-6DE7-49D0-83A1-C46C5EEB2502}" srcOrd="1" destOrd="0" presId="urn:microsoft.com/office/officeart/2005/8/layout/hierarchy1"/>
    <dgm:cxn modelId="{F6742CE4-525F-43C7-B7A6-EE8BFD36EBED}" type="presParOf" srcId="{84B98008-AC39-45C2-BF8D-03D6AC7CE0C7}" destId="{EF69FA2F-1CA5-46F1-A257-9F50A7128742}" srcOrd="2" destOrd="0" presId="urn:microsoft.com/office/officeart/2005/8/layout/hierarchy1"/>
    <dgm:cxn modelId="{E41DA7E9-3A68-4A32-ADE1-4414745D136A}" type="presParOf" srcId="{84B98008-AC39-45C2-BF8D-03D6AC7CE0C7}" destId="{AA03035A-BC9B-43F2-8387-4ED51551B6D9}" srcOrd="3" destOrd="0" presId="urn:microsoft.com/office/officeart/2005/8/layout/hierarchy1"/>
    <dgm:cxn modelId="{6D08D1FF-39A0-4997-8687-C43DBB7C1C90}" type="presParOf" srcId="{AA03035A-BC9B-43F2-8387-4ED51551B6D9}" destId="{0C8D0C47-9C36-425E-A018-149594393723}" srcOrd="0" destOrd="0" presId="urn:microsoft.com/office/officeart/2005/8/layout/hierarchy1"/>
    <dgm:cxn modelId="{1E854A39-F10E-444B-A2D6-4F51CFD35BDA}" type="presParOf" srcId="{0C8D0C47-9C36-425E-A018-149594393723}" destId="{5C31EFDC-14B7-4186-AC42-5138513F487A}" srcOrd="0" destOrd="0" presId="urn:microsoft.com/office/officeart/2005/8/layout/hierarchy1"/>
    <dgm:cxn modelId="{C6B88900-441E-4CB3-A179-CB3A6E3C83A3}" type="presParOf" srcId="{0C8D0C47-9C36-425E-A018-149594393723}" destId="{BCEAEC40-776F-457A-9603-C1B3388FA5C1}" srcOrd="1" destOrd="0" presId="urn:microsoft.com/office/officeart/2005/8/layout/hierarchy1"/>
    <dgm:cxn modelId="{19427B3A-3AD9-4209-A6F7-C3215A4B7A0F}" type="presParOf" srcId="{AA03035A-BC9B-43F2-8387-4ED51551B6D9}" destId="{1F6D4A05-700F-47B3-A462-1FD455B9068A}" srcOrd="1" destOrd="0" presId="urn:microsoft.com/office/officeart/2005/8/layout/hierarchy1"/>
    <dgm:cxn modelId="{63769641-0B01-40F1-9B49-E6F9FF2D40D9}" type="presParOf" srcId="{84B98008-AC39-45C2-BF8D-03D6AC7CE0C7}" destId="{C43621C0-475D-45B6-BA9F-A80B0528E422}" srcOrd="4" destOrd="0" presId="urn:microsoft.com/office/officeart/2005/8/layout/hierarchy1"/>
    <dgm:cxn modelId="{F14185B5-572A-4787-8F13-F3E738566536}" type="presParOf" srcId="{84B98008-AC39-45C2-BF8D-03D6AC7CE0C7}" destId="{D0892354-FE6A-48A1-AEB2-1545B30FBD72}" srcOrd="5" destOrd="0" presId="urn:microsoft.com/office/officeart/2005/8/layout/hierarchy1"/>
    <dgm:cxn modelId="{198B850C-728A-441A-A0D6-98D8AD163A18}" type="presParOf" srcId="{D0892354-FE6A-48A1-AEB2-1545B30FBD72}" destId="{4B7FCB0E-BA18-4A88-9275-FA891049E93E}" srcOrd="0" destOrd="0" presId="urn:microsoft.com/office/officeart/2005/8/layout/hierarchy1"/>
    <dgm:cxn modelId="{3246BFBC-9586-407A-A971-1F8B34AD3220}" type="presParOf" srcId="{4B7FCB0E-BA18-4A88-9275-FA891049E93E}" destId="{E6423EEF-B839-4C88-B5E8-9F28D72C0F4B}" srcOrd="0" destOrd="0" presId="urn:microsoft.com/office/officeart/2005/8/layout/hierarchy1"/>
    <dgm:cxn modelId="{EA1ADF47-AE9A-425B-BDAB-6FC4AB51058C}" type="presParOf" srcId="{4B7FCB0E-BA18-4A88-9275-FA891049E93E}" destId="{21380A92-97E0-4357-9324-DFF271C3E1EE}" srcOrd="1" destOrd="0" presId="urn:microsoft.com/office/officeart/2005/8/layout/hierarchy1"/>
    <dgm:cxn modelId="{31EEA9D9-419D-4877-8B4E-B85E34D103FF}" type="presParOf" srcId="{D0892354-FE6A-48A1-AEB2-1545B30FBD72}" destId="{2817028E-B29E-4D29-BA1A-9011768B8DC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359E7-0A07-4605-9750-4E1AA1525B27}">
      <dsp:nvSpPr>
        <dsp:cNvPr id="0" name=""/>
        <dsp:cNvSpPr/>
      </dsp:nvSpPr>
      <dsp:spPr>
        <a:xfrm>
          <a:off x="0" y="653606"/>
          <a:ext cx="9919223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18691B-2891-4D38-9A4E-B1BB0A5A7283}">
      <dsp:nvSpPr>
        <dsp:cNvPr id="0" name=""/>
        <dsp:cNvSpPr/>
      </dsp:nvSpPr>
      <dsp:spPr>
        <a:xfrm>
          <a:off x="495961" y="48446"/>
          <a:ext cx="6943456" cy="1210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446" tIns="0" rIns="262446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500" b="1" kern="1200" dirty="0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1. </a:t>
          </a:r>
          <a:r>
            <a:rPr lang="en-ID" sz="2500" b="1" kern="1200" dirty="0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Kondisi Umum Pariwisata Nasional</a:t>
          </a:r>
          <a:endParaRPr lang="en-US" sz="2500" b="1" kern="1200" dirty="0">
            <a:solidFill>
              <a:schemeClr val="tx1"/>
            </a:solidFill>
            <a:latin typeface="Cambria" panose="02040503050406030204" pitchFamily="18" charset="0"/>
            <a:cs typeface="Segoe UI" panose="020B0502040204020203" pitchFamily="34" charset="0"/>
          </a:endParaRPr>
        </a:p>
      </dsp:txBody>
      <dsp:txXfrm>
        <a:off x="555044" y="107529"/>
        <a:ext cx="6825290" cy="1092154"/>
      </dsp:txXfrm>
    </dsp:sp>
    <dsp:sp modelId="{A7B2B261-63CE-4141-8010-044EB71F8584}">
      <dsp:nvSpPr>
        <dsp:cNvPr id="0" name=""/>
        <dsp:cNvSpPr/>
      </dsp:nvSpPr>
      <dsp:spPr>
        <a:xfrm>
          <a:off x="0" y="2513366"/>
          <a:ext cx="9919223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4C8579-BD55-4506-B4CC-C64C24071BAB}">
      <dsp:nvSpPr>
        <dsp:cNvPr id="0" name=""/>
        <dsp:cNvSpPr/>
      </dsp:nvSpPr>
      <dsp:spPr>
        <a:xfrm>
          <a:off x="495961" y="1908206"/>
          <a:ext cx="6943456" cy="1210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446" tIns="0" rIns="262446" bIns="0" numCol="1" spcCol="1270" anchor="ctr" anchorCtr="0">
          <a:noAutofit/>
        </a:bodyPr>
        <a:lstStyle/>
        <a:p>
          <a:pPr marL="363538" marR="0" lvl="0" indent="-363538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500" b="1" kern="1200" dirty="0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2. </a:t>
          </a:r>
          <a:r>
            <a:rPr lang="en-GB" sz="2500" b="1" kern="1200" dirty="0" err="1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Kondisi</a:t>
          </a:r>
          <a:r>
            <a:rPr lang="en-GB" sz="2500" b="1" kern="1200" dirty="0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 </a:t>
          </a:r>
          <a:r>
            <a:rPr lang="en-GB" sz="2500" b="1" kern="1200" dirty="0" err="1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Pariwisata</a:t>
          </a:r>
          <a:r>
            <a:rPr lang="en-GB" sz="2500" b="1" kern="1200" dirty="0" smtClean="0">
              <a:solidFill>
                <a:schemeClr val="tx1"/>
              </a:solidFill>
              <a:latin typeface="Cambria" panose="02040503050406030204" pitchFamily="18" charset="0"/>
              <a:cs typeface="Segoe UI" panose="020B0502040204020203" pitchFamily="34" charset="0"/>
            </a:rPr>
            <a:t> Bali</a:t>
          </a:r>
          <a:endParaRPr lang="en-US" sz="2500" b="1" kern="1200" dirty="0">
            <a:solidFill>
              <a:schemeClr val="tx1"/>
            </a:solidFill>
            <a:latin typeface="Cambria" panose="02040503050406030204" pitchFamily="18" charset="0"/>
            <a:ea typeface="Cambria" charset="0"/>
            <a:cs typeface="Segoe UI" panose="020B0502040204020203" pitchFamily="34" charset="0"/>
          </a:endParaRPr>
        </a:p>
      </dsp:txBody>
      <dsp:txXfrm>
        <a:off x="555044" y="1967289"/>
        <a:ext cx="6825290" cy="1092154"/>
      </dsp:txXfrm>
    </dsp:sp>
    <dsp:sp modelId="{1B42CC96-CF41-41E9-840A-C0FB0ACCB144}">
      <dsp:nvSpPr>
        <dsp:cNvPr id="0" name=""/>
        <dsp:cNvSpPr/>
      </dsp:nvSpPr>
      <dsp:spPr>
        <a:xfrm>
          <a:off x="0" y="4373126"/>
          <a:ext cx="9919223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6F5AD-CAEE-4C99-A907-7790000B1456}">
      <dsp:nvSpPr>
        <dsp:cNvPr id="0" name=""/>
        <dsp:cNvSpPr/>
      </dsp:nvSpPr>
      <dsp:spPr>
        <a:xfrm>
          <a:off x="495961" y="3767966"/>
          <a:ext cx="6943456" cy="1210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446" tIns="0" rIns="262446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500" b="1" kern="1200" smtClean="0">
              <a:latin typeface="Cambria" panose="02040503050406030204" pitchFamily="18" charset="0"/>
              <a:ea typeface="Cambria" charset="0"/>
              <a:cs typeface="Segoe UI" panose="020B0502040204020203" pitchFamily="34" charset="0"/>
            </a:rPr>
            <a:t>4. </a:t>
          </a:r>
          <a:r>
            <a:rPr lang="en-US" sz="2500" b="1" kern="1200" dirty="0" err="1" smtClean="0">
              <a:latin typeface="Cambria" panose="02040503050406030204" pitchFamily="18" charset="0"/>
              <a:ea typeface="Cambria" charset="0"/>
              <a:cs typeface="Segoe UI" panose="020B0502040204020203" pitchFamily="34" charset="0"/>
            </a:rPr>
            <a:t>Integrasi</a:t>
          </a:r>
          <a:r>
            <a:rPr lang="en-US" sz="2500" b="1" kern="1200" dirty="0" smtClean="0">
              <a:latin typeface="Cambria" panose="02040503050406030204" pitchFamily="18" charset="0"/>
              <a:ea typeface="Cambria" charset="0"/>
              <a:cs typeface="Segoe UI" panose="020B0502040204020203" pitchFamily="34" charset="0"/>
            </a:rPr>
            <a:t> </a:t>
          </a:r>
          <a:r>
            <a:rPr lang="en-US" sz="2500" b="1" kern="1200" dirty="0" err="1" smtClean="0">
              <a:latin typeface="Cambria" panose="02040503050406030204" pitchFamily="18" charset="0"/>
              <a:ea typeface="Cambria" charset="0"/>
              <a:cs typeface="Segoe UI" panose="020B0502040204020203" pitchFamily="34" charset="0"/>
            </a:rPr>
            <a:t>Sumber-Sumber</a:t>
          </a:r>
          <a:r>
            <a:rPr lang="en-US" sz="2500" b="1" kern="1200" dirty="0" smtClean="0">
              <a:latin typeface="Cambria" panose="02040503050406030204" pitchFamily="18" charset="0"/>
              <a:ea typeface="Cambria" charset="0"/>
              <a:cs typeface="Segoe UI" panose="020B0502040204020203" pitchFamily="34" charset="0"/>
            </a:rPr>
            <a:t> </a:t>
          </a:r>
          <a:r>
            <a:rPr lang="en-US" sz="2500" b="1" kern="1200" dirty="0" err="1" smtClean="0">
              <a:latin typeface="Cambria" panose="02040503050406030204" pitchFamily="18" charset="0"/>
              <a:ea typeface="Cambria" charset="0"/>
              <a:cs typeface="Segoe UI" panose="020B0502040204020203" pitchFamily="34" charset="0"/>
            </a:rPr>
            <a:t>Pendanaan</a:t>
          </a:r>
          <a:endParaRPr lang="en-US" sz="2500" b="1" kern="1200" dirty="0">
            <a:latin typeface="Cambria" panose="02040503050406030204" pitchFamily="18" charset="0"/>
            <a:ea typeface="Cambria" charset="0"/>
            <a:cs typeface="Segoe UI" panose="020B0502040204020203" pitchFamily="34" charset="0"/>
          </a:endParaRPr>
        </a:p>
      </dsp:txBody>
      <dsp:txXfrm>
        <a:off x="555044" y="3827049"/>
        <a:ext cx="6825290" cy="10921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D894C9-1A84-44AC-9940-79DCFCDC5224}">
      <dsp:nvSpPr>
        <dsp:cNvPr id="0" name=""/>
        <dsp:cNvSpPr/>
      </dsp:nvSpPr>
      <dsp:spPr>
        <a:xfrm>
          <a:off x="1049027" y="0"/>
          <a:ext cx="4196111" cy="419611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DUNIA</a:t>
          </a:r>
          <a:br>
            <a:rPr lang="id-ID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</a:br>
          <a:r>
            <a:rPr lang="id-ID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1</a:t>
          </a:r>
          <a:r>
            <a:rPr lang="en-US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.</a:t>
          </a:r>
          <a:r>
            <a:rPr lang="id-ID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322 juta</a:t>
          </a:r>
          <a:endParaRPr lang="id-ID" sz="1300" b="1" kern="1200" dirty="0">
            <a:solidFill>
              <a:schemeClr val="tx1"/>
            </a:solidFill>
            <a:latin typeface="Calibri" charset="0"/>
            <a:ea typeface="Calibri" charset="0"/>
            <a:cs typeface="Calibri" charset="0"/>
          </a:endParaRPr>
        </a:p>
      </dsp:txBody>
      <dsp:txXfrm>
        <a:off x="2560466" y="209805"/>
        <a:ext cx="1173232" cy="629416"/>
      </dsp:txXfrm>
    </dsp:sp>
    <dsp:sp modelId="{69B19AFA-358A-4042-BEBB-F83DE44CA12D}">
      <dsp:nvSpPr>
        <dsp:cNvPr id="0" name=""/>
        <dsp:cNvSpPr/>
      </dsp:nvSpPr>
      <dsp:spPr>
        <a:xfrm>
          <a:off x="1468638" y="839222"/>
          <a:ext cx="3356888" cy="335688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ASIA PASIFIK</a:t>
          </a:r>
          <a:br>
            <a:rPr lang="id-ID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</a:br>
          <a:r>
            <a:rPr lang="en-GB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32</a:t>
          </a:r>
          <a:r>
            <a:rPr lang="id-ID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3</a:t>
          </a:r>
          <a:r>
            <a:rPr lang="en-GB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,</a:t>
          </a:r>
          <a:r>
            <a:rPr lang="id-ID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7 juta</a:t>
          </a:r>
          <a:endParaRPr lang="id-ID" sz="1300" b="1" kern="1200" dirty="0">
            <a:solidFill>
              <a:schemeClr val="tx1"/>
            </a:solidFill>
            <a:latin typeface="Calibri" charset="0"/>
            <a:ea typeface="Calibri" charset="0"/>
            <a:cs typeface="Calibri" charset="0"/>
          </a:endParaRPr>
        </a:p>
      </dsp:txBody>
      <dsp:txXfrm>
        <a:off x="2560466" y="1040635"/>
        <a:ext cx="1173232" cy="604239"/>
      </dsp:txXfrm>
    </dsp:sp>
    <dsp:sp modelId="{B0BFF9E2-2189-4954-A795-8BC2D9E147A6}">
      <dsp:nvSpPr>
        <dsp:cNvPr id="0" name=""/>
        <dsp:cNvSpPr/>
      </dsp:nvSpPr>
      <dsp:spPr>
        <a:xfrm>
          <a:off x="1888249" y="1678444"/>
          <a:ext cx="2517666" cy="251766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ASEAN</a:t>
          </a:r>
          <a:br>
            <a:rPr lang="id-ID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</a:br>
          <a:r>
            <a:rPr lang="id-ID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1</a:t>
          </a:r>
          <a:r>
            <a:rPr lang="en-US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20</a:t>
          </a:r>
          <a:r>
            <a:rPr lang="en-GB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,</a:t>
          </a:r>
          <a:r>
            <a:rPr lang="id-ID" sz="1300" b="1" kern="1200" dirty="0" smtClean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rPr>
            <a:t>1 juta</a:t>
          </a:r>
          <a:endParaRPr lang="id-ID" sz="1300" b="1" kern="1200" dirty="0">
            <a:solidFill>
              <a:schemeClr val="tx1"/>
            </a:solidFill>
            <a:latin typeface="Calibri" charset="0"/>
            <a:ea typeface="Calibri" charset="0"/>
            <a:cs typeface="Calibri" charset="0"/>
          </a:endParaRPr>
        </a:p>
      </dsp:txBody>
      <dsp:txXfrm>
        <a:off x="2560466" y="1867269"/>
        <a:ext cx="1173232" cy="566474"/>
      </dsp:txXfrm>
    </dsp:sp>
    <dsp:sp modelId="{D19951E3-D4B1-4995-9F96-BD3B9CAF127A}">
      <dsp:nvSpPr>
        <dsp:cNvPr id="0" name=""/>
        <dsp:cNvSpPr/>
      </dsp:nvSpPr>
      <dsp:spPr>
        <a:xfrm>
          <a:off x="2307860" y="2517666"/>
          <a:ext cx="1678444" cy="167844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1" kern="1200" dirty="0">
              <a:latin typeface="Calibri" charset="0"/>
              <a:ea typeface="Calibri" charset="0"/>
              <a:cs typeface="Calibri" charset="0"/>
            </a:rPr>
            <a:t>INDONESIA</a:t>
          </a:r>
          <a:br>
            <a:rPr lang="id-ID" sz="1300" b="1" kern="1200" dirty="0">
              <a:latin typeface="Calibri" charset="0"/>
              <a:ea typeface="Calibri" charset="0"/>
              <a:cs typeface="Calibri" charset="0"/>
            </a:rPr>
          </a:br>
          <a:r>
            <a:rPr lang="en-US" sz="1300" b="1" kern="1200" dirty="0" smtClean="0">
              <a:latin typeface="Calibri" charset="0"/>
              <a:ea typeface="Calibri" charset="0"/>
              <a:cs typeface="Calibri" charset="0"/>
            </a:rPr>
            <a:t>14</a:t>
          </a:r>
          <a:r>
            <a:rPr lang="id-ID" sz="1300" b="1" kern="1200" dirty="0" smtClean="0">
              <a:latin typeface="Calibri" charset="0"/>
              <a:ea typeface="Calibri" charset="0"/>
              <a:cs typeface="Calibri" charset="0"/>
            </a:rPr>
            <a:t>,0 juta</a:t>
          </a:r>
          <a:endParaRPr lang="id-ID" sz="1300" b="1" kern="1200" dirty="0">
            <a:latin typeface="Calibri" charset="0"/>
            <a:ea typeface="Calibri" charset="0"/>
            <a:cs typeface="Calibri" charset="0"/>
          </a:endParaRPr>
        </a:p>
      </dsp:txBody>
      <dsp:txXfrm>
        <a:off x="2553662" y="2937277"/>
        <a:ext cx="1186839" cy="8392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DF2A65-CF06-8142-A8E7-E0F48D29FAD6}">
      <dsp:nvSpPr>
        <dsp:cNvPr id="0" name=""/>
        <dsp:cNvSpPr/>
      </dsp:nvSpPr>
      <dsp:spPr>
        <a:xfrm>
          <a:off x="1775936" y="0"/>
          <a:ext cx="6962139" cy="435133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A6CA70-3EE6-6D42-B4F2-9B721D9CB44A}">
      <dsp:nvSpPr>
        <dsp:cNvPr id="0" name=""/>
        <dsp:cNvSpPr/>
      </dsp:nvSpPr>
      <dsp:spPr>
        <a:xfrm>
          <a:off x="2461707" y="3235654"/>
          <a:ext cx="160129" cy="1601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38E01D-5CE6-874C-8B22-AF40DB3AC368}">
      <dsp:nvSpPr>
        <dsp:cNvPr id="0" name=""/>
        <dsp:cNvSpPr/>
      </dsp:nvSpPr>
      <dsp:spPr>
        <a:xfrm>
          <a:off x="2424308" y="3324873"/>
          <a:ext cx="1425452" cy="1017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849" tIns="0" rIns="0" bIns="0" numCol="1" spcCol="1270" anchor="t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3200" b="1" kern="1200" dirty="0" smtClean="0"/>
            <a:t>17</a:t>
          </a:r>
          <a:r>
            <a:rPr lang="en-US" sz="3200" b="1" kern="1200" dirty="0"/>
            <a:t>%</a:t>
          </a:r>
          <a:endParaRPr lang="id-ID" sz="3200" b="1" kern="1200" dirty="0"/>
        </a:p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d-ID" sz="1600" b="1" kern="1200" dirty="0"/>
            <a:t>(1971)</a:t>
          </a:r>
          <a:endParaRPr lang="en-US" sz="1600" b="1" kern="1200" dirty="0"/>
        </a:p>
      </dsp:txBody>
      <dsp:txXfrm>
        <a:off x="2424308" y="3324873"/>
        <a:ext cx="1425452" cy="1017308"/>
      </dsp:txXfrm>
    </dsp:sp>
    <dsp:sp modelId="{E11BB3F0-B55F-A345-AD6B-F03D0C0A9375}">
      <dsp:nvSpPr>
        <dsp:cNvPr id="0" name=""/>
        <dsp:cNvSpPr/>
      </dsp:nvSpPr>
      <dsp:spPr>
        <a:xfrm>
          <a:off x="3593055" y="2223533"/>
          <a:ext cx="278485" cy="278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492CAF-E05B-824F-BB8D-43B057296656}">
      <dsp:nvSpPr>
        <dsp:cNvPr id="0" name=""/>
        <dsp:cNvSpPr/>
      </dsp:nvSpPr>
      <dsp:spPr>
        <a:xfrm>
          <a:off x="3485957" y="2468885"/>
          <a:ext cx="1954730" cy="1776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564" tIns="0" rIns="0" bIns="0" numCol="1" spcCol="1270" anchor="t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3200" b="1" kern="1200" dirty="0" smtClean="0"/>
            <a:t>42%</a:t>
          </a:r>
          <a:endParaRPr lang="id-ID" sz="3200" b="1" kern="1200" dirty="0"/>
        </a:p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d-ID" sz="1600" b="1" kern="1200" dirty="0"/>
            <a:t>(2000)</a:t>
          </a:r>
          <a:r>
            <a:rPr lang="en-US" sz="1600" b="1" kern="1200" dirty="0"/>
            <a:t> </a:t>
          </a:r>
        </a:p>
      </dsp:txBody>
      <dsp:txXfrm>
        <a:off x="3485957" y="2468885"/>
        <a:ext cx="1954730" cy="1776341"/>
      </dsp:txXfrm>
    </dsp:sp>
    <dsp:sp modelId="{FF6E3F81-52B6-C345-8191-F31BCDFE39D5}">
      <dsp:nvSpPr>
        <dsp:cNvPr id="0" name=""/>
        <dsp:cNvSpPr/>
      </dsp:nvSpPr>
      <dsp:spPr>
        <a:xfrm>
          <a:off x="5037699" y="1477714"/>
          <a:ext cx="368993" cy="36899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AB52EB-A95B-0340-9ABD-B6B7E19AB200}">
      <dsp:nvSpPr>
        <dsp:cNvPr id="0" name=""/>
        <dsp:cNvSpPr/>
      </dsp:nvSpPr>
      <dsp:spPr>
        <a:xfrm>
          <a:off x="5222195" y="1662210"/>
          <a:ext cx="1462049" cy="2689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522" tIns="0" rIns="0" bIns="0" numCol="1" spcCol="1270" anchor="t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3200" b="1" kern="1200" dirty="0" smtClean="0"/>
            <a:t>54,2%</a:t>
          </a:r>
          <a:endParaRPr lang="id-ID" sz="2900" b="1" kern="1200" dirty="0"/>
        </a:p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d-ID" sz="1600" b="1" kern="1200" dirty="0"/>
            <a:t>(2010)</a:t>
          </a:r>
          <a:endParaRPr lang="en-US" sz="1600" b="1" kern="1200" dirty="0"/>
        </a:p>
      </dsp:txBody>
      <dsp:txXfrm>
        <a:off x="5222195" y="1662210"/>
        <a:ext cx="1462049" cy="2689126"/>
      </dsp:txXfrm>
    </dsp:sp>
    <dsp:sp modelId="{E6E71F6D-1BB1-F54D-8E2A-6225696FE995}">
      <dsp:nvSpPr>
        <dsp:cNvPr id="0" name=""/>
        <dsp:cNvSpPr/>
      </dsp:nvSpPr>
      <dsp:spPr>
        <a:xfrm>
          <a:off x="6611142" y="984272"/>
          <a:ext cx="494311" cy="49431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411E41-83EC-2043-84AB-A163F2F58F21}">
      <dsp:nvSpPr>
        <dsp:cNvPr id="0" name=""/>
        <dsp:cNvSpPr/>
      </dsp:nvSpPr>
      <dsp:spPr>
        <a:xfrm>
          <a:off x="6902978" y="1376691"/>
          <a:ext cx="1372688" cy="2829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926" tIns="0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3200" b="1" kern="1200" dirty="0" smtClean="0"/>
            <a:t>68,5%</a:t>
          </a:r>
          <a:endParaRPr lang="id-ID" sz="3200" b="1" kern="1200" dirty="0"/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d-ID" sz="1600" b="1" kern="1200" dirty="0"/>
            <a:t>(2025)</a:t>
          </a:r>
          <a:r>
            <a:rPr lang="en-US" sz="1600" b="1" kern="1200" dirty="0"/>
            <a:t> </a:t>
          </a:r>
          <a:r>
            <a:rPr lang="en-US" sz="1600" kern="1200" dirty="0"/>
            <a:t> </a:t>
          </a:r>
        </a:p>
      </dsp:txBody>
      <dsp:txXfrm>
        <a:off x="6902978" y="1376691"/>
        <a:ext cx="1372688" cy="28293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621C0-475D-45B6-BA9F-A80B0528E422}">
      <dsp:nvSpPr>
        <dsp:cNvPr id="0" name=""/>
        <dsp:cNvSpPr/>
      </dsp:nvSpPr>
      <dsp:spPr>
        <a:xfrm>
          <a:off x="3914953" y="1402546"/>
          <a:ext cx="1001093" cy="238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336"/>
              </a:lnTo>
              <a:lnTo>
                <a:pt x="1001093" y="162336"/>
              </a:lnTo>
              <a:lnTo>
                <a:pt x="1001093" y="2382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69FA2F-1CA5-46F1-A257-9F50A7128742}">
      <dsp:nvSpPr>
        <dsp:cNvPr id="0" name=""/>
        <dsp:cNvSpPr/>
      </dsp:nvSpPr>
      <dsp:spPr>
        <a:xfrm>
          <a:off x="3869233" y="1402546"/>
          <a:ext cx="91440" cy="2382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2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8B8D2-1946-4C25-9E50-106EEEF89B01}">
      <dsp:nvSpPr>
        <dsp:cNvPr id="0" name=""/>
        <dsp:cNvSpPr/>
      </dsp:nvSpPr>
      <dsp:spPr>
        <a:xfrm>
          <a:off x="2913859" y="2160874"/>
          <a:ext cx="2002187" cy="238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336"/>
              </a:lnTo>
              <a:lnTo>
                <a:pt x="2002187" y="162336"/>
              </a:lnTo>
              <a:lnTo>
                <a:pt x="2002187" y="23821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3EB638-2E0D-4388-A796-79AAF079A629}">
      <dsp:nvSpPr>
        <dsp:cNvPr id="0" name=""/>
        <dsp:cNvSpPr/>
      </dsp:nvSpPr>
      <dsp:spPr>
        <a:xfrm>
          <a:off x="2913859" y="2160874"/>
          <a:ext cx="1001093" cy="238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336"/>
              </a:lnTo>
              <a:lnTo>
                <a:pt x="1001093" y="162336"/>
              </a:lnTo>
              <a:lnTo>
                <a:pt x="1001093" y="23821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4EF5F1-3421-4FB4-AF34-7BBCA7420482}">
      <dsp:nvSpPr>
        <dsp:cNvPr id="0" name=""/>
        <dsp:cNvSpPr/>
      </dsp:nvSpPr>
      <dsp:spPr>
        <a:xfrm>
          <a:off x="2868139" y="2160874"/>
          <a:ext cx="91440" cy="2382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21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347C5-4AD5-431B-A082-7584FAF8A816}">
      <dsp:nvSpPr>
        <dsp:cNvPr id="0" name=""/>
        <dsp:cNvSpPr/>
      </dsp:nvSpPr>
      <dsp:spPr>
        <a:xfrm>
          <a:off x="1912766" y="2160874"/>
          <a:ext cx="1001093" cy="238214"/>
        </a:xfrm>
        <a:custGeom>
          <a:avLst/>
          <a:gdLst/>
          <a:ahLst/>
          <a:cxnLst/>
          <a:rect l="0" t="0" r="0" b="0"/>
          <a:pathLst>
            <a:path>
              <a:moveTo>
                <a:pt x="1001093" y="0"/>
              </a:moveTo>
              <a:lnTo>
                <a:pt x="1001093" y="162336"/>
              </a:lnTo>
              <a:lnTo>
                <a:pt x="0" y="162336"/>
              </a:lnTo>
              <a:lnTo>
                <a:pt x="0" y="23821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782790-70E0-4600-9495-4084AEA33373}">
      <dsp:nvSpPr>
        <dsp:cNvPr id="0" name=""/>
        <dsp:cNvSpPr/>
      </dsp:nvSpPr>
      <dsp:spPr>
        <a:xfrm>
          <a:off x="911672" y="2919202"/>
          <a:ext cx="500546" cy="238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336"/>
              </a:lnTo>
              <a:lnTo>
                <a:pt x="500546" y="162336"/>
              </a:lnTo>
              <a:lnTo>
                <a:pt x="500546" y="23821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6E9663-4643-4DAB-A0B2-E01EBD8E6465}">
      <dsp:nvSpPr>
        <dsp:cNvPr id="0" name=""/>
        <dsp:cNvSpPr/>
      </dsp:nvSpPr>
      <dsp:spPr>
        <a:xfrm>
          <a:off x="411125" y="2919202"/>
          <a:ext cx="500546" cy="238214"/>
        </a:xfrm>
        <a:custGeom>
          <a:avLst/>
          <a:gdLst/>
          <a:ahLst/>
          <a:cxnLst/>
          <a:rect l="0" t="0" r="0" b="0"/>
          <a:pathLst>
            <a:path>
              <a:moveTo>
                <a:pt x="500546" y="0"/>
              </a:moveTo>
              <a:lnTo>
                <a:pt x="500546" y="162336"/>
              </a:lnTo>
              <a:lnTo>
                <a:pt x="0" y="162336"/>
              </a:lnTo>
              <a:lnTo>
                <a:pt x="0" y="23821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E5D08C-F3F7-4E8A-9AE6-559A338EB169}">
      <dsp:nvSpPr>
        <dsp:cNvPr id="0" name=""/>
        <dsp:cNvSpPr/>
      </dsp:nvSpPr>
      <dsp:spPr>
        <a:xfrm>
          <a:off x="911672" y="2160874"/>
          <a:ext cx="2002187" cy="238214"/>
        </a:xfrm>
        <a:custGeom>
          <a:avLst/>
          <a:gdLst/>
          <a:ahLst/>
          <a:cxnLst/>
          <a:rect l="0" t="0" r="0" b="0"/>
          <a:pathLst>
            <a:path>
              <a:moveTo>
                <a:pt x="2002187" y="0"/>
              </a:moveTo>
              <a:lnTo>
                <a:pt x="2002187" y="162336"/>
              </a:lnTo>
              <a:lnTo>
                <a:pt x="0" y="162336"/>
              </a:lnTo>
              <a:lnTo>
                <a:pt x="0" y="23821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931AA-B59B-40C6-B483-0E4333A5CC3A}">
      <dsp:nvSpPr>
        <dsp:cNvPr id="0" name=""/>
        <dsp:cNvSpPr/>
      </dsp:nvSpPr>
      <dsp:spPr>
        <a:xfrm>
          <a:off x="2913859" y="1402546"/>
          <a:ext cx="1001093" cy="238214"/>
        </a:xfrm>
        <a:custGeom>
          <a:avLst/>
          <a:gdLst/>
          <a:ahLst/>
          <a:cxnLst/>
          <a:rect l="0" t="0" r="0" b="0"/>
          <a:pathLst>
            <a:path>
              <a:moveTo>
                <a:pt x="1001093" y="0"/>
              </a:moveTo>
              <a:lnTo>
                <a:pt x="1001093" y="162336"/>
              </a:lnTo>
              <a:lnTo>
                <a:pt x="0" y="162336"/>
              </a:lnTo>
              <a:lnTo>
                <a:pt x="0" y="2382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51C90B-85C0-41DB-BF2D-0212A60D9397}">
      <dsp:nvSpPr>
        <dsp:cNvPr id="0" name=""/>
        <dsp:cNvSpPr/>
      </dsp:nvSpPr>
      <dsp:spPr>
        <a:xfrm>
          <a:off x="3433119" y="882432"/>
          <a:ext cx="963668" cy="5201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7B0C960-8B7D-4111-950E-ED8ED5D22E57}">
      <dsp:nvSpPr>
        <dsp:cNvPr id="0" name=""/>
        <dsp:cNvSpPr/>
      </dsp:nvSpPr>
      <dsp:spPr>
        <a:xfrm>
          <a:off x="3524127" y="968890"/>
          <a:ext cx="963668" cy="520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00" kern="1200">
              <a:latin typeface="Century Gothic" panose="020B0502020202020204" pitchFamily="34" charset="0"/>
            </a:rPr>
            <a:t>Kerangka Pendanaan</a:t>
          </a:r>
        </a:p>
      </dsp:txBody>
      <dsp:txXfrm>
        <a:off x="3539361" y="984124"/>
        <a:ext cx="933200" cy="489645"/>
      </dsp:txXfrm>
    </dsp:sp>
    <dsp:sp modelId="{297EE90C-22C5-43D0-94FA-F8BE93B2C673}">
      <dsp:nvSpPr>
        <dsp:cNvPr id="0" name=""/>
        <dsp:cNvSpPr/>
      </dsp:nvSpPr>
      <dsp:spPr>
        <a:xfrm>
          <a:off x="2504321" y="1640760"/>
          <a:ext cx="819076" cy="52011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4C45505-378C-47FB-85C5-F20142B5AD00}">
      <dsp:nvSpPr>
        <dsp:cNvPr id="0" name=""/>
        <dsp:cNvSpPr/>
      </dsp:nvSpPr>
      <dsp:spPr>
        <a:xfrm>
          <a:off x="2595329" y="1727219"/>
          <a:ext cx="819076" cy="520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00" kern="1200">
              <a:latin typeface="Century Gothic" panose="020B0502020202020204" pitchFamily="34" charset="0"/>
            </a:rPr>
            <a:t>APBN</a:t>
          </a:r>
        </a:p>
      </dsp:txBody>
      <dsp:txXfrm>
        <a:off x="2610563" y="1742453"/>
        <a:ext cx="788608" cy="489645"/>
      </dsp:txXfrm>
    </dsp:sp>
    <dsp:sp modelId="{E25404DB-AF6C-4D0F-B46F-3F4E26B2983A}">
      <dsp:nvSpPr>
        <dsp:cNvPr id="0" name=""/>
        <dsp:cNvSpPr/>
      </dsp:nvSpPr>
      <dsp:spPr>
        <a:xfrm>
          <a:off x="502134" y="2399089"/>
          <a:ext cx="819076" cy="5201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F821FA6-5380-4165-95A4-6DC2359B7CD4}">
      <dsp:nvSpPr>
        <dsp:cNvPr id="0" name=""/>
        <dsp:cNvSpPr/>
      </dsp:nvSpPr>
      <dsp:spPr>
        <a:xfrm>
          <a:off x="593142" y="2485547"/>
          <a:ext cx="819076" cy="520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00" kern="1200" dirty="0">
              <a:latin typeface="Century Gothic" panose="020B0502020202020204" pitchFamily="34" charset="0"/>
            </a:rPr>
            <a:t>K/L</a:t>
          </a:r>
        </a:p>
      </dsp:txBody>
      <dsp:txXfrm>
        <a:off x="608376" y="2500781"/>
        <a:ext cx="788608" cy="489645"/>
      </dsp:txXfrm>
    </dsp:sp>
    <dsp:sp modelId="{D0D41CA9-6A07-469C-9D4B-8398849319C1}">
      <dsp:nvSpPr>
        <dsp:cNvPr id="0" name=""/>
        <dsp:cNvSpPr/>
      </dsp:nvSpPr>
      <dsp:spPr>
        <a:xfrm>
          <a:off x="1587" y="3157417"/>
          <a:ext cx="819076" cy="52011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978A87F-EFC6-40CB-92BD-54622673DF44}">
      <dsp:nvSpPr>
        <dsp:cNvPr id="0" name=""/>
        <dsp:cNvSpPr/>
      </dsp:nvSpPr>
      <dsp:spPr>
        <a:xfrm>
          <a:off x="92595" y="3243875"/>
          <a:ext cx="819076" cy="520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latin typeface="Century Gothic" panose="020B0502020202020204" pitchFamily="34" charset="0"/>
            </a:rPr>
            <a:t>RM</a:t>
          </a:r>
          <a:endParaRPr lang="id-ID" sz="1000" kern="1200" dirty="0">
            <a:latin typeface="Century Gothic" panose="020B0502020202020204" pitchFamily="34" charset="0"/>
          </a:endParaRPr>
        </a:p>
      </dsp:txBody>
      <dsp:txXfrm>
        <a:off x="107829" y="3259109"/>
        <a:ext cx="788608" cy="489645"/>
      </dsp:txXfrm>
    </dsp:sp>
    <dsp:sp modelId="{ED1C6A61-FE84-48D8-8002-28353899FB9D}">
      <dsp:nvSpPr>
        <dsp:cNvPr id="0" name=""/>
        <dsp:cNvSpPr/>
      </dsp:nvSpPr>
      <dsp:spPr>
        <a:xfrm>
          <a:off x="1002680" y="3157417"/>
          <a:ext cx="819076" cy="52011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9B7E43C-9426-40F8-AC66-283834F17261}">
      <dsp:nvSpPr>
        <dsp:cNvPr id="0" name=""/>
        <dsp:cNvSpPr/>
      </dsp:nvSpPr>
      <dsp:spPr>
        <a:xfrm>
          <a:off x="1093689" y="3243875"/>
          <a:ext cx="819076" cy="520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latin typeface="Century Gothic" panose="020B0502020202020204" pitchFamily="34" charset="0"/>
            </a:rPr>
            <a:t>PHLN</a:t>
          </a:r>
          <a:endParaRPr lang="id-ID" sz="1000" kern="1200" dirty="0">
            <a:latin typeface="Century Gothic" panose="020B0502020202020204" pitchFamily="34" charset="0"/>
          </a:endParaRPr>
        </a:p>
      </dsp:txBody>
      <dsp:txXfrm>
        <a:off x="1108923" y="3259109"/>
        <a:ext cx="788608" cy="489645"/>
      </dsp:txXfrm>
    </dsp:sp>
    <dsp:sp modelId="{577BC476-6FCB-4F2C-91B0-A470F8F1BDCC}">
      <dsp:nvSpPr>
        <dsp:cNvPr id="0" name=""/>
        <dsp:cNvSpPr/>
      </dsp:nvSpPr>
      <dsp:spPr>
        <a:xfrm>
          <a:off x="1503227" y="2399089"/>
          <a:ext cx="819076" cy="5201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B9F7E0A-81C3-4386-BD8C-8459A1E84FE3}">
      <dsp:nvSpPr>
        <dsp:cNvPr id="0" name=""/>
        <dsp:cNvSpPr/>
      </dsp:nvSpPr>
      <dsp:spPr>
        <a:xfrm>
          <a:off x="1594236" y="2485547"/>
          <a:ext cx="819076" cy="520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00" kern="1200">
              <a:latin typeface="Century Gothic" panose="020B0502020202020204" pitchFamily="34" charset="0"/>
            </a:rPr>
            <a:t>Subsidi, Hibah</a:t>
          </a:r>
        </a:p>
      </dsp:txBody>
      <dsp:txXfrm>
        <a:off x="1609470" y="2500781"/>
        <a:ext cx="788608" cy="489645"/>
      </dsp:txXfrm>
    </dsp:sp>
    <dsp:sp modelId="{6A54B6EC-D913-4AD8-A5AF-15504DE27121}">
      <dsp:nvSpPr>
        <dsp:cNvPr id="0" name=""/>
        <dsp:cNvSpPr/>
      </dsp:nvSpPr>
      <dsp:spPr>
        <a:xfrm>
          <a:off x="2504321" y="2399089"/>
          <a:ext cx="819076" cy="5201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1122249-4A16-42D7-846D-0B7EE93C0A61}">
      <dsp:nvSpPr>
        <dsp:cNvPr id="0" name=""/>
        <dsp:cNvSpPr/>
      </dsp:nvSpPr>
      <dsp:spPr>
        <a:xfrm>
          <a:off x="2595329" y="2485547"/>
          <a:ext cx="819076" cy="520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00" kern="1200" dirty="0">
              <a:latin typeface="Century Gothic" panose="020B0502020202020204" pitchFamily="34" charset="0"/>
            </a:rPr>
            <a:t>Transfer ke daerah, dana desa</a:t>
          </a:r>
        </a:p>
      </dsp:txBody>
      <dsp:txXfrm>
        <a:off x="2610563" y="2500781"/>
        <a:ext cx="788608" cy="489645"/>
      </dsp:txXfrm>
    </dsp:sp>
    <dsp:sp modelId="{F8BAC2CF-264F-4109-B8E4-64A2332E769C}">
      <dsp:nvSpPr>
        <dsp:cNvPr id="0" name=""/>
        <dsp:cNvSpPr/>
      </dsp:nvSpPr>
      <dsp:spPr>
        <a:xfrm>
          <a:off x="3505414" y="2399089"/>
          <a:ext cx="819076" cy="5201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AEFA51B-EBC6-4E30-9F9F-EBED51670510}">
      <dsp:nvSpPr>
        <dsp:cNvPr id="0" name=""/>
        <dsp:cNvSpPr/>
      </dsp:nvSpPr>
      <dsp:spPr>
        <a:xfrm>
          <a:off x="3596423" y="2485547"/>
          <a:ext cx="819076" cy="520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00" kern="1200" dirty="0">
              <a:latin typeface="Century Gothic" panose="020B0502020202020204" pitchFamily="34" charset="0"/>
            </a:rPr>
            <a:t>BUMN</a:t>
          </a:r>
        </a:p>
      </dsp:txBody>
      <dsp:txXfrm>
        <a:off x="3611657" y="2500781"/>
        <a:ext cx="788608" cy="489645"/>
      </dsp:txXfrm>
    </dsp:sp>
    <dsp:sp modelId="{D68C87E4-266D-4F4F-846C-31ACA199BCEC}">
      <dsp:nvSpPr>
        <dsp:cNvPr id="0" name=""/>
        <dsp:cNvSpPr/>
      </dsp:nvSpPr>
      <dsp:spPr>
        <a:xfrm>
          <a:off x="4506508" y="2399089"/>
          <a:ext cx="819076" cy="5201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491185A-6242-478E-8246-8613642CA64D}">
      <dsp:nvSpPr>
        <dsp:cNvPr id="0" name=""/>
        <dsp:cNvSpPr/>
      </dsp:nvSpPr>
      <dsp:spPr>
        <a:xfrm>
          <a:off x="4597517" y="2485547"/>
          <a:ext cx="819076" cy="520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00" kern="1200" dirty="0">
              <a:latin typeface="Century Gothic" panose="020B0502020202020204" pitchFamily="34" charset="0"/>
            </a:rPr>
            <a:t>KPBU</a:t>
          </a:r>
        </a:p>
      </dsp:txBody>
      <dsp:txXfrm>
        <a:off x="4612751" y="2500781"/>
        <a:ext cx="788608" cy="489645"/>
      </dsp:txXfrm>
    </dsp:sp>
    <dsp:sp modelId="{5C31EFDC-14B7-4186-AC42-5138513F487A}">
      <dsp:nvSpPr>
        <dsp:cNvPr id="0" name=""/>
        <dsp:cNvSpPr/>
      </dsp:nvSpPr>
      <dsp:spPr>
        <a:xfrm>
          <a:off x="3505414" y="1640760"/>
          <a:ext cx="819076" cy="52011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CEAEC40-776F-457A-9603-C1B3388FA5C1}">
      <dsp:nvSpPr>
        <dsp:cNvPr id="0" name=""/>
        <dsp:cNvSpPr/>
      </dsp:nvSpPr>
      <dsp:spPr>
        <a:xfrm>
          <a:off x="3596423" y="1727219"/>
          <a:ext cx="819076" cy="520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00" kern="1200">
              <a:latin typeface="Century Gothic" panose="020B0502020202020204" pitchFamily="34" charset="0"/>
            </a:rPr>
            <a:t>PINA</a:t>
          </a:r>
        </a:p>
      </dsp:txBody>
      <dsp:txXfrm>
        <a:off x="3611657" y="1742453"/>
        <a:ext cx="788608" cy="489645"/>
      </dsp:txXfrm>
    </dsp:sp>
    <dsp:sp modelId="{E6423EEF-B839-4C88-B5E8-9F28D72C0F4B}">
      <dsp:nvSpPr>
        <dsp:cNvPr id="0" name=""/>
        <dsp:cNvSpPr/>
      </dsp:nvSpPr>
      <dsp:spPr>
        <a:xfrm>
          <a:off x="4506508" y="1640760"/>
          <a:ext cx="819076" cy="52011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1380A92-97E0-4357-9324-DFF271C3E1EE}">
      <dsp:nvSpPr>
        <dsp:cNvPr id="0" name=""/>
        <dsp:cNvSpPr/>
      </dsp:nvSpPr>
      <dsp:spPr>
        <a:xfrm>
          <a:off x="4597517" y="1727219"/>
          <a:ext cx="819076" cy="520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00" kern="1200">
              <a:latin typeface="Century Gothic" panose="020B0502020202020204" pitchFamily="34" charset="0"/>
            </a:rPr>
            <a:t>Sumber lain</a:t>
          </a:r>
        </a:p>
      </dsp:txBody>
      <dsp:txXfrm>
        <a:off x="4612751" y="1742453"/>
        <a:ext cx="788608" cy="489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0.76832</cdr:x>
      <cdr:y>0.80841</cdr:y>
    </cdr:from>
    <cdr:to>
      <cdr:x>0.9382</cdr:x>
      <cdr:y>0.92393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00556" y="1963268"/>
          <a:ext cx="862446" cy="280554"/>
        </a:xfrm>
        <a:prstGeom xmlns:a="http://schemas.openxmlformats.org/drawingml/2006/main" prst="rect">
          <a:avLst/>
        </a:prstGeom>
        <a:solidFill xmlns:a="http://schemas.openxmlformats.org/drawingml/2006/main">
          <a:srgbClr val="2DADC6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id-ID" sz="1400" b="1" dirty="0" smtClean="0">
              <a:solidFill>
                <a:schemeClr val="bg1"/>
              </a:solidFill>
            </a:rPr>
            <a:t>2017</a:t>
          </a:r>
          <a:endParaRPr lang="id-ID" sz="1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0.00437</cdr:x>
      <cdr:y>0.89193</cdr:y>
    </cdr:from>
    <cdr:to>
      <cdr:x>0.67146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166" y="2166101"/>
          <a:ext cx="3386666" cy="2624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id-ID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0.06175</cdr:x>
      <cdr:y>0.2025</cdr:y>
    </cdr:from>
    <cdr:to>
      <cdr:x>0.17387</cdr:x>
      <cdr:y>0.28771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3948" y="852006"/>
          <a:ext cx="642617" cy="3585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id-ID" sz="1600" dirty="0"/>
            <a:t>240</a:t>
          </a:r>
          <a:endParaRPr lang="id-ID" sz="1800" dirty="0"/>
        </a:p>
      </cdr:txBody>
    </cdr:sp>
  </cdr:relSizeAnchor>
  <cdr:relSizeAnchor xmlns:cdr="http://schemas.openxmlformats.org/drawingml/2006/chartDrawing">
    <cdr:from>
      <cdr:x>0.25668</cdr:x>
      <cdr:y>0.13212</cdr:y>
    </cdr:from>
    <cdr:to>
      <cdr:x>0.36879</cdr:x>
      <cdr:y>0.19399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71164" y="555873"/>
          <a:ext cx="642560" cy="2603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id-ID" sz="1600" dirty="0"/>
            <a:t>270</a:t>
          </a:r>
          <a:endParaRPr lang="id-ID" sz="1800" dirty="0"/>
        </a:p>
      </cdr:txBody>
    </cdr:sp>
  </cdr:relSizeAnchor>
  <cdr:relSizeAnchor xmlns:cdr="http://schemas.openxmlformats.org/drawingml/2006/chartDrawing">
    <cdr:from>
      <cdr:x>0.44394</cdr:x>
      <cdr:y>0.07277</cdr:y>
    </cdr:from>
    <cdr:to>
      <cdr:x>0.55606</cdr:x>
      <cdr:y>0.13464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44475" y="306163"/>
          <a:ext cx="642560" cy="2603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id-ID" sz="1600" dirty="0"/>
            <a:t>295</a:t>
          </a:r>
          <a:endParaRPr lang="id-ID" sz="1800" dirty="0"/>
        </a:p>
      </cdr:txBody>
    </cdr:sp>
  </cdr:relSizeAnchor>
  <cdr:relSizeAnchor xmlns:cdr="http://schemas.openxmlformats.org/drawingml/2006/chartDrawing">
    <cdr:from>
      <cdr:x>0.6342</cdr:x>
      <cdr:y>0.03995</cdr:y>
    </cdr:from>
    <cdr:to>
      <cdr:x>0.74631</cdr:x>
      <cdr:y>0.10181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634920" y="168075"/>
          <a:ext cx="642559" cy="2602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id-ID" sz="1600" dirty="0"/>
            <a:t>310</a:t>
          </a:r>
          <a:endParaRPr lang="id-ID" sz="1800" dirty="0"/>
        </a:p>
      </cdr:txBody>
    </cdr:sp>
  </cdr:relSizeAnchor>
  <cdr:relSizeAnchor xmlns:cdr="http://schemas.openxmlformats.org/drawingml/2006/chartDrawing">
    <cdr:from>
      <cdr:x>0.81724</cdr:x>
      <cdr:y>0.02504</cdr:y>
    </cdr:from>
    <cdr:to>
      <cdr:x>0.92935</cdr:x>
      <cdr:y>0.08691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684019" y="105339"/>
          <a:ext cx="642560" cy="2603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id-ID" sz="1600" dirty="0"/>
            <a:t>320</a:t>
          </a:r>
          <a:endParaRPr lang="id-ID" sz="18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19565" cy="493867"/>
          </a:xfrm>
          <a:prstGeom prst="rect">
            <a:avLst/>
          </a:prstGeom>
        </p:spPr>
        <p:txBody>
          <a:bodyPr vert="horz" lIns="90752" tIns="45376" rIns="90752" bIns="453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628" y="4"/>
            <a:ext cx="2919565" cy="493867"/>
          </a:xfrm>
          <a:prstGeom prst="rect">
            <a:avLst/>
          </a:prstGeom>
        </p:spPr>
        <p:txBody>
          <a:bodyPr vert="horz" lIns="90752" tIns="45376" rIns="90752" bIns="45376" rtlCol="0"/>
          <a:lstStyle>
            <a:lvl1pPr algn="r">
              <a:defRPr sz="1200"/>
            </a:lvl1pPr>
          </a:lstStyle>
          <a:p>
            <a:fld id="{C2DF2346-3AE5-49B7-AA01-516C30975FD5}" type="datetimeFigureOut">
              <a:rPr lang="en-US" smtClean="0"/>
              <a:pPr/>
              <a:t>4/11/19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372448"/>
            <a:ext cx="2919565" cy="493867"/>
          </a:xfrm>
          <a:prstGeom prst="rect">
            <a:avLst/>
          </a:prstGeom>
        </p:spPr>
        <p:txBody>
          <a:bodyPr vert="horz" lIns="90752" tIns="45376" rIns="90752" bIns="453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628" y="9372448"/>
            <a:ext cx="2919565" cy="493867"/>
          </a:xfrm>
          <a:prstGeom prst="rect">
            <a:avLst/>
          </a:prstGeom>
        </p:spPr>
        <p:txBody>
          <a:bodyPr vert="horz" lIns="90752" tIns="45376" rIns="90752" bIns="45376" rtlCol="0" anchor="b"/>
          <a:lstStyle>
            <a:lvl1pPr algn="r">
              <a:defRPr sz="1200"/>
            </a:lvl1pPr>
          </a:lstStyle>
          <a:p>
            <a:fld id="{2BA32529-EC00-4EE0-8BA3-4B653F922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95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9565" cy="495447"/>
          </a:xfrm>
          <a:prstGeom prst="rect">
            <a:avLst/>
          </a:prstGeom>
        </p:spPr>
        <p:txBody>
          <a:bodyPr vert="horz" lIns="90743" tIns="45371" rIns="90743" bIns="4537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628" y="1"/>
            <a:ext cx="2919565" cy="495447"/>
          </a:xfrm>
          <a:prstGeom prst="rect">
            <a:avLst/>
          </a:prstGeom>
        </p:spPr>
        <p:txBody>
          <a:bodyPr vert="horz" lIns="90743" tIns="45371" rIns="90743" bIns="4537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A46FE92-D59A-424A-8BCD-20449BD0AAC5}" type="datetimeFigureOut">
              <a:rPr lang="id-ID" smtClean="0"/>
              <a:pPr>
                <a:defRPr/>
              </a:pPr>
              <a:t>4/11/19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1231900"/>
            <a:ext cx="5913437" cy="3328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3" tIns="45371" rIns="90743" bIns="45371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266" y="4747767"/>
            <a:ext cx="5389240" cy="3884673"/>
          </a:xfrm>
          <a:prstGeom prst="rect">
            <a:avLst/>
          </a:prstGeom>
        </p:spPr>
        <p:txBody>
          <a:bodyPr vert="horz" lIns="90743" tIns="45371" rIns="90743" bIns="45371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id-ID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370870"/>
            <a:ext cx="2919565" cy="495447"/>
          </a:xfrm>
          <a:prstGeom prst="rect">
            <a:avLst/>
          </a:prstGeom>
        </p:spPr>
        <p:txBody>
          <a:bodyPr vert="horz" lIns="90743" tIns="45371" rIns="90743" bIns="4537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628" y="9370870"/>
            <a:ext cx="2919565" cy="495447"/>
          </a:xfrm>
          <a:prstGeom prst="rect">
            <a:avLst/>
          </a:prstGeom>
        </p:spPr>
        <p:txBody>
          <a:bodyPr vert="horz" wrap="square" lIns="90743" tIns="45371" rIns="90743" bIns="4537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2300875-6A0B-4D85-ADE0-1963F2B4A16D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6888481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416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85" algn="l" defTabSz="91416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69" algn="l" defTabSz="91416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54" algn="l" defTabSz="91416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39" algn="l" defTabSz="91416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25" algn="l" defTabSz="9141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0" algn="l" defTabSz="9141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5" algn="l" defTabSz="9141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39775"/>
            <a:ext cx="6573837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dirty="0" smtClean="0"/>
          </a:p>
        </p:txBody>
      </p:sp>
      <p:sp>
        <p:nvSpPr>
          <p:cNvPr id="78852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07044E7-452B-4029-A238-08363D9D6E15}" type="slidenum">
              <a:rPr lang="id-ID" altLang="id-ID" smtClean="0"/>
              <a:pPr/>
              <a:t>1</a:t>
            </a:fld>
            <a:endParaRPr lang="id-ID" altLang="id-ID" smtClean="0"/>
          </a:p>
        </p:txBody>
      </p:sp>
    </p:spTree>
    <p:extLst>
      <p:ext uri="{BB962C8B-B14F-4D97-AF65-F5344CB8AC3E}">
        <p14:creationId xmlns:p14="http://schemas.microsoft.com/office/powerpoint/2010/main" val="3590127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9B5F6-DF73-47B6-B92D-779F2887FDCC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516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00875-6A0B-4D85-ADE0-1963F2B4A16D}" type="slidenum">
              <a:rPr lang="id-ID" altLang="en-US" smtClean="0"/>
              <a:pPr>
                <a:defRPr/>
              </a:pPr>
              <a:t>4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77140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9E5D8-72FF-488C-A335-1C7E325CFEC3}" type="slidenum">
              <a:rPr lang="id-ID" smtClean="0"/>
              <a:pPr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1851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2537FC-84AA-4F45-9958-AF596D47F8D0}" type="slidenum">
              <a:rPr lang="id-ID" smtClean="0"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27666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2537FC-84AA-4F45-9958-AF596D47F8D0}" type="slidenum">
              <a:rPr lang="id-ID" smtClean="0"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27666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1231900"/>
            <a:ext cx="5913437" cy="3328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00875-6A0B-4D85-ADE0-1963F2B4A16D}" type="slidenum">
              <a:rPr lang="id-ID" altLang="en-US" smtClean="0"/>
              <a:pPr>
                <a:defRPr/>
              </a:pPr>
              <a:t>22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412011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image" Target="../media/image12.png"/><Relationship Id="rId5" Type="http://schemas.openxmlformats.org/officeDocument/2006/relationships/image" Target="../media/image14.png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microsoft.com/office/2007/relationships/hdphoto" Target="../media/hdphoto2.wdp"/><Relationship Id="rId5" Type="http://schemas.openxmlformats.org/officeDocument/2006/relationships/image" Target="../media/image17.png"/><Relationship Id="rId6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803" y="1122623"/>
            <a:ext cx="9142810" cy="2388153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3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838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90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43" y="1710134"/>
            <a:ext cx="10514232" cy="2853398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743" y="4590526"/>
            <a:ext cx="10514232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346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092" y="1826048"/>
            <a:ext cx="5180926" cy="43523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1397" y="1826048"/>
            <a:ext cx="5180926" cy="43523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60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365210"/>
            <a:ext cx="10514232" cy="13258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397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397" y="2505656"/>
            <a:ext cx="5182513" cy="3685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6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618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75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1" y="457307"/>
            <a:ext cx="3931724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513" y="987655"/>
            <a:ext cx="6171398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81" y="2057877"/>
            <a:ext cx="3931724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825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1" y="457307"/>
            <a:ext cx="3931724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2513" y="987655"/>
            <a:ext cx="6171398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81" y="2057877"/>
            <a:ext cx="3931724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426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389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060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Yanuar\Dropbox\Kerjaan\ppt_template_bappenas_newLogo\logo_Bappenas2-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9945" y="232130"/>
            <a:ext cx="886767" cy="82062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cxnSp>
        <p:nvCxnSpPr>
          <p:cNvPr id="3" name="Straight Connector 13"/>
          <p:cNvCxnSpPr>
            <a:cxnSpLocks noChangeShapeType="1"/>
          </p:cNvCxnSpPr>
          <p:nvPr userDrawn="1"/>
        </p:nvCxnSpPr>
        <p:spPr bwMode="auto">
          <a:xfrm>
            <a:off x="471956" y="1268707"/>
            <a:ext cx="11214756" cy="0"/>
          </a:xfrm>
          <a:prstGeom prst="line">
            <a:avLst/>
          </a:prstGeom>
          <a:noFill/>
          <a:ln w="9525" algn="ctr">
            <a:solidFill>
              <a:srgbClr val="007DDA"/>
            </a:solidFill>
            <a:prstDash val="dash"/>
            <a:round/>
            <a:headEnd/>
            <a:tailEnd/>
          </a:ln>
        </p:spPr>
      </p:cxnSp>
      <p:pic>
        <p:nvPicPr>
          <p:cNvPr id="4" name="Picture 2" descr="http://upload.wikimedia.org/wikipedia/commons/thumb/9/90/National_emblem_of_Indonesia_Garuda_Pancasila.svg/2000px-National_emblem_of_Indonesia_Garuda_Pancasila.svg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745" y="237067"/>
            <a:ext cx="761874" cy="67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9480" y="6357822"/>
            <a:ext cx="2742842" cy="365210"/>
          </a:xfrm>
        </p:spPr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648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"/>
            <a:ext cx="12190413" cy="726717"/>
          </a:xfrm>
          <a:prstGeom prst="roundRect">
            <a:avLst>
              <a:gd name="adj" fmla="val 1121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13" y="31043"/>
            <a:ext cx="500756" cy="519011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sp>
        <p:nvSpPr>
          <p:cNvPr id="9" name="TextBox 8"/>
          <p:cNvSpPr txBox="1"/>
          <p:nvPr userDrawn="1"/>
        </p:nvSpPr>
        <p:spPr>
          <a:xfrm>
            <a:off x="53796" y="494324"/>
            <a:ext cx="6883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 smtClean="0">
                <a:solidFill>
                  <a:schemeClr val="accent4">
                    <a:lumMod val="50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REPUBLIK INDONESIA</a:t>
            </a:r>
            <a:endParaRPr lang="en-US" sz="600" b="1" dirty="0">
              <a:solidFill>
                <a:schemeClr val="accent4">
                  <a:lumMod val="50000"/>
                </a:schemeClr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9201" y="-33509"/>
            <a:ext cx="788753" cy="7803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27"/>
          <a:stretch/>
        </p:blipFill>
        <p:spPr>
          <a:xfrm>
            <a:off x="-4468" y="6722398"/>
            <a:ext cx="12194882" cy="124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7002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68" y="8"/>
            <a:ext cx="12194882" cy="789863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094" y="6555990"/>
            <a:ext cx="2742842" cy="3652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076" y="6555990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56" y="9527"/>
            <a:ext cx="500756" cy="519011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sp>
        <p:nvSpPr>
          <p:cNvPr id="9" name="TextBox 8"/>
          <p:cNvSpPr txBox="1"/>
          <p:nvPr userDrawn="1"/>
        </p:nvSpPr>
        <p:spPr>
          <a:xfrm>
            <a:off x="43039" y="472808"/>
            <a:ext cx="6883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5" b="1" dirty="0" smtClean="0">
                <a:solidFill>
                  <a:schemeClr val="accent4">
                    <a:lumMod val="50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REPUBLIK INDONESIA</a:t>
            </a:r>
            <a:endParaRPr lang="en-US" sz="525" b="1" dirty="0">
              <a:solidFill>
                <a:schemeClr val="accent4">
                  <a:lumMod val="50000"/>
                </a:schemeClr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475" y="9523"/>
            <a:ext cx="788753" cy="7803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27"/>
          <a:stretch/>
        </p:blipFill>
        <p:spPr>
          <a:xfrm>
            <a:off x="-4468" y="6738726"/>
            <a:ext cx="12194882" cy="124942"/>
          </a:xfrm>
          <a:prstGeom prst="rect">
            <a:avLst/>
          </a:prstGeom>
        </p:spPr>
      </p:pic>
      <p:sp>
        <p:nvSpPr>
          <p:cNvPr id="12" name="Rounded Rectangle 11"/>
          <p:cNvSpPr/>
          <p:nvPr userDrawn="1"/>
        </p:nvSpPr>
        <p:spPr>
          <a:xfrm>
            <a:off x="11610473" y="6505076"/>
            <a:ext cx="555085" cy="338251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601" tIns="34301" rIns="68601" bIns="3430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44201" y="6512605"/>
            <a:ext cx="1021359" cy="330718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EDA7C93-9141-4A12-827E-60EB1BD797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087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21608" y="6494379"/>
            <a:ext cx="1368804" cy="36521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fld id="{0440855A-062D-7C4F-9F31-642F839B6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405" y="-1"/>
            <a:ext cx="10657118" cy="118756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2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977199"/>
      </p:ext>
    </p:extLst>
  </p:cSld>
  <p:clrMapOvr>
    <a:masterClrMapping/>
  </p:clrMapOvr>
  <p:transition xmlns:p14="http://schemas.microsoft.com/office/powerpoint/2010/main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9CB02-153F-4105-9FB2-45AB0B718524}" type="datetime1">
              <a:rPr lang="en-US" smtClean="0"/>
              <a:pPr/>
              <a:t>4/11/19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0317-007B-42B4-87A5-ACA76CC5E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9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" y="3723008"/>
            <a:ext cx="12190415" cy="3136580"/>
          </a:xfrm>
          <a:prstGeom prst="rect">
            <a:avLst/>
          </a:prstGeom>
          <a:gradFill flip="none" rotWithShape="1">
            <a:gsLst>
              <a:gs pos="43000">
                <a:srgbClr val="569835"/>
              </a:gs>
              <a:gs pos="26000">
                <a:srgbClr val="D61621"/>
              </a:gs>
              <a:gs pos="0">
                <a:srgbClr val="FAA634"/>
              </a:gs>
              <a:gs pos="100000">
                <a:srgbClr val="0050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5" name="Isosceles Triangle 4"/>
          <p:cNvSpPr/>
          <p:nvPr userDrawn="1"/>
        </p:nvSpPr>
        <p:spPr>
          <a:xfrm>
            <a:off x="11428511" y="589734"/>
            <a:ext cx="831340" cy="35028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7" name="Flowchart: Manual Input 6"/>
          <p:cNvSpPr/>
          <p:nvPr userDrawn="1"/>
        </p:nvSpPr>
        <p:spPr>
          <a:xfrm flipV="1">
            <a:off x="-1697" y="3421721"/>
            <a:ext cx="12192112" cy="3264699"/>
          </a:xfrm>
          <a:prstGeom prst="trapezoid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7" y="-54868"/>
            <a:ext cx="976007" cy="904919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903525" y="4886"/>
            <a:ext cx="10560152" cy="65853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508F"/>
                </a:solidFill>
                <a:latin typeface="+mj-lt"/>
              </a:defRPr>
            </a:lvl1pPr>
          </a:lstStyle>
          <a:p>
            <a:r>
              <a:rPr lang="id-ID"/>
              <a:t>JUDUL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/>
          <a:srcRect l="23751" t="90229" r="6263" b="8083"/>
          <a:stretch/>
        </p:blipFill>
        <p:spPr>
          <a:xfrm>
            <a:off x="0" y="6686420"/>
            <a:ext cx="12163187" cy="174941"/>
          </a:xfrm>
          <a:prstGeom prst="rect">
            <a:avLst/>
          </a:prstGeom>
        </p:spPr>
      </p:pic>
      <p:grpSp>
        <p:nvGrpSpPr>
          <p:cNvPr id="16" name="Group 15"/>
          <p:cNvGrpSpPr/>
          <p:nvPr userDrawn="1"/>
        </p:nvGrpSpPr>
        <p:grpSpPr>
          <a:xfrm>
            <a:off x="11428740" y="-32322"/>
            <a:ext cx="831340" cy="882374"/>
            <a:chOff x="11429999" y="-12799"/>
            <a:chExt cx="831448" cy="1232433"/>
          </a:xfrm>
        </p:grpSpPr>
        <p:sp>
          <p:nvSpPr>
            <p:cNvPr id="17" name="Rectangle 16"/>
            <p:cNvSpPr/>
            <p:nvPr userDrawn="1"/>
          </p:nvSpPr>
          <p:spPr>
            <a:xfrm>
              <a:off x="11679943" y="-12799"/>
              <a:ext cx="484826" cy="1067540"/>
            </a:xfrm>
            <a:prstGeom prst="rect">
              <a:avLst/>
            </a:prstGeom>
            <a:solidFill>
              <a:srgbClr val="0050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Isosceles Triangle 17"/>
            <p:cNvSpPr/>
            <p:nvPr userDrawn="1"/>
          </p:nvSpPr>
          <p:spPr>
            <a:xfrm>
              <a:off x="11429999" y="766556"/>
              <a:ext cx="831448" cy="4530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</p:grp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8824" y="139691"/>
            <a:ext cx="484763" cy="198851"/>
          </a:xfr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192C646E-8A71-4229-9321-274B093DFD0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40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Yanuar\Dropbox\Kerjaan\ppt_template_bappenas_newLogo\logo_Bappenas2-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797" y="2"/>
            <a:ext cx="1140666" cy="110519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pic>
        <p:nvPicPr>
          <p:cNvPr id="4" name="Picture 8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967" y="67749"/>
            <a:ext cx="732270" cy="724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799950" y="6495442"/>
            <a:ext cx="1379887" cy="3641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altLang="id-ID"/>
              <a:t>Slide - </a:t>
            </a:r>
            <a:fld id="{AFFE6CDA-0991-40BD-B45C-DB6A819ABA09}" type="slidenum">
              <a:rPr lang="id-ID" altLang="id-ID"/>
              <a:pPr>
                <a:defRPr/>
              </a:pPr>
              <a:t>‹#›</a:t>
            </a:fld>
            <a:endParaRPr lang="id-ID" altLang="id-ID"/>
          </a:p>
        </p:txBody>
      </p:sp>
      <p:sp>
        <p:nvSpPr>
          <p:cNvPr id="6" name="TextBox 5"/>
          <p:cNvSpPr txBox="1"/>
          <p:nvPr userDrawn="1"/>
        </p:nvSpPr>
        <p:spPr>
          <a:xfrm>
            <a:off x="-167409" y="791817"/>
            <a:ext cx="20110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accent4">
                    <a:lumMod val="50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REPUBLIK INDONESIA</a:t>
            </a:r>
            <a:endParaRPr lang="en-US" sz="800" b="1" dirty="0">
              <a:solidFill>
                <a:schemeClr val="accent4">
                  <a:lumMod val="50000"/>
                </a:schemeClr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377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61443" y="508193"/>
            <a:ext cx="8667529" cy="387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9" name="Picture 2" descr="E:\Yanuar\Dropbox\Kerjaan\ppt_template_bappenas_newLogo\gradient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040019" y="727958"/>
            <a:ext cx="110472" cy="1219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11733297" y="6427012"/>
            <a:ext cx="473144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192C646E-8A71-4229-9321-274B093DFD02}" type="slidenum">
              <a:rPr lang="en-US" sz="1900" smtClean="0">
                <a:solidFill>
                  <a:prstClr val="white"/>
                </a:solidFill>
              </a:rPr>
              <a:pPr/>
              <a:t>‹#›</a:t>
            </a:fld>
            <a:endParaRPr lang="id-ID" sz="1900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1803595" y="6497863"/>
            <a:ext cx="357744" cy="253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fld id="{192C646E-8A71-4229-9321-274B093DFD02}" type="slidenum">
              <a:rPr lang="en-US" sz="1050" b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 lvl="0" algn="r"/>
              <a:t>‹#›</a:t>
            </a:fld>
            <a:endParaRPr lang="en-US" sz="105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42" y="190546"/>
            <a:ext cx="793472" cy="78501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16" y="196188"/>
            <a:ext cx="500625" cy="519011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sp>
        <p:nvSpPr>
          <p:cNvPr id="17" name="TextBox 16"/>
          <p:cNvSpPr txBox="1"/>
          <p:nvPr userDrawn="1"/>
        </p:nvSpPr>
        <p:spPr>
          <a:xfrm>
            <a:off x="30332" y="691754"/>
            <a:ext cx="688209" cy="262576"/>
          </a:xfrm>
          <a:prstGeom prst="rect">
            <a:avLst/>
          </a:prstGeom>
          <a:noFill/>
        </p:spPr>
        <p:txBody>
          <a:bodyPr lIns="82806" tIns="41404" rIns="82806" bIns="41404">
            <a:spAutoFit/>
          </a:bodyPr>
          <a:lstStyle/>
          <a:p>
            <a:pPr algn="ctr">
              <a:lnSpc>
                <a:spcPts val="689"/>
              </a:lnSpc>
              <a:defRPr/>
            </a:pPr>
            <a:r>
              <a:rPr lang="en-US" sz="700" b="1" dirty="0">
                <a:solidFill>
                  <a:srgbClr val="FFC000">
                    <a:lumMod val="50000"/>
                  </a:srgbClr>
                </a:solidFill>
                <a:effectLst>
                  <a:glow rad="63500">
                    <a:prstClr val="white">
                      <a:alpha val="40000"/>
                    </a:prstClr>
                  </a:glow>
                </a:effectLst>
                <a:ea typeface="MS PGothic" pitchFamily="34" charset="-128"/>
                <a:cs typeface="Arial" pitchFamily="34" charset="0"/>
              </a:rPr>
              <a:t>REPUBLIK INDONESIA</a:t>
            </a:r>
          </a:p>
        </p:txBody>
      </p:sp>
    </p:spTree>
    <p:extLst>
      <p:ext uri="{BB962C8B-B14F-4D97-AF65-F5344CB8AC3E}">
        <p14:creationId xmlns:p14="http://schemas.microsoft.com/office/powerpoint/2010/main" val="986669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61443" y="222695"/>
            <a:ext cx="8667529" cy="387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079EAAD-F650-4750-8ADE-62AD5AEDA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027179" y="161956"/>
            <a:ext cx="904256" cy="771711"/>
          </a:xfrm>
          <a:prstGeom prst="rect">
            <a:avLst/>
          </a:prstGeom>
        </p:spPr>
      </p:pic>
      <p:pic>
        <p:nvPicPr>
          <p:cNvPr id="17" name="Picture 2" descr="E:\Yanuar\Dropbox\Kerjaan\ppt_template_bappenas_newLogo\gradient-01.png">
            <a:extLst>
              <a:ext uri="{FF2B5EF4-FFF2-40B4-BE49-F238E27FC236}">
                <a16:creationId xmlns:a16="http://schemas.microsoft.com/office/drawing/2014/main" xmlns="" id="{01FBB67B-8DDF-490F-B623-1B1A9E3BC1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059765" y="-5038164"/>
            <a:ext cx="70884" cy="1219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A112A96-27B7-44C4-871E-AB5D7A956748}"/>
              </a:ext>
            </a:extLst>
          </p:cNvPr>
          <p:cNvSpPr txBox="1"/>
          <p:nvPr userDrawn="1"/>
        </p:nvSpPr>
        <p:spPr>
          <a:xfrm>
            <a:off x="11839081" y="6597917"/>
            <a:ext cx="351332" cy="261671"/>
          </a:xfrm>
          <a:prstGeom prst="rect">
            <a:avLst/>
          </a:prstGeom>
          <a:solidFill>
            <a:srgbClr val="0F508F"/>
          </a:solidFill>
        </p:spPr>
        <p:txBody>
          <a:bodyPr wrap="none" rtlCol="0">
            <a:spAutoFit/>
          </a:bodyPr>
          <a:lstStyle/>
          <a:p>
            <a:fld id="{36E8258A-4865-4DD2-848C-E81E050675CF}" type="slidenum">
              <a:rPr lang="en-ID" sz="1100" smtClean="0">
                <a:solidFill>
                  <a:schemeClr val="bg1"/>
                </a:solidFill>
              </a:rPr>
              <a:t>‹#›</a:t>
            </a:fld>
            <a:endParaRPr lang="en-ID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8089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61443" y="222695"/>
            <a:ext cx="8667529" cy="387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079EAAD-F650-4750-8ADE-62AD5AEDA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027179" y="161956"/>
            <a:ext cx="904256" cy="771711"/>
          </a:xfrm>
          <a:prstGeom prst="rect">
            <a:avLst/>
          </a:prstGeom>
        </p:spPr>
      </p:pic>
      <p:pic>
        <p:nvPicPr>
          <p:cNvPr id="17" name="Picture 2" descr="E:\Yanuar\Dropbox\Kerjaan\ppt_template_bappenas_newLogo\gradient-01.png">
            <a:extLst>
              <a:ext uri="{FF2B5EF4-FFF2-40B4-BE49-F238E27FC236}">
                <a16:creationId xmlns:a16="http://schemas.microsoft.com/office/drawing/2014/main" xmlns="" id="{01FBB67B-8DDF-490F-B623-1B1A9E3BC1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059765" y="-5038164"/>
            <a:ext cx="70884" cy="1219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A112A96-27B7-44C4-871E-AB5D7A956748}"/>
              </a:ext>
            </a:extLst>
          </p:cNvPr>
          <p:cNvSpPr txBox="1"/>
          <p:nvPr userDrawn="1"/>
        </p:nvSpPr>
        <p:spPr>
          <a:xfrm>
            <a:off x="11839081" y="6597917"/>
            <a:ext cx="351332" cy="261671"/>
          </a:xfrm>
          <a:prstGeom prst="rect">
            <a:avLst/>
          </a:prstGeom>
          <a:solidFill>
            <a:srgbClr val="0F508F"/>
          </a:solidFill>
        </p:spPr>
        <p:txBody>
          <a:bodyPr wrap="none" rtlCol="0">
            <a:spAutoFit/>
          </a:bodyPr>
          <a:lstStyle/>
          <a:p>
            <a:fld id="{36E8258A-4865-4DD2-848C-E81E050675CF}" type="slidenum">
              <a:rPr lang="en-ID" sz="1100" smtClean="0">
                <a:solidFill>
                  <a:schemeClr val="bg1"/>
                </a:solidFill>
              </a:rPr>
              <a:t>‹#›</a:t>
            </a:fld>
            <a:endParaRPr lang="en-ID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8588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61443" y="222695"/>
            <a:ext cx="8667529" cy="387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079EAAD-F650-4750-8ADE-62AD5AEDA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027179" y="161956"/>
            <a:ext cx="904256" cy="771711"/>
          </a:xfrm>
          <a:prstGeom prst="rect">
            <a:avLst/>
          </a:prstGeom>
        </p:spPr>
      </p:pic>
      <p:pic>
        <p:nvPicPr>
          <p:cNvPr id="17" name="Picture 2" descr="E:\Yanuar\Dropbox\Kerjaan\ppt_template_bappenas_newLogo\gradient-01.png">
            <a:extLst>
              <a:ext uri="{FF2B5EF4-FFF2-40B4-BE49-F238E27FC236}">
                <a16:creationId xmlns:a16="http://schemas.microsoft.com/office/drawing/2014/main" xmlns="" id="{01FBB67B-8DDF-490F-B623-1B1A9E3BC1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059765" y="-5038164"/>
            <a:ext cx="70884" cy="1219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A112A96-27B7-44C4-871E-AB5D7A956748}"/>
              </a:ext>
            </a:extLst>
          </p:cNvPr>
          <p:cNvSpPr txBox="1"/>
          <p:nvPr userDrawn="1"/>
        </p:nvSpPr>
        <p:spPr>
          <a:xfrm>
            <a:off x="11839081" y="6597917"/>
            <a:ext cx="351332" cy="261671"/>
          </a:xfrm>
          <a:prstGeom prst="rect">
            <a:avLst/>
          </a:prstGeom>
          <a:solidFill>
            <a:srgbClr val="0F508F"/>
          </a:solidFill>
        </p:spPr>
        <p:txBody>
          <a:bodyPr wrap="none" rtlCol="0">
            <a:spAutoFit/>
          </a:bodyPr>
          <a:lstStyle/>
          <a:p>
            <a:fld id="{36E8258A-4865-4DD2-848C-E81E050675CF}" type="slidenum">
              <a:rPr lang="en-ID" sz="1100" smtClean="0">
                <a:solidFill>
                  <a:schemeClr val="bg1"/>
                </a:solidFill>
              </a:rPr>
              <a:t>‹#›</a:t>
            </a:fld>
            <a:endParaRPr lang="en-ID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137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6CC0E18-883E-4102-BFC9-03DF3E4BB6AE}"/>
              </a:ext>
            </a:extLst>
          </p:cNvPr>
          <p:cNvSpPr txBox="1"/>
          <p:nvPr userDrawn="1"/>
        </p:nvSpPr>
        <p:spPr>
          <a:xfrm>
            <a:off x="11839081" y="6597917"/>
            <a:ext cx="351332" cy="261671"/>
          </a:xfrm>
          <a:prstGeom prst="rect">
            <a:avLst/>
          </a:prstGeom>
          <a:solidFill>
            <a:srgbClr val="0F508F"/>
          </a:solidFill>
        </p:spPr>
        <p:txBody>
          <a:bodyPr wrap="none" rtlCol="0">
            <a:spAutoFit/>
          </a:bodyPr>
          <a:lstStyle/>
          <a:p>
            <a:fld id="{36E8258A-4865-4DD2-848C-E81E050675CF}" type="slidenum">
              <a:rPr lang="en-ID" sz="1100" smtClean="0">
                <a:solidFill>
                  <a:schemeClr val="bg1"/>
                </a:solidFill>
              </a:rPr>
              <a:t>‹#›</a:t>
            </a:fld>
            <a:endParaRPr lang="en-ID" sz="1100" dirty="0">
              <a:solidFill>
                <a:schemeClr val="bg1"/>
              </a:solidFill>
            </a:endParaRPr>
          </a:p>
        </p:txBody>
      </p:sp>
      <p:pic>
        <p:nvPicPr>
          <p:cNvPr id="3" name="Picture 2" descr="E:\Yanuar\Dropbox\Kerjaan\ppt_template_bappenas_newLogo\gradient-01.png">
            <a:extLst>
              <a:ext uri="{FF2B5EF4-FFF2-40B4-BE49-F238E27FC236}">
                <a16:creationId xmlns:a16="http://schemas.microsoft.com/office/drawing/2014/main" xmlns="" id="{01FBB67B-8DDF-490F-B623-1B1A9E3BC188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059765" y="-5419252"/>
            <a:ext cx="70884" cy="1219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079EAAD-F650-4750-8ADE-62AD5AEDA706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15264" y="37302"/>
            <a:ext cx="716161" cy="61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6296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61443" y="222695"/>
            <a:ext cx="8667529" cy="387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079EAAD-F650-4750-8ADE-62AD5AEDA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027179" y="161956"/>
            <a:ext cx="904256" cy="771711"/>
          </a:xfrm>
          <a:prstGeom prst="rect">
            <a:avLst/>
          </a:prstGeom>
        </p:spPr>
      </p:pic>
      <p:pic>
        <p:nvPicPr>
          <p:cNvPr id="17" name="Picture 2" descr="E:\Yanuar\Dropbox\Kerjaan\ppt_template_bappenas_newLogo\gradient-01.png">
            <a:extLst>
              <a:ext uri="{FF2B5EF4-FFF2-40B4-BE49-F238E27FC236}">
                <a16:creationId xmlns:a16="http://schemas.microsoft.com/office/drawing/2014/main" xmlns="" id="{01FBB67B-8DDF-490F-B623-1B1A9E3BC1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059765" y="-5038164"/>
            <a:ext cx="70884" cy="1219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A112A96-27B7-44C4-871E-AB5D7A956748}"/>
              </a:ext>
            </a:extLst>
          </p:cNvPr>
          <p:cNvSpPr txBox="1"/>
          <p:nvPr userDrawn="1"/>
        </p:nvSpPr>
        <p:spPr>
          <a:xfrm>
            <a:off x="11839081" y="6597917"/>
            <a:ext cx="351332" cy="261671"/>
          </a:xfrm>
          <a:prstGeom prst="rect">
            <a:avLst/>
          </a:prstGeom>
          <a:solidFill>
            <a:srgbClr val="0F508F"/>
          </a:solidFill>
        </p:spPr>
        <p:txBody>
          <a:bodyPr wrap="none" rtlCol="0">
            <a:spAutoFit/>
          </a:bodyPr>
          <a:lstStyle/>
          <a:p>
            <a:fld id="{36E8258A-4865-4DD2-848C-E81E050675CF}" type="slidenum">
              <a:rPr lang="en-ID" sz="1100" smtClean="0">
                <a:solidFill>
                  <a:schemeClr val="bg1"/>
                </a:solidFill>
              </a:rPr>
              <a:t>‹#›</a:t>
            </a:fld>
            <a:endParaRPr lang="en-ID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501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61443" y="222695"/>
            <a:ext cx="8667529" cy="387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079EAAD-F650-4750-8ADE-62AD5AEDA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027179" y="161956"/>
            <a:ext cx="904256" cy="771711"/>
          </a:xfrm>
          <a:prstGeom prst="rect">
            <a:avLst/>
          </a:prstGeom>
        </p:spPr>
      </p:pic>
      <p:pic>
        <p:nvPicPr>
          <p:cNvPr id="17" name="Picture 2" descr="E:\Yanuar\Dropbox\Kerjaan\ppt_template_bappenas_newLogo\gradient-01.png">
            <a:extLst>
              <a:ext uri="{FF2B5EF4-FFF2-40B4-BE49-F238E27FC236}">
                <a16:creationId xmlns:a16="http://schemas.microsoft.com/office/drawing/2014/main" xmlns="" id="{01FBB67B-8DDF-490F-B623-1B1A9E3BC1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059765" y="-5038164"/>
            <a:ext cx="70884" cy="1219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A112A96-27B7-44C4-871E-AB5D7A956748}"/>
              </a:ext>
            </a:extLst>
          </p:cNvPr>
          <p:cNvSpPr txBox="1"/>
          <p:nvPr userDrawn="1"/>
        </p:nvSpPr>
        <p:spPr>
          <a:xfrm>
            <a:off x="11839081" y="6597917"/>
            <a:ext cx="351332" cy="261671"/>
          </a:xfrm>
          <a:prstGeom prst="rect">
            <a:avLst/>
          </a:prstGeom>
          <a:solidFill>
            <a:srgbClr val="0F508F"/>
          </a:solidFill>
        </p:spPr>
        <p:txBody>
          <a:bodyPr wrap="none" rtlCol="0">
            <a:spAutoFit/>
          </a:bodyPr>
          <a:lstStyle/>
          <a:p>
            <a:fld id="{36E8258A-4865-4DD2-848C-E81E050675CF}" type="slidenum">
              <a:rPr lang="en-ID" sz="1100" smtClean="0">
                <a:solidFill>
                  <a:schemeClr val="bg1"/>
                </a:solidFill>
              </a:rPr>
              <a:t>‹#›</a:t>
            </a:fld>
            <a:endParaRPr lang="en-ID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1154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61443" y="222695"/>
            <a:ext cx="8667529" cy="387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079EAAD-F650-4750-8ADE-62AD5AEDA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027179" y="161956"/>
            <a:ext cx="904256" cy="771711"/>
          </a:xfrm>
          <a:prstGeom prst="rect">
            <a:avLst/>
          </a:prstGeom>
        </p:spPr>
      </p:pic>
      <p:pic>
        <p:nvPicPr>
          <p:cNvPr id="17" name="Picture 2" descr="E:\Yanuar\Dropbox\Kerjaan\ppt_template_bappenas_newLogo\gradient-01.png">
            <a:extLst>
              <a:ext uri="{FF2B5EF4-FFF2-40B4-BE49-F238E27FC236}">
                <a16:creationId xmlns:a16="http://schemas.microsoft.com/office/drawing/2014/main" xmlns="" id="{01FBB67B-8DDF-490F-B623-1B1A9E3BC1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059765" y="-5038164"/>
            <a:ext cx="70884" cy="1219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A112A96-27B7-44C4-871E-AB5D7A956748}"/>
              </a:ext>
            </a:extLst>
          </p:cNvPr>
          <p:cNvSpPr txBox="1"/>
          <p:nvPr userDrawn="1"/>
        </p:nvSpPr>
        <p:spPr>
          <a:xfrm>
            <a:off x="11839081" y="6597917"/>
            <a:ext cx="351332" cy="261671"/>
          </a:xfrm>
          <a:prstGeom prst="rect">
            <a:avLst/>
          </a:prstGeom>
          <a:solidFill>
            <a:srgbClr val="0F508F"/>
          </a:solidFill>
        </p:spPr>
        <p:txBody>
          <a:bodyPr wrap="none" rtlCol="0">
            <a:spAutoFit/>
          </a:bodyPr>
          <a:lstStyle/>
          <a:p>
            <a:fld id="{36E8258A-4865-4DD2-848C-E81E050675CF}" type="slidenum">
              <a:rPr lang="en-ID" sz="1100" smtClean="0">
                <a:solidFill>
                  <a:schemeClr val="bg1"/>
                </a:solidFill>
              </a:rPr>
              <a:t>‹#›</a:t>
            </a:fld>
            <a:endParaRPr lang="en-ID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3836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61443" y="222695"/>
            <a:ext cx="8667529" cy="387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079EAAD-F650-4750-8ADE-62AD5AEDA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027179" y="161956"/>
            <a:ext cx="904256" cy="771711"/>
          </a:xfrm>
          <a:prstGeom prst="rect">
            <a:avLst/>
          </a:prstGeom>
        </p:spPr>
      </p:pic>
      <p:pic>
        <p:nvPicPr>
          <p:cNvPr id="17" name="Picture 2" descr="E:\Yanuar\Dropbox\Kerjaan\ppt_template_bappenas_newLogo\gradient-01.png">
            <a:extLst>
              <a:ext uri="{FF2B5EF4-FFF2-40B4-BE49-F238E27FC236}">
                <a16:creationId xmlns:a16="http://schemas.microsoft.com/office/drawing/2014/main" xmlns="" id="{01FBB67B-8DDF-490F-B623-1B1A9E3BC1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059765" y="-5038164"/>
            <a:ext cx="70884" cy="1219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A112A96-27B7-44C4-871E-AB5D7A956748}"/>
              </a:ext>
            </a:extLst>
          </p:cNvPr>
          <p:cNvSpPr txBox="1"/>
          <p:nvPr userDrawn="1"/>
        </p:nvSpPr>
        <p:spPr>
          <a:xfrm>
            <a:off x="11839081" y="6597917"/>
            <a:ext cx="351332" cy="261671"/>
          </a:xfrm>
          <a:prstGeom prst="rect">
            <a:avLst/>
          </a:prstGeom>
          <a:solidFill>
            <a:srgbClr val="0F508F"/>
          </a:solidFill>
        </p:spPr>
        <p:txBody>
          <a:bodyPr wrap="none" rtlCol="0">
            <a:spAutoFit/>
          </a:bodyPr>
          <a:lstStyle/>
          <a:p>
            <a:fld id="{36E8258A-4865-4DD2-848C-E81E050675CF}" type="slidenum">
              <a:rPr lang="en-ID" sz="1100" smtClean="0">
                <a:solidFill>
                  <a:schemeClr val="bg1"/>
                </a:solidFill>
              </a:rPr>
              <a:t>‹#›</a:t>
            </a:fld>
            <a:endParaRPr lang="en-ID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8070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61443" y="222695"/>
            <a:ext cx="8667529" cy="387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079EAAD-F650-4750-8ADE-62AD5AEDA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027179" y="161956"/>
            <a:ext cx="904256" cy="771711"/>
          </a:xfrm>
          <a:prstGeom prst="rect">
            <a:avLst/>
          </a:prstGeom>
        </p:spPr>
      </p:pic>
      <p:pic>
        <p:nvPicPr>
          <p:cNvPr id="17" name="Picture 2" descr="E:\Yanuar\Dropbox\Kerjaan\ppt_template_bappenas_newLogo\gradient-01.png">
            <a:extLst>
              <a:ext uri="{FF2B5EF4-FFF2-40B4-BE49-F238E27FC236}">
                <a16:creationId xmlns:a16="http://schemas.microsoft.com/office/drawing/2014/main" xmlns="" id="{01FBB67B-8DDF-490F-B623-1B1A9E3BC1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059765" y="-5038164"/>
            <a:ext cx="70884" cy="1219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A112A96-27B7-44C4-871E-AB5D7A956748}"/>
              </a:ext>
            </a:extLst>
          </p:cNvPr>
          <p:cNvSpPr txBox="1"/>
          <p:nvPr userDrawn="1"/>
        </p:nvSpPr>
        <p:spPr>
          <a:xfrm>
            <a:off x="11839081" y="6597917"/>
            <a:ext cx="351332" cy="261671"/>
          </a:xfrm>
          <a:prstGeom prst="rect">
            <a:avLst/>
          </a:prstGeom>
          <a:solidFill>
            <a:srgbClr val="0F508F"/>
          </a:solidFill>
        </p:spPr>
        <p:txBody>
          <a:bodyPr wrap="none" rtlCol="0">
            <a:spAutoFit/>
          </a:bodyPr>
          <a:lstStyle/>
          <a:p>
            <a:fld id="{36E8258A-4865-4DD2-848C-E81E050675CF}" type="slidenum">
              <a:rPr lang="en-ID" sz="1100" smtClean="0">
                <a:solidFill>
                  <a:schemeClr val="bg1"/>
                </a:solidFill>
              </a:rPr>
              <a:t>‹#›</a:t>
            </a:fld>
            <a:endParaRPr lang="en-ID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197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61443" y="222695"/>
            <a:ext cx="8667529" cy="387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079EAAD-F650-4750-8ADE-62AD5AEDA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027179" y="161956"/>
            <a:ext cx="904256" cy="771711"/>
          </a:xfrm>
          <a:prstGeom prst="rect">
            <a:avLst/>
          </a:prstGeom>
        </p:spPr>
      </p:pic>
      <p:pic>
        <p:nvPicPr>
          <p:cNvPr id="17" name="Picture 2" descr="E:\Yanuar\Dropbox\Kerjaan\ppt_template_bappenas_newLogo\gradient-01.png">
            <a:extLst>
              <a:ext uri="{FF2B5EF4-FFF2-40B4-BE49-F238E27FC236}">
                <a16:creationId xmlns:a16="http://schemas.microsoft.com/office/drawing/2014/main" xmlns="" id="{01FBB67B-8DDF-490F-B623-1B1A9E3BC1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059765" y="-5038164"/>
            <a:ext cx="70884" cy="1219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A112A96-27B7-44C4-871E-AB5D7A956748}"/>
              </a:ext>
            </a:extLst>
          </p:cNvPr>
          <p:cNvSpPr txBox="1"/>
          <p:nvPr userDrawn="1"/>
        </p:nvSpPr>
        <p:spPr>
          <a:xfrm>
            <a:off x="11839081" y="6597917"/>
            <a:ext cx="351332" cy="261671"/>
          </a:xfrm>
          <a:prstGeom prst="rect">
            <a:avLst/>
          </a:prstGeom>
          <a:solidFill>
            <a:srgbClr val="0F508F"/>
          </a:solidFill>
        </p:spPr>
        <p:txBody>
          <a:bodyPr wrap="none" rtlCol="0">
            <a:spAutoFit/>
          </a:bodyPr>
          <a:lstStyle/>
          <a:p>
            <a:fld id="{36E8258A-4865-4DD2-848C-E81E050675CF}" type="slidenum">
              <a:rPr lang="en-ID" sz="1100" smtClean="0">
                <a:solidFill>
                  <a:schemeClr val="bg1"/>
                </a:solidFill>
              </a:rPr>
              <a:t>‹#›</a:t>
            </a:fld>
            <a:endParaRPr lang="en-ID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4297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61443" y="222695"/>
            <a:ext cx="8667529" cy="387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079EAAD-F650-4750-8ADE-62AD5AEDA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027179" y="161956"/>
            <a:ext cx="904256" cy="771711"/>
          </a:xfrm>
          <a:prstGeom prst="rect">
            <a:avLst/>
          </a:prstGeom>
        </p:spPr>
      </p:pic>
      <p:pic>
        <p:nvPicPr>
          <p:cNvPr id="17" name="Picture 2" descr="E:\Yanuar\Dropbox\Kerjaan\ppt_template_bappenas_newLogo\gradient-01.png">
            <a:extLst>
              <a:ext uri="{FF2B5EF4-FFF2-40B4-BE49-F238E27FC236}">
                <a16:creationId xmlns:a16="http://schemas.microsoft.com/office/drawing/2014/main" xmlns="" id="{01FBB67B-8DDF-490F-B623-1B1A9E3BC1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059765" y="-5038164"/>
            <a:ext cx="70884" cy="1219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A112A96-27B7-44C4-871E-AB5D7A956748}"/>
              </a:ext>
            </a:extLst>
          </p:cNvPr>
          <p:cNvSpPr txBox="1"/>
          <p:nvPr userDrawn="1"/>
        </p:nvSpPr>
        <p:spPr>
          <a:xfrm>
            <a:off x="11839081" y="6597917"/>
            <a:ext cx="351332" cy="261671"/>
          </a:xfrm>
          <a:prstGeom prst="rect">
            <a:avLst/>
          </a:prstGeom>
          <a:solidFill>
            <a:srgbClr val="0F508F"/>
          </a:solidFill>
        </p:spPr>
        <p:txBody>
          <a:bodyPr wrap="none" rtlCol="0">
            <a:spAutoFit/>
          </a:bodyPr>
          <a:lstStyle/>
          <a:p>
            <a:fld id="{36E8258A-4865-4DD2-848C-E81E050675CF}" type="slidenum">
              <a:rPr lang="en-ID" sz="1100" smtClean="0">
                <a:solidFill>
                  <a:schemeClr val="bg1"/>
                </a:solidFill>
              </a:rPr>
              <a:t>‹#›</a:t>
            </a:fld>
            <a:endParaRPr lang="en-ID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403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048" y="1127024"/>
            <a:ext cx="12744478" cy="4832298"/>
          </a:xfrm>
          <a:prstGeom prst="rect">
            <a:avLst/>
          </a:prstGeom>
        </p:spPr>
      </p:pic>
      <p:pic>
        <p:nvPicPr>
          <p:cNvPr id="8" name="Picture 7" hidden="1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rgbClr val="D0F9F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3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7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967" y="2316699"/>
            <a:ext cx="8186479" cy="31040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091" y="2568599"/>
            <a:ext cx="10514231" cy="1194076"/>
          </a:xfrm>
        </p:spPr>
        <p:txBody>
          <a:bodyPr anchor="ctr">
            <a:normAutofit/>
          </a:bodyPr>
          <a:lstStyle>
            <a:lvl1pPr algn="ctr">
              <a:defRPr sz="4000" b="1">
                <a:solidFill>
                  <a:srgbClr val="003D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6" descr="E:\Yanuar\Dropbox\Kerjaan\ppt_template_bappenas_newLogo\logo_Bappenas-01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84" y="392303"/>
            <a:ext cx="3586063" cy="141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Yanuar\Dropbox\Kerjaan\ppt_template_bappenas_newLogo\gradient-01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984735" y="-5985732"/>
            <a:ext cx="220944" cy="1219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E:\Yanuar\Dropbox\Kerjaan\ppt_template_bappenas_newLogo\gradient-01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984735" y="697344"/>
            <a:ext cx="220944" cy="1219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09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092" y="365210"/>
            <a:ext cx="10514232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2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93" y="6357822"/>
            <a:ext cx="2742842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 eaLnBrk="1" fontAlgn="auto" hangingPunct="1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 eaLnBrk="1" fontAlgn="auto" hangingPunct="1">
              <a:spcBef>
                <a:spcPts val="0"/>
              </a:spcBef>
              <a:spcAft>
                <a:spcPts val="0"/>
              </a:spcAft>
            </a:pPr>
            <a:endParaRPr lang="id-ID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480" y="6357822"/>
            <a:ext cx="2742842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 eaLnBrk="1" fontAlgn="auto" hangingPunct="1">
              <a:spcBef>
                <a:spcPts val="0"/>
              </a:spcBef>
              <a:spcAft>
                <a:spcPts val="0"/>
              </a:spcAft>
            </a:pPr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id-ID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103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6" r:id="rId12"/>
    <p:sldLayoutId id="2147483704" r:id="rId13"/>
    <p:sldLayoutId id="2147483705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</p:sldLayoutIdLst>
  <p:hf hdr="0" ft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diagramData" Target="../diagrams/data2.xml"/><Relationship Id="rId5" Type="http://schemas.openxmlformats.org/officeDocument/2006/relationships/diagramLayout" Target="../diagrams/layout2.xml"/><Relationship Id="rId6" Type="http://schemas.openxmlformats.org/officeDocument/2006/relationships/diagramQuickStyle" Target="../diagrams/quickStyle2.xml"/><Relationship Id="rId7" Type="http://schemas.openxmlformats.org/officeDocument/2006/relationships/diagramColors" Target="../diagrams/colors2.xml"/><Relationship Id="rId8" Type="http://schemas.microsoft.com/office/2007/relationships/diagramDrawing" Target="../diagrams/drawing2.xm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4.xml"/><Relationship Id="rId3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4.xml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4.png"/><Relationship Id="rId12" Type="http://schemas.openxmlformats.org/officeDocument/2006/relationships/image" Target="../media/image55.png"/><Relationship Id="rId13" Type="http://schemas.openxmlformats.org/officeDocument/2006/relationships/image" Target="../media/image56.png"/><Relationship Id="rId14" Type="http://schemas.openxmlformats.org/officeDocument/2006/relationships/image" Target="../media/image57.png"/><Relationship Id="rId15" Type="http://schemas.openxmlformats.org/officeDocument/2006/relationships/image" Target="../media/image58.png"/><Relationship Id="rId16" Type="http://schemas.openxmlformats.org/officeDocument/2006/relationships/image" Target="../media/image59.png"/><Relationship Id="rId17" Type="http://schemas.openxmlformats.org/officeDocument/2006/relationships/image" Target="../media/image60.png"/><Relationship Id="rId18" Type="http://schemas.openxmlformats.org/officeDocument/2006/relationships/image" Target="../media/image61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Relationship Id="rId10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2" y="4"/>
            <a:ext cx="12190413" cy="1079750"/>
          </a:xfrm>
          <a:prstGeom prst="rect">
            <a:avLst/>
          </a:prstGeom>
        </p:spPr>
        <p:txBody>
          <a:bodyPr lIns="91345" tIns="45671" rIns="91345" bIns="45671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id-ID" altLang="id-ID" sz="20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 panose="020B0600070205080204" pitchFamily="34" charset="-128"/>
                <a:cs typeface="Calibri" panose="020F0502020204030204" pitchFamily="34" charset="0"/>
              </a:rPr>
              <a:t>KEMENTERIAN PERENCANAAN PEMBANGUNAN NASIONAL/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id-ID" altLang="id-ID" sz="20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 panose="020B0600070205080204" pitchFamily="34" charset="-128"/>
                <a:cs typeface="Calibri" panose="020F0502020204030204" pitchFamily="34" charset="0"/>
              </a:rPr>
              <a:t>BADAN PERENCANAAN PEMBANGUNAN NASIONAL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497122" y="2194183"/>
            <a:ext cx="11091673" cy="183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9" tIns="47895" rIns="95789" bIns="47895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0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Calibri" pitchFamily="34" charset="0"/>
              </a:rPr>
              <a:t>KEBIJAKAN NASIONAL TERKAIT PENGEMBANGAN </a:t>
            </a:r>
            <a:r>
              <a:rPr lang="sv-SE" sz="3600" b="1" kern="0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Calibri" pitchFamily="34" charset="0"/>
              </a:rPr>
              <a:t>PARIWISATA MELALUI PEMBANGUNAN INFRASTRUKTUR</a:t>
            </a:r>
            <a:endParaRPr lang="id-ID" sz="3600" b="1" kern="0" dirty="0" smtClean="0">
              <a:solidFill>
                <a:schemeClr val="accent5">
                  <a:lumMod val="50000"/>
                </a:schemeClr>
              </a:solidFill>
              <a:latin typeface="+mn-lt"/>
              <a:cs typeface="Calibri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0" y="4804714"/>
            <a:ext cx="12190413" cy="1014482"/>
          </a:xfrm>
          <a:prstGeom prst="rect">
            <a:avLst/>
          </a:prstGeom>
        </p:spPr>
        <p:txBody>
          <a:bodyPr lIns="95789" tIns="47895" rIns="95789" bIns="47895">
            <a:noAutofit/>
          </a:bodyPr>
          <a:lstStyle>
            <a:lvl1pPr marL="456709" indent="-456709" algn="l" defTabSz="121788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9535" indent="-380590" algn="l" defTabSz="121788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2362" indent="-304472" algn="l" defTabSz="121788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1306" indent="-304472" algn="l" defTabSz="121788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0251" indent="-304472" algn="l" defTabSz="1217889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49196" indent="-304472" algn="l" defTabSz="121788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8140" indent="-304472" algn="l" defTabSz="121788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7085" indent="-304472" algn="l" defTabSz="121788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6030" indent="-304472" algn="l" defTabSz="121788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073" indent="-457073" algn="ctr" fontAlgn="auto">
              <a:spcAft>
                <a:spcPts val="0"/>
              </a:spcAft>
              <a:buNone/>
              <a:defRPr/>
            </a:pP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I Dewa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Gde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Sugihamretha</a:t>
            </a:r>
            <a:endParaRPr lang="en-US" sz="2000" b="1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SimSun" pitchFamily="2" charset="-122"/>
              <a:cs typeface="Arial" pitchFamily="34" charset="0"/>
            </a:endParaRPr>
          </a:p>
          <a:p>
            <a:pPr marL="457073" indent="-457073" algn="ctr" fontAlgn="auto">
              <a:spcAft>
                <a:spcPts val="0"/>
              </a:spcAft>
              <a:buNone/>
              <a:defRPr/>
            </a:pP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Perencana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Utama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,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Deputi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Ekonomi</a:t>
            </a:r>
            <a:endParaRPr lang="en-US" sz="2000" b="1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SimSun" pitchFamily="2" charset="-122"/>
              <a:cs typeface="Arial" pitchFamily="34" charset="0"/>
            </a:endParaRPr>
          </a:p>
          <a:p>
            <a:pPr marL="457073" indent="-457073" algn="ctr" fontAlgn="auto">
              <a:spcAft>
                <a:spcPts val="0"/>
              </a:spcAft>
              <a:buNone/>
              <a:defRPr/>
            </a:pPr>
            <a:endParaRPr lang="en-US" sz="2000" b="1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SimSun" pitchFamily="2" charset="-122"/>
              <a:cs typeface="Arial" pitchFamily="34" charset="0"/>
            </a:endParaRPr>
          </a:p>
          <a:p>
            <a:pPr marL="457073" indent="-457073" algn="ctr" fontAlgn="auto">
              <a:spcAft>
                <a:spcPts val="0"/>
              </a:spcAft>
              <a:buNone/>
              <a:defRPr/>
            </a:pP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 PUSAT ANALISIS KEBIJAKAN DAN KINERJA (PAKK), BAPPENAS</a:t>
            </a:r>
            <a:endParaRPr lang="id-ID" sz="2000" b="1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SimSun" pitchFamily="2" charset="-122"/>
              <a:cs typeface="Arial" pitchFamily="34" charset="0"/>
            </a:endParaRPr>
          </a:p>
          <a:p>
            <a:pPr marL="457073" indent="-457073" algn="ctr" fontAlgn="auto">
              <a:spcAft>
                <a:spcPts val="0"/>
              </a:spcAft>
              <a:buNone/>
              <a:defRPr/>
            </a:pPr>
            <a:r>
              <a:rPr lang="id-ID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Bali, 12 April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SimSun" pitchFamily="2" charset="-122"/>
                <a:cs typeface="Arial" pitchFamily="34" charset="0"/>
              </a:rPr>
              <a:t> 2019</a:t>
            </a:r>
            <a:endParaRPr lang="id-ID" sz="2000" b="1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SimSun" pitchFamily="2" charset="-122"/>
              <a:cs typeface="Arial" pitchFamily="34" charset="0"/>
            </a:endParaRPr>
          </a:p>
        </p:txBody>
      </p:sp>
      <p:pic>
        <p:nvPicPr>
          <p:cNvPr id="5125" name="Picture 17" descr="Bottom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698" y="1016253"/>
            <a:ext cx="12190413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ounded Rectangle 23"/>
          <p:cNvSpPr/>
          <p:nvPr/>
        </p:nvSpPr>
        <p:spPr>
          <a:xfrm>
            <a:off x="354976" y="2010300"/>
            <a:ext cx="11359384" cy="2121391"/>
          </a:xfrm>
          <a:prstGeom prst="roundRect">
            <a:avLst>
              <a:gd name="adj" fmla="val 8583"/>
            </a:avLst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5" tIns="45671" rIns="91345" bIns="4567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881550" y="4282846"/>
            <a:ext cx="10503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Disampaikan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acara</a:t>
            </a:r>
            <a:r>
              <a:rPr lang="en-US" sz="2400" b="1" dirty="0" smtClean="0"/>
              <a:t>  Monitoring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Evaluasi</a:t>
            </a:r>
            <a:r>
              <a:rPr lang="en-US" sz="2400" b="1" dirty="0" smtClean="0"/>
              <a:t> Pembangunan </a:t>
            </a:r>
            <a:r>
              <a:rPr lang="en-US" sz="2400" b="1" dirty="0" err="1" smtClean="0"/>
              <a:t>Pariwisata</a:t>
            </a:r>
            <a:r>
              <a:rPr lang="en-US" sz="2400" b="1" dirty="0"/>
              <a:t> </a:t>
            </a:r>
            <a:r>
              <a:rPr lang="en-US" sz="2400" b="1" dirty="0" smtClean="0"/>
              <a:t>Bali</a:t>
            </a:r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110381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588"/>
            <a:ext cx="10186988" cy="784225"/>
          </a:xfrm>
          <a:prstGeom prst="rect">
            <a:avLst/>
          </a:prstGeom>
        </p:spPr>
        <p:txBody>
          <a:bodyPr vert="horz" lIns="91393" tIns="45696" rIns="91393" bIns="45696" rtlCol="0" anchor="ctr">
            <a:normAutofit/>
          </a:bodyPr>
          <a:lstStyle/>
          <a:p>
            <a:pPr algn="ctr" defTabSz="457154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145000"/>
              <a:buFont typeface="Arial"/>
            </a:pPr>
            <a:r>
              <a:rPr lang="en-US" sz="2800" b="1" cap="all" dirty="0">
                <a:solidFill>
                  <a:srgbClr val="0070C0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Outline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780889750"/>
              </p:ext>
            </p:extLst>
          </p:nvPr>
        </p:nvGraphicFramePr>
        <p:xfrm>
          <a:off x="1574594" y="975146"/>
          <a:ext cx="9919223" cy="5454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3"/>
          <p:cNvSpPr txBox="1">
            <a:spLocks/>
          </p:cNvSpPr>
          <p:nvPr/>
        </p:nvSpPr>
        <p:spPr>
          <a:xfrm>
            <a:off x="9447213" y="63715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algn="r" defTabSz="914169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085" indent="152360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914169" indent="304721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371254" indent="457085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1828339" indent="609446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3047230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656675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4266121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875567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fld id="{EFD417B8-0F63-445B-9EE4-EF178AD94D77}" type="slidenum">
              <a:rPr lang="id-ID" b="1" smtClean="0">
                <a:solidFill>
                  <a:prstClr val="black"/>
                </a:solidFill>
              </a:rPr>
              <a:t>2</a:t>
            </a:fld>
            <a:endParaRPr lang="id-ID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257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8524" y="3106615"/>
            <a:ext cx="101070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1. KONDISI </a:t>
            </a:r>
            <a:r>
              <a:rPr lang="en-US" sz="4800" b="1" dirty="0" smtClean="0"/>
              <a:t>UMUM SEKTOR </a:t>
            </a:r>
            <a:r>
              <a:rPr lang="en-US" sz="4800" b="1" dirty="0" smtClean="0"/>
              <a:t>PARIWISATA NASIONAL </a:t>
            </a:r>
            <a:endParaRPr lang="id-ID" sz="4800" b="1" dirty="0"/>
          </a:p>
        </p:txBody>
      </p:sp>
      <p:sp>
        <p:nvSpPr>
          <p:cNvPr id="3" name="Slide Number Placeholder 3"/>
          <p:cNvSpPr txBox="1">
            <a:spLocks/>
          </p:cNvSpPr>
          <p:nvPr/>
        </p:nvSpPr>
        <p:spPr>
          <a:xfrm>
            <a:off x="9447213" y="63579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algn="r" defTabSz="914169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085" indent="152360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914169" indent="304721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371254" indent="457085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1828339" indent="609446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3047230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656675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4266121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875567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fld id="{3EE13344-CECF-43A6-A2CB-7A3AA138755B}" type="slidenum">
              <a:rPr lang="id-ID" b="1" smtClean="0">
                <a:solidFill>
                  <a:prstClr val="black"/>
                </a:solidFill>
              </a:rPr>
              <a:t>3</a:t>
            </a:fld>
            <a:endParaRPr lang="id-ID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383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867982" y="102997"/>
            <a:ext cx="10188575" cy="493713"/>
          </a:xfrm>
        </p:spPr>
        <p:txBody>
          <a:bodyPr lIns="91393" tIns="45696" rIns="91393" bIns="45696">
            <a:normAutofit/>
          </a:bodyPr>
          <a:lstStyle/>
          <a:p>
            <a:pPr algn="ctr" defTabSz="457200" fontAlgn="base">
              <a:spcBef>
                <a:spcPct val="20000"/>
              </a:spcBef>
              <a:buClr>
                <a:srgbClr val="1CADE4">
                  <a:lumMod val="75000"/>
                </a:srgbClr>
              </a:buClr>
              <a:buSzPct val="145000"/>
              <a:buFont typeface="Arial"/>
            </a:pPr>
            <a:r>
              <a:rPr lang="en-US" sz="2200" b="1" cap="all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KONDISI </a:t>
            </a:r>
            <a:r>
              <a:rPr lang="en-US" sz="2200" b="1" cap="all" dirty="0" err="1" smtClean="0">
                <a:solidFill>
                  <a:srgbClr val="26589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wisatawan</a:t>
            </a:r>
            <a:r>
              <a:rPr lang="en-US" sz="2200" b="1" cap="all" dirty="0" smtClean="0">
                <a:solidFill>
                  <a:srgbClr val="26589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b="1" cap="all" dirty="0" err="1" smtClean="0">
                <a:solidFill>
                  <a:srgbClr val="26589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mancanegara</a:t>
            </a:r>
            <a:endParaRPr lang="en-US" sz="2200" b="1" cap="all" dirty="0">
              <a:solidFill>
                <a:srgbClr val="26589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624884"/>
              </p:ext>
            </p:extLst>
          </p:nvPr>
        </p:nvGraphicFramePr>
        <p:xfrm>
          <a:off x="232012" y="895374"/>
          <a:ext cx="11751441" cy="3595782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869427"/>
                <a:gridCol w="1926847"/>
                <a:gridCol w="1239417"/>
                <a:gridCol w="1517937"/>
                <a:gridCol w="1991421"/>
                <a:gridCol w="1243508"/>
                <a:gridCol w="1351315"/>
                <a:gridCol w="1611569"/>
              </a:tblGrid>
              <a:tr h="4804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Tahun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Wisman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Rata-Rata Lama </a:t>
                      </a:r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Tinggal</a:t>
                      </a: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(</a:t>
                      </a:r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Hari</a:t>
                      </a: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30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Penerimaan</a:t>
                      </a:r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Devisa</a:t>
                      </a:r>
                      <a:endParaRPr lang="en-US" sz="1600" b="1" i="0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7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Rata-Rata </a:t>
                      </a:r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Pengeluaran</a:t>
                      </a: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per Orang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68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Jumlah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Pertumbuhan</a:t>
                      </a: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(%)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</a:t>
                      </a:r>
                      <a:endParaRPr lang="en-US" sz="1600" b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juta</a:t>
                      </a: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USD)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Pertumbuhan</a:t>
                      </a: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(%)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Per </a:t>
                      </a:r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Hari (USD)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Per </a:t>
                      </a:r>
                      <a:r>
                        <a:rPr lang="en-US" sz="16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Kunjungan</a:t>
                      </a:r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(USD)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>
                    <a:solidFill>
                      <a:schemeClr val="accent5"/>
                    </a:solidFill>
                  </a:tcPr>
                </a:tc>
              </a:tr>
              <a:tr h="4363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             8.004.462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5,16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7,7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9.121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6,62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147,22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1.134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</a:tr>
              <a:tr h="4363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             8.802.129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9,97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7,65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10.054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10,23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149,31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1.142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</a:tr>
              <a:tr h="4363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             9.435.411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7,19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7,66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11.166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11,06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154,42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1.183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</a:tr>
              <a:tr h="4363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           10.406.759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10,29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8,53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12.226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9,49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141,65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1.209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</a:tr>
              <a:tr h="4363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           12.023.971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15,54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8,39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12.440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1,75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131,64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1.104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</a:tr>
              <a:tr h="4363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           14.039.799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16,77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n/a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n/a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n/a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n/a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n/a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7" marB="0" anchor="ctr"/>
                </a:tc>
              </a:tr>
            </a:tbl>
          </a:graphicData>
        </a:graphic>
      </p:graphicFrame>
      <p:sp>
        <p:nvSpPr>
          <p:cNvPr id="6" name="Slide Number Placeholder 3"/>
          <p:cNvSpPr txBox="1">
            <a:spLocks/>
          </p:cNvSpPr>
          <p:nvPr/>
        </p:nvSpPr>
        <p:spPr>
          <a:xfrm>
            <a:off x="9477049" y="63895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algn="r" defTabSz="914169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085" indent="152360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914169" indent="304721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371254" indent="457085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1828339" indent="609446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3047230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656675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4266121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875567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fld id="{5D11E8B3-E254-47C3-AACC-DB7D7D4D5367}" type="slidenum">
              <a:rPr lang="id-ID" b="1" smtClean="0">
                <a:solidFill>
                  <a:prstClr val="black"/>
                </a:solidFill>
              </a:rPr>
              <a:pPr/>
              <a:t>4</a:t>
            </a:fld>
            <a:endParaRPr lang="id-ID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2012" y="4452886"/>
            <a:ext cx="5163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/>
              <a:t>Sumber</a:t>
            </a:r>
            <a:r>
              <a:rPr lang="en-US" sz="1800" dirty="0"/>
              <a:t>: </a:t>
            </a:r>
            <a:r>
              <a:rPr lang="en-US" sz="1800" dirty="0" err="1" smtClean="0"/>
              <a:t>Kementerian</a:t>
            </a:r>
            <a:r>
              <a:rPr lang="en-US" sz="1800" dirty="0" smtClean="0"/>
              <a:t> </a:t>
            </a:r>
            <a:r>
              <a:rPr lang="en-US" sz="1800" dirty="0" err="1" smtClean="0"/>
              <a:t>Pariwisata</a:t>
            </a:r>
            <a:r>
              <a:rPr lang="en-US" sz="1800" dirty="0" smtClean="0"/>
              <a:t>, 2018 (PES)</a:t>
            </a:r>
            <a:endParaRPr lang="id-ID" sz="1800" dirty="0"/>
          </a:p>
        </p:txBody>
      </p:sp>
      <p:sp>
        <p:nvSpPr>
          <p:cNvPr id="8" name="Rectangle 7"/>
          <p:cNvSpPr/>
          <p:nvPr/>
        </p:nvSpPr>
        <p:spPr>
          <a:xfrm>
            <a:off x="232012" y="4994031"/>
            <a:ext cx="5904695" cy="1676806"/>
          </a:xfrm>
          <a:prstGeom prst="rect">
            <a:avLst/>
          </a:prstGeom>
          <a:solidFill>
            <a:srgbClr val="A9C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err="1">
                <a:solidFill>
                  <a:schemeClr val="tx1"/>
                </a:solidFill>
              </a:rPr>
              <a:t>Beberapa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hal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sudah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baik</a:t>
            </a:r>
            <a:r>
              <a:rPr lang="en-US" sz="1800" b="1" dirty="0">
                <a:solidFill>
                  <a:schemeClr val="tx1"/>
                </a:solidFill>
              </a:rPr>
              <a:t> 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 err="1" smtClean="0">
                <a:solidFill>
                  <a:schemeClr val="tx1"/>
                </a:solidFill>
              </a:rPr>
              <a:t>Meningkatnya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jumlah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kedatangan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wisman</a:t>
            </a:r>
            <a:r>
              <a:rPr lang="en-US" sz="1800" dirty="0" smtClean="0">
                <a:solidFill>
                  <a:schemeClr val="tx1"/>
                </a:solidFill>
              </a:rPr>
              <a:t>.</a:t>
            </a:r>
            <a:endParaRPr lang="en-US" sz="18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800" dirty="0" err="1" smtClean="0">
                <a:solidFill>
                  <a:schemeClr val="tx1"/>
                </a:solidFill>
              </a:rPr>
              <a:t>Meningkatnya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rerata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lama </a:t>
            </a:r>
            <a:r>
              <a:rPr lang="en-US" sz="1800" dirty="0" err="1" smtClean="0">
                <a:solidFill>
                  <a:schemeClr val="tx1"/>
                </a:solidFill>
              </a:rPr>
              <a:t>tinggal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pPr algn="ctr"/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83569" y="4994031"/>
            <a:ext cx="5699883" cy="1676806"/>
          </a:xfrm>
          <a:prstGeom prst="rect">
            <a:avLst/>
          </a:prstGeom>
          <a:solidFill>
            <a:srgbClr val="FFC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err="1">
                <a:solidFill>
                  <a:schemeClr val="tx1"/>
                </a:solidFill>
              </a:rPr>
              <a:t>Dukungan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Kebijakan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masih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diperlukan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untuk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 err="1" smtClean="0">
                <a:solidFill>
                  <a:schemeClr val="tx1"/>
                </a:solidFill>
              </a:rPr>
              <a:t>Meningkatkan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pengeluaran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wisman</a:t>
            </a:r>
            <a:r>
              <a:rPr lang="en-US" sz="1800" dirty="0" smtClean="0">
                <a:solidFill>
                  <a:schemeClr val="tx1"/>
                </a:solidFill>
              </a:rPr>
              <a:t>.</a:t>
            </a:r>
            <a:endParaRPr lang="en-US" sz="18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800" dirty="0" err="1">
                <a:solidFill>
                  <a:schemeClr val="tx1"/>
                </a:solidFill>
              </a:rPr>
              <a:t>Meningkatkan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inovasi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produk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pariwisata</a:t>
            </a:r>
            <a:r>
              <a:rPr lang="en-US" sz="1800" dirty="0">
                <a:solidFill>
                  <a:schemeClr val="tx1"/>
                </a:solidFill>
              </a:rPr>
              <a:t> (</a:t>
            </a:r>
            <a:r>
              <a:rPr lang="en-US" sz="1800" dirty="0" err="1">
                <a:solidFill>
                  <a:schemeClr val="tx1"/>
                </a:solidFill>
              </a:rPr>
              <a:t>atraksi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kuliner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akomodasi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dan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transportasi</a:t>
            </a:r>
            <a:r>
              <a:rPr lang="en-US" sz="1800" dirty="0">
                <a:solidFill>
                  <a:schemeClr val="tx1"/>
                </a:solidFill>
              </a:rPr>
              <a:t>) </a:t>
            </a:r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meningkatkan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rerata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pengeluaran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harian</a:t>
            </a:r>
            <a:r>
              <a:rPr lang="id-ID" sz="1800" dirty="0" smtClean="0">
                <a:solidFill>
                  <a:schemeClr val="tx1"/>
                </a:solidFill>
              </a:rPr>
              <a:t>.</a:t>
            </a:r>
            <a:endParaRPr lang="id-ID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49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 txBox="1">
            <a:spLocks/>
          </p:cNvSpPr>
          <p:nvPr/>
        </p:nvSpPr>
        <p:spPr>
          <a:xfrm>
            <a:off x="1003533" y="33510"/>
            <a:ext cx="10279310" cy="516300"/>
          </a:xfrm>
          <a:prstGeom prst="rect">
            <a:avLst/>
          </a:prstGeom>
        </p:spPr>
        <p:txBody>
          <a:bodyPr lIns="91426" tIns="45713" rIns="91426" bIns="45713"/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r>
              <a:rPr lang="en-US" altLang="ja-JP" sz="2400" b="1" dirty="0"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PERBANDINGAN KINERJA PARIWISATA </a:t>
            </a:r>
            <a:r>
              <a:rPr lang="en-US" altLang="ja-JP" sz="2400" b="1" dirty="0">
                <a:solidFill>
                  <a:srgbClr val="0070C0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INDONESIA</a:t>
            </a:r>
            <a:r>
              <a:rPr lang="id-ID" altLang="ja-JP" sz="2400" b="1" dirty="0">
                <a:solidFill>
                  <a:srgbClr val="0070C0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 DAN DUNIA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ea typeface="Tahoma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332487389"/>
              </p:ext>
            </p:extLst>
          </p:nvPr>
        </p:nvGraphicFramePr>
        <p:xfrm>
          <a:off x="364018" y="4015593"/>
          <a:ext cx="6763613" cy="2659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166588" y="6327469"/>
            <a:ext cx="2188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00" dirty="0"/>
              <a:t>Sumber: </a:t>
            </a:r>
            <a:r>
              <a:rPr lang="en-US" sz="1800" dirty="0" smtClean="0"/>
              <a:t>CEIC</a:t>
            </a:r>
            <a:r>
              <a:rPr lang="id-ID" sz="1800" dirty="0" smtClean="0"/>
              <a:t>, </a:t>
            </a:r>
            <a:r>
              <a:rPr lang="id-ID" sz="1800" dirty="0"/>
              <a:t>2018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24806" y="856657"/>
            <a:ext cx="7213840" cy="289851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4916" indent="-222218">
              <a:lnSpc>
                <a:spcPct val="100000"/>
              </a:lnSpc>
              <a:spcBef>
                <a:spcPts val="0"/>
              </a:spcBef>
              <a:buSzPct val="150000"/>
            </a:pPr>
            <a:r>
              <a:rPr lang="en-US" sz="1800" dirty="0" err="1" smtClean="0"/>
              <a:t>Jumlah</a:t>
            </a:r>
            <a:r>
              <a:rPr lang="en-US" sz="1800" dirty="0" smtClean="0"/>
              <a:t> </a:t>
            </a:r>
            <a:r>
              <a:rPr lang="en-US" sz="1800" dirty="0" err="1" smtClean="0"/>
              <a:t>wisman</a:t>
            </a:r>
            <a:r>
              <a:rPr lang="en-US" sz="1800" dirty="0" smtClean="0"/>
              <a:t> yang </a:t>
            </a:r>
            <a:r>
              <a:rPr lang="en-US" sz="1800" dirty="0" err="1" smtClean="0"/>
              <a:t>berkunjung</a:t>
            </a:r>
            <a:r>
              <a:rPr lang="en-US" sz="1800" dirty="0" smtClean="0"/>
              <a:t> </a:t>
            </a:r>
            <a:r>
              <a:rPr lang="en-US" sz="1800" dirty="0" err="1" smtClean="0"/>
              <a:t>ke</a:t>
            </a:r>
            <a:r>
              <a:rPr lang="en-US" sz="1800" dirty="0" smtClean="0"/>
              <a:t> Indonesia (2017) </a:t>
            </a:r>
            <a:r>
              <a:rPr lang="en-US" sz="1800" dirty="0" err="1" smtClean="0"/>
              <a:t>adalah</a:t>
            </a:r>
            <a:r>
              <a:rPr lang="en-US" sz="1800" dirty="0" smtClean="0"/>
              <a:t> </a:t>
            </a:r>
            <a:r>
              <a:rPr lang="en-US" sz="1800" dirty="0" err="1" smtClean="0"/>
              <a:t>sebanyak</a:t>
            </a:r>
            <a:r>
              <a:rPr lang="en-US" sz="1800" dirty="0" smtClean="0"/>
              <a:t> 14 </a:t>
            </a:r>
            <a:r>
              <a:rPr lang="en-US" sz="1800" dirty="0" err="1" smtClean="0"/>
              <a:t>juta</a:t>
            </a:r>
            <a:r>
              <a:rPr lang="en-US" sz="1800" dirty="0" smtClean="0"/>
              <a:t> orang. </a:t>
            </a:r>
          </a:p>
          <a:p>
            <a:pPr marL="234916" indent="-222218">
              <a:lnSpc>
                <a:spcPct val="100000"/>
              </a:lnSpc>
              <a:spcBef>
                <a:spcPts val="0"/>
              </a:spcBef>
              <a:buSzPct val="150000"/>
            </a:pPr>
            <a:r>
              <a:rPr lang="en-US" sz="1800" i="1" dirty="0" smtClean="0"/>
              <a:t>Share</a:t>
            </a:r>
            <a:r>
              <a:rPr lang="en-US" sz="1800" dirty="0" smtClean="0"/>
              <a:t> </a:t>
            </a:r>
            <a:r>
              <a:rPr lang="en-US" sz="1800" dirty="0" err="1"/>
              <a:t>wisman</a:t>
            </a:r>
            <a:r>
              <a:rPr lang="en-US" sz="1800" dirty="0"/>
              <a:t> yang </a:t>
            </a:r>
            <a:r>
              <a:rPr lang="en-US" sz="1800" dirty="0" err="1"/>
              <a:t>berkunjung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id-ID" sz="1800" dirty="0"/>
              <a:t>Indonesia </a:t>
            </a:r>
            <a:r>
              <a:rPr lang="id-ID" sz="1800" dirty="0" smtClean="0"/>
              <a:t>(</a:t>
            </a:r>
            <a:r>
              <a:rPr lang="en-US" sz="1800" i="1" dirty="0" smtClean="0"/>
              <a:t>inbound</a:t>
            </a:r>
            <a:r>
              <a:rPr lang="id-ID" sz="1800" dirty="0" smtClean="0"/>
              <a:t>) </a:t>
            </a:r>
            <a:r>
              <a:rPr lang="id-ID" sz="1800" dirty="0"/>
              <a:t>terhadap</a:t>
            </a:r>
            <a:r>
              <a:rPr lang="en-US" sz="1800" dirty="0"/>
              <a:t>  total </a:t>
            </a:r>
            <a:r>
              <a:rPr lang="en-US" sz="1800" dirty="0" err="1"/>
              <a:t>kunjungan</a:t>
            </a:r>
            <a:r>
              <a:rPr lang="en-US" sz="1800" dirty="0"/>
              <a:t> </a:t>
            </a:r>
            <a:r>
              <a:rPr lang="en-US" sz="1800" dirty="0" err="1"/>
              <a:t>wisatawan</a:t>
            </a:r>
            <a:r>
              <a:rPr lang="en-US" sz="1800" dirty="0"/>
              <a:t> d</a:t>
            </a:r>
            <a:r>
              <a:rPr lang="id-ID" sz="1800" dirty="0"/>
              <a:t>unia </a:t>
            </a:r>
            <a:r>
              <a:rPr lang="en-US" sz="1800" dirty="0" err="1"/>
              <a:t>baru</a:t>
            </a:r>
            <a:r>
              <a:rPr lang="en-US" sz="1800" dirty="0"/>
              <a:t> </a:t>
            </a:r>
            <a:r>
              <a:rPr lang="en-US" sz="1800" dirty="0" err="1"/>
              <a:t>mencapai</a:t>
            </a:r>
            <a:r>
              <a:rPr lang="en-US" sz="1800" dirty="0"/>
              <a:t> </a:t>
            </a:r>
            <a:r>
              <a:rPr lang="en-US" sz="1800" u="sng" dirty="0"/>
              <a:t>+</a:t>
            </a:r>
            <a:r>
              <a:rPr lang="id-ID" sz="1800" dirty="0"/>
              <a:t>1,0</a:t>
            </a:r>
            <a:r>
              <a:rPr lang="en-US" sz="1800" dirty="0"/>
              <a:t> </a:t>
            </a:r>
            <a:r>
              <a:rPr lang="en-US" sz="1800" dirty="0" err="1"/>
              <a:t>persen</a:t>
            </a:r>
            <a:r>
              <a:rPr lang="en-US" sz="1800" dirty="0"/>
              <a:t>, </a:t>
            </a:r>
            <a:r>
              <a:rPr lang="id-ID" sz="1800" dirty="0"/>
              <a:t>Asia Pasifik </a:t>
            </a:r>
            <a:r>
              <a:rPr lang="en-US" sz="1800" u="sng" dirty="0"/>
              <a:t>+</a:t>
            </a:r>
            <a:r>
              <a:rPr lang="id-ID" sz="1800" dirty="0"/>
              <a:t>4,3</a:t>
            </a:r>
            <a:r>
              <a:rPr lang="en-US" sz="1800" dirty="0"/>
              <a:t> </a:t>
            </a:r>
            <a:r>
              <a:rPr lang="en-US" sz="1800" dirty="0" err="1"/>
              <a:t>persen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A</a:t>
            </a:r>
            <a:r>
              <a:rPr lang="id-ID" sz="1800" dirty="0"/>
              <a:t>SEAN </a:t>
            </a:r>
            <a:r>
              <a:rPr lang="en-US" sz="1800" u="sng" dirty="0"/>
              <a:t>+</a:t>
            </a:r>
            <a:r>
              <a:rPr lang="id-ID" sz="1800" dirty="0"/>
              <a:t>11,6</a:t>
            </a:r>
            <a:r>
              <a:rPr lang="en-US" sz="1800" dirty="0"/>
              <a:t> </a:t>
            </a:r>
            <a:r>
              <a:rPr lang="en-US" sz="1800" dirty="0" err="1"/>
              <a:t>persen</a:t>
            </a:r>
            <a:r>
              <a:rPr lang="en-US" sz="1800" dirty="0" smtClean="0"/>
              <a:t>.</a:t>
            </a:r>
          </a:p>
          <a:p>
            <a:pPr marL="234916" indent="-222218">
              <a:lnSpc>
                <a:spcPct val="100000"/>
              </a:lnSpc>
              <a:spcBef>
                <a:spcPts val="0"/>
              </a:spcBef>
              <a:buSzPct val="150000"/>
            </a:pPr>
            <a:r>
              <a:rPr lang="id-ID" sz="1800" dirty="0"/>
              <a:t>Wisman masuk ke Indonesia melalui 19 pintu utama</a:t>
            </a:r>
            <a:r>
              <a:rPr lang="en-US" sz="1800" dirty="0"/>
              <a:t> : </a:t>
            </a:r>
            <a:r>
              <a:rPr lang="id-ID" sz="1800" dirty="0" smtClean="0"/>
              <a:t>Ngurah </a:t>
            </a:r>
            <a:r>
              <a:rPr lang="id-ID" sz="1800" dirty="0"/>
              <a:t>Rai (</a:t>
            </a:r>
            <a:r>
              <a:rPr lang="id-ID" sz="1800" dirty="0" smtClean="0"/>
              <a:t>4</a:t>
            </a:r>
            <a:r>
              <a:rPr lang="en-US" sz="1800" dirty="0" smtClean="0"/>
              <a:t>0</a:t>
            </a:r>
            <a:r>
              <a:rPr lang="id-ID" sz="1800" dirty="0" smtClean="0"/>
              <a:t>%), </a:t>
            </a:r>
            <a:r>
              <a:rPr lang="id-ID" sz="1800" dirty="0"/>
              <a:t>Soekarno-Hatta (</a:t>
            </a:r>
            <a:r>
              <a:rPr lang="id-ID" sz="1800" dirty="0" smtClean="0"/>
              <a:t>1</a:t>
            </a:r>
            <a:r>
              <a:rPr lang="en-US" sz="1800" dirty="0" smtClean="0"/>
              <a:t>8</a:t>
            </a:r>
            <a:r>
              <a:rPr lang="id-ID" sz="1800" dirty="0" smtClean="0"/>
              <a:t>%), </a:t>
            </a:r>
            <a:r>
              <a:rPr lang="id-ID" sz="1800" dirty="0"/>
              <a:t>dan </a:t>
            </a:r>
            <a:r>
              <a:rPr lang="id-ID" sz="1800" dirty="0" smtClean="0"/>
              <a:t>Batam </a:t>
            </a:r>
            <a:r>
              <a:rPr lang="id-ID" sz="1800" dirty="0"/>
              <a:t>(</a:t>
            </a:r>
            <a:r>
              <a:rPr lang="id-ID" sz="1800" dirty="0" smtClean="0"/>
              <a:t>1</a:t>
            </a:r>
            <a:r>
              <a:rPr lang="en-US" sz="1800" dirty="0" smtClean="0"/>
              <a:t>1</a:t>
            </a:r>
            <a:r>
              <a:rPr lang="id-ID" sz="1800" dirty="0" smtClean="0"/>
              <a:t>%)</a:t>
            </a:r>
            <a:r>
              <a:rPr lang="en-US" sz="1800" dirty="0" smtClean="0"/>
              <a:t>. </a:t>
            </a:r>
            <a:r>
              <a:rPr lang="en-US" sz="1800" dirty="0" err="1" smtClean="0"/>
              <a:t>Bandara</a:t>
            </a:r>
            <a:r>
              <a:rPr lang="en-US" sz="1800" dirty="0" smtClean="0"/>
              <a:t> </a:t>
            </a:r>
            <a:r>
              <a:rPr lang="en-US" sz="1800" dirty="0" err="1" smtClean="0"/>
              <a:t>Adi</a:t>
            </a:r>
            <a:r>
              <a:rPr lang="en-US" sz="1800" dirty="0" smtClean="0"/>
              <a:t> </a:t>
            </a:r>
            <a:r>
              <a:rPr lang="en-US" sz="1800" dirty="0" err="1" smtClean="0"/>
              <a:t>Sucipto</a:t>
            </a:r>
            <a:r>
              <a:rPr lang="en-US" sz="1800" dirty="0" smtClean="0"/>
              <a:t> </a:t>
            </a:r>
            <a:r>
              <a:rPr lang="en-US" sz="1800" dirty="0" err="1" smtClean="0"/>
              <a:t>hanya</a:t>
            </a:r>
            <a:r>
              <a:rPr lang="en-US" sz="1800" dirty="0" smtClean="0"/>
              <a:t> </a:t>
            </a:r>
            <a:r>
              <a:rPr lang="en-US" sz="1800" dirty="0" err="1" smtClean="0"/>
              <a:t>menerima</a:t>
            </a:r>
            <a:r>
              <a:rPr lang="en-US" sz="1800" dirty="0" smtClean="0"/>
              <a:t> </a:t>
            </a:r>
            <a:r>
              <a:rPr lang="en-US" sz="1800" dirty="0" err="1" smtClean="0"/>
              <a:t>kunjungan</a:t>
            </a:r>
            <a:r>
              <a:rPr lang="en-US" sz="1800" dirty="0" smtClean="0"/>
              <a:t> </a:t>
            </a:r>
            <a:r>
              <a:rPr lang="en-US" sz="1800" dirty="0" err="1" smtClean="0"/>
              <a:t>sebanyak</a:t>
            </a:r>
            <a:r>
              <a:rPr lang="en-US" sz="1800" dirty="0" smtClean="0"/>
              <a:t> 142 </a:t>
            </a:r>
            <a:r>
              <a:rPr lang="en-US" sz="1800" dirty="0" err="1" smtClean="0"/>
              <a:t>ribu</a:t>
            </a:r>
            <a:r>
              <a:rPr lang="en-US" sz="1800" dirty="0" smtClean="0"/>
              <a:t> </a:t>
            </a:r>
            <a:r>
              <a:rPr lang="en-US" sz="1800" dirty="0" err="1" smtClean="0"/>
              <a:t>wisman</a:t>
            </a:r>
            <a:r>
              <a:rPr lang="en-US" sz="1800" dirty="0" smtClean="0"/>
              <a:t> (1%)</a:t>
            </a:r>
            <a:endParaRPr lang="en-US" sz="1800" dirty="0"/>
          </a:p>
          <a:p>
            <a:pPr marL="234916" indent="-222218">
              <a:lnSpc>
                <a:spcPct val="100000"/>
              </a:lnSpc>
              <a:spcBef>
                <a:spcPts val="0"/>
              </a:spcBef>
              <a:buSzPct val="150000"/>
            </a:pPr>
            <a:r>
              <a:rPr lang="id-ID" sz="1800" dirty="0" smtClean="0"/>
              <a:t>Berdasarkan </a:t>
            </a:r>
            <a:r>
              <a:rPr lang="id-ID" sz="1800" dirty="0"/>
              <a:t>kewarganegaraan, Tiongkok, Malaysia dan Singapura adalah 3 kontributor wisman terbesar di </a:t>
            </a:r>
            <a:r>
              <a:rPr lang="id-ID" sz="1800" dirty="0" smtClean="0"/>
              <a:t>201</a:t>
            </a:r>
            <a:r>
              <a:rPr lang="en-US" sz="1800" dirty="0" smtClean="0"/>
              <a:t>7; </a:t>
            </a:r>
            <a:r>
              <a:rPr lang="en-US" sz="1800" dirty="0"/>
              <a:t>s</a:t>
            </a:r>
            <a:r>
              <a:rPr lang="id-ID" sz="1800" dirty="0"/>
              <a:t>edangkan dari luar Asia terdapat, Australia (urutan ke-4), Inggris (#8), dan Amerika Serikat (#9</a:t>
            </a:r>
            <a:r>
              <a:rPr lang="id-ID" sz="1800" dirty="0" smtClean="0"/>
              <a:t>).</a:t>
            </a:r>
            <a:endParaRPr lang="en-US" sz="180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727420380"/>
              </p:ext>
            </p:extLst>
          </p:nvPr>
        </p:nvGraphicFramePr>
        <p:xfrm>
          <a:off x="6619023" y="876297"/>
          <a:ext cx="6294165" cy="4196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30"/>
          <p:cNvSpPr txBox="1">
            <a:spLocks noChangeArrowheads="1"/>
          </p:cNvSpPr>
          <p:nvPr/>
        </p:nvSpPr>
        <p:spPr bwMode="auto">
          <a:xfrm>
            <a:off x="9731656" y="4890677"/>
            <a:ext cx="2458757" cy="1323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43" tIns="45672" rIns="91343" bIns="45672">
            <a:spAutoFit/>
          </a:bodyPr>
          <a:lstStyle/>
          <a:p>
            <a:pPr marL="126866" algn="r"/>
            <a:r>
              <a:rPr lang="id-ID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Proporsi Indonesia terhadap:</a:t>
            </a:r>
          </a:p>
          <a:p>
            <a:pPr marL="126866" algn="r"/>
            <a:r>
              <a:rPr lang="id-ID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Dunia = 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1,</a:t>
            </a:r>
            <a:r>
              <a:rPr lang="id-ID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%</a:t>
            </a:r>
            <a:r>
              <a:rPr lang="id-ID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/>
            </a:r>
            <a:br>
              <a:rPr lang="id-ID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id-ID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Asia Pasifik = 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4,3%</a:t>
            </a:r>
            <a:endParaRPr lang="id-ID" sz="1600" b="1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marL="126866" algn="r"/>
            <a:r>
              <a:rPr lang="id-ID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ASEAN = 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11,</a:t>
            </a:r>
            <a:r>
              <a:rPr lang="id-ID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7%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endParaRPr lang="id-ID" sz="1600" b="1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13191" y="5092048"/>
            <a:ext cx="2948058" cy="369283"/>
          </a:xfrm>
          <a:prstGeom prst="rect">
            <a:avLst/>
          </a:prstGeom>
          <a:noFill/>
        </p:spPr>
        <p:txBody>
          <a:bodyPr wrap="square" lIns="91393" tIns="45696" rIns="91393" bIns="45696" rtlCol="0">
            <a:spAutoFit/>
          </a:bodyPr>
          <a:lstStyle/>
          <a:p>
            <a:r>
              <a:rPr lang="en-US" sz="1800" dirty="0" err="1" smtClean="0">
                <a:latin typeface="Calibri" charset="0"/>
                <a:ea typeface="Calibri" charset="0"/>
                <a:cs typeface="Calibri" charset="0"/>
              </a:rPr>
              <a:t>Sumber</a:t>
            </a: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: </a:t>
            </a:r>
            <a:r>
              <a:rPr lang="id-ID" sz="1800" dirty="0" smtClean="0">
                <a:latin typeface="Calibri" charset="0"/>
                <a:ea typeface="Calibri" charset="0"/>
                <a:cs typeface="Calibri" charset="0"/>
              </a:rPr>
              <a:t>UNWTO</a:t>
            </a: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id-ID" sz="1800" dirty="0" smtClean="0">
                <a:latin typeface="Calibri" charset="0"/>
                <a:ea typeface="Calibri" charset="0"/>
                <a:cs typeface="Calibri" charset="0"/>
              </a:rPr>
              <a:t>20</a:t>
            </a: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18</a:t>
            </a:r>
            <a:endParaRPr lang="en-GB" sz="18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Slide Number Placeholder 3"/>
          <p:cNvSpPr txBox="1">
            <a:spLocks/>
          </p:cNvSpPr>
          <p:nvPr/>
        </p:nvSpPr>
        <p:spPr>
          <a:xfrm>
            <a:off x="9477049" y="63895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algn="r" defTabSz="914169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085" indent="152360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914169" indent="304721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371254" indent="457085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1828339" indent="609446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3047230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656675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4266121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875567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fld id="{F37DC637-AB03-4E6C-A363-067353CEC6AE}" type="slidenum">
              <a:rPr lang="id-ID" b="1" smtClean="0">
                <a:solidFill>
                  <a:prstClr val="black"/>
                </a:solidFill>
              </a:rPr>
              <a:t>5</a:t>
            </a:fld>
            <a:endParaRPr lang="id-ID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16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9307" y="5091943"/>
            <a:ext cx="11595790" cy="1767645"/>
          </a:xfrm>
          <a:prstGeom prst="rect">
            <a:avLst/>
          </a:prstGeom>
          <a:noFill/>
          <a:ln w="19050">
            <a:solidFill>
              <a:srgbClr val="F2CE8E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6" tIns="45713" rIns="91426" bIns="45713" rtlCol="0" anchor="ctr"/>
          <a:lstStyle/>
          <a:p>
            <a:pPr marL="380943" indent="-380943">
              <a:buFont typeface="Arial" panose="020B0604020202020204" pitchFamily="34" charset="0"/>
              <a:buChar char="•"/>
            </a:pPr>
            <a:r>
              <a:rPr lang="id-ID" sz="1600" dirty="0"/>
              <a:t>Wisman asal </a:t>
            </a:r>
            <a:r>
              <a:rPr lang="id-ID" sz="1600" b="1" dirty="0" smtClean="0"/>
              <a:t>Eropa</a:t>
            </a:r>
            <a:r>
              <a:rPr lang="en-US" sz="1600" b="1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id-ID" sz="1600" b="1" dirty="0" smtClean="0"/>
              <a:t>Amerika</a:t>
            </a:r>
            <a:r>
              <a:rPr lang="en-US" sz="1600" b="1" dirty="0" smtClean="0"/>
              <a:t> </a:t>
            </a:r>
            <a:r>
              <a:rPr lang="id-ID" sz="1600" dirty="0" smtClean="0"/>
              <a:t>adalah </a:t>
            </a:r>
            <a:r>
              <a:rPr lang="id-ID" sz="1600" dirty="0"/>
              <a:t>wisman yang memiliki masa tinggal yang tinggi</a:t>
            </a:r>
            <a:r>
              <a:rPr lang="id-ID" sz="1600" dirty="0" smtClean="0"/>
              <a:t>.</a:t>
            </a:r>
            <a:r>
              <a:rPr lang="en-US" sz="1600" dirty="0" smtClean="0"/>
              <a:t> Hal </a:t>
            </a:r>
            <a:r>
              <a:rPr lang="en-US" sz="1600" dirty="0" err="1" smtClean="0"/>
              <a:t>ini</a:t>
            </a:r>
            <a:r>
              <a:rPr lang="en-US" sz="1600" dirty="0" smtClean="0"/>
              <a:t> </a:t>
            </a:r>
            <a:r>
              <a:rPr lang="en-US" sz="1600" dirty="0" err="1" smtClean="0"/>
              <a:t>sesuai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karakteristik</a:t>
            </a:r>
            <a:r>
              <a:rPr lang="en-US" sz="1600" dirty="0" smtClean="0"/>
              <a:t> </a:t>
            </a:r>
            <a:r>
              <a:rPr lang="en-US" sz="1600" dirty="0" err="1" smtClean="0"/>
              <a:t>libur</a:t>
            </a:r>
            <a:r>
              <a:rPr lang="en-US" sz="1600" dirty="0" smtClean="0"/>
              <a:t> </a:t>
            </a:r>
            <a:r>
              <a:rPr lang="en-US" sz="1600" dirty="0" err="1" smtClean="0"/>
              <a:t>panjang</a:t>
            </a:r>
            <a:r>
              <a:rPr lang="en-US" sz="1600" dirty="0" smtClean="0"/>
              <a:t> di </a:t>
            </a:r>
            <a:r>
              <a:rPr lang="en-US" sz="1600" dirty="0" err="1" smtClean="0"/>
              <a:t>negara</a:t>
            </a:r>
            <a:r>
              <a:rPr lang="en-US" sz="1600" dirty="0" smtClean="0"/>
              <a:t> 4 </a:t>
            </a:r>
            <a:r>
              <a:rPr lang="en-US" sz="1600" dirty="0" err="1" smtClean="0"/>
              <a:t>musim</a:t>
            </a:r>
            <a:r>
              <a:rPr lang="en-US" sz="1600" dirty="0" smtClean="0"/>
              <a:t>: Summer </a:t>
            </a:r>
            <a:r>
              <a:rPr lang="id-ID" sz="1600" dirty="0" smtClean="0"/>
              <a:t>holiday, </a:t>
            </a:r>
            <a:r>
              <a:rPr lang="en-US" sz="1600" dirty="0" smtClean="0"/>
              <a:t>Winter holiday, Golden September. </a:t>
            </a:r>
            <a:r>
              <a:rPr lang="en-US" sz="1600" dirty="0" err="1" smtClean="0"/>
              <a:t>Mereka</a:t>
            </a:r>
            <a:r>
              <a:rPr lang="en-US" sz="1600" dirty="0" smtClean="0"/>
              <a:t> juga </a:t>
            </a:r>
            <a:r>
              <a:rPr lang="en-US" sz="1600" dirty="0" err="1" smtClean="0"/>
              <a:t>menanggung</a:t>
            </a:r>
            <a:r>
              <a:rPr lang="en-US" sz="1600" dirty="0" smtClean="0"/>
              <a:t> </a:t>
            </a: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 err="1" smtClean="0"/>
              <a:t>transportasi</a:t>
            </a:r>
            <a:r>
              <a:rPr lang="en-US" sz="1600" dirty="0" smtClean="0"/>
              <a:t> yang </a:t>
            </a:r>
            <a:r>
              <a:rPr lang="en-US" sz="1600" dirty="0" err="1" smtClean="0"/>
              <a:t>tinggi</a:t>
            </a:r>
            <a:r>
              <a:rPr lang="en-US" sz="1600" dirty="0"/>
              <a:t> </a:t>
            </a:r>
            <a:r>
              <a:rPr lang="en-US" sz="1600" dirty="0" err="1" smtClean="0"/>
              <a:t>sehingga</a:t>
            </a:r>
            <a:r>
              <a:rPr lang="en-US" sz="1600" dirty="0" smtClean="0"/>
              <a:t> </a:t>
            </a:r>
            <a:r>
              <a:rPr lang="en-US" sz="1600" dirty="0" err="1" smtClean="0"/>
              <a:t>tidak</a:t>
            </a:r>
            <a:r>
              <a:rPr lang="en-US" sz="1600" dirty="0" smtClean="0"/>
              <a:t> </a:t>
            </a:r>
            <a:r>
              <a:rPr lang="en-US" sz="1600" dirty="0" err="1" smtClean="0"/>
              <a:t>merencanakan</a:t>
            </a:r>
            <a:r>
              <a:rPr lang="en-US" sz="1600" dirty="0" smtClean="0"/>
              <a:t> </a:t>
            </a:r>
            <a:r>
              <a:rPr lang="en-US" sz="1600" dirty="0" err="1" smtClean="0"/>
              <a:t>liburan</a:t>
            </a:r>
            <a:r>
              <a:rPr lang="en-US" sz="1600" dirty="0" smtClean="0"/>
              <a:t> </a:t>
            </a:r>
            <a:r>
              <a:rPr lang="en-US" sz="1600" dirty="0" err="1" smtClean="0"/>
              <a:t>pendek</a:t>
            </a:r>
            <a:r>
              <a:rPr lang="en-US" sz="1600" dirty="0" smtClean="0"/>
              <a:t>. </a:t>
            </a:r>
          </a:p>
          <a:p>
            <a:pPr marL="380943" indent="-380943">
              <a:buFont typeface="Arial" panose="020B0604020202020204" pitchFamily="34" charset="0"/>
              <a:buChar char="•"/>
            </a:pPr>
            <a:r>
              <a:rPr lang="id-ID" sz="1600" dirty="0" smtClean="0"/>
              <a:t>Wisman </a:t>
            </a:r>
            <a:r>
              <a:rPr lang="id-ID" sz="1600" dirty="0"/>
              <a:t>asal </a:t>
            </a:r>
            <a:r>
              <a:rPr lang="id-ID" sz="1600" b="1" dirty="0"/>
              <a:t>Timur Tengah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b="1" dirty="0" smtClean="0"/>
              <a:t>As</a:t>
            </a:r>
            <a:r>
              <a:rPr lang="id-ID" sz="1600" b="1" dirty="0" smtClean="0"/>
              <a:t>i</a:t>
            </a:r>
            <a:r>
              <a:rPr lang="en-US" sz="1600" b="1" dirty="0" smtClean="0"/>
              <a:t>a </a:t>
            </a:r>
            <a:r>
              <a:rPr lang="en-US" sz="1600" dirty="0" smtClean="0"/>
              <a:t>(</a:t>
            </a:r>
            <a:r>
              <a:rPr lang="en-US" sz="1600" dirty="0" err="1" smtClean="0"/>
              <a:t>termasuk</a:t>
            </a:r>
            <a:r>
              <a:rPr lang="en-US" sz="1600" dirty="0" smtClean="0"/>
              <a:t> Oceania) </a:t>
            </a:r>
            <a:r>
              <a:rPr lang="id-ID" sz="1600" dirty="0" smtClean="0"/>
              <a:t>merupakan </a:t>
            </a:r>
            <a:r>
              <a:rPr lang="id-ID" sz="1600" dirty="0"/>
              <a:t>wisman yang memiliki rerata pengeluaran harian tinggi</a:t>
            </a:r>
            <a:r>
              <a:rPr lang="id-ID" sz="1600" dirty="0" smtClean="0"/>
              <a:t>.</a:t>
            </a:r>
            <a:r>
              <a:rPr lang="en-US" sz="1600" dirty="0" smtClean="0"/>
              <a:t> Hal </a:t>
            </a:r>
            <a:r>
              <a:rPr lang="en-US" sz="1600" dirty="0" err="1" smtClean="0"/>
              <a:t>ini</a:t>
            </a:r>
            <a:r>
              <a:rPr lang="en-US" sz="1600" dirty="0" smtClean="0"/>
              <a:t> </a:t>
            </a:r>
            <a:r>
              <a:rPr lang="en-US" sz="1600" dirty="0" err="1" smtClean="0"/>
              <a:t>sesuai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karakteristik</a:t>
            </a:r>
            <a:r>
              <a:rPr lang="en-US" sz="1600" dirty="0" smtClean="0"/>
              <a:t> orang </a:t>
            </a:r>
            <a:r>
              <a:rPr lang="en-US" sz="1600" dirty="0" err="1" smtClean="0"/>
              <a:t>Timur</a:t>
            </a:r>
            <a:r>
              <a:rPr lang="en-US" sz="1600" dirty="0" smtClean="0"/>
              <a:t> Tengah </a:t>
            </a:r>
            <a:r>
              <a:rPr lang="en-US" sz="1600" dirty="0" err="1" smtClean="0"/>
              <a:t>dan</a:t>
            </a:r>
            <a:r>
              <a:rPr lang="en-US" sz="1600" dirty="0" smtClean="0"/>
              <a:t> Asia yang </a:t>
            </a:r>
            <a:r>
              <a:rPr lang="en-US" sz="1600" dirty="0" err="1" smtClean="0"/>
              <a:t>cenderung</a:t>
            </a:r>
            <a:r>
              <a:rPr lang="en-US" sz="1600" dirty="0" smtClean="0"/>
              <a:t> </a:t>
            </a:r>
            <a:r>
              <a:rPr lang="en-US" sz="1600" dirty="0" err="1" smtClean="0"/>
              <a:t>gemar</a:t>
            </a:r>
            <a:r>
              <a:rPr lang="en-US" sz="1600" dirty="0" smtClean="0"/>
              <a:t> </a:t>
            </a:r>
            <a:r>
              <a:rPr lang="en-US" sz="1600" dirty="0" err="1" smtClean="0"/>
              <a:t>berbelanja</a:t>
            </a:r>
            <a:r>
              <a:rPr lang="en-US" sz="1600" dirty="0" smtClean="0"/>
              <a:t>, </a:t>
            </a:r>
            <a:r>
              <a:rPr lang="en-US" sz="1600" dirty="0" err="1" smtClean="0"/>
              <a:t>wisata</a:t>
            </a:r>
            <a:r>
              <a:rPr lang="en-US" sz="1600" dirty="0" smtClean="0"/>
              <a:t> </a:t>
            </a:r>
            <a:r>
              <a:rPr lang="en-US" sz="1600" dirty="0" err="1" smtClean="0"/>
              <a:t>kota</a:t>
            </a:r>
            <a:r>
              <a:rPr lang="id-ID" sz="1600" dirty="0" smtClean="0"/>
              <a:t>,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id-ID" sz="1600" dirty="0" smtClean="0"/>
              <a:t>high-end-culinery</a:t>
            </a:r>
            <a:r>
              <a:rPr lang="en-US" sz="1600" dirty="0" smtClean="0"/>
              <a:t>. </a:t>
            </a:r>
            <a:r>
              <a:rPr lang="en-US" sz="1600" dirty="0" err="1" smtClean="0"/>
              <a:t>Sedangkan</a:t>
            </a:r>
            <a:r>
              <a:rPr lang="en-US" sz="1600" dirty="0" smtClean="0"/>
              <a:t> orang </a:t>
            </a:r>
            <a:r>
              <a:rPr lang="en-US" sz="1600" b="1" dirty="0" err="1" smtClean="0"/>
              <a:t>Eropa</a:t>
            </a:r>
            <a:r>
              <a:rPr lang="en-US" sz="1600" b="1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b="1" dirty="0" err="1" smtClean="0"/>
              <a:t>Amerika</a:t>
            </a:r>
            <a:r>
              <a:rPr lang="en-US" sz="1600" b="1" dirty="0" smtClean="0"/>
              <a:t> </a:t>
            </a:r>
            <a:r>
              <a:rPr lang="id-ID" sz="1600" dirty="0" smtClean="0"/>
              <a:t>cenderung </a:t>
            </a:r>
            <a:r>
              <a:rPr lang="en-US" sz="1600" dirty="0" err="1" smtClean="0"/>
              <a:t>menyukai</a:t>
            </a:r>
            <a:r>
              <a:rPr lang="en-US" sz="1600" dirty="0" smtClean="0"/>
              <a:t> </a:t>
            </a:r>
            <a:r>
              <a:rPr lang="en-US" sz="1600" dirty="0" err="1" smtClean="0"/>
              <a:t>ketenangan</a:t>
            </a:r>
            <a:r>
              <a:rPr lang="en-US" sz="1600" dirty="0" smtClean="0"/>
              <a:t> (</a:t>
            </a:r>
            <a:r>
              <a:rPr lang="en-US" sz="1600" i="1" dirty="0" smtClean="0"/>
              <a:t>tranquility</a:t>
            </a:r>
            <a:r>
              <a:rPr lang="en-US" sz="1600" dirty="0" smtClean="0"/>
              <a:t>), </a:t>
            </a:r>
            <a:r>
              <a:rPr lang="en-US" sz="1600" dirty="0" err="1" smtClean="0"/>
              <a:t>olahraga</a:t>
            </a:r>
            <a:r>
              <a:rPr lang="en-US" sz="1600" dirty="0"/>
              <a:t> </a:t>
            </a:r>
            <a:r>
              <a:rPr lang="en-US" sz="1600" dirty="0" err="1" smtClean="0"/>
              <a:t>minat</a:t>
            </a:r>
            <a:r>
              <a:rPr lang="en-US" sz="1600" dirty="0" smtClean="0"/>
              <a:t> </a:t>
            </a:r>
            <a:r>
              <a:rPr lang="en-US" sz="1600" dirty="0" err="1" smtClean="0"/>
              <a:t>khusus</a:t>
            </a:r>
            <a:r>
              <a:rPr lang="id-ID" sz="1600" dirty="0" smtClean="0"/>
              <a:t>,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mengedepankan</a:t>
            </a:r>
            <a:r>
              <a:rPr lang="en-US" sz="1600" dirty="0" smtClean="0"/>
              <a:t> </a:t>
            </a:r>
            <a:r>
              <a:rPr lang="en-US" sz="1600" dirty="0" err="1" smtClean="0"/>
              <a:t>pengalaman</a:t>
            </a:r>
            <a:r>
              <a:rPr lang="en-US" sz="1600" dirty="0" smtClean="0"/>
              <a:t> di </a:t>
            </a:r>
            <a:r>
              <a:rPr lang="en-US" sz="1600" dirty="0" err="1" smtClean="0"/>
              <a:t>alam</a:t>
            </a:r>
            <a:r>
              <a:rPr lang="id-ID" sz="1600" dirty="0" smtClean="0"/>
              <a:t> terbuka</a:t>
            </a:r>
            <a:r>
              <a:rPr lang="en-US" sz="1600" dirty="0" smtClean="0"/>
              <a:t>.</a:t>
            </a:r>
            <a:r>
              <a:rPr lang="id-ID" sz="1600" dirty="0" smtClean="0"/>
              <a:t> </a:t>
            </a:r>
            <a:endParaRPr lang="id-ID" sz="16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59553" y="76537"/>
            <a:ext cx="10279310" cy="505543"/>
          </a:xfrm>
          <a:prstGeom prst="rect">
            <a:avLst/>
          </a:prstGeom>
        </p:spPr>
        <p:txBody>
          <a:bodyPr lIns="91426" tIns="45713" rIns="91426" bIns="45713"/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altLang="ja-JP" sz="2400" b="1" dirty="0"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PENENTU BESARNYA </a:t>
            </a:r>
            <a:r>
              <a:rPr lang="en-US" altLang="ja-JP" sz="2400" b="1" dirty="0">
                <a:solidFill>
                  <a:srgbClr val="0070C0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DEVISA INDONESIA</a:t>
            </a:r>
            <a:endParaRPr lang="en-US" sz="2400" b="1" dirty="0">
              <a:solidFill>
                <a:srgbClr val="0070C0"/>
              </a:solidFill>
              <a:latin typeface="Segoe UI" panose="020B0502040204020203" pitchFamily="34" charset="0"/>
              <a:ea typeface="Tahoma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569629"/>
              </p:ext>
            </p:extLst>
          </p:nvPr>
        </p:nvGraphicFramePr>
        <p:xfrm>
          <a:off x="259307" y="772557"/>
          <a:ext cx="5964072" cy="4128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5029502"/>
              </p:ext>
            </p:extLst>
          </p:nvPr>
        </p:nvGraphicFramePr>
        <p:xfrm>
          <a:off x="6385619" y="772554"/>
          <a:ext cx="5469479" cy="4128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9307" y="4827429"/>
            <a:ext cx="2844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err="1"/>
              <a:t>Sumber</a:t>
            </a:r>
            <a:r>
              <a:rPr lang="en-GB" sz="1600" i="1" dirty="0"/>
              <a:t>: </a:t>
            </a:r>
            <a:r>
              <a:rPr lang="en-GB" sz="1600" i="1" dirty="0" smtClean="0"/>
              <a:t>CEIC, 2016</a:t>
            </a:r>
            <a:endParaRPr lang="id-ID" sz="1600" i="1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9477049" y="63895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algn="r" defTabSz="914169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085" indent="152360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914169" indent="304721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371254" indent="457085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1828339" indent="609446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3047230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656675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4266121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875567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fld id="{195F7B6A-7AB8-4022-A95E-A5B53C41E573}" type="slidenum">
              <a:rPr lang="id-ID" b="1" smtClean="0">
                <a:solidFill>
                  <a:prstClr val="black"/>
                </a:solidFill>
              </a:rPr>
              <a:t>6</a:t>
            </a:fld>
            <a:endParaRPr lang="id-ID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09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21026214"/>
              </p:ext>
            </p:extLst>
          </p:nvPr>
        </p:nvGraphicFramePr>
        <p:xfrm>
          <a:off x="-1066800" y="1222986"/>
          <a:ext cx="10514013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9447213" y="6357938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b="1" smtClean="0">
                <a:solidFill>
                  <a:schemeClr val="tx1"/>
                </a:solidFill>
              </a:rPr>
              <a:pPr/>
              <a:t>7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08089" y="3803"/>
            <a:ext cx="10279310" cy="844661"/>
          </a:xfrm>
          <a:prstGeom prst="rect">
            <a:avLst/>
          </a:prstGeom>
        </p:spPr>
        <p:txBody>
          <a:bodyPr lIns="91426" tIns="45713" rIns="91426" bIns="45713"/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id-ID" altLang="ja-JP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URBANISASI PENDUDUK</a:t>
            </a:r>
            <a:r>
              <a:rPr lang="en-US" altLang="ja-JP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2400" b="1" dirty="0">
                <a:solidFill>
                  <a:srgbClr val="26589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INDONESIA</a:t>
            </a:r>
            <a:endParaRPr lang="en-US" sz="2400" b="1" dirty="0">
              <a:solidFill>
                <a:srgbClr val="26589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 fontAlgn="auto">
              <a:defRPr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16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Persentase dari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Penduduk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Indonesia</a:t>
            </a:r>
            <a:r>
              <a:rPr lang="id-ID" sz="16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yang tinggal di </a:t>
            </a:r>
            <a:r>
              <a:rPr lang="id-ID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perkotaan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terus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meningkat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…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0840" y="6131157"/>
            <a:ext cx="6255284" cy="307735"/>
          </a:xfrm>
          <a:prstGeom prst="rect">
            <a:avLst/>
          </a:prstGeom>
          <a:noFill/>
        </p:spPr>
        <p:txBody>
          <a:bodyPr wrap="square" lIns="91426" tIns="45713" rIns="91426" bIns="45713" rtlCol="0">
            <a:spAutoFit/>
          </a:bodyPr>
          <a:lstStyle/>
          <a:p>
            <a:r>
              <a:rPr lang="en-US" sz="1300" dirty="0"/>
              <a:t>Sumber: </a:t>
            </a:r>
            <a:r>
              <a:rPr lang="fi-FI" sz="1400" dirty="0"/>
              <a:t>Myra P. Gunawan 2016, Tim Percepatan Pariwisata Perdesaan-Perkotaan</a:t>
            </a:r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8071795" y="1516334"/>
            <a:ext cx="3980526" cy="5062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Kecenderungan di dunia, semakin maju sebuah perekonomian akan diikuti dengan urbanisasi yang semakin meningkat.</a:t>
            </a:r>
          </a:p>
          <a:p>
            <a:endParaRPr lang="id-ID" dirty="0"/>
          </a:p>
          <a:p>
            <a:r>
              <a:rPr lang="id-ID" dirty="0"/>
              <a:t>Beberapa penyebab semakin tingginya tren urbanisasi adalah:</a:t>
            </a:r>
          </a:p>
          <a:p>
            <a:pPr marL="342866" indent="-342866">
              <a:buFont typeface="+mj-lt"/>
              <a:buAutoNum type="arabicPeriod"/>
            </a:pPr>
            <a:r>
              <a:rPr lang="id-ID" dirty="0"/>
              <a:t>Kesempatan kerja yang lebih tinggi dengan tk. pendapatan yang lebih baik</a:t>
            </a:r>
          </a:p>
          <a:p>
            <a:pPr marL="342866" indent="-342866">
              <a:buFont typeface="+mj-lt"/>
              <a:buAutoNum type="arabicPeriod"/>
            </a:pPr>
            <a:r>
              <a:rPr lang="id-ID" dirty="0"/>
              <a:t>Kualitas hidup yang lebih baik (fasilitas pendidikan-kesehatan-akses-umum lainnya)</a:t>
            </a:r>
          </a:p>
          <a:p>
            <a:pPr marL="342866" indent="-342866">
              <a:buFont typeface="+mj-lt"/>
              <a:buAutoNum type="arabicPeriod"/>
            </a:pPr>
            <a:r>
              <a:rPr lang="id-ID" dirty="0"/>
              <a:t>Kota sebagai pusat pemerintahan, perdagangan, pendidikan, ilmu pengetahuan dan teknologi</a:t>
            </a:r>
          </a:p>
          <a:p>
            <a:pPr marL="342866" indent="-342866">
              <a:buFont typeface="+mj-lt"/>
              <a:buAutoNum type="arabicPeriod"/>
            </a:pPr>
            <a:endParaRPr lang="id-ID" dirty="0"/>
          </a:p>
        </p:txBody>
      </p:sp>
      <p:sp>
        <p:nvSpPr>
          <p:cNvPr id="3" name="TextBox 2"/>
          <p:cNvSpPr txBox="1"/>
          <p:nvPr/>
        </p:nvSpPr>
        <p:spPr>
          <a:xfrm>
            <a:off x="689228" y="1516334"/>
            <a:ext cx="3446136" cy="96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Jenis wisata berbasis perkotaan </a:t>
            </a:r>
            <a:r>
              <a:rPr lang="id-ID" dirty="0">
                <a:sym typeface="Wingdings" panose="05000000000000000000" pitchFamily="2" charset="2"/>
              </a:rPr>
              <a:t> ekonomi kreatif akan berperan besar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53925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9447213" y="6357938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b="1" smtClean="0">
                <a:solidFill>
                  <a:schemeClr val="tx1"/>
                </a:solidFill>
              </a:rPr>
              <a:pPr/>
              <a:t>8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149553" y="145279"/>
            <a:ext cx="10279310" cy="536758"/>
          </a:xfrm>
          <a:prstGeom prst="rect">
            <a:avLst/>
          </a:prstGeom>
        </p:spPr>
        <p:txBody>
          <a:bodyPr lIns="91426" tIns="45713" rIns="91426" bIns="45713"/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id-ID" altLang="ja-JP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TANTANGAN </a:t>
            </a:r>
            <a:r>
              <a:rPr lang="id-ID" altLang="ja-JP" sz="2400" b="1" dirty="0">
                <a:solidFill>
                  <a:srgbClr val="26589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TREN POPULASI DUNIA </a:t>
            </a:r>
            <a:r>
              <a:rPr lang="id-ID" altLang="ja-JP" sz="2400" b="1" dirty="0" smtClean="0">
                <a:solidFill>
                  <a:srgbClr val="26589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MENUA</a:t>
            </a:r>
            <a:endParaRPr lang="en-US" sz="2400" b="1" dirty="0">
              <a:solidFill>
                <a:srgbClr val="26589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6745" y="6116868"/>
            <a:ext cx="4782311" cy="338508"/>
          </a:xfrm>
          <a:prstGeom prst="rect">
            <a:avLst/>
          </a:prstGeom>
          <a:noFill/>
        </p:spPr>
        <p:txBody>
          <a:bodyPr wrap="square" lIns="91426" tIns="45713" rIns="91426" bIns="45713" rtlCol="0">
            <a:spAutoFit/>
          </a:bodyPr>
          <a:lstStyle/>
          <a:p>
            <a:r>
              <a:rPr lang="en-US" sz="1600" dirty="0"/>
              <a:t>Sumber</a:t>
            </a:r>
            <a:r>
              <a:rPr lang="id-ID" sz="1600" dirty="0"/>
              <a:t>: </a:t>
            </a:r>
            <a:r>
              <a:rPr lang="en-US" sz="1600" dirty="0"/>
              <a:t>H</a:t>
            </a:r>
            <a:r>
              <a:rPr lang="id-ID" sz="1600" dirty="0"/>
              <a:t>elp Age, UNDESA Population Division</a:t>
            </a:r>
            <a:endParaRPr lang="en-US" sz="1600" dirty="0"/>
          </a:p>
        </p:txBody>
      </p:sp>
      <p:grpSp>
        <p:nvGrpSpPr>
          <p:cNvPr id="2" name="Group 1"/>
          <p:cNvGrpSpPr/>
          <p:nvPr/>
        </p:nvGrpSpPr>
        <p:grpSpPr>
          <a:xfrm>
            <a:off x="198115" y="1058348"/>
            <a:ext cx="7455002" cy="4892292"/>
            <a:chOff x="111281" y="1192929"/>
            <a:chExt cx="7455973" cy="4892929"/>
          </a:xfrm>
        </p:grpSpPr>
        <p:pic>
          <p:nvPicPr>
            <p:cNvPr id="24" name="Picture 2" descr="World age map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791" b="68190"/>
            <a:stretch/>
          </p:blipFill>
          <p:spPr bwMode="auto">
            <a:xfrm>
              <a:off x="5012862" y="1319424"/>
              <a:ext cx="2554392" cy="2123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World age map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42"/>
            <a:stretch/>
          </p:blipFill>
          <p:spPr bwMode="auto">
            <a:xfrm>
              <a:off x="111281" y="1192929"/>
              <a:ext cx="5054203" cy="4892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/>
          <p:cNvGrpSpPr/>
          <p:nvPr/>
        </p:nvGrpSpPr>
        <p:grpSpPr>
          <a:xfrm>
            <a:off x="6376086" y="1329682"/>
            <a:ext cx="5506719" cy="3348609"/>
            <a:chOff x="2758098" y="1474421"/>
            <a:chExt cx="7347195" cy="4430440"/>
          </a:xfrm>
        </p:grpSpPr>
        <p:sp>
          <p:nvSpPr>
            <p:cNvPr id="3" name="Oval 2"/>
            <p:cNvSpPr/>
            <p:nvPr/>
          </p:nvSpPr>
          <p:spPr>
            <a:xfrm>
              <a:off x="2758098" y="3106615"/>
              <a:ext cx="2321170" cy="232117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00"/>
            </a:p>
          </p:txBody>
        </p:sp>
        <p:sp>
          <p:nvSpPr>
            <p:cNvPr id="10" name="Oval 9"/>
            <p:cNvSpPr/>
            <p:nvPr/>
          </p:nvSpPr>
          <p:spPr>
            <a:xfrm>
              <a:off x="4700954" y="2364829"/>
              <a:ext cx="2711206" cy="271120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00"/>
            </a:p>
          </p:txBody>
        </p:sp>
        <p:sp>
          <p:nvSpPr>
            <p:cNvPr id="11" name="Oval 10"/>
            <p:cNvSpPr/>
            <p:nvPr/>
          </p:nvSpPr>
          <p:spPr>
            <a:xfrm>
              <a:off x="6928339" y="1474421"/>
              <a:ext cx="3176954" cy="317695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0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93971" y="3438506"/>
              <a:ext cx="1391660" cy="63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100" dirty="0">
                  <a:solidFill>
                    <a:schemeClr val="bg1"/>
                  </a:solidFill>
                </a:rPr>
                <a:t>Usia 60+</a:t>
              </a:r>
              <a:br>
                <a:rPr lang="id-ID" sz="1100" dirty="0">
                  <a:solidFill>
                    <a:schemeClr val="bg1"/>
                  </a:solidFill>
                </a:rPr>
              </a:br>
              <a:r>
                <a:rPr lang="id-ID" sz="1400" b="1" dirty="0">
                  <a:solidFill>
                    <a:schemeClr val="bg1"/>
                  </a:solidFill>
                </a:rPr>
                <a:t>901 juta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40358" y="4014055"/>
              <a:ext cx="1680072" cy="692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800" b="1" dirty="0">
                  <a:solidFill>
                    <a:schemeClr val="accent5">
                      <a:lumMod val="20000"/>
                      <a:lumOff val="80000"/>
                    </a:schemeClr>
                  </a:solidFill>
                </a:rPr>
                <a:t>12.3%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23520" y="4651374"/>
              <a:ext cx="2190326" cy="549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050" dirty="0">
                  <a:solidFill>
                    <a:schemeClr val="bg1"/>
                  </a:solidFill>
                </a:rPr>
                <a:t>dari total populasi</a:t>
              </a:r>
            </a:p>
            <a:p>
              <a:pPr algn="ctr"/>
              <a:r>
                <a:rPr lang="id-ID" sz="1050" dirty="0">
                  <a:solidFill>
                    <a:schemeClr val="bg1"/>
                  </a:solidFill>
                </a:rPr>
                <a:t>dunia</a:t>
              </a:r>
              <a:endParaRPr lang="id-ID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572852" y="5558778"/>
              <a:ext cx="691662" cy="346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100" b="1" dirty="0">
                  <a:solidFill>
                    <a:srgbClr val="7EC492"/>
                  </a:solidFill>
                </a:rPr>
                <a:t>2015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30671" y="2855882"/>
              <a:ext cx="1391660" cy="63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100" dirty="0">
                  <a:solidFill>
                    <a:schemeClr val="bg1"/>
                  </a:solidFill>
                </a:rPr>
                <a:t>Usia 60+</a:t>
              </a:r>
              <a:br>
                <a:rPr lang="id-ID" sz="1100" dirty="0">
                  <a:solidFill>
                    <a:schemeClr val="bg1"/>
                  </a:solidFill>
                </a:rPr>
              </a:br>
              <a:r>
                <a:rPr lang="id-ID" sz="1400" b="1" dirty="0">
                  <a:solidFill>
                    <a:schemeClr val="bg1"/>
                  </a:solidFill>
                </a:rPr>
                <a:t>1.402 juta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77056" y="3431429"/>
              <a:ext cx="1680072" cy="692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800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16.5%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60221" y="4068749"/>
              <a:ext cx="2190326" cy="549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050" dirty="0">
                  <a:solidFill>
                    <a:schemeClr val="bg1"/>
                  </a:solidFill>
                </a:rPr>
                <a:t>dari total populasi</a:t>
              </a:r>
            </a:p>
            <a:p>
              <a:pPr algn="ctr"/>
              <a:r>
                <a:rPr lang="id-ID" sz="1050" dirty="0">
                  <a:solidFill>
                    <a:schemeClr val="bg1"/>
                  </a:solidFill>
                </a:rPr>
                <a:t>dunia</a:t>
              </a:r>
              <a:endParaRPr lang="id-ID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79758" y="1914418"/>
              <a:ext cx="1819875" cy="692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 dirty="0">
                  <a:solidFill>
                    <a:schemeClr val="bg1"/>
                  </a:solidFill>
                </a:rPr>
                <a:t>Usia 60+</a:t>
              </a:r>
              <a:br>
                <a:rPr lang="id-ID" sz="1200" dirty="0">
                  <a:solidFill>
                    <a:schemeClr val="bg1"/>
                  </a:solidFill>
                </a:rPr>
              </a:br>
              <a:r>
                <a:rPr lang="id-ID" sz="1600" b="1" dirty="0">
                  <a:solidFill>
                    <a:schemeClr val="bg1"/>
                  </a:solidFill>
                </a:rPr>
                <a:t>2.092 juta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6872" y="2569847"/>
              <a:ext cx="2257045" cy="936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4000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21.5%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494533" y="3500950"/>
              <a:ext cx="2190326" cy="346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100" dirty="0">
                  <a:solidFill>
                    <a:schemeClr val="bg1"/>
                  </a:solidFill>
                </a:rPr>
                <a:t>dari total populasi dunia</a:t>
              </a:r>
              <a:endParaRPr lang="id-ID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51792" y="5156526"/>
              <a:ext cx="691662" cy="346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100" b="1" dirty="0">
                  <a:solidFill>
                    <a:srgbClr val="70A1C0"/>
                  </a:solidFill>
                </a:rPr>
                <a:t>2030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243864" y="4806562"/>
              <a:ext cx="691662" cy="346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100" b="1" dirty="0">
                  <a:solidFill>
                    <a:schemeClr val="accent2">
                      <a:lumMod val="75000"/>
                    </a:schemeClr>
                  </a:solidFill>
                </a:rPr>
                <a:t>2050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099055" y="4686731"/>
            <a:ext cx="7091357" cy="1815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/>
              <a:t>Jenis wisata dalam konteks </a:t>
            </a:r>
            <a:r>
              <a:rPr lang="id-ID" sz="1600" i="1" dirty="0"/>
              <a:t>quality sustainable livelihood </a:t>
            </a:r>
            <a:r>
              <a:rPr lang="id-ID" sz="1600" dirty="0">
                <a:sym typeface="Wingdings" panose="05000000000000000000" pitchFamily="2" charset="2"/>
              </a:rPr>
              <a:t>dan berbasis ekonomi kreatif akan berperan besar</a:t>
            </a:r>
            <a:r>
              <a:rPr lang="en-US" sz="1600" dirty="0">
                <a:sym typeface="Wingdings" panose="05000000000000000000" pitchFamily="2" charset="2"/>
              </a:rPr>
              <a:t> di masa </a:t>
            </a:r>
            <a:r>
              <a:rPr lang="en-US" sz="1600" dirty="0" err="1">
                <a:sym typeface="Wingdings" panose="05000000000000000000" pitchFamily="2" charset="2"/>
              </a:rPr>
              <a:t>depan</a:t>
            </a:r>
            <a:r>
              <a:rPr lang="en-US" sz="1600" dirty="0">
                <a:sym typeface="Wingdings" panose="05000000000000000000" pitchFamily="2" charset="2"/>
              </a:rPr>
              <a:t>.</a:t>
            </a:r>
          </a:p>
          <a:p>
            <a:endParaRPr lang="en-US" sz="1600" dirty="0">
              <a:sym typeface="Wingdings" panose="05000000000000000000" pitchFamily="2" charset="2"/>
            </a:endParaRPr>
          </a:p>
          <a:p>
            <a:r>
              <a:rPr lang="en-US" sz="1600" dirty="0" err="1">
                <a:sym typeface="Wingdings" panose="05000000000000000000" pitchFamily="2" charset="2"/>
              </a:rPr>
              <a:t>Kedepan</a:t>
            </a:r>
            <a:r>
              <a:rPr lang="en-US" sz="1600" dirty="0">
                <a:sym typeface="Wingdings" panose="05000000000000000000" pitchFamily="2" charset="2"/>
              </a:rPr>
              <a:t> di </a:t>
            </a:r>
            <a:r>
              <a:rPr lang="en-US" sz="1600" dirty="0" err="1">
                <a:sym typeface="Wingdings" panose="05000000000000000000" pitchFamily="2" charset="2"/>
              </a:rPr>
              <a:t>negara-negara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maju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akan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muncul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i="1" dirty="0">
                <a:sym typeface="Wingdings" panose="05000000000000000000" pitchFamily="2" charset="2"/>
              </a:rPr>
              <a:t>wealthy aging population </a:t>
            </a:r>
            <a:r>
              <a:rPr lang="en-US" sz="1600" dirty="0">
                <a:sym typeface="Wingdings" panose="05000000000000000000" pitchFamily="2" charset="2"/>
              </a:rPr>
              <a:t> </a:t>
            </a:r>
            <a:r>
              <a:rPr lang="en-US" sz="1600" dirty="0" err="1">
                <a:sym typeface="Wingdings" panose="05000000000000000000" pitchFamily="2" charset="2"/>
              </a:rPr>
              <a:t>Munculnya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permintaan</a:t>
            </a:r>
            <a:r>
              <a:rPr lang="en-US" sz="1600" dirty="0">
                <a:sym typeface="Wingdings" panose="05000000000000000000" pitchFamily="2" charset="2"/>
              </a:rPr>
              <a:t> orang </a:t>
            </a:r>
            <a:r>
              <a:rPr lang="en-US" sz="1600" dirty="0" err="1">
                <a:sym typeface="Wingdings" panose="05000000000000000000" pitchFamily="2" charset="2"/>
              </a:rPr>
              <a:t>tua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dengan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daya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beli</a:t>
            </a:r>
            <a:r>
              <a:rPr lang="en-US" sz="1600" dirty="0">
                <a:sym typeface="Wingdings" panose="05000000000000000000" pitchFamily="2" charset="2"/>
              </a:rPr>
              <a:t> yang </a:t>
            </a:r>
            <a:r>
              <a:rPr lang="en-US" sz="1600" dirty="0" err="1">
                <a:sym typeface="Wingdings" panose="05000000000000000000" pitchFamily="2" charset="2"/>
              </a:rPr>
              <a:t>tinggi</a:t>
            </a:r>
            <a:r>
              <a:rPr lang="en-US" sz="1600" dirty="0">
                <a:sym typeface="Wingdings" panose="05000000000000000000" pitchFamily="2" charset="2"/>
              </a:rPr>
              <a:t>: </a:t>
            </a:r>
            <a:r>
              <a:rPr lang="en-US" sz="1600" dirty="0" err="1">
                <a:sym typeface="Wingdings" panose="05000000000000000000" pitchFamily="2" charset="2"/>
              </a:rPr>
              <a:t>kota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pensiun</a:t>
            </a:r>
            <a:r>
              <a:rPr lang="en-US" sz="1600" dirty="0">
                <a:sym typeface="Wingdings" panose="05000000000000000000" pitchFamily="2" charset="2"/>
              </a:rPr>
              <a:t>/</a:t>
            </a:r>
            <a:r>
              <a:rPr lang="en-US" sz="1600" dirty="0" err="1">
                <a:sym typeface="Wingdings" panose="05000000000000000000" pitchFamily="2" charset="2"/>
              </a:rPr>
              <a:t>ramah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lansia</a:t>
            </a:r>
            <a:r>
              <a:rPr lang="en-US" sz="1600" dirty="0">
                <a:sym typeface="Wingdings" panose="05000000000000000000" pitchFamily="2" charset="2"/>
              </a:rPr>
              <a:t>, </a:t>
            </a:r>
            <a:r>
              <a:rPr lang="en-US" sz="1600" dirty="0" err="1">
                <a:sym typeface="Wingdings" panose="05000000000000000000" pitchFamily="2" charset="2"/>
              </a:rPr>
              <a:t>cabang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ilmu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kedokteran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khusus</a:t>
            </a:r>
            <a:r>
              <a:rPr lang="en-US" sz="1600" dirty="0">
                <a:sym typeface="Wingdings" panose="05000000000000000000" pitchFamily="2" charset="2"/>
              </a:rPr>
              <a:t> (</a:t>
            </a:r>
            <a:r>
              <a:rPr lang="en-US" sz="1600" i="1" dirty="0">
                <a:sym typeface="Wingdings" panose="05000000000000000000" pitchFamily="2" charset="2"/>
              </a:rPr>
              <a:t>geriatrics</a:t>
            </a:r>
            <a:r>
              <a:rPr lang="en-US" sz="1600" dirty="0">
                <a:sym typeface="Wingdings" panose="05000000000000000000" pitchFamily="2" charset="2"/>
              </a:rPr>
              <a:t>), </a:t>
            </a:r>
            <a:r>
              <a:rPr lang="en-US" sz="1600" dirty="0" err="1">
                <a:sym typeface="Wingdings" panose="05000000000000000000" pitchFamily="2" charset="2"/>
              </a:rPr>
              <a:t>makanan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dan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produk</a:t>
            </a:r>
            <a:r>
              <a:rPr lang="en-US" sz="1600" dirty="0">
                <a:sym typeface="Wingdings" panose="05000000000000000000" pitchFamily="2" charset="2"/>
              </a:rPr>
              <a:t> multivitamin </a:t>
            </a:r>
            <a:r>
              <a:rPr lang="en-US" sz="1600" dirty="0" err="1">
                <a:sym typeface="Wingdings" panose="05000000000000000000" pitchFamily="2" charset="2"/>
              </a:rPr>
              <a:t>khusus</a:t>
            </a:r>
            <a:r>
              <a:rPr lang="en-US" sz="1600" dirty="0">
                <a:sym typeface="Wingdings" panose="05000000000000000000" pitchFamily="2" charset="2"/>
              </a:rPr>
              <a:t>, </a:t>
            </a:r>
            <a:r>
              <a:rPr lang="en-US" sz="1600" dirty="0" err="1">
                <a:sym typeface="Wingdings" panose="05000000000000000000" pitchFamily="2" charset="2"/>
              </a:rPr>
              <a:t>termasuk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pariwisata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khusus</a:t>
            </a:r>
            <a:r>
              <a:rPr lang="en-US" sz="1600" dirty="0">
                <a:sym typeface="Wingdings" panose="05000000000000000000" pitchFamily="2" charset="2"/>
              </a:rPr>
              <a:t> (</a:t>
            </a:r>
            <a:r>
              <a:rPr lang="en-US" sz="1600" i="1" dirty="0">
                <a:sym typeface="Wingdings" panose="05000000000000000000" pitchFamily="2" charset="2"/>
              </a:rPr>
              <a:t>senior tourism</a:t>
            </a:r>
            <a:r>
              <a:rPr lang="en-US" sz="1600" dirty="0">
                <a:sym typeface="Wingdings" panose="05000000000000000000" pitchFamily="2" charset="2"/>
              </a:rPr>
              <a:t>).</a:t>
            </a:r>
            <a:endParaRPr lang="id-ID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98115" y="818726"/>
            <a:ext cx="11119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Jumlah penduduk dunia berusia 60+ semakin banyak, terutama di kawasan Eropa dan </a:t>
            </a:r>
            <a:r>
              <a:rPr lang="id-ID" sz="20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Amerika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…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228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096582" y="112141"/>
            <a:ext cx="10188575" cy="493713"/>
          </a:xfrm>
        </p:spPr>
        <p:txBody>
          <a:bodyPr vert="horz" lIns="91393" tIns="45696" rIns="91393" bIns="45696" rtlCol="0" anchor="ctr">
            <a:normAutofit/>
          </a:bodyPr>
          <a:lstStyle/>
          <a:p>
            <a:pPr algn="ctr" defTabSz="457200" fontAlgn="base">
              <a:spcBef>
                <a:spcPct val="20000"/>
              </a:spcBef>
              <a:buClr>
                <a:srgbClr val="1CADE4">
                  <a:lumMod val="75000"/>
                </a:srgbClr>
              </a:buClr>
              <a:buSzPct val="145000"/>
              <a:buFont typeface="Arial"/>
            </a:pPr>
            <a:r>
              <a:rPr lang="en-US" sz="2200" b="1" cap="all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Kondisi</a:t>
            </a:r>
            <a:r>
              <a:rPr lang="en-US" sz="2200" b="1" cap="all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b="1" cap="all" dirty="0" err="1" smtClean="0">
                <a:solidFill>
                  <a:srgbClr val="26589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Wisatawan</a:t>
            </a:r>
            <a:r>
              <a:rPr lang="en-US" sz="2200" b="1" cap="all" dirty="0" smtClean="0">
                <a:solidFill>
                  <a:srgbClr val="26589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Nusantara</a:t>
            </a:r>
            <a:endParaRPr lang="en-US" sz="2200" b="1" cap="all" dirty="0">
              <a:solidFill>
                <a:srgbClr val="26589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852" y="872820"/>
            <a:ext cx="9279628" cy="4321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418852" y="5193974"/>
            <a:ext cx="92796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Sumber</a:t>
            </a:r>
            <a:r>
              <a:rPr lang="en-US" sz="1400" dirty="0"/>
              <a:t> : </a:t>
            </a:r>
            <a:r>
              <a:rPr lang="en-US" sz="1400" dirty="0" err="1"/>
              <a:t>Asdep</a:t>
            </a:r>
            <a:r>
              <a:rPr lang="en-US" sz="1400" dirty="0"/>
              <a:t> </a:t>
            </a:r>
            <a:r>
              <a:rPr lang="en-US" sz="1400" dirty="0" err="1"/>
              <a:t>Industri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Regulasi</a:t>
            </a:r>
            <a:r>
              <a:rPr lang="en-US" sz="1400" dirty="0"/>
              <a:t> </a:t>
            </a:r>
            <a:r>
              <a:rPr lang="en-US" sz="1400" dirty="0" err="1"/>
              <a:t>Kemenpar</a:t>
            </a:r>
            <a:r>
              <a:rPr lang="en-US" sz="1400" dirty="0"/>
              <a:t>, </a:t>
            </a:r>
            <a:r>
              <a:rPr lang="en-US" sz="1400" dirty="0" err="1"/>
              <a:t>Asdep</a:t>
            </a:r>
            <a:r>
              <a:rPr lang="en-US" sz="1400" dirty="0"/>
              <a:t> </a:t>
            </a:r>
            <a:r>
              <a:rPr lang="en-US" sz="1400" dirty="0" err="1"/>
              <a:t>Strategi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Komunikasi</a:t>
            </a:r>
            <a:r>
              <a:rPr lang="en-US" sz="1400" dirty="0"/>
              <a:t> </a:t>
            </a:r>
            <a:r>
              <a:rPr lang="en-US" sz="1400" dirty="0" err="1"/>
              <a:t>Pemasaran</a:t>
            </a:r>
            <a:r>
              <a:rPr lang="en-US" sz="1400" dirty="0"/>
              <a:t> </a:t>
            </a:r>
            <a:r>
              <a:rPr lang="en-US" sz="1400" dirty="0" smtClean="0"/>
              <a:t>I </a:t>
            </a:r>
            <a:r>
              <a:rPr lang="en-US" sz="1400" dirty="0" err="1"/>
              <a:t>Kemenpar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BPS				</a:t>
            </a:r>
          </a:p>
          <a:p>
            <a:pPr marL="1162050" indent="-1162050"/>
            <a:r>
              <a:rPr lang="en-US" sz="1400" dirty="0" err="1" smtClean="0"/>
              <a:t>Keterangan</a:t>
            </a:r>
            <a:r>
              <a:rPr lang="en-US" sz="1400" dirty="0" smtClean="0"/>
              <a:t> </a:t>
            </a:r>
            <a:r>
              <a:rPr lang="en-US" sz="1400" dirty="0"/>
              <a:t>: </a:t>
            </a:r>
            <a:r>
              <a:rPr lang="en-US" sz="1400" dirty="0" smtClean="0"/>
              <a:t>*)  </a:t>
            </a:r>
            <a:r>
              <a:rPr lang="en-US" sz="1400" dirty="0" err="1" smtClean="0"/>
              <a:t>Angka</a:t>
            </a:r>
            <a:r>
              <a:rPr lang="en-US" sz="1400" dirty="0" smtClean="0"/>
              <a:t> </a:t>
            </a:r>
            <a:r>
              <a:rPr lang="en-US" sz="1400" dirty="0" err="1"/>
              <a:t>prediksi</a:t>
            </a:r>
            <a:r>
              <a:rPr lang="en-US" sz="1400" dirty="0"/>
              <a:t> </a:t>
            </a:r>
            <a:r>
              <a:rPr lang="en-US" sz="1400" dirty="0" err="1"/>
              <a:t>jumlah</a:t>
            </a:r>
            <a:r>
              <a:rPr lang="en-US" sz="1400" dirty="0"/>
              <a:t> </a:t>
            </a:r>
            <a:r>
              <a:rPr lang="en-US" sz="1400" dirty="0" err="1"/>
              <a:t>perjalanan</a:t>
            </a:r>
            <a:r>
              <a:rPr lang="en-US" sz="1400" dirty="0"/>
              <a:t> </a:t>
            </a:r>
            <a:r>
              <a:rPr lang="en-US" sz="1400" dirty="0" err="1"/>
              <a:t>wisnus</a:t>
            </a:r>
            <a:r>
              <a:rPr lang="en-US" sz="1400" dirty="0"/>
              <a:t>, </a:t>
            </a:r>
            <a:r>
              <a:rPr lang="en-US" sz="1400" dirty="0" err="1"/>
              <a:t>angka</a:t>
            </a:r>
            <a:r>
              <a:rPr lang="en-US" sz="1400" dirty="0"/>
              <a:t> </a:t>
            </a:r>
            <a:r>
              <a:rPr lang="en-US" sz="1400" dirty="0" err="1"/>
              <a:t>pengeluaran</a:t>
            </a:r>
            <a:r>
              <a:rPr lang="en-US" sz="1400" dirty="0"/>
              <a:t> </a:t>
            </a:r>
            <a:r>
              <a:rPr lang="en-US" sz="1400" dirty="0" err="1"/>
              <a:t>diasumsikan</a:t>
            </a:r>
            <a:r>
              <a:rPr lang="en-US" sz="1400" dirty="0"/>
              <a:t> </a:t>
            </a:r>
            <a:r>
              <a:rPr lang="en-US" sz="1400" dirty="0" err="1"/>
              <a:t>sama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2016 </a:t>
            </a:r>
            <a:r>
              <a:rPr lang="en-US" sz="1400" dirty="0" smtClean="0"/>
              <a:t>(</a:t>
            </a:r>
            <a:r>
              <a:rPr lang="en-US" sz="1400" dirty="0" err="1" smtClean="0"/>
              <a:t>Kemenpar</a:t>
            </a:r>
            <a:r>
              <a:rPr lang="en-US" sz="1400" dirty="0" smtClean="0"/>
              <a:t> </a:t>
            </a:r>
            <a:r>
              <a:rPr lang="en-US" sz="1400" dirty="0"/>
              <a:t>per 13 </a:t>
            </a:r>
            <a:r>
              <a:rPr lang="en-US" sz="1400" dirty="0" err="1"/>
              <a:t>Februari</a:t>
            </a:r>
            <a:r>
              <a:rPr lang="en-US" sz="1400" dirty="0"/>
              <a:t> 2018)    </a:t>
            </a:r>
            <a:endParaRPr lang="en-US" sz="1400" dirty="0" smtClean="0"/>
          </a:p>
          <a:p>
            <a:pPr marL="1162050"/>
            <a:r>
              <a:rPr lang="en-US" sz="1400" dirty="0" err="1"/>
              <a:t>Karakteristik</a:t>
            </a:r>
            <a:r>
              <a:rPr lang="en-US" sz="1400" dirty="0"/>
              <a:t> </a:t>
            </a:r>
            <a:r>
              <a:rPr lang="en-US" sz="1400" dirty="0" err="1"/>
              <a:t>perjalanan</a:t>
            </a:r>
            <a:r>
              <a:rPr lang="en-US" sz="1400" dirty="0"/>
              <a:t> </a:t>
            </a:r>
            <a:r>
              <a:rPr lang="en-US" sz="1400" dirty="0" err="1"/>
              <a:t>dulu</a:t>
            </a:r>
            <a:r>
              <a:rPr lang="en-US" sz="1400" dirty="0"/>
              <a:t> </a:t>
            </a:r>
            <a:r>
              <a:rPr lang="en-US" sz="1400" dirty="0" err="1"/>
              <a:t>masih</a:t>
            </a:r>
            <a:r>
              <a:rPr lang="en-US" sz="1400" dirty="0"/>
              <a:t> </a:t>
            </a:r>
            <a:r>
              <a:rPr lang="en-US" sz="1400" dirty="0" err="1"/>
              <a:t>didominasi</a:t>
            </a:r>
            <a:r>
              <a:rPr lang="en-US" sz="1400" dirty="0"/>
              <a:t> </a:t>
            </a:r>
            <a:r>
              <a:rPr lang="en-US" sz="1400" dirty="0" err="1"/>
              <a:t>perjalanan</a:t>
            </a:r>
            <a:r>
              <a:rPr lang="en-US" sz="1400" dirty="0"/>
              <a:t> intra </a:t>
            </a:r>
            <a:r>
              <a:rPr lang="en-US" sz="1400" dirty="0" err="1"/>
              <a:t>provinsi</a:t>
            </a:r>
            <a:r>
              <a:rPr lang="en-US" sz="1400" dirty="0"/>
              <a:t>/</a:t>
            </a:r>
            <a:r>
              <a:rPr lang="en-US" sz="1400" dirty="0" err="1"/>
              <a:t>provinsi</a:t>
            </a:r>
            <a:r>
              <a:rPr lang="en-US" sz="1400" dirty="0"/>
              <a:t> </a:t>
            </a:r>
            <a:r>
              <a:rPr lang="en-US" sz="1400" dirty="0" err="1"/>
              <a:t>tetangga</a:t>
            </a:r>
            <a:r>
              <a:rPr lang="en-US" sz="1400" dirty="0"/>
              <a:t> </a:t>
            </a:r>
            <a:r>
              <a:rPr lang="en-US" sz="1400" dirty="0" smtClean="0">
                <a:sym typeface="Wingdings" pitchFamily="2" charset="2"/>
              </a:rPr>
              <a:t> </a:t>
            </a:r>
            <a:r>
              <a:rPr lang="en-US" sz="1400" dirty="0" err="1" smtClean="0"/>
              <a:t>sekarang</a:t>
            </a:r>
            <a:r>
              <a:rPr lang="en-US" sz="1400" dirty="0" smtClean="0"/>
              <a:t> </a:t>
            </a:r>
            <a:r>
              <a:rPr lang="en-US" sz="1400" dirty="0" err="1"/>
              <a:t>jarak</a:t>
            </a:r>
            <a:r>
              <a:rPr lang="en-US" sz="1400" dirty="0"/>
              <a:t> </a:t>
            </a:r>
            <a:r>
              <a:rPr lang="en-US" sz="1400" dirty="0" err="1"/>
              <a:t>tempuh</a:t>
            </a:r>
            <a:r>
              <a:rPr lang="en-US" sz="1400" dirty="0"/>
              <a:t> </a:t>
            </a:r>
            <a:r>
              <a:rPr lang="en-US" sz="1400" dirty="0" err="1"/>
              <a:t>makin</a:t>
            </a:r>
            <a:r>
              <a:rPr lang="en-US" sz="1400" dirty="0"/>
              <a:t> </a:t>
            </a:r>
            <a:r>
              <a:rPr lang="en-US" sz="1400" dirty="0" err="1" smtClean="0"/>
              <a:t>jauh</a:t>
            </a:r>
            <a:r>
              <a:rPr lang="en-US" sz="1400" dirty="0" smtClean="0"/>
              <a:t>. </a:t>
            </a:r>
            <a:r>
              <a:rPr lang="en-US" sz="1400" dirty="0" err="1" smtClean="0"/>
              <a:t>Provinsi</a:t>
            </a:r>
            <a:r>
              <a:rPr lang="en-US" sz="1400" dirty="0" smtClean="0"/>
              <a:t> </a:t>
            </a:r>
            <a:r>
              <a:rPr lang="en-US" sz="1400" dirty="0" err="1"/>
              <a:t>perima</a:t>
            </a:r>
            <a:r>
              <a:rPr lang="en-US" sz="1400" dirty="0"/>
              <a:t> </a:t>
            </a:r>
            <a:r>
              <a:rPr lang="en-US" sz="1400" dirty="0" err="1"/>
              <a:t>kunjungan</a:t>
            </a:r>
            <a:r>
              <a:rPr lang="en-US" sz="1400" dirty="0"/>
              <a:t> </a:t>
            </a:r>
            <a:r>
              <a:rPr lang="en-US" sz="1400" dirty="0" err="1"/>
              <a:t>wisnus</a:t>
            </a:r>
            <a:r>
              <a:rPr lang="en-US" sz="1400" dirty="0"/>
              <a:t> </a:t>
            </a:r>
            <a:r>
              <a:rPr lang="en-US" sz="1400" dirty="0" err="1"/>
              <a:t>terbesar</a:t>
            </a:r>
            <a:r>
              <a:rPr lang="en-US" sz="1400" dirty="0"/>
              <a:t> </a:t>
            </a:r>
            <a:r>
              <a:rPr lang="en-US" sz="1400" dirty="0" err="1"/>
              <a:t>masih</a:t>
            </a:r>
            <a:r>
              <a:rPr lang="en-US" sz="1400" dirty="0"/>
              <a:t> </a:t>
            </a:r>
            <a:r>
              <a:rPr lang="en-US" sz="1400" dirty="0" err="1"/>
              <a:t>Jabar</a:t>
            </a:r>
            <a:r>
              <a:rPr lang="en-US" sz="1400" dirty="0"/>
              <a:t>, </a:t>
            </a:r>
            <a:r>
              <a:rPr lang="en-US" sz="1400" dirty="0" err="1"/>
              <a:t>Jatim</a:t>
            </a:r>
            <a:r>
              <a:rPr lang="en-US" sz="1400" dirty="0"/>
              <a:t>, </a:t>
            </a:r>
            <a:r>
              <a:rPr lang="en-US" sz="1400" dirty="0" err="1"/>
              <a:t>Jateng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 smtClean="0"/>
              <a:t>Sumut</a:t>
            </a:r>
            <a:r>
              <a:rPr lang="en-US" sz="1400" dirty="0"/>
              <a:t>.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9477049" y="63895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algn="r" defTabSz="914169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085" indent="152360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914169" indent="304721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371254" indent="457085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1828339" indent="609446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3047230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656675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4266121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875567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fld id="{5D11E8B3-E254-47C3-AACC-DB7D7D4D5367}" type="slidenum">
              <a:rPr lang="id-ID" b="1" smtClean="0">
                <a:solidFill>
                  <a:prstClr val="black"/>
                </a:solidFill>
              </a:rPr>
              <a:pPr/>
              <a:t>9</a:t>
            </a:fld>
            <a:endParaRPr lang="id-ID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01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167413" y="116616"/>
            <a:ext cx="10279310" cy="466725"/>
          </a:xfrm>
          <a:prstGeom prst="rect">
            <a:avLst/>
          </a:prstGeom>
        </p:spPr>
        <p:txBody>
          <a:bodyPr lIns="91426" tIns="45713" rIns="91426" bIns="45713"/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altLang="ja-JP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PELUANG</a:t>
            </a:r>
            <a:r>
              <a:rPr lang="id-ID" altLang="ja-JP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BERTUMBUHNYA</a:t>
            </a:r>
            <a:r>
              <a:rPr lang="en-US" altLang="ja-JP" sz="2400" b="1" dirty="0">
                <a:solidFill>
                  <a:srgbClr val="26589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KELAS </a:t>
            </a:r>
            <a:r>
              <a:rPr lang="en-US" altLang="ja-JP" sz="2400" b="1" dirty="0" smtClean="0">
                <a:solidFill>
                  <a:srgbClr val="26589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KONSUMEN</a:t>
            </a:r>
            <a:endParaRPr lang="en-US" sz="2400" b="1" dirty="0">
              <a:solidFill>
                <a:srgbClr val="26589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316123" y="1288303"/>
            <a:ext cx="5730764" cy="4788096"/>
            <a:chOff x="316165" y="1251133"/>
            <a:chExt cx="5731510" cy="4788720"/>
          </a:xfrm>
        </p:grpSpPr>
        <p:graphicFrame>
          <p:nvGraphicFramePr>
            <p:cNvPr id="4" name="Chart 3"/>
            <p:cNvGraphicFramePr/>
            <p:nvPr>
              <p:extLst/>
            </p:nvPr>
          </p:nvGraphicFramePr>
          <p:xfrm>
            <a:off x="316165" y="1251133"/>
            <a:ext cx="5731510" cy="47887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7" name="Straight Connector 6"/>
            <p:cNvCxnSpPr/>
            <p:nvPr/>
          </p:nvCxnSpPr>
          <p:spPr>
            <a:xfrm flipV="1">
              <a:off x="1332768" y="2234568"/>
              <a:ext cx="422583" cy="274626"/>
            </a:xfrm>
            <a:prstGeom prst="line">
              <a:avLst/>
            </a:prstGeom>
            <a:ln w="28575">
              <a:solidFill>
                <a:srgbClr val="62A39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2415470" y="1944724"/>
              <a:ext cx="435997" cy="255674"/>
            </a:xfrm>
            <a:prstGeom prst="line">
              <a:avLst/>
            </a:prstGeom>
            <a:ln w="28575">
              <a:solidFill>
                <a:srgbClr val="62A39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3488896" y="1783462"/>
              <a:ext cx="467803" cy="161262"/>
            </a:xfrm>
            <a:prstGeom prst="line">
              <a:avLst/>
            </a:prstGeom>
            <a:ln w="28575">
              <a:solidFill>
                <a:srgbClr val="62A39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594128" y="1692349"/>
              <a:ext cx="428046" cy="110164"/>
            </a:xfrm>
            <a:prstGeom prst="line">
              <a:avLst/>
            </a:prstGeom>
            <a:ln w="28575">
              <a:solidFill>
                <a:srgbClr val="62A39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332768" y="4102100"/>
              <a:ext cx="445273" cy="417525"/>
            </a:xfrm>
            <a:prstGeom prst="line">
              <a:avLst/>
            </a:prstGeom>
            <a:ln w="28575">
              <a:solidFill>
                <a:srgbClr val="3E885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2415470" y="3326505"/>
              <a:ext cx="435997" cy="775596"/>
            </a:xfrm>
            <a:prstGeom prst="line">
              <a:avLst/>
            </a:prstGeom>
            <a:ln w="28575">
              <a:solidFill>
                <a:srgbClr val="3E885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488896" y="2541643"/>
              <a:ext cx="467803" cy="784862"/>
            </a:xfrm>
            <a:prstGeom prst="line">
              <a:avLst/>
            </a:prstGeom>
            <a:ln w="28575">
              <a:solidFill>
                <a:srgbClr val="3E885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594128" y="2296277"/>
              <a:ext cx="428046" cy="245366"/>
            </a:xfrm>
            <a:prstGeom prst="line">
              <a:avLst/>
            </a:prstGeom>
            <a:ln w="28575">
              <a:solidFill>
                <a:srgbClr val="3E885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2" name="Table 31"/>
          <p:cNvGraphicFramePr>
            <a:graphicFrameLocks noGrp="1"/>
          </p:cNvGraphicFramePr>
          <p:nvPr>
            <p:extLst/>
          </p:nvPr>
        </p:nvGraphicFramePr>
        <p:xfrm>
          <a:off x="481201" y="5352915"/>
          <a:ext cx="5413505" cy="370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2701"/>
                <a:gridCol w="1082701"/>
                <a:gridCol w="1082701"/>
                <a:gridCol w="1082701"/>
                <a:gridCol w="1082701"/>
              </a:tblGrid>
              <a:tr h="37079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GDP</a:t>
                      </a:r>
                      <a:r>
                        <a:rPr lang="en-US" sz="1000" baseline="0" dirty="0" smtClean="0"/>
                        <a:t> growth (%)</a:t>
                      </a:r>
                      <a:endParaRPr lang="en-US" sz="1000" dirty="0"/>
                    </a:p>
                  </a:txBody>
                  <a:tcPr marL="91428" marR="91428" marT="45714" marB="45714" anchor="ctr">
                    <a:solidFill>
                      <a:srgbClr val="27B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5,5</a:t>
                      </a:r>
                      <a:endParaRPr lang="en-US" sz="1100" dirty="0"/>
                    </a:p>
                  </a:txBody>
                  <a:tcPr marL="91428" marR="91428" marT="45714" marB="45714" anchor="ctr">
                    <a:solidFill>
                      <a:srgbClr val="27B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6,5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- 7</a:t>
                      </a:r>
                      <a:endParaRPr lang="en-US" sz="1100" dirty="0"/>
                    </a:p>
                  </a:txBody>
                  <a:tcPr marL="91428" marR="91428" marT="45714" marB="45714" anchor="ctr">
                    <a:solidFill>
                      <a:srgbClr val="27B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7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- 6,5</a:t>
                      </a:r>
                      <a:endParaRPr lang="en-US" sz="1100" dirty="0"/>
                    </a:p>
                  </a:txBody>
                  <a:tcPr marL="91428" marR="91428" marT="45714" marB="45714" anchor="ctr">
                    <a:solidFill>
                      <a:srgbClr val="27B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6</a:t>
                      </a:r>
                      <a:endParaRPr lang="en-US" sz="1100" dirty="0"/>
                    </a:p>
                  </a:txBody>
                  <a:tcPr marL="91428" marR="91428" marT="45714" marB="45714" anchor="ctr">
                    <a:solidFill>
                      <a:srgbClr val="27BEC6"/>
                    </a:solidFill>
                  </a:tcPr>
                </a:tc>
              </a:tr>
            </a:tbl>
          </a:graphicData>
        </a:graphic>
      </p:graphicFrame>
      <p:pic>
        <p:nvPicPr>
          <p:cNvPr id="53" name="Content Placeholder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0720" y="1601093"/>
            <a:ext cx="5426003" cy="3888234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54" name="TextBox 53"/>
          <p:cNvSpPr txBox="1"/>
          <p:nvPr/>
        </p:nvSpPr>
        <p:spPr>
          <a:xfrm>
            <a:off x="587990" y="1124378"/>
            <a:ext cx="3505939" cy="67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Populasi</a:t>
            </a:r>
            <a:r>
              <a:rPr lang="en-US" dirty="0"/>
              <a:t> Indonesia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023413" y="1149165"/>
            <a:ext cx="5320888" cy="384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Bonus </a:t>
            </a:r>
            <a:r>
              <a:rPr lang="en-US" dirty="0" err="1"/>
              <a:t>demograsi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memuncak</a:t>
            </a:r>
            <a:r>
              <a:rPr lang="en-US" dirty="0"/>
              <a:t> di </a:t>
            </a:r>
            <a:r>
              <a:rPr lang="en-US" dirty="0" err="1"/>
              <a:t>tahun</a:t>
            </a:r>
            <a:r>
              <a:rPr lang="en-US" dirty="0"/>
              <a:t> 2030..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57527" y="5489327"/>
            <a:ext cx="5884515" cy="12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Seiring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pertumbuhan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, </a:t>
            </a:r>
            <a:r>
              <a:rPr lang="en-US" dirty="0" err="1"/>
              <a:t>porsi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 Indonesia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yang </a:t>
            </a:r>
            <a:r>
              <a:rPr lang="en-US" dirty="0" err="1"/>
              <a:t>menganggap</a:t>
            </a:r>
            <a:r>
              <a:rPr lang="en-US" dirty="0"/>
              <a:t> </a:t>
            </a:r>
            <a:r>
              <a:rPr lang="en-US" dirty="0" err="1"/>
              <a:t>pariwisata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tersier</a:t>
            </a:r>
            <a:r>
              <a:rPr lang="en-US" dirty="0"/>
              <a:t>..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81201" y="6002494"/>
            <a:ext cx="56763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</a:t>
            </a:r>
            <a:r>
              <a:rPr lang="en-US" sz="1400" i="1" dirty="0"/>
              <a:t>Consuming class</a:t>
            </a:r>
            <a:r>
              <a:rPr lang="en-US" sz="1400" dirty="0"/>
              <a:t>: </a:t>
            </a:r>
            <a:r>
              <a:rPr lang="en-US" sz="1400" dirty="0" err="1"/>
              <a:t>populasi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pendapatan</a:t>
            </a:r>
            <a:r>
              <a:rPr lang="en-US" sz="1400" dirty="0"/>
              <a:t> &gt;$3.600</a:t>
            </a:r>
          </a:p>
          <a:p>
            <a:endParaRPr lang="en-US" sz="1400" dirty="0" smtClean="0"/>
          </a:p>
          <a:p>
            <a:r>
              <a:rPr lang="en-US" sz="1400" dirty="0" err="1" smtClean="0"/>
              <a:t>Sumber</a:t>
            </a:r>
            <a:r>
              <a:rPr lang="en-US" sz="1400" dirty="0" smtClean="0"/>
              <a:t>: </a:t>
            </a:r>
            <a:r>
              <a:rPr lang="en-US" sz="1400" dirty="0" err="1" smtClean="0"/>
              <a:t>Naskah</a:t>
            </a:r>
            <a:r>
              <a:rPr lang="en-US" sz="1400" dirty="0" smtClean="0"/>
              <a:t> </a:t>
            </a:r>
            <a:r>
              <a:rPr lang="en-US" sz="1400" dirty="0" err="1" smtClean="0"/>
              <a:t>Akademis</a:t>
            </a:r>
            <a:r>
              <a:rPr lang="en-US" sz="1400" dirty="0" smtClean="0"/>
              <a:t> </a:t>
            </a:r>
            <a:r>
              <a:rPr lang="en-US" sz="1400" dirty="0" err="1" smtClean="0"/>
              <a:t>Visi</a:t>
            </a:r>
            <a:r>
              <a:rPr lang="en-US" sz="1400" dirty="0" smtClean="0"/>
              <a:t> Indonesia 2045, BAPPENAS 2018</a:t>
            </a:r>
            <a:endParaRPr lang="en-US" sz="1400" dirty="0"/>
          </a:p>
        </p:txBody>
      </p:sp>
      <p:sp>
        <p:nvSpPr>
          <p:cNvPr id="58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11771313" y="101600"/>
            <a:ext cx="419100" cy="365125"/>
          </a:xfrm>
        </p:spPr>
        <p:txBody>
          <a:bodyPr/>
          <a:lstStyle/>
          <a:p>
            <a:fld id="{3C3E1B7D-5B7F-4344-9EF3-6507EA14FEE9}" type="slidenum">
              <a:rPr lang="en-US" smtClean="0"/>
              <a:t>10</a:t>
            </a:fld>
            <a:endParaRPr lang="en-US" dirty="0"/>
          </a:p>
        </p:txBody>
      </p:sp>
      <p:sp>
        <p:nvSpPr>
          <p:cNvPr id="21" name="Slide Number Placeholder 3"/>
          <p:cNvSpPr txBox="1">
            <a:spLocks/>
          </p:cNvSpPr>
          <p:nvPr/>
        </p:nvSpPr>
        <p:spPr>
          <a:xfrm>
            <a:off x="9477049" y="63895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algn="r" defTabSz="914169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085" indent="152360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914169" indent="304721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371254" indent="457085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1828339" indent="609446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3047230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656675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4266121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875567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fld id="{428AD35E-90D6-4A1B-B099-387DA38F76D1}" type="slidenum">
              <a:rPr lang="id-ID" b="1" smtClean="0">
                <a:solidFill>
                  <a:prstClr val="black"/>
                </a:solidFill>
              </a:rPr>
              <a:t>10</a:t>
            </a:fld>
            <a:endParaRPr lang="id-ID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951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81748" y="2178788"/>
            <a:ext cx="10514231" cy="397842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id-ID" sz="3600" kern="0" dirty="0" smtClean="0">
                <a:solidFill>
                  <a:schemeClr val="accent5">
                    <a:lumMod val="50000"/>
                  </a:schemeClr>
                </a:solidFill>
                <a:cs typeface="Calibri" pitchFamily="34" charset="0"/>
              </a:rPr>
              <a:t>2. Kondisi </a:t>
            </a:r>
            <a:r>
              <a:rPr lang="id-ID" sz="3600" kern="0" dirty="0" smtClean="0">
                <a:solidFill>
                  <a:schemeClr val="accent5">
                    <a:lumMod val="50000"/>
                  </a:schemeClr>
                </a:solidFill>
                <a:cs typeface="Calibri" pitchFamily="34" charset="0"/>
              </a:rPr>
              <a:t>Pariwisata Bali</a:t>
            </a:r>
            <a:r>
              <a:rPr lang="en-US" sz="3600" kern="0" dirty="0" smtClean="0">
                <a:solidFill>
                  <a:schemeClr val="accent5">
                    <a:lumMod val="50000"/>
                  </a:schemeClr>
                </a:solidFill>
                <a:cs typeface="Calibri" pitchFamily="34" charset="0"/>
              </a:rPr>
              <a:t> </a:t>
            </a:r>
            <a:r>
              <a:rPr lang="en-US" sz="3600" kern="0" dirty="0" err="1" smtClean="0">
                <a:solidFill>
                  <a:schemeClr val="accent5">
                    <a:lumMod val="50000"/>
                  </a:schemeClr>
                </a:solidFill>
                <a:cs typeface="Calibri" pitchFamily="34" charset="0"/>
              </a:rPr>
              <a:t>Tahun</a:t>
            </a:r>
            <a:r>
              <a:rPr lang="en-US" sz="3600" kern="0" dirty="0" smtClean="0">
                <a:solidFill>
                  <a:schemeClr val="accent5">
                    <a:lumMod val="50000"/>
                  </a:schemeClr>
                </a:solidFill>
                <a:cs typeface="Calibri" pitchFamily="34" charset="0"/>
              </a:rPr>
              <a:t> </a:t>
            </a:r>
            <a:r>
              <a:rPr lang="id-ID" sz="3600" kern="0" dirty="0" smtClean="0">
                <a:solidFill>
                  <a:schemeClr val="accent5">
                    <a:lumMod val="50000"/>
                  </a:schemeClr>
                </a:solidFill>
                <a:cs typeface="Calibri" pitchFamily="34" charset="0"/>
              </a:rPr>
              <a:t>2017</a:t>
            </a:r>
            <a:r>
              <a:rPr lang="en-US" sz="3600" b="0" dirty="0">
                <a:latin typeface="Calibri" panose="020F0502020204030204" pitchFamily="34" charset="0"/>
              </a:rPr>
              <a:t/>
            </a:r>
            <a:br>
              <a:rPr lang="en-US" sz="3600" b="0" dirty="0">
                <a:latin typeface="Calibri" panose="020F0502020204030204" pitchFamily="34" charset="0"/>
              </a:rPr>
            </a:br>
            <a:r>
              <a:rPr lang="en-US" sz="3600" b="0" dirty="0">
                <a:latin typeface="Calibri" panose="020F0502020204030204" pitchFamily="34" charset="0"/>
              </a:rPr>
              <a:t/>
            </a:r>
            <a:br>
              <a:rPr lang="en-US" sz="3600" b="0" dirty="0">
                <a:latin typeface="Calibri" panose="020F0502020204030204" pitchFamily="34" charset="0"/>
              </a:rPr>
            </a:br>
            <a:r>
              <a:rPr lang="en-US" sz="2000" b="0" dirty="0" smtClean="0">
                <a:latin typeface="Calibri" panose="020F0502020204030204" pitchFamily="34" charset="0"/>
                <a:ea typeface="MS Mincho" panose="02020609040205080304" pitchFamily="49" charset="-128"/>
              </a:rPr>
              <a:t/>
            </a:r>
            <a:br>
              <a:rPr lang="en-US" sz="2000" b="0" dirty="0" smtClean="0">
                <a:latin typeface="Calibri" panose="020F0502020204030204" pitchFamily="34" charset="0"/>
                <a:ea typeface="MS Mincho" panose="02020609040205080304" pitchFamily="49" charset="-128"/>
              </a:rPr>
            </a:br>
            <a:r>
              <a:rPr lang="en-US" sz="2000" b="0" dirty="0">
                <a:latin typeface="Calibri" panose="020F0502020204030204" pitchFamily="34" charset="0"/>
                <a:ea typeface="MS Mincho" panose="02020609040205080304" pitchFamily="49" charset="-128"/>
              </a:rPr>
              <a:t/>
            </a:r>
            <a:br>
              <a:rPr lang="en-US" sz="2000" b="0" dirty="0">
                <a:latin typeface="Calibri" panose="020F0502020204030204" pitchFamily="34" charset="0"/>
                <a:ea typeface="MS Mincho" panose="02020609040205080304" pitchFamily="49" charset="-128"/>
              </a:rPr>
            </a:br>
            <a:r>
              <a:rPr lang="en-US" sz="2000" b="0" dirty="0" smtClean="0">
                <a:latin typeface="Calibri" panose="020F0502020204030204" pitchFamily="34" charset="0"/>
                <a:ea typeface="MS Mincho" panose="02020609040205080304" pitchFamily="49" charset="-128"/>
              </a:rPr>
              <a:t/>
            </a:r>
            <a:br>
              <a:rPr lang="en-US" sz="2000" b="0" dirty="0" smtClean="0">
                <a:latin typeface="Calibri" panose="020F0502020204030204" pitchFamily="34" charset="0"/>
                <a:ea typeface="MS Mincho" panose="02020609040205080304" pitchFamily="49" charset="-128"/>
              </a:rPr>
            </a:br>
            <a:r>
              <a:rPr lang="en-US" sz="2000" b="0" dirty="0" smtClean="0">
                <a:latin typeface="Calibri" panose="020F0502020204030204" pitchFamily="34" charset="0"/>
                <a:ea typeface="MS Mincho" panose="02020609040205080304" pitchFamily="49" charset="-128"/>
              </a:rPr>
              <a:t> </a:t>
            </a:r>
            <a:endParaRPr lang="id-ID" sz="3200" b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262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683336" y="255832"/>
            <a:ext cx="484763" cy="198851"/>
          </a:xfrm>
          <a:prstGeom prst="rect">
            <a:avLst/>
          </a:prstGeom>
        </p:spPr>
        <p:txBody>
          <a:bodyPr/>
          <a:lstStyle/>
          <a:p>
            <a:fld id="{192C646E-8A71-4229-9321-274B093DFD02}" type="slidenum">
              <a:rPr lang="en-US" smtClean="0">
                <a:solidFill>
                  <a:prstClr val="white"/>
                </a:solidFill>
              </a:rPr>
              <a:pPr/>
              <a:t>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1223630" y="0"/>
            <a:ext cx="10187249" cy="799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 err="1" smtClean="0">
                <a:solidFill>
                  <a:srgbClr val="00508F"/>
                </a:solidFill>
              </a:rPr>
              <a:t>Kontribusi</a:t>
            </a:r>
            <a:r>
              <a:rPr lang="en-US" sz="2400" b="1" dirty="0" smtClean="0">
                <a:solidFill>
                  <a:srgbClr val="00508F"/>
                </a:solidFill>
              </a:rPr>
              <a:t> Bali </a:t>
            </a:r>
            <a:r>
              <a:rPr lang="en-US" sz="2400" b="1" dirty="0" err="1" smtClean="0">
                <a:solidFill>
                  <a:srgbClr val="00508F"/>
                </a:solidFill>
              </a:rPr>
              <a:t>dalam</a:t>
            </a:r>
            <a:r>
              <a:rPr lang="en-US" sz="2400" b="1" dirty="0" smtClean="0">
                <a:solidFill>
                  <a:srgbClr val="00508F"/>
                </a:solidFill>
              </a:rPr>
              <a:t> </a:t>
            </a:r>
            <a:r>
              <a:rPr lang="en-US" sz="2400" b="1" dirty="0" err="1" smtClean="0">
                <a:solidFill>
                  <a:srgbClr val="00508F"/>
                </a:solidFill>
              </a:rPr>
              <a:t>Pariwisata</a:t>
            </a:r>
            <a:r>
              <a:rPr lang="en-US" sz="2400" b="1" dirty="0" smtClean="0">
                <a:solidFill>
                  <a:srgbClr val="00508F"/>
                </a:solidFill>
              </a:rPr>
              <a:t> </a:t>
            </a:r>
            <a:r>
              <a:rPr lang="en-US" sz="2400" b="1" dirty="0" err="1" smtClean="0">
                <a:solidFill>
                  <a:srgbClr val="00508F"/>
                </a:solidFill>
              </a:rPr>
              <a:t>Nasional</a:t>
            </a:r>
            <a:endParaRPr lang="id-ID" sz="2400" b="1" dirty="0" smtClean="0">
              <a:solidFill>
                <a:srgbClr val="00508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0016" y="4694166"/>
            <a:ext cx="11361940" cy="183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78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Kontribusi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Bali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dalam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pariwisata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nasional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sangat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signifikan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. Total </a:t>
            </a:r>
            <a:r>
              <a:rPr lang="en-US" sz="1600" i="1" dirty="0" smtClean="0">
                <a:latin typeface="Calibri" pitchFamily="34" charset="0"/>
                <a:cs typeface="Calibri" pitchFamily="34" charset="0"/>
              </a:rPr>
              <a:t>share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wisatawan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mancanegara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wisman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ke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Bali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terhadap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total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wisman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ke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Indonesia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adalah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38,5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persen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pada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tahun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2015; 42,8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persen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pada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tahun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2016,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dan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43,2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persen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pada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Jan-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Okt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2017.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 marL="1778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Berdasarkan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pintu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masuk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kunjungan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wisman ke Indonesia pada periode Januari-Oktober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tahun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2016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2017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didominasi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melalui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Bandara Internasional Ngurah Rai Bali. </a:t>
            </a:r>
          </a:p>
          <a:p>
            <a:pPr marL="1778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d-ID" sz="1600" dirty="0" smtClean="0">
                <a:latin typeface="Calibri" pitchFamily="34" charset="0"/>
                <a:cs typeface="Calibri" pitchFamily="34" charset="0"/>
              </a:rPr>
              <a:t>Kontribusi Bandara Ngurah Rai terhadap seluruh pintu masuk utama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adalah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sebesar 43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persen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pada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tahun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2017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d-ID" sz="1600" dirty="0">
                <a:latin typeface="Calibri" pitchFamily="34" charset="0"/>
                <a:cs typeface="Calibri" pitchFamily="34" charset="0"/>
              </a:rPr>
              <a:t>atau 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meningkat 8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persen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 dari tahun sebelumnya.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0657" y="3548787"/>
            <a:ext cx="40476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 err="1" smtClean="0"/>
              <a:t>Sumber</a:t>
            </a:r>
            <a:r>
              <a:rPr lang="en-US" sz="1100" i="1" dirty="0" smtClean="0"/>
              <a:t>: BPS </a:t>
            </a:r>
            <a:r>
              <a:rPr lang="en-US" sz="1100" i="1" dirty="0" err="1" smtClean="0"/>
              <a:t>dan</a:t>
            </a:r>
            <a:r>
              <a:rPr lang="en-US" sz="1100" i="1" dirty="0" smtClean="0"/>
              <a:t> </a:t>
            </a:r>
            <a:r>
              <a:rPr lang="en-US" sz="1100" i="1" dirty="0" err="1" smtClean="0"/>
              <a:t>Litbangjakpar</a:t>
            </a:r>
            <a:r>
              <a:rPr lang="en-US" sz="1100" i="1" dirty="0" smtClean="0"/>
              <a:t> </a:t>
            </a:r>
            <a:r>
              <a:rPr lang="en-US" sz="1100" i="1" dirty="0" err="1" smtClean="0"/>
              <a:t>Kemenpar</a:t>
            </a:r>
            <a:r>
              <a:rPr lang="en-US" sz="1100" i="1" dirty="0" smtClean="0"/>
              <a:t> (2017), </a:t>
            </a:r>
            <a:r>
              <a:rPr lang="en-US" sz="1100" i="1" dirty="0" err="1" smtClean="0"/>
              <a:t>diolah</a:t>
            </a:r>
            <a:r>
              <a:rPr lang="en-US" sz="1100" i="1" dirty="0" smtClean="0"/>
              <a:t> </a:t>
            </a:r>
            <a:r>
              <a:rPr lang="en-US" sz="1100" i="1" dirty="0" err="1" smtClean="0"/>
              <a:t>Bappenas</a:t>
            </a:r>
            <a:endParaRPr lang="en-US" sz="11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456992" y="4180372"/>
            <a:ext cx="40476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 err="1" smtClean="0"/>
              <a:t>Sumber</a:t>
            </a:r>
            <a:r>
              <a:rPr lang="en-US" sz="1100" i="1" dirty="0" smtClean="0"/>
              <a:t>: BPS </a:t>
            </a:r>
            <a:r>
              <a:rPr lang="en-US" sz="1100" i="1" dirty="0" err="1" smtClean="0"/>
              <a:t>dan</a:t>
            </a:r>
            <a:r>
              <a:rPr lang="en-US" sz="1100" i="1" dirty="0" smtClean="0"/>
              <a:t> </a:t>
            </a:r>
            <a:r>
              <a:rPr lang="en-US" sz="1100" i="1" dirty="0" err="1" smtClean="0"/>
              <a:t>Litbangjakpar</a:t>
            </a:r>
            <a:r>
              <a:rPr lang="en-US" sz="1100" i="1" dirty="0" smtClean="0"/>
              <a:t> </a:t>
            </a:r>
            <a:r>
              <a:rPr lang="en-US" sz="1100" i="1" dirty="0" err="1" smtClean="0"/>
              <a:t>Kemenpar</a:t>
            </a:r>
            <a:r>
              <a:rPr lang="en-US" sz="1100" i="1" dirty="0"/>
              <a:t> </a:t>
            </a:r>
            <a:r>
              <a:rPr lang="en-US" sz="1100" i="1" dirty="0" smtClean="0"/>
              <a:t>(2017), </a:t>
            </a:r>
            <a:r>
              <a:rPr lang="en-US" sz="1100" i="1" dirty="0" err="1" smtClean="0"/>
              <a:t>diolah</a:t>
            </a:r>
            <a:r>
              <a:rPr lang="en-US" sz="1100" i="1" dirty="0" smtClean="0"/>
              <a:t> </a:t>
            </a:r>
            <a:r>
              <a:rPr lang="en-US" sz="1100" i="1" dirty="0" err="1" smtClean="0"/>
              <a:t>Bappenas</a:t>
            </a:r>
            <a:endParaRPr lang="en-US" sz="1100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8" y="1052269"/>
            <a:ext cx="3631972" cy="2417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929" y="1052269"/>
            <a:ext cx="3097005" cy="2417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992" y="1052268"/>
            <a:ext cx="5499980" cy="3122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3536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1157208" y="202268"/>
            <a:ext cx="10187249" cy="677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2400" b="1" dirty="0" smtClean="0">
                <a:solidFill>
                  <a:srgbClr val="00508F"/>
                </a:solidFill>
              </a:rPr>
              <a:t>Kunjungan Wi</a:t>
            </a:r>
            <a:r>
              <a:rPr lang="en-US" sz="2400" b="1" dirty="0" err="1" smtClean="0">
                <a:solidFill>
                  <a:srgbClr val="00508F"/>
                </a:solidFill>
              </a:rPr>
              <a:t>satawan</a:t>
            </a:r>
            <a:r>
              <a:rPr lang="en-US" sz="2400" b="1" dirty="0" smtClean="0">
                <a:solidFill>
                  <a:srgbClr val="00508F"/>
                </a:solidFill>
              </a:rPr>
              <a:t> </a:t>
            </a:r>
            <a:r>
              <a:rPr lang="en-US" sz="2400" b="1" dirty="0" err="1" smtClean="0">
                <a:solidFill>
                  <a:srgbClr val="00508F"/>
                </a:solidFill>
              </a:rPr>
              <a:t>Mancanegara</a:t>
            </a:r>
            <a:r>
              <a:rPr lang="en-US" sz="2400" b="1" dirty="0" smtClean="0">
                <a:solidFill>
                  <a:srgbClr val="00508F"/>
                </a:solidFill>
              </a:rPr>
              <a:t> (Wi</a:t>
            </a:r>
            <a:r>
              <a:rPr lang="id-ID" sz="2400" b="1" dirty="0" smtClean="0">
                <a:solidFill>
                  <a:srgbClr val="00508F"/>
                </a:solidFill>
              </a:rPr>
              <a:t>sman</a:t>
            </a:r>
            <a:r>
              <a:rPr lang="en-US" sz="2400" b="1" dirty="0" smtClean="0">
                <a:solidFill>
                  <a:srgbClr val="00508F"/>
                </a:solidFill>
              </a:rPr>
              <a:t>)</a:t>
            </a:r>
            <a:r>
              <a:rPr lang="id-ID" sz="2400" b="1" dirty="0" smtClean="0">
                <a:solidFill>
                  <a:srgbClr val="00508F"/>
                </a:solidFill>
              </a:rPr>
              <a:t> ke Bali</a:t>
            </a:r>
            <a:r>
              <a:rPr lang="en-US" sz="2400" b="1" dirty="0" smtClean="0">
                <a:solidFill>
                  <a:srgbClr val="00508F"/>
                </a:solidFill>
              </a:rPr>
              <a:t> </a:t>
            </a:r>
          </a:p>
          <a:p>
            <a:pPr algn="ctr"/>
            <a:r>
              <a:rPr lang="id-ID" sz="2400" b="1" dirty="0" smtClean="0">
                <a:solidFill>
                  <a:srgbClr val="00508F"/>
                </a:solidFill>
              </a:rPr>
              <a:t>Menurut Kebangsaan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5688872" y="1594818"/>
            <a:ext cx="0" cy="4058033"/>
          </a:xfrm>
          <a:prstGeom prst="line">
            <a:avLst/>
          </a:prstGeom>
          <a:ln w="31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643719" y="1594818"/>
            <a:ext cx="4736473" cy="40580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78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d-ID" sz="2000" dirty="0" smtClean="0">
                <a:latin typeface="Calibri" pitchFamily="34" charset="0"/>
                <a:cs typeface="Calibri" pitchFamily="34" charset="0"/>
              </a:rPr>
              <a:t>Wisman yang berkunjung ke Bali pada tahun 2016 didominasi oleh wisman yang berasal dari Australia dan China dengan kontribusi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masing-masing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d-ID" sz="2000" dirty="0" smtClean="0">
                <a:latin typeface="Calibri" pitchFamily="34" charset="0"/>
                <a:cs typeface="Calibri" pitchFamily="34" charset="0"/>
              </a:rPr>
              <a:t>sebesar 25,1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persen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d-ID" sz="2000" dirty="0" smtClean="0">
                <a:latin typeface="Calibri" pitchFamily="34" charset="0"/>
                <a:cs typeface="Calibri" pitchFamily="34" charset="0"/>
              </a:rPr>
              <a:t>dan 21,7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persen</a:t>
            </a:r>
            <a:r>
              <a:rPr lang="id-ID" sz="20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1778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 smtClean="0">
                <a:latin typeface="Calibri" pitchFamily="34" charset="0"/>
                <a:cs typeface="Calibri" pitchFamily="34" charset="0"/>
              </a:rPr>
              <a:t>Share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w</a:t>
            </a:r>
            <a:r>
              <a:rPr lang="id-ID" sz="2000" dirty="0" smtClean="0">
                <a:latin typeface="Calibri" pitchFamily="34" charset="0"/>
                <a:cs typeface="Calibri" pitchFamily="34" charset="0"/>
              </a:rPr>
              <a:t>isman asal China yang berkunjung ke Bali pada bulan Januari-September 2017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meningkat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sehingga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d-ID" sz="2000" dirty="0" smtClean="0">
                <a:latin typeface="Calibri" pitchFamily="34" charset="0"/>
                <a:cs typeface="Calibri" pitchFamily="34" charset="0"/>
              </a:rPr>
              <a:t>mencapai 25,9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persen</a:t>
            </a:r>
            <a:r>
              <a:rPr lang="id-ID" sz="2000" dirty="0" smtClean="0">
                <a:latin typeface="Calibri" pitchFamily="34" charset="0"/>
                <a:cs typeface="Calibri" pitchFamily="34" charset="0"/>
              </a:rPr>
              <a:t>. 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1778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 smtClean="0">
                <a:latin typeface="Calibri" pitchFamily="34" charset="0"/>
                <a:cs typeface="Calibri" pitchFamily="34" charset="0"/>
              </a:rPr>
              <a:t>Share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wisman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asal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Australian yang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berkunjung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ke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Bali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pada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periode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sama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mengalami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penurunan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.</a:t>
            </a:r>
            <a:endParaRPr lang="id-ID" sz="20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50833" y="5384065"/>
            <a:ext cx="36995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err="1" smtClean="0"/>
              <a:t>Sumber</a:t>
            </a:r>
            <a:r>
              <a:rPr lang="en-US" sz="1000" i="1" dirty="0" smtClean="0"/>
              <a:t>: BPS </a:t>
            </a:r>
            <a:r>
              <a:rPr lang="en-US" sz="1000" i="1" dirty="0" err="1" smtClean="0"/>
              <a:t>dan</a:t>
            </a:r>
            <a:r>
              <a:rPr lang="en-US" sz="1000" i="1" dirty="0" smtClean="0"/>
              <a:t> </a:t>
            </a:r>
            <a:r>
              <a:rPr lang="en-US" sz="1000" i="1" dirty="0" err="1" smtClean="0"/>
              <a:t>Litbangjakpar</a:t>
            </a:r>
            <a:r>
              <a:rPr lang="en-US" sz="1000" i="1" dirty="0" smtClean="0"/>
              <a:t> </a:t>
            </a:r>
            <a:r>
              <a:rPr lang="en-US" sz="1000" i="1" dirty="0" err="1" smtClean="0"/>
              <a:t>Kemenpar</a:t>
            </a:r>
            <a:r>
              <a:rPr lang="en-US" sz="1000" i="1" dirty="0" smtClean="0"/>
              <a:t> (2017), </a:t>
            </a:r>
            <a:r>
              <a:rPr lang="en-US" sz="1000" i="1" dirty="0" err="1" smtClean="0"/>
              <a:t>diolah</a:t>
            </a:r>
            <a:r>
              <a:rPr lang="en-US" sz="1000" i="1" dirty="0" smtClean="0"/>
              <a:t> </a:t>
            </a:r>
            <a:r>
              <a:rPr lang="en-US" sz="1000" i="1" dirty="0" err="1" smtClean="0"/>
              <a:t>Bappenas</a:t>
            </a:r>
            <a:endParaRPr lang="en-US" sz="1000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597" y="1594819"/>
            <a:ext cx="5618579" cy="3795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472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1223630" y="0"/>
            <a:ext cx="10187249" cy="1012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 err="1" smtClean="0">
                <a:solidFill>
                  <a:srgbClr val="00508F"/>
                </a:solidFill>
              </a:rPr>
              <a:t>Tren</a:t>
            </a:r>
            <a:r>
              <a:rPr lang="en-US" sz="2400" b="1" dirty="0" smtClean="0">
                <a:solidFill>
                  <a:srgbClr val="00508F"/>
                </a:solidFill>
              </a:rPr>
              <a:t> </a:t>
            </a:r>
            <a:r>
              <a:rPr lang="id-ID" sz="2400" b="1" dirty="0" smtClean="0">
                <a:solidFill>
                  <a:srgbClr val="00508F"/>
                </a:solidFill>
              </a:rPr>
              <a:t>Kunjungan Wisman ke Bali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478064" y="994445"/>
            <a:ext cx="0" cy="5807338"/>
          </a:xfrm>
          <a:prstGeom prst="line">
            <a:avLst/>
          </a:prstGeom>
          <a:ln w="31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739625" y="1169642"/>
            <a:ext cx="5202710" cy="5162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1778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d-ID" sz="1600" dirty="0" smtClean="0">
                <a:latin typeface="Calibri" pitchFamily="34" charset="0"/>
                <a:cs typeface="Calibri" pitchFamily="34" charset="0"/>
              </a:rPr>
              <a:t>Total wisman yang berkunjung ke Bali pada bulan Januari-Oktober 2017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adalah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sebesar 5.020.824 orang. </a:t>
            </a: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 marL="1778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d-ID" sz="1600" dirty="0" smtClean="0">
                <a:latin typeface="Calibri" pitchFamily="34" charset="0"/>
                <a:cs typeface="Calibri" pitchFamily="34" charset="0"/>
              </a:rPr>
              <a:t>Jumlah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wisman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tersebut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meningkat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sebesar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23,3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persen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dibandingkan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jumlah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wisman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pada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bulan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Januari-Oktober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 tahun 2016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yang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mencapai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4.071.905 orang.</a:t>
            </a:r>
          </a:p>
          <a:p>
            <a:pPr marL="1778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d-ID" sz="1600" dirty="0" smtClean="0">
                <a:latin typeface="Calibri" pitchFamily="34" charset="0"/>
                <a:cs typeface="Calibri" pitchFamily="34" charset="0"/>
              </a:rPr>
              <a:t>Sejalan dengan pertumbuhan wisman, jumlah penerbangan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luar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negeri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ke Bali </a:t>
            </a:r>
            <a:r>
              <a:rPr lang="id-ID" sz="1600" dirty="0">
                <a:latin typeface="Calibri" pitchFamily="34" charset="0"/>
                <a:cs typeface="Calibri" pitchFamily="34" charset="0"/>
              </a:rPr>
              <a:t>pada Januari-Oktober 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2017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juga</a:t>
            </a:r>
            <a:r>
              <a:rPr lang="id-ID" sz="1600" dirty="0" smtClean="0">
                <a:latin typeface="Calibri" pitchFamily="34" charset="0"/>
                <a:cs typeface="Calibri" pitchFamily="34" charset="0"/>
              </a:rPr>
              <a:t> mengalami peningkatan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sebesar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11,7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persen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dibandingkan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dengan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periode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sama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pada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tahun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2016.</a:t>
            </a:r>
          </a:p>
          <a:p>
            <a:pPr marL="1778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Tingkat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keterisian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penerbangan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luar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negeri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ke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Bali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pada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periode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Januari-Oktober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2017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juga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meningkat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sebesar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10,5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persen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 marL="1778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Sesuai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dengan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pola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kunjungan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wisman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secara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bulanan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ke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Bali,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frekuensi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kunjungan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wisman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tertinggi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terjadi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pada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periode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Juni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-September,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kemudian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menurun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pada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bulan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Oktober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-November,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lalu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meningkat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kembali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di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bulan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Desember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saat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liburan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Natal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Tahun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Baru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4786" y="5845150"/>
            <a:ext cx="38735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 err="1" smtClean="0"/>
              <a:t>Sumber</a:t>
            </a:r>
            <a:r>
              <a:rPr lang="en-US" sz="1050" i="1" dirty="0" smtClean="0"/>
              <a:t>: BPS </a:t>
            </a:r>
            <a:r>
              <a:rPr lang="en-US" sz="1050" i="1" dirty="0" err="1" smtClean="0"/>
              <a:t>dan</a:t>
            </a:r>
            <a:r>
              <a:rPr lang="en-US" sz="1050" i="1" dirty="0" smtClean="0"/>
              <a:t> </a:t>
            </a:r>
            <a:r>
              <a:rPr lang="en-US" sz="1050" i="1" dirty="0" err="1" smtClean="0"/>
              <a:t>Litbangjakpar</a:t>
            </a:r>
            <a:r>
              <a:rPr lang="en-US" sz="1050" i="1" dirty="0" smtClean="0"/>
              <a:t> </a:t>
            </a:r>
            <a:r>
              <a:rPr lang="en-US" sz="1050" i="1" dirty="0" err="1" smtClean="0"/>
              <a:t>Kemenpar</a:t>
            </a:r>
            <a:r>
              <a:rPr lang="en-US" sz="1050" i="1" dirty="0" smtClean="0"/>
              <a:t> (2017), </a:t>
            </a:r>
            <a:r>
              <a:rPr lang="en-US" sz="1050" i="1" dirty="0" err="1" smtClean="0"/>
              <a:t>diolah</a:t>
            </a:r>
            <a:r>
              <a:rPr lang="en-US" sz="1050" i="1" dirty="0" smtClean="0"/>
              <a:t> </a:t>
            </a:r>
            <a:r>
              <a:rPr lang="en-US" sz="1050" i="1" dirty="0" err="1" smtClean="0"/>
              <a:t>Bappenas</a:t>
            </a:r>
            <a:endParaRPr lang="en-US" sz="1050" i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86" y="1266381"/>
            <a:ext cx="6008149" cy="4416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4449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BEBERAPA ISU KEBIJAKAN DUKUNGAN INFRASTRUKTUR PARIWISATA BALI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 smtClean="0"/>
              <a:t>Pada </a:t>
            </a:r>
            <a:r>
              <a:rPr lang="pl-PL" dirty="0" err="1" smtClean="0"/>
              <a:t>tahun</a:t>
            </a:r>
            <a:r>
              <a:rPr lang="pl-PL" dirty="0" smtClean="0"/>
              <a:t> 2019, Bali </a:t>
            </a:r>
            <a:r>
              <a:rPr lang="pl-PL" dirty="0" err="1"/>
              <a:t>ditargetkan</a:t>
            </a:r>
            <a:r>
              <a:rPr lang="pl-PL" dirty="0"/>
              <a:t> </a:t>
            </a:r>
            <a:r>
              <a:rPr lang="pl-PL" dirty="0" err="1"/>
              <a:t>minimal</a:t>
            </a:r>
            <a:r>
              <a:rPr lang="pl-PL" dirty="0"/>
              <a:t> </a:t>
            </a:r>
            <a:r>
              <a:rPr lang="pl-PL" dirty="0" err="1"/>
              <a:t>menyedot</a:t>
            </a:r>
            <a:r>
              <a:rPr lang="pl-PL" dirty="0"/>
              <a:t> </a:t>
            </a:r>
            <a:r>
              <a:rPr lang="pl-PL" dirty="0" err="1"/>
              <a:t>kunjungan</a:t>
            </a:r>
            <a:r>
              <a:rPr lang="pl-PL" dirty="0"/>
              <a:t> 8 juta </a:t>
            </a:r>
            <a:r>
              <a:rPr lang="pl-PL" dirty="0" err="1"/>
              <a:t>wisatawan</a:t>
            </a:r>
            <a:r>
              <a:rPr lang="pl-PL" dirty="0"/>
              <a:t> </a:t>
            </a:r>
            <a:r>
              <a:rPr lang="pl-PL" dirty="0" err="1"/>
              <a:t>mancanegara</a:t>
            </a:r>
            <a:r>
              <a:rPr lang="pl-PL" dirty="0"/>
              <a:t> (</a:t>
            </a:r>
            <a:r>
              <a:rPr lang="pl-PL" dirty="0" err="1"/>
              <a:t>wisman</a:t>
            </a:r>
            <a:r>
              <a:rPr lang="pl-PL" dirty="0" smtClean="0"/>
              <a:t>)/40 </a:t>
            </a:r>
            <a:r>
              <a:rPr lang="pl-PL" dirty="0" err="1"/>
              <a:t>persen</a:t>
            </a:r>
            <a:r>
              <a:rPr lang="pl-PL" dirty="0"/>
              <a:t> </a:t>
            </a:r>
            <a:r>
              <a:rPr lang="pl-PL" dirty="0" err="1"/>
              <a:t>dari</a:t>
            </a:r>
            <a:r>
              <a:rPr lang="pl-PL" dirty="0"/>
              <a:t> target </a:t>
            </a:r>
            <a:r>
              <a:rPr lang="pl-PL" dirty="0" err="1"/>
              <a:t>nasional</a:t>
            </a:r>
            <a:r>
              <a:rPr lang="pl-PL" dirty="0"/>
              <a:t> </a:t>
            </a:r>
            <a:r>
              <a:rPr lang="pl-PL" dirty="0" err="1"/>
              <a:t>yang</a:t>
            </a:r>
            <a:r>
              <a:rPr lang="pl-PL" dirty="0"/>
              <a:t> </a:t>
            </a:r>
            <a:r>
              <a:rPr lang="pl-PL" dirty="0" err="1"/>
              <a:t>membidik</a:t>
            </a:r>
            <a:r>
              <a:rPr lang="pl-PL" dirty="0"/>
              <a:t> 20 juta </a:t>
            </a:r>
            <a:r>
              <a:rPr lang="pl-PL" dirty="0" err="1"/>
              <a:t>wisman</a:t>
            </a:r>
            <a:r>
              <a:rPr lang="pl-PL" dirty="0"/>
              <a:t> pada 2019</a:t>
            </a:r>
            <a:r>
              <a:rPr lang="pl-PL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err="1" smtClean="0"/>
              <a:t>Untuk</a:t>
            </a:r>
            <a:r>
              <a:rPr lang="pl-PL" dirty="0" smtClean="0"/>
              <a:t> </a:t>
            </a:r>
            <a:r>
              <a:rPr lang="pl-PL" dirty="0" err="1"/>
              <a:t>mendukung</a:t>
            </a:r>
            <a:r>
              <a:rPr lang="pl-PL" dirty="0"/>
              <a:t> target </a:t>
            </a:r>
            <a:r>
              <a:rPr lang="pl-PL" dirty="0" err="1"/>
              <a:t>tersebut</a:t>
            </a:r>
            <a:r>
              <a:rPr lang="pl-PL" dirty="0"/>
              <a:t>, infrastruktur di </a:t>
            </a:r>
            <a:r>
              <a:rPr lang="pl-PL" dirty="0" err="1"/>
              <a:t>Pulau</a:t>
            </a:r>
            <a:r>
              <a:rPr lang="pl-PL" dirty="0"/>
              <a:t> </a:t>
            </a:r>
            <a:r>
              <a:rPr lang="pl-PL" dirty="0" err="1"/>
              <a:t>Dewata</a:t>
            </a:r>
            <a:r>
              <a:rPr lang="pl-PL" dirty="0"/>
              <a:t> </a:t>
            </a:r>
            <a:r>
              <a:rPr lang="pl-PL" dirty="0" err="1"/>
              <a:t>ini</a:t>
            </a:r>
            <a:r>
              <a:rPr lang="pl-PL" dirty="0"/>
              <a:t> </a:t>
            </a:r>
            <a:r>
              <a:rPr lang="pl-PL" dirty="0" err="1"/>
              <a:t>harus</a:t>
            </a:r>
            <a:r>
              <a:rPr lang="pl-PL" dirty="0"/>
              <a:t> </a:t>
            </a:r>
            <a:r>
              <a:rPr lang="pl-PL" dirty="0" err="1"/>
              <a:t>dibenahi</a:t>
            </a:r>
            <a:r>
              <a:rPr lang="pl-PL" dirty="0"/>
              <a:t> </a:t>
            </a:r>
            <a:r>
              <a:rPr lang="pl-PL" dirty="0" err="1"/>
              <a:t>sehingga</a:t>
            </a:r>
            <a:r>
              <a:rPr lang="pl-PL" dirty="0"/>
              <a:t> target </a:t>
            </a:r>
            <a:r>
              <a:rPr lang="pl-PL" dirty="0" err="1"/>
              <a:t>kunjungan</a:t>
            </a:r>
            <a:r>
              <a:rPr lang="pl-PL" dirty="0"/>
              <a:t> </a:t>
            </a:r>
            <a:r>
              <a:rPr lang="pl-PL" dirty="0" err="1"/>
              <a:t>wisman</a:t>
            </a:r>
            <a:r>
              <a:rPr lang="pl-PL" dirty="0"/>
              <a:t> </a:t>
            </a:r>
            <a:r>
              <a:rPr lang="pl-PL" dirty="0" err="1"/>
              <a:t>itu</a:t>
            </a:r>
            <a:r>
              <a:rPr lang="pl-PL" dirty="0"/>
              <a:t> </a:t>
            </a:r>
            <a:r>
              <a:rPr lang="pl-PL" dirty="0" err="1" smtClean="0"/>
              <a:t>tercapai</a:t>
            </a:r>
            <a:r>
              <a:rPr lang="pl-PL" dirty="0" smtClean="0"/>
              <a:t>.</a:t>
            </a:r>
            <a:endParaRPr lang="tr-TR" dirty="0" smtClean="0"/>
          </a:p>
          <a:p>
            <a:pPr marL="514350" indent="-514350">
              <a:buFont typeface="+mj-lt"/>
              <a:buAutoNum type="arabicPeriod"/>
            </a:pPr>
            <a:r>
              <a:rPr lang="tr-TR" dirty="0" err="1"/>
              <a:t>P</a:t>
            </a:r>
            <a:r>
              <a:rPr lang="tr-TR" dirty="0" err="1" smtClean="0"/>
              <a:t>erluasan</a:t>
            </a:r>
            <a:r>
              <a:rPr lang="tr-TR" dirty="0" smtClean="0"/>
              <a:t> </a:t>
            </a:r>
            <a:r>
              <a:rPr lang="tr-TR" dirty="0" err="1" smtClean="0"/>
              <a:t>landasan</a:t>
            </a:r>
            <a:r>
              <a:rPr lang="tr-TR" dirty="0" smtClean="0"/>
              <a:t> </a:t>
            </a:r>
            <a:r>
              <a:rPr lang="tr-TR" dirty="0" err="1"/>
              <a:t>pacu</a:t>
            </a:r>
            <a:r>
              <a:rPr lang="tr-TR" dirty="0"/>
              <a:t> dan </a:t>
            </a:r>
            <a:r>
              <a:rPr lang="tr-TR" dirty="0" err="1"/>
              <a:t>parkir</a:t>
            </a:r>
            <a:r>
              <a:rPr lang="tr-TR" dirty="0"/>
              <a:t> </a:t>
            </a:r>
            <a:r>
              <a:rPr lang="tr-TR" dirty="0" err="1" smtClean="0"/>
              <a:t>pesawat</a:t>
            </a:r>
            <a:r>
              <a:rPr lang="tr-TR" dirty="0" smtClean="0"/>
              <a:t>;  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P</a:t>
            </a:r>
            <a:r>
              <a:rPr lang="is-IS" dirty="0" smtClean="0"/>
              <a:t>encanangkan </a:t>
            </a:r>
            <a:r>
              <a:rPr lang="is-IS" dirty="0"/>
              <a:t>pembangunan Bandara baru di Bali </a:t>
            </a:r>
            <a:r>
              <a:rPr lang="is-IS" dirty="0" smtClean="0"/>
              <a:t>Utara;  </a:t>
            </a:r>
            <a:endParaRPr lang="is-IS" dirty="0"/>
          </a:p>
          <a:p>
            <a:pPr marL="514350" indent="-514350">
              <a:buFont typeface="+mj-lt"/>
              <a:buAutoNum type="arabicPeriod"/>
            </a:pPr>
            <a:r>
              <a:rPr lang="is-IS" dirty="0"/>
              <a:t>P</a:t>
            </a:r>
            <a:r>
              <a:rPr lang="is-IS" dirty="0" smtClean="0"/>
              <a:t>embangunan </a:t>
            </a:r>
            <a:r>
              <a:rPr lang="is-IS" dirty="0"/>
              <a:t>short cut Denpasar </a:t>
            </a:r>
            <a:r>
              <a:rPr lang="en-US" dirty="0" smtClean="0"/>
              <a:t>–</a:t>
            </a:r>
            <a:r>
              <a:rPr lang="is-IS" dirty="0" smtClean="0"/>
              <a:t>Singaraja;</a:t>
            </a:r>
            <a:endParaRPr lang="is-IS" dirty="0" smtClean="0"/>
          </a:p>
          <a:p>
            <a:pPr marL="514350" indent="-514350">
              <a:buFont typeface="+mj-lt"/>
              <a:buAutoNum type="arabicPeriod"/>
            </a:pPr>
            <a:r>
              <a:rPr lang="is-IS" dirty="0"/>
              <a:t>P</a:t>
            </a:r>
            <a:r>
              <a:rPr lang="is-IS" dirty="0" smtClean="0"/>
              <a:t>engembangan </a:t>
            </a:r>
            <a:r>
              <a:rPr lang="is-IS" dirty="0"/>
              <a:t>pelabuhan Benoa untuk kapal </a:t>
            </a:r>
            <a:r>
              <a:rPr lang="is-IS" dirty="0" smtClean="0"/>
              <a:t>pesiar; 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 smtClean="0"/>
              <a:t>short</a:t>
            </a:r>
            <a:r>
              <a:rPr lang="tr-TR" dirty="0" smtClean="0"/>
              <a:t> </a:t>
            </a:r>
            <a:r>
              <a:rPr lang="tr-TR" dirty="0" err="1"/>
              <a:t>cut</a:t>
            </a:r>
            <a:r>
              <a:rPr lang="tr-TR" dirty="0"/>
              <a:t> </a:t>
            </a:r>
            <a:r>
              <a:rPr lang="tr-TR" dirty="0" err="1" smtClean="0"/>
              <a:t>pada</a:t>
            </a:r>
            <a:r>
              <a:rPr lang="tr-TR" dirty="0" smtClean="0"/>
              <a:t> </a:t>
            </a:r>
            <a:r>
              <a:rPr lang="tr-TR" dirty="0" err="1"/>
              <a:t>jalur</a:t>
            </a:r>
            <a:r>
              <a:rPr lang="tr-TR" dirty="0"/>
              <a:t> </a:t>
            </a:r>
            <a:r>
              <a:rPr lang="tr-TR" dirty="0" err="1"/>
              <a:t>Denpasar-</a:t>
            </a:r>
            <a:r>
              <a:rPr lang="tr-TR" dirty="0" err="1" smtClean="0"/>
              <a:t>Gilimanuk</a:t>
            </a:r>
            <a:r>
              <a:rPr lang="tr-TR" dirty="0" smtClean="0"/>
              <a:t>, </a:t>
            </a:r>
            <a:r>
              <a:rPr lang="tr-TR" dirty="0" err="1" smtClean="0"/>
              <a:t>pembangunannya</a:t>
            </a:r>
            <a:r>
              <a:rPr lang="tr-TR" dirty="0" smtClean="0"/>
              <a:t> </a:t>
            </a:r>
            <a:r>
              <a:rPr lang="tr-TR" dirty="0"/>
              <a:t>akan </a:t>
            </a:r>
            <a:r>
              <a:rPr lang="tr-TR" dirty="0" err="1"/>
              <a:t>berlangsung</a:t>
            </a:r>
            <a:r>
              <a:rPr lang="tr-TR" dirty="0"/>
              <a:t> </a:t>
            </a:r>
            <a:r>
              <a:rPr lang="tr-TR" dirty="0" err="1"/>
              <a:t>di</a:t>
            </a:r>
            <a:r>
              <a:rPr lang="tr-TR" dirty="0"/>
              <a:t> </a:t>
            </a:r>
            <a:r>
              <a:rPr lang="tr-TR" dirty="0" err="1"/>
              <a:t>ruas</a:t>
            </a:r>
            <a:r>
              <a:rPr lang="tr-TR" dirty="0"/>
              <a:t> </a:t>
            </a:r>
            <a:r>
              <a:rPr lang="tr-TR" dirty="0" err="1"/>
              <a:t>Tukas</a:t>
            </a:r>
            <a:r>
              <a:rPr lang="tr-TR" dirty="0"/>
              <a:t> </a:t>
            </a:r>
            <a:r>
              <a:rPr lang="tr-TR" dirty="0" err="1"/>
              <a:t>Yeh</a:t>
            </a:r>
            <a:r>
              <a:rPr lang="tr-TR" dirty="0"/>
              <a:t> </a:t>
            </a:r>
            <a:r>
              <a:rPr lang="tr-TR" dirty="0" err="1" smtClean="0"/>
              <a:t>Otan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dirty="0" err="1" smtClean="0"/>
              <a:t>Sedang</a:t>
            </a:r>
            <a:r>
              <a:rPr lang="tr-TR" dirty="0" smtClean="0"/>
              <a:t> </a:t>
            </a:r>
            <a:r>
              <a:rPr lang="tr-TR" dirty="0" err="1"/>
              <a:t>dikaji</a:t>
            </a:r>
            <a:r>
              <a:rPr lang="tr-TR" dirty="0"/>
              <a:t> </a:t>
            </a:r>
            <a:r>
              <a:rPr lang="tr-TR" dirty="0" err="1"/>
              <a:t>jalur</a:t>
            </a:r>
            <a:r>
              <a:rPr lang="tr-TR" dirty="0"/>
              <a:t> </a:t>
            </a:r>
            <a:r>
              <a:rPr lang="tr-TR" dirty="0" err="1"/>
              <a:t>Jembrana-Karangasem</a:t>
            </a:r>
            <a:r>
              <a:rPr lang="tr-TR" dirty="0"/>
              <a:t> dan </a:t>
            </a:r>
            <a:r>
              <a:rPr lang="tr-TR" dirty="0" err="1"/>
              <a:t>Lingkar</a:t>
            </a:r>
            <a:r>
              <a:rPr lang="tr-TR" dirty="0"/>
              <a:t> </a:t>
            </a:r>
            <a:r>
              <a:rPr lang="tr-TR" dirty="0" smtClean="0"/>
              <a:t>Bali;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147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83" y="83975"/>
            <a:ext cx="7388765" cy="67178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ISU KEBIJAKAN PEMBANGUNAN BANDARA BALI UTARA</a:t>
            </a: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5499" b="15499"/>
          <a:stretch>
            <a:fillRect/>
          </a:stretch>
        </p:blipFill>
        <p:spPr>
          <a:xfrm>
            <a:off x="568109" y="1163600"/>
            <a:ext cx="4864063" cy="26136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2259" y="6551811"/>
            <a:ext cx="75418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/>
              <a:t>https://bisniswisata.co.id/dilanjutkan-rencana-bangun-bandara-bali-utara-rp-27-triliun/</a:t>
            </a:r>
            <a:endParaRPr lang="en-US" sz="1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961" y="1070551"/>
            <a:ext cx="4816262" cy="26649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08110" y="4062978"/>
            <a:ext cx="1140417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/>
              <a:t>B</a:t>
            </a:r>
            <a:r>
              <a:rPr lang="it-IT" dirty="0" err="1" smtClean="0"/>
              <a:t>andara</a:t>
            </a:r>
            <a:r>
              <a:rPr lang="it-IT" dirty="0" smtClean="0"/>
              <a:t> </a:t>
            </a:r>
            <a:r>
              <a:rPr lang="it-IT" dirty="0"/>
              <a:t>Bali </a:t>
            </a:r>
            <a:r>
              <a:rPr lang="it-IT" dirty="0" err="1"/>
              <a:t>Utara</a:t>
            </a:r>
            <a:r>
              <a:rPr lang="it-IT" dirty="0"/>
              <a:t> </a:t>
            </a:r>
            <a:r>
              <a:rPr lang="it-IT" dirty="0" smtClean="0"/>
              <a:t>akan </a:t>
            </a:r>
            <a:r>
              <a:rPr lang="it-IT" dirty="0" err="1" smtClean="0"/>
              <a:t>dibangun</a:t>
            </a:r>
            <a:r>
              <a:rPr lang="it-IT" dirty="0" smtClean="0"/>
              <a:t>,  </a:t>
            </a:r>
            <a:r>
              <a:rPr lang="it-IT" dirty="0" err="1"/>
              <a:t>s</a:t>
            </a:r>
            <a:r>
              <a:rPr lang="it-IT" dirty="0" err="1" smtClean="0"/>
              <a:t>oal</a:t>
            </a:r>
            <a:r>
              <a:rPr lang="it-IT" dirty="0" smtClean="0"/>
              <a:t> </a:t>
            </a:r>
            <a:r>
              <a:rPr lang="it-IT" dirty="0" err="1"/>
              <a:t>Penlok</a:t>
            </a:r>
            <a:r>
              <a:rPr lang="it-IT" dirty="0"/>
              <a:t> di </a:t>
            </a:r>
            <a:r>
              <a:rPr lang="it-IT" dirty="0" err="1"/>
              <a:t>darat</a:t>
            </a:r>
            <a:r>
              <a:rPr lang="it-IT" dirty="0"/>
              <a:t> </a:t>
            </a:r>
            <a:r>
              <a:rPr lang="it-IT" dirty="0" err="1"/>
              <a:t>atau</a:t>
            </a:r>
            <a:r>
              <a:rPr lang="it-IT" dirty="0"/>
              <a:t> di </a:t>
            </a:r>
            <a:r>
              <a:rPr lang="it-IT" dirty="0" err="1" smtClean="0"/>
              <a:t>laut</a:t>
            </a:r>
            <a:r>
              <a:rPr lang="it-IT" dirty="0" smtClean="0"/>
              <a:t>, </a:t>
            </a:r>
            <a:r>
              <a:rPr lang="it-IT" dirty="0" err="1" smtClean="0"/>
              <a:t>hasilnya</a:t>
            </a:r>
            <a:r>
              <a:rPr lang="it-IT" dirty="0" smtClean="0"/>
              <a:t> </a:t>
            </a:r>
            <a:r>
              <a:rPr lang="it-IT" dirty="0" err="1" smtClean="0"/>
              <a:t>tergantung</a:t>
            </a:r>
            <a:r>
              <a:rPr lang="it-IT" dirty="0" smtClean="0"/>
              <a:t> </a:t>
            </a:r>
            <a:r>
              <a:rPr lang="it-IT" dirty="0" err="1"/>
              <a:t>kajian</a:t>
            </a:r>
            <a:r>
              <a:rPr lang="it-IT" dirty="0"/>
              <a:t> </a:t>
            </a:r>
            <a:r>
              <a:rPr lang="it-IT" dirty="0" err="1"/>
              <a:t>dan</a:t>
            </a:r>
            <a:r>
              <a:rPr lang="it-IT" dirty="0"/>
              <a:t> </a:t>
            </a:r>
            <a:r>
              <a:rPr lang="it-IT" dirty="0" err="1"/>
              <a:t>keputusan</a:t>
            </a:r>
            <a:r>
              <a:rPr lang="it-IT" dirty="0"/>
              <a:t> </a:t>
            </a:r>
            <a:r>
              <a:rPr lang="it-IT" dirty="0" err="1"/>
              <a:t>pusat</a:t>
            </a:r>
            <a:r>
              <a:rPr lang="it-IT" dirty="0"/>
              <a:t>. </a:t>
            </a:r>
            <a:r>
              <a:rPr lang="it-IT" dirty="0" smtClean="0"/>
              <a:t>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35266" y="4720474"/>
            <a:ext cx="11492467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A</a:t>
            </a:r>
            <a:r>
              <a:rPr lang="tr-TR" dirty="0" smtClean="0"/>
              <a:t>da </a:t>
            </a:r>
            <a:r>
              <a:rPr lang="tr-TR" dirty="0"/>
              <a:t>dua </a:t>
            </a:r>
            <a:r>
              <a:rPr lang="tr-TR" dirty="0" err="1"/>
              <a:t>investor</a:t>
            </a:r>
            <a:r>
              <a:rPr lang="tr-TR" dirty="0"/>
              <a:t> </a:t>
            </a:r>
            <a:r>
              <a:rPr lang="tr-TR" dirty="0" err="1"/>
              <a:t>yang</a:t>
            </a:r>
            <a:r>
              <a:rPr lang="tr-TR" dirty="0"/>
              <a:t> ingin </a:t>
            </a:r>
            <a:r>
              <a:rPr lang="tr-TR" dirty="0" err="1"/>
              <a:t>menggarap</a:t>
            </a:r>
            <a:r>
              <a:rPr lang="tr-TR" dirty="0"/>
              <a:t> </a:t>
            </a:r>
            <a:r>
              <a:rPr lang="tr-TR" dirty="0" err="1"/>
              <a:t>pembangunan</a:t>
            </a:r>
            <a:r>
              <a:rPr lang="tr-TR" dirty="0"/>
              <a:t> </a:t>
            </a:r>
            <a:r>
              <a:rPr lang="tr-TR" dirty="0" err="1"/>
              <a:t>Bandara</a:t>
            </a:r>
            <a:r>
              <a:rPr lang="tr-TR" dirty="0"/>
              <a:t> Bali </a:t>
            </a:r>
            <a:r>
              <a:rPr lang="tr-TR" dirty="0" err="1"/>
              <a:t>Utara</a:t>
            </a:r>
            <a:r>
              <a:rPr lang="tr-TR" dirty="0"/>
              <a:t>, </a:t>
            </a:r>
            <a:r>
              <a:rPr lang="tr-TR" dirty="0" err="1" smtClean="0"/>
              <a:t>yakni</a:t>
            </a:r>
            <a:r>
              <a:rPr lang="tr-TR" dirty="0" smtClean="0"/>
              <a:t>: PT </a:t>
            </a:r>
            <a:r>
              <a:rPr lang="tr-TR" dirty="0" err="1"/>
              <a:t>Pembangunan</a:t>
            </a:r>
            <a:r>
              <a:rPr lang="tr-TR" dirty="0"/>
              <a:t> Bali </a:t>
            </a:r>
            <a:r>
              <a:rPr lang="tr-TR" dirty="0" err="1"/>
              <a:t>Mandiri</a:t>
            </a:r>
            <a:r>
              <a:rPr lang="tr-TR" dirty="0"/>
              <a:t> (PT </a:t>
            </a:r>
            <a:r>
              <a:rPr lang="tr-TR" dirty="0" err="1"/>
              <a:t>Pembari</a:t>
            </a:r>
            <a:r>
              <a:rPr lang="tr-TR" dirty="0"/>
              <a:t>) </a:t>
            </a:r>
            <a:r>
              <a:rPr lang="tr-TR" dirty="0" err="1"/>
              <a:t>yang</a:t>
            </a:r>
            <a:r>
              <a:rPr lang="tr-TR" dirty="0"/>
              <a:t> </a:t>
            </a:r>
            <a:r>
              <a:rPr lang="tr-TR" dirty="0" err="1"/>
              <a:t>sudah</a:t>
            </a:r>
            <a:r>
              <a:rPr lang="tr-TR" dirty="0"/>
              <a:t> </a:t>
            </a:r>
            <a:r>
              <a:rPr lang="tr-TR" dirty="0" err="1"/>
              <a:t>siap</a:t>
            </a:r>
            <a:r>
              <a:rPr lang="tr-TR" dirty="0"/>
              <a:t> </a:t>
            </a:r>
            <a:r>
              <a:rPr lang="tr-TR" dirty="0" err="1"/>
              <a:t>dengan</a:t>
            </a:r>
            <a:r>
              <a:rPr lang="tr-TR" dirty="0"/>
              <a:t> </a:t>
            </a:r>
            <a:r>
              <a:rPr lang="tr-TR" dirty="0" err="1"/>
              <a:t>konsep</a:t>
            </a:r>
            <a:r>
              <a:rPr lang="tr-TR" dirty="0"/>
              <a:t> dan </a:t>
            </a:r>
            <a:r>
              <a:rPr lang="tr-TR" dirty="0" err="1"/>
              <a:t>kajian</a:t>
            </a:r>
            <a:r>
              <a:rPr lang="tr-TR" dirty="0"/>
              <a:t> </a:t>
            </a:r>
            <a:r>
              <a:rPr lang="tr-TR" dirty="0" err="1"/>
              <a:t>membangun</a:t>
            </a:r>
            <a:r>
              <a:rPr lang="tr-TR" dirty="0"/>
              <a:t> </a:t>
            </a:r>
            <a:r>
              <a:rPr lang="tr-TR" dirty="0" err="1"/>
              <a:t>bandara</a:t>
            </a:r>
            <a:r>
              <a:rPr lang="tr-TR" dirty="0"/>
              <a:t> </a:t>
            </a:r>
            <a:r>
              <a:rPr lang="tr-TR" dirty="0" err="1"/>
              <a:t>di</a:t>
            </a:r>
            <a:r>
              <a:rPr lang="tr-TR" dirty="0"/>
              <a:t> </a:t>
            </a:r>
            <a:r>
              <a:rPr lang="tr-TR" dirty="0" err="1"/>
              <a:t>daratan</a:t>
            </a:r>
            <a:r>
              <a:rPr lang="tr-TR" dirty="0"/>
              <a:t>, </a:t>
            </a:r>
            <a:r>
              <a:rPr lang="tr-TR" dirty="0" smtClean="0"/>
              <a:t>dan PT </a:t>
            </a:r>
            <a:r>
              <a:rPr lang="tr-TR" dirty="0" err="1"/>
              <a:t>Bandara</a:t>
            </a:r>
            <a:r>
              <a:rPr lang="tr-TR" dirty="0"/>
              <a:t> </a:t>
            </a:r>
            <a:r>
              <a:rPr lang="tr-TR" dirty="0" err="1"/>
              <a:t>Internasional</a:t>
            </a:r>
            <a:r>
              <a:rPr lang="tr-TR" dirty="0"/>
              <a:t> Bali </a:t>
            </a:r>
            <a:r>
              <a:rPr lang="tr-TR" dirty="0" err="1"/>
              <a:t>Utara</a:t>
            </a:r>
            <a:r>
              <a:rPr lang="tr-TR" dirty="0"/>
              <a:t> (BIBU) </a:t>
            </a:r>
            <a:r>
              <a:rPr lang="tr-TR" dirty="0" err="1"/>
              <a:t>Bumi</a:t>
            </a:r>
            <a:r>
              <a:rPr lang="tr-TR" dirty="0"/>
              <a:t> </a:t>
            </a:r>
            <a:r>
              <a:rPr lang="tr-TR" dirty="0" err="1"/>
              <a:t>Panji</a:t>
            </a:r>
            <a:r>
              <a:rPr lang="tr-TR" dirty="0"/>
              <a:t> </a:t>
            </a:r>
            <a:r>
              <a:rPr lang="tr-TR" dirty="0" err="1"/>
              <a:t>Sakti</a:t>
            </a:r>
            <a:r>
              <a:rPr lang="tr-TR" dirty="0"/>
              <a:t> </a:t>
            </a:r>
            <a:r>
              <a:rPr lang="tr-TR" dirty="0" err="1"/>
              <a:t>yang</a:t>
            </a:r>
            <a:r>
              <a:rPr lang="tr-TR" dirty="0"/>
              <a:t> </a:t>
            </a:r>
            <a:r>
              <a:rPr lang="tr-TR" dirty="0" err="1"/>
              <a:t>menawarkan</a:t>
            </a:r>
            <a:r>
              <a:rPr lang="tr-TR" dirty="0"/>
              <a:t> </a:t>
            </a:r>
            <a:r>
              <a:rPr lang="tr-TR" dirty="0" err="1"/>
              <a:t>konsep</a:t>
            </a:r>
            <a:r>
              <a:rPr lang="tr-TR" dirty="0"/>
              <a:t> </a:t>
            </a:r>
            <a:r>
              <a:rPr lang="tr-TR" dirty="0" err="1"/>
              <a:t>bandara</a:t>
            </a:r>
            <a:r>
              <a:rPr lang="tr-TR" dirty="0"/>
              <a:t> </a:t>
            </a:r>
            <a:r>
              <a:rPr lang="tr-TR" dirty="0" err="1"/>
              <a:t>di</a:t>
            </a:r>
            <a:r>
              <a:rPr lang="tr-TR" dirty="0"/>
              <a:t> </a:t>
            </a:r>
            <a:r>
              <a:rPr lang="tr-TR" dirty="0" err="1"/>
              <a:t>atas</a:t>
            </a:r>
            <a:r>
              <a:rPr lang="tr-TR" dirty="0"/>
              <a:t> </a:t>
            </a:r>
            <a:r>
              <a:rPr lang="tr-TR" dirty="0" err="1" smtClean="0"/>
              <a:t>laut</a:t>
            </a:r>
            <a:r>
              <a:rPr lang="tr-TR" dirty="0"/>
              <a:t>.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14275" y="5686170"/>
            <a:ext cx="979221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 err="1"/>
              <a:t>Pemerintah</a:t>
            </a:r>
            <a:r>
              <a:rPr lang="nl-NL" dirty="0"/>
              <a:t> </a:t>
            </a:r>
            <a:r>
              <a:rPr lang="nl-NL" dirty="0" err="1"/>
              <a:t>pusat</a:t>
            </a:r>
            <a:r>
              <a:rPr lang="nl-NL" dirty="0"/>
              <a:t> dan </a:t>
            </a:r>
            <a:r>
              <a:rPr lang="nl-NL" dirty="0" err="1"/>
              <a:t>provinsi</a:t>
            </a:r>
            <a:r>
              <a:rPr lang="nl-NL" dirty="0"/>
              <a:t> </a:t>
            </a:r>
            <a:r>
              <a:rPr lang="nl-NL" dirty="0" smtClean="0"/>
              <a:t>Bali, </a:t>
            </a:r>
            <a:r>
              <a:rPr lang="nl-NL" dirty="0" err="1" smtClean="0"/>
              <a:t>rencana</a:t>
            </a:r>
            <a:r>
              <a:rPr lang="nl-NL" dirty="0" smtClean="0"/>
              <a:t> </a:t>
            </a:r>
            <a:r>
              <a:rPr lang="nl-NL" dirty="0" err="1"/>
              <a:t>pembangunan</a:t>
            </a:r>
            <a:r>
              <a:rPr lang="nl-NL" dirty="0"/>
              <a:t> </a:t>
            </a:r>
            <a:r>
              <a:rPr lang="nl-NL" dirty="0" err="1"/>
              <a:t>Bandara</a:t>
            </a:r>
            <a:r>
              <a:rPr lang="nl-NL" dirty="0"/>
              <a:t> Bali </a:t>
            </a:r>
            <a:r>
              <a:rPr lang="nl-NL" dirty="0" err="1"/>
              <a:t>Utara</a:t>
            </a:r>
            <a:r>
              <a:rPr lang="nl-NL" dirty="0"/>
              <a:t> di </a:t>
            </a:r>
            <a:r>
              <a:rPr lang="nl-NL" dirty="0" err="1"/>
              <a:t>Kabupaten</a:t>
            </a:r>
            <a:r>
              <a:rPr lang="nl-NL" dirty="0"/>
              <a:t> </a:t>
            </a:r>
            <a:r>
              <a:rPr lang="nl-NL" dirty="0" err="1" smtClean="0"/>
              <a:t>Buleleng</a:t>
            </a:r>
            <a:r>
              <a:rPr lang="nl-NL" dirty="0" smtClean="0"/>
              <a:t> </a:t>
            </a:r>
            <a:r>
              <a:rPr lang="nl-NL" dirty="0" err="1" smtClean="0"/>
              <a:t>akan</a:t>
            </a:r>
            <a:r>
              <a:rPr lang="nl-NL" dirty="0" smtClean="0"/>
              <a:t> </a:t>
            </a:r>
            <a:r>
              <a:rPr lang="nl-NL" dirty="0" err="1"/>
              <a:t>didanai</a:t>
            </a:r>
            <a:r>
              <a:rPr lang="nl-NL" dirty="0"/>
              <a:t> </a:t>
            </a:r>
            <a:r>
              <a:rPr lang="nl-NL" dirty="0" err="1"/>
              <a:t>melalui</a:t>
            </a:r>
            <a:r>
              <a:rPr lang="nl-NL" dirty="0"/>
              <a:t> </a:t>
            </a:r>
            <a:r>
              <a:rPr lang="nl-NL" dirty="0" err="1"/>
              <a:t>skema</a:t>
            </a:r>
            <a:r>
              <a:rPr lang="nl-NL" dirty="0"/>
              <a:t> </a:t>
            </a:r>
            <a:r>
              <a:rPr lang="nl-NL" dirty="0" err="1"/>
              <a:t>Kerja</a:t>
            </a:r>
            <a:r>
              <a:rPr lang="nl-NL" dirty="0"/>
              <a:t> Sama </a:t>
            </a:r>
            <a:r>
              <a:rPr lang="nl-NL" dirty="0" err="1"/>
              <a:t>Pemerintah</a:t>
            </a:r>
            <a:r>
              <a:rPr lang="nl-NL" dirty="0"/>
              <a:t> dan </a:t>
            </a:r>
            <a:r>
              <a:rPr lang="nl-NL" dirty="0" err="1"/>
              <a:t>Badan</a:t>
            </a:r>
            <a:r>
              <a:rPr lang="nl-NL" dirty="0"/>
              <a:t> </a:t>
            </a:r>
            <a:r>
              <a:rPr lang="nl-NL" dirty="0" err="1"/>
              <a:t>Usaha</a:t>
            </a:r>
            <a:r>
              <a:rPr lang="nl-NL" dirty="0"/>
              <a:t> (KPBU).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183888" y="4214620"/>
            <a:ext cx="146936" cy="1574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68361" y="4870861"/>
            <a:ext cx="146936" cy="1574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63330" y="5842003"/>
            <a:ext cx="146936" cy="1574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381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9045" y="119525"/>
            <a:ext cx="3185718" cy="222614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702194" y="0"/>
            <a:ext cx="321145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PT </a:t>
            </a:r>
            <a:r>
              <a:rPr lang="pl-PL" dirty="0" err="1"/>
              <a:t>Pelindo</a:t>
            </a:r>
            <a:r>
              <a:rPr lang="pl-PL" dirty="0"/>
              <a:t> III </a:t>
            </a:r>
            <a:r>
              <a:rPr lang="pl-PL" dirty="0" err="1"/>
              <a:t>Celukan</a:t>
            </a:r>
            <a:r>
              <a:rPr lang="pl-PL" dirty="0"/>
              <a:t> </a:t>
            </a:r>
            <a:r>
              <a:rPr lang="pl-PL" dirty="0" err="1" smtClean="0"/>
              <a:t>Bawang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84" y="4704131"/>
            <a:ext cx="3572796" cy="19873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134" y="133804"/>
            <a:ext cx="4031554" cy="22716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305252" y="-119525"/>
            <a:ext cx="161375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 </a:t>
            </a:r>
            <a:endParaRPr lang="tr-TR" dirty="0"/>
          </a:p>
          <a:p>
            <a:r>
              <a:rPr lang="tr-TR" dirty="0" err="1" smtClean="0"/>
              <a:t>Danau</a:t>
            </a:r>
            <a:r>
              <a:rPr lang="tr-TR" dirty="0" smtClean="0"/>
              <a:t> </a:t>
            </a:r>
            <a:r>
              <a:rPr lang="tr-TR" dirty="0"/>
              <a:t>Buyan </a:t>
            </a:r>
            <a:r>
              <a:rPr lang="tr-TR" dirty="0" smtClean="0"/>
              <a:t>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1301" y="2503376"/>
            <a:ext cx="3718289" cy="222055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899028" y="2713721"/>
            <a:ext cx="1554044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dirty="0"/>
              <a:t>Desa Munduk 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7327" y="4780980"/>
            <a:ext cx="3481375" cy="23281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695254" y="6075349"/>
            <a:ext cx="2796715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Air </a:t>
            </a:r>
            <a:r>
              <a:rPr lang="it-IT" dirty="0" err="1"/>
              <a:t>Panas</a:t>
            </a:r>
            <a:r>
              <a:rPr lang="it-IT" dirty="0"/>
              <a:t> </a:t>
            </a:r>
            <a:r>
              <a:rPr lang="it-IT" dirty="0" err="1"/>
              <a:t>Banyuwedang</a:t>
            </a:r>
            <a:r>
              <a:rPr lang="it-IT" dirty="0"/>
              <a:t> di </a:t>
            </a:r>
            <a:endParaRPr lang="it-IT" dirty="0" smtClean="0"/>
          </a:p>
          <a:p>
            <a:r>
              <a:rPr lang="it-IT" dirty="0" err="1" smtClean="0"/>
              <a:t>Gerokgak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356" y="2525782"/>
            <a:ext cx="3750322" cy="213567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98830" y="2504552"/>
            <a:ext cx="318183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/>
              <a:t>Budidaya</a:t>
            </a:r>
            <a:r>
              <a:rPr lang="it-IT" dirty="0"/>
              <a:t> </a:t>
            </a:r>
            <a:r>
              <a:rPr lang="it-IT" dirty="0" err="1"/>
              <a:t>Mutiara</a:t>
            </a:r>
            <a:r>
              <a:rPr lang="it-IT" dirty="0"/>
              <a:t> di </a:t>
            </a:r>
            <a:r>
              <a:rPr lang="it-IT" dirty="0" err="1"/>
              <a:t>Gerokgak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7917" y="2465195"/>
            <a:ext cx="3765416" cy="225602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232904" y="4252599"/>
            <a:ext cx="175939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dirty="0"/>
              <a:t>Air Terjun Gitgit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4487" y="4780982"/>
            <a:ext cx="3359694" cy="195516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811626" y="4775518"/>
            <a:ext cx="253568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dirty="0"/>
              <a:t>Kolam Renang Air Sanih 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691" y="164347"/>
            <a:ext cx="3378200" cy="227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24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801D-6225-471D-B31D-45F3B3A51447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58" y="104585"/>
            <a:ext cx="4391771" cy="28088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298" y="3047876"/>
            <a:ext cx="94131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LOVINA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9064" y="6289978"/>
            <a:ext cx="162862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BUSUNG BIU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85" y="3615617"/>
            <a:ext cx="3547956" cy="2734124"/>
          </a:xfrm>
          <a:prstGeom prst="rect">
            <a:avLst/>
          </a:prstGeom>
        </p:spPr>
      </p:pic>
      <p:pic>
        <p:nvPicPr>
          <p:cNvPr id="9" name="Picture 8" descr="Screen Shot 2019-04-10 at 8.06.2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228" y="0"/>
            <a:ext cx="2819644" cy="3705260"/>
          </a:xfrm>
          <a:prstGeom prst="rect">
            <a:avLst/>
          </a:prstGeom>
        </p:spPr>
      </p:pic>
      <p:pic>
        <p:nvPicPr>
          <p:cNvPr id="10" name="Picture 9" descr="Screen Shot 2019-04-10 at 8.09.4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15" y="149404"/>
            <a:ext cx="4130201" cy="2810695"/>
          </a:xfrm>
          <a:prstGeom prst="rect">
            <a:avLst/>
          </a:prstGeom>
        </p:spPr>
      </p:pic>
      <p:pic>
        <p:nvPicPr>
          <p:cNvPr id="11" name="Picture 10" descr="Screen Shot 2019-04-10 at 8.27.11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852" y="4003324"/>
            <a:ext cx="3891721" cy="2241833"/>
          </a:xfrm>
          <a:prstGeom prst="rect">
            <a:avLst/>
          </a:prstGeom>
        </p:spPr>
      </p:pic>
      <p:pic>
        <p:nvPicPr>
          <p:cNvPr id="12" name="Picture 11" descr="Screen Shot 2019-04-10 at 8.18.22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083" y="3062815"/>
            <a:ext cx="4076249" cy="354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1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8524" y="3106615"/>
            <a:ext cx="101070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3. INTEGRASI </a:t>
            </a:r>
            <a:r>
              <a:rPr lang="en-US" sz="5400" b="1" dirty="0" smtClean="0"/>
              <a:t>SUMBER-SUMBER PENDANAAN</a:t>
            </a:r>
            <a:endParaRPr lang="id-ID" sz="5400" b="1" dirty="0"/>
          </a:p>
        </p:txBody>
      </p:sp>
      <p:sp>
        <p:nvSpPr>
          <p:cNvPr id="3" name="Slide Number Placeholder 3"/>
          <p:cNvSpPr txBox="1">
            <a:spLocks/>
          </p:cNvSpPr>
          <p:nvPr/>
        </p:nvSpPr>
        <p:spPr>
          <a:xfrm>
            <a:off x="9447213" y="63579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algn="r" defTabSz="914169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085" indent="152360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914169" indent="304721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371254" indent="457085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1828339" indent="609446" algn="l" defTabSz="914169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3047230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656675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4266121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875567" algn="l" defTabSz="1218893" rtl="0" eaLnBrk="1" latinLnBrk="0" hangingPunct="1">
              <a:defRPr sz="19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fld id="{8A237592-28E3-4FBC-B2E5-B759A5DCCD49}" type="slidenum">
              <a:rPr lang="id-ID" b="1" smtClean="0">
                <a:solidFill>
                  <a:prstClr val="black"/>
                </a:solidFill>
              </a:rPr>
              <a:t>19</a:t>
            </a:fld>
            <a:endParaRPr lang="id-ID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970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xmlns="" id="{1B639C88-1D10-4F39-93F5-CA68CC2795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0379945"/>
              </p:ext>
            </p:extLst>
          </p:nvPr>
        </p:nvGraphicFramePr>
        <p:xfrm>
          <a:off x="5885780" y="2820274"/>
          <a:ext cx="5418181" cy="4646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41288"/>
            <a:ext cx="11384068" cy="553998"/>
          </a:xfrm>
        </p:spPr>
        <p:txBody>
          <a:bodyPr vert="horz" wrap="square" lIns="0" tIns="0" rIns="0" bIns="0" rtlCol="0" anchor="t" anchorCtr="0">
            <a:spAutoFit/>
          </a:bodyPr>
          <a:lstStyle/>
          <a:p>
            <a:pPr algn="ctr"/>
            <a:r>
              <a:rPr lang="en-US" sz="2000" b="1" cap="all" noProof="1">
                <a:solidFill>
                  <a:srgbClr val="0070C0"/>
                </a:solidFill>
                <a:latin typeface="Segoe UI" panose="020B0502040204020203" pitchFamily="34" charset="0"/>
                <a:ea typeface="Calibri" charset="0"/>
                <a:cs typeface="Segoe UI" panose="020B0502040204020203" pitchFamily="34" charset="0"/>
              </a:rPr>
              <a:t>Perkuatan Perencanaan dan Penganggaran</a:t>
            </a:r>
            <a:br>
              <a:rPr lang="en-US" sz="2000" b="1" cap="all" noProof="1">
                <a:solidFill>
                  <a:srgbClr val="0070C0"/>
                </a:solidFill>
                <a:latin typeface="Segoe UI" panose="020B0502040204020203" pitchFamily="34" charset="0"/>
                <a:ea typeface="Calibri" charset="0"/>
                <a:cs typeface="Segoe UI" panose="020B0502040204020203" pitchFamily="34" charset="0"/>
              </a:rPr>
            </a:br>
            <a:r>
              <a:rPr lang="en-US" sz="2000" b="1" cap="all" noProof="1" smtClean="0">
                <a:solidFill>
                  <a:srgbClr val="0070C0"/>
                </a:solidFill>
                <a:latin typeface="Segoe UI" panose="020B0502040204020203" pitchFamily="34" charset="0"/>
                <a:ea typeface="Calibri" charset="0"/>
                <a:cs typeface="Segoe UI" panose="020B0502040204020203" pitchFamily="34" charset="0"/>
              </a:rPr>
              <a:t>(PP </a:t>
            </a:r>
            <a:r>
              <a:rPr lang="en-US" sz="2000" b="1" cap="all" noProof="1">
                <a:solidFill>
                  <a:srgbClr val="0070C0"/>
                </a:solidFill>
                <a:latin typeface="Segoe UI" panose="020B0502040204020203" pitchFamily="34" charset="0"/>
                <a:ea typeface="Calibri" charset="0"/>
                <a:cs typeface="Segoe UI" panose="020B0502040204020203" pitchFamily="34" charset="0"/>
              </a:rPr>
              <a:t>17 Tahun </a:t>
            </a:r>
            <a:r>
              <a:rPr lang="en-US" sz="2000" b="1" cap="all" noProof="1" smtClean="0">
                <a:solidFill>
                  <a:srgbClr val="0070C0"/>
                </a:solidFill>
                <a:latin typeface="Segoe UI" panose="020B0502040204020203" pitchFamily="34" charset="0"/>
                <a:ea typeface="Calibri" charset="0"/>
                <a:cs typeface="Segoe UI" panose="020B0502040204020203" pitchFamily="34" charset="0"/>
              </a:rPr>
              <a:t>2017)</a:t>
            </a:r>
            <a:endParaRPr lang="en-GB" sz="2000" b="1" cap="all" dirty="0">
              <a:solidFill>
                <a:srgbClr val="0070C0"/>
              </a:solidFill>
              <a:latin typeface="Segoe UI" panose="020B0502040204020203" pitchFamily="34" charset="0"/>
              <a:ea typeface="Calibri" charset="0"/>
              <a:cs typeface="Segoe UI" panose="020B0502040204020203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" b="7704"/>
          <a:stretch>
            <a:fillRect/>
          </a:stretch>
        </p:blipFill>
        <p:spPr bwMode="auto">
          <a:xfrm>
            <a:off x="8228798" y="1531457"/>
            <a:ext cx="3792044" cy="1685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40A4862-1388-41CC-9D4D-EFCE3A0D8CCA}"/>
              </a:ext>
            </a:extLst>
          </p:cNvPr>
          <p:cNvSpPr txBox="1"/>
          <p:nvPr/>
        </p:nvSpPr>
        <p:spPr>
          <a:xfrm>
            <a:off x="278705" y="4648836"/>
            <a:ext cx="4423905" cy="18464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noProof="1">
                <a:latin typeface="Calibri" charset="0"/>
                <a:ea typeface="Calibri" charset="0"/>
                <a:cs typeface="Calibri" charset="0"/>
              </a:rPr>
              <a:t>Hal baru di RKP 2019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noProof="1">
                <a:latin typeface="Calibri" charset="0"/>
                <a:ea typeface="Calibri" charset="0"/>
                <a:cs typeface="Calibri" charset="0"/>
              </a:rPr>
              <a:t>Integrasi pendanaan yang bersumber dari :</a:t>
            </a:r>
          </a:p>
          <a:p>
            <a:pPr marL="285721" indent="-28572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noProof="1">
                <a:latin typeface="Calibri" charset="0"/>
                <a:ea typeface="Calibri" charset="0"/>
                <a:cs typeface="Calibri" charset="0"/>
              </a:rPr>
              <a:t>Subsidi/Hibah (kebijakan)</a:t>
            </a:r>
          </a:p>
          <a:p>
            <a:pPr marL="285721" indent="-28572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noProof="1">
                <a:latin typeface="Calibri" charset="0"/>
                <a:ea typeface="Calibri" charset="0"/>
                <a:cs typeface="Calibri" charset="0"/>
              </a:rPr>
              <a:t>BUMN (proyek prioritas)</a:t>
            </a:r>
          </a:p>
          <a:p>
            <a:pPr marL="285721" indent="-28572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noProof="1">
                <a:latin typeface="Calibri" charset="0"/>
                <a:ea typeface="Calibri" charset="0"/>
                <a:cs typeface="Calibri" charset="0"/>
              </a:rPr>
              <a:t>KPBU (proyek prioritas)</a:t>
            </a:r>
          </a:p>
          <a:p>
            <a:pPr marL="285721" indent="-28572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noProof="1">
                <a:latin typeface="Calibri" charset="0"/>
                <a:ea typeface="Calibri" charset="0"/>
                <a:cs typeface="Calibri" charset="0"/>
              </a:rPr>
              <a:t>PINA (proyek prioritas)</a:t>
            </a:r>
          </a:p>
        </p:txBody>
      </p:sp>
      <p:sp>
        <p:nvSpPr>
          <p:cNvPr id="6" name="TextBox 20"/>
          <p:cNvSpPr txBox="1">
            <a:spLocks noChangeArrowheads="1"/>
          </p:cNvSpPr>
          <p:nvPr/>
        </p:nvSpPr>
        <p:spPr bwMode="auto">
          <a:xfrm>
            <a:off x="236988" y="866316"/>
            <a:ext cx="8231703" cy="1877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GB" altLang="en-US" sz="2400" b="1" i="1" noProof="1">
                <a:latin typeface="Calibri" charset="0"/>
                <a:ea typeface="Calibri" charset="0"/>
                <a:cs typeface="Calibri" charset="0"/>
              </a:rPr>
              <a:t>Alokasi Pada Prioritas</a:t>
            </a:r>
          </a:p>
          <a:p>
            <a:pPr eaLnBrk="1" hangingPunct="1"/>
            <a:r>
              <a:rPr lang="en-GB" altLang="en-US" sz="2000" i="1" noProof="1">
                <a:latin typeface="Calibri" charset="0"/>
                <a:ea typeface="Calibri" charset="0"/>
                <a:cs typeface="Calibri" charset="0"/>
              </a:rPr>
              <a:t>Pasal 1</a:t>
            </a:r>
          </a:p>
          <a:p>
            <a:pPr eaLnBrk="1" hangingPunct="1"/>
            <a:r>
              <a:rPr lang="en-GB" altLang="en-US" sz="1600" b="1" noProof="1">
                <a:latin typeface="Calibri" charset="0"/>
                <a:ea typeface="Calibri" charset="0"/>
                <a:cs typeface="Calibri" charset="0"/>
              </a:rPr>
              <a:t>Proyek Prioritas </a:t>
            </a:r>
            <a:r>
              <a:rPr lang="en-GB" altLang="en-US" sz="1600" noProof="1">
                <a:latin typeface="Calibri" charset="0"/>
                <a:ea typeface="Calibri" charset="0"/>
                <a:cs typeface="Calibri" charset="0"/>
              </a:rPr>
              <a:t>adalah proyek yang dilaksanakan oleh </a:t>
            </a:r>
            <a:r>
              <a:rPr lang="en-GB" altLang="en-US" sz="1600" b="1" noProof="1">
                <a:latin typeface="Calibri" charset="0"/>
                <a:ea typeface="Calibri" charset="0"/>
                <a:cs typeface="Calibri" charset="0"/>
              </a:rPr>
              <a:t>Pemerintah Pusat, Pemerintah Daerah, dan/atau badan usaha </a:t>
            </a:r>
            <a:r>
              <a:rPr lang="en-GB" altLang="en-US" sz="1600" noProof="1">
                <a:latin typeface="Calibri" charset="0"/>
                <a:ea typeface="Calibri" charset="0"/>
                <a:cs typeface="Calibri" charset="0"/>
              </a:rPr>
              <a:t>yang memiliki sifat strategis dan jangka waktu tertentu untuk mendukung pencapaian </a:t>
            </a:r>
            <a:r>
              <a:rPr lang="en-GB" altLang="en-US" sz="1600" b="1" noProof="1">
                <a:latin typeface="Calibri" charset="0"/>
                <a:ea typeface="Calibri" charset="0"/>
                <a:cs typeface="Calibri" charset="0"/>
              </a:rPr>
              <a:t>prioritas pembangunan</a:t>
            </a:r>
            <a:r>
              <a:rPr lang="en-GB" altLang="en-US" sz="1600" noProof="1">
                <a:latin typeface="Calibri" charset="0"/>
                <a:ea typeface="Calibri" charset="0"/>
                <a:cs typeface="Calibri" charset="0"/>
              </a:rPr>
              <a:t>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D1C03C47-E1AA-4104-B5A7-F7C0F1660B69}"/>
              </a:ext>
            </a:extLst>
          </p:cNvPr>
          <p:cNvCxnSpPr/>
          <p:nvPr/>
        </p:nvCxnSpPr>
        <p:spPr>
          <a:xfrm flipV="1">
            <a:off x="338575" y="1610756"/>
            <a:ext cx="739202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26"/>
          <p:cNvSpPr txBox="1">
            <a:spLocks noChangeArrowheads="1"/>
          </p:cNvSpPr>
          <p:nvPr/>
        </p:nvSpPr>
        <p:spPr bwMode="auto">
          <a:xfrm>
            <a:off x="286643" y="2771068"/>
            <a:ext cx="8230115" cy="1877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GB" altLang="en-US" sz="2400" b="1" i="1" noProof="1">
                <a:latin typeface="Calibri" charset="0"/>
                <a:ea typeface="Calibri" charset="0"/>
                <a:cs typeface="Calibri" charset="0"/>
              </a:rPr>
              <a:t>Integrasi Sumber-Sumber Pendanaan</a:t>
            </a:r>
          </a:p>
          <a:p>
            <a:pPr eaLnBrk="1" hangingPunct="1"/>
            <a:r>
              <a:rPr lang="en-GB" altLang="en-US" sz="2000" i="1" noProof="1">
                <a:latin typeface="Calibri" charset="0"/>
                <a:ea typeface="Calibri" charset="0"/>
                <a:cs typeface="Calibri" charset="0"/>
              </a:rPr>
              <a:t>Pasal 4 ayat 1</a:t>
            </a:r>
          </a:p>
          <a:p>
            <a:pPr eaLnBrk="1" hangingPunct="1"/>
            <a:r>
              <a:rPr lang="en-GB" altLang="en-US" sz="1600" b="1" noProof="1">
                <a:latin typeface="Calibri" charset="0"/>
                <a:ea typeface="Calibri" charset="0"/>
                <a:cs typeface="Calibri" charset="0"/>
              </a:rPr>
              <a:t>Kerangka Pendanaan </a:t>
            </a:r>
            <a:r>
              <a:rPr lang="en-GB" altLang="en-US" sz="1600" noProof="1">
                <a:latin typeface="Calibri" charset="0"/>
                <a:ea typeface="Calibri" charset="0"/>
                <a:cs typeface="Calibri" charset="0"/>
              </a:rPr>
              <a:t>dilakukan melalui </a:t>
            </a:r>
            <a:r>
              <a:rPr lang="en-GB" altLang="en-US" sz="1600" b="1" noProof="1">
                <a:latin typeface="Calibri" charset="0"/>
                <a:ea typeface="Calibri" charset="0"/>
                <a:cs typeface="Calibri" charset="0"/>
              </a:rPr>
              <a:t>pengintegrasian sumber pendanaan</a:t>
            </a:r>
            <a:r>
              <a:rPr lang="en-GB" altLang="en-US" sz="1600" noProof="1">
                <a:latin typeface="Calibri" charset="0"/>
                <a:ea typeface="Calibri" charset="0"/>
                <a:cs typeface="Calibri" charset="0"/>
              </a:rPr>
              <a:t>, baik sumber pendanaan pemerintah maupun non-pemerintah, yang dimanfaatkan dalam rangka pencapaian Sasaran Pembangunan Nasional.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7D66C457-1A51-41EE-9ED9-762032B50487}"/>
              </a:ext>
            </a:extLst>
          </p:cNvPr>
          <p:cNvCxnSpPr>
            <a:cxnSpLocks/>
          </p:cNvCxnSpPr>
          <p:nvPr/>
        </p:nvCxnSpPr>
        <p:spPr>
          <a:xfrm>
            <a:off x="366007" y="3537730"/>
            <a:ext cx="731583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DB661687-CBD0-45C7-B1A1-B1E11CE2F6FB}"/>
              </a:ext>
            </a:extLst>
          </p:cNvPr>
          <p:cNvSpPr/>
          <p:nvPr/>
        </p:nvSpPr>
        <p:spPr>
          <a:xfrm>
            <a:off x="6093049" y="4991889"/>
            <a:ext cx="1295231" cy="1160312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noProof="1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DDA3B6F1-AA7E-4064-9216-4F91B8994D0E}"/>
              </a:ext>
            </a:extLst>
          </p:cNvPr>
          <p:cNvSpPr/>
          <p:nvPr/>
        </p:nvSpPr>
        <p:spPr>
          <a:xfrm>
            <a:off x="9256283" y="5039452"/>
            <a:ext cx="1201581" cy="1160312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noProof="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0F4F1F3C-22D9-4DB8-86ED-5DF85A516520}"/>
              </a:ext>
            </a:extLst>
          </p:cNvPr>
          <p:cNvSpPr/>
          <p:nvPr/>
        </p:nvSpPr>
        <p:spPr>
          <a:xfrm>
            <a:off x="10373575" y="5039452"/>
            <a:ext cx="1063487" cy="1160312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noProof="1"/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8155513" y="1121939"/>
            <a:ext cx="3938616" cy="400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2000" b="1" i="1" noProof="1">
                <a:latin typeface="Calibri" charset="0"/>
                <a:ea typeface="Calibri" charset="0"/>
                <a:cs typeface="Calibri" charset="0"/>
              </a:rPr>
              <a:t>Tematik, Holistik, Integratif, Spasial</a:t>
            </a:r>
          </a:p>
        </p:txBody>
      </p:sp>
    </p:spTree>
    <p:extLst>
      <p:ext uri="{BB962C8B-B14F-4D97-AF65-F5344CB8AC3E}">
        <p14:creationId xmlns:p14="http://schemas.microsoft.com/office/powerpoint/2010/main" val="1572268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832405"/>
            <a:ext cx="12188826" cy="636818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ounded Rectangle 1"/>
          <p:cNvSpPr/>
          <p:nvPr/>
        </p:nvSpPr>
        <p:spPr>
          <a:xfrm>
            <a:off x="40018" y="1250375"/>
            <a:ext cx="3719098" cy="53395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71071" y="1738168"/>
            <a:ext cx="2157880" cy="44255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algn="ctr">
              <a:defRPr sz="2000" b="1">
                <a:solidFill>
                  <a:srgbClr val="C00000"/>
                </a:solidFill>
              </a:defRPr>
            </a:lvl1pPr>
          </a:lstStyle>
          <a:p>
            <a:r>
              <a:rPr lang="id-ID" dirty="0"/>
              <a:t>Rupiah Murni 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4921" y="2184698"/>
            <a:ext cx="1846753" cy="459580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1050" b="1" dirty="0">
                <a:solidFill>
                  <a:srgbClr val="C00000"/>
                </a:solidFill>
              </a:rPr>
              <a:t>Promosi dan Pemasaran Mandalika</a:t>
            </a:r>
          </a:p>
        </p:txBody>
      </p:sp>
      <p:sp>
        <p:nvSpPr>
          <p:cNvPr id="6" name="Rectangle 5"/>
          <p:cNvSpPr/>
          <p:nvPr/>
        </p:nvSpPr>
        <p:spPr>
          <a:xfrm>
            <a:off x="596078" y="2548989"/>
            <a:ext cx="1091682" cy="253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id-ID" sz="1050" b="1" dirty="0">
                <a:solidFill>
                  <a:srgbClr val="000000"/>
                </a:solidFill>
                <a:latin typeface="Calibri Light" panose="020F0302020204030204" pitchFamily="34" charset="0"/>
              </a:rPr>
              <a:t>Rp. 167.82 Miliar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4922" y="2875280"/>
            <a:ext cx="1839487" cy="459580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1050" b="1" dirty="0">
                <a:solidFill>
                  <a:srgbClr val="C00000"/>
                </a:solidFill>
              </a:rPr>
              <a:t>Sarana dan Prasarana Ekowisata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33" y="2270660"/>
            <a:ext cx="322729" cy="3227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20" y="2930032"/>
            <a:ext cx="342691" cy="34269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3547" y="3215640"/>
            <a:ext cx="982705" cy="2461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id-ID" sz="1000" b="1" dirty="0">
                <a:solidFill>
                  <a:srgbClr val="000000"/>
                </a:solidFill>
                <a:latin typeface="Calibri Light" panose="020F0302020204030204" pitchFamily="34" charset="0"/>
              </a:rPr>
              <a:t>Rp. 29.45 Miliar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5776" y="3508866"/>
            <a:ext cx="1828634" cy="476602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1050" b="1" dirty="0">
                <a:solidFill>
                  <a:srgbClr val="C00000"/>
                </a:solidFill>
              </a:rPr>
              <a:t>pembangunan Politeknik </a:t>
            </a:r>
          </a:p>
          <a:p>
            <a:r>
              <a:rPr lang="id-ID" sz="1050" b="1" dirty="0">
                <a:solidFill>
                  <a:srgbClr val="C00000"/>
                </a:solidFill>
              </a:rPr>
              <a:t>Pariwisata Lombok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3545" y="3879178"/>
            <a:ext cx="1046810" cy="2461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id-ID" sz="1000" b="1" dirty="0">
                <a:solidFill>
                  <a:srgbClr val="000000"/>
                </a:solidFill>
                <a:latin typeface="Calibri Light" panose="020F0302020204030204" pitchFamily="34" charset="0"/>
              </a:rPr>
              <a:t>Rp. 175.95 Miliar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1" y="3653530"/>
            <a:ext cx="374088" cy="374087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581253" y="4214052"/>
            <a:ext cx="1789826" cy="280854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1050" b="1" dirty="0">
                <a:solidFill>
                  <a:srgbClr val="C00000"/>
                </a:solidFill>
              </a:rPr>
              <a:t>Preservasi Jalan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6463" y="4392924"/>
            <a:ext cx="1046810" cy="2461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id-ID" sz="1000" b="1" dirty="0">
                <a:solidFill>
                  <a:srgbClr val="000000"/>
                </a:solidFill>
                <a:latin typeface="Calibri Light" panose="020F0302020204030204" pitchFamily="34" charset="0"/>
              </a:rPr>
              <a:t>Rp. 200.39 Miliar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33" y="4302429"/>
            <a:ext cx="302169" cy="302169"/>
          </a:xfrm>
          <a:prstGeom prst="rect">
            <a:avLst/>
          </a:prstGeom>
        </p:spPr>
      </p:pic>
      <p:grpSp>
        <p:nvGrpSpPr>
          <p:cNvPr id="17" name="Group 254"/>
          <p:cNvGrpSpPr/>
          <p:nvPr/>
        </p:nvGrpSpPr>
        <p:grpSpPr>
          <a:xfrm>
            <a:off x="670607" y="4577928"/>
            <a:ext cx="258714" cy="238301"/>
            <a:chOff x="1713730" y="4934390"/>
            <a:chExt cx="160401" cy="152839"/>
          </a:xfrm>
        </p:grpSpPr>
        <p:sp>
          <p:nvSpPr>
            <p:cNvPr id="18" name="Oval 255"/>
            <p:cNvSpPr/>
            <p:nvPr/>
          </p:nvSpPr>
          <p:spPr>
            <a:xfrm>
              <a:off x="1742331" y="4966373"/>
              <a:ext cx="108385" cy="108385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13730" y="4934390"/>
              <a:ext cx="160401" cy="152839"/>
            </a:xfrm>
            <a:prstGeom prst="round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8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20" name="Group 263"/>
          <p:cNvGrpSpPr/>
          <p:nvPr/>
        </p:nvGrpSpPr>
        <p:grpSpPr>
          <a:xfrm>
            <a:off x="907869" y="4581708"/>
            <a:ext cx="258714" cy="238301"/>
            <a:chOff x="1713730" y="4934390"/>
            <a:chExt cx="160401" cy="152839"/>
          </a:xfrm>
        </p:grpSpPr>
        <p:sp>
          <p:nvSpPr>
            <p:cNvPr id="21" name="Oval 255"/>
            <p:cNvSpPr/>
            <p:nvPr/>
          </p:nvSpPr>
          <p:spPr>
            <a:xfrm>
              <a:off x="1742331" y="4966373"/>
              <a:ext cx="108385" cy="108385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13730" y="4934390"/>
              <a:ext cx="160401" cy="152839"/>
            </a:xfrm>
            <a:prstGeom prst="round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800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23" name="Rounded Rectangle 22"/>
          <p:cNvSpPr/>
          <p:nvPr/>
        </p:nvSpPr>
        <p:spPr>
          <a:xfrm>
            <a:off x="573858" y="4885532"/>
            <a:ext cx="1764548" cy="459580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1050" b="1" dirty="0">
                <a:solidFill>
                  <a:srgbClr val="C00000"/>
                </a:solidFill>
              </a:rPr>
              <a:t>Pengembangan Pelabuhan Lembar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5570" y="5227282"/>
            <a:ext cx="809627" cy="2461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id-ID" sz="1000" b="1" dirty="0">
                <a:solidFill>
                  <a:srgbClr val="000000"/>
                </a:solidFill>
                <a:latin typeface="Calibri Light" panose="020F0302020204030204" pitchFamily="34" charset="0"/>
              </a:rPr>
              <a:t>(Kemenhub)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19" y="4996505"/>
            <a:ext cx="309583" cy="309583"/>
          </a:xfrm>
          <a:prstGeom prst="rect">
            <a:avLst/>
          </a:prstGeom>
        </p:spPr>
      </p:pic>
      <p:grpSp>
        <p:nvGrpSpPr>
          <p:cNvPr id="26" name="Group 278"/>
          <p:cNvGrpSpPr/>
          <p:nvPr/>
        </p:nvGrpSpPr>
        <p:grpSpPr>
          <a:xfrm>
            <a:off x="1316120" y="5225962"/>
            <a:ext cx="258714" cy="238301"/>
            <a:chOff x="1713730" y="4934390"/>
            <a:chExt cx="160401" cy="152839"/>
          </a:xfrm>
        </p:grpSpPr>
        <p:sp>
          <p:nvSpPr>
            <p:cNvPr id="27" name="Oval 255"/>
            <p:cNvSpPr/>
            <p:nvPr/>
          </p:nvSpPr>
          <p:spPr>
            <a:xfrm>
              <a:off x="1742331" y="4966373"/>
              <a:ext cx="108385" cy="108385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13730" y="4934390"/>
              <a:ext cx="160401" cy="152839"/>
            </a:xfrm>
            <a:prstGeom prst="round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800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29" name="Rounded Rectangle 28"/>
          <p:cNvSpPr/>
          <p:nvPr/>
        </p:nvSpPr>
        <p:spPr>
          <a:xfrm>
            <a:off x="588186" y="5598676"/>
            <a:ext cx="1800800" cy="476602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1050" b="1" dirty="0">
                <a:solidFill>
                  <a:srgbClr val="C00000"/>
                </a:solidFill>
              </a:rPr>
              <a:t>Model dinamika spasial KSPN Mandalika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2838" y="5967423"/>
            <a:ext cx="759946" cy="2461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id-ID" sz="1000" b="1" dirty="0">
                <a:solidFill>
                  <a:srgbClr val="000000"/>
                </a:solidFill>
                <a:latin typeface="Calibri Light" panose="020F0302020204030204" pitchFamily="34" charset="0"/>
              </a:rPr>
              <a:t>Rp. 2 Miliar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61578" y="5675721"/>
            <a:ext cx="316253" cy="316253"/>
          </a:xfrm>
          <a:prstGeom prst="rect">
            <a:avLst/>
          </a:prstGeom>
        </p:spPr>
      </p:pic>
      <p:grpSp>
        <p:nvGrpSpPr>
          <p:cNvPr id="32" name="Group 287"/>
          <p:cNvGrpSpPr/>
          <p:nvPr/>
        </p:nvGrpSpPr>
        <p:grpSpPr>
          <a:xfrm>
            <a:off x="2284023" y="2219348"/>
            <a:ext cx="1266441" cy="535907"/>
            <a:chOff x="424351" y="395201"/>
            <a:chExt cx="2770907" cy="536047"/>
          </a:xfrm>
        </p:grpSpPr>
        <p:sp>
          <p:nvSpPr>
            <p:cNvPr id="33" name="Rectangle 32"/>
            <p:cNvSpPr/>
            <p:nvPr/>
          </p:nvSpPr>
          <p:spPr>
            <a:xfrm>
              <a:off x="424351" y="395201"/>
              <a:ext cx="277090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900" i="1" dirty="0">
                  <a:latin typeface="+mj-lt"/>
                </a:rPr>
                <a:t>National Slum Upgrading Program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5333" y="685027"/>
              <a:ext cx="215010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1000" b="1" dirty="0">
                  <a:solidFill>
                    <a:srgbClr val="000000"/>
                  </a:solidFill>
                  <a:latin typeface="Calibri Light" panose="020F0302020204030204" pitchFamily="34" charset="0"/>
                </a:rPr>
                <a:t>Rp. 10.78 Miliar</a:t>
              </a:r>
            </a:p>
          </p:txBody>
        </p:sp>
      </p:grpSp>
      <p:grpSp>
        <p:nvGrpSpPr>
          <p:cNvPr id="35" name="Group 290"/>
          <p:cNvGrpSpPr/>
          <p:nvPr/>
        </p:nvGrpSpPr>
        <p:grpSpPr>
          <a:xfrm>
            <a:off x="2287652" y="2791648"/>
            <a:ext cx="1428911" cy="782678"/>
            <a:chOff x="409871" y="184459"/>
            <a:chExt cx="2108050" cy="782882"/>
          </a:xfrm>
        </p:grpSpPr>
        <p:sp>
          <p:nvSpPr>
            <p:cNvPr id="36" name="Rectangle 35"/>
            <p:cNvSpPr/>
            <p:nvPr/>
          </p:nvSpPr>
          <p:spPr>
            <a:xfrm>
              <a:off x="409871" y="184459"/>
              <a:ext cx="21080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i="1" dirty="0">
                  <a:latin typeface="+mj-lt"/>
                </a:rPr>
                <a:t>Sustainable Management of</a:t>
              </a:r>
              <a:r>
                <a:rPr lang="id-ID" sz="900" i="1" dirty="0">
                  <a:latin typeface="+mj-lt"/>
                </a:rPr>
                <a:t> </a:t>
              </a:r>
              <a:r>
                <a:rPr lang="en-US" sz="900" i="1" dirty="0">
                  <a:latin typeface="+mj-lt"/>
                </a:rPr>
                <a:t>Agricultural Research and Technology</a:t>
              </a:r>
              <a:r>
                <a:rPr lang="id-ID" sz="900" i="1" dirty="0">
                  <a:latin typeface="+mj-lt"/>
                </a:rPr>
                <a:t> </a:t>
              </a:r>
              <a:r>
                <a:rPr lang="en-US" sz="900" i="1" dirty="0">
                  <a:latin typeface="+mj-lt"/>
                </a:rPr>
                <a:t>Dissemination</a:t>
              </a:r>
              <a:endParaRPr lang="it-IT" sz="900" i="1" dirty="0">
                <a:latin typeface="+mj-lt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14790" y="721120"/>
              <a:ext cx="121570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id-ID" sz="1000" b="1" dirty="0">
                  <a:solidFill>
                    <a:srgbClr val="000000"/>
                  </a:solidFill>
                  <a:latin typeface="Calibri Light" panose="020F0302020204030204" pitchFamily="34" charset="0"/>
                </a:rPr>
                <a:t>Rp. 10 Miliar</a:t>
              </a:r>
            </a:p>
          </p:txBody>
        </p:sp>
      </p:grpSp>
      <p:grpSp>
        <p:nvGrpSpPr>
          <p:cNvPr id="38" name="Group 293"/>
          <p:cNvGrpSpPr/>
          <p:nvPr/>
        </p:nvGrpSpPr>
        <p:grpSpPr>
          <a:xfrm>
            <a:off x="2283732" y="3566106"/>
            <a:ext cx="1435696" cy="797125"/>
            <a:chOff x="371446" y="115438"/>
            <a:chExt cx="2118060" cy="797333"/>
          </a:xfrm>
        </p:grpSpPr>
        <p:sp>
          <p:nvSpPr>
            <p:cNvPr id="39" name="Rectangle 38"/>
            <p:cNvSpPr/>
            <p:nvPr/>
          </p:nvSpPr>
          <p:spPr>
            <a:xfrm>
              <a:off x="376895" y="115438"/>
              <a:ext cx="211261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i="1" dirty="0">
                  <a:latin typeface="+mj-lt"/>
                </a:rPr>
                <a:t>The Support to Quality Improvement of</a:t>
              </a:r>
              <a:r>
                <a:rPr lang="id-ID" sz="900" i="1" dirty="0">
                  <a:latin typeface="+mj-lt"/>
                </a:rPr>
                <a:t> </a:t>
              </a:r>
              <a:r>
                <a:rPr lang="en-US" sz="900" i="1" dirty="0">
                  <a:latin typeface="+mj-lt"/>
                </a:rPr>
                <a:t>The Islamic Higher Education Project</a:t>
              </a:r>
              <a:endParaRPr lang="it-IT" sz="900" i="1" dirty="0">
                <a:latin typeface="+mj-l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71446" y="666550"/>
              <a:ext cx="144977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id-ID" sz="1000" b="1" dirty="0">
                  <a:solidFill>
                    <a:srgbClr val="000000"/>
                  </a:solidFill>
                  <a:latin typeface="Calibri Light" panose="020F0302020204030204" pitchFamily="34" charset="0"/>
                </a:rPr>
                <a:t>Rp. 104.8 Miliar</a:t>
              </a:r>
            </a:p>
          </p:txBody>
        </p:sp>
      </p:grpSp>
      <p:grpSp>
        <p:nvGrpSpPr>
          <p:cNvPr id="41" name="Group 296"/>
          <p:cNvGrpSpPr/>
          <p:nvPr/>
        </p:nvGrpSpPr>
        <p:grpSpPr>
          <a:xfrm>
            <a:off x="2301135" y="4401580"/>
            <a:ext cx="1447790" cy="981771"/>
            <a:chOff x="3312226" y="-649341"/>
            <a:chExt cx="2135905" cy="982027"/>
          </a:xfrm>
        </p:grpSpPr>
        <p:sp>
          <p:nvSpPr>
            <p:cNvPr id="42" name="Rectangle 41"/>
            <p:cNvSpPr/>
            <p:nvPr/>
          </p:nvSpPr>
          <p:spPr>
            <a:xfrm>
              <a:off x="3337160" y="-649341"/>
              <a:ext cx="211097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latin typeface="+mj-lt"/>
                </a:rPr>
                <a:t>Second Additional Financing for the Third Water Supply and Sanitation for</a:t>
              </a:r>
              <a:r>
                <a:rPr lang="id-ID" sz="900" dirty="0">
                  <a:latin typeface="+mj-lt"/>
                </a:rPr>
                <a:t> </a:t>
              </a:r>
              <a:r>
                <a:rPr lang="en-US" sz="900" dirty="0">
                  <a:latin typeface="+mj-lt"/>
                </a:rPr>
                <a:t>Low Income Communities</a:t>
              </a:r>
              <a:endParaRPr lang="it-IT" sz="900" i="1" dirty="0">
                <a:latin typeface="+mj-l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312226" y="86465"/>
              <a:ext cx="126062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id-ID" sz="1000" b="1" dirty="0">
                  <a:solidFill>
                    <a:srgbClr val="000000"/>
                  </a:solidFill>
                  <a:latin typeface="Calibri Light" panose="020F0302020204030204" pitchFamily="34" charset="0"/>
                </a:rPr>
                <a:t>Rp. 4.6 Miliar</a:t>
              </a: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2119293" y="1755114"/>
            <a:ext cx="1313064" cy="44255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>
                <a:solidFill>
                  <a:schemeClr val="tx2">
                    <a:lumMod val="75000"/>
                  </a:schemeClr>
                </a:solidFill>
              </a:rPr>
              <a:t>PHLN :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289954" y="4435877"/>
            <a:ext cx="35990" cy="89976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/>
          </a:p>
        </p:txBody>
      </p:sp>
      <p:sp>
        <p:nvSpPr>
          <p:cNvPr id="46" name="Rectangle 45"/>
          <p:cNvSpPr/>
          <p:nvPr/>
        </p:nvSpPr>
        <p:spPr>
          <a:xfrm>
            <a:off x="2281614" y="2231242"/>
            <a:ext cx="43341" cy="5038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/>
          </a:p>
        </p:txBody>
      </p:sp>
      <p:sp>
        <p:nvSpPr>
          <p:cNvPr id="47" name="Rectangle 46"/>
          <p:cNvSpPr/>
          <p:nvPr/>
        </p:nvSpPr>
        <p:spPr>
          <a:xfrm>
            <a:off x="2280888" y="2827139"/>
            <a:ext cx="43341" cy="68382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/>
          </a:p>
        </p:txBody>
      </p:sp>
      <p:sp>
        <p:nvSpPr>
          <p:cNvPr id="48" name="Rectangle 47"/>
          <p:cNvSpPr/>
          <p:nvPr/>
        </p:nvSpPr>
        <p:spPr>
          <a:xfrm>
            <a:off x="2280162" y="3586105"/>
            <a:ext cx="43341" cy="7558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/>
          </a:p>
        </p:txBody>
      </p:sp>
      <p:grpSp>
        <p:nvGrpSpPr>
          <p:cNvPr id="49" name="Group 317"/>
          <p:cNvGrpSpPr/>
          <p:nvPr/>
        </p:nvGrpSpPr>
        <p:grpSpPr>
          <a:xfrm>
            <a:off x="3258374" y="4108273"/>
            <a:ext cx="265744" cy="255323"/>
            <a:chOff x="5946856" y="694401"/>
            <a:chExt cx="265814" cy="255389"/>
          </a:xfrm>
        </p:grpSpPr>
        <p:sp>
          <p:nvSpPr>
            <p:cNvPr id="50" name="Oval 318"/>
            <p:cNvSpPr/>
            <p:nvPr/>
          </p:nvSpPr>
          <p:spPr>
            <a:xfrm>
              <a:off x="5981706" y="732880"/>
              <a:ext cx="174862" cy="169034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946856" y="694401"/>
              <a:ext cx="265814" cy="255389"/>
            </a:xfrm>
            <a:prstGeom prst="round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900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52" name="Group 320"/>
          <p:cNvGrpSpPr/>
          <p:nvPr/>
        </p:nvGrpSpPr>
        <p:grpSpPr>
          <a:xfrm>
            <a:off x="3093890" y="5093202"/>
            <a:ext cx="265744" cy="255323"/>
            <a:chOff x="5935839" y="682044"/>
            <a:chExt cx="265814" cy="255389"/>
          </a:xfrm>
        </p:grpSpPr>
        <p:sp>
          <p:nvSpPr>
            <p:cNvPr id="53" name="Oval 321"/>
            <p:cNvSpPr/>
            <p:nvPr/>
          </p:nvSpPr>
          <p:spPr>
            <a:xfrm>
              <a:off x="5981706" y="732880"/>
              <a:ext cx="174862" cy="169034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935839" y="682044"/>
              <a:ext cx="265814" cy="255389"/>
            </a:xfrm>
            <a:prstGeom prst="round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900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88186" y="2212582"/>
            <a:ext cx="35990" cy="6118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/>
          </a:p>
        </p:txBody>
      </p:sp>
      <p:sp>
        <p:nvSpPr>
          <p:cNvPr id="56" name="Rectangle 55"/>
          <p:cNvSpPr/>
          <p:nvPr/>
        </p:nvSpPr>
        <p:spPr>
          <a:xfrm>
            <a:off x="591354" y="2900157"/>
            <a:ext cx="35990" cy="6118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/>
          </a:p>
        </p:txBody>
      </p:sp>
      <p:sp>
        <p:nvSpPr>
          <p:cNvPr id="57" name="Rectangle 56"/>
          <p:cNvSpPr/>
          <p:nvPr/>
        </p:nvSpPr>
        <p:spPr>
          <a:xfrm>
            <a:off x="582545" y="3584176"/>
            <a:ext cx="35990" cy="6118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/>
          </a:p>
        </p:txBody>
      </p:sp>
      <p:sp>
        <p:nvSpPr>
          <p:cNvPr id="58" name="Rectangle 57"/>
          <p:cNvSpPr/>
          <p:nvPr/>
        </p:nvSpPr>
        <p:spPr>
          <a:xfrm>
            <a:off x="574475" y="4267792"/>
            <a:ext cx="35990" cy="6118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/>
          </a:p>
        </p:txBody>
      </p:sp>
      <p:sp>
        <p:nvSpPr>
          <p:cNvPr id="59" name="Rectangle 58"/>
          <p:cNvSpPr/>
          <p:nvPr/>
        </p:nvSpPr>
        <p:spPr>
          <a:xfrm>
            <a:off x="590402" y="4951408"/>
            <a:ext cx="35990" cy="6118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/>
          </a:p>
        </p:txBody>
      </p:sp>
      <p:sp>
        <p:nvSpPr>
          <p:cNvPr id="60" name="Rectangle 59"/>
          <p:cNvSpPr/>
          <p:nvPr/>
        </p:nvSpPr>
        <p:spPr>
          <a:xfrm>
            <a:off x="593276" y="5624674"/>
            <a:ext cx="35990" cy="6118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/>
          </a:p>
        </p:txBody>
      </p:sp>
      <p:grpSp>
        <p:nvGrpSpPr>
          <p:cNvPr id="61" name="Group 1"/>
          <p:cNvGrpSpPr/>
          <p:nvPr/>
        </p:nvGrpSpPr>
        <p:grpSpPr>
          <a:xfrm>
            <a:off x="3974289" y="1652038"/>
            <a:ext cx="5013315" cy="3828134"/>
            <a:chOff x="3743624" y="2059774"/>
            <a:chExt cx="5611001" cy="4284524"/>
          </a:xfrm>
        </p:grpSpPr>
        <p:grpSp>
          <p:nvGrpSpPr>
            <p:cNvPr id="62" name="Group 7"/>
            <p:cNvGrpSpPr/>
            <p:nvPr/>
          </p:nvGrpSpPr>
          <p:grpSpPr>
            <a:xfrm>
              <a:off x="3743624" y="2059774"/>
              <a:ext cx="5611001" cy="4284524"/>
              <a:chOff x="3911051" y="2242092"/>
              <a:chExt cx="5611001" cy="4284524"/>
            </a:xfrm>
          </p:grpSpPr>
          <p:grpSp>
            <p:nvGrpSpPr>
              <p:cNvPr id="66" name="Group 39"/>
              <p:cNvGrpSpPr/>
              <p:nvPr/>
            </p:nvGrpSpPr>
            <p:grpSpPr>
              <a:xfrm>
                <a:off x="3911051" y="2242092"/>
                <a:ext cx="5611001" cy="4284524"/>
                <a:chOff x="3244667" y="1627919"/>
                <a:chExt cx="5611001" cy="4284524"/>
              </a:xfrm>
            </p:grpSpPr>
            <p:pic>
              <p:nvPicPr>
                <p:cNvPr id="84" name="Picture 83"/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608" t="3948" r="5822" b="1450"/>
                <a:stretch/>
              </p:blipFill>
              <p:spPr>
                <a:xfrm>
                  <a:off x="3244667" y="1627919"/>
                  <a:ext cx="5611001" cy="4284524"/>
                </a:xfrm>
                <a:prstGeom prst="rect">
                  <a:avLst/>
                </a:prstGeom>
              </p:spPr>
            </p:pic>
            <p:sp>
              <p:nvSpPr>
                <p:cNvPr id="85" name="Rectangle 84"/>
                <p:cNvSpPr/>
                <p:nvPr/>
              </p:nvSpPr>
              <p:spPr>
                <a:xfrm>
                  <a:off x="6105532" y="5278786"/>
                  <a:ext cx="465075" cy="344698"/>
                </a:xfrm>
                <a:prstGeom prst="rect">
                  <a:avLst/>
                </a:prstGeom>
                <a:solidFill>
                  <a:srgbClr val="FF0000">
                    <a:alpha val="15000"/>
                  </a:srgbClr>
                </a:solidFill>
                <a:ln w="25400">
                  <a:solidFill>
                    <a:srgbClr val="C0000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86" name="Rounded Rectangle 85"/>
                <p:cNvSpPr/>
                <p:nvPr/>
              </p:nvSpPr>
              <p:spPr>
                <a:xfrm>
                  <a:off x="6770102" y="5268580"/>
                  <a:ext cx="1622600" cy="523658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id-ID" sz="1000" b="1" dirty="0">
                      <a:solidFill>
                        <a:schemeClr val="tx1"/>
                      </a:solidFill>
                      <a:latin typeface="Calibri" pitchFamily="34" charset="0"/>
                    </a:rPr>
                    <a:t>KAWASAN PARIWISATA MANDALIKA</a:t>
                  </a:r>
                </a:p>
              </p:txBody>
            </p:sp>
            <p:sp>
              <p:nvSpPr>
                <p:cNvPr id="87" name="Rounded Rectangle 86"/>
                <p:cNvSpPr/>
                <p:nvPr/>
              </p:nvSpPr>
              <p:spPr>
                <a:xfrm>
                  <a:off x="6771196" y="1863767"/>
                  <a:ext cx="544195" cy="266711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FF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d-ID" sz="800" b="1" dirty="0">
                      <a:solidFill>
                        <a:schemeClr val="bg2">
                          <a:lumMod val="25000"/>
                        </a:schemeClr>
                      </a:solidFill>
                    </a:rPr>
                    <a:t>Bayan</a:t>
                  </a:r>
                </a:p>
              </p:txBody>
            </p:sp>
            <p:sp>
              <p:nvSpPr>
                <p:cNvPr id="88" name="Rounded Rectangle 87"/>
                <p:cNvSpPr/>
                <p:nvPr/>
              </p:nvSpPr>
              <p:spPr>
                <a:xfrm>
                  <a:off x="7489306" y="2639324"/>
                  <a:ext cx="612283" cy="342915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FF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d-ID" sz="600" b="1" dirty="0">
                      <a:solidFill>
                        <a:schemeClr val="bg2">
                          <a:lumMod val="25000"/>
                        </a:schemeClr>
                      </a:solidFill>
                    </a:rPr>
                    <a:t>Sembulun Bumbung</a:t>
                  </a:r>
                </a:p>
              </p:txBody>
            </p:sp>
            <p:pic>
              <p:nvPicPr>
                <p:cNvPr id="89" name="Picture 8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74633" y="2590821"/>
                  <a:ext cx="229347" cy="229347"/>
                </a:xfrm>
                <a:prstGeom prst="rect">
                  <a:avLst/>
                </a:prstGeom>
              </p:spPr>
            </p:pic>
            <p:pic>
              <p:nvPicPr>
                <p:cNvPr id="90" name="Picture 89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7009" y="3732726"/>
                  <a:ext cx="262995" cy="262995"/>
                </a:xfrm>
                <a:prstGeom prst="rect">
                  <a:avLst/>
                </a:prstGeom>
              </p:spPr>
            </p:pic>
            <p:cxnSp>
              <p:nvCxnSpPr>
                <p:cNvPr id="91" name="Straight Connector 90"/>
                <p:cNvCxnSpPr/>
                <p:nvPr/>
              </p:nvCxnSpPr>
              <p:spPr>
                <a:xfrm flipV="1">
                  <a:off x="5799329" y="4413234"/>
                  <a:ext cx="133610" cy="158081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92" name="Picture 91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53715" y="4320690"/>
                  <a:ext cx="262995" cy="262995"/>
                </a:xfrm>
                <a:prstGeom prst="rect">
                  <a:avLst/>
                </a:prstGeom>
              </p:spPr>
            </p:pic>
            <p:pic>
              <p:nvPicPr>
                <p:cNvPr id="93" name="Picture 92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53162" y="4128432"/>
                  <a:ext cx="262995" cy="262995"/>
                </a:xfrm>
                <a:prstGeom prst="rect">
                  <a:avLst/>
                </a:prstGeom>
              </p:spPr>
            </p:pic>
            <p:sp>
              <p:nvSpPr>
                <p:cNvPr id="94" name="Freeform 93"/>
                <p:cNvSpPr/>
                <p:nvPr/>
              </p:nvSpPr>
              <p:spPr>
                <a:xfrm>
                  <a:off x="5999710" y="4069165"/>
                  <a:ext cx="364525" cy="352167"/>
                </a:xfrm>
                <a:custGeom>
                  <a:avLst/>
                  <a:gdLst>
                    <a:gd name="connsiteX0" fmla="*/ 0 w 364525"/>
                    <a:gd name="connsiteY0" fmla="*/ 333632 h 352167"/>
                    <a:gd name="connsiteX1" fmla="*/ 30892 w 364525"/>
                    <a:gd name="connsiteY1" fmla="*/ 339811 h 352167"/>
                    <a:gd name="connsiteX2" fmla="*/ 49427 w 364525"/>
                    <a:gd name="connsiteY2" fmla="*/ 352167 h 352167"/>
                    <a:gd name="connsiteX3" fmla="*/ 154460 w 364525"/>
                    <a:gd name="connsiteY3" fmla="*/ 345989 h 352167"/>
                    <a:gd name="connsiteX4" fmla="*/ 191530 w 364525"/>
                    <a:gd name="connsiteY4" fmla="*/ 327454 h 352167"/>
                    <a:gd name="connsiteX5" fmla="*/ 197709 w 364525"/>
                    <a:gd name="connsiteY5" fmla="*/ 308919 h 352167"/>
                    <a:gd name="connsiteX6" fmla="*/ 234779 w 364525"/>
                    <a:gd name="connsiteY6" fmla="*/ 278027 h 352167"/>
                    <a:gd name="connsiteX7" fmla="*/ 259492 w 364525"/>
                    <a:gd name="connsiteY7" fmla="*/ 240957 h 352167"/>
                    <a:gd name="connsiteX8" fmla="*/ 271849 w 364525"/>
                    <a:gd name="connsiteY8" fmla="*/ 222421 h 352167"/>
                    <a:gd name="connsiteX9" fmla="*/ 296563 w 364525"/>
                    <a:gd name="connsiteY9" fmla="*/ 185351 h 352167"/>
                    <a:gd name="connsiteX10" fmla="*/ 321276 w 364525"/>
                    <a:gd name="connsiteY10" fmla="*/ 148281 h 352167"/>
                    <a:gd name="connsiteX11" fmla="*/ 333633 w 364525"/>
                    <a:gd name="connsiteY11" fmla="*/ 105032 h 352167"/>
                    <a:gd name="connsiteX12" fmla="*/ 345990 w 364525"/>
                    <a:gd name="connsiteY12" fmla="*/ 67962 h 352167"/>
                    <a:gd name="connsiteX13" fmla="*/ 358346 w 364525"/>
                    <a:gd name="connsiteY13" fmla="*/ 30892 h 352167"/>
                    <a:gd name="connsiteX14" fmla="*/ 364525 w 364525"/>
                    <a:gd name="connsiteY14" fmla="*/ 12357 h 352167"/>
                    <a:gd name="connsiteX15" fmla="*/ 364525 w 364525"/>
                    <a:gd name="connsiteY15" fmla="*/ 0 h 352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64525" h="352167">
                      <a:moveTo>
                        <a:pt x="0" y="333632"/>
                      </a:moveTo>
                      <a:cubicBezTo>
                        <a:pt x="10297" y="335692"/>
                        <a:pt x="21059" y="336124"/>
                        <a:pt x="30892" y="339811"/>
                      </a:cubicBezTo>
                      <a:cubicBezTo>
                        <a:pt x="37845" y="342418"/>
                        <a:pt x="42011" y="351796"/>
                        <a:pt x="49427" y="352167"/>
                      </a:cubicBezTo>
                      <a:lnTo>
                        <a:pt x="154460" y="345989"/>
                      </a:lnTo>
                      <a:cubicBezTo>
                        <a:pt x="166671" y="341919"/>
                        <a:pt x="182819" y="338343"/>
                        <a:pt x="191530" y="327454"/>
                      </a:cubicBezTo>
                      <a:cubicBezTo>
                        <a:pt x="195598" y="322369"/>
                        <a:pt x="194096" y="314338"/>
                        <a:pt x="197709" y="308919"/>
                      </a:cubicBezTo>
                      <a:cubicBezTo>
                        <a:pt x="207223" y="294648"/>
                        <a:pt x="221102" y="287145"/>
                        <a:pt x="234779" y="278027"/>
                      </a:cubicBezTo>
                      <a:lnTo>
                        <a:pt x="259492" y="240957"/>
                      </a:lnTo>
                      <a:lnTo>
                        <a:pt x="271849" y="222421"/>
                      </a:lnTo>
                      <a:cubicBezTo>
                        <a:pt x="283665" y="186972"/>
                        <a:pt x="269565" y="220062"/>
                        <a:pt x="296563" y="185351"/>
                      </a:cubicBezTo>
                      <a:cubicBezTo>
                        <a:pt x="305681" y="173629"/>
                        <a:pt x="321276" y="148281"/>
                        <a:pt x="321276" y="148281"/>
                      </a:cubicBezTo>
                      <a:cubicBezTo>
                        <a:pt x="342048" y="85963"/>
                        <a:pt x="310347" y="182649"/>
                        <a:pt x="333633" y="105032"/>
                      </a:cubicBezTo>
                      <a:cubicBezTo>
                        <a:pt x="337376" y="92556"/>
                        <a:pt x="341871" y="80319"/>
                        <a:pt x="345990" y="67962"/>
                      </a:cubicBezTo>
                      <a:lnTo>
                        <a:pt x="358346" y="30892"/>
                      </a:lnTo>
                      <a:cubicBezTo>
                        <a:pt x="360406" y="24714"/>
                        <a:pt x="364525" y="18870"/>
                        <a:pt x="364525" y="12357"/>
                      </a:cubicBezTo>
                      <a:lnTo>
                        <a:pt x="364525" y="0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grpSp>
              <p:nvGrpSpPr>
                <p:cNvPr id="95" name="Group 126"/>
                <p:cNvGrpSpPr/>
                <p:nvPr/>
              </p:nvGrpSpPr>
              <p:grpSpPr>
                <a:xfrm>
                  <a:off x="5628490" y="4244034"/>
                  <a:ext cx="294517" cy="309943"/>
                  <a:chOff x="6197674" y="2820024"/>
                  <a:chExt cx="305472" cy="321472"/>
                </a:xfrm>
              </p:grpSpPr>
              <p:sp>
                <p:nvSpPr>
                  <p:cNvPr id="115" name="Oval 114"/>
                  <p:cNvSpPr/>
                  <p:nvPr/>
                </p:nvSpPr>
                <p:spPr>
                  <a:xfrm>
                    <a:off x="6253335" y="2891801"/>
                    <a:ext cx="187565" cy="18756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4400"/>
                  </a:p>
                </p:txBody>
              </p:sp>
              <p:sp>
                <p:nvSpPr>
                  <p:cNvPr id="116" name="TextBox 115"/>
                  <p:cNvSpPr txBox="1"/>
                  <p:nvPr/>
                </p:nvSpPr>
                <p:spPr>
                  <a:xfrm>
                    <a:off x="6197674" y="2820024"/>
                    <a:ext cx="305472" cy="3214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d-ID" sz="1200" dirty="0">
                        <a:solidFill>
                          <a:schemeClr val="bg1"/>
                        </a:solidFill>
                      </a:rPr>
                      <a:t>1</a:t>
                    </a:r>
                  </a:p>
                </p:txBody>
              </p:sp>
            </p:grpSp>
            <p:grpSp>
              <p:nvGrpSpPr>
                <p:cNvPr id="96" name="Group 127"/>
                <p:cNvGrpSpPr/>
                <p:nvPr/>
              </p:nvGrpSpPr>
              <p:grpSpPr>
                <a:xfrm>
                  <a:off x="6303720" y="3673531"/>
                  <a:ext cx="294517" cy="309943"/>
                  <a:chOff x="6200564" y="2831559"/>
                  <a:chExt cx="305472" cy="321472"/>
                </a:xfrm>
              </p:grpSpPr>
              <p:sp>
                <p:nvSpPr>
                  <p:cNvPr id="113" name="Oval 112"/>
                  <p:cNvSpPr/>
                  <p:nvPr/>
                </p:nvSpPr>
                <p:spPr>
                  <a:xfrm>
                    <a:off x="6253335" y="2891801"/>
                    <a:ext cx="187565" cy="18756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114" name="TextBox 113"/>
                  <p:cNvSpPr txBox="1"/>
                  <p:nvPr/>
                </p:nvSpPr>
                <p:spPr>
                  <a:xfrm>
                    <a:off x="6200564" y="2831559"/>
                    <a:ext cx="305472" cy="3214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d-ID" sz="1200" dirty="0">
                        <a:solidFill>
                          <a:schemeClr val="bg1"/>
                        </a:solidFill>
                      </a:rPr>
                      <a:t>1</a:t>
                    </a:r>
                  </a:p>
                </p:txBody>
              </p:sp>
            </p:grpSp>
            <p:grpSp>
              <p:nvGrpSpPr>
                <p:cNvPr id="97" name="Group 133"/>
                <p:cNvGrpSpPr/>
                <p:nvPr/>
              </p:nvGrpSpPr>
              <p:grpSpPr>
                <a:xfrm>
                  <a:off x="6644640" y="1818166"/>
                  <a:ext cx="283755" cy="284113"/>
                  <a:chOff x="6134246" y="2748105"/>
                  <a:chExt cx="491049" cy="491671"/>
                </a:xfrm>
              </p:grpSpPr>
              <p:sp>
                <p:nvSpPr>
                  <p:cNvPr id="111" name="Oval 110"/>
                  <p:cNvSpPr/>
                  <p:nvPr/>
                </p:nvSpPr>
                <p:spPr>
                  <a:xfrm>
                    <a:off x="6242700" y="2878856"/>
                    <a:ext cx="187564" cy="18756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6134246" y="2748105"/>
                    <a:ext cx="491049" cy="4916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d-ID" sz="1050" dirty="0">
                        <a:solidFill>
                          <a:schemeClr val="bg1"/>
                        </a:solidFill>
                      </a:rPr>
                      <a:t>2</a:t>
                    </a:r>
                  </a:p>
                </p:txBody>
              </p:sp>
            </p:grpSp>
            <p:grpSp>
              <p:nvGrpSpPr>
                <p:cNvPr id="98" name="Group 136"/>
                <p:cNvGrpSpPr/>
                <p:nvPr/>
              </p:nvGrpSpPr>
              <p:grpSpPr>
                <a:xfrm>
                  <a:off x="7350267" y="2537215"/>
                  <a:ext cx="283755" cy="284113"/>
                  <a:chOff x="6107289" y="2738739"/>
                  <a:chExt cx="491050" cy="491671"/>
                </a:xfrm>
              </p:grpSpPr>
              <p:sp>
                <p:nvSpPr>
                  <p:cNvPr id="109" name="Oval 108"/>
                  <p:cNvSpPr/>
                  <p:nvPr/>
                </p:nvSpPr>
                <p:spPr>
                  <a:xfrm>
                    <a:off x="6253335" y="2891801"/>
                    <a:ext cx="187565" cy="18756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110" name="TextBox 109"/>
                  <p:cNvSpPr txBox="1"/>
                  <p:nvPr/>
                </p:nvSpPr>
                <p:spPr>
                  <a:xfrm>
                    <a:off x="6107289" y="2738739"/>
                    <a:ext cx="491050" cy="4916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d-ID" sz="1050" dirty="0">
                        <a:solidFill>
                          <a:schemeClr val="bg1"/>
                        </a:solidFill>
                      </a:rPr>
                      <a:t>2</a:t>
                    </a:r>
                  </a:p>
                </p:txBody>
              </p:sp>
            </p:grpSp>
            <p:sp>
              <p:nvSpPr>
                <p:cNvPr id="99" name="Freeform 98"/>
                <p:cNvSpPr/>
                <p:nvPr/>
              </p:nvSpPr>
              <p:spPr>
                <a:xfrm>
                  <a:off x="6895415" y="2115791"/>
                  <a:ext cx="599463" cy="720332"/>
                </a:xfrm>
                <a:custGeom>
                  <a:avLst/>
                  <a:gdLst>
                    <a:gd name="connsiteX0" fmla="*/ 0 w 714375"/>
                    <a:gd name="connsiteY0" fmla="*/ 0 h 743267"/>
                    <a:gd name="connsiteX1" fmla="*/ 57150 w 714375"/>
                    <a:gd name="connsiteY1" fmla="*/ 28575 h 743267"/>
                    <a:gd name="connsiteX2" fmla="*/ 76200 w 714375"/>
                    <a:gd name="connsiteY2" fmla="*/ 57150 h 743267"/>
                    <a:gd name="connsiteX3" fmla="*/ 114300 w 714375"/>
                    <a:gd name="connsiteY3" fmla="*/ 66675 h 743267"/>
                    <a:gd name="connsiteX4" fmla="*/ 142875 w 714375"/>
                    <a:gd name="connsiteY4" fmla="*/ 76200 h 743267"/>
                    <a:gd name="connsiteX5" fmla="*/ 171450 w 714375"/>
                    <a:gd name="connsiteY5" fmla="*/ 95250 h 743267"/>
                    <a:gd name="connsiteX6" fmla="*/ 200025 w 714375"/>
                    <a:gd name="connsiteY6" fmla="*/ 104775 h 743267"/>
                    <a:gd name="connsiteX7" fmla="*/ 228600 w 714375"/>
                    <a:gd name="connsiteY7" fmla="*/ 123825 h 743267"/>
                    <a:gd name="connsiteX8" fmla="*/ 285750 w 714375"/>
                    <a:gd name="connsiteY8" fmla="*/ 152400 h 743267"/>
                    <a:gd name="connsiteX9" fmla="*/ 342900 w 714375"/>
                    <a:gd name="connsiteY9" fmla="*/ 219075 h 743267"/>
                    <a:gd name="connsiteX10" fmla="*/ 381000 w 714375"/>
                    <a:gd name="connsiteY10" fmla="*/ 238125 h 743267"/>
                    <a:gd name="connsiteX11" fmla="*/ 400050 w 714375"/>
                    <a:gd name="connsiteY11" fmla="*/ 266700 h 743267"/>
                    <a:gd name="connsiteX12" fmla="*/ 419100 w 714375"/>
                    <a:gd name="connsiteY12" fmla="*/ 314325 h 743267"/>
                    <a:gd name="connsiteX13" fmla="*/ 447675 w 714375"/>
                    <a:gd name="connsiteY13" fmla="*/ 342900 h 743267"/>
                    <a:gd name="connsiteX14" fmla="*/ 466725 w 714375"/>
                    <a:gd name="connsiteY14" fmla="*/ 400050 h 743267"/>
                    <a:gd name="connsiteX15" fmla="*/ 476250 w 714375"/>
                    <a:gd name="connsiteY15" fmla="*/ 428625 h 743267"/>
                    <a:gd name="connsiteX16" fmla="*/ 495300 w 714375"/>
                    <a:gd name="connsiteY16" fmla="*/ 457200 h 743267"/>
                    <a:gd name="connsiteX17" fmla="*/ 542925 w 714375"/>
                    <a:gd name="connsiteY17" fmla="*/ 514350 h 743267"/>
                    <a:gd name="connsiteX18" fmla="*/ 571500 w 714375"/>
                    <a:gd name="connsiteY18" fmla="*/ 647700 h 743267"/>
                    <a:gd name="connsiteX19" fmla="*/ 600075 w 714375"/>
                    <a:gd name="connsiteY19" fmla="*/ 704850 h 743267"/>
                    <a:gd name="connsiteX20" fmla="*/ 628650 w 714375"/>
                    <a:gd name="connsiteY20" fmla="*/ 714375 h 743267"/>
                    <a:gd name="connsiteX21" fmla="*/ 657225 w 714375"/>
                    <a:gd name="connsiteY21" fmla="*/ 733425 h 743267"/>
                    <a:gd name="connsiteX22" fmla="*/ 714375 w 714375"/>
                    <a:gd name="connsiteY22" fmla="*/ 742950 h 743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714375" h="743267">
                      <a:moveTo>
                        <a:pt x="0" y="0"/>
                      </a:moveTo>
                      <a:cubicBezTo>
                        <a:pt x="19050" y="9525"/>
                        <a:pt x="40111" y="15796"/>
                        <a:pt x="57150" y="28575"/>
                      </a:cubicBezTo>
                      <a:cubicBezTo>
                        <a:pt x="66308" y="35444"/>
                        <a:pt x="66675" y="50800"/>
                        <a:pt x="76200" y="57150"/>
                      </a:cubicBezTo>
                      <a:cubicBezTo>
                        <a:pt x="87092" y="64412"/>
                        <a:pt x="101713" y="63079"/>
                        <a:pt x="114300" y="66675"/>
                      </a:cubicBezTo>
                      <a:cubicBezTo>
                        <a:pt x="123954" y="69433"/>
                        <a:pt x="133895" y="71710"/>
                        <a:pt x="142875" y="76200"/>
                      </a:cubicBezTo>
                      <a:cubicBezTo>
                        <a:pt x="153114" y="81320"/>
                        <a:pt x="161211" y="90130"/>
                        <a:pt x="171450" y="95250"/>
                      </a:cubicBezTo>
                      <a:cubicBezTo>
                        <a:pt x="180430" y="99740"/>
                        <a:pt x="191045" y="100285"/>
                        <a:pt x="200025" y="104775"/>
                      </a:cubicBezTo>
                      <a:cubicBezTo>
                        <a:pt x="210264" y="109895"/>
                        <a:pt x="218361" y="118705"/>
                        <a:pt x="228600" y="123825"/>
                      </a:cubicBezTo>
                      <a:cubicBezTo>
                        <a:pt x="307470" y="163260"/>
                        <a:pt x="203858" y="97805"/>
                        <a:pt x="285750" y="152400"/>
                      </a:cubicBezTo>
                      <a:cubicBezTo>
                        <a:pt x="304948" y="181197"/>
                        <a:pt x="312104" y="195978"/>
                        <a:pt x="342900" y="219075"/>
                      </a:cubicBezTo>
                      <a:cubicBezTo>
                        <a:pt x="354259" y="227594"/>
                        <a:pt x="368300" y="231775"/>
                        <a:pt x="381000" y="238125"/>
                      </a:cubicBezTo>
                      <a:cubicBezTo>
                        <a:pt x="387350" y="247650"/>
                        <a:pt x="394930" y="256461"/>
                        <a:pt x="400050" y="266700"/>
                      </a:cubicBezTo>
                      <a:cubicBezTo>
                        <a:pt x="407696" y="281993"/>
                        <a:pt x="410038" y="299826"/>
                        <a:pt x="419100" y="314325"/>
                      </a:cubicBezTo>
                      <a:cubicBezTo>
                        <a:pt x="426239" y="325748"/>
                        <a:pt x="438150" y="333375"/>
                        <a:pt x="447675" y="342900"/>
                      </a:cubicBezTo>
                      <a:lnTo>
                        <a:pt x="466725" y="400050"/>
                      </a:lnTo>
                      <a:cubicBezTo>
                        <a:pt x="469900" y="409575"/>
                        <a:pt x="470681" y="420271"/>
                        <a:pt x="476250" y="428625"/>
                      </a:cubicBezTo>
                      <a:cubicBezTo>
                        <a:pt x="482600" y="438150"/>
                        <a:pt x="487971" y="448406"/>
                        <a:pt x="495300" y="457200"/>
                      </a:cubicBezTo>
                      <a:cubicBezTo>
                        <a:pt x="556416" y="530539"/>
                        <a:pt x="495627" y="443404"/>
                        <a:pt x="542925" y="514350"/>
                      </a:cubicBezTo>
                      <a:cubicBezTo>
                        <a:pt x="554941" y="610475"/>
                        <a:pt x="544355" y="566266"/>
                        <a:pt x="571500" y="647700"/>
                      </a:cubicBezTo>
                      <a:cubicBezTo>
                        <a:pt x="577775" y="666524"/>
                        <a:pt x="583289" y="691421"/>
                        <a:pt x="600075" y="704850"/>
                      </a:cubicBezTo>
                      <a:cubicBezTo>
                        <a:pt x="607915" y="711122"/>
                        <a:pt x="619670" y="709885"/>
                        <a:pt x="628650" y="714375"/>
                      </a:cubicBezTo>
                      <a:cubicBezTo>
                        <a:pt x="638889" y="719495"/>
                        <a:pt x="646986" y="728305"/>
                        <a:pt x="657225" y="733425"/>
                      </a:cubicBezTo>
                      <a:cubicBezTo>
                        <a:pt x="682299" y="745962"/>
                        <a:pt x="687653" y="742950"/>
                        <a:pt x="714375" y="742950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cxnSp>
              <p:nvCxnSpPr>
                <p:cNvPr id="100" name="Straight Arrow Connector 99"/>
                <p:cNvCxnSpPr>
                  <a:endCxn id="86" idx="1"/>
                </p:cNvCxnSpPr>
                <p:nvPr/>
              </p:nvCxnSpPr>
              <p:spPr>
                <a:xfrm>
                  <a:off x="6576287" y="5427794"/>
                  <a:ext cx="193815" cy="102616"/>
                </a:xfrm>
                <a:prstGeom prst="straightConnector1">
                  <a:avLst/>
                </a:prstGeom>
                <a:ln w="19050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01" name="Picture 100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45035" y="4106910"/>
                  <a:ext cx="164827" cy="164827"/>
                </a:xfrm>
                <a:prstGeom prst="rect">
                  <a:avLst/>
                </a:prstGeom>
              </p:spPr>
            </p:pic>
            <p:sp>
              <p:nvSpPr>
                <p:cNvPr id="102" name="Rounded Rectangle 101"/>
                <p:cNvSpPr/>
                <p:nvPr/>
              </p:nvSpPr>
              <p:spPr>
                <a:xfrm>
                  <a:off x="4917559" y="4340146"/>
                  <a:ext cx="681358" cy="342915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FF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d-ID" sz="600" b="1" dirty="0">
                      <a:solidFill>
                        <a:schemeClr val="bg2">
                          <a:lumMod val="25000"/>
                        </a:schemeClr>
                      </a:solidFill>
                    </a:rPr>
                    <a:t>Pelabuhan lembar</a:t>
                  </a:r>
                </a:p>
              </p:txBody>
            </p:sp>
            <p:grpSp>
              <p:nvGrpSpPr>
                <p:cNvPr id="103" name="Group 38"/>
                <p:cNvGrpSpPr/>
                <p:nvPr/>
              </p:nvGrpSpPr>
              <p:grpSpPr>
                <a:xfrm>
                  <a:off x="4792594" y="4174873"/>
                  <a:ext cx="294517" cy="317738"/>
                  <a:chOff x="4949006" y="4106914"/>
                  <a:chExt cx="294517" cy="317738"/>
                </a:xfrm>
              </p:grpSpPr>
              <p:pic>
                <p:nvPicPr>
                  <p:cNvPr id="105" name="Picture 104"/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949217" y="4161657"/>
                    <a:ext cx="262995" cy="262995"/>
                  </a:xfrm>
                  <a:prstGeom prst="rect">
                    <a:avLst/>
                  </a:prstGeom>
                </p:spPr>
              </p:pic>
              <p:grpSp>
                <p:nvGrpSpPr>
                  <p:cNvPr id="106" name="Group 172"/>
                  <p:cNvGrpSpPr/>
                  <p:nvPr/>
                </p:nvGrpSpPr>
                <p:grpSpPr>
                  <a:xfrm>
                    <a:off x="4949006" y="4106914"/>
                    <a:ext cx="294517" cy="309943"/>
                    <a:chOff x="6210654" y="2833004"/>
                    <a:chExt cx="305472" cy="321472"/>
                  </a:xfrm>
                </p:grpSpPr>
                <p:sp>
                  <p:nvSpPr>
                    <p:cNvPr id="107" name="Oval 106"/>
                    <p:cNvSpPr/>
                    <p:nvPr/>
                  </p:nvSpPr>
                  <p:spPr>
                    <a:xfrm>
                      <a:off x="6253335" y="2891801"/>
                      <a:ext cx="187565" cy="187565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08" name="TextBox 107"/>
                    <p:cNvSpPr txBox="1"/>
                    <p:nvPr/>
                  </p:nvSpPr>
                  <p:spPr>
                    <a:xfrm>
                      <a:off x="6210654" y="2833004"/>
                      <a:ext cx="305472" cy="32147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id-ID" sz="12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p:txBody>
                </p:sp>
              </p:grpSp>
            </p:grpSp>
            <p:pic>
              <p:nvPicPr>
                <p:cNvPr id="104" name="Picture 103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50115" y="1861395"/>
                  <a:ext cx="229347" cy="229347"/>
                </a:xfrm>
                <a:prstGeom prst="rect">
                  <a:avLst/>
                </a:prstGeom>
              </p:spPr>
            </p:pic>
          </p:grpSp>
          <p:sp>
            <p:nvSpPr>
              <p:cNvPr id="67" name="Rounded Rectangle 66"/>
              <p:cNvSpPr/>
              <p:nvPr/>
            </p:nvSpPr>
            <p:spPr>
              <a:xfrm>
                <a:off x="4972415" y="4205763"/>
                <a:ext cx="735312" cy="266711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d-ID" sz="800" b="1" dirty="0">
                    <a:solidFill>
                      <a:schemeClr val="bg2">
                        <a:lumMod val="25000"/>
                      </a:schemeClr>
                    </a:solidFill>
                  </a:rPr>
                  <a:t>Mataram</a:t>
                </a:r>
              </a:p>
            </p:txBody>
          </p:sp>
          <p:grpSp>
            <p:nvGrpSpPr>
              <p:cNvPr id="68" name="Group 88"/>
              <p:cNvGrpSpPr/>
              <p:nvPr/>
            </p:nvGrpSpPr>
            <p:grpSpPr>
              <a:xfrm>
                <a:off x="5278297" y="4442405"/>
                <a:ext cx="271199" cy="258285"/>
                <a:chOff x="5946150" y="696343"/>
                <a:chExt cx="271199" cy="258285"/>
              </a:xfrm>
            </p:grpSpPr>
            <p:sp>
              <p:nvSpPr>
                <p:cNvPr id="82" name="Oval 81"/>
                <p:cNvSpPr/>
                <p:nvPr/>
              </p:nvSpPr>
              <p:spPr>
                <a:xfrm>
                  <a:off x="5981706" y="732880"/>
                  <a:ext cx="174862" cy="169034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1600"/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5946150" y="696343"/>
                  <a:ext cx="271199" cy="2582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900" dirty="0">
                      <a:solidFill>
                        <a:schemeClr val="bg1"/>
                      </a:solidFill>
                    </a:rPr>
                    <a:t>4</a:t>
                  </a:r>
                </a:p>
              </p:txBody>
            </p:sp>
          </p:grpSp>
          <p:pic>
            <p:nvPicPr>
              <p:cNvPr id="69" name="Picture 68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9892" y="4246506"/>
                <a:ext cx="229347" cy="229347"/>
              </a:xfrm>
              <a:prstGeom prst="rect">
                <a:avLst/>
              </a:prstGeom>
            </p:spPr>
          </p:pic>
          <p:grpSp>
            <p:nvGrpSpPr>
              <p:cNvPr id="70" name="Group 169"/>
              <p:cNvGrpSpPr/>
              <p:nvPr/>
            </p:nvGrpSpPr>
            <p:grpSpPr>
              <a:xfrm>
                <a:off x="5469980" y="4435497"/>
                <a:ext cx="271199" cy="258285"/>
                <a:chOff x="5935029" y="696343"/>
                <a:chExt cx="271199" cy="258285"/>
              </a:xfrm>
            </p:grpSpPr>
            <p:sp>
              <p:nvSpPr>
                <p:cNvPr id="80" name="Oval 79"/>
                <p:cNvSpPr/>
                <p:nvPr/>
              </p:nvSpPr>
              <p:spPr>
                <a:xfrm>
                  <a:off x="5981706" y="732880"/>
                  <a:ext cx="174862" cy="169034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1600"/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5935029" y="696343"/>
                  <a:ext cx="271199" cy="2582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900" dirty="0">
                      <a:solidFill>
                        <a:schemeClr val="bg1"/>
                      </a:solidFill>
                    </a:rPr>
                    <a:t>5</a:t>
                  </a:r>
                </a:p>
              </p:txBody>
            </p:sp>
          </p:grpSp>
          <p:grpSp>
            <p:nvGrpSpPr>
              <p:cNvPr id="71" name="Group 41"/>
              <p:cNvGrpSpPr/>
              <p:nvPr/>
            </p:nvGrpSpPr>
            <p:grpSpPr>
              <a:xfrm>
                <a:off x="6475556" y="5601677"/>
                <a:ext cx="393226" cy="393226"/>
                <a:chOff x="6142603" y="5697508"/>
                <a:chExt cx="393226" cy="393226"/>
              </a:xfrm>
            </p:grpSpPr>
            <p:sp>
              <p:nvSpPr>
                <p:cNvPr id="78" name="Oval 77"/>
                <p:cNvSpPr/>
                <p:nvPr/>
              </p:nvSpPr>
              <p:spPr>
                <a:xfrm>
                  <a:off x="6142603" y="5697508"/>
                  <a:ext cx="393226" cy="393226"/>
                </a:xfrm>
                <a:prstGeom prst="ellipse">
                  <a:avLst/>
                </a:prstGeom>
                <a:solidFill>
                  <a:srgbClr val="27D1CF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pic>
              <p:nvPicPr>
                <p:cNvPr id="79" name="Picture 78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54539" y="5714304"/>
                  <a:ext cx="359633" cy="359633"/>
                </a:xfrm>
                <a:prstGeom prst="rect">
                  <a:avLst/>
                </a:prstGeom>
              </p:spPr>
            </p:pic>
          </p:grpSp>
          <p:grpSp>
            <p:nvGrpSpPr>
              <p:cNvPr id="72" name="Group 177"/>
              <p:cNvGrpSpPr/>
              <p:nvPr/>
            </p:nvGrpSpPr>
            <p:grpSpPr>
              <a:xfrm>
                <a:off x="6321712" y="5665216"/>
                <a:ext cx="271199" cy="258285"/>
                <a:chOff x="5939081" y="705110"/>
                <a:chExt cx="271199" cy="258285"/>
              </a:xfrm>
            </p:grpSpPr>
            <p:sp>
              <p:nvSpPr>
                <p:cNvPr id="76" name="Oval 75"/>
                <p:cNvSpPr/>
                <p:nvPr/>
              </p:nvSpPr>
              <p:spPr>
                <a:xfrm>
                  <a:off x="5981706" y="732880"/>
                  <a:ext cx="174862" cy="169034"/>
                </a:xfrm>
                <a:prstGeom prst="ellipse">
                  <a:avLst/>
                </a:prstGeom>
                <a:solidFill>
                  <a:srgbClr val="27D1CF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1600"/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5939081" y="705110"/>
                  <a:ext cx="271199" cy="2582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900" dirty="0">
                      <a:solidFill>
                        <a:schemeClr val="bg1"/>
                      </a:solidFill>
                    </a:rPr>
                    <a:t>7</a:t>
                  </a:r>
                </a:p>
              </p:txBody>
            </p:sp>
          </p:grpSp>
          <p:grpSp>
            <p:nvGrpSpPr>
              <p:cNvPr id="73" name="Group 194"/>
              <p:cNvGrpSpPr/>
              <p:nvPr/>
            </p:nvGrpSpPr>
            <p:grpSpPr>
              <a:xfrm>
                <a:off x="6877087" y="5524305"/>
                <a:ext cx="271199" cy="258285"/>
                <a:chOff x="5939081" y="693989"/>
                <a:chExt cx="271199" cy="258285"/>
              </a:xfrm>
            </p:grpSpPr>
            <p:sp>
              <p:nvSpPr>
                <p:cNvPr id="74" name="Oval 73"/>
                <p:cNvSpPr/>
                <p:nvPr/>
              </p:nvSpPr>
              <p:spPr>
                <a:xfrm>
                  <a:off x="5981706" y="732880"/>
                  <a:ext cx="174862" cy="169034"/>
                </a:xfrm>
                <a:prstGeom prst="ellipse">
                  <a:avLst/>
                </a:prstGeom>
                <a:solidFill>
                  <a:srgbClr val="27D1CF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1600"/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5939081" y="693989"/>
                  <a:ext cx="271199" cy="2582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900" dirty="0">
                      <a:solidFill>
                        <a:schemeClr val="bg1"/>
                      </a:solidFill>
                    </a:rPr>
                    <a:t>6</a:t>
                  </a:r>
                </a:p>
              </p:txBody>
            </p:sp>
          </p:grpSp>
        </p:grpSp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6881" y="5615167"/>
              <a:ext cx="302247" cy="302247"/>
            </a:xfrm>
            <a:prstGeom prst="rect">
              <a:avLst/>
            </a:prstGeom>
          </p:spPr>
        </p:pic>
        <p:sp>
          <p:nvSpPr>
            <p:cNvPr id="64" name="Rounded Rectangle 63"/>
            <p:cNvSpPr/>
            <p:nvPr/>
          </p:nvSpPr>
          <p:spPr>
            <a:xfrm>
              <a:off x="5880689" y="2367590"/>
              <a:ext cx="1261819" cy="34291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d-ID" sz="600" b="1" dirty="0">
                  <a:solidFill>
                    <a:schemeClr val="bg2">
                      <a:lumMod val="25000"/>
                    </a:schemeClr>
                  </a:solidFill>
                </a:rPr>
                <a:t>Preservasi Jalan Ruas Bayan - Sembalun Bubung</a:t>
              </a: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6845883" y="3818965"/>
              <a:ext cx="1261819" cy="34291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d-ID" sz="600" b="1" dirty="0">
                  <a:solidFill>
                    <a:schemeClr val="bg2">
                      <a:lumMod val="25000"/>
                    </a:schemeClr>
                  </a:solidFill>
                </a:rPr>
                <a:t>Preservasi Jalan Sp. Penunjak - Praya - Kopang</a:t>
              </a:r>
            </a:p>
          </p:txBody>
        </p:sp>
      </p:grpSp>
      <p:sp>
        <p:nvSpPr>
          <p:cNvPr id="117" name="Title 1"/>
          <p:cNvSpPr txBox="1">
            <a:spLocks/>
          </p:cNvSpPr>
          <p:nvPr/>
        </p:nvSpPr>
        <p:spPr>
          <a:xfrm>
            <a:off x="853245" y="874862"/>
            <a:ext cx="11016919" cy="50898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Pembangunan </a:t>
            </a:r>
            <a:r>
              <a:rPr lang="id-ID" sz="36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Mandalika</a:t>
            </a:r>
            <a:endParaRPr lang="id-ID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18" name="Group 117"/>
          <p:cNvGrpSpPr/>
          <p:nvPr/>
        </p:nvGrpSpPr>
        <p:grpSpPr>
          <a:xfrm>
            <a:off x="9217393" y="1250375"/>
            <a:ext cx="2830056" cy="3913018"/>
            <a:chOff x="9157488" y="1736140"/>
            <a:chExt cx="2830794" cy="3914038"/>
          </a:xfrm>
        </p:grpSpPr>
        <p:sp>
          <p:nvSpPr>
            <p:cNvPr id="119" name="Rounded Rectangle 118"/>
            <p:cNvSpPr/>
            <p:nvPr/>
          </p:nvSpPr>
          <p:spPr>
            <a:xfrm>
              <a:off x="9157488" y="1736140"/>
              <a:ext cx="2830794" cy="391403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grpSp>
          <p:nvGrpSpPr>
            <p:cNvPr id="120" name="Group 3"/>
            <p:cNvGrpSpPr/>
            <p:nvPr/>
          </p:nvGrpSpPr>
          <p:grpSpPr>
            <a:xfrm>
              <a:off x="9285574" y="1737777"/>
              <a:ext cx="2702707" cy="3886298"/>
              <a:chOff x="3811521" y="1727229"/>
              <a:chExt cx="2702707" cy="3886298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3811521" y="1727229"/>
                <a:ext cx="2522751" cy="442674"/>
              </a:xfrm>
              <a:prstGeom prst="round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id-ID"/>
                </a:defPPr>
                <a:lvl1pPr algn="ctr">
                  <a:defRPr sz="2000" b="1">
                    <a:solidFill>
                      <a:srgbClr val="C00000"/>
                    </a:solidFill>
                  </a:defRPr>
                </a:lvl1pPr>
              </a:lstStyle>
              <a:p>
                <a:r>
                  <a:rPr lang="id-ID" dirty="0">
                    <a:solidFill>
                      <a:srgbClr val="8C7B3C"/>
                    </a:solidFill>
                  </a:rPr>
                  <a:t>APBD &amp; DAK 2018:</a:t>
                </a: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4339848" y="2012972"/>
                <a:ext cx="2019528" cy="21005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id-ID" sz="1050" b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</a:rPr>
                  <a:t>Pembangunan/ preservasi jalan Provinsi dan Kab/kota akses kawasan Mandalika.</a:t>
                </a:r>
              </a:p>
              <a:p>
                <a:pPr algn="just"/>
                <a:r>
                  <a:rPr lang="id-ID" sz="900" dirty="0">
                    <a:latin typeface="+mj-lt"/>
                  </a:rPr>
                  <a:t>Dukungan DAK Jalan 2018:</a:t>
                </a:r>
              </a:p>
              <a:p>
                <a:pPr marL="171416" indent="-171416" algn="just">
                  <a:buFont typeface="Arial" panose="020B0604020202020204" pitchFamily="34" charset="0"/>
                  <a:buChar char="•"/>
                </a:pPr>
                <a:r>
                  <a:rPr lang="id-ID" sz="900" b="1" dirty="0"/>
                  <a:t>Prov. NTB: Rp  79,8 Miliar</a:t>
                </a:r>
              </a:p>
              <a:p>
                <a:pPr marL="171416" indent="-171416" algn="just">
                  <a:buFont typeface="Arial" panose="020B0604020202020204" pitchFamily="34" charset="0"/>
                  <a:buChar char="•"/>
                </a:pPr>
                <a:r>
                  <a:rPr lang="id-ID" sz="900" b="1" dirty="0"/>
                  <a:t>Kab. Lombok Tengah: 49,8 Miliar</a:t>
                </a:r>
              </a:p>
              <a:p>
                <a:pPr marL="171416" indent="-171416" algn="just">
                  <a:buFont typeface="Arial" panose="020B0604020202020204" pitchFamily="34" charset="0"/>
                  <a:buChar char="•"/>
                </a:pPr>
                <a:r>
                  <a:rPr lang="id-ID" sz="900" b="1" dirty="0"/>
                  <a:t>Kab. Lombok Barat: 39,8 Miliar</a:t>
                </a:r>
              </a:p>
              <a:p>
                <a:pPr marL="171416" indent="-171416" algn="just">
                  <a:buFont typeface="Arial" panose="020B0604020202020204" pitchFamily="34" charset="0"/>
                  <a:buChar char="•"/>
                </a:pPr>
                <a:r>
                  <a:rPr lang="id-ID" sz="900" b="1" dirty="0"/>
                  <a:t>Kab. Lombok Timur: 49,8 Miliar</a:t>
                </a:r>
              </a:p>
              <a:p>
                <a:pPr marL="171416" indent="-171416" algn="just">
                  <a:buFont typeface="Arial" panose="020B0604020202020204" pitchFamily="34" charset="0"/>
                  <a:buChar char="•"/>
                </a:pPr>
                <a:r>
                  <a:rPr lang="id-ID" sz="900" b="1" dirty="0"/>
                  <a:t>Kota Mataram: 39,8 Miliar</a:t>
                </a:r>
              </a:p>
              <a:p>
                <a:pPr marL="171416" indent="-171416" algn="just">
                  <a:buFont typeface="Arial" panose="020B0604020202020204" pitchFamily="34" charset="0"/>
                  <a:buChar char="•"/>
                </a:pPr>
                <a:r>
                  <a:rPr lang="id-ID" sz="900" b="1" dirty="0"/>
                  <a:t>Kab. Lombok Utara: 79,8 Miliar</a:t>
                </a:r>
              </a:p>
              <a:p>
                <a:pPr algn="just"/>
                <a:r>
                  <a:rPr lang="id-ID" sz="900" b="1" dirty="0">
                    <a:solidFill>
                      <a:srgbClr val="000000"/>
                    </a:solidFill>
                    <a:latin typeface="Calibri Light" panose="020F0302020204030204" pitchFamily="34" charset="0"/>
                  </a:rPr>
                  <a:t>(APBD dan DAK)</a:t>
                </a:r>
              </a:p>
              <a:p>
                <a:pPr algn="just"/>
                <a:r>
                  <a:rPr lang="id-ID" sz="900" b="1" dirty="0">
                    <a:solidFill>
                      <a:srgbClr val="C00000"/>
                    </a:solidFill>
                    <a:latin typeface="Calibri Light" panose="020F0302020204030204" pitchFamily="34" charset="0"/>
                  </a:rPr>
                  <a:t>*) ruas  jalan perlu diidentifikasi lebih lanjut</a:t>
                </a:r>
              </a:p>
              <a:p>
                <a:pPr algn="just"/>
                <a:endParaRPr lang="id-ID" sz="900" b="1" dirty="0">
                  <a:solidFill>
                    <a:srgbClr val="000000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271362" y="2084903"/>
                <a:ext cx="36000" cy="180000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/>
              </a:p>
            </p:txBody>
          </p:sp>
          <p:pic>
            <p:nvPicPr>
              <p:cNvPr id="124" name="Picture 12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88100" y="2258804"/>
                <a:ext cx="302247" cy="302247"/>
              </a:xfrm>
              <a:prstGeom prst="rect">
                <a:avLst/>
              </a:prstGeom>
            </p:spPr>
          </p:pic>
          <p:sp>
            <p:nvSpPr>
              <p:cNvPr id="125" name="Rectangle 124"/>
              <p:cNvSpPr/>
              <p:nvPr/>
            </p:nvSpPr>
            <p:spPr>
              <a:xfrm>
                <a:off x="4366763" y="3955136"/>
                <a:ext cx="2147465" cy="6694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sv-SE" sz="1050" b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</a:rPr>
                  <a:t>Pemberdayaan UMKM </a:t>
                </a:r>
                <a:endParaRPr lang="id-ID" sz="1050" b="1" dirty="0">
                  <a:solidFill>
                    <a:schemeClr val="bg2">
                      <a:lumMod val="25000"/>
                    </a:schemeClr>
                  </a:solidFill>
                  <a:latin typeface="+mj-lt"/>
                </a:endParaRPr>
              </a:p>
              <a:p>
                <a:pPr algn="just"/>
                <a:r>
                  <a:rPr lang="id-ID" sz="900" dirty="0">
                    <a:latin typeface="+mj-lt"/>
                  </a:rPr>
                  <a:t>Dukungan DAK UMKM 2017:</a:t>
                </a:r>
              </a:p>
              <a:p>
                <a:pPr marL="171416" indent="-171416" algn="just">
                  <a:buFont typeface="Arial" panose="020B0604020202020204" pitchFamily="34" charset="0"/>
                  <a:buChar char="•"/>
                </a:pPr>
                <a:r>
                  <a:rPr lang="id-ID" sz="900" b="1" dirty="0"/>
                  <a:t>Kab. Lombok Tengah: Rp. 1,3 Miliar</a:t>
                </a:r>
                <a:endParaRPr lang="id-ID" sz="900" dirty="0">
                  <a:latin typeface="+mj-lt"/>
                </a:endParaRPr>
              </a:p>
              <a:p>
                <a:pPr algn="just"/>
                <a:r>
                  <a:rPr lang="id-ID" sz="900" b="1" dirty="0">
                    <a:latin typeface="+mj-lt"/>
                  </a:rPr>
                  <a:t> </a:t>
                </a:r>
                <a:r>
                  <a:rPr lang="sv-SE" sz="900" b="1" dirty="0"/>
                  <a:t>(APBD; swasta)</a:t>
                </a:r>
                <a:endParaRPr lang="id-ID" sz="900" b="1" dirty="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272024" y="4010517"/>
                <a:ext cx="36000" cy="46800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/>
              </a:p>
            </p:txBody>
          </p:sp>
          <p:pic>
            <p:nvPicPr>
              <p:cNvPr id="127" name="Picture 126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69900" y="4100785"/>
                <a:ext cx="327114" cy="327114"/>
              </a:xfrm>
              <a:prstGeom prst="rect">
                <a:avLst/>
              </a:prstGeom>
            </p:spPr>
          </p:pic>
          <p:sp>
            <p:nvSpPr>
              <p:cNvPr id="128" name="Rectangle 127"/>
              <p:cNvSpPr/>
              <p:nvPr/>
            </p:nvSpPr>
            <p:spPr>
              <a:xfrm>
                <a:off x="4285027" y="4680174"/>
                <a:ext cx="36000" cy="90000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4350633" y="4644031"/>
                <a:ext cx="1888870" cy="969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id-ID" sz="1050" b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</a:rPr>
                  <a:t>Penataan Kawasan Pariwisata Mandalika</a:t>
                </a:r>
              </a:p>
              <a:p>
                <a:pPr algn="just"/>
                <a:r>
                  <a:rPr lang="id-ID" sz="900" dirty="0">
                    <a:latin typeface="+mj-lt"/>
                  </a:rPr>
                  <a:t>Dukungan DAK Pariwisata 2017:</a:t>
                </a:r>
              </a:p>
              <a:p>
                <a:pPr marL="171416" indent="-171416" algn="just">
                  <a:buFont typeface="Arial" panose="020B0604020202020204" pitchFamily="34" charset="0"/>
                  <a:buChar char="•"/>
                </a:pPr>
                <a:r>
                  <a:rPr lang="id-ID" sz="900" b="1" dirty="0"/>
                  <a:t>Prov. NTB:Rp  1,7 Miliar</a:t>
                </a:r>
              </a:p>
              <a:p>
                <a:pPr marL="171416" indent="-171416" algn="just">
                  <a:buFont typeface="Arial" panose="020B0604020202020204" pitchFamily="34" charset="0"/>
                  <a:buChar char="•"/>
                </a:pPr>
                <a:r>
                  <a:rPr lang="id-ID" sz="900" b="1" dirty="0"/>
                  <a:t>Kab. Lombok Tengah: Rp. 2,7 Miliar </a:t>
                </a:r>
                <a:r>
                  <a:rPr lang="id-ID" sz="900" b="1" dirty="0">
                    <a:solidFill>
                      <a:srgbClr val="000000"/>
                    </a:solidFill>
                    <a:latin typeface="Calibri Light" panose="020F0302020204030204" pitchFamily="34" charset="0"/>
                  </a:rPr>
                  <a:t>(APBD dan DAK)</a:t>
                </a:r>
              </a:p>
            </p:txBody>
          </p:sp>
          <p:pic>
            <p:nvPicPr>
              <p:cNvPr id="130" name="Picture 129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73565" y="4818497"/>
                <a:ext cx="335885" cy="335885"/>
              </a:xfrm>
              <a:prstGeom prst="rect">
                <a:avLst/>
              </a:prstGeom>
            </p:spPr>
          </p:pic>
        </p:grpSp>
      </p:grpSp>
      <p:sp>
        <p:nvSpPr>
          <p:cNvPr id="131" name="Rectangle 130"/>
          <p:cNvSpPr/>
          <p:nvPr/>
        </p:nvSpPr>
        <p:spPr>
          <a:xfrm>
            <a:off x="7029490" y="6173155"/>
            <a:ext cx="1704441" cy="676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d-ID" sz="1000" b="1" dirty="0">
                <a:solidFill>
                  <a:srgbClr val="009999"/>
                </a:solidFill>
                <a:latin typeface="+mj-lt"/>
              </a:rPr>
              <a:t>Penyiapan lot untuk hotel dan resort </a:t>
            </a:r>
          </a:p>
          <a:p>
            <a:pPr algn="just"/>
            <a:r>
              <a:rPr lang="id-ID" sz="900" b="1" dirty="0">
                <a:latin typeface="+mj-lt"/>
              </a:rPr>
              <a:t>(Terdapat kerjasama dengan 6 hotel dan resort)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4449449" y="6285324"/>
            <a:ext cx="1501186" cy="415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v-SE" sz="1000" b="1" dirty="0">
                <a:solidFill>
                  <a:srgbClr val="009999"/>
                </a:solidFill>
                <a:latin typeface="+mj-lt"/>
              </a:rPr>
              <a:t>Pengelolaan air bersih dari air laut</a:t>
            </a:r>
            <a:endParaRPr lang="id-ID" sz="1000" b="1" dirty="0">
              <a:solidFill>
                <a:srgbClr val="009999"/>
              </a:solidFill>
              <a:latin typeface="+mj-lt"/>
            </a:endParaRPr>
          </a:p>
        </p:txBody>
      </p:sp>
      <p:grpSp>
        <p:nvGrpSpPr>
          <p:cNvPr id="133" name="Group 188"/>
          <p:cNvGrpSpPr/>
          <p:nvPr/>
        </p:nvGrpSpPr>
        <p:grpSpPr>
          <a:xfrm>
            <a:off x="4324597" y="5823823"/>
            <a:ext cx="2434256" cy="416516"/>
            <a:chOff x="297837" y="1067551"/>
            <a:chExt cx="2913292" cy="416624"/>
          </a:xfrm>
        </p:grpSpPr>
        <p:sp>
          <p:nvSpPr>
            <p:cNvPr id="134" name="Rectangle 133"/>
            <p:cNvSpPr/>
            <p:nvPr/>
          </p:nvSpPr>
          <p:spPr>
            <a:xfrm>
              <a:off x="440220" y="1067551"/>
              <a:ext cx="2770909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sv-SE" sz="1000" b="1" dirty="0">
                  <a:solidFill>
                    <a:srgbClr val="009999"/>
                  </a:solidFill>
                  <a:latin typeface="+mj-lt"/>
                </a:rPr>
                <a:t>Pembangunan kawasan  Mandalika </a:t>
              </a:r>
              <a:endParaRPr lang="id-ID" sz="1000" b="1" dirty="0">
                <a:solidFill>
                  <a:srgbClr val="009999"/>
                </a:solidFill>
                <a:latin typeface="+mj-lt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297837" y="1253283"/>
              <a:ext cx="1761528" cy="2308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sz="900" b="1" dirty="0" smtClean="0">
                  <a:solidFill>
                    <a:srgbClr val="000000"/>
                  </a:solidFill>
                  <a:latin typeface="Calibri Light" panose="020F0302020204030204" pitchFamily="34" charset="0"/>
                </a:rPr>
                <a:t>     </a:t>
              </a:r>
              <a:r>
                <a:rPr lang="id-ID" sz="900" b="1" dirty="0" smtClean="0">
                  <a:solidFill>
                    <a:srgbClr val="000000"/>
                  </a:solidFill>
                  <a:latin typeface="Calibri Light" panose="020F0302020204030204" pitchFamily="34" charset="0"/>
                </a:rPr>
                <a:t>(</a:t>
              </a:r>
              <a:r>
                <a:rPr lang="id-ID" sz="900" b="1" dirty="0">
                  <a:solidFill>
                    <a:srgbClr val="000000"/>
                  </a:solidFill>
                  <a:latin typeface="Calibri Light" panose="020F0302020204030204" pitchFamily="34" charset="0"/>
                </a:rPr>
                <a:t>BUMN/ Swasta; PT.ITDC)</a:t>
              </a:r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3939879" y="5510129"/>
            <a:ext cx="1925363" cy="37447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algn="ctr">
              <a:defRPr sz="2000" b="1">
                <a:solidFill>
                  <a:srgbClr val="8C7B3C"/>
                </a:solidFill>
              </a:defRPr>
            </a:lvl1pPr>
          </a:lstStyle>
          <a:p>
            <a:r>
              <a:rPr lang="id-ID" sz="1600" dirty="0">
                <a:solidFill>
                  <a:srgbClr val="009999"/>
                </a:solidFill>
              </a:rPr>
              <a:t>Investasi Non-APBN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7027281" y="5821162"/>
            <a:ext cx="1608744" cy="415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v-SE" sz="1000" b="1" dirty="0">
                <a:solidFill>
                  <a:srgbClr val="009999"/>
                </a:solidFill>
                <a:latin typeface="+mj-lt"/>
              </a:rPr>
              <a:t>Pembangunan jalan dalam kawasan </a:t>
            </a:r>
            <a:endParaRPr lang="id-ID" sz="1000" b="1" dirty="0">
              <a:solidFill>
                <a:srgbClr val="009999"/>
              </a:solidFill>
              <a:latin typeface="+mj-lt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4421498" y="5871123"/>
            <a:ext cx="35990" cy="395896"/>
          </a:xfrm>
          <a:prstGeom prst="rect">
            <a:avLst/>
          </a:prstGeom>
          <a:solidFill>
            <a:srgbClr val="27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39" name="Rectangle 138"/>
          <p:cNvSpPr/>
          <p:nvPr/>
        </p:nvSpPr>
        <p:spPr>
          <a:xfrm>
            <a:off x="4419024" y="6317930"/>
            <a:ext cx="35990" cy="359906"/>
          </a:xfrm>
          <a:prstGeom prst="rect">
            <a:avLst/>
          </a:prstGeom>
          <a:solidFill>
            <a:srgbClr val="27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40" name="Rectangle 139"/>
          <p:cNvSpPr/>
          <p:nvPr/>
        </p:nvSpPr>
        <p:spPr>
          <a:xfrm>
            <a:off x="6991290" y="5869790"/>
            <a:ext cx="35990" cy="323916"/>
          </a:xfrm>
          <a:prstGeom prst="rect">
            <a:avLst/>
          </a:prstGeom>
          <a:solidFill>
            <a:srgbClr val="27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41" name="Rectangle 140"/>
          <p:cNvSpPr/>
          <p:nvPr/>
        </p:nvSpPr>
        <p:spPr>
          <a:xfrm>
            <a:off x="6985430" y="6262360"/>
            <a:ext cx="35990" cy="467878"/>
          </a:xfrm>
          <a:prstGeom prst="rect">
            <a:avLst/>
          </a:prstGeom>
          <a:solidFill>
            <a:srgbClr val="27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pic>
        <p:nvPicPr>
          <p:cNvPr id="148" name="Picture 14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305" y="5865365"/>
            <a:ext cx="354372" cy="354372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342" y="6271473"/>
            <a:ext cx="394972" cy="394972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946" y="5869791"/>
            <a:ext cx="302169" cy="302169"/>
          </a:xfrm>
          <a:prstGeom prst="rect">
            <a:avLst/>
          </a:prstGeom>
        </p:spPr>
      </p:pic>
      <p:pic>
        <p:nvPicPr>
          <p:cNvPr id="151" name="Picture 15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025" y="6329456"/>
            <a:ext cx="359539" cy="359539"/>
          </a:xfrm>
          <a:prstGeom prst="rect">
            <a:avLst/>
          </a:prstGeom>
        </p:spPr>
      </p:pic>
      <p:sp>
        <p:nvSpPr>
          <p:cNvPr id="152" name="TextBox 151"/>
          <p:cNvSpPr txBox="1"/>
          <p:nvPr/>
        </p:nvSpPr>
        <p:spPr>
          <a:xfrm>
            <a:off x="8965513" y="5169110"/>
            <a:ext cx="2157880" cy="37447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algn="ctr">
              <a:defRPr sz="2000" b="1">
                <a:solidFill>
                  <a:srgbClr val="C00000"/>
                </a:solidFill>
              </a:defRPr>
            </a:lvl1pPr>
          </a:lstStyle>
          <a:p>
            <a:r>
              <a:rPr lang="id-ID" sz="1600" dirty="0">
                <a:solidFill>
                  <a:srgbClr val="0070C0"/>
                </a:solidFill>
              </a:rPr>
              <a:t>Hibah Daerah*: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9742878" y="5693856"/>
            <a:ext cx="2445948" cy="553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d-ID" sz="1000" b="1">
                <a:solidFill>
                  <a:srgbClr val="009999"/>
                </a:solidFill>
                <a:latin typeface="Calibri Light"/>
              </a:rPr>
              <a:t>Hibah Air Minum Perkotaan  &amp; Perdesaan</a:t>
            </a:r>
          </a:p>
          <a:p>
            <a:pPr algn="just"/>
            <a:r>
              <a:rPr lang="id-ID" sz="1000">
                <a:solidFill>
                  <a:srgbClr val="009999"/>
                </a:solidFill>
                <a:latin typeface="Calibri Light"/>
              </a:rPr>
              <a:t>Kab. Lombok Timur: 893 SR (Rp1,8 Miliar)</a:t>
            </a:r>
          </a:p>
          <a:p>
            <a:pPr algn="just"/>
            <a:r>
              <a:rPr lang="id-ID" sz="1000">
                <a:solidFill>
                  <a:srgbClr val="009999"/>
                </a:solidFill>
                <a:latin typeface="Calibri Light"/>
              </a:rPr>
              <a:t>Kab. Lombok Barat: 5000 SR (Rp10 Miliar)</a:t>
            </a:r>
          </a:p>
        </p:txBody>
      </p:sp>
      <p:sp>
        <p:nvSpPr>
          <p:cNvPr id="154" name="Rectangle 153"/>
          <p:cNvSpPr/>
          <p:nvPr/>
        </p:nvSpPr>
        <p:spPr>
          <a:xfrm>
            <a:off x="9712454" y="5785822"/>
            <a:ext cx="35990" cy="359906"/>
          </a:xfrm>
          <a:prstGeom prst="rect">
            <a:avLst/>
          </a:prstGeom>
          <a:solidFill>
            <a:srgbClr val="27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>
              <a:solidFill>
                <a:prstClr val="white"/>
              </a:solidFill>
            </a:endParaRPr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771" y="5739365"/>
            <a:ext cx="394972" cy="394972"/>
          </a:xfrm>
          <a:prstGeom prst="rect">
            <a:avLst/>
          </a:prstGeom>
        </p:spPr>
      </p:pic>
      <p:sp>
        <p:nvSpPr>
          <p:cNvPr id="156" name="Rectangle 155"/>
          <p:cNvSpPr/>
          <p:nvPr/>
        </p:nvSpPr>
        <p:spPr>
          <a:xfrm>
            <a:off x="9527615" y="5510206"/>
            <a:ext cx="1528145" cy="135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tx1"/>
                </a:solidFill>
              </a:rPr>
              <a:t>*) data alokasi  2017</a:t>
            </a:r>
          </a:p>
        </p:txBody>
      </p:sp>
      <p:pic>
        <p:nvPicPr>
          <p:cNvPr id="157" name="Picture 1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111" y="6229752"/>
            <a:ext cx="302169" cy="302169"/>
          </a:xfrm>
          <a:prstGeom prst="rect">
            <a:avLst/>
          </a:prstGeom>
        </p:spPr>
      </p:pic>
      <p:sp>
        <p:nvSpPr>
          <p:cNvPr id="158" name="Rectangle 157"/>
          <p:cNvSpPr/>
          <p:nvPr/>
        </p:nvSpPr>
        <p:spPr>
          <a:xfrm>
            <a:off x="9707549" y="6217456"/>
            <a:ext cx="35990" cy="323916"/>
          </a:xfrm>
          <a:prstGeom prst="rect">
            <a:avLst/>
          </a:prstGeom>
          <a:solidFill>
            <a:srgbClr val="27D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>
              <a:solidFill>
                <a:prstClr val="white"/>
              </a:solidFill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9742877" y="6186063"/>
            <a:ext cx="2445948" cy="246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d-ID" sz="1000" b="1">
                <a:solidFill>
                  <a:srgbClr val="009999"/>
                </a:solidFill>
                <a:latin typeface="Calibri Light"/>
              </a:rPr>
              <a:t>Hibah Jalan </a:t>
            </a:r>
            <a:r>
              <a:rPr lang="id-ID" sz="1000">
                <a:solidFill>
                  <a:srgbClr val="009999"/>
                </a:solidFill>
                <a:latin typeface="Calibri Light"/>
              </a:rPr>
              <a:t>ruas </a:t>
            </a:r>
            <a:r>
              <a:rPr lang="id-ID" sz="1000" b="1">
                <a:solidFill>
                  <a:srgbClr val="009999"/>
                </a:solidFill>
                <a:latin typeface="Calibri Light"/>
              </a:rPr>
              <a:t>: ..... (Rp 10 Miliar)</a:t>
            </a:r>
            <a:endParaRPr lang="id-ID" sz="1000">
              <a:solidFill>
                <a:srgbClr val="009999"/>
              </a:solidFill>
              <a:latin typeface="Calibri Light"/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9034381" y="5499092"/>
            <a:ext cx="1010070" cy="19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50">
                <a:solidFill>
                  <a:schemeClr val="tx1"/>
                </a:solidFill>
              </a:rPr>
              <a:t>Misal: 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870199" y="207598"/>
            <a:ext cx="9863702" cy="355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54">
              <a:lnSpc>
                <a:spcPct val="9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145000"/>
              <a:defRPr/>
            </a:pPr>
            <a:r>
              <a:rPr lang="en-US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CONTOH INTEGRASI</a:t>
            </a:r>
            <a:r>
              <a:rPr lang="id-ID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SUMBER-SUMBER </a:t>
            </a:r>
            <a:r>
              <a:rPr lang="id-ID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PENDANAAN</a:t>
            </a:r>
            <a:endParaRPr lang="es-ES" sz="1600" b="1" cap="all" dirty="0">
              <a:solidFill>
                <a:srgbClr val="26589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1236120" y="1398307"/>
            <a:ext cx="14366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APBN 2018: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2307258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62535" y="4478571"/>
            <a:ext cx="42450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TERIMA KASIH</a:t>
            </a:r>
            <a:endParaRPr lang="id-ID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32" y="896435"/>
            <a:ext cx="4108918" cy="33405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392" y="866553"/>
            <a:ext cx="4213508" cy="33534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2084" y="856186"/>
            <a:ext cx="3492500" cy="331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83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f1IM5uHzEqzhRgaFRpz6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GY_BstQe0iU2k6vlhL5Nw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17871</TotalTime>
  <Words>2037</Words>
  <Application>Microsoft Macintosh PowerPoint</Application>
  <PresentationFormat>Custom</PresentationFormat>
  <Paragraphs>338</Paragraphs>
  <Slides>22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1_Office Theme</vt:lpstr>
      <vt:lpstr>PowerPoint Presentation</vt:lpstr>
      <vt:lpstr>Outline</vt:lpstr>
      <vt:lpstr>PowerPoint Presentation</vt:lpstr>
      <vt:lpstr>KONDISI wisatawan mancanegara</vt:lpstr>
      <vt:lpstr>PowerPoint Presentation</vt:lpstr>
      <vt:lpstr>PowerPoint Presentation</vt:lpstr>
      <vt:lpstr>PowerPoint Presentation</vt:lpstr>
      <vt:lpstr>PowerPoint Presentation</vt:lpstr>
      <vt:lpstr>Kondisi Wisatawan Nusantara</vt:lpstr>
      <vt:lpstr>PowerPoint Presentation</vt:lpstr>
      <vt:lpstr>2. Kondisi Pariwisata Bali Tahun 2017      </vt:lpstr>
      <vt:lpstr>PowerPoint Presentation</vt:lpstr>
      <vt:lpstr>PowerPoint Presentation</vt:lpstr>
      <vt:lpstr>PowerPoint Presentation</vt:lpstr>
      <vt:lpstr>BEBERAPA ISU KEBIJAKAN DUKUNGAN INFRASTRUKTUR PARIWISATA BALI</vt:lpstr>
      <vt:lpstr>ISU KEBIJAKAN PEMBANGUNAN BANDARA BALI UTARA</vt:lpstr>
      <vt:lpstr>PowerPoint Presentation</vt:lpstr>
      <vt:lpstr>PowerPoint Presentation</vt:lpstr>
      <vt:lpstr>PowerPoint Presentation</vt:lpstr>
      <vt:lpstr>Perkuatan Perencanaan dan Penganggaran (PP 17 Tahun 2017)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Dewa</cp:lastModifiedBy>
  <cp:revision>1533</cp:revision>
  <cp:lastPrinted>2017-12-11T01:13:24Z</cp:lastPrinted>
  <dcterms:created xsi:type="dcterms:W3CDTF">2016-01-25T10:59:43Z</dcterms:created>
  <dcterms:modified xsi:type="dcterms:W3CDTF">2019-04-11T13:35:01Z</dcterms:modified>
</cp:coreProperties>
</file>