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media/image23.jpg" ContentType="image/jpg"/>
  <Override PartName="/ppt/media/image27.jpg" ContentType="image/jpg"/>
  <Override PartName="/ppt/media/image30.jpg" ContentType="image/jpg"/>
  <Override PartName="/ppt/media/image31.jpg" ContentType="image/jpg"/>
  <Override PartName="/ppt/media/image32.jpg" ContentType="image/jpg"/>
  <Override PartName="/ppt/media/image38.jpg" ContentType="image/jpg"/>
  <Override PartName="/ppt/media/image45.jpg" ContentType="image/jpg"/>
  <Override PartName="/ppt/media/image46.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6" r:id="rId1"/>
  </p:sldMasterIdLst>
  <p:notesMasterIdLst>
    <p:notesMasterId r:id="rId24"/>
  </p:notesMasterIdLst>
  <p:sldIdLst>
    <p:sldId id="256" r:id="rId2"/>
    <p:sldId id="524" r:id="rId3"/>
    <p:sldId id="1520" r:id="rId4"/>
    <p:sldId id="293" r:id="rId5"/>
    <p:sldId id="494" r:id="rId6"/>
    <p:sldId id="271" r:id="rId7"/>
    <p:sldId id="269" r:id="rId8"/>
    <p:sldId id="270" r:id="rId9"/>
    <p:sldId id="1522" r:id="rId10"/>
    <p:sldId id="1454" r:id="rId11"/>
    <p:sldId id="1523" r:id="rId12"/>
    <p:sldId id="1521" r:id="rId13"/>
    <p:sldId id="1496" r:id="rId14"/>
    <p:sldId id="276" r:id="rId15"/>
    <p:sldId id="1497" r:id="rId16"/>
    <p:sldId id="282" r:id="rId17"/>
    <p:sldId id="283" r:id="rId18"/>
    <p:sldId id="1489" r:id="rId19"/>
    <p:sldId id="314" r:id="rId20"/>
    <p:sldId id="316" r:id="rId21"/>
    <p:sldId id="318" r:id="rId22"/>
    <p:sldId id="305" r:id="rId23"/>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2" d="100"/>
          <a:sy n="112" d="100"/>
        </p:scale>
        <p:origin x="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piramida%20penduduk_203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piramida%20penduduk_203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d-ID" baseline="0"/>
              <a:t>2010</a:t>
            </a:r>
          </a:p>
        </c:rich>
      </c:tx>
      <c:overlay val="0"/>
      <c:spPr>
        <a:noFill/>
        <a:ln>
          <a:noFill/>
        </a:ln>
        <a:effectLst/>
      </c:spPr>
    </c:title>
    <c:autoTitleDeleted val="0"/>
    <c:plotArea>
      <c:layout/>
      <c:barChart>
        <c:barDir val="bar"/>
        <c:grouping val="clustered"/>
        <c:varyColors val="0"/>
        <c:ser>
          <c:idx val="0"/>
          <c:order val="0"/>
          <c:tx>
            <c:strRef>
              <c:f>'Population by age &amp; sex'!$J$4</c:f>
              <c:strCache>
                <c:ptCount val="1"/>
                <c:pt idx="0">
                  <c:v>Laki-laki</c:v>
                </c:pt>
              </c:strCache>
            </c:strRef>
          </c:tx>
          <c:spPr>
            <a:solidFill>
              <a:schemeClr val="accent1"/>
            </a:solidFill>
            <a:ln>
              <a:noFill/>
            </a:ln>
            <a:effectLst/>
          </c:spPr>
          <c:invertIfNegative val="0"/>
          <c:cat>
            <c:strRef>
              <c:f>'Population by age &amp; sex'!$I$5:$I$25</c:f>
              <c:strCache>
                <c:ptCount val="21"/>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pt idx="19">
                  <c:v>95-99</c:v>
                </c:pt>
                <c:pt idx="20">
                  <c:v>100+</c:v>
                </c:pt>
              </c:strCache>
            </c:strRef>
          </c:cat>
          <c:val>
            <c:numRef>
              <c:f>'Population by age &amp; sex'!$J$5:$J$25</c:f>
              <c:numCache>
                <c:formatCode>#,##0</c:formatCode>
                <c:ptCount val="21"/>
                <c:pt idx="0">
                  <c:v>-12048.769</c:v>
                </c:pt>
                <c:pt idx="1">
                  <c:v>-11542.165999999999</c:v>
                </c:pt>
                <c:pt idx="2">
                  <c:v>-11333.602000000001</c:v>
                </c:pt>
                <c:pt idx="3">
                  <c:v>-10900.535</c:v>
                </c:pt>
                <c:pt idx="4">
                  <c:v>-10534.87</c:v>
                </c:pt>
                <c:pt idx="5">
                  <c:v>-10249.744000000001</c:v>
                </c:pt>
                <c:pt idx="6">
                  <c:v>-9989.0139999999992</c:v>
                </c:pt>
                <c:pt idx="7">
                  <c:v>-9318.1029999999992</c:v>
                </c:pt>
                <c:pt idx="8">
                  <c:v>-8321.9480000000003</c:v>
                </c:pt>
                <c:pt idx="9">
                  <c:v>-7097.73</c:v>
                </c:pt>
                <c:pt idx="10">
                  <c:v>-5832.9449999999997</c:v>
                </c:pt>
                <c:pt idx="11">
                  <c:v>-4378.6779999999999</c:v>
                </c:pt>
                <c:pt idx="12">
                  <c:v>-3029.1640000000002</c:v>
                </c:pt>
                <c:pt idx="13">
                  <c:v>-2188.8589999999999</c:v>
                </c:pt>
                <c:pt idx="14">
                  <c:v>-1519.3440000000001</c:v>
                </c:pt>
                <c:pt idx="15">
                  <c:v>-924.75</c:v>
                </c:pt>
                <c:pt idx="16">
                  <c:v>-450.78800000000001</c:v>
                </c:pt>
                <c:pt idx="17">
                  <c:v>-154.72200000000001</c:v>
                </c:pt>
                <c:pt idx="18">
                  <c:v>-32.939</c:v>
                </c:pt>
                <c:pt idx="19">
                  <c:v>-3.8220000000000001</c:v>
                </c:pt>
                <c:pt idx="20">
                  <c:v>-0.22600000000000001</c:v>
                </c:pt>
              </c:numCache>
            </c:numRef>
          </c:val>
          <c:extLst>
            <c:ext xmlns:c16="http://schemas.microsoft.com/office/drawing/2014/chart" uri="{C3380CC4-5D6E-409C-BE32-E72D297353CC}">
              <c16:uniqueId val="{00000000-E14E-4F8F-9AA3-5A0D5459B126}"/>
            </c:ext>
          </c:extLst>
        </c:ser>
        <c:ser>
          <c:idx val="1"/>
          <c:order val="1"/>
          <c:tx>
            <c:strRef>
              <c:f>'Population by age &amp; sex'!$K$4</c:f>
              <c:strCache>
                <c:ptCount val="1"/>
                <c:pt idx="0">
                  <c:v>Perempuan</c:v>
                </c:pt>
              </c:strCache>
            </c:strRef>
          </c:tx>
          <c:spPr>
            <a:solidFill>
              <a:schemeClr val="accent2"/>
            </a:solidFill>
            <a:ln>
              <a:noFill/>
            </a:ln>
            <a:effectLst/>
          </c:spPr>
          <c:invertIfNegative val="0"/>
          <c:cat>
            <c:strRef>
              <c:f>'Population by age &amp; sex'!$I$5:$I$25</c:f>
              <c:strCache>
                <c:ptCount val="21"/>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pt idx="19">
                  <c:v>95-99</c:v>
                </c:pt>
                <c:pt idx="20">
                  <c:v>100+</c:v>
                </c:pt>
              </c:strCache>
            </c:strRef>
          </c:cat>
          <c:val>
            <c:numRef>
              <c:f>'Population by age &amp; sex'!$K$5:$K$25</c:f>
              <c:numCache>
                <c:formatCode>#,##0</c:formatCode>
                <c:ptCount val="21"/>
                <c:pt idx="0">
                  <c:v>11405.574000000001</c:v>
                </c:pt>
                <c:pt idx="1">
                  <c:v>10975.843999999999</c:v>
                </c:pt>
                <c:pt idx="2">
                  <c:v>10831.996999999999</c:v>
                </c:pt>
                <c:pt idx="3">
                  <c:v>10657.58</c:v>
                </c:pt>
                <c:pt idx="4">
                  <c:v>10404.541999999999</c:v>
                </c:pt>
                <c:pt idx="5">
                  <c:v>10340.145</c:v>
                </c:pt>
                <c:pt idx="6">
                  <c:v>9998.1579999999994</c:v>
                </c:pt>
                <c:pt idx="7">
                  <c:v>9196.0059999999994</c:v>
                </c:pt>
                <c:pt idx="8">
                  <c:v>8242.3289999999997</c:v>
                </c:pt>
                <c:pt idx="9">
                  <c:v>7067.5990000000002</c:v>
                </c:pt>
                <c:pt idx="10">
                  <c:v>5646.5630000000001</c:v>
                </c:pt>
                <c:pt idx="11">
                  <c:v>4167.6030000000001</c:v>
                </c:pt>
                <c:pt idx="12">
                  <c:v>3127.5479999999998</c:v>
                </c:pt>
                <c:pt idx="13">
                  <c:v>2462.375</c:v>
                </c:pt>
                <c:pt idx="14">
                  <c:v>1856.1659999999999</c:v>
                </c:pt>
                <c:pt idx="15">
                  <c:v>1243.9639999999999</c:v>
                </c:pt>
                <c:pt idx="16">
                  <c:v>684.76599999999996</c:v>
                </c:pt>
                <c:pt idx="17">
                  <c:v>275.87599999999998</c:v>
                </c:pt>
                <c:pt idx="18">
                  <c:v>70.742000000000004</c:v>
                </c:pt>
                <c:pt idx="19">
                  <c:v>9.9779999999999998</c:v>
                </c:pt>
                <c:pt idx="20">
                  <c:v>0.71399999999999997</c:v>
                </c:pt>
              </c:numCache>
            </c:numRef>
          </c:val>
          <c:extLst>
            <c:ext xmlns:c16="http://schemas.microsoft.com/office/drawing/2014/chart" uri="{C3380CC4-5D6E-409C-BE32-E72D297353CC}">
              <c16:uniqueId val="{00000001-E14E-4F8F-9AA3-5A0D5459B126}"/>
            </c:ext>
          </c:extLst>
        </c:ser>
        <c:dLbls>
          <c:showLegendKey val="0"/>
          <c:showVal val="0"/>
          <c:showCatName val="0"/>
          <c:showSerName val="0"/>
          <c:showPercent val="0"/>
          <c:showBubbleSize val="0"/>
        </c:dLbls>
        <c:gapWidth val="0"/>
        <c:overlap val="100"/>
        <c:axId val="490068992"/>
        <c:axId val="490074872"/>
      </c:barChart>
      <c:catAx>
        <c:axId val="490068992"/>
        <c:scaling>
          <c:orientation val="minMax"/>
        </c:scaling>
        <c:delete val="1"/>
        <c:axPos val="l"/>
        <c:numFmt formatCode="General" sourceLinked="1"/>
        <c:majorTickMark val="none"/>
        <c:minorTickMark val="none"/>
        <c:tickLblPos val="low"/>
        <c:crossAx val="490074872"/>
        <c:crosses val="autoZero"/>
        <c:auto val="1"/>
        <c:lblAlgn val="ctr"/>
        <c:lblOffset val="100"/>
        <c:noMultiLvlLbl val="0"/>
      </c:catAx>
      <c:valAx>
        <c:axId val="490074872"/>
        <c:scaling>
          <c:orientation val="minMax"/>
        </c:scaling>
        <c:delete val="1"/>
        <c:axPos val="b"/>
        <c:majorGridlines>
          <c:spPr>
            <a:ln w="9525" cap="flat" cmpd="sng" algn="ctr">
              <a:noFill/>
              <a:round/>
            </a:ln>
            <a:effectLst/>
          </c:spPr>
        </c:majorGridlines>
        <c:numFmt formatCode="#,##0;#,##0" sourceLinked="0"/>
        <c:majorTickMark val="none"/>
        <c:minorTickMark val="none"/>
        <c:tickLblPos val="nextTo"/>
        <c:crossAx val="49006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d-ID" sz="1400" b="0" i="0" baseline="0">
                <a:effectLst/>
              </a:rPr>
              <a:t>2030</a:t>
            </a:r>
            <a:endParaRPr lang="id-ID" sz="1100">
              <a:effectLst/>
            </a:endParaRPr>
          </a:p>
        </c:rich>
      </c:tx>
      <c:overlay val="0"/>
      <c:spPr>
        <a:noFill/>
        <a:ln>
          <a:noFill/>
        </a:ln>
        <a:effectLst/>
      </c:spPr>
    </c:title>
    <c:autoTitleDeleted val="0"/>
    <c:plotArea>
      <c:layout/>
      <c:barChart>
        <c:barDir val="bar"/>
        <c:grouping val="clustered"/>
        <c:varyColors val="0"/>
        <c:ser>
          <c:idx val="0"/>
          <c:order val="0"/>
          <c:tx>
            <c:strRef>
              <c:f>'Population by age &amp; sex'!$L$4</c:f>
              <c:strCache>
                <c:ptCount val="1"/>
                <c:pt idx="0">
                  <c:v>Laki-laki</c:v>
                </c:pt>
              </c:strCache>
            </c:strRef>
          </c:tx>
          <c:spPr>
            <a:solidFill>
              <a:schemeClr val="accent1"/>
            </a:solidFill>
            <a:ln>
              <a:noFill/>
            </a:ln>
            <a:effectLst/>
          </c:spPr>
          <c:invertIfNegative val="0"/>
          <c:cat>
            <c:strRef>
              <c:f>'Population by age &amp; sex'!$I$5:$I$25</c:f>
              <c:strCache>
                <c:ptCount val="21"/>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pt idx="19">
                  <c:v>95-99</c:v>
                </c:pt>
                <c:pt idx="20">
                  <c:v>100+</c:v>
                </c:pt>
              </c:strCache>
            </c:strRef>
          </c:cat>
          <c:val>
            <c:numRef>
              <c:f>'Population by age &amp; sex'!$L$5:$L$25</c:f>
              <c:numCache>
                <c:formatCode>0</c:formatCode>
                <c:ptCount val="21"/>
                <c:pt idx="0">
                  <c:v>-11196.888999999999</c:v>
                </c:pt>
                <c:pt idx="1">
                  <c:v>-11542.609</c:v>
                </c:pt>
                <c:pt idx="2">
                  <c:v>-11894.905000000001</c:v>
                </c:pt>
                <c:pt idx="3">
                  <c:v>-12137.633</c:v>
                </c:pt>
                <c:pt idx="4">
                  <c:v>-11832.281999999999</c:v>
                </c:pt>
                <c:pt idx="5">
                  <c:v>-11320.947</c:v>
                </c:pt>
                <c:pt idx="6">
                  <c:v>-11065.492</c:v>
                </c:pt>
                <c:pt idx="7">
                  <c:v>-10586.723</c:v>
                </c:pt>
                <c:pt idx="8">
                  <c:v>-10168.77</c:v>
                </c:pt>
                <c:pt idx="9">
                  <c:v>-9774.1839999999993</c:v>
                </c:pt>
                <c:pt idx="10">
                  <c:v>-9303.5290000000005</c:v>
                </c:pt>
                <c:pt idx="11">
                  <c:v>-8329.2049999999999</c:v>
                </c:pt>
                <c:pt idx="12">
                  <c:v>-6949.0630000000001</c:v>
                </c:pt>
                <c:pt idx="13">
                  <c:v>-5319.9290000000001</c:v>
                </c:pt>
                <c:pt idx="14">
                  <c:v>-3683.0949999999998</c:v>
                </c:pt>
                <c:pt idx="15">
                  <c:v>-2105.8739999999998</c:v>
                </c:pt>
                <c:pt idx="16">
                  <c:v>-929.88199999999995</c:v>
                </c:pt>
                <c:pt idx="17">
                  <c:v>-321.64600000000002</c:v>
                </c:pt>
                <c:pt idx="18">
                  <c:v>-74.436999999999998</c:v>
                </c:pt>
                <c:pt idx="19">
                  <c:v>-9.5310000000000006</c:v>
                </c:pt>
                <c:pt idx="20">
                  <c:v>-0.624</c:v>
                </c:pt>
              </c:numCache>
            </c:numRef>
          </c:val>
          <c:extLst>
            <c:ext xmlns:c16="http://schemas.microsoft.com/office/drawing/2014/chart" uri="{C3380CC4-5D6E-409C-BE32-E72D297353CC}">
              <c16:uniqueId val="{00000000-88A5-477F-B57E-A229F4B89C94}"/>
            </c:ext>
          </c:extLst>
        </c:ser>
        <c:ser>
          <c:idx val="1"/>
          <c:order val="1"/>
          <c:tx>
            <c:strRef>
              <c:f>'Population by age &amp; sex'!$M$4</c:f>
              <c:strCache>
                <c:ptCount val="1"/>
                <c:pt idx="0">
                  <c:v>Perempuan</c:v>
                </c:pt>
              </c:strCache>
            </c:strRef>
          </c:tx>
          <c:spPr>
            <a:solidFill>
              <a:schemeClr val="accent2"/>
            </a:solidFill>
            <a:ln>
              <a:noFill/>
            </a:ln>
            <a:effectLst/>
          </c:spPr>
          <c:invertIfNegative val="0"/>
          <c:cat>
            <c:strRef>
              <c:f>'Population by age &amp; sex'!$I$5:$I$25</c:f>
              <c:strCache>
                <c:ptCount val="21"/>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pt idx="19">
                  <c:v>95-99</c:v>
                </c:pt>
                <c:pt idx="20">
                  <c:v>100+</c:v>
                </c:pt>
              </c:strCache>
            </c:strRef>
          </c:cat>
          <c:val>
            <c:numRef>
              <c:f>'Population by age &amp; sex'!$M$5:$M$25</c:f>
              <c:numCache>
                <c:formatCode>_(* #,##0_);_(* \(#,##0\);_(* "-"_);_(@_)</c:formatCode>
                <c:ptCount val="21"/>
                <c:pt idx="0">
                  <c:v>10729.22</c:v>
                </c:pt>
                <c:pt idx="1">
                  <c:v>11080.332</c:v>
                </c:pt>
                <c:pt idx="2">
                  <c:v>11438.869000000001</c:v>
                </c:pt>
                <c:pt idx="3">
                  <c:v>11706.416999999999</c:v>
                </c:pt>
                <c:pt idx="4">
                  <c:v>11279.025</c:v>
                </c:pt>
                <c:pt idx="5">
                  <c:v>10853.512000000001</c:v>
                </c:pt>
                <c:pt idx="6">
                  <c:v>10674.522000000001</c:v>
                </c:pt>
                <c:pt idx="7">
                  <c:v>10452.303</c:v>
                </c:pt>
                <c:pt idx="8">
                  <c:v>10138.4</c:v>
                </c:pt>
                <c:pt idx="9">
                  <c:v>9972.1610000000001</c:v>
                </c:pt>
                <c:pt idx="10">
                  <c:v>9481.2000000000007</c:v>
                </c:pt>
                <c:pt idx="11">
                  <c:v>8490.32</c:v>
                </c:pt>
                <c:pt idx="12">
                  <c:v>7290.1080000000002</c:v>
                </c:pt>
                <c:pt idx="13">
                  <c:v>5815.6379999999999</c:v>
                </c:pt>
                <c:pt idx="14">
                  <c:v>4099.3890000000001</c:v>
                </c:pt>
                <c:pt idx="15">
                  <c:v>2427.7979999999998</c:v>
                </c:pt>
                <c:pt idx="16">
                  <c:v>1240.673</c:v>
                </c:pt>
                <c:pt idx="17">
                  <c:v>517.40099999999995</c:v>
                </c:pt>
                <c:pt idx="18">
                  <c:v>145.50800000000001</c:v>
                </c:pt>
                <c:pt idx="19">
                  <c:v>23.151</c:v>
                </c:pt>
                <c:pt idx="20">
                  <c:v>1.885</c:v>
                </c:pt>
              </c:numCache>
            </c:numRef>
          </c:val>
          <c:extLst>
            <c:ext xmlns:c16="http://schemas.microsoft.com/office/drawing/2014/chart" uri="{C3380CC4-5D6E-409C-BE32-E72D297353CC}">
              <c16:uniqueId val="{00000001-88A5-477F-B57E-A229F4B89C94}"/>
            </c:ext>
          </c:extLst>
        </c:ser>
        <c:dLbls>
          <c:showLegendKey val="0"/>
          <c:showVal val="0"/>
          <c:showCatName val="0"/>
          <c:showSerName val="0"/>
          <c:showPercent val="0"/>
          <c:showBubbleSize val="0"/>
        </c:dLbls>
        <c:gapWidth val="0"/>
        <c:overlap val="100"/>
        <c:axId val="345872464"/>
        <c:axId val="345870504"/>
      </c:barChart>
      <c:catAx>
        <c:axId val="345872464"/>
        <c:scaling>
          <c:orientation val="minMax"/>
        </c:scaling>
        <c:delete val="1"/>
        <c:axPos val="l"/>
        <c:numFmt formatCode="General" sourceLinked="1"/>
        <c:majorTickMark val="none"/>
        <c:minorTickMark val="none"/>
        <c:tickLblPos val="low"/>
        <c:crossAx val="345870504"/>
        <c:crosses val="autoZero"/>
        <c:auto val="1"/>
        <c:lblAlgn val="ctr"/>
        <c:lblOffset val="100"/>
        <c:noMultiLvlLbl val="0"/>
      </c:catAx>
      <c:valAx>
        <c:axId val="345870504"/>
        <c:scaling>
          <c:orientation val="minMax"/>
        </c:scaling>
        <c:delete val="1"/>
        <c:axPos val="b"/>
        <c:majorGridlines>
          <c:spPr>
            <a:ln w="9525" cap="flat" cmpd="sng" algn="ctr">
              <a:noFill/>
              <a:round/>
            </a:ln>
            <a:effectLst/>
          </c:spPr>
        </c:majorGridlines>
        <c:numFmt formatCode="#,##0;#,##0" sourceLinked="0"/>
        <c:majorTickMark val="none"/>
        <c:minorTickMark val="none"/>
        <c:tickLblPos val="nextTo"/>
        <c:crossAx val="34587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CBB496-C1B4-42C5-9B70-30FDCACF4AC3}"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45845C36-7F4C-4D03-B9FC-497B5C196FFD}">
      <dgm:prSet phldrT="[Text]" custT="1"/>
      <dgm:spPr/>
      <dgm:t>
        <a:bodyPr/>
        <a:lstStyle/>
        <a:p>
          <a:r>
            <a:rPr lang="en-US" sz="1600" dirty="0"/>
            <a:t>1. </a:t>
          </a:r>
          <a:r>
            <a:rPr lang="en-US" sz="1600" dirty="0" err="1"/>
            <a:t>Analisis</a:t>
          </a:r>
          <a:r>
            <a:rPr lang="en-US" sz="1600" dirty="0"/>
            <a:t> </a:t>
          </a:r>
          <a:r>
            <a:rPr lang="en-US" sz="1600" dirty="0" err="1"/>
            <a:t>penyebab</a:t>
          </a:r>
          <a:r>
            <a:rPr lang="en-US" sz="1600" dirty="0"/>
            <a:t> stunting di </a:t>
          </a:r>
          <a:r>
            <a:rPr lang="en-US" sz="1600" dirty="0" err="1"/>
            <a:t>daerah</a:t>
          </a:r>
          <a:endParaRPr lang="en-US" sz="1600" dirty="0"/>
        </a:p>
      </dgm:t>
    </dgm:pt>
    <dgm:pt modelId="{2F4FE30A-A52C-492C-B134-3583C901D570}" type="parTrans" cxnId="{DCA72CBC-9C11-4434-8E6A-C3AC52BAA460}">
      <dgm:prSet/>
      <dgm:spPr/>
      <dgm:t>
        <a:bodyPr/>
        <a:lstStyle/>
        <a:p>
          <a:endParaRPr lang="en-US"/>
        </a:p>
      </dgm:t>
    </dgm:pt>
    <dgm:pt modelId="{6DE94601-3CFF-4A73-BCB0-5D28723B0F38}" type="sibTrans" cxnId="{DCA72CBC-9C11-4434-8E6A-C3AC52BAA460}">
      <dgm:prSet/>
      <dgm:spPr/>
      <dgm:t>
        <a:bodyPr/>
        <a:lstStyle/>
        <a:p>
          <a:endParaRPr lang="en-US"/>
        </a:p>
      </dgm:t>
    </dgm:pt>
    <dgm:pt modelId="{00DED4CE-955E-4924-9734-4C30791EA3DA}">
      <dgm:prSet phldrT="[Text]"/>
      <dgm:spPr/>
      <dgm:t>
        <a:bodyPr/>
        <a:lstStyle/>
        <a:p>
          <a:r>
            <a:rPr lang="en-US" dirty="0"/>
            <a:t>2.  </a:t>
          </a:r>
          <a:r>
            <a:rPr lang="en-US" dirty="0" err="1"/>
            <a:t>Menentukan</a:t>
          </a:r>
          <a:r>
            <a:rPr lang="en-US" dirty="0"/>
            <a:t> </a:t>
          </a:r>
          <a:r>
            <a:rPr lang="en-US" dirty="0" err="1"/>
            <a:t>rencana</a:t>
          </a:r>
          <a:r>
            <a:rPr lang="en-US" dirty="0"/>
            <a:t> </a:t>
          </a:r>
          <a:r>
            <a:rPr lang="en-US" dirty="0" err="1"/>
            <a:t>aksi</a:t>
          </a:r>
          <a:r>
            <a:rPr lang="en-US" dirty="0"/>
            <a:t> </a:t>
          </a:r>
          <a:r>
            <a:rPr lang="en-US" dirty="0" err="1"/>
            <a:t>multisektor</a:t>
          </a:r>
          <a:endParaRPr lang="en-US" dirty="0"/>
        </a:p>
      </dgm:t>
    </dgm:pt>
    <dgm:pt modelId="{66BD707D-90C6-4C04-AAFD-D0A63E59F388}" type="parTrans" cxnId="{3DA38F22-2AF8-4134-BF11-02C879F1F871}">
      <dgm:prSet/>
      <dgm:spPr/>
      <dgm:t>
        <a:bodyPr/>
        <a:lstStyle/>
        <a:p>
          <a:endParaRPr lang="en-US"/>
        </a:p>
      </dgm:t>
    </dgm:pt>
    <dgm:pt modelId="{ABFEF6D3-4C47-4B91-BA3E-7AFA37FE4230}" type="sibTrans" cxnId="{3DA38F22-2AF8-4134-BF11-02C879F1F871}">
      <dgm:prSet/>
      <dgm:spPr/>
      <dgm:t>
        <a:bodyPr/>
        <a:lstStyle/>
        <a:p>
          <a:endParaRPr lang="en-US"/>
        </a:p>
      </dgm:t>
    </dgm:pt>
    <dgm:pt modelId="{FB8BA983-1800-4AA6-8A4C-D0D1EE0334A8}">
      <dgm:prSet phldrT="[Text]"/>
      <dgm:spPr/>
      <dgm:t>
        <a:bodyPr/>
        <a:lstStyle/>
        <a:p>
          <a:r>
            <a:rPr lang="en-US" dirty="0"/>
            <a:t>3. </a:t>
          </a:r>
          <a:r>
            <a:rPr lang="en-US" dirty="0" err="1"/>
            <a:t>Pemberian</a:t>
          </a:r>
          <a:r>
            <a:rPr lang="en-US" dirty="0"/>
            <a:t> </a:t>
          </a:r>
          <a:r>
            <a:rPr lang="en-US" dirty="0" err="1"/>
            <a:t>intervensi</a:t>
          </a:r>
          <a:r>
            <a:rPr lang="en-US" dirty="0"/>
            <a:t> </a:t>
          </a:r>
          <a:r>
            <a:rPr lang="en-US" dirty="0" err="1"/>
            <a:t>prioritas</a:t>
          </a:r>
          <a:endParaRPr lang="en-US" dirty="0"/>
        </a:p>
      </dgm:t>
    </dgm:pt>
    <dgm:pt modelId="{CD626658-F001-4F52-B396-A9F88086DC1F}" type="parTrans" cxnId="{467C6848-2AF5-49A8-8E9F-672D7E96C9E0}">
      <dgm:prSet/>
      <dgm:spPr/>
      <dgm:t>
        <a:bodyPr/>
        <a:lstStyle/>
        <a:p>
          <a:endParaRPr lang="en-US"/>
        </a:p>
      </dgm:t>
    </dgm:pt>
    <dgm:pt modelId="{F8D70278-E416-4336-92B6-1D59C8D6B98A}" type="sibTrans" cxnId="{467C6848-2AF5-49A8-8E9F-672D7E96C9E0}">
      <dgm:prSet/>
      <dgm:spPr/>
      <dgm:t>
        <a:bodyPr/>
        <a:lstStyle/>
        <a:p>
          <a:endParaRPr lang="en-US"/>
        </a:p>
      </dgm:t>
    </dgm:pt>
    <dgm:pt modelId="{A4EE913C-6784-4F56-B16A-7E4A0E71A9BC}">
      <dgm:prSet phldrT="[Text]"/>
      <dgm:spPr/>
      <dgm:t>
        <a:bodyPr/>
        <a:lstStyle/>
        <a:p>
          <a:r>
            <a:rPr lang="en-US" dirty="0"/>
            <a:t>4. </a:t>
          </a:r>
          <a:r>
            <a:rPr lang="en-US" dirty="0" err="1"/>
            <a:t>Koordinasi</a:t>
          </a:r>
          <a:r>
            <a:rPr lang="en-US" dirty="0"/>
            <a:t> </a:t>
          </a:r>
          <a:r>
            <a:rPr lang="en-US" dirty="0" err="1"/>
            <a:t>pelaksanaan</a:t>
          </a:r>
          <a:endParaRPr lang="en-US" dirty="0"/>
        </a:p>
      </dgm:t>
    </dgm:pt>
    <dgm:pt modelId="{B6DA3A71-E966-4473-B487-C428E3819B14}" type="parTrans" cxnId="{24F9E8A5-C9C4-4B5E-9BEC-38A2D21BFC4C}">
      <dgm:prSet/>
      <dgm:spPr/>
      <dgm:t>
        <a:bodyPr/>
        <a:lstStyle/>
        <a:p>
          <a:endParaRPr lang="en-US"/>
        </a:p>
      </dgm:t>
    </dgm:pt>
    <dgm:pt modelId="{C8C882C8-7675-406A-A507-721ACFC0D4A4}" type="sibTrans" cxnId="{24F9E8A5-C9C4-4B5E-9BEC-38A2D21BFC4C}">
      <dgm:prSet/>
      <dgm:spPr/>
      <dgm:t>
        <a:bodyPr/>
        <a:lstStyle/>
        <a:p>
          <a:endParaRPr lang="en-US"/>
        </a:p>
      </dgm:t>
    </dgm:pt>
    <dgm:pt modelId="{9123E92A-D3C0-4012-B5BE-368330105418}">
      <dgm:prSet phldrT="[Text]"/>
      <dgm:spPr/>
      <dgm:t>
        <a:bodyPr/>
        <a:lstStyle/>
        <a:p>
          <a:r>
            <a:rPr lang="en-US" dirty="0"/>
            <a:t>5. Monitoring target </a:t>
          </a:r>
          <a:r>
            <a:rPr lang="en-US" dirty="0" err="1"/>
            <a:t>dan</a:t>
          </a:r>
          <a:r>
            <a:rPr lang="en-US" dirty="0"/>
            <a:t> </a:t>
          </a:r>
          <a:r>
            <a:rPr lang="en-US" dirty="0" err="1"/>
            <a:t>pencapaian</a:t>
          </a:r>
          <a:endParaRPr lang="en-US" dirty="0"/>
        </a:p>
      </dgm:t>
    </dgm:pt>
    <dgm:pt modelId="{125ADC1E-107F-4A2E-82F3-07DBFA2557C6}" type="parTrans" cxnId="{9860BAAE-4E14-425A-BC9A-FE779DEA2840}">
      <dgm:prSet/>
      <dgm:spPr/>
      <dgm:t>
        <a:bodyPr/>
        <a:lstStyle/>
        <a:p>
          <a:endParaRPr lang="en-US"/>
        </a:p>
      </dgm:t>
    </dgm:pt>
    <dgm:pt modelId="{82225EC8-153B-4883-946D-A90C0C69C5EA}" type="sibTrans" cxnId="{9860BAAE-4E14-425A-BC9A-FE779DEA2840}">
      <dgm:prSet/>
      <dgm:spPr/>
      <dgm:t>
        <a:bodyPr/>
        <a:lstStyle/>
        <a:p>
          <a:endParaRPr lang="en-US"/>
        </a:p>
      </dgm:t>
    </dgm:pt>
    <dgm:pt modelId="{5B6E4F7C-BD58-4D6F-826C-3E3E68F7E6AE}" type="pres">
      <dgm:prSet presAssocID="{E7CBB496-C1B4-42C5-9B70-30FDCACF4AC3}" presName="cycle" presStyleCnt="0">
        <dgm:presLayoutVars>
          <dgm:dir/>
          <dgm:resizeHandles val="exact"/>
        </dgm:presLayoutVars>
      </dgm:prSet>
      <dgm:spPr/>
    </dgm:pt>
    <dgm:pt modelId="{49314824-EE2B-46C9-9284-7B129B59E3D7}" type="pres">
      <dgm:prSet presAssocID="{45845C36-7F4C-4D03-B9FC-497B5C196FFD}" presName="node" presStyleLbl="node1" presStyleIdx="0" presStyleCnt="5">
        <dgm:presLayoutVars>
          <dgm:bulletEnabled val="1"/>
        </dgm:presLayoutVars>
      </dgm:prSet>
      <dgm:spPr/>
    </dgm:pt>
    <dgm:pt modelId="{CA46EFD2-9F27-4005-9D44-4A2997C7728C}" type="pres">
      <dgm:prSet presAssocID="{45845C36-7F4C-4D03-B9FC-497B5C196FFD}" presName="spNode" presStyleCnt="0"/>
      <dgm:spPr/>
    </dgm:pt>
    <dgm:pt modelId="{1992A58A-7B12-4AB5-BB7F-B29512ADC76A}" type="pres">
      <dgm:prSet presAssocID="{6DE94601-3CFF-4A73-BCB0-5D28723B0F38}" presName="sibTrans" presStyleLbl="sibTrans1D1" presStyleIdx="0" presStyleCnt="5"/>
      <dgm:spPr/>
    </dgm:pt>
    <dgm:pt modelId="{9FF59815-AAE5-40F6-B724-74442612403A}" type="pres">
      <dgm:prSet presAssocID="{00DED4CE-955E-4924-9734-4C30791EA3DA}" presName="node" presStyleLbl="node1" presStyleIdx="1" presStyleCnt="5">
        <dgm:presLayoutVars>
          <dgm:bulletEnabled val="1"/>
        </dgm:presLayoutVars>
      </dgm:prSet>
      <dgm:spPr/>
    </dgm:pt>
    <dgm:pt modelId="{77215DEF-8763-4C15-B738-A1E43AFE9148}" type="pres">
      <dgm:prSet presAssocID="{00DED4CE-955E-4924-9734-4C30791EA3DA}" presName="spNode" presStyleCnt="0"/>
      <dgm:spPr/>
    </dgm:pt>
    <dgm:pt modelId="{851E8219-48DD-4059-BF11-7388C7E490F4}" type="pres">
      <dgm:prSet presAssocID="{ABFEF6D3-4C47-4B91-BA3E-7AFA37FE4230}" presName="sibTrans" presStyleLbl="sibTrans1D1" presStyleIdx="1" presStyleCnt="5"/>
      <dgm:spPr/>
    </dgm:pt>
    <dgm:pt modelId="{0D741678-6B24-4E13-B317-FE58AB2CB345}" type="pres">
      <dgm:prSet presAssocID="{FB8BA983-1800-4AA6-8A4C-D0D1EE0334A8}" presName="node" presStyleLbl="node1" presStyleIdx="2" presStyleCnt="5">
        <dgm:presLayoutVars>
          <dgm:bulletEnabled val="1"/>
        </dgm:presLayoutVars>
      </dgm:prSet>
      <dgm:spPr/>
    </dgm:pt>
    <dgm:pt modelId="{951DDD7F-8526-4EEB-B1AB-D6134AF6A103}" type="pres">
      <dgm:prSet presAssocID="{FB8BA983-1800-4AA6-8A4C-D0D1EE0334A8}" presName="spNode" presStyleCnt="0"/>
      <dgm:spPr/>
    </dgm:pt>
    <dgm:pt modelId="{6FF881A5-CBB0-4A52-A8F9-C34624FAD1E3}" type="pres">
      <dgm:prSet presAssocID="{F8D70278-E416-4336-92B6-1D59C8D6B98A}" presName="sibTrans" presStyleLbl="sibTrans1D1" presStyleIdx="2" presStyleCnt="5"/>
      <dgm:spPr/>
    </dgm:pt>
    <dgm:pt modelId="{BA575A69-D589-4169-BEB0-9D8D04F1B7D5}" type="pres">
      <dgm:prSet presAssocID="{A4EE913C-6784-4F56-B16A-7E4A0E71A9BC}" presName="node" presStyleLbl="node1" presStyleIdx="3" presStyleCnt="5">
        <dgm:presLayoutVars>
          <dgm:bulletEnabled val="1"/>
        </dgm:presLayoutVars>
      </dgm:prSet>
      <dgm:spPr/>
    </dgm:pt>
    <dgm:pt modelId="{4E60A2D8-0433-4D82-BB7D-38F7C67925EC}" type="pres">
      <dgm:prSet presAssocID="{A4EE913C-6784-4F56-B16A-7E4A0E71A9BC}" presName="spNode" presStyleCnt="0"/>
      <dgm:spPr/>
    </dgm:pt>
    <dgm:pt modelId="{55132273-886D-40E4-846E-B1E533B294F2}" type="pres">
      <dgm:prSet presAssocID="{C8C882C8-7675-406A-A507-721ACFC0D4A4}" presName="sibTrans" presStyleLbl="sibTrans1D1" presStyleIdx="3" presStyleCnt="5"/>
      <dgm:spPr/>
    </dgm:pt>
    <dgm:pt modelId="{EE9B7E02-ADAB-4C74-A39A-3479293A9845}" type="pres">
      <dgm:prSet presAssocID="{9123E92A-D3C0-4012-B5BE-368330105418}" presName="node" presStyleLbl="node1" presStyleIdx="4" presStyleCnt="5">
        <dgm:presLayoutVars>
          <dgm:bulletEnabled val="1"/>
        </dgm:presLayoutVars>
      </dgm:prSet>
      <dgm:spPr/>
    </dgm:pt>
    <dgm:pt modelId="{8E30897B-52B1-493E-A33E-A10AAE2C9373}" type="pres">
      <dgm:prSet presAssocID="{9123E92A-D3C0-4012-B5BE-368330105418}" presName="spNode" presStyleCnt="0"/>
      <dgm:spPr/>
    </dgm:pt>
    <dgm:pt modelId="{A54F420E-CD6F-4043-885E-3554FBBECDAD}" type="pres">
      <dgm:prSet presAssocID="{82225EC8-153B-4883-946D-A90C0C69C5EA}" presName="sibTrans" presStyleLbl="sibTrans1D1" presStyleIdx="4" presStyleCnt="5"/>
      <dgm:spPr/>
    </dgm:pt>
  </dgm:ptLst>
  <dgm:cxnLst>
    <dgm:cxn modelId="{253B8107-8ECD-4430-94FC-AF6FCB0627AF}" type="presOf" srcId="{FB8BA983-1800-4AA6-8A4C-D0D1EE0334A8}" destId="{0D741678-6B24-4E13-B317-FE58AB2CB345}" srcOrd="0" destOrd="0" presId="urn:microsoft.com/office/officeart/2005/8/layout/cycle5"/>
    <dgm:cxn modelId="{41D82614-7DA6-4A97-91EA-522BAA45A18E}" type="presOf" srcId="{C8C882C8-7675-406A-A507-721ACFC0D4A4}" destId="{55132273-886D-40E4-846E-B1E533B294F2}" srcOrd="0" destOrd="0" presId="urn:microsoft.com/office/officeart/2005/8/layout/cycle5"/>
    <dgm:cxn modelId="{3DA38F22-2AF8-4134-BF11-02C879F1F871}" srcId="{E7CBB496-C1B4-42C5-9B70-30FDCACF4AC3}" destId="{00DED4CE-955E-4924-9734-4C30791EA3DA}" srcOrd="1" destOrd="0" parTransId="{66BD707D-90C6-4C04-AAFD-D0A63E59F388}" sibTransId="{ABFEF6D3-4C47-4B91-BA3E-7AFA37FE4230}"/>
    <dgm:cxn modelId="{1678743B-84A4-4702-B8F8-FDB09F2F53C9}" type="presOf" srcId="{6DE94601-3CFF-4A73-BCB0-5D28723B0F38}" destId="{1992A58A-7B12-4AB5-BB7F-B29512ADC76A}" srcOrd="0" destOrd="0" presId="urn:microsoft.com/office/officeart/2005/8/layout/cycle5"/>
    <dgm:cxn modelId="{2228BE64-FC64-4284-AD74-E80B77FF03A9}" type="presOf" srcId="{A4EE913C-6784-4F56-B16A-7E4A0E71A9BC}" destId="{BA575A69-D589-4169-BEB0-9D8D04F1B7D5}" srcOrd="0" destOrd="0" presId="urn:microsoft.com/office/officeart/2005/8/layout/cycle5"/>
    <dgm:cxn modelId="{467C6848-2AF5-49A8-8E9F-672D7E96C9E0}" srcId="{E7CBB496-C1B4-42C5-9B70-30FDCACF4AC3}" destId="{FB8BA983-1800-4AA6-8A4C-D0D1EE0334A8}" srcOrd="2" destOrd="0" parTransId="{CD626658-F001-4F52-B396-A9F88086DC1F}" sibTransId="{F8D70278-E416-4336-92B6-1D59C8D6B98A}"/>
    <dgm:cxn modelId="{01868648-8890-43DC-A36A-EC1171867CE2}" type="presOf" srcId="{F8D70278-E416-4336-92B6-1D59C8D6B98A}" destId="{6FF881A5-CBB0-4A52-A8F9-C34624FAD1E3}" srcOrd="0" destOrd="0" presId="urn:microsoft.com/office/officeart/2005/8/layout/cycle5"/>
    <dgm:cxn modelId="{DA9E4B71-DEFA-45C8-8C8C-F0FA17CABC73}" type="presOf" srcId="{00DED4CE-955E-4924-9734-4C30791EA3DA}" destId="{9FF59815-AAE5-40F6-B724-74442612403A}" srcOrd="0" destOrd="0" presId="urn:microsoft.com/office/officeart/2005/8/layout/cycle5"/>
    <dgm:cxn modelId="{EDBB5377-5956-4484-912A-776537BB5583}" type="presOf" srcId="{82225EC8-153B-4883-946D-A90C0C69C5EA}" destId="{A54F420E-CD6F-4043-885E-3554FBBECDAD}" srcOrd="0" destOrd="0" presId="urn:microsoft.com/office/officeart/2005/8/layout/cycle5"/>
    <dgm:cxn modelId="{330D6E9D-4923-409B-BA08-78B2CCD6C53C}" type="presOf" srcId="{ABFEF6D3-4C47-4B91-BA3E-7AFA37FE4230}" destId="{851E8219-48DD-4059-BF11-7388C7E490F4}" srcOrd="0" destOrd="0" presId="urn:microsoft.com/office/officeart/2005/8/layout/cycle5"/>
    <dgm:cxn modelId="{309833A2-5C10-44BE-A592-2BCDBDCEABC1}" type="presOf" srcId="{45845C36-7F4C-4D03-B9FC-497B5C196FFD}" destId="{49314824-EE2B-46C9-9284-7B129B59E3D7}" srcOrd="0" destOrd="0" presId="urn:microsoft.com/office/officeart/2005/8/layout/cycle5"/>
    <dgm:cxn modelId="{24F9E8A5-C9C4-4B5E-9BEC-38A2D21BFC4C}" srcId="{E7CBB496-C1B4-42C5-9B70-30FDCACF4AC3}" destId="{A4EE913C-6784-4F56-B16A-7E4A0E71A9BC}" srcOrd="3" destOrd="0" parTransId="{B6DA3A71-E966-4473-B487-C428E3819B14}" sibTransId="{C8C882C8-7675-406A-A507-721ACFC0D4A4}"/>
    <dgm:cxn modelId="{9860BAAE-4E14-425A-BC9A-FE779DEA2840}" srcId="{E7CBB496-C1B4-42C5-9B70-30FDCACF4AC3}" destId="{9123E92A-D3C0-4012-B5BE-368330105418}" srcOrd="4" destOrd="0" parTransId="{125ADC1E-107F-4A2E-82F3-07DBFA2557C6}" sibTransId="{82225EC8-153B-4883-946D-A90C0C69C5EA}"/>
    <dgm:cxn modelId="{359922B3-3E7B-4B49-8072-64F3E268C007}" type="presOf" srcId="{E7CBB496-C1B4-42C5-9B70-30FDCACF4AC3}" destId="{5B6E4F7C-BD58-4D6F-826C-3E3E68F7E6AE}" srcOrd="0" destOrd="0" presId="urn:microsoft.com/office/officeart/2005/8/layout/cycle5"/>
    <dgm:cxn modelId="{DCA72CBC-9C11-4434-8E6A-C3AC52BAA460}" srcId="{E7CBB496-C1B4-42C5-9B70-30FDCACF4AC3}" destId="{45845C36-7F4C-4D03-B9FC-497B5C196FFD}" srcOrd="0" destOrd="0" parTransId="{2F4FE30A-A52C-492C-B134-3583C901D570}" sibTransId="{6DE94601-3CFF-4A73-BCB0-5D28723B0F38}"/>
    <dgm:cxn modelId="{625E32D6-6519-4CAE-BA1C-FA4C8AE98B91}" type="presOf" srcId="{9123E92A-D3C0-4012-B5BE-368330105418}" destId="{EE9B7E02-ADAB-4C74-A39A-3479293A9845}" srcOrd="0" destOrd="0" presId="urn:microsoft.com/office/officeart/2005/8/layout/cycle5"/>
    <dgm:cxn modelId="{1C9E43F3-86E6-422F-8F63-4C36A4AF63A5}" type="presParOf" srcId="{5B6E4F7C-BD58-4D6F-826C-3E3E68F7E6AE}" destId="{49314824-EE2B-46C9-9284-7B129B59E3D7}" srcOrd="0" destOrd="0" presId="urn:microsoft.com/office/officeart/2005/8/layout/cycle5"/>
    <dgm:cxn modelId="{CB9D77B6-8080-44A4-B614-AF069767C7E6}" type="presParOf" srcId="{5B6E4F7C-BD58-4D6F-826C-3E3E68F7E6AE}" destId="{CA46EFD2-9F27-4005-9D44-4A2997C7728C}" srcOrd="1" destOrd="0" presId="urn:microsoft.com/office/officeart/2005/8/layout/cycle5"/>
    <dgm:cxn modelId="{9EB84013-3764-43D5-9877-2DC03C115776}" type="presParOf" srcId="{5B6E4F7C-BD58-4D6F-826C-3E3E68F7E6AE}" destId="{1992A58A-7B12-4AB5-BB7F-B29512ADC76A}" srcOrd="2" destOrd="0" presId="urn:microsoft.com/office/officeart/2005/8/layout/cycle5"/>
    <dgm:cxn modelId="{730841B2-08BD-4A36-9DF0-34F284E92CB0}" type="presParOf" srcId="{5B6E4F7C-BD58-4D6F-826C-3E3E68F7E6AE}" destId="{9FF59815-AAE5-40F6-B724-74442612403A}" srcOrd="3" destOrd="0" presId="urn:microsoft.com/office/officeart/2005/8/layout/cycle5"/>
    <dgm:cxn modelId="{CF4EA835-E100-438C-BA72-956EB0E9BCD1}" type="presParOf" srcId="{5B6E4F7C-BD58-4D6F-826C-3E3E68F7E6AE}" destId="{77215DEF-8763-4C15-B738-A1E43AFE9148}" srcOrd="4" destOrd="0" presId="urn:microsoft.com/office/officeart/2005/8/layout/cycle5"/>
    <dgm:cxn modelId="{2C4866D2-E751-4D68-95AF-ACCDF54F88A4}" type="presParOf" srcId="{5B6E4F7C-BD58-4D6F-826C-3E3E68F7E6AE}" destId="{851E8219-48DD-4059-BF11-7388C7E490F4}" srcOrd="5" destOrd="0" presId="urn:microsoft.com/office/officeart/2005/8/layout/cycle5"/>
    <dgm:cxn modelId="{804CCEFA-596B-4E99-9637-10A2DB7403D5}" type="presParOf" srcId="{5B6E4F7C-BD58-4D6F-826C-3E3E68F7E6AE}" destId="{0D741678-6B24-4E13-B317-FE58AB2CB345}" srcOrd="6" destOrd="0" presId="urn:microsoft.com/office/officeart/2005/8/layout/cycle5"/>
    <dgm:cxn modelId="{022403EC-9871-4DA8-8A8D-58FF006CB18A}" type="presParOf" srcId="{5B6E4F7C-BD58-4D6F-826C-3E3E68F7E6AE}" destId="{951DDD7F-8526-4EEB-B1AB-D6134AF6A103}" srcOrd="7" destOrd="0" presId="urn:microsoft.com/office/officeart/2005/8/layout/cycle5"/>
    <dgm:cxn modelId="{37289397-F402-407F-A4CD-CA7317453A7E}" type="presParOf" srcId="{5B6E4F7C-BD58-4D6F-826C-3E3E68F7E6AE}" destId="{6FF881A5-CBB0-4A52-A8F9-C34624FAD1E3}" srcOrd="8" destOrd="0" presId="urn:microsoft.com/office/officeart/2005/8/layout/cycle5"/>
    <dgm:cxn modelId="{ED6AB7BA-EEFC-4DDA-8BE7-3A7769A7828D}" type="presParOf" srcId="{5B6E4F7C-BD58-4D6F-826C-3E3E68F7E6AE}" destId="{BA575A69-D589-4169-BEB0-9D8D04F1B7D5}" srcOrd="9" destOrd="0" presId="urn:microsoft.com/office/officeart/2005/8/layout/cycle5"/>
    <dgm:cxn modelId="{24F05ACE-F14D-4715-A97B-848441A5B568}" type="presParOf" srcId="{5B6E4F7C-BD58-4D6F-826C-3E3E68F7E6AE}" destId="{4E60A2D8-0433-4D82-BB7D-38F7C67925EC}" srcOrd="10" destOrd="0" presId="urn:microsoft.com/office/officeart/2005/8/layout/cycle5"/>
    <dgm:cxn modelId="{3822188F-7E65-446E-BCE1-DA89D8967B58}" type="presParOf" srcId="{5B6E4F7C-BD58-4D6F-826C-3E3E68F7E6AE}" destId="{55132273-886D-40E4-846E-B1E533B294F2}" srcOrd="11" destOrd="0" presId="urn:microsoft.com/office/officeart/2005/8/layout/cycle5"/>
    <dgm:cxn modelId="{7216C3B0-ED3D-423F-BE93-61AEAD96C3B0}" type="presParOf" srcId="{5B6E4F7C-BD58-4D6F-826C-3E3E68F7E6AE}" destId="{EE9B7E02-ADAB-4C74-A39A-3479293A9845}" srcOrd="12" destOrd="0" presId="urn:microsoft.com/office/officeart/2005/8/layout/cycle5"/>
    <dgm:cxn modelId="{9E32BD3D-ECBC-4F65-895D-23108C787060}" type="presParOf" srcId="{5B6E4F7C-BD58-4D6F-826C-3E3E68F7E6AE}" destId="{8E30897B-52B1-493E-A33E-A10AAE2C9373}" srcOrd="13" destOrd="0" presId="urn:microsoft.com/office/officeart/2005/8/layout/cycle5"/>
    <dgm:cxn modelId="{9BD53E80-C108-4BCB-91D2-4A4179FE43CF}" type="presParOf" srcId="{5B6E4F7C-BD58-4D6F-826C-3E3E68F7E6AE}" destId="{A54F420E-CD6F-4043-885E-3554FBBECDAD}"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14824-EE2B-46C9-9284-7B129B59E3D7}">
      <dsp:nvSpPr>
        <dsp:cNvPr id="0" name=""/>
        <dsp:cNvSpPr/>
      </dsp:nvSpPr>
      <dsp:spPr>
        <a:xfrm>
          <a:off x="3346746" y="1630"/>
          <a:ext cx="1559531" cy="101369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1. </a:t>
          </a:r>
          <a:r>
            <a:rPr lang="en-US" sz="1600" kern="1200" dirty="0" err="1"/>
            <a:t>Analisis</a:t>
          </a:r>
          <a:r>
            <a:rPr lang="en-US" sz="1600" kern="1200" dirty="0"/>
            <a:t> </a:t>
          </a:r>
          <a:r>
            <a:rPr lang="en-US" sz="1600" kern="1200" dirty="0" err="1"/>
            <a:t>penyebab</a:t>
          </a:r>
          <a:r>
            <a:rPr lang="en-US" sz="1600" kern="1200" dirty="0"/>
            <a:t> stunting di </a:t>
          </a:r>
          <a:r>
            <a:rPr lang="en-US" sz="1600" kern="1200" dirty="0" err="1"/>
            <a:t>daerah</a:t>
          </a:r>
          <a:endParaRPr lang="en-US" sz="1600" kern="1200" dirty="0"/>
        </a:p>
      </dsp:txBody>
      <dsp:txXfrm>
        <a:off x="3396231" y="51115"/>
        <a:ext cx="1460561" cy="914725"/>
      </dsp:txXfrm>
    </dsp:sp>
    <dsp:sp modelId="{1992A58A-7B12-4AB5-BB7F-B29512ADC76A}">
      <dsp:nvSpPr>
        <dsp:cNvPr id="0" name=""/>
        <dsp:cNvSpPr/>
      </dsp:nvSpPr>
      <dsp:spPr>
        <a:xfrm>
          <a:off x="2102070" y="508478"/>
          <a:ext cx="4048883" cy="4048883"/>
        </a:xfrm>
        <a:custGeom>
          <a:avLst/>
          <a:gdLst/>
          <a:ahLst/>
          <a:cxnLst/>
          <a:rect l="0" t="0" r="0" b="0"/>
          <a:pathLst>
            <a:path>
              <a:moveTo>
                <a:pt x="3012933" y="257736"/>
              </a:moveTo>
              <a:arcTo wR="2024441" hR="2024441" stAng="17953650" swAng="1211198"/>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FF59815-AAE5-40F6-B724-74442612403A}">
      <dsp:nvSpPr>
        <dsp:cNvPr id="0" name=""/>
        <dsp:cNvSpPr/>
      </dsp:nvSpPr>
      <dsp:spPr>
        <a:xfrm>
          <a:off x="5272105" y="1400485"/>
          <a:ext cx="1559531" cy="101369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2.  </a:t>
          </a:r>
          <a:r>
            <a:rPr lang="en-US" sz="1400" kern="1200" dirty="0" err="1"/>
            <a:t>Menentukan</a:t>
          </a:r>
          <a:r>
            <a:rPr lang="en-US" sz="1400" kern="1200" dirty="0"/>
            <a:t> </a:t>
          </a:r>
          <a:r>
            <a:rPr lang="en-US" sz="1400" kern="1200" dirty="0" err="1"/>
            <a:t>rencana</a:t>
          </a:r>
          <a:r>
            <a:rPr lang="en-US" sz="1400" kern="1200" dirty="0"/>
            <a:t> </a:t>
          </a:r>
          <a:r>
            <a:rPr lang="en-US" sz="1400" kern="1200" dirty="0" err="1"/>
            <a:t>aksi</a:t>
          </a:r>
          <a:r>
            <a:rPr lang="en-US" sz="1400" kern="1200" dirty="0"/>
            <a:t> </a:t>
          </a:r>
          <a:r>
            <a:rPr lang="en-US" sz="1400" kern="1200" dirty="0" err="1"/>
            <a:t>multisektor</a:t>
          </a:r>
          <a:endParaRPr lang="en-US" sz="1400" kern="1200" dirty="0"/>
        </a:p>
      </dsp:txBody>
      <dsp:txXfrm>
        <a:off x="5321590" y="1449970"/>
        <a:ext cx="1460561" cy="914725"/>
      </dsp:txXfrm>
    </dsp:sp>
    <dsp:sp modelId="{851E8219-48DD-4059-BF11-7388C7E490F4}">
      <dsp:nvSpPr>
        <dsp:cNvPr id="0" name=""/>
        <dsp:cNvSpPr/>
      </dsp:nvSpPr>
      <dsp:spPr>
        <a:xfrm>
          <a:off x="2102070" y="508478"/>
          <a:ext cx="4048883" cy="4048883"/>
        </a:xfrm>
        <a:custGeom>
          <a:avLst/>
          <a:gdLst/>
          <a:ahLst/>
          <a:cxnLst/>
          <a:rect l="0" t="0" r="0" b="0"/>
          <a:pathLst>
            <a:path>
              <a:moveTo>
                <a:pt x="4044023" y="2164646"/>
              </a:moveTo>
              <a:arcTo wR="2024441" hR="2024441" stAng="21838275" swAng="1359463"/>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D741678-6B24-4E13-B317-FE58AB2CB345}">
      <dsp:nvSpPr>
        <dsp:cNvPr id="0" name=""/>
        <dsp:cNvSpPr/>
      </dsp:nvSpPr>
      <dsp:spPr>
        <a:xfrm>
          <a:off x="4536683" y="3663880"/>
          <a:ext cx="1559531" cy="101369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3. </a:t>
          </a:r>
          <a:r>
            <a:rPr lang="en-US" sz="1400" kern="1200" dirty="0" err="1"/>
            <a:t>Pemberian</a:t>
          </a:r>
          <a:r>
            <a:rPr lang="en-US" sz="1400" kern="1200" dirty="0"/>
            <a:t> </a:t>
          </a:r>
          <a:r>
            <a:rPr lang="en-US" sz="1400" kern="1200" dirty="0" err="1"/>
            <a:t>intervensi</a:t>
          </a:r>
          <a:r>
            <a:rPr lang="en-US" sz="1400" kern="1200" dirty="0"/>
            <a:t> </a:t>
          </a:r>
          <a:r>
            <a:rPr lang="en-US" sz="1400" kern="1200" dirty="0" err="1"/>
            <a:t>prioritas</a:t>
          </a:r>
          <a:endParaRPr lang="en-US" sz="1400" kern="1200" dirty="0"/>
        </a:p>
      </dsp:txBody>
      <dsp:txXfrm>
        <a:off x="4586168" y="3713365"/>
        <a:ext cx="1460561" cy="914725"/>
      </dsp:txXfrm>
    </dsp:sp>
    <dsp:sp modelId="{6FF881A5-CBB0-4A52-A8F9-C34624FAD1E3}">
      <dsp:nvSpPr>
        <dsp:cNvPr id="0" name=""/>
        <dsp:cNvSpPr/>
      </dsp:nvSpPr>
      <dsp:spPr>
        <a:xfrm>
          <a:off x="2102070" y="508478"/>
          <a:ext cx="4048883" cy="4048883"/>
        </a:xfrm>
        <a:custGeom>
          <a:avLst/>
          <a:gdLst/>
          <a:ahLst/>
          <a:cxnLst/>
          <a:rect l="0" t="0" r="0" b="0"/>
          <a:pathLst>
            <a:path>
              <a:moveTo>
                <a:pt x="2272777" y="4033594"/>
              </a:moveTo>
              <a:arcTo wR="2024441" hR="2024441" stAng="4977232" swAng="845536"/>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A575A69-D589-4169-BEB0-9D8D04F1B7D5}">
      <dsp:nvSpPr>
        <dsp:cNvPr id="0" name=""/>
        <dsp:cNvSpPr/>
      </dsp:nvSpPr>
      <dsp:spPr>
        <a:xfrm>
          <a:off x="2156809" y="3663880"/>
          <a:ext cx="1559531" cy="101369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4. </a:t>
          </a:r>
          <a:r>
            <a:rPr lang="en-US" sz="1400" kern="1200" dirty="0" err="1"/>
            <a:t>Koordinasi</a:t>
          </a:r>
          <a:r>
            <a:rPr lang="en-US" sz="1400" kern="1200" dirty="0"/>
            <a:t> </a:t>
          </a:r>
          <a:r>
            <a:rPr lang="en-US" sz="1400" kern="1200" dirty="0" err="1"/>
            <a:t>pelaksanaan</a:t>
          </a:r>
          <a:endParaRPr lang="en-US" sz="1400" kern="1200" dirty="0"/>
        </a:p>
      </dsp:txBody>
      <dsp:txXfrm>
        <a:off x="2206294" y="3713365"/>
        <a:ext cx="1460561" cy="914725"/>
      </dsp:txXfrm>
    </dsp:sp>
    <dsp:sp modelId="{55132273-886D-40E4-846E-B1E533B294F2}">
      <dsp:nvSpPr>
        <dsp:cNvPr id="0" name=""/>
        <dsp:cNvSpPr/>
      </dsp:nvSpPr>
      <dsp:spPr>
        <a:xfrm>
          <a:off x="2102070" y="508478"/>
          <a:ext cx="4048883" cy="4048883"/>
        </a:xfrm>
        <a:custGeom>
          <a:avLst/>
          <a:gdLst/>
          <a:ahLst/>
          <a:cxnLst/>
          <a:rect l="0" t="0" r="0" b="0"/>
          <a:pathLst>
            <a:path>
              <a:moveTo>
                <a:pt x="214736" y="2931818"/>
              </a:moveTo>
              <a:arcTo wR="2024441" hR="2024441" stAng="9202263" swAng="1359463"/>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E9B7E02-ADAB-4C74-A39A-3479293A9845}">
      <dsp:nvSpPr>
        <dsp:cNvPr id="0" name=""/>
        <dsp:cNvSpPr/>
      </dsp:nvSpPr>
      <dsp:spPr>
        <a:xfrm>
          <a:off x="1421387" y="1400485"/>
          <a:ext cx="1559531" cy="101369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5. Monitoring target </a:t>
          </a:r>
          <a:r>
            <a:rPr lang="en-US" sz="1400" kern="1200" dirty="0" err="1"/>
            <a:t>dan</a:t>
          </a:r>
          <a:r>
            <a:rPr lang="en-US" sz="1400" kern="1200" dirty="0"/>
            <a:t> </a:t>
          </a:r>
          <a:r>
            <a:rPr lang="en-US" sz="1400" kern="1200" dirty="0" err="1"/>
            <a:t>pencapaian</a:t>
          </a:r>
          <a:endParaRPr lang="en-US" sz="1400" kern="1200" dirty="0"/>
        </a:p>
      </dsp:txBody>
      <dsp:txXfrm>
        <a:off x="1470872" y="1449970"/>
        <a:ext cx="1460561" cy="914725"/>
      </dsp:txXfrm>
    </dsp:sp>
    <dsp:sp modelId="{A54F420E-CD6F-4043-885E-3554FBBECDAD}">
      <dsp:nvSpPr>
        <dsp:cNvPr id="0" name=""/>
        <dsp:cNvSpPr/>
      </dsp:nvSpPr>
      <dsp:spPr>
        <a:xfrm>
          <a:off x="2102070" y="508478"/>
          <a:ext cx="4048883" cy="4048883"/>
        </a:xfrm>
        <a:custGeom>
          <a:avLst/>
          <a:gdLst/>
          <a:ahLst/>
          <a:cxnLst/>
          <a:rect l="0" t="0" r="0" b="0"/>
          <a:pathLst>
            <a:path>
              <a:moveTo>
                <a:pt x="487016" y="707366"/>
              </a:moveTo>
              <a:arcTo wR="2024441" hR="2024441" stAng="13235152" swAng="1211198"/>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Hea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id-ID"/>
          </a:p>
        </p:txBody>
      </p:sp>
      <p:sp>
        <p:nvSpPr>
          <p:cNvPr id="3" name="Tampungan Tanggal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4B82A4A2-DC0D-44F5-AFEC-C3A65DD3DF56}" type="datetimeFigureOut">
              <a:rPr lang="id-ID" smtClean="0"/>
              <a:t>25/06/2020</a:t>
            </a:fld>
            <a:endParaRPr lang="id-ID"/>
          </a:p>
        </p:txBody>
      </p:sp>
      <p:sp>
        <p:nvSpPr>
          <p:cNvPr id="4" name="Tampungan Gambar Slide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id-ID"/>
          </a:p>
        </p:txBody>
      </p:sp>
      <p:sp>
        <p:nvSpPr>
          <p:cNvPr id="5" name="Tampungan Catatan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6" name="Tampungan Kaki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id-ID"/>
          </a:p>
        </p:txBody>
      </p:sp>
      <p:sp>
        <p:nvSpPr>
          <p:cNvPr id="7" name="Tampungan Nomor Slide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7E7EF83-8F3D-4BBF-B679-6331DC6FCB2F}" type="slidenum">
              <a:rPr lang="id-ID" smtClean="0"/>
              <a:t>‹#›</a:t>
            </a:fld>
            <a:endParaRPr lang="id-ID"/>
          </a:p>
        </p:txBody>
      </p:sp>
    </p:spTree>
    <p:extLst>
      <p:ext uri="{BB962C8B-B14F-4D97-AF65-F5344CB8AC3E}">
        <p14:creationId xmlns:p14="http://schemas.microsoft.com/office/powerpoint/2010/main" val="109529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DFE8C774-A760-4441-B85B-88F0D54644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93D8B27-1B84-4D11-A9D1-02DA6C30A59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i="1"/>
              <a:t>Saudara-saudara sekalian, </a:t>
            </a:r>
          </a:p>
          <a:p>
            <a:endParaRPr lang="en-US" altLang="en-US"/>
          </a:p>
          <a:p>
            <a:r>
              <a:rPr lang="en-US" altLang="en-US"/>
              <a:t>Stunting adalah kondisi dimana tinggi badan anak lebih pendek dibanding tinggi badan anak seusianya yang disebabkan oleh kekurangan gizi kronis dengan manifestasi kegagalan pertumbuhan (growth faltering) yang dimulai sejak masa kehamilan hingga anak berusia 2 tahun. </a:t>
            </a:r>
          </a:p>
          <a:p>
            <a:r>
              <a:rPr lang="en-US" altLang="en-US"/>
              <a:t>Kekurangan gizi pada masa janin dan usia dini akan berdampak pada perkembangan otak, rendahnya kemampuan kognitif yang akan mempengaruhi prestasi sekolah dan keberhasilan pendidikan. Dalam jangka panjang, kekurangan gizi pada awal kehidupan akan menurunkan produktivitas dan kemudian menghambat pertumbuhan ekonomi, meningkatkan kemiskinan dan kesenjangan di masyarakat.  Karena itu peranan gizi terutama 1000 HPK sangat penting dalam mewujudkan derajat kesehatan yang optimal.</a:t>
            </a:r>
          </a:p>
          <a:p>
            <a:endParaRPr lang="en-US" altLang="en-US"/>
          </a:p>
          <a:p>
            <a:r>
              <a:rPr lang="en-US" altLang="en-US"/>
              <a:t>Stunting disebabkan oleh faktor multidimensi antara lain: praktek pengasuhan yang tidak baik, terbatasnya layanan kesehatan termasuk layanan ANC-Ante Natal Care, Post Natal dan pembelajaran dini yang berkualitas, kurangnya akses ke makanan bergizi, kurangnya akses ke air bersih dan sanitasi, sehingga penanganannya perlu dilakukan oleh multisektor. </a:t>
            </a:r>
          </a:p>
          <a:p>
            <a:endParaRPr lang="en-US" altLang="en-US"/>
          </a:p>
        </p:txBody>
      </p:sp>
      <p:sp>
        <p:nvSpPr>
          <p:cNvPr id="23556" name="Slide Number Placeholder 3">
            <a:extLst>
              <a:ext uri="{FF2B5EF4-FFF2-40B4-BE49-F238E27FC236}">
                <a16:creationId xmlns:a16="http://schemas.microsoft.com/office/drawing/2014/main" id="{D1086889-5C64-4FB4-9552-A572EC9AAC1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A6E771-DB86-45FE-9CEA-1E32BABEDBC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541434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C5834261-9189-41B2-B13D-2419D178E9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7CFA9AE6-9871-4976-87DA-8CB017C7F7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d-ID" altLang="en-US"/>
              <a:t>Sebagaimana diamanatkan oleh Bapak Presiden</a:t>
            </a:r>
          </a:p>
          <a:p>
            <a:pPr eaLnBrk="1" hangingPunct="1">
              <a:spcBef>
                <a:spcPct val="0"/>
              </a:spcBef>
            </a:pPr>
            <a:r>
              <a:rPr lang="id-ID" altLang="en-US"/>
              <a:t>Gizi adalah Investasi Bangsa </a:t>
            </a:r>
          </a:p>
          <a:p>
            <a:pPr eaLnBrk="1" hangingPunct="1">
              <a:spcBef>
                <a:spcPct val="0"/>
              </a:spcBef>
            </a:pPr>
            <a:endParaRPr lang="id-ID" altLang="en-US"/>
          </a:p>
          <a:p>
            <a:pPr eaLnBrk="1" hangingPunct="1">
              <a:spcBef>
                <a:spcPct val="0"/>
              </a:spcBef>
            </a:pPr>
            <a:r>
              <a:rPr lang="id-ID" altLang="en-US"/>
              <a:t>Terkait hal tersebut Ketahanan pangan memiliki peranan penting, </a:t>
            </a:r>
          </a:p>
          <a:p>
            <a:pPr eaLnBrk="1" hangingPunct="1">
              <a:spcBef>
                <a:spcPct val="0"/>
              </a:spcBef>
            </a:pPr>
            <a:r>
              <a:rPr lang="id-ID" altLang="en-US"/>
              <a:t>Ketahanan pangan harus dapat menjamin ketersediaan gizi yang memadai untuk mencegah gangguan masalah gizi.</a:t>
            </a:r>
          </a:p>
        </p:txBody>
      </p:sp>
      <p:sp>
        <p:nvSpPr>
          <p:cNvPr id="77828" name="Slide Number Placeholder 3">
            <a:extLst>
              <a:ext uri="{FF2B5EF4-FFF2-40B4-BE49-F238E27FC236}">
                <a16:creationId xmlns:a16="http://schemas.microsoft.com/office/drawing/2014/main" id="{C546B1AF-B47A-4A23-A25B-46772F091C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484347-67F1-43C0-904D-BCDCC077E797}" type="slidenum">
              <a:rPr kumimoji="0" lang="id-ID"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id-ID"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10" name="Shape 329">
            <a:extLst>
              <a:ext uri="{FF2B5EF4-FFF2-40B4-BE49-F238E27FC236}">
                <a16:creationId xmlns:a16="http://schemas.microsoft.com/office/drawing/2014/main" id="{AFF628A7-BAED-4080-84BA-164C618CBD71}"/>
              </a:ext>
            </a:extLst>
          </p:cNvPr>
          <p:cNvSpPr>
            <a:spLocks noGrp="1" noChangeArrowheads="1"/>
          </p:cNvSpPr>
          <p:nvPr>
            <p:ph type="body" idx="1"/>
          </p:nvPr>
        </p:nvSpPr>
        <p:spPr bwMode="auto">
          <a:xfrm>
            <a:off x="921739" y="3635041"/>
            <a:ext cx="7382557" cy="29741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68611" name="Shape 330">
            <a:extLst>
              <a:ext uri="{FF2B5EF4-FFF2-40B4-BE49-F238E27FC236}">
                <a16:creationId xmlns:a16="http://schemas.microsoft.com/office/drawing/2014/main" id="{6F212439-0A95-4798-B7EC-00538909DB50}"/>
              </a:ext>
            </a:extLst>
          </p:cNvPr>
          <p:cNvSpPr>
            <a:spLocks noGrp="1" noRot="1" noChangeAspect="1" noTextEdit="1"/>
          </p:cNvSpPr>
          <p:nvPr>
            <p:ph type="sldImg" idx="2"/>
          </p:nvPr>
        </p:nvSpPr>
        <p:spPr bwMode="auto">
          <a:xfrm>
            <a:off x="2346325" y="944563"/>
            <a:ext cx="4532313" cy="2549525"/>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9FA2820E-C1C7-4016-851A-43F5964501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DF00EA53-A5ED-4C41-9A9E-9F9693CC88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9876" name="Footer Placeholder 3">
            <a:extLst>
              <a:ext uri="{FF2B5EF4-FFF2-40B4-BE49-F238E27FC236}">
                <a16:creationId xmlns:a16="http://schemas.microsoft.com/office/drawing/2014/main" id="{ED97F06D-B94C-4520-BC08-94B0B7438532}"/>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9877" name="Slide Number Placeholder 4">
            <a:extLst>
              <a:ext uri="{FF2B5EF4-FFF2-40B4-BE49-F238E27FC236}">
                <a16:creationId xmlns:a16="http://schemas.microsoft.com/office/drawing/2014/main" id="{31A5F855-99DC-4068-94C2-C23A19FB6E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31568D9-9868-4961-A319-16AED6A0DB0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2346325" y="944563"/>
            <a:ext cx="4532313" cy="25495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Shape 108"/>
          <p:cNvSpPr txBox="1">
            <a:spLocks noGrp="1"/>
          </p:cNvSpPr>
          <p:nvPr>
            <p:ph type="body" idx="1"/>
          </p:nvPr>
        </p:nvSpPr>
        <p:spPr>
          <a:xfrm>
            <a:off x="922604" y="3635039"/>
            <a:ext cx="7380827" cy="297412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Keterlibatan K/L lain, seperti PUPR, KemenLHK, Pertanian?</a:t>
            </a:r>
            <a:endParaRPr/>
          </a:p>
        </p:txBody>
      </p:sp>
      <p:sp>
        <p:nvSpPr>
          <p:cNvPr id="109" name="Shape 109"/>
          <p:cNvSpPr txBox="1">
            <a:spLocks noGrp="1"/>
          </p:cNvSpPr>
          <p:nvPr>
            <p:ph type="sldNum" idx="12"/>
          </p:nvPr>
        </p:nvSpPr>
        <p:spPr>
          <a:xfrm>
            <a:off x="5225951" y="7174350"/>
            <a:ext cx="3997948" cy="378976"/>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Shape 1008"/>
          <p:cNvSpPr txBox="1">
            <a:spLocks noGrp="1"/>
          </p:cNvSpPr>
          <p:nvPr>
            <p:ph type="body" idx="1"/>
          </p:nvPr>
        </p:nvSpPr>
        <p:spPr>
          <a:xfrm>
            <a:off x="934720" y="3355420"/>
            <a:ext cx="7477760" cy="2745344"/>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09" name="Shape 1009"/>
          <p:cNvSpPr>
            <a:spLocks noGrp="1" noRot="1" noChangeAspect="1"/>
          </p:cNvSpPr>
          <p:nvPr>
            <p:ph type="sldImg" idx="2"/>
          </p:nvPr>
        </p:nvSpPr>
        <p:spPr>
          <a:xfrm>
            <a:off x="2581275" y="871538"/>
            <a:ext cx="4184650" cy="2354262"/>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d-ID"/>
              <a:t>Klik untuk mengedit gaya judul Master</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d-ID"/>
              <a:t>Klik untuk mengedit gaya subjudul Master</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3438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3"/>
          <p:cNvSpPr>
            <a:spLocks noGrp="1"/>
          </p:cNvSpPr>
          <p:nvPr>
            <p:ph type="dt" sz="half" idx="10"/>
          </p:nvPr>
        </p:nvSpPr>
        <p:spPr/>
        <p:txBody>
          <a:bodyPr/>
          <a:lstStyle/>
          <a:p>
            <a:fld id="{82F5661D-6934-4B32-B92C-470368BF1EC6}"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25397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d-ID"/>
              <a:t>Klik untuk mengedit gaya judul Master</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d-ID"/>
              <a:t>Klik untuk edit gaya teks Master</a:t>
            </a:r>
          </a:p>
        </p:txBody>
      </p:sp>
      <p:sp>
        <p:nvSpPr>
          <p:cNvPr id="4" name="Date Placeholder 3"/>
          <p:cNvSpPr>
            <a:spLocks noGrp="1"/>
          </p:cNvSpPr>
          <p:nvPr>
            <p:ph type="dt" sz="half" idx="10"/>
          </p:nvPr>
        </p:nvSpPr>
        <p:spPr/>
        <p:txBody>
          <a:bodyPr/>
          <a:lstStyle/>
          <a:p>
            <a:fld id="{C6F822A4-8DA6-4447-9B1F-C5DB58435268}"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29080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6/25/2020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066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d-ID"/>
              <a:t>Klik untuk mengedit gaya judul Master</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6/25/2020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1055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7" name="Date Placeholder 2"/>
          <p:cNvSpPr>
            <a:spLocks noGrp="1"/>
          </p:cNvSpPr>
          <p:nvPr>
            <p:ph type="dt" sz="half" idx="10"/>
          </p:nvPr>
        </p:nvSpPr>
        <p:spPr/>
        <p:txBody>
          <a:bodyPr/>
          <a:lstStyle/>
          <a:p>
            <a:fld id="{677919A6-33EB-49BD-A62F-1FA56B9F9712}" type="datetimeFigureOut">
              <a:rPr lang="en-US" smtClean="0"/>
              <a:t>6/25/2020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97345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A4E7D1B-D673-4CF6-8672-009D42ABD2A0}" type="datetimeFigureOut">
              <a:rPr lang="en-US" smtClean="0"/>
              <a:t>6/25/2020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00519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id-ID"/>
              <a:t>Klik untuk mengedit gaya judul Master</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7" name="Date Placeholder 4"/>
          <p:cNvSpPr>
            <a:spLocks noGrp="1"/>
          </p:cNvSpPr>
          <p:nvPr>
            <p:ph type="dt" sz="half" idx="10"/>
          </p:nvPr>
        </p:nvSpPr>
        <p:spPr/>
        <p:txBody>
          <a:bodyPr/>
          <a:lstStyle/>
          <a:p>
            <a:fld id="{DA16AA21-1863-4931-97CB-99D0A168701B}" type="datetimeFigureOut">
              <a:rPr lang="en-US" smtClean="0"/>
              <a:t>6/25/2020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55728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d-ID"/>
              <a:t>Klik ikon untuk menambahkan gambar</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5" name="Date Placeholder 4"/>
          <p:cNvSpPr>
            <a:spLocks noGrp="1"/>
          </p:cNvSpPr>
          <p:nvPr>
            <p:ph type="dt" sz="half" idx="10"/>
          </p:nvPr>
        </p:nvSpPr>
        <p:spPr/>
        <p:txBody>
          <a:bodyPr/>
          <a:lstStyle/>
          <a:p>
            <a:fld id="{3772C379-9A7C-4C87-A116-CBE9F58B04C5}" type="datetimeFigureOut">
              <a:rPr lang="en-US" smtClean="0"/>
              <a:t>6/25/2020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31461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ambar Panorama deng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d-ID"/>
              <a:t>Klik ikon untuk menambahkan gambar</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5" name="Date Placeholder 4"/>
          <p:cNvSpPr>
            <a:spLocks noGrp="1"/>
          </p:cNvSpPr>
          <p:nvPr>
            <p:ph type="dt" sz="half" idx="10"/>
          </p:nvPr>
        </p:nvSpPr>
        <p:spPr/>
        <p:txBody>
          <a:bodyPr/>
          <a:lstStyle/>
          <a:p>
            <a:fld id="{8664C608-40B1-4030-A28D-5B74BC98ADCE}" type="datetimeFigureOut">
              <a:rPr lang="en-US" smtClean="0"/>
              <a:t>6/25/2020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7207220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Judul d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d-ID"/>
              <a:t>Klik untuk mengedit gaya judul Master</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4" name="Date Placeholder 3"/>
          <p:cNvSpPr>
            <a:spLocks noGrp="1"/>
          </p:cNvSpPr>
          <p:nvPr>
            <p:ph type="dt" sz="half" idx="10"/>
          </p:nvPr>
        </p:nvSpPr>
        <p:spPr/>
        <p:txBody>
          <a:bodyPr/>
          <a:lstStyle/>
          <a:p>
            <a:fld id="{8664C608-40B1-4030-A28D-5B74BC98ADCE}"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8960783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tipan deng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d-ID"/>
              <a:t>Klik untuk mengedit gaya judul Master</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id-ID"/>
              <a:t>Klik untuk edit gaya teks Master</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4" name="Date Placeholder 3"/>
          <p:cNvSpPr>
            <a:spLocks noGrp="1"/>
          </p:cNvSpPr>
          <p:nvPr>
            <p:ph type="dt" sz="half" idx="10"/>
          </p:nvPr>
        </p:nvSpPr>
        <p:spPr/>
        <p:txBody>
          <a:bodyPr/>
          <a:lstStyle/>
          <a:p>
            <a:fld id="{8664C608-40B1-4030-A28D-5B74BC98ADCE}"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0785448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u Nama">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d-ID"/>
              <a:t>Klik untuk mengedit gaya judul Master</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d-ID"/>
              <a:t>Klik untuk edit gaya teks Master</a:t>
            </a:r>
          </a:p>
        </p:txBody>
      </p:sp>
      <p:sp>
        <p:nvSpPr>
          <p:cNvPr id="4" name="Date Placeholder 3"/>
          <p:cNvSpPr>
            <a:spLocks noGrp="1"/>
          </p:cNvSpPr>
          <p:nvPr>
            <p:ph type="dt" sz="half" idx="10"/>
          </p:nvPr>
        </p:nvSpPr>
        <p:spPr/>
        <p:txBody>
          <a:bodyPr/>
          <a:lstStyle/>
          <a:p>
            <a:fld id="{8664C608-40B1-4030-A28D-5B74BC98ADCE}"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2628553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d-ID"/>
              <a:t>Klik untuk mengedit gaya judul Master</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664C608-40B1-4030-A28D-5B74BC98ADCE}" type="datetimeFigureOut">
              <a:rPr lang="en-US" smtClean="0"/>
              <a:t>6/25/2020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920578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m Gamb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d-ID"/>
              <a:t>Klik untuk mengedit gaya judul Master</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d-ID"/>
              <a:t>Klik ikon untuk menambahkan gambar</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d-ID"/>
              <a:t>Klik ikon untuk menambahkan gambar</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d-ID"/>
              <a:t>Klik ikon untuk menambahkan gambar</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664C608-40B1-4030-A28D-5B74BC98ADCE}" type="datetimeFigureOut">
              <a:rPr lang="en-US" smtClean="0"/>
              <a:t>6/25/2020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9930863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Vertical Text Placeholder 2"/>
          <p:cNvSpPr>
            <a:spLocks noGrp="1"/>
          </p:cNvSpPr>
          <p:nvPr>
            <p:ph type="body" orient="vert" idx="1"/>
          </p:nvPr>
        </p:nvSpPr>
        <p:spPr/>
        <p:txBody>
          <a:bodyPr vert="eaVert" anchor="t" anchorCtr="0"/>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89692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d-ID"/>
              <a:t>Klik untuk mengedit gaya judul Master</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6/25/2020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93446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9" name="Rectangle 8"/>
          <p:cNvSpPr/>
          <p:nvPr userDrawn="1"/>
        </p:nvSpPr>
        <p:spPr>
          <a:xfrm>
            <a:off x="0" y="3722146"/>
            <a:ext cx="12192002" cy="3135854"/>
          </a:xfrm>
          <a:prstGeom prst="rect">
            <a:avLst/>
          </a:prstGeom>
          <a:gradFill flip="none" rotWithShape="1">
            <a:gsLst>
              <a:gs pos="43000">
                <a:srgbClr val="569835"/>
              </a:gs>
              <a:gs pos="26000">
                <a:srgbClr val="D61621"/>
              </a:gs>
              <a:gs pos="0">
                <a:srgbClr val="FAA634"/>
              </a:gs>
              <a:gs pos="100000">
                <a:srgbClr val="0050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7" rtl="0" eaLnBrk="1" fontAlgn="auto" latinLnBrk="0" hangingPunct="1">
              <a:lnSpc>
                <a:spcPct val="100000"/>
              </a:lnSpc>
              <a:spcBef>
                <a:spcPts val="0"/>
              </a:spcBef>
              <a:spcAft>
                <a:spcPts val="0"/>
              </a:spcAft>
              <a:buClrTx/>
              <a:buSzTx/>
              <a:buFontTx/>
              <a:buNone/>
              <a:tabLst/>
              <a:defRPr/>
            </a:pPr>
            <a:endParaRPr kumimoji="0" lang="id-ID" sz="2117" b="0" i="0" u="none" strike="noStrike" kern="1200" cap="none" spc="0" normalizeH="0" baseline="0" noProof="0">
              <a:ln>
                <a:noFill/>
              </a:ln>
              <a:solidFill>
                <a:prstClr val="white"/>
              </a:solidFill>
              <a:effectLst/>
              <a:uLnTx/>
              <a:uFillTx/>
              <a:latin typeface="Calibri"/>
              <a:ea typeface="+mn-ea"/>
              <a:cs typeface="+mn-cs"/>
            </a:endParaRPr>
          </a:p>
        </p:txBody>
      </p:sp>
      <p:sp>
        <p:nvSpPr>
          <p:cNvPr id="7" name="Flowchart: Manual Input 6"/>
          <p:cNvSpPr/>
          <p:nvPr userDrawn="1"/>
        </p:nvSpPr>
        <p:spPr>
          <a:xfrm flipV="1">
            <a:off x="-1696" y="3420929"/>
            <a:ext cx="12193699" cy="3263943"/>
          </a:xfrm>
          <a:prstGeom prst="trapezoid">
            <a:avLst>
              <a:gd name="adj" fmla="val 1416"/>
            </a:avLst>
          </a:prstGeom>
          <a:solidFill>
            <a:schemeClr val="bg1"/>
          </a:soli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7" rtl="0" eaLnBrk="1" fontAlgn="auto" latinLnBrk="0" hangingPunct="1">
              <a:lnSpc>
                <a:spcPct val="100000"/>
              </a:lnSpc>
              <a:spcBef>
                <a:spcPts val="0"/>
              </a:spcBef>
              <a:spcAft>
                <a:spcPts val="0"/>
              </a:spcAft>
              <a:buClrTx/>
              <a:buSzTx/>
              <a:buFontTx/>
              <a:buNone/>
              <a:tabLst/>
              <a:defRPr/>
            </a:pPr>
            <a:endParaRPr kumimoji="0" lang="id-ID" sz="2117"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11684858" y="255774"/>
            <a:ext cx="484826" cy="198805"/>
          </a:xfrm>
        </p:spPr>
        <p:txBody>
          <a:bodyPr/>
          <a:lstStyle>
            <a:lvl1pPr algn="ctr">
              <a:defRPr sz="1400" b="1">
                <a:solidFill>
                  <a:schemeClr val="bg1"/>
                </a:solidFill>
              </a:defRPr>
            </a:lvl1pPr>
          </a:lstStyle>
          <a:p>
            <a:pPr marL="0" marR="0" lvl="0" indent="0" algn="ctr" defTabSz="914357" rtl="0" eaLnBrk="1" fontAlgn="auto" latinLnBrk="0" hangingPunct="1">
              <a:lnSpc>
                <a:spcPct val="100000"/>
              </a:lnSpc>
              <a:spcBef>
                <a:spcPts val="0"/>
              </a:spcBef>
              <a:spcAft>
                <a:spcPts val="0"/>
              </a:spcAft>
              <a:buClrTx/>
              <a:buSzTx/>
              <a:buFontTx/>
              <a:buNone/>
              <a:tabLst/>
              <a:defRPr/>
            </a:pPr>
            <a:fld id="{192C646E-8A71-4229-9321-274B093DFD02}" type="slidenum">
              <a:rPr kumimoji="0" lang="en-US" sz="140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357"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97" y="-54855"/>
            <a:ext cx="976134" cy="904710"/>
          </a:xfrm>
          <a:prstGeom prst="rect">
            <a:avLst/>
          </a:prstGeom>
        </p:spPr>
      </p:pic>
    </p:spTree>
    <p:extLst>
      <p:ext uri="{BB962C8B-B14F-4D97-AF65-F5344CB8AC3E}">
        <p14:creationId xmlns:p14="http://schemas.microsoft.com/office/powerpoint/2010/main" val="12185553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Konten presentasi">
  <p:cSld name="Konten presentasi">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0" y="784231"/>
            <a:ext cx="12192000" cy="523873"/>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dk1"/>
              </a:buClr>
              <a:buSzPts val="2275"/>
              <a:buFont typeface="Raleway"/>
              <a:buNone/>
              <a:defRPr sz="2275" b="1" i="0" u="none" strike="noStrike" cap="none">
                <a:solidFill>
                  <a:schemeClr val="dk1"/>
                </a:solidFill>
                <a:latin typeface="Raleway"/>
                <a:ea typeface="Raleway"/>
                <a:cs typeface="Raleway"/>
                <a:sym typeface="Ralew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 name="Shape 51"/>
          <p:cNvSpPr txBox="1">
            <a:spLocks noGrp="1"/>
          </p:cNvSpPr>
          <p:nvPr>
            <p:ph type="body" idx="1"/>
          </p:nvPr>
        </p:nvSpPr>
        <p:spPr>
          <a:xfrm>
            <a:off x="742240" y="1853589"/>
            <a:ext cx="10707524" cy="4142262"/>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000"/>
              </a:spcBef>
              <a:spcAft>
                <a:spcPts val="0"/>
              </a:spcAft>
              <a:buClr>
                <a:schemeClr val="dk1"/>
              </a:buClr>
              <a:buSzPts val="1462"/>
              <a:buFont typeface="Arial"/>
              <a:buNone/>
              <a:defRPr sz="1462" b="0" i="0" u="none" strike="noStrike" cap="none">
                <a:solidFill>
                  <a:schemeClr val="dk1"/>
                </a:solidFill>
                <a:latin typeface="Raleway"/>
                <a:ea typeface="Raleway"/>
                <a:cs typeface="Raleway"/>
                <a:sym typeface="Raleway"/>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18271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689550" y="1594322"/>
            <a:ext cx="10867868" cy="624225"/>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F05A22"/>
              </a:buClr>
              <a:buSzPts val="2844"/>
              <a:buFont typeface="Calibri"/>
              <a:buNone/>
              <a:defRPr sz="2844" b="0" i="0" u="none" strike="noStrike" cap="none">
                <a:solidFill>
                  <a:srgbClr val="F05A2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Shape 30"/>
          <p:cNvSpPr txBox="1">
            <a:spLocks noGrp="1"/>
          </p:cNvSpPr>
          <p:nvPr>
            <p:ph type="body" idx="1"/>
          </p:nvPr>
        </p:nvSpPr>
        <p:spPr>
          <a:xfrm>
            <a:off x="689550" y="2365271"/>
            <a:ext cx="10867868" cy="3600814"/>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07913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DA42841-6B1A-4479-95A7-04404F9A8231}"/>
              </a:ext>
            </a:extLst>
          </p:cNvPr>
          <p:cNvSpPr>
            <a:spLocks noGrp="1"/>
          </p:cNvSpPr>
          <p:nvPr>
            <p:ph type="dt" sz="half" idx="10"/>
          </p:nvPr>
        </p:nvSpPr>
        <p:spPr/>
        <p:txBody>
          <a:bodyPr/>
          <a:lstStyle>
            <a:lvl1pPr>
              <a:defRPr/>
            </a:lvl1pPr>
          </a:lstStyle>
          <a:p>
            <a:pPr>
              <a:defRPr/>
            </a:pPr>
            <a:fld id="{E3B931AF-9CAF-5045-BFAA-87751CE47736}" type="datetime1">
              <a:rPr lang="id-ID"/>
              <a:pPr>
                <a:defRPr/>
              </a:pPr>
              <a:t>25/06/2020</a:t>
            </a:fld>
            <a:endParaRPr lang="id-ID"/>
          </a:p>
        </p:txBody>
      </p:sp>
      <p:sp>
        <p:nvSpPr>
          <p:cNvPr id="3" name="Footer Placeholder 4">
            <a:extLst>
              <a:ext uri="{FF2B5EF4-FFF2-40B4-BE49-F238E27FC236}">
                <a16:creationId xmlns:a16="http://schemas.microsoft.com/office/drawing/2014/main" id="{D7BEC95E-6637-4EA1-8B89-2929868868D6}"/>
              </a:ext>
            </a:extLst>
          </p:cNvPr>
          <p:cNvSpPr>
            <a:spLocks noGrp="1"/>
          </p:cNvSpPr>
          <p:nvPr>
            <p:ph type="ftr" sz="quarter" idx="11"/>
          </p:nvPr>
        </p:nvSpPr>
        <p:spPr/>
        <p:txBody>
          <a:bodyPr/>
          <a:lstStyle>
            <a:lvl1pPr>
              <a:defRPr/>
            </a:lvl1pPr>
          </a:lstStyle>
          <a:p>
            <a:pPr>
              <a:defRPr/>
            </a:pPr>
            <a:endParaRPr lang="id-ID"/>
          </a:p>
        </p:txBody>
      </p:sp>
      <p:sp>
        <p:nvSpPr>
          <p:cNvPr id="4" name="Slide Number Placeholder 5">
            <a:extLst>
              <a:ext uri="{FF2B5EF4-FFF2-40B4-BE49-F238E27FC236}">
                <a16:creationId xmlns:a16="http://schemas.microsoft.com/office/drawing/2014/main" id="{254E7D3D-FF67-4EB4-8087-A65111ACC806}"/>
              </a:ext>
            </a:extLst>
          </p:cNvPr>
          <p:cNvSpPr>
            <a:spLocks noGrp="1"/>
          </p:cNvSpPr>
          <p:nvPr>
            <p:ph type="sldNum" sz="quarter" idx="12"/>
          </p:nvPr>
        </p:nvSpPr>
        <p:spPr/>
        <p:txBody>
          <a:bodyPr/>
          <a:lstStyle>
            <a:lvl1pPr>
              <a:defRPr/>
            </a:lvl1pPr>
          </a:lstStyle>
          <a:p>
            <a:pPr>
              <a:defRPr/>
            </a:pPr>
            <a:fld id="{E4ABBC49-6ACF-40BC-AFE4-319376F79476}" type="slidenum">
              <a:rPr lang="id-ID"/>
              <a:pPr>
                <a:defRPr/>
              </a:pPr>
              <a:t>‹#›</a:t>
            </a:fld>
            <a:endParaRPr lang="id-ID"/>
          </a:p>
        </p:txBody>
      </p:sp>
    </p:spTree>
    <p:extLst>
      <p:ext uri="{BB962C8B-B14F-4D97-AF65-F5344CB8AC3E}">
        <p14:creationId xmlns:p14="http://schemas.microsoft.com/office/powerpoint/2010/main" val="38382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38_1_">
    <p:bg>
      <p:bgPr>
        <a:solidFill>
          <a:schemeClr val="bg1">
            <a:alpha val="0"/>
          </a:schemeClr>
        </a:solidFill>
        <a:effectLst/>
      </p:bgPr>
    </p:bg>
    <p:spTree>
      <p:nvGrpSpPr>
        <p:cNvPr id="1" name=""/>
        <p:cNvGrpSpPr/>
        <p:nvPr/>
      </p:nvGrpSpPr>
      <p:grpSpPr>
        <a:xfrm>
          <a:off x="0" y="0"/>
          <a:ext cx="0" cy="0"/>
          <a:chOff x="0" y="0"/>
          <a:chExt cx="0" cy="0"/>
        </a:xfrm>
      </p:grpSpPr>
      <p:sp>
        <p:nvSpPr>
          <p:cNvPr id="424" name="Text Placeholder 423"/>
          <p:cNvSpPr>
            <a:spLocks noGrp="1"/>
          </p:cNvSpPr>
          <p:nvPr>
            <p:ph type="body" idx="10"/>
          </p:nvPr>
        </p:nvSpPr>
        <p:spPr>
          <a:xfrm>
            <a:off x="0" y="411480"/>
            <a:ext cx="307975" cy="685800"/>
          </a:xfrm>
          <a:prstGeom prst="rect">
            <a:avLst/>
          </a:prstGeom>
          <a:solidFill>
            <a:srgbClr val="FA9664"/>
          </a:solidFill>
          <a:ln w="0" cmpd="sng">
            <a:noFill/>
            <a:prstDash val="solid"/>
          </a:ln>
        </p:spPr>
        <p:txBody>
          <a:bodyPr vert="horz" lIns="0" tIns="0" rIns="0" bIns="0" anchor="t"/>
          <a:lstStyle/>
          <a:p>
            <a:pPr algn="l"/>
            <a:r>
              <a:rPr lang="en-US" sz="100"/>
              <a:t> </a:t>
            </a:r>
          </a:p>
        </p:txBody>
      </p:sp>
      <p:sp>
        <p:nvSpPr>
          <p:cNvPr id="427" name="Text Placeholder 426"/>
          <p:cNvSpPr>
            <a:spLocks noGrp="1"/>
          </p:cNvSpPr>
          <p:nvPr>
            <p:ph type="body" idx="10"/>
          </p:nvPr>
        </p:nvSpPr>
        <p:spPr>
          <a:xfrm>
            <a:off x="3017520" y="722630"/>
            <a:ext cx="6590030" cy="685800"/>
          </a:xfrm>
          <a:prstGeom prst="rect">
            <a:avLst/>
          </a:prstGeom>
          <a:solidFill>
            <a:srgbClr val="BEBEBE"/>
          </a:solidFill>
          <a:ln w="0" cmpd="sng">
            <a:noFill/>
            <a:prstDash val="solid"/>
          </a:ln>
        </p:spPr>
        <p:txBody>
          <a:bodyPr vert="horz" lIns="0" tIns="114300" rIns="0" bIns="0" anchor="t"/>
          <a:lstStyle/>
          <a:p>
            <a:pPr marL="0" marR="0" indent="0" algn="ctr">
              <a:lnSpc>
                <a:spcPct val="79679"/>
              </a:lnSpc>
              <a:spcAft>
                <a:spcPts val="540"/>
              </a:spcAft>
            </a:pPr>
            <a:r>
              <a:rPr lang="en-US" sz="3600" b="1" spc="0">
                <a:solidFill>
                  <a:srgbClr val="A3177C"/>
                </a:solidFill>
                <a:latin typeface="Arial Rounded MT Bold" panose="22635452340000000000" pitchFamily="1"/>
              </a:rPr>
              <a:t>Situasi Gizi di Indonesia </a:t>
            </a:r>
          </a:p>
        </p:txBody>
      </p:sp>
      <p:sp>
        <p:nvSpPr>
          <p:cNvPr id="428" name="Text Placeholder 427"/>
          <p:cNvSpPr>
            <a:spLocks noGrp="1"/>
          </p:cNvSpPr>
          <p:nvPr>
            <p:ph type="body" idx="10"/>
          </p:nvPr>
        </p:nvSpPr>
        <p:spPr>
          <a:xfrm>
            <a:off x="496570" y="1627505"/>
            <a:ext cx="5044440" cy="707390"/>
          </a:xfrm>
          <a:prstGeom prst="rect">
            <a:avLst/>
          </a:prstGeom>
          <a:solidFill>
            <a:srgbClr val="D9D9D9"/>
          </a:solidFill>
          <a:ln w="0" cmpd="sng">
            <a:noFill/>
            <a:prstDash val="solid"/>
          </a:ln>
        </p:spPr>
        <p:txBody>
          <a:bodyPr vert="horz" lIns="0" tIns="91440" rIns="0" bIns="0" anchor="t"/>
          <a:lstStyle/>
          <a:p>
            <a:pPr marL="45720" marR="0" indent="0" algn="l">
              <a:lnSpc>
                <a:spcPct val="86399"/>
              </a:lnSpc>
              <a:spcAft>
                <a:spcPts val="540"/>
              </a:spcAft>
            </a:pPr>
            <a:r>
              <a:rPr lang="en-US" sz="4000" b="1" spc="0">
                <a:solidFill>
                  <a:srgbClr val="000000"/>
                </a:solidFill>
                <a:latin typeface="Arial Rounded MT Bold" panose="22635452340000000000" pitchFamily="1"/>
              </a:rPr>
              <a:t>Setiap 100 Balita </a:t>
            </a:r>
          </a:p>
        </p:txBody>
      </p:sp>
      <p:sp>
        <p:nvSpPr>
          <p:cNvPr id="431" name="Text Placeholder 430"/>
          <p:cNvSpPr>
            <a:spLocks noGrp="1"/>
          </p:cNvSpPr>
          <p:nvPr>
            <p:ph type="body" idx="10"/>
          </p:nvPr>
        </p:nvSpPr>
        <p:spPr>
          <a:xfrm>
            <a:off x="3102610" y="4995545"/>
            <a:ext cx="3517900" cy="410210"/>
          </a:xfrm>
          <a:prstGeom prst="rect">
            <a:avLst/>
          </a:prstGeom>
          <a:noFill/>
          <a:ln w="0" cmpd="sng">
            <a:noFill/>
            <a:prstDash val="solid"/>
          </a:ln>
        </p:spPr>
        <p:txBody>
          <a:bodyPr vert="horz" lIns="0" tIns="0" rIns="0" bIns="0" anchor="t"/>
          <a:lstStyle/>
          <a:p>
            <a:pPr marL="0" marR="0" indent="0" algn="ctr">
              <a:lnSpc>
                <a:spcPct val="95999"/>
              </a:lnSpc>
              <a:spcAft>
                <a:spcPts val="0"/>
              </a:spcAft>
            </a:pPr>
            <a:r>
              <a:rPr lang="en-US" sz="2800" b="1" spc="-40">
                <a:solidFill>
                  <a:srgbClr val="000000"/>
                </a:solidFill>
                <a:latin typeface="Arial Rounded MT Bold" panose="22635452340000000000" pitchFamily="1"/>
              </a:rPr>
              <a:t>30 Stunting - Pendek </a:t>
            </a:r>
          </a:p>
        </p:txBody>
      </p:sp>
      <p:sp>
        <p:nvSpPr>
          <p:cNvPr id="432" name="Text Placeholder 431"/>
          <p:cNvSpPr>
            <a:spLocks noGrp="1"/>
          </p:cNvSpPr>
          <p:nvPr>
            <p:ph type="body" idx="10"/>
          </p:nvPr>
        </p:nvSpPr>
        <p:spPr>
          <a:xfrm>
            <a:off x="8488680" y="5078095"/>
            <a:ext cx="2282825" cy="410210"/>
          </a:xfrm>
          <a:prstGeom prst="rect">
            <a:avLst/>
          </a:prstGeom>
          <a:noFill/>
          <a:ln w="0" cmpd="sng">
            <a:noFill/>
            <a:prstDash val="solid"/>
          </a:ln>
        </p:spPr>
        <p:txBody>
          <a:bodyPr vert="horz" lIns="0" tIns="0" rIns="0" bIns="0" anchor="t"/>
          <a:lstStyle/>
          <a:p>
            <a:pPr marL="0" marR="0" indent="0" algn="ctr">
              <a:lnSpc>
                <a:spcPct val="95999"/>
              </a:lnSpc>
              <a:spcAft>
                <a:spcPts val="0"/>
              </a:spcAft>
            </a:pPr>
            <a:r>
              <a:rPr lang="en-US" sz="2800" b="1" spc="-80">
                <a:solidFill>
                  <a:srgbClr val="000000"/>
                </a:solidFill>
                <a:latin typeface="Arial Rounded MT Bold" panose="22635452340000000000" pitchFamily="1"/>
              </a:rPr>
              <a:t>5 Kegemukan </a:t>
            </a:r>
          </a:p>
        </p:txBody>
      </p:sp>
      <p:sp>
        <p:nvSpPr>
          <p:cNvPr id="433" name="Text Placeholder 432"/>
          <p:cNvSpPr>
            <a:spLocks noGrp="1"/>
          </p:cNvSpPr>
          <p:nvPr>
            <p:ph type="body" idx="10"/>
          </p:nvPr>
        </p:nvSpPr>
        <p:spPr>
          <a:xfrm>
            <a:off x="2228215" y="2651760"/>
            <a:ext cx="3178810" cy="413385"/>
          </a:xfrm>
          <a:prstGeom prst="rect">
            <a:avLst/>
          </a:prstGeom>
          <a:noFill/>
          <a:ln w="0" cmpd="sng">
            <a:noFill/>
            <a:prstDash val="solid"/>
          </a:ln>
        </p:spPr>
        <p:txBody>
          <a:bodyPr vert="horz" lIns="0" tIns="0" rIns="0" bIns="0" anchor="t"/>
          <a:lstStyle/>
          <a:p>
            <a:pPr marL="0" marR="0" indent="0" algn="ctr">
              <a:lnSpc>
                <a:spcPct val="95999"/>
              </a:lnSpc>
              <a:spcAft>
                <a:spcPts val="0"/>
              </a:spcAft>
            </a:pPr>
            <a:r>
              <a:rPr lang="en-US" sz="2800" b="1" spc="-50">
                <a:solidFill>
                  <a:srgbClr val="000000"/>
                </a:solidFill>
                <a:latin typeface="Arial Rounded MT Bold" panose="22635452340000000000" pitchFamily="1"/>
              </a:rPr>
              <a:t>12 Wasting - Kurus </a:t>
            </a:r>
          </a:p>
        </p:txBody>
      </p:sp>
    </p:spTree>
    <p:extLst>
      <p:ext uri="{BB962C8B-B14F-4D97-AF65-F5344CB8AC3E}">
        <p14:creationId xmlns:p14="http://schemas.microsoft.com/office/powerpoint/2010/main" val="189448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4.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d-ID"/>
              <a:t>Klik untuk mengedit gaya judul Master</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664C608-40B1-4030-A28D-5B74BC98ADCE}" type="datetimeFigureOut">
              <a:rPr lang="en-US" smtClean="0"/>
              <a:t>6/25/2020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63281304"/>
      </p:ext>
    </p:extLst>
  </p:cSld>
  <p:clrMap bg1="dk1" tx1="lt1" bg2="dk2" tx2="lt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jp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jpg"/><Relationship Id="rId2" Type="http://schemas.openxmlformats.org/officeDocument/2006/relationships/image" Target="../media/image31.jpg"/><Relationship Id="rId16"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jpg"/><Relationship Id="rId14" Type="http://schemas.openxmlformats.org/officeDocument/2006/relationships/image" Target="../media/image43.png"/></Relationships>
</file>

<file path=ppt/slides/_rels/slide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4.pn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7.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png"/><Relationship Id="rId2" Type="http://schemas.openxmlformats.org/officeDocument/2006/relationships/image" Target="../media/image59.png"/><Relationship Id="rId1" Type="http://schemas.openxmlformats.org/officeDocument/2006/relationships/slideLayout" Target="../slideLayouts/slideLayout21.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artisticCement/>
                    </a14:imgEffect>
                  </a14:imgLayer>
                </a14:imgProps>
              </a:ext>
            </a:extLst>
          </a:blip>
          <a:stretch/>
        </a:blipFill>
        <a:effectLst/>
      </p:bgPr>
    </p:bg>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6544187-A7CC-4614-BCCD-3B79E7C38449}"/>
              </a:ext>
            </a:extLst>
          </p:cNvPr>
          <p:cNvSpPr>
            <a:spLocks noGrp="1"/>
          </p:cNvSpPr>
          <p:nvPr>
            <p:ph type="ctrTitle"/>
          </p:nvPr>
        </p:nvSpPr>
        <p:spPr>
          <a:xfrm>
            <a:off x="4909273" y="785665"/>
            <a:ext cx="8825658" cy="3329581"/>
          </a:xfrm>
        </p:spPr>
        <p:txBody>
          <a:bodyPr/>
          <a:lstStyle/>
          <a:p>
            <a:r>
              <a:rPr lang="id-ID" sz="5400" dirty="0">
                <a:solidFill>
                  <a:srgbClr val="FF0000"/>
                </a:solidFill>
                <a:latin typeface="Bernard MT Condensed" panose="02050806060905020404" pitchFamily="18" charset="0"/>
                <a:cs typeface="AngsanaUPC" panose="02020603050405020304" pitchFamily="18" charset="-34"/>
              </a:rPr>
              <a:t>STRATEGI KONVERGENSI PENCEGAHAN STUNTING</a:t>
            </a:r>
          </a:p>
        </p:txBody>
      </p:sp>
      <p:sp>
        <p:nvSpPr>
          <p:cNvPr id="3" name="Subjudul 2">
            <a:extLst>
              <a:ext uri="{FF2B5EF4-FFF2-40B4-BE49-F238E27FC236}">
                <a16:creationId xmlns:a16="http://schemas.microsoft.com/office/drawing/2014/main" id="{3B0C969F-F558-4953-8AFB-173A22F2CEC7}"/>
              </a:ext>
            </a:extLst>
          </p:cNvPr>
          <p:cNvSpPr>
            <a:spLocks noGrp="1"/>
          </p:cNvSpPr>
          <p:nvPr>
            <p:ph type="subTitle" idx="1"/>
          </p:nvPr>
        </p:nvSpPr>
        <p:spPr>
          <a:xfrm>
            <a:off x="4746316" y="4560414"/>
            <a:ext cx="7828950" cy="588269"/>
          </a:xfrm>
        </p:spPr>
        <p:txBody>
          <a:bodyPr>
            <a:noAutofit/>
          </a:bodyPr>
          <a:lstStyle/>
          <a:p>
            <a:endParaRPr lang="id-ID" sz="3200" dirty="0"/>
          </a:p>
          <a:p>
            <a:r>
              <a:rPr lang="en-US" sz="2800" dirty="0">
                <a:solidFill>
                  <a:schemeClr val="accent3"/>
                </a:solidFill>
                <a:latin typeface="Algerian" panose="04020705040A02060702" pitchFamily="82" charset="0"/>
              </a:rPr>
              <a:t>  </a:t>
            </a:r>
            <a:r>
              <a:rPr lang="id-ID" sz="2800" dirty="0">
                <a:solidFill>
                  <a:schemeClr val="accent3"/>
                </a:solidFill>
                <a:latin typeface="Algerian" panose="04020705040A02060702" pitchFamily="82" charset="0"/>
              </a:rPr>
              <a:t>DINAS KESEHATAN </a:t>
            </a:r>
            <a:r>
              <a:rPr lang="en-US" sz="2800" dirty="0" err="1">
                <a:solidFill>
                  <a:schemeClr val="accent3"/>
                </a:solidFill>
                <a:latin typeface="Algerian" panose="04020705040A02060702" pitchFamily="82" charset="0"/>
              </a:rPr>
              <a:t>kabupaten</a:t>
            </a:r>
            <a:r>
              <a:rPr lang="en-US" sz="2800" dirty="0">
                <a:solidFill>
                  <a:schemeClr val="accent3"/>
                </a:solidFill>
                <a:latin typeface="Algerian" panose="04020705040A02060702" pitchFamily="82" charset="0"/>
              </a:rPr>
              <a:t> </a:t>
            </a:r>
            <a:r>
              <a:rPr lang="en-US" sz="2800" dirty="0" err="1">
                <a:solidFill>
                  <a:schemeClr val="accent3"/>
                </a:solidFill>
                <a:latin typeface="Algerian" panose="04020705040A02060702" pitchFamily="82" charset="0"/>
              </a:rPr>
              <a:t>buleleng</a:t>
            </a:r>
            <a:endParaRPr lang="en-US" sz="2800" dirty="0">
              <a:solidFill>
                <a:schemeClr val="accent3"/>
              </a:solidFill>
              <a:latin typeface="Algerian" panose="04020705040A02060702" pitchFamily="82" charset="0"/>
            </a:endParaRPr>
          </a:p>
          <a:p>
            <a:endParaRPr lang="id-ID" sz="2800" dirty="0">
              <a:solidFill>
                <a:schemeClr val="accent3"/>
              </a:solidFill>
              <a:latin typeface="Algerian" panose="04020705040A02060702" pitchFamily="82" charset="0"/>
            </a:endParaRPr>
          </a:p>
        </p:txBody>
      </p:sp>
      <p:pic>
        <p:nvPicPr>
          <p:cNvPr id="5" name="Picture 4">
            <a:extLst>
              <a:ext uri="{FF2B5EF4-FFF2-40B4-BE49-F238E27FC236}">
                <a16:creationId xmlns:a16="http://schemas.microsoft.com/office/drawing/2014/main" id="{3A7C2011-23D8-4AAD-9582-0571CFB97FD0}"/>
              </a:ext>
            </a:extLst>
          </p:cNvPr>
          <p:cNvPicPr>
            <a:picLocks noChangeAspect="1"/>
          </p:cNvPicPr>
          <p:nvPr/>
        </p:nvPicPr>
        <p:blipFill>
          <a:blip r:embed="rId4"/>
          <a:stretch>
            <a:fillRect/>
          </a:stretch>
        </p:blipFill>
        <p:spPr>
          <a:xfrm>
            <a:off x="287728" y="1403287"/>
            <a:ext cx="4436198" cy="5314384"/>
          </a:xfrm>
          <a:prstGeom prst="rect">
            <a:avLst/>
          </a:prstGeom>
        </p:spPr>
      </p:pic>
      <p:pic>
        <p:nvPicPr>
          <p:cNvPr id="6" name="Picture 25">
            <a:extLst>
              <a:ext uri="{FF2B5EF4-FFF2-40B4-BE49-F238E27FC236}">
                <a16:creationId xmlns:a16="http://schemas.microsoft.com/office/drawing/2014/main" id="{D273C5D5-472B-4013-A09A-8503E8735E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8952" y="249537"/>
            <a:ext cx="1600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AFD23D4B-93F7-471E-A2D0-A5EADCD78BF6}"/>
              </a:ext>
            </a:extLst>
          </p:cNvPr>
          <p:cNvPicPr>
            <a:picLocks noChangeAspect="1"/>
          </p:cNvPicPr>
          <p:nvPr/>
        </p:nvPicPr>
        <p:blipFill>
          <a:blip r:embed="rId6"/>
          <a:stretch>
            <a:fillRect/>
          </a:stretch>
        </p:blipFill>
        <p:spPr>
          <a:xfrm>
            <a:off x="2991525" y="282995"/>
            <a:ext cx="853514" cy="804742"/>
          </a:xfrm>
          <a:prstGeom prst="rect">
            <a:avLst/>
          </a:prstGeom>
        </p:spPr>
      </p:pic>
    </p:spTree>
    <p:extLst>
      <p:ext uri="{BB962C8B-B14F-4D97-AF65-F5344CB8AC3E}">
        <p14:creationId xmlns:p14="http://schemas.microsoft.com/office/powerpoint/2010/main" val="899548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id="{F6EF5BC1-ECD8-4176-A3ED-8BC6FC431E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30511" r="50674" b="10983"/>
          <a:stretch>
            <a:fillRect/>
          </a:stretch>
        </p:blipFill>
        <p:spPr bwMode="auto">
          <a:xfrm>
            <a:off x="3903663" y="2630488"/>
            <a:ext cx="4081462"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44618D9-E2DF-E642-8DF9-6CFCA83F0013}"/>
              </a:ext>
            </a:extLst>
          </p:cNvPr>
          <p:cNvSpPr txBox="1"/>
          <p:nvPr/>
        </p:nvSpPr>
        <p:spPr>
          <a:xfrm>
            <a:off x="3903663" y="0"/>
            <a:ext cx="8288337" cy="1384300"/>
          </a:xfrm>
          <a:prstGeom prst="rect">
            <a:avLst/>
          </a:prstGeom>
          <a:solidFill>
            <a:schemeClr val="accent4"/>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Stunting</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adalah</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kondisi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gagal</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400" b="0" i="0" u="none" strike="noStrike" kern="1200" cap="none" spc="0" normalizeH="0" baseline="0" noProof="0" dirty="0" err="1">
                <a:ln>
                  <a:noFill/>
                </a:ln>
                <a:solidFill>
                  <a:schemeClr val="bg1"/>
                </a:solidFill>
                <a:effectLst/>
                <a:uLnTx/>
                <a:uFillTx/>
                <a:latin typeface="Calibri"/>
                <a:ea typeface="+mn-ea"/>
                <a:cs typeface="+mn-cs"/>
              </a:rPr>
              <a:t>tumbuh</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pada</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anak</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balita</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akibat</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dari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kekurangan</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gizi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kronis</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sehingga</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anak</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lebih</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pendek</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untuk</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usianya</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kekurangan</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gizi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terjadi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sejak</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bayi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dalam</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kandungan</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dan</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pada</a:t>
            </a:r>
            <a:r>
              <a:rPr kumimoji="0" lang="en-US" sz="2000" b="0" i="0" u="none" strike="noStrike" kern="1200" cap="none" spc="0" normalizeH="0" baseline="0" noProof="0" dirty="0">
                <a:ln>
                  <a:noFill/>
                </a:ln>
                <a:solidFill>
                  <a:schemeClr val="bg1"/>
                </a:solidFill>
                <a:effectLst/>
                <a:uLnTx/>
                <a:uFillTx/>
                <a:latin typeface="Calibri"/>
                <a:ea typeface="+mn-ea"/>
                <a:cs typeface="+mn-cs"/>
              </a:rPr>
              <a:t> masa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awal</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kehidupan</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setelah</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lahir</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tetapi</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baru</a:t>
            </a:r>
            <a:r>
              <a:rPr kumimoji="0" lang="en-US" sz="2000" b="0" i="0" u="none" strike="noStrike" kern="1200" cap="none" spc="0" normalizeH="0" baseline="0" noProof="0" dirty="0">
                <a:ln>
                  <a:noFill/>
                </a:ln>
                <a:solidFill>
                  <a:schemeClr val="bg1"/>
                </a:solidFill>
                <a:effectLst/>
                <a:uLnTx/>
                <a:uFillTx/>
                <a:latin typeface="Calibri"/>
                <a:ea typeface="+mn-ea"/>
                <a:cs typeface="+mn-cs"/>
              </a:rPr>
              <a:t> Nampak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setelah</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anak</a:t>
            </a:r>
            <a:r>
              <a:rPr kumimoji="0" lang="en-US" sz="2000" b="0"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berusia</a:t>
            </a:r>
            <a:r>
              <a:rPr kumimoji="0" lang="en-US" sz="2000" b="0" i="0" u="none" strike="noStrike" kern="1200" cap="none" spc="0" normalizeH="0" baseline="0" noProof="0" dirty="0">
                <a:ln>
                  <a:noFill/>
                </a:ln>
                <a:solidFill>
                  <a:schemeClr val="bg1"/>
                </a:solidFill>
                <a:effectLst/>
                <a:uLnTx/>
                <a:uFillTx/>
                <a:latin typeface="Calibri"/>
                <a:ea typeface="+mn-ea"/>
                <a:cs typeface="+mn-cs"/>
              </a:rPr>
              <a:t> 2 </a:t>
            </a:r>
            <a:r>
              <a:rPr kumimoji="0" lang="en-US" sz="2000" b="0" i="0" u="none" strike="noStrike" kern="1200" cap="none" spc="0" normalizeH="0" baseline="0" noProof="0" dirty="0" err="1">
                <a:ln>
                  <a:noFill/>
                </a:ln>
                <a:solidFill>
                  <a:schemeClr val="bg1"/>
                </a:solidFill>
                <a:effectLst/>
                <a:uLnTx/>
                <a:uFillTx/>
                <a:latin typeface="Calibri"/>
                <a:ea typeface="+mn-ea"/>
                <a:cs typeface="+mn-cs"/>
              </a:rPr>
              <a:t>tahun</a:t>
            </a:r>
            <a:r>
              <a:rPr kumimoji="0" lang="en-US" sz="2000" b="0" i="0" u="none" strike="noStrike" kern="1200" cap="none" spc="0" normalizeH="0" baseline="0" noProof="0" dirty="0">
                <a:ln>
                  <a:noFill/>
                </a:ln>
                <a:solidFill>
                  <a:schemeClr val="bg1"/>
                </a:solidFill>
                <a:effectLst/>
                <a:uLnTx/>
                <a:uFillTx/>
                <a:latin typeface="Calibri"/>
                <a:ea typeface="+mn-ea"/>
                <a:cs typeface="+mn-cs"/>
              </a:rPr>
              <a:t>)</a:t>
            </a:r>
          </a:p>
        </p:txBody>
      </p:sp>
      <p:sp>
        <p:nvSpPr>
          <p:cNvPr id="4" name="TextBox 3">
            <a:extLst>
              <a:ext uri="{FF2B5EF4-FFF2-40B4-BE49-F238E27FC236}">
                <a16:creationId xmlns:a16="http://schemas.microsoft.com/office/drawing/2014/main" id="{670B37DE-22A5-5A41-8D77-B20BEA0C886F}"/>
              </a:ext>
            </a:extLst>
          </p:cNvPr>
          <p:cNvSpPr txBox="1"/>
          <p:nvPr/>
        </p:nvSpPr>
        <p:spPr>
          <a:xfrm>
            <a:off x="3903663" y="1431925"/>
            <a:ext cx="8288337" cy="1077913"/>
          </a:xfrm>
          <a:prstGeom prst="rect">
            <a:avLst/>
          </a:prstGeom>
          <a:solidFill>
            <a:schemeClr val="accent6"/>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Stunting </a:t>
            </a:r>
            <a:r>
              <a:rPr kumimoji="0" lang="en-US" sz="2400" b="1" i="0" u="none" strike="noStrike" kern="1200" cap="none" spc="0" normalizeH="0" baseline="0" noProof="0" dirty="0" err="1">
                <a:ln>
                  <a:noFill/>
                </a:ln>
                <a:solidFill>
                  <a:prstClr val="black"/>
                </a:solidFill>
                <a:effectLst/>
                <a:uLnTx/>
                <a:uFillTx/>
                <a:latin typeface="Calibri"/>
                <a:ea typeface="+mn-ea"/>
                <a:cs typeface="+mn-cs"/>
              </a:rPr>
              <a:t>berdampak</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pada</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tingkat</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kecerdasan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kerentanan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terhadap</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penyakit</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menurunkan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produktifitas</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dampak</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kedepannya</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menghambat</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pertumbuhan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ekonomi</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dan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meningkatkan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kemiskinan</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serta</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kesenjangan</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p>
        </p:txBody>
      </p:sp>
      <p:sp>
        <p:nvSpPr>
          <p:cNvPr id="22533" name="TextBox 4">
            <a:extLst>
              <a:ext uri="{FF2B5EF4-FFF2-40B4-BE49-F238E27FC236}">
                <a16:creationId xmlns:a16="http://schemas.microsoft.com/office/drawing/2014/main" id="{08361BD7-AE7A-4192-84AD-58223A59B241}"/>
              </a:ext>
            </a:extLst>
          </p:cNvPr>
          <p:cNvSpPr txBox="1">
            <a:spLocks noChangeArrowheads="1"/>
          </p:cNvSpPr>
          <p:nvPr/>
        </p:nvSpPr>
        <p:spPr bwMode="auto">
          <a:xfrm>
            <a:off x="42863" y="933450"/>
            <a:ext cx="3803650" cy="1385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Stunting disebabkan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oleh factor Multidimensi sehingga penanganannya perlu dilakukan oleh Multisektor</a:t>
            </a:r>
          </a:p>
        </p:txBody>
      </p:sp>
      <p:sp>
        <p:nvSpPr>
          <p:cNvPr id="6" name="Rounded Rectangle 5">
            <a:extLst>
              <a:ext uri="{FF2B5EF4-FFF2-40B4-BE49-F238E27FC236}">
                <a16:creationId xmlns:a16="http://schemas.microsoft.com/office/drawing/2014/main" id="{8FF52F8B-2C54-AA4E-8599-73AF4E74FC9B}"/>
              </a:ext>
            </a:extLst>
          </p:cNvPr>
          <p:cNvSpPr/>
          <p:nvPr/>
        </p:nvSpPr>
        <p:spPr>
          <a:xfrm>
            <a:off x="28575" y="0"/>
            <a:ext cx="3803650" cy="798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STUNTING</a:t>
            </a:r>
          </a:p>
        </p:txBody>
      </p:sp>
      <p:sp>
        <p:nvSpPr>
          <p:cNvPr id="8" name="TextBox 7">
            <a:extLst>
              <a:ext uri="{FF2B5EF4-FFF2-40B4-BE49-F238E27FC236}">
                <a16:creationId xmlns:a16="http://schemas.microsoft.com/office/drawing/2014/main" id="{A3D9F3CB-0D99-DA43-9E72-F792B0B653D5}"/>
              </a:ext>
            </a:extLst>
          </p:cNvPr>
          <p:cNvSpPr txBox="1"/>
          <p:nvPr/>
        </p:nvSpPr>
        <p:spPr>
          <a:xfrm>
            <a:off x="773113" y="2509838"/>
            <a:ext cx="3073400" cy="4246562"/>
          </a:xfrm>
          <a:prstGeom prst="rect">
            <a:avLst/>
          </a:prstGeom>
          <a:noFill/>
        </p:spPr>
        <p:txBody>
          <a:bodyPr>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Praktek</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pengasuhan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yang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tidak</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baik</a:t>
            </a:r>
            <a:endParaRPr kumimoji="0" lang="en-US" sz="1800" b="0" i="0" u="none" strike="noStrike" kern="1200" cap="none" spc="0" normalizeH="0" baseline="0" noProof="0" dirty="0">
              <a:ln>
                <a:noFill/>
              </a:ln>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Terbatasnya</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layanan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kesehatan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termasuk</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layanan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1" u="none" strike="noStrike" kern="1200" cap="none" spc="0" normalizeH="0" baseline="0" noProof="0" dirty="0">
                <a:ln>
                  <a:noFill/>
                </a:ln>
                <a:effectLst/>
                <a:uLnTx/>
                <a:uFillTx/>
                <a:latin typeface="Arial" panose="020B0604020202020204" pitchFamily="34" charset="0"/>
                <a:ea typeface="+mn-ea"/>
                <a:cs typeface="+mn-cs"/>
              </a:rPr>
              <a:t>ANC-Ante Natal Care</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Post Natal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dan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pembelajaran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dini</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yang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berkualitas</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endParaRPr kumimoji="0" lang="en-US" sz="1800" b="0" i="0" u="none" strike="noStrike" kern="1200" cap="none" spc="0" normalizeH="0" baseline="0" noProof="0" dirty="0">
              <a:ln>
                <a:noFill/>
              </a:ln>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Kurangnya</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akses</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ke</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makanan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bergizi</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endParaRPr kumimoji="0" lang="en-US" sz="1800" b="0" i="0" u="none" strike="noStrike" kern="1200" cap="none" spc="0" normalizeH="0" baseline="0" noProof="0" dirty="0">
              <a:ln>
                <a:noFill/>
              </a:ln>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Kurangnya</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akses</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ke</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air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bersih</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dan</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effectLst/>
                <a:uLnTx/>
                <a:uFillTx/>
                <a:latin typeface="Arial" panose="020B0604020202020204" pitchFamily="34" charset="0"/>
                <a:ea typeface="+mn-ea"/>
                <a:cs typeface="+mn-cs"/>
              </a:rPr>
              <a:t>sanitasi</a:t>
            </a:r>
            <a:r>
              <a:rPr kumimoji="0" lang="en-US" sz="1800" b="0" i="0" u="none" strike="noStrike" kern="1200" cap="none" spc="0" normalizeH="0" baseline="0" noProof="0" dirty="0">
                <a:ln>
                  <a:noFill/>
                </a:ln>
                <a:effectLst/>
                <a:uLnTx/>
                <a:uFillTx/>
                <a:latin typeface="Arial" panose="020B0604020202020204" pitchFamily="34" charset="0"/>
                <a:ea typeface="+mn-ea"/>
                <a:cs typeface="+mn-cs"/>
              </a:rPr>
              <a:t> </a:t>
            </a:r>
            <a:endParaRPr kumimoji="0" lang="id-ID" sz="1800" b="0" i="0" u="none" strike="noStrike" kern="1200" cap="none" spc="0" normalizeH="0" baseline="0" noProof="0" dirty="0">
              <a:ln>
                <a:noFill/>
              </a:ln>
              <a:effectLst/>
              <a:uLnTx/>
              <a:uFillTx/>
              <a:latin typeface="Arial" panose="020B0604020202020204" pitchFamily="34" charset="0"/>
              <a:ea typeface="+mn-ea"/>
              <a:cs typeface="+mn-cs"/>
            </a:endParaRPr>
          </a:p>
        </p:txBody>
      </p:sp>
      <p:pic>
        <p:nvPicPr>
          <p:cNvPr id="22536" name="Picture 9">
            <a:extLst>
              <a:ext uri="{FF2B5EF4-FFF2-40B4-BE49-F238E27FC236}">
                <a16:creationId xmlns:a16="http://schemas.microsoft.com/office/drawing/2014/main" id="{98FB4D9B-8440-467B-A1CF-B632008513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50067" t="86559" r="13055" b="9061"/>
          <a:stretch>
            <a:fillRect/>
          </a:stretch>
        </p:blipFill>
        <p:spPr bwMode="auto">
          <a:xfrm>
            <a:off x="8156575" y="6292850"/>
            <a:ext cx="403542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10">
            <a:extLst>
              <a:ext uri="{FF2B5EF4-FFF2-40B4-BE49-F238E27FC236}">
                <a16:creationId xmlns:a16="http://schemas.microsoft.com/office/drawing/2014/main" id="{C6EFDD03-0476-402E-9ED1-03745EA9C5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9084" t="28320" b="13174"/>
          <a:stretch>
            <a:fillRect/>
          </a:stretch>
        </p:blipFill>
        <p:spPr bwMode="auto">
          <a:xfrm>
            <a:off x="8156575" y="2595563"/>
            <a:ext cx="3890963"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9F27B663-0A10-7246-81AD-7B8634E13AAF}"/>
              </a:ext>
            </a:extLst>
          </p:cNvPr>
          <p:cNvPicPr>
            <a:picLocks noChangeAspect="1"/>
          </p:cNvPicPr>
          <p:nvPr/>
        </p:nvPicPr>
        <p:blipFill>
          <a:blip r:embed="rId4" cstate="email">
            <a:duotone>
              <a:schemeClr val="accent6">
                <a:shade val="45000"/>
                <a:satMod val="135000"/>
              </a:schemeClr>
              <a:prstClr val="white"/>
            </a:duotone>
          </a:blip>
          <a:stretch>
            <a:fillRect/>
          </a:stretch>
        </p:blipFill>
        <p:spPr>
          <a:xfrm>
            <a:off x="66444" y="2318877"/>
            <a:ext cx="705875" cy="954006"/>
          </a:xfrm>
          <a:prstGeom prst="rect">
            <a:avLst/>
          </a:prstGeom>
        </p:spPr>
      </p:pic>
      <p:pic>
        <p:nvPicPr>
          <p:cNvPr id="13" name="Picture 18">
            <a:extLst>
              <a:ext uri="{FF2B5EF4-FFF2-40B4-BE49-F238E27FC236}">
                <a16:creationId xmlns:a16="http://schemas.microsoft.com/office/drawing/2014/main" id="{BB875473-C8B7-0144-8B2F-2D334BA1E53C}"/>
              </a:ext>
            </a:extLst>
          </p:cNvPr>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5188" y="3703872"/>
            <a:ext cx="874713"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14">
            <a:extLst>
              <a:ext uri="{FF2B5EF4-FFF2-40B4-BE49-F238E27FC236}">
                <a16:creationId xmlns:a16="http://schemas.microsoft.com/office/drawing/2014/main" id="{856BE4ED-4B7E-4D91-BD18-04B7BC748C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2064" t="4344" r="10350" b="7239"/>
          <a:stretch>
            <a:fillRect/>
          </a:stretch>
        </p:blipFill>
        <p:spPr bwMode="auto">
          <a:xfrm>
            <a:off x="42863" y="4657725"/>
            <a:ext cx="893762"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1" name="Picture 15">
            <a:extLst>
              <a:ext uri="{FF2B5EF4-FFF2-40B4-BE49-F238E27FC236}">
                <a16:creationId xmlns:a16="http://schemas.microsoft.com/office/drawing/2014/main" id="{FDB1A4CE-3EBB-4988-A67C-33D8413EF8B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50" y="5727700"/>
            <a:ext cx="67786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2" name="Slide Number Placeholder 1">
            <a:extLst>
              <a:ext uri="{FF2B5EF4-FFF2-40B4-BE49-F238E27FC236}">
                <a16:creationId xmlns:a16="http://schemas.microsoft.com/office/drawing/2014/main" id="{4963E05C-2A28-43D2-89F0-7F84EF088FE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04C293F-76AF-46B2-82B5-52A1C67DA45E}" type="slidenum">
              <a:rPr kumimoji="0" lang="en-US" alt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a:extLst>
              <a:ext uri="{FF2B5EF4-FFF2-40B4-BE49-F238E27FC236}">
                <a16:creationId xmlns:a16="http://schemas.microsoft.com/office/drawing/2014/main" id="{0DC267AF-07B0-407F-BEFF-8D10B8B0CA42}"/>
              </a:ext>
            </a:extLst>
          </p:cNvPr>
          <p:cNvSpPr>
            <a:spLocks noGrp="1"/>
          </p:cNvSpPr>
          <p:nvPr>
            <p:ph type="title"/>
          </p:nvPr>
        </p:nvSpPr>
        <p:spPr>
          <a:xfrm>
            <a:off x="685799" y="533400"/>
            <a:ext cx="7391402" cy="939800"/>
          </a:xfrm>
        </p:spPr>
        <p:txBody>
          <a:bodyPr/>
          <a:lstStyle/>
          <a:p>
            <a:pPr eaLnBrk="1" hangingPunct="1">
              <a:defRPr/>
            </a:pPr>
            <a:r>
              <a:rPr lang="en-US" altLang="en-US" dirty="0">
                <a:solidFill>
                  <a:schemeClr val="tx1"/>
                </a:solidFill>
              </a:rPr>
              <a:t>AKIBAT </a:t>
            </a:r>
            <a:r>
              <a:rPr lang="en-US" altLang="en-US" i="1" dirty="0">
                <a:solidFill>
                  <a:schemeClr val="tx1"/>
                </a:solidFill>
              </a:rPr>
              <a:t>STUNTING… 3 G</a:t>
            </a:r>
          </a:p>
        </p:txBody>
      </p:sp>
      <p:sp>
        <p:nvSpPr>
          <p:cNvPr id="65539" name="Slide Number Placeholder 1">
            <a:extLst>
              <a:ext uri="{FF2B5EF4-FFF2-40B4-BE49-F238E27FC236}">
                <a16:creationId xmlns:a16="http://schemas.microsoft.com/office/drawing/2014/main" id="{E4929809-7DE4-4B6F-BD47-5623B4B2F8C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accent1"/>
              </a:buClr>
              <a:buFont typeface="Wingdings 2" panose="05020102010507070707" pitchFamily="18" charset="2"/>
              <a:buChar char=""/>
              <a:defRPr sz="3200">
                <a:solidFill>
                  <a:schemeClr val="tx1"/>
                </a:solidFill>
                <a:latin typeface="Century Gothic" panose="020B0502020202020204" pitchFamily="34" charset="0"/>
              </a:defRPr>
            </a:lvl1pPr>
            <a:lvl2pPr marL="742950" indent="-285750">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fontAlgn="base">
              <a:spcBef>
                <a:spcPct val="0"/>
              </a:spcBef>
              <a:spcAft>
                <a:spcPct val="0"/>
              </a:spcAft>
              <a:buClrTx/>
              <a:buNone/>
            </a:pPr>
            <a:fld id="{FB89D76D-185C-4D9A-ACC6-2E54763C6246}" type="slidenum">
              <a:rPr lang="en-US" altLang="en-US" sz="2000">
                <a:solidFill>
                  <a:srgbClr val="00C6BB"/>
                </a:solidFill>
                <a:cs typeface="Arial" panose="020B0604020202020204" pitchFamily="34" charset="0"/>
              </a:rPr>
              <a:pPr fontAlgn="base">
                <a:spcBef>
                  <a:spcPct val="0"/>
                </a:spcBef>
                <a:spcAft>
                  <a:spcPct val="0"/>
                </a:spcAft>
                <a:buClrTx/>
                <a:buNone/>
              </a:pPr>
              <a:t>3</a:t>
            </a:fld>
            <a:endParaRPr lang="en-US" altLang="en-US" sz="2000">
              <a:solidFill>
                <a:srgbClr val="00C6BB"/>
              </a:solidFill>
              <a:cs typeface="Arial" panose="020B0604020202020204" pitchFamily="34" charset="0"/>
            </a:endParaRPr>
          </a:p>
        </p:txBody>
      </p:sp>
      <p:grpSp>
        <p:nvGrpSpPr>
          <p:cNvPr id="2" name="Group 5">
            <a:extLst>
              <a:ext uri="{FF2B5EF4-FFF2-40B4-BE49-F238E27FC236}">
                <a16:creationId xmlns:a16="http://schemas.microsoft.com/office/drawing/2014/main" id="{BBA023F2-B632-4FFE-AD1F-FD45B053769A}"/>
              </a:ext>
            </a:extLst>
          </p:cNvPr>
          <p:cNvGrpSpPr/>
          <p:nvPr/>
        </p:nvGrpSpPr>
        <p:grpSpPr>
          <a:xfrm>
            <a:off x="381000" y="5105400"/>
            <a:ext cx="3733800" cy="1081094"/>
            <a:chOff x="327937" y="30959"/>
            <a:chExt cx="7169864" cy="1010880"/>
          </a:xfrm>
          <a:scene3d>
            <a:camera prst="orthographicFront"/>
            <a:lightRig rig="threePt" dir="t">
              <a:rot lat="0" lon="0" rev="7500000"/>
            </a:lightRig>
          </a:scene3d>
        </p:grpSpPr>
        <p:sp>
          <p:nvSpPr>
            <p:cNvPr id="5" name="Rounded Rectangle 4">
              <a:extLst>
                <a:ext uri="{FF2B5EF4-FFF2-40B4-BE49-F238E27FC236}">
                  <a16:creationId xmlns:a16="http://schemas.microsoft.com/office/drawing/2014/main" id="{6103F460-5353-47C0-AD0E-720C99561477}"/>
                </a:ext>
              </a:extLst>
            </p:cNvPr>
            <p:cNvSpPr/>
            <p:nvPr/>
          </p:nvSpPr>
          <p:spPr>
            <a:xfrm>
              <a:off x="327937" y="30959"/>
              <a:ext cx="7169864" cy="1010880"/>
            </a:xfrm>
            <a:prstGeom prst="roundRect">
              <a:avLst/>
            </a:prstGeom>
            <a:solidFill>
              <a:srgbClr val="FFFF00"/>
            </a:solidFill>
            <a:sp3d prstMaterial="plastic">
              <a:bevelT w="127000" h="25400" prst="relaxedInset"/>
            </a:sp3d>
          </p:spPr>
          <p:style>
            <a:lnRef idx="0">
              <a:schemeClr val="lt1">
                <a:hueOff val="0"/>
                <a:satOff val="0"/>
                <a:lumOff val="0"/>
                <a:alphaOff val="0"/>
              </a:schemeClr>
            </a:lnRef>
            <a:fillRef idx="3">
              <a:scrgbClr r="0" g="0" b="0"/>
            </a:fillRef>
            <a:effectRef idx="2">
              <a:schemeClr val="accent3">
                <a:alpha val="90000"/>
                <a:hueOff val="0"/>
                <a:satOff val="0"/>
                <a:lumOff val="0"/>
                <a:alphaOff val="0"/>
              </a:schemeClr>
            </a:effectRef>
            <a:fontRef idx="minor">
              <a:schemeClr val="lt1"/>
            </a:fontRef>
          </p:style>
        </p:sp>
        <p:sp>
          <p:nvSpPr>
            <p:cNvPr id="6" name="Rounded Rectangle 4">
              <a:extLst>
                <a:ext uri="{FF2B5EF4-FFF2-40B4-BE49-F238E27FC236}">
                  <a16:creationId xmlns:a16="http://schemas.microsoft.com/office/drawing/2014/main" id="{374FC7DB-F89F-416E-B416-EAEC42E24089}"/>
                </a:ext>
              </a:extLst>
            </p:cNvPr>
            <p:cNvSpPr/>
            <p:nvPr/>
          </p:nvSpPr>
          <p:spPr>
            <a:xfrm>
              <a:off x="377284" y="80306"/>
              <a:ext cx="7071170" cy="866413"/>
            </a:xfrm>
            <a:prstGeom prst="rect">
              <a:avLst/>
            </a:prstGeom>
            <a:sp3d/>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a:lnSpc>
                  <a:spcPct val="90000"/>
                </a:lnSpc>
                <a:spcAft>
                  <a:spcPct val="35000"/>
                </a:spcAft>
                <a:defRPr/>
              </a:pPr>
              <a:r>
                <a:rPr lang="id-ID" sz="2000" b="1" dirty="0">
                  <a:solidFill>
                    <a:prstClr val="black"/>
                  </a:solidFill>
                  <a:latin typeface="Cambria" pitchFamily="18" charset="0"/>
                  <a:cs typeface="Arial" pitchFamily="34" charset="0"/>
                </a:rPr>
                <a:t>Gagal tumbuh</a:t>
              </a:r>
              <a:r>
                <a:rPr lang="id-ID" sz="2000" dirty="0">
                  <a:solidFill>
                    <a:prstClr val="black"/>
                  </a:solidFill>
                  <a:latin typeface="Cambria" pitchFamily="18" charset="0"/>
                  <a:cs typeface="Arial" pitchFamily="34" charset="0"/>
                </a:rPr>
                <a:t>;  Berat Lahir Rendah, kecil, pendek, kurus, </a:t>
              </a:r>
              <a:r>
                <a:rPr lang="en-US" sz="2000" dirty="0">
                  <a:solidFill>
                    <a:prstClr val="black"/>
                  </a:solidFill>
                  <a:latin typeface="Cambria" pitchFamily="18" charset="0"/>
                  <a:cs typeface="Arial" pitchFamily="34" charset="0"/>
                </a:rPr>
                <a:t>      </a:t>
              </a:r>
              <a:r>
                <a:rPr lang="id-ID" sz="2000" dirty="0">
                  <a:solidFill>
                    <a:prstClr val="black"/>
                  </a:solidFill>
                  <a:latin typeface="Cambria" pitchFamily="18" charset="0"/>
                  <a:cs typeface="Arial" pitchFamily="34" charset="0"/>
                </a:rPr>
                <a:t>daya tahan rendah</a:t>
              </a:r>
              <a:r>
                <a:rPr lang="en-US" sz="2000" dirty="0">
                  <a:solidFill>
                    <a:prstClr val="black"/>
                  </a:solidFill>
                  <a:latin typeface="Cambria" pitchFamily="18" charset="0"/>
                  <a:cs typeface="Arial" pitchFamily="34" charset="0"/>
                </a:rPr>
                <a:t>, </a:t>
              </a:r>
              <a:r>
                <a:rPr lang="en-US" sz="2000" dirty="0" err="1">
                  <a:solidFill>
                    <a:prstClr val="black"/>
                  </a:solidFill>
                  <a:latin typeface="Cambria" pitchFamily="18" charset="0"/>
                  <a:cs typeface="Arial" pitchFamily="34" charset="0"/>
                </a:rPr>
                <a:t>mudah</a:t>
              </a:r>
              <a:r>
                <a:rPr lang="en-US" sz="2000" dirty="0">
                  <a:solidFill>
                    <a:prstClr val="black"/>
                  </a:solidFill>
                  <a:latin typeface="Cambria" pitchFamily="18" charset="0"/>
                  <a:cs typeface="Arial" pitchFamily="34" charset="0"/>
                </a:rPr>
                <a:t> </a:t>
              </a:r>
              <a:r>
                <a:rPr lang="en-US" sz="2000" dirty="0" err="1">
                  <a:solidFill>
                    <a:prstClr val="black"/>
                  </a:solidFill>
                  <a:latin typeface="Cambria" pitchFamily="18" charset="0"/>
                  <a:cs typeface="Arial" pitchFamily="34" charset="0"/>
                </a:rPr>
                <a:t>sakit</a:t>
              </a:r>
              <a:endParaRPr lang="en-US" sz="2000" dirty="0">
                <a:solidFill>
                  <a:prstClr val="black"/>
                </a:solidFill>
                <a:latin typeface="Cambria" pitchFamily="18" charset="0"/>
                <a:cs typeface="Arial" pitchFamily="34" charset="0"/>
              </a:endParaRPr>
            </a:p>
          </p:txBody>
        </p:sp>
      </p:grpSp>
      <p:pic>
        <p:nvPicPr>
          <p:cNvPr id="65541" name="Picture 22" descr="Related image">
            <a:extLst>
              <a:ext uri="{FF2B5EF4-FFF2-40B4-BE49-F238E27FC236}">
                <a16:creationId xmlns:a16="http://schemas.microsoft.com/office/drawing/2014/main" id="{92CD4005-40D8-4B5C-AD05-284DB40684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438400"/>
            <a:ext cx="327660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3" descr="D:\ASCO DOCS\ADVOCACY STUFFS\fasli\brain development.jpg">
            <a:extLst>
              <a:ext uri="{FF2B5EF4-FFF2-40B4-BE49-F238E27FC236}">
                <a16:creationId xmlns:a16="http://schemas.microsoft.com/office/drawing/2014/main" id="{15B0CE2B-4F81-4433-99D7-FE6D0FD1FD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1" y="2438400"/>
            <a:ext cx="2957513" cy="2643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 name="Group 8">
            <a:extLst>
              <a:ext uri="{FF2B5EF4-FFF2-40B4-BE49-F238E27FC236}">
                <a16:creationId xmlns:a16="http://schemas.microsoft.com/office/drawing/2014/main" id="{CF590BDE-D6DD-4FC0-96FA-0BAB1EDCCCB0}"/>
              </a:ext>
            </a:extLst>
          </p:cNvPr>
          <p:cNvGrpSpPr/>
          <p:nvPr/>
        </p:nvGrpSpPr>
        <p:grpSpPr>
          <a:xfrm>
            <a:off x="4419601" y="5105400"/>
            <a:ext cx="3273645" cy="1066800"/>
            <a:chOff x="327937" y="1197360"/>
            <a:chExt cx="7169864" cy="1010880"/>
          </a:xfrm>
          <a:scene3d>
            <a:camera prst="orthographicFront"/>
            <a:lightRig rig="threePt" dir="t">
              <a:rot lat="0" lon="0" rev="7500000"/>
            </a:lightRig>
          </a:scene3d>
        </p:grpSpPr>
        <p:sp>
          <p:nvSpPr>
            <p:cNvPr id="10" name="Rounded Rectangle 9">
              <a:extLst>
                <a:ext uri="{FF2B5EF4-FFF2-40B4-BE49-F238E27FC236}">
                  <a16:creationId xmlns:a16="http://schemas.microsoft.com/office/drawing/2014/main" id="{E163006A-F2FB-4C2B-B8A4-9E76373CF23D}"/>
                </a:ext>
              </a:extLst>
            </p:cNvPr>
            <p:cNvSpPr/>
            <p:nvPr/>
          </p:nvSpPr>
          <p:spPr>
            <a:xfrm>
              <a:off x="327937" y="1197360"/>
              <a:ext cx="7169864" cy="1010880"/>
            </a:xfrm>
            <a:prstGeom prst="roundRect">
              <a:avLst/>
            </a:prstGeom>
            <a:solidFill>
              <a:srgbClr val="89E0FF"/>
            </a:solidFill>
            <a:sp3d prstMaterial="plastic">
              <a:bevelT w="127000" h="25400" prst="relaxedInset"/>
            </a:sp3d>
          </p:spPr>
          <p:style>
            <a:lnRef idx="0">
              <a:schemeClr val="lt1">
                <a:hueOff val="0"/>
                <a:satOff val="0"/>
                <a:lumOff val="0"/>
                <a:alphaOff val="0"/>
              </a:schemeClr>
            </a:lnRef>
            <a:fillRef idx="3">
              <a:scrgbClr r="0" g="0" b="0"/>
            </a:fillRef>
            <a:effectRef idx="2">
              <a:schemeClr val="accent3">
                <a:alpha val="90000"/>
                <a:hueOff val="0"/>
                <a:satOff val="0"/>
                <a:lumOff val="0"/>
                <a:alphaOff val="-13333"/>
              </a:schemeClr>
            </a:effectRef>
            <a:fontRef idx="minor">
              <a:schemeClr val="lt1"/>
            </a:fontRef>
          </p:style>
        </p:sp>
        <p:sp>
          <p:nvSpPr>
            <p:cNvPr id="11" name="Rounded Rectangle 4">
              <a:extLst>
                <a:ext uri="{FF2B5EF4-FFF2-40B4-BE49-F238E27FC236}">
                  <a16:creationId xmlns:a16="http://schemas.microsoft.com/office/drawing/2014/main" id="{C952FEE2-0D89-47E4-AB81-E0EEF1B7ED02}"/>
                </a:ext>
              </a:extLst>
            </p:cNvPr>
            <p:cNvSpPr/>
            <p:nvPr/>
          </p:nvSpPr>
          <p:spPr>
            <a:xfrm>
              <a:off x="377283" y="1246707"/>
              <a:ext cx="7071169" cy="912186"/>
            </a:xfrm>
            <a:prstGeom prst="rect">
              <a:avLst/>
            </a:prstGeom>
            <a:sp3d/>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a:lnSpc>
                  <a:spcPct val="90000"/>
                </a:lnSpc>
                <a:spcAft>
                  <a:spcPct val="35000"/>
                </a:spcAft>
                <a:defRPr/>
              </a:pPr>
              <a:r>
                <a:rPr lang="en-US" sz="2000" b="1" dirty="0" err="1">
                  <a:solidFill>
                    <a:srgbClr val="212121"/>
                  </a:solidFill>
                  <a:latin typeface="Cambria" pitchFamily="18" charset="0"/>
                  <a:cs typeface="Arial" pitchFamily="34" charset="0"/>
                </a:rPr>
                <a:t>Gangguan</a:t>
              </a:r>
              <a:r>
                <a:rPr lang="en-US" sz="2000" b="1" dirty="0">
                  <a:solidFill>
                    <a:srgbClr val="212121"/>
                  </a:solidFill>
                  <a:latin typeface="Cambria" pitchFamily="18" charset="0"/>
                  <a:cs typeface="Arial" pitchFamily="34" charset="0"/>
                </a:rPr>
                <a:t> </a:t>
              </a:r>
              <a:r>
                <a:rPr lang="id-ID" sz="2000" b="1" dirty="0">
                  <a:solidFill>
                    <a:srgbClr val="212121"/>
                  </a:solidFill>
                  <a:latin typeface="Cambria" pitchFamily="18" charset="0"/>
                  <a:cs typeface="Arial" pitchFamily="34" charset="0"/>
                </a:rPr>
                <a:t>perkembangan kognitif</a:t>
              </a:r>
              <a:r>
                <a:rPr lang="id-ID" sz="2000" dirty="0">
                  <a:solidFill>
                    <a:srgbClr val="212121"/>
                  </a:solidFill>
                  <a:latin typeface="Cambria" pitchFamily="18" charset="0"/>
                  <a:cs typeface="Arial" pitchFamily="34" charset="0"/>
                </a:rPr>
                <a:t>, nilai sekolah dan keberhasilan pendidikan</a:t>
              </a:r>
              <a:endParaRPr lang="en-US" sz="2000" dirty="0">
                <a:solidFill>
                  <a:srgbClr val="212121"/>
                </a:solidFill>
                <a:latin typeface="Cambria" pitchFamily="18" charset="0"/>
                <a:cs typeface="Arial" pitchFamily="34" charset="0"/>
              </a:endParaRPr>
            </a:p>
          </p:txBody>
        </p:sp>
      </p:grpSp>
      <p:grpSp>
        <p:nvGrpSpPr>
          <p:cNvPr id="4" name="Group 11">
            <a:extLst>
              <a:ext uri="{FF2B5EF4-FFF2-40B4-BE49-F238E27FC236}">
                <a16:creationId xmlns:a16="http://schemas.microsoft.com/office/drawing/2014/main" id="{6B4D7E3F-EB8F-4EDD-9829-5EEAD201BE91}"/>
              </a:ext>
            </a:extLst>
          </p:cNvPr>
          <p:cNvGrpSpPr/>
          <p:nvPr/>
        </p:nvGrpSpPr>
        <p:grpSpPr>
          <a:xfrm>
            <a:off x="8001000" y="5105400"/>
            <a:ext cx="3343298" cy="1081094"/>
            <a:chOff x="327937" y="1197360"/>
            <a:chExt cx="7169864" cy="1010880"/>
          </a:xfrm>
          <a:scene3d>
            <a:camera prst="orthographicFront"/>
            <a:lightRig rig="threePt" dir="t">
              <a:rot lat="0" lon="0" rev="7500000"/>
            </a:lightRig>
          </a:scene3d>
        </p:grpSpPr>
        <p:sp>
          <p:nvSpPr>
            <p:cNvPr id="13" name="Rounded Rectangle 12">
              <a:extLst>
                <a:ext uri="{FF2B5EF4-FFF2-40B4-BE49-F238E27FC236}">
                  <a16:creationId xmlns:a16="http://schemas.microsoft.com/office/drawing/2014/main" id="{D194F9CB-2C3D-4603-B9D5-3577657DD831}"/>
                </a:ext>
              </a:extLst>
            </p:cNvPr>
            <p:cNvSpPr/>
            <p:nvPr/>
          </p:nvSpPr>
          <p:spPr>
            <a:xfrm>
              <a:off x="327937" y="1197360"/>
              <a:ext cx="7169864" cy="1010880"/>
            </a:xfrm>
            <a:prstGeom prst="roundRect">
              <a:avLst/>
            </a:prstGeom>
            <a:solidFill>
              <a:srgbClr val="89E0FF"/>
            </a:solidFill>
            <a:sp3d prstMaterial="plastic">
              <a:bevelT w="127000" h="25400" prst="relaxedInset"/>
            </a:sp3d>
          </p:spPr>
          <p:style>
            <a:lnRef idx="0">
              <a:schemeClr val="lt1">
                <a:hueOff val="0"/>
                <a:satOff val="0"/>
                <a:lumOff val="0"/>
                <a:alphaOff val="0"/>
              </a:schemeClr>
            </a:lnRef>
            <a:fillRef idx="3">
              <a:scrgbClr r="0" g="0" b="0"/>
            </a:fillRef>
            <a:effectRef idx="2">
              <a:schemeClr val="accent3">
                <a:alpha val="90000"/>
                <a:hueOff val="0"/>
                <a:satOff val="0"/>
                <a:lumOff val="0"/>
                <a:alphaOff val="-13333"/>
              </a:schemeClr>
            </a:effectRef>
            <a:fontRef idx="minor">
              <a:schemeClr val="lt1"/>
            </a:fontRef>
          </p:style>
        </p:sp>
        <p:sp>
          <p:nvSpPr>
            <p:cNvPr id="14" name="Rounded Rectangle 4">
              <a:extLst>
                <a:ext uri="{FF2B5EF4-FFF2-40B4-BE49-F238E27FC236}">
                  <a16:creationId xmlns:a16="http://schemas.microsoft.com/office/drawing/2014/main" id="{C9A2ED61-8420-4869-BD6A-6E0885741D02}"/>
                </a:ext>
              </a:extLst>
            </p:cNvPr>
            <p:cNvSpPr/>
            <p:nvPr/>
          </p:nvSpPr>
          <p:spPr>
            <a:xfrm>
              <a:off x="377283" y="1246707"/>
              <a:ext cx="7071169" cy="912186"/>
            </a:xfrm>
            <a:prstGeom prst="rect">
              <a:avLst/>
            </a:prstGeom>
            <a:sp3d/>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a:lnSpc>
                  <a:spcPct val="90000"/>
                </a:lnSpc>
                <a:spcAft>
                  <a:spcPct val="35000"/>
                </a:spcAft>
                <a:defRPr/>
              </a:pPr>
              <a:r>
                <a:rPr lang="en-US" b="1" dirty="0" err="1">
                  <a:solidFill>
                    <a:srgbClr val="212121"/>
                  </a:solidFill>
                  <a:latin typeface="Cambria" pitchFamily="18" charset="0"/>
                  <a:cs typeface="Arial" pitchFamily="34" charset="0"/>
                </a:rPr>
                <a:t>Gangguan</a:t>
              </a:r>
              <a:r>
                <a:rPr lang="en-US" b="1" dirty="0">
                  <a:solidFill>
                    <a:srgbClr val="212121"/>
                  </a:solidFill>
                  <a:latin typeface="Cambria" pitchFamily="18" charset="0"/>
                  <a:cs typeface="Arial" pitchFamily="34" charset="0"/>
                </a:rPr>
                <a:t> </a:t>
              </a:r>
              <a:r>
                <a:rPr lang="en-US" b="1" dirty="0" err="1">
                  <a:solidFill>
                    <a:srgbClr val="212121"/>
                  </a:solidFill>
                  <a:latin typeface="Cambria" pitchFamily="18" charset="0"/>
                  <a:cs typeface="Arial" pitchFamily="34" charset="0"/>
                </a:rPr>
                <a:t>metabolisme</a:t>
              </a:r>
              <a:r>
                <a:rPr lang="en-US" b="1" dirty="0">
                  <a:solidFill>
                    <a:srgbClr val="212121"/>
                  </a:solidFill>
                  <a:latin typeface="Cambria" pitchFamily="18" charset="0"/>
                  <a:cs typeface="Arial" pitchFamily="34" charset="0"/>
                </a:rPr>
                <a:t> </a:t>
              </a:r>
              <a:r>
                <a:rPr lang="en-US" b="1" dirty="0" err="1">
                  <a:solidFill>
                    <a:srgbClr val="212121"/>
                  </a:solidFill>
                  <a:latin typeface="Cambria" pitchFamily="18" charset="0"/>
                  <a:cs typeface="Arial" pitchFamily="34" charset="0"/>
                </a:rPr>
                <a:t>tubuh</a:t>
              </a:r>
              <a:r>
                <a:rPr lang="id-ID" dirty="0">
                  <a:solidFill>
                    <a:srgbClr val="212121"/>
                  </a:solidFill>
                  <a:latin typeface="Cambria" pitchFamily="18" charset="0"/>
                  <a:cs typeface="Arial" pitchFamily="34" charset="0"/>
                </a:rPr>
                <a:t>, </a:t>
              </a:r>
              <a:r>
                <a:rPr lang="en-US" dirty="0" err="1">
                  <a:solidFill>
                    <a:srgbClr val="212121"/>
                  </a:solidFill>
                  <a:latin typeface="Cambria" pitchFamily="18" charset="0"/>
                  <a:cs typeface="Arial" pitchFamily="34" charset="0"/>
                </a:rPr>
                <a:t>berisiko</a:t>
              </a:r>
              <a:r>
                <a:rPr lang="en-US" dirty="0">
                  <a:solidFill>
                    <a:srgbClr val="212121"/>
                  </a:solidFill>
                  <a:latin typeface="Cambria" pitchFamily="18" charset="0"/>
                  <a:cs typeface="Arial" pitchFamily="34" charset="0"/>
                </a:rPr>
                <a:t> </a:t>
              </a:r>
              <a:r>
                <a:rPr lang="en-US" dirty="0" err="1">
                  <a:solidFill>
                    <a:srgbClr val="212121"/>
                  </a:solidFill>
                  <a:latin typeface="Cambria" pitchFamily="18" charset="0"/>
                  <a:cs typeface="Arial" pitchFamily="34" charset="0"/>
                </a:rPr>
                <a:t>gemuk</a:t>
              </a:r>
              <a:r>
                <a:rPr lang="en-US" dirty="0">
                  <a:solidFill>
                    <a:srgbClr val="212121"/>
                  </a:solidFill>
                  <a:latin typeface="Cambria" pitchFamily="18" charset="0"/>
                  <a:cs typeface="Arial" pitchFamily="34" charset="0"/>
                </a:rPr>
                <a:t> </a:t>
              </a:r>
              <a:r>
                <a:rPr lang="en-US" dirty="0" err="1">
                  <a:solidFill>
                    <a:srgbClr val="212121"/>
                  </a:solidFill>
                  <a:latin typeface="Cambria" pitchFamily="18" charset="0"/>
                  <a:cs typeface="Arial" pitchFamily="34" charset="0"/>
                </a:rPr>
                <a:t>dan</a:t>
              </a:r>
              <a:r>
                <a:rPr lang="en-US" dirty="0">
                  <a:solidFill>
                    <a:srgbClr val="212121"/>
                  </a:solidFill>
                  <a:latin typeface="Cambria" pitchFamily="18" charset="0"/>
                  <a:cs typeface="Arial" pitchFamily="34" charset="0"/>
                </a:rPr>
                <a:t> </a:t>
              </a:r>
              <a:r>
                <a:rPr lang="en-US" dirty="0" err="1">
                  <a:solidFill>
                    <a:srgbClr val="212121"/>
                  </a:solidFill>
                  <a:latin typeface="Century Gothic"/>
                </a:rPr>
                <a:t>terkena</a:t>
              </a:r>
              <a:r>
                <a:rPr lang="en-US" dirty="0">
                  <a:solidFill>
                    <a:srgbClr val="212121"/>
                  </a:solidFill>
                  <a:latin typeface="Century Gothic"/>
                </a:rPr>
                <a:t> </a:t>
              </a:r>
              <a:r>
                <a:rPr lang="en-US" dirty="0" err="1">
                  <a:solidFill>
                    <a:srgbClr val="212121"/>
                  </a:solidFill>
                  <a:latin typeface="Century Gothic"/>
                </a:rPr>
                <a:t>penyakti</a:t>
              </a:r>
              <a:r>
                <a:rPr lang="en-US" dirty="0">
                  <a:solidFill>
                    <a:srgbClr val="212121"/>
                  </a:solidFill>
                  <a:latin typeface="Century Gothic"/>
                </a:rPr>
                <a:t> </a:t>
              </a:r>
              <a:r>
                <a:rPr lang="en-US" dirty="0" err="1">
                  <a:solidFill>
                    <a:srgbClr val="212121"/>
                  </a:solidFill>
                  <a:latin typeface="Century Gothic"/>
                </a:rPr>
                <a:t>tidak</a:t>
              </a:r>
              <a:r>
                <a:rPr lang="en-US" dirty="0">
                  <a:solidFill>
                    <a:srgbClr val="212121"/>
                  </a:solidFill>
                  <a:latin typeface="Century Gothic"/>
                </a:rPr>
                <a:t> </a:t>
              </a:r>
              <a:r>
                <a:rPr lang="en-US" dirty="0" err="1">
                  <a:solidFill>
                    <a:srgbClr val="212121"/>
                  </a:solidFill>
                  <a:latin typeface="Century Gothic"/>
                </a:rPr>
                <a:t>menular</a:t>
              </a:r>
              <a:endParaRPr lang="en-US" dirty="0">
                <a:solidFill>
                  <a:srgbClr val="212121"/>
                </a:solidFill>
                <a:latin typeface="Cambria" pitchFamily="18" charset="0"/>
                <a:cs typeface="Arial" pitchFamily="34" charset="0"/>
              </a:endParaRPr>
            </a:p>
          </p:txBody>
        </p:sp>
      </p:grpSp>
      <p:pic>
        <p:nvPicPr>
          <p:cNvPr id="65545" name="Picture 9" descr="C:\Users\User\Documents\BAHAN STUNTING 2017\Obesitas 2.jpg">
            <a:extLst>
              <a:ext uri="{FF2B5EF4-FFF2-40B4-BE49-F238E27FC236}">
                <a16:creationId xmlns:a16="http://schemas.microsoft.com/office/drawing/2014/main" id="{217D2F1E-5718-4645-A6F7-80E5036DD4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2438400"/>
            <a:ext cx="3133725"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rrow: Right 6">
            <a:extLst>
              <a:ext uri="{FF2B5EF4-FFF2-40B4-BE49-F238E27FC236}">
                <a16:creationId xmlns:a16="http://schemas.microsoft.com/office/drawing/2014/main" id="{A4BEE78E-73CE-4639-AE1F-B4F072DF6AE0}"/>
              </a:ext>
            </a:extLst>
          </p:cNvPr>
          <p:cNvSpPr/>
          <p:nvPr/>
        </p:nvSpPr>
        <p:spPr>
          <a:xfrm flipV="1">
            <a:off x="5181600" y="902369"/>
            <a:ext cx="555321" cy="161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Text Placeholder 423"/>
          <p:cNvSpPr>
            <a:spLocks noGrp="1"/>
          </p:cNvSpPr>
          <p:nvPr>
            <p:ph type="body" idx="10"/>
          </p:nvPr>
        </p:nvSpPr>
        <p:spPr>
          <a:xfrm>
            <a:off x="0" y="411480"/>
            <a:ext cx="307975" cy="685800"/>
          </a:xfrm>
          <a:prstGeom prst="rect">
            <a:avLst/>
          </a:prstGeom>
          <a:solidFill>
            <a:srgbClr val="FA9664"/>
          </a:solidFill>
          <a:ln w="0" cmpd="sng">
            <a:noFill/>
            <a:prstDash val="solid"/>
          </a:ln>
        </p:spPr>
        <p:txBody>
          <a:bodyPr vert="horz" lIns="0" tIns="0" rIns="0" bIns="0" anchor="t"/>
          <a:lstStyle/>
          <a:p>
            <a:pPr algn="l"/>
            <a:r>
              <a:rPr lang="en-US" sz="100"/>
              <a:t> </a:t>
            </a:r>
          </a:p>
        </p:txBody>
      </p:sp>
      <p:pic>
        <p:nvPicPr>
          <p:cNvPr id="426" name="Image.jpg"/>
          <p:cNvPicPr/>
          <p:nvPr/>
        </p:nvPicPr>
        <p:blipFill>
          <a:blip r:embed="rId2" cstate="print"/>
          <a:stretch>
            <a:fillRect/>
          </a:stretch>
        </p:blipFill>
        <p:spPr>
          <a:xfrm>
            <a:off x="2584450" y="0"/>
            <a:ext cx="9607550" cy="636905"/>
          </a:xfrm>
          <a:prstGeom prst="rect">
            <a:avLst/>
          </a:prstGeom>
        </p:spPr>
      </p:pic>
      <p:pic>
        <p:nvPicPr>
          <p:cNvPr id="430" name="Image.jpg"/>
          <p:cNvPicPr/>
          <p:nvPr/>
        </p:nvPicPr>
        <p:blipFill>
          <a:blip r:embed="rId3" cstate="print"/>
          <a:stretch>
            <a:fillRect/>
          </a:stretch>
        </p:blipFill>
        <p:spPr>
          <a:xfrm>
            <a:off x="0" y="2651760"/>
            <a:ext cx="12192000" cy="4206240"/>
          </a:xfrm>
          <a:prstGeom prst="rect">
            <a:avLst/>
          </a:prstGeom>
        </p:spPr>
      </p:pic>
      <p:sp>
        <p:nvSpPr>
          <p:cNvPr id="427" name="Text Placeholder 426"/>
          <p:cNvSpPr>
            <a:spLocks noGrp="1"/>
          </p:cNvSpPr>
          <p:nvPr>
            <p:ph type="body" idx="10"/>
          </p:nvPr>
        </p:nvSpPr>
        <p:spPr>
          <a:xfrm>
            <a:off x="3017520" y="722630"/>
            <a:ext cx="6590030" cy="685800"/>
          </a:xfrm>
          <a:prstGeom prst="rect">
            <a:avLst/>
          </a:prstGeom>
          <a:solidFill>
            <a:srgbClr val="BEBEBE"/>
          </a:solidFill>
          <a:ln w="0" cmpd="sng">
            <a:noFill/>
            <a:prstDash val="solid"/>
          </a:ln>
        </p:spPr>
        <p:txBody>
          <a:bodyPr vert="horz" lIns="0" tIns="114300" rIns="0" bIns="0" anchor="t"/>
          <a:lstStyle/>
          <a:p>
            <a:pPr marL="0" marR="0" indent="0" algn="ctr">
              <a:lnSpc>
                <a:spcPct val="79679"/>
              </a:lnSpc>
              <a:spcAft>
                <a:spcPts val="540"/>
              </a:spcAft>
            </a:pPr>
            <a:r>
              <a:rPr lang="en-US" sz="3600" b="1" spc="0">
                <a:solidFill>
                  <a:srgbClr val="A3177C"/>
                </a:solidFill>
                <a:latin typeface="Arial Rounded MT Bold" panose="22635452340000000000" pitchFamily="1"/>
              </a:rPr>
              <a:t>Situasi Gizi di Indonesia </a:t>
            </a:r>
          </a:p>
        </p:txBody>
      </p:sp>
      <p:sp>
        <p:nvSpPr>
          <p:cNvPr id="428" name="Text Placeholder 427"/>
          <p:cNvSpPr>
            <a:spLocks noGrp="1"/>
          </p:cNvSpPr>
          <p:nvPr>
            <p:ph type="body" idx="10"/>
          </p:nvPr>
        </p:nvSpPr>
        <p:spPr>
          <a:xfrm>
            <a:off x="496570" y="1627505"/>
            <a:ext cx="5044440" cy="707390"/>
          </a:xfrm>
          <a:prstGeom prst="rect">
            <a:avLst/>
          </a:prstGeom>
          <a:solidFill>
            <a:srgbClr val="D9D9D9"/>
          </a:solidFill>
          <a:ln w="0" cmpd="sng">
            <a:noFill/>
            <a:prstDash val="solid"/>
          </a:ln>
        </p:spPr>
        <p:txBody>
          <a:bodyPr vert="horz" lIns="0" tIns="91440" rIns="0" bIns="0" anchor="t"/>
          <a:lstStyle/>
          <a:p>
            <a:pPr marL="45720" marR="0" indent="0" algn="l">
              <a:lnSpc>
                <a:spcPct val="86399"/>
              </a:lnSpc>
              <a:spcAft>
                <a:spcPts val="540"/>
              </a:spcAft>
            </a:pPr>
            <a:r>
              <a:rPr lang="en-US" sz="4000" b="1" spc="0">
                <a:solidFill>
                  <a:srgbClr val="000000"/>
                </a:solidFill>
                <a:latin typeface="Arial Rounded MT Bold" panose="22635452340000000000" pitchFamily="1"/>
              </a:rPr>
              <a:t>Setiap 100 Balita </a:t>
            </a:r>
          </a:p>
        </p:txBody>
      </p:sp>
      <p:sp>
        <p:nvSpPr>
          <p:cNvPr id="431" name="Text Placeholder 430"/>
          <p:cNvSpPr>
            <a:spLocks noGrp="1"/>
          </p:cNvSpPr>
          <p:nvPr>
            <p:ph type="body" idx="10"/>
          </p:nvPr>
        </p:nvSpPr>
        <p:spPr>
          <a:xfrm>
            <a:off x="3102610" y="4995545"/>
            <a:ext cx="3517900" cy="410210"/>
          </a:xfrm>
          <a:prstGeom prst="rect">
            <a:avLst/>
          </a:prstGeom>
          <a:noFill/>
          <a:ln w="0" cmpd="sng">
            <a:noFill/>
            <a:prstDash val="solid"/>
          </a:ln>
        </p:spPr>
        <p:txBody>
          <a:bodyPr vert="horz" lIns="0" tIns="0" rIns="0" bIns="0" anchor="t">
            <a:normAutofit fontScale="92500"/>
          </a:bodyPr>
          <a:lstStyle/>
          <a:p>
            <a:pPr marL="0" marR="0" indent="0" algn="ctr">
              <a:lnSpc>
                <a:spcPct val="95999"/>
              </a:lnSpc>
              <a:spcAft>
                <a:spcPts val="0"/>
              </a:spcAft>
            </a:pPr>
            <a:r>
              <a:rPr lang="en-US" sz="2800" b="1" spc="-40">
                <a:solidFill>
                  <a:srgbClr val="000000"/>
                </a:solidFill>
                <a:latin typeface="Arial Rounded MT Bold" panose="22635452340000000000" pitchFamily="1"/>
              </a:rPr>
              <a:t>30 Stunting - Pendek </a:t>
            </a:r>
          </a:p>
        </p:txBody>
      </p:sp>
      <p:sp>
        <p:nvSpPr>
          <p:cNvPr id="432" name="Text Placeholder 431"/>
          <p:cNvSpPr>
            <a:spLocks noGrp="1"/>
          </p:cNvSpPr>
          <p:nvPr>
            <p:ph type="body" idx="10"/>
          </p:nvPr>
        </p:nvSpPr>
        <p:spPr>
          <a:xfrm>
            <a:off x="8488680" y="5078095"/>
            <a:ext cx="2282825" cy="410210"/>
          </a:xfrm>
          <a:prstGeom prst="rect">
            <a:avLst/>
          </a:prstGeom>
          <a:noFill/>
          <a:ln w="0" cmpd="sng">
            <a:noFill/>
            <a:prstDash val="solid"/>
          </a:ln>
        </p:spPr>
        <p:txBody>
          <a:bodyPr vert="horz" lIns="0" tIns="0" rIns="0" bIns="0" anchor="t">
            <a:normAutofit fontScale="92500"/>
          </a:bodyPr>
          <a:lstStyle/>
          <a:p>
            <a:pPr marL="0" marR="0" indent="0" algn="ctr">
              <a:lnSpc>
                <a:spcPct val="95999"/>
              </a:lnSpc>
              <a:spcAft>
                <a:spcPts val="0"/>
              </a:spcAft>
            </a:pPr>
            <a:r>
              <a:rPr lang="en-US" sz="2800" b="1" spc="-80">
                <a:solidFill>
                  <a:srgbClr val="000000"/>
                </a:solidFill>
                <a:latin typeface="Arial Rounded MT Bold" panose="22635452340000000000" pitchFamily="1"/>
              </a:rPr>
              <a:t>5 Kegemukan </a:t>
            </a:r>
          </a:p>
        </p:txBody>
      </p:sp>
      <p:sp>
        <p:nvSpPr>
          <p:cNvPr id="433" name="Text Placeholder 432"/>
          <p:cNvSpPr>
            <a:spLocks noGrp="1"/>
          </p:cNvSpPr>
          <p:nvPr>
            <p:ph type="body" idx="10"/>
          </p:nvPr>
        </p:nvSpPr>
        <p:spPr>
          <a:xfrm>
            <a:off x="2228215" y="2651760"/>
            <a:ext cx="3178810" cy="413385"/>
          </a:xfrm>
          <a:prstGeom prst="rect">
            <a:avLst/>
          </a:prstGeom>
          <a:noFill/>
          <a:ln w="0" cmpd="sng">
            <a:noFill/>
            <a:prstDash val="solid"/>
          </a:ln>
        </p:spPr>
        <p:txBody>
          <a:bodyPr vert="horz" lIns="0" tIns="0" rIns="0" bIns="0" anchor="t">
            <a:normAutofit fontScale="92500"/>
          </a:bodyPr>
          <a:lstStyle/>
          <a:p>
            <a:pPr marL="0" marR="0" indent="0" algn="ctr">
              <a:lnSpc>
                <a:spcPct val="95999"/>
              </a:lnSpc>
              <a:spcAft>
                <a:spcPts val="0"/>
              </a:spcAft>
            </a:pPr>
            <a:r>
              <a:rPr lang="en-US" sz="2800" b="1" spc="-50">
                <a:solidFill>
                  <a:srgbClr val="000000"/>
                </a:solidFill>
                <a:latin typeface="Arial Rounded MT Bold" panose="22635452340000000000" pitchFamily="1"/>
              </a:rPr>
              <a:t>12 Wasting - Kurus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180F97E-A574-4299-A4C3-66020547312D}"/>
              </a:ext>
            </a:extLst>
          </p:cNvPr>
          <p:cNvSpPr txBox="1">
            <a:spLocks/>
          </p:cNvSpPr>
          <p:nvPr/>
        </p:nvSpPr>
        <p:spPr>
          <a:xfrm>
            <a:off x="755333" y="113633"/>
            <a:ext cx="10520921" cy="58408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err="1">
                <a:solidFill>
                  <a:schemeClr val="accent1"/>
                </a:solidFill>
                <a:latin typeface="Arial" panose="020B0604020202020204" pitchFamily="34" charset="0"/>
                <a:cs typeface="Arial" panose="020B0604020202020204" pitchFamily="34" charset="0"/>
              </a:rPr>
              <a:t>Dampak</a:t>
            </a:r>
            <a:r>
              <a:rPr lang="en-US" sz="2400" b="1" dirty="0">
                <a:solidFill>
                  <a:schemeClr val="accent1"/>
                </a:solidFill>
                <a:latin typeface="Arial" panose="020B0604020202020204" pitchFamily="34" charset="0"/>
                <a:cs typeface="Arial" panose="020B0604020202020204" pitchFamily="34" charset="0"/>
              </a:rPr>
              <a:t> Stunting</a:t>
            </a:r>
          </a:p>
        </p:txBody>
      </p:sp>
      <p:cxnSp>
        <p:nvCxnSpPr>
          <p:cNvPr id="21" name="Straight Connector 20">
            <a:extLst>
              <a:ext uri="{FF2B5EF4-FFF2-40B4-BE49-F238E27FC236}">
                <a16:creationId xmlns:a16="http://schemas.microsoft.com/office/drawing/2014/main" id="{39111DF6-8CC9-47A0-B16A-B0ECE76B6BC6}"/>
              </a:ext>
            </a:extLst>
          </p:cNvPr>
          <p:cNvCxnSpPr>
            <a:cxnSpLocks/>
          </p:cNvCxnSpPr>
          <p:nvPr/>
        </p:nvCxnSpPr>
        <p:spPr>
          <a:xfrm flipH="1">
            <a:off x="4018257" y="1050930"/>
            <a:ext cx="1" cy="5692267"/>
          </a:xfrm>
          <a:prstGeom prst="line">
            <a:avLst/>
          </a:prstGeom>
          <a:ln w="19050">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31" name="Group 54">
            <a:extLst>
              <a:ext uri="{FF2B5EF4-FFF2-40B4-BE49-F238E27FC236}">
                <a16:creationId xmlns:a16="http://schemas.microsoft.com/office/drawing/2014/main" id="{4C58829D-BD0D-4983-97B5-4BB6B2686A7B}"/>
              </a:ext>
            </a:extLst>
          </p:cNvPr>
          <p:cNvGrpSpPr/>
          <p:nvPr/>
        </p:nvGrpSpPr>
        <p:grpSpPr>
          <a:xfrm>
            <a:off x="275633" y="1363547"/>
            <a:ext cx="3594012" cy="2421408"/>
            <a:chOff x="6701586" y="1680065"/>
            <a:chExt cx="3272590" cy="2616321"/>
          </a:xfrm>
        </p:grpSpPr>
        <p:pic>
          <p:nvPicPr>
            <p:cNvPr id="32" name="Picture 3">
              <a:extLst>
                <a:ext uri="{FF2B5EF4-FFF2-40B4-BE49-F238E27FC236}">
                  <a16:creationId xmlns:a16="http://schemas.microsoft.com/office/drawing/2014/main" id="{B39DA60B-1CA1-4BA8-92A6-9F77CB8A8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095"/>
            <a:stretch>
              <a:fillRect/>
            </a:stretch>
          </p:blipFill>
          <p:spPr bwMode="auto">
            <a:xfrm>
              <a:off x="6856770" y="1727835"/>
              <a:ext cx="3008264" cy="166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a:extLst>
                <a:ext uri="{FF2B5EF4-FFF2-40B4-BE49-F238E27FC236}">
                  <a16:creationId xmlns:a16="http://schemas.microsoft.com/office/drawing/2014/main" id="{E5EF3F4C-9F9A-4930-B158-1F052F883D38}"/>
                </a:ext>
              </a:extLst>
            </p:cNvPr>
            <p:cNvSpPr txBox="1"/>
            <p:nvPr/>
          </p:nvSpPr>
          <p:spPr>
            <a:xfrm>
              <a:off x="6819383" y="3388448"/>
              <a:ext cx="1584177" cy="350070"/>
            </a:xfrm>
            <a:prstGeom prst="rect">
              <a:avLst/>
            </a:prstGeom>
            <a:noFill/>
          </p:spPr>
          <p:txBody>
            <a:bodyPr wrap="square" rtlCol="0">
              <a:spAutoFit/>
            </a:bodyPr>
            <a:lstStyle/>
            <a:p>
              <a:pPr algn="ctr" defTabSz="401864"/>
              <a:r>
                <a:rPr lang="id-ID" sz="923" dirty="0">
                  <a:solidFill>
                    <a:prstClr val="white">
                      <a:lumMod val="50000"/>
                    </a:prstClr>
                  </a:solidFill>
                  <a:latin typeface="Arial" panose="020B0604020202020204" pitchFamily="34" charset="0"/>
                  <a:cs typeface="Arial" panose="020B0604020202020204" pitchFamily="34" charset="0"/>
                </a:rPr>
                <a:t>Perkembangan Otak Anak Stunting</a:t>
              </a:r>
            </a:p>
          </p:txBody>
        </p:sp>
        <p:sp>
          <p:nvSpPr>
            <p:cNvPr id="34" name="TextBox 33">
              <a:extLst>
                <a:ext uri="{FF2B5EF4-FFF2-40B4-BE49-F238E27FC236}">
                  <a16:creationId xmlns:a16="http://schemas.microsoft.com/office/drawing/2014/main" id="{7FC1DDC1-E9AC-432F-9EF5-60E7A20AA153}"/>
                </a:ext>
              </a:extLst>
            </p:cNvPr>
            <p:cNvSpPr txBox="1"/>
            <p:nvPr/>
          </p:nvSpPr>
          <p:spPr>
            <a:xfrm>
              <a:off x="8346897" y="3399153"/>
              <a:ext cx="1512168" cy="350070"/>
            </a:xfrm>
            <a:prstGeom prst="rect">
              <a:avLst/>
            </a:prstGeom>
            <a:noFill/>
          </p:spPr>
          <p:txBody>
            <a:bodyPr wrap="square" rtlCol="0">
              <a:spAutoFit/>
            </a:bodyPr>
            <a:lstStyle/>
            <a:p>
              <a:pPr algn="ctr" defTabSz="401864"/>
              <a:r>
                <a:rPr lang="id-ID" sz="923" dirty="0">
                  <a:solidFill>
                    <a:prstClr val="white">
                      <a:lumMod val="50000"/>
                    </a:prstClr>
                  </a:solidFill>
                  <a:latin typeface="Arial" panose="020B0604020202020204" pitchFamily="34" charset="0"/>
                  <a:cs typeface="Arial" panose="020B0604020202020204" pitchFamily="34" charset="0"/>
                </a:rPr>
                <a:t>Perkembangan Otak Anak Sehat</a:t>
              </a:r>
            </a:p>
          </p:txBody>
        </p:sp>
        <p:sp>
          <p:nvSpPr>
            <p:cNvPr id="35" name="Striped Right Arrow 6">
              <a:extLst>
                <a:ext uri="{FF2B5EF4-FFF2-40B4-BE49-F238E27FC236}">
                  <a16:creationId xmlns:a16="http://schemas.microsoft.com/office/drawing/2014/main" id="{2034AE9E-62CF-40FB-B395-369FF766CD0E}"/>
                </a:ext>
              </a:extLst>
            </p:cNvPr>
            <p:cNvSpPr/>
            <p:nvPr/>
          </p:nvSpPr>
          <p:spPr>
            <a:xfrm rot="5400000">
              <a:off x="8195824" y="3827556"/>
              <a:ext cx="433605" cy="504056"/>
            </a:xfrm>
            <a:prstGeom prst="stripedRightArrow">
              <a:avLst/>
            </a:prstGeom>
            <a:solidFill>
              <a:srgbClr val="FFC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01864"/>
              <a:endParaRPr lang="id-ID" sz="1583">
                <a:solidFill>
                  <a:prstClr val="white"/>
                </a:solidFill>
                <a:latin typeface="Calibri" panose="020F0502020204030204"/>
              </a:endParaRPr>
            </a:p>
          </p:txBody>
        </p:sp>
        <p:sp>
          <p:nvSpPr>
            <p:cNvPr id="36" name="Rectangle 35">
              <a:extLst>
                <a:ext uri="{FF2B5EF4-FFF2-40B4-BE49-F238E27FC236}">
                  <a16:creationId xmlns:a16="http://schemas.microsoft.com/office/drawing/2014/main" id="{D27C9215-F7CD-4B1A-937C-347FAB507E12}"/>
                </a:ext>
              </a:extLst>
            </p:cNvPr>
            <p:cNvSpPr/>
            <p:nvPr/>
          </p:nvSpPr>
          <p:spPr>
            <a:xfrm>
              <a:off x="6701586" y="1680065"/>
              <a:ext cx="3272590" cy="2124239"/>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1864"/>
              <a:endParaRPr lang="id-ID" sz="1583">
                <a:solidFill>
                  <a:prstClr val="white"/>
                </a:solidFill>
                <a:latin typeface="Calibri" panose="020F0502020204030204"/>
              </a:endParaRPr>
            </a:p>
          </p:txBody>
        </p:sp>
      </p:grpSp>
      <p:grpSp>
        <p:nvGrpSpPr>
          <p:cNvPr id="47" name="Group 46">
            <a:extLst>
              <a:ext uri="{FF2B5EF4-FFF2-40B4-BE49-F238E27FC236}">
                <a16:creationId xmlns:a16="http://schemas.microsoft.com/office/drawing/2014/main" id="{56DE01EF-855E-4AAA-9880-52B35A765D0C}"/>
              </a:ext>
            </a:extLst>
          </p:cNvPr>
          <p:cNvGrpSpPr/>
          <p:nvPr/>
        </p:nvGrpSpPr>
        <p:grpSpPr>
          <a:xfrm>
            <a:off x="30480" y="4069373"/>
            <a:ext cx="3909881" cy="1682540"/>
            <a:chOff x="6037786" y="3749875"/>
            <a:chExt cx="5977842" cy="1547166"/>
          </a:xfrm>
        </p:grpSpPr>
        <p:sp>
          <p:nvSpPr>
            <p:cNvPr id="37" name="Freeform 48">
              <a:extLst>
                <a:ext uri="{FF2B5EF4-FFF2-40B4-BE49-F238E27FC236}">
                  <a16:creationId xmlns:a16="http://schemas.microsoft.com/office/drawing/2014/main" id="{A366FBFB-80BE-4115-98BD-13746E49B9BB}"/>
                </a:ext>
              </a:extLst>
            </p:cNvPr>
            <p:cNvSpPr>
              <a:spLocks noEditPoints="1"/>
            </p:cNvSpPr>
            <p:nvPr/>
          </p:nvSpPr>
          <p:spPr bwMode="auto">
            <a:xfrm>
              <a:off x="6220909" y="3864695"/>
              <a:ext cx="371082" cy="281086"/>
            </a:xfrm>
            <a:custGeom>
              <a:avLst/>
              <a:gdLst>
                <a:gd name="T0" fmla="*/ 1462 w 3405"/>
                <a:gd name="T1" fmla="*/ 1863 h 3405"/>
                <a:gd name="T2" fmla="*/ 659 w 3405"/>
                <a:gd name="T3" fmla="*/ 1703 h 3405"/>
                <a:gd name="T4" fmla="*/ 2746 w 3405"/>
                <a:gd name="T5" fmla="*/ 1222 h 3405"/>
                <a:gd name="T6" fmla="*/ 1703 w 3405"/>
                <a:gd name="T7" fmla="*/ 0 h 3405"/>
                <a:gd name="T8" fmla="*/ 1908 w 3405"/>
                <a:gd name="T9" fmla="*/ 12 h 3405"/>
                <a:gd name="T10" fmla="*/ 2107 w 3405"/>
                <a:gd name="T11" fmla="*/ 48 h 3405"/>
                <a:gd name="T12" fmla="*/ 2297 w 3405"/>
                <a:gd name="T13" fmla="*/ 106 h 3405"/>
                <a:gd name="T14" fmla="*/ 2476 w 3405"/>
                <a:gd name="T15" fmla="*/ 186 h 3405"/>
                <a:gd name="T16" fmla="*/ 2645 w 3405"/>
                <a:gd name="T17" fmla="*/ 284 h 3405"/>
                <a:gd name="T18" fmla="*/ 2799 w 3405"/>
                <a:gd name="T19" fmla="*/ 400 h 3405"/>
                <a:gd name="T20" fmla="*/ 2940 w 3405"/>
                <a:gd name="T21" fmla="*/ 533 h 3405"/>
                <a:gd name="T22" fmla="*/ 3065 w 3405"/>
                <a:gd name="T23" fmla="*/ 682 h 3405"/>
                <a:gd name="T24" fmla="*/ 3173 w 3405"/>
                <a:gd name="T25" fmla="*/ 843 h 3405"/>
                <a:gd name="T26" fmla="*/ 3262 w 3405"/>
                <a:gd name="T27" fmla="*/ 1017 h 3405"/>
                <a:gd name="T28" fmla="*/ 3331 w 3405"/>
                <a:gd name="T29" fmla="*/ 1202 h 3405"/>
                <a:gd name="T30" fmla="*/ 3377 w 3405"/>
                <a:gd name="T31" fmla="*/ 1397 h 3405"/>
                <a:gd name="T32" fmla="*/ 3402 w 3405"/>
                <a:gd name="T33" fmla="*/ 1599 h 3405"/>
                <a:gd name="T34" fmla="*/ 3402 w 3405"/>
                <a:gd name="T35" fmla="*/ 1806 h 3405"/>
                <a:gd name="T36" fmla="*/ 3377 w 3405"/>
                <a:gd name="T37" fmla="*/ 2008 h 3405"/>
                <a:gd name="T38" fmla="*/ 3331 w 3405"/>
                <a:gd name="T39" fmla="*/ 2203 h 3405"/>
                <a:gd name="T40" fmla="*/ 3262 w 3405"/>
                <a:gd name="T41" fmla="*/ 2388 h 3405"/>
                <a:gd name="T42" fmla="*/ 3173 w 3405"/>
                <a:gd name="T43" fmla="*/ 2562 h 3405"/>
                <a:gd name="T44" fmla="*/ 3065 w 3405"/>
                <a:gd name="T45" fmla="*/ 2723 h 3405"/>
                <a:gd name="T46" fmla="*/ 2940 w 3405"/>
                <a:gd name="T47" fmla="*/ 2872 h 3405"/>
                <a:gd name="T48" fmla="*/ 2799 w 3405"/>
                <a:gd name="T49" fmla="*/ 3005 h 3405"/>
                <a:gd name="T50" fmla="*/ 2645 w 3405"/>
                <a:gd name="T51" fmla="*/ 3121 h 3405"/>
                <a:gd name="T52" fmla="*/ 2476 w 3405"/>
                <a:gd name="T53" fmla="*/ 3219 h 3405"/>
                <a:gd name="T54" fmla="*/ 2297 w 3405"/>
                <a:gd name="T55" fmla="*/ 3299 h 3405"/>
                <a:gd name="T56" fmla="*/ 2107 w 3405"/>
                <a:gd name="T57" fmla="*/ 3357 h 3405"/>
                <a:gd name="T58" fmla="*/ 1908 w 3405"/>
                <a:gd name="T59" fmla="*/ 3393 h 3405"/>
                <a:gd name="T60" fmla="*/ 1703 w 3405"/>
                <a:gd name="T61" fmla="*/ 3405 h 3405"/>
                <a:gd name="T62" fmla="*/ 1497 w 3405"/>
                <a:gd name="T63" fmla="*/ 3393 h 3405"/>
                <a:gd name="T64" fmla="*/ 1298 w 3405"/>
                <a:gd name="T65" fmla="*/ 3357 h 3405"/>
                <a:gd name="T66" fmla="*/ 1108 w 3405"/>
                <a:gd name="T67" fmla="*/ 3299 h 3405"/>
                <a:gd name="T68" fmla="*/ 929 w 3405"/>
                <a:gd name="T69" fmla="*/ 3219 h 3405"/>
                <a:gd name="T70" fmla="*/ 760 w 3405"/>
                <a:gd name="T71" fmla="*/ 3121 h 3405"/>
                <a:gd name="T72" fmla="*/ 606 w 3405"/>
                <a:gd name="T73" fmla="*/ 3005 h 3405"/>
                <a:gd name="T74" fmla="*/ 465 w 3405"/>
                <a:gd name="T75" fmla="*/ 2872 h 3405"/>
                <a:gd name="T76" fmla="*/ 341 w 3405"/>
                <a:gd name="T77" fmla="*/ 2723 h 3405"/>
                <a:gd name="T78" fmla="*/ 232 w 3405"/>
                <a:gd name="T79" fmla="*/ 2562 h 3405"/>
                <a:gd name="T80" fmla="*/ 143 w 3405"/>
                <a:gd name="T81" fmla="*/ 2388 h 3405"/>
                <a:gd name="T82" fmla="*/ 74 w 3405"/>
                <a:gd name="T83" fmla="*/ 2203 h 3405"/>
                <a:gd name="T84" fmla="*/ 28 w 3405"/>
                <a:gd name="T85" fmla="*/ 2008 h 3405"/>
                <a:gd name="T86" fmla="*/ 3 w 3405"/>
                <a:gd name="T87" fmla="*/ 1806 h 3405"/>
                <a:gd name="T88" fmla="*/ 3 w 3405"/>
                <a:gd name="T89" fmla="*/ 1599 h 3405"/>
                <a:gd name="T90" fmla="*/ 28 w 3405"/>
                <a:gd name="T91" fmla="*/ 1397 h 3405"/>
                <a:gd name="T92" fmla="*/ 74 w 3405"/>
                <a:gd name="T93" fmla="*/ 1202 h 3405"/>
                <a:gd name="T94" fmla="*/ 143 w 3405"/>
                <a:gd name="T95" fmla="*/ 1017 h 3405"/>
                <a:gd name="T96" fmla="*/ 232 w 3405"/>
                <a:gd name="T97" fmla="*/ 843 h 3405"/>
                <a:gd name="T98" fmla="*/ 341 w 3405"/>
                <a:gd name="T99" fmla="*/ 682 h 3405"/>
                <a:gd name="T100" fmla="*/ 465 w 3405"/>
                <a:gd name="T101" fmla="*/ 533 h 3405"/>
                <a:gd name="T102" fmla="*/ 606 w 3405"/>
                <a:gd name="T103" fmla="*/ 400 h 3405"/>
                <a:gd name="T104" fmla="*/ 760 w 3405"/>
                <a:gd name="T105" fmla="*/ 284 h 3405"/>
                <a:gd name="T106" fmla="*/ 929 w 3405"/>
                <a:gd name="T107" fmla="*/ 186 h 3405"/>
                <a:gd name="T108" fmla="*/ 1108 w 3405"/>
                <a:gd name="T109" fmla="*/ 106 h 3405"/>
                <a:gd name="T110" fmla="*/ 1298 w 3405"/>
                <a:gd name="T111" fmla="*/ 48 h 3405"/>
                <a:gd name="T112" fmla="*/ 1497 w 3405"/>
                <a:gd name="T113" fmla="*/ 12 h 3405"/>
                <a:gd name="T114" fmla="*/ 1703 w 3405"/>
                <a:gd name="T115" fmla="*/ 0 h 3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05" h="3405">
                  <a:moveTo>
                    <a:pt x="2424" y="900"/>
                  </a:moveTo>
                  <a:lnTo>
                    <a:pt x="1462" y="1863"/>
                  </a:lnTo>
                  <a:lnTo>
                    <a:pt x="980" y="1381"/>
                  </a:lnTo>
                  <a:lnTo>
                    <a:pt x="659" y="1703"/>
                  </a:lnTo>
                  <a:lnTo>
                    <a:pt x="1462" y="2505"/>
                  </a:lnTo>
                  <a:lnTo>
                    <a:pt x="2746" y="1222"/>
                  </a:lnTo>
                  <a:lnTo>
                    <a:pt x="2424" y="900"/>
                  </a:lnTo>
                  <a:close/>
                  <a:moveTo>
                    <a:pt x="1703" y="0"/>
                  </a:moveTo>
                  <a:lnTo>
                    <a:pt x="1806" y="3"/>
                  </a:lnTo>
                  <a:lnTo>
                    <a:pt x="1908" y="12"/>
                  </a:lnTo>
                  <a:lnTo>
                    <a:pt x="2008" y="28"/>
                  </a:lnTo>
                  <a:lnTo>
                    <a:pt x="2107" y="48"/>
                  </a:lnTo>
                  <a:lnTo>
                    <a:pt x="2203" y="74"/>
                  </a:lnTo>
                  <a:lnTo>
                    <a:pt x="2297" y="106"/>
                  </a:lnTo>
                  <a:lnTo>
                    <a:pt x="2388" y="143"/>
                  </a:lnTo>
                  <a:lnTo>
                    <a:pt x="2476" y="186"/>
                  </a:lnTo>
                  <a:lnTo>
                    <a:pt x="2562" y="232"/>
                  </a:lnTo>
                  <a:lnTo>
                    <a:pt x="2645" y="284"/>
                  </a:lnTo>
                  <a:lnTo>
                    <a:pt x="2723" y="341"/>
                  </a:lnTo>
                  <a:lnTo>
                    <a:pt x="2799" y="400"/>
                  </a:lnTo>
                  <a:lnTo>
                    <a:pt x="2872" y="465"/>
                  </a:lnTo>
                  <a:lnTo>
                    <a:pt x="2940" y="533"/>
                  </a:lnTo>
                  <a:lnTo>
                    <a:pt x="3005" y="606"/>
                  </a:lnTo>
                  <a:lnTo>
                    <a:pt x="3065" y="682"/>
                  </a:lnTo>
                  <a:lnTo>
                    <a:pt x="3121" y="760"/>
                  </a:lnTo>
                  <a:lnTo>
                    <a:pt x="3173" y="843"/>
                  </a:lnTo>
                  <a:lnTo>
                    <a:pt x="3219" y="929"/>
                  </a:lnTo>
                  <a:lnTo>
                    <a:pt x="3262" y="1017"/>
                  </a:lnTo>
                  <a:lnTo>
                    <a:pt x="3299" y="1108"/>
                  </a:lnTo>
                  <a:lnTo>
                    <a:pt x="3331" y="1202"/>
                  </a:lnTo>
                  <a:lnTo>
                    <a:pt x="3357" y="1298"/>
                  </a:lnTo>
                  <a:lnTo>
                    <a:pt x="3377" y="1397"/>
                  </a:lnTo>
                  <a:lnTo>
                    <a:pt x="3393" y="1497"/>
                  </a:lnTo>
                  <a:lnTo>
                    <a:pt x="3402" y="1599"/>
                  </a:lnTo>
                  <a:lnTo>
                    <a:pt x="3405" y="1703"/>
                  </a:lnTo>
                  <a:lnTo>
                    <a:pt x="3402" y="1806"/>
                  </a:lnTo>
                  <a:lnTo>
                    <a:pt x="3393" y="1908"/>
                  </a:lnTo>
                  <a:lnTo>
                    <a:pt x="3377" y="2008"/>
                  </a:lnTo>
                  <a:lnTo>
                    <a:pt x="3357" y="2107"/>
                  </a:lnTo>
                  <a:lnTo>
                    <a:pt x="3331" y="2203"/>
                  </a:lnTo>
                  <a:lnTo>
                    <a:pt x="3299" y="2297"/>
                  </a:lnTo>
                  <a:lnTo>
                    <a:pt x="3262" y="2388"/>
                  </a:lnTo>
                  <a:lnTo>
                    <a:pt x="3219" y="2476"/>
                  </a:lnTo>
                  <a:lnTo>
                    <a:pt x="3173" y="2562"/>
                  </a:lnTo>
                  <a:lnTo>
                    <a:pt x="3121" y="2645"/>
                  </a:lnTo>
                  <a:lnTo>
                    <a:pt x="3065" y="2723"/>
                  </a:lnTo>
                  <a:lnTo>
                    <a:pt x="3005" y="2799"/>
                  </a:lnTo>
                  <a:lnTo>
                    <a:pt x="2940" y="2872"/>
                  </a:lnTo>
                  <a:lnTo>
                    <a:pt x="2872" y="2940"/>
                  </a:lnTo>
                  <a:lnTo>
                    <a:pt x="2799" y="3005"/>
                  </a:lnTo>
                  <a:lnTo>
                    <a:pt x="2723" y="3065"/>
                  </a:lnTo>
                  <a:lnTo>
                    <a:pt x="2645" y="3121"/>
                  </a:lnTo>
                  <a:lnTo>
                    <a:pt x="2562" y="3173"/>
                  </a:lnTo>
                  <a:lnTo>
                    <a:pt x="2476" y="3219"/>
                  </a:lnTo>
                  <a:lnTo>
                    <a:pt x="2388" y="3262"/>
                  </a:lnTo>
                  <a:lnTo>
                    <a:pt x="2297" y="3299"/>
                  </a:lnTo>
                  <a:lnTo>
                    <a:pt x="2203" y="3331"/>
                  </a:lnTo>
                  <a:lnTo>
                    <a:pt x="2107" y="3357"/>
                  </a:lnTo>
                  <a:lnTo>
                    <a:pt x="2008" y="3377"/>
                  </a:lnTo>
                  <a:lnTo>
                    <a:pt x="1908" y="3393"/>
                  </a:lnTo>
                  <a:lnTo>
                    <a:pt x="1806" y="3402"/>
                  </a:lnTo>
                  <a:lnTo>
                    <a:pt x="1703" y="3405"/>
                  </a:lnTo>
                  <a:lnTo>
                    <a:pt x="1599" y="3402"/>
                  </a:lnTo>
                  <a:lnTo>
                    <a:pt x="1497" y="3393"/>
                  </a:lnTo>
                  <a:lnTo>
                    <a:pt x="1397" y="3377"/>
                  </a:lnTo>
                  <a:lnTo>
                    <a:pt x="1298" y="3357"/>
                  </a:lnTo>
                  <a:lnTo>
                    <a:pt x="1202" y="3331"/>
                  </a:lnTo>
                  <a:lnTo>
                    <a:pt x="1108" y="3299"/>
                  </a:lnTo>
                  <a:lnTo>
                    <a:pt x="1017" y="3262"/>
                  </a:lnTo>
                  <a:lnTo>
                    <a:pt x="929" y="3219"/>
                  </a:lnTo>
                  <a:lnTo>
                    <a:pt x="843" y="3173"/>
                  </a:lnTo>
                  <a:lnTo>
                    <a:pt x="760" y="3121"/>
                  </a:lnTo>
                  <a:lnTo>
                    <a:pt x="682" y="3065"/>
                  </a:lnTo>
                  <a:lnTo>
                    <a:pt x="606" y="3005"/>
                  </a:lnTo>
                  <a:lnTo>
                    <a:pt x="533" y="2940"/>
                  </a:lnTo>
                  <a:lnTo>
                    <a:pt x="465" y="2872"/>
                  </a:lnTo>
                  <a:lnTo>
                    <a:pt x="400" y="2799"/>
                  </a:lnTo>
                  <a:lnTo>
                    <a:pt x="341" y="2723"/>
                  </a:lnTo>
                  <a:lnTo>
                    <a:pt x="284" y="2645"/>
                  </a:lnTo>
                  <a:lnTo>
                    <a:pt x="232" y="2562"/>
                  </a:lnTo>
                  <a:lnTo>
                    <a:pt x="186" y="2476"/>
                  </a:lnTo>
                  <a:lnTo>
                    <a:pt x="143" y="2388"/>
                  </a:lnTo>
                  <a:lnTo>
                    <a:pt x="106" y="2297"/>
                  </a:lnTo>
                  <a:lnTo>
                    <a:pt x="74" y="2203"/>
                  </a:lnTo>
                  <a:lnTo>
                    <a:pt x="48" y="2107"/>
                  </a:lnTo>
                  <a:lnTo>
                    <a:pt x="28" y="2008"/>
                  </a:lnTo>
                  <a:lnTo>
                    <a:pt x="12" y="1908"/>
                  </a:lnTo>
                  <a:lnTo>
                    <a:pt x="3" y="1806"/>
                  </a:lnTo>
                  <a:lnTo>
                    <a:pt x="0" y="1703"/>
                  </a:lnTo>
                  <a:lnTo>
                    <a:pt x="3" y="1599"/>
                  </a:lnTo>
                  <a:lnTo>
                    <a:pt x="12" y="1497"/>
                  </a:lnTo>
                  <a:lnTo>
                    <a:pt x="28" y="1397"/>
                  </a:lnTo>
                  <a:lnTo>
                    <a:pt x="48" y="1298"/>
                  </a:lnTo>
                  <a:lnTo>
                    <a:pt x="74" y="1202"/>
                  </a:lnTo>
                  <a:lnTo>
                    <a:pt x="106" y="1108"/>
                  </a:lnTo>
                  <a:lnTo>
                    <a:pt x="143" y="1017"/>
                  </a:lnTo>
                  <a:lnTo>
                    <a:pt x="186" y="929"/>
                  </a:lnTo>
                  <a:lnTo>
                    <a:pt x="232" y="843"/>
                  </a:lnTo>
                  <a:lnTo>
                    <a:pt x="284" y="760"/>
                  </a:lnTo>
                  <a:lnTo>
                    <a:pt x="341" y="682"/>
                  </a:lnTo>
                  <a:lnTo>
                    <a:pt x="400" y="606"/>
                  </a:lnTo>
                  <a:lnTo>
                    <a:pt x="465" y="533"/>
                  </a:lnTo>
                  <a:lnTo>
                    <a:pt x="533" y="465"/>
                  </a:lnTo>
                  <a:lnTo>
                    <a:pt x="606" y="400"/>
                  </a:lnTo>
                  <a:lnTo>
                    <a:pt x="682" y="341"/>
                  </a:lnTo>
                  <a:lnTo>
                    <a:pt x="760" y="284"/>
                  </a:lnTo>
                  <a:lnTo>
                    <a:pt x="843" y="232"/>
                  </a:lnTo>
                  <a:lnTo>
                    <a:pt x="929" y="186"/>
                  </a:lnTo>
                  <a:lnTo>
                    <a:pt x="1017" y="143"/>
                  </a:lnTo>
                  <a:lnTo>
                    <a:pt x="1108" y="106"/>
                  </a:lnTo>
                  <a:lnTo>
                    <a:pt x="1202" y="74"/>
                  </a:lnTo>
                  <a:lnTo>
                    <a:pt x="1298" y="48"/>
                  </a:lnTo>
                  <a:lnTo>
                    <a:pt x="1397" y="28"/>
                  </a:lnTo>
                  <a:lnTo>
                    <a:pt x="1497" y="12"/>
                  </a:lnTo>
                  <a:lnTo>
                    <a:pt x="1599" y="3"/>
                  </a:lnTo>
                  <a:lnTo>
                    <a:pt x="1703" y="0"/>
                  </a:lnTo>
                  <a:close/>
                </a:path>
              </a:pathLst>
            </a:custGeom>
            <a:solidFill>
              <a:schemeClr val="accent1"/>
            </a:solidFill>
            <a:ln w="0">
              <a:noFill/>
              <a:prstDash val="solid"/>
              <a:round/>
              <a:headEnd/>
              <a:tailEnd/>
            </a:ln>
          </p:spPr>
          <p:txBody>
            <a:bodyPr vert="horz" wrap="square" lIns="80367" tIns="40184" rIns="80367" bIns="40184" numCol="1" anchor="t" anchorCtr="0" compatLnSpc="1">
              <a:prstTxWarp prst="textNoShape">
                <a:avLst/>
              </a:prstTxWarp>
            </a:bodyPr>
            <a:lstStyle/>
            <a:p>
              <a:pPr defTabSz="401864"/>
              <a:endParaRPr lang="en-IN" sz="1200" dirty="0">
                <a:solidFill>
                  <a:prstClr val="black"/>
                </a:solidFill>
                <a:latin typeface="Arial" panose="020B0604020202020204" pitchFamily="34" charset="0"/>
                <a:cs typeface="Arial" panose="020B0604020202020204" pitchFamily="34" charset="0"/>
              </a:endParaRPr>
            </a:p>
          </p:txBody>
        </p:sp>
        <p:sp>
          <p:nvSpPr>
            <p:cNvPr id="38" name="Text Placeholder 14">
              <a:extLst>
                <a:ext uri="{FF2B5EF4-FFF2-40B4-BE49-F238E27FC236}">
                  <a16:creationId xmlns:a16="http://schemas.microsoft.com/office/drawing/2014/main" id="{38AF3A6D-8E5F-400A-8F4D-515DA465FAE3}"/>
                </a:ext>
              </a:extLst>
            </p:cNvPr>
            <p:cNvSpPr txBox="1">
              <a:spLocks/>
            </p:cNvSpPr>
            <p:nvPr/>
          </p:nvSpPr>
          <p:spPr>
            <a:xfrm>
              <a:off x="6799934" y="3903923"/>
              <a:ext cx="4874001" cy="33961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03730">
                <a:lnSpc>
                  <a:spcPct val="100000"/>
                </a:lnSpc>
                <a:spcBef>
                  <a:spcPts val="0"/>
                </a:spcBef>
                <a:buNone/>
              </a:pPr>
              <a:r>
                <a:rPr lang="id-ID" sz="1200" b="1" dirty="0">
                  <a:solidFill>
                    <a:schemeClr val="tx1"/>
                  </a:solidFill>
                  <a:latin typeface="Arial" panose="020B0604020202020204" pitchFamily="34" charset="0"/>
                  <a:ea typeface="Segoe UI" panose="020B0502040204020203" pitchFamily="34" charset="0"/>
                  <a:cs typeface="Arial" panose="020B0604020202020204" pitchFamily="34" charset="0"/>
                </a:rPr>
                <a:t>Gagal tumbuh </a:t>
              </a:r>
              <a:r>
                <a:rPr lang="id-ID" sz="1200" dirty="0">
                  <a:solidFill>
                    <a:schemeClr val="tx1"/>
                  </a:solidFill>
                  <a:latin typeface="Arial" panose="020B0604020202020204" pitchFamily="34" charset="0"/>
                  <a:ea typeface="Segoe UI" panose="020B0502040204020203" pitchFamily="34" charset="0"/>
                  <a:cs typeface="Arial" panose="020B0604020202020204" pitchFamily="34" charset="0"/>
                </a:rPr>
                <a:t>(berat lahir rendah, kecil, pendek, kurus)</a:t>
              </a:r>
              <a:endParaRPr lang="en-IN" sz="1200" dirty="0">
                <a:solidFill>
                  <a:schemeClr val="tx1"/>
                </a:solidFill>
                <a:latin typeface="Arial" panose="020B0604020202020204" pitchFamily="34" charset="0"/>
                <a:ea typeface="Segoe UI" panose="020B0502040204020203" pitchFamily="34" charset="0"/>
                <a:cs typeface="Arial" panose="020B0604020202020204" pitchFamily="34" charset="0"/>
              </a:endParaRPr>
            </a:p>
          </p:txBody>
        </p:sp>
        <p:sp>
          <p:nvSpPr>
            <p:cNvPr id="39" name="Freeform 48">
              <a:extLst>
                <a:ext uri="{FF2B5EF4-FFF2-40B4-BE49-F238E27FC236}">
                  <a16:creationId xmlns:a16="http://schemas.microsoft.com/office/drawing/2014/main" id="{04890D3D-7439-4A90-82FB-B972078CBED9}"/>
                </a:ext>
              </a:extLst>
            </p:cNvPr>
            <p:cNvSpPr>
              <a:spLocks noEditPoints="1"/>
            </p:cNvSpPr>
            <p:nvPr/>
          </p:nvSpPr>
          <p:spPr bwMode="auto">
            <a:xfrm>
              <a:off x="6234066" y="4287835"/>
              <a:ext cx="371082" cy="281086"/>
            </a:xfrm>
            <a:custGeom>
              <a:avLst/>
              <a:gdLst>
                <a:gd name="T0" fmla="*/ 1462 w 3405"/>
                <a:gd name="T1" fmla="*/ 1863 h 3405"/>
                <a:gd name="T2" fmla="*/ 659 w 3405"/>
                <a:gd name="T3" fmla="*/ 1703 h 3405"/>
                <a:gd name="T4" fmla="*/ 2746 w 3405"/>
                <a:gd name="T5" fmla="*/ 1222 h 3405"/>
                <a:gd name="T6" fmla="*/ 1703 w 3405"/>
                <a:gd name="T7" fmla="*/ 0 h 3405"/>
                <a:gd name="T8" fmla="*/ 1908 w 3405"/>
                <a:gd name="T9" fmla="*/ 12 h 3405"/>
                <a:gd name="T10" fmla="*/ 2107 w 3405"/>
                <a:gd name="T11" fmla="*/ 48 h 3405"/>
                <a:gd name="T12" fmla="*/ 2297 w 3405"/>
                <a:gd name="T13" fmla="*/ 106 h 3405"/>
                <a:gd name="T14" fmla="*/ 2476 w 3405"/>
                <a:gd name="T15" fmla="*/ 186 h 3405"/>
                <a:gd name="T16" fmla="*/ 2645 w 3405"/>
                <a:gd name="T17" fmla="*/ 284 h 3405"/>
                <a:gd name="T18" fmla="*/ 2799 w 3405"/>
                <a:gd name="T19" fmla="*/ 400 h 3405"/>
                <a:gd name="T20" fmla="*/ 2940 w 3405"/>
                <a:gd name="T21" fmla="*/ 533 h 3405"/>
                <a:gd name="T22" fmla="*/ 3065 w 3405"/>
                <a:gd name="T23" fmla="*/ 682 h 3405"/>
                <a:gd name="T24" fmla="*/ 3173 w 3405"/>
                <a:gd name="T25" fmla="*/ 843 h 3405"/>
                <a:gd name="T26" fmla="*/ 3262 w 3405"/>
                <a:gd name="T27" fmla="*/ 1017 h 3405"/>
                <a:gd name="T28" fmla="*/ 3331 w 3405"/>
                <a:gd name="T29" fmla="*/ 1202 h 3405"/>
                <a:gd name="T30" fmla="*/ 3377 w 3405"/>
                <a:gd name="T31" fmla="*/ 1397 h 3405"/>
                <a:gd name="T32" fmla="*/ 3402 w 3405"/>
                <a:gd name="T33" fmla="*/ 1599 h 3405"/>
                <a:gd name="T34" fmla="*/ 3402 w 3405"/>
                <a:gd name="T35" fmla="*/ 1806 h 3405"/>
                <a:gd name="T36" fmla="*/ 3377 w 3405"/>
                <a:gd name="T37" fmla="*/ 2008 h 3405"/>
                <a:gd name="T38" fmla="*/ 3331 w 3405"/>
                <a:gd name="T39" fmla="*/ 2203 h 3405"/>
                <a:gd name="T40" fmla="*/ 3262 w 3405"/>
                <a:gd name="T41" fmla="*/ 2388 h 3405"/>
                <a:gd name="T42" fmla="*/ 3173 w 3405"/>
                <a:gd name="T43" fmla="*/ 2562 h 3405"/>
                <a:gd name="T44" fmla="*/ 3065 w 3405"/>
                <a:gd name="T45" fmla="*/ 2723 h 3405"/>
                <a:gd name="T46" fmla="*/ 2940 w 3405"/>
                <a:gd name="T47" fmla="*/ 2872 h 3405"/>
                <a:gd name="T48" fmla="*/ 2799 w 3405"/>
                <a:gd name="T49" fmla="*/ 3005 h 3405"/>
                <a:gd name="T50" fmla="*/ 2645 w 3405"/>
                <a:gd name="T51" fmla="*/ 3121 h 3405"/>
                <a:gd name="T52" fmla="*/ 2476 w 3405"/>
                <a:gd name="T53" fmla="*/ 3219 h 3405"/>
                <a:gd name="T54" fmla="*/ 2297 w 3405"/>
                <a:gd name="T55" fmla="*/ 3299 h 3405"/>
                <a:gd name="T56" fmla="*/ 2107 w 3405"/>
                <a:gd name="T57" fmla="*/ 3357 h 3405"/>
                <a:gd name="T58" fmla="*/ 1908 w 3405"/>
                <a:gd name="T59" fmla="*/ 3393 h 3405"/>
                <a:gd name="T60" fmla="*/ 1703 w 3405"/>
                <a:gd name="T61" fmla="*/ 3405 h 3405"/>
                <a:gd name="T62" fmla="*/ 1497 w 3405"/>
                <a:gd name="T63" fmla="*/ 3393 h 3405"/>
                <a:gd name="T64" fmla="*/ 1298 w 3405"/>
                <a:gd name="T65" fmla="*/ 3357 h 3405"/>
                <a:gd name="T66" fmla="*/ 1108 w 3405"/>
                <a:gd name="T67" fmla="*/ 3299 h 3405"/>
                <a:gd name="T68" fmla="*/ 929 w 3405"/>
                <a:gd name="T69" fmla="*/ 3219 h 3405"/>
                <a:gd name="T70" fmla="*/ 760 w 3405"/>
                <a:gd name="T71" fmla="*/ 3121 h 3405"/>
                <a:gd name="T72" fmla="*/ 606 w 3405"/>
                <a:gd name="T73" fmla="*/ 3005 h 3405"/>
                <a:gd name="T74" fmla="*/ 465 w 3405"/>
                <a:gd name="T75" fmla="*/ 2872 h 3405"/>
                <a:gd name="T76" fmla="*/ 341 w 3405"/>
                <a:gd name="T77" fmla="*/ 2723 h 3405"/>
                <a:gd name="T78" fmla="*/ 232 w 3405"/>
                <a:gd name="T79" fmla="*/ 2562 h 3405"/>
                <a:gd name="T80" fmla="*/ 143 w 3405"/>
                <a:gd name="T81" fmla="*/ 2388 h 3405"/>
                <a:gd name="T82" fmla="*/ 74 w 3405"/>
                <a:gd name="T83" fmla="*/ 2203 h 3405"/>
                <a:gd name="T84" fmla="*/ 28 w 3405"/>
                <a:gd name="T85" fmla="*/ 2008 h 3405"/>
                <a:gd name="T86" fmla="*/ 3 w 3405"/>
                <a:gd name="T87" fmla="*/ 1806 h 3405"/>
                <a:gd name="T88" fmla="*/ 3 w 3405"/>
                <a:gd name="T89" fmla="*/ 1599 h 3405"/>
                <a:gd name="T90" fmla="*/ 28 w 3405"/>
                <a:gd name="T91" fmla="*/ 1397 h 3405"/>
                <a:gd name="T92" fmla="*/ 74 w 3405"/>
                <a:gd name="T93" fmla="*/ 1202 h 3405"/>
                <a:gd name="T94" fmla="*/ 143 w 3405"/>
                <a:gd name="T95" fmla="*/ 1017 h 3405"/>
                <a:gd name="T96" fmla="*/ 232 w 3405"/>
                <a:gd name="T97" fmla="*/ 843 h 3405"/>
                <a:gd name="T98" fmla="*/ 341 w 3405"/>
                <a:gd name="T99" fmla="*/ 682 h 3405"/>
                <a:gd name="T100" fmla="*/ 465 w 3405"/>
                <a:gd name="T101" fmla="*/ 533 h 3405"/>
                <a:gd name="T102" fmla="*/ 606 w 3405"/>
                <a:gd name="T103" fmla="*/ 400 h 3405"/>
                <a:gd name="T104" fmla="*/ 760 w 3405"/>
                <a:gd name="T105" fmla="*/ 284 h 3405"/>
                <a:gd name="T106" fmla="*/ 929 w 3405"/>
                <a:gd name="T107" fmla="*/ 186 h 3405"/>
                <a:gd name="T108" fmla="*/ 1108 w 3405"/>
                <a:gd name="T109" fmla="*/ 106 h 3405"/>
                <a:gd name="T110" fmla="*/ 1298 w 3405"/>
                <a:gd name="T111" fmla="*/ 48 h 3405"/>
                <a:gd name="T112" fmla="*/ 1497 w 3405"/>
                <a:gd name="T113" fmla="*/ 12 h 3405"/>
                <a:gd name="T114" fmla="*/ 1703 w 3405"/>
                <a:gd name="T115" fmla="*/ 0 h 3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05" h="3405">
                  <a:moveTo>
                    <a:pt x="2424" y="900"/>
                  </a:moveTo>
                  <a:lnTo>
                    <a:pt x="1462" y="1863"/>
                  </a:lnTo>
                  <a:lnTo>
                    <a:pt x="980" y="1381"/>
                  </a:lnTo>
                  <a:lnTo>
                    <a:pt x="659" y="1703"/>
                  </a:lnTo>
                  <a:lnTo>
                    <a:pt x="1462" y="2505"/>
                  </a:lnTo>
                  <a:lnTo>
                    <a:pt x="2746" y="1222"/>
                  </a:lnTo>
                  <a:lnTo>
                    <a:pt x="2424" y="900"/>
                  </a:lnTo>
                  <a:close/>
                  <a:moveTo>
                    <a:pt x="1703" y="0"/>
                  </a:moveTo>
                  <a:lnTo>
                    <a:pt x="1806" y="3"/>
                  </a:lnTo>
                  <a:lnTo>
                    <a:pt x="1908" y="12"/>
                  </a:lnTo>
                  <a:lnTo>
                    <a:pt x="2008" y="28"/>
                  </a:lnTo>
                  <a:lnTo>
                    <a:pt x="2107" y="48"/>
                  </a:lnTo>
                  <a:lnTo>
                    <a:pt x="2203" y="74"/>
                  </a:lnTo>
                  <a:lnTo>
                    <a:pt x="2297" y="106"/>
                  </a:lnTo>
                  <a:lnTo>
                    <a:pt x="2388" y="143"/>
                  </a:lnTo>
                  <a:lnTo>
                    <a:pt x="2476" y="186"/>
                  </a:lnTo>
                  <a:lnTo>
                    <a:pt x="2562" y="232"/>
                  </a:lnTo>
                  <a:lnTo>
                    <a:pt x="2645" y="284"/>
                  </a:lnTo>
                  <a:lnTo>
                    <a:pt x="2723" y="341"/>
                  </a:lnTo>
                  <a:lnTo>
                    <a:pt x="2799" y="400"/>
                  </a:lnTo>
                  <a:lnTo>
                    <a:pt x="2872" y="465"/>
                  </a:lnTo>
                  <a:lnTo>
                    <a:pt x="2940" y="533"/>
                  </a:lnTo>
                  <a:lnTo>
                    <a:pt x="3005" y="606"/>
                  </a:lnTo>
                  <a:lnTo>
                    <a:pt x="3065" y="682"/>
                  </a:lnTo>
                  <a:lnTo>
                    <a:pt x="3121" y="760"/>
                  </a:lnTo>
                  <a:lnTo>
                    <a:pt x="3173" y="843"/>
                  </a:lnTo>
                  <a:lnTo>
                    <a:pt x="3219" y="929"/>
                  </a:lnTo>
                  <a:lnTo>
                    <a:pt x="3262" y="1017"/>
                  </a:lnTo>
                  <a:lnTo>
                    <a:pt x="3299" y="1108"/>
                  </a:lnTo>
                  <a:lnTo>
                    <a:pt x="3331" y="1202"/>
                  </a:lnTo>
                  <a:lnTo>
                    <a:pt x="3357" y="1298"/>
                  </a:lnTo>
                  <a:lnTo>
                    <a:pt x="3377" y="1397"/>
                  </a:lnTo>
                  <a:lnTo>
                    <a:pt x="3393" y="1497"/>
                  </a:lnTo>
                  <a:lnTo>
                    <a:pt x="3402" y="1599"/>
                  </a:lnTo>
                  <a:lnTo>
                    <a:pt x="3405" y="1703"/>
                  </a:lnTo>
                  <a:lnTo>
                    <a:pt x="3402" y="1806"/>
                  </a:lnTo>
                  <a:lnTo>
                    <a:pt x="3393" y="1908"/>
                  </a:lnTo>
                  <a:lnTo>
                    <a:pt x="3377" y="2008"/>
                  </a:lnTo>
                  <a:lnTo>
                    <a:pt x="3357" y="2107"/>
                  </a:lnTo>
                  <a:lnTo>
                    <a:pt x="3331" y="2203"/>
                  </a:lnTo>
                  <a:lnTo>
                    <a:pt x="3299" y="2297"/>
                  </a:lnTo>
                  <a:lnTo>
                    <a:pt x="3262" y="2388"/>
                  </a:lnTo>
                  <a:lnTo>
                    <a:pt x="3219" y="2476"/>
                  </a:lnTo>
                  <a:lnTo>
                    <a:pt x="3173" y="2562"/>
                  </a:lnTo>
                  <a:lnTo>
                    <a:pt x="3121" y="2645"/>
                  </a:lnTo>
                  <a:lnTo>
                    <a:pt x="3065" y="2723"/>
                  </a:lnTo>
                  <a:lnTo>
                    <a:pt x="3005" y="2799"/>
                  </a:lnTo>
                  <a:lnTo>
                    <a:pt x="2940" y="2872"/>
                  </a:lnTo>
                  <a:lnTo>
                    <a:pt x="2872" y="2940"/>
                  </a:lnTo>
                  <a:lnTo>
                    <a:pt x="2799" y="3005"/>
                  </a:lnTo>
                  <a:lnTo>
                    <a:pt x="2723" y="3065"/>
                  </a:lnTo>
                  <a:lnTo>
                    <a:pt x="2645" y="3121"/>
                  </a:lnTo>
                  <a:lnTo>
                    <a:pt x="2562" y="3173"/>
                  </a:lnTo>
                  <a:lnTo>
                    <a:pt x="2476" y="3219"/>
                  </a:lnTo>
                  <a:lnTo>
                    <a:pt x="2388" y="3262"/>
                  </a:lnTo>
                  <a:lnTo>
                    <a:pt x="2297" y="3299"/>
                  </a:lnTo>
                  <a:lnTo>
                    <a:pt x="2203" y="3331"/>
                  </a:lnTo>
                  <a:lnTo>
                    <a:pt x="2107" y="3357"/>
                  </a:lnTo>
                  <a:lnTo>
                    <a:pt x="2008" y="3377"/>
                  </a:lnTo>
                  <a:lnTo>
                    <a:pt x="1908" y="3393"/>
                  </a:lnTo>
                  <a:lnTo>
                    <a:pt x="1806" y="3402"/>
                  </a:lnTo>
                  <a:lnTo>
                    <a:pt x="1703" y="3405"/>
                  </a:lnTo>
                  <a:lnTo>
                    <a:pt x="1599" y="3402"/>
                  </a:lnTo>
                  <a:lnTo>
                    <a:pt x="1497" y="3393"/>
                  </a:lnTo>
                  <a:lnTo>
                    <a:pt x="1397" y="3377"/>
                  </a:lnTo>
                  <a:lnTo>
                    <a:pt x="1298" y="3357"/>
                  </a:lnTo>
                  <a:lnTo>
                    <a:pt x="1202" y="3331"/>
                  </a:lnTo>
                  <a:lnTo>
                    <a:pt x="1108" y="3299"/>
                  </a:lnTo>
                  <a:lnTo>
                    <a:pt x="1017" y="3262"/>
                  </a:lnTo>
                  <a:lnTo>
                    <a:pt x="929" y="3219"/>
                  </a:lnTo>
                  <a:lnTo>
                    <a:pt x="843" y="3173"/>
                  </a:lnTo>
                  <a:lnTo>
                    <a:pt x="760" y="3121"/>
                  </a:lnTo>
                  <a:lnTo>
                    <a:pt x="682" y="3065"/>
                  </a:lnTo>
                  <a:lnTo>
                    <a:pt x="606" y="3005"/>
                  </a:lnTo>
                  <a:lnTo>
                    <a:pt x="533" y="2940"/>
                  </a:lnTo>
                  <a:lnTo>
                    <a:pt x="465" y="2872"/>
                  </a:lnTo>
                  <a:lnTo>
                    <a:pt x="400" y="2799"/>
                  </a:lnTo>
                  <a:lnTo>
                    <a:pt x="341" y="2723"/>
                  </a:lnTo>
                  <a:lnTo>
                    <a:pt x="284" y="2645"/>
                  </a:lnTo>
                  <a:lnTo>
                    <a:pt x="232" y="2562"/>
                  </a:lnTo>
                  <a:lnTo>
                    <a:pt x="186" y="2476"/>
                  </a:lnTo>
                  <a:lnTo>
                    <a:pt x="143" y="2388"/>
                  </a:lnTo>
                  <a:lnTo>
                    <a:pt x="106" y="2297"/>
                  </a:lnTo>
                  <a:lnTo>
                    <a:pt x="74" y="2203"/>
                  </a:lnTo>
                  <a:lnTo>
                    <a:pt x="48" y="2107"/>
                  </a:lnTo>
                  <a:lnTo>
                    <a:pt x="28" y="2008"/>
                  </a:lnTo>
                  <a:lnTo>
                    <a:pt x="12" y="1908"/>
                  </a:lnTo>
                  <a:lnTo>
                    <a:pt x="3" y="1806"/>
                  </a:lnTo>
                  <a:lnTo>
                    <a:pt x="0" y="1703"/>
                  </a:lnTo>
                  <a:lnTo>
                    <a:pt x="3" y="1599"/>
                  </a:lnTo>
                  <a:lnTo>
                    <a:pt x="12" y="1497"/>
                  </a:lnTo>
                  <a:lnTo>
                    <a:pt x="28" y="1397"/>
                  </a:lnTo>
                  <a:lnTo>
                    <a:pt x="48" y="1298"/>
                  </a:lnTo>
                  <a:lnTo>
                    <a:pt x="74" y="1202"/>
                  </a:lnTo>
                  <a:lnTo>
                    <a:pt x="106" y="1108"/>
                  </a:lnTo>
                  <a:lnTo>
                    <a:pt x="143" y="1017"/>
                  </a:lnTo>
                  <a:lnTo>
                    <a:pt x="186" y="929"/>
                  </a:lnTo>
                  <a:lnTo>
                    <a:pt x="232" y="843"/>
                  </a:lnTo>
                  <a:lnTo>
                    <a:pt x="284" y="760"/>
                  </a:lnTo>
                  <a:lnTo>
                    <a:pt x="341" y="682"/>
                  </a:lnTo>
                  <a:lnTo>
                    <a:pt x="400" y="606"/>
                  </a:lnTo>
                  <a:lnTo>
                    <a:pt x="465" y="533"/>
                  </a:lnTo>
                  <a:lnTo>
                    <a:pt x="533" y="465"/>
                  </a:lnTo>
                  <a:lnTo>
                    <a:pt x="606" y="400"/>
                  </a:lnTo>
                  <a:lnTo>
                    <a:pt x="682" y="341"/>
                  </a:lnTo>
                  <a:lnTo>
                    <a:pt x="760" y="284"/>
                  </a:lnTo>
                  <a:lnTo>
                    <a:pt x="843" y="232"/>
                  </a:lnTo>
                  <a:lnTo>
                    <a:pt x="929" y="186"/>
                  </a:lnTo>
                  <a:lnTo>
                    <a:pt x="1017" y="143"/>
                  </a:lnTo>
                  <a:lnTo>
                    <a:pt x="1108" y="106"/>
                  </a:lnTo>
                  <a:lnTo>
                    <a:pt x="1202" y="74"/>
                  </a:lnTo>
                  <a:lnTo>
                    <a:pt x="1298" y="48"/>
                  </a:lnTo>
                  <a:lnTo>
                    <a:pt x="1397" y="28"/>
                  </a:lnTo>
                  <a:lnTo>
                    <a:pt x="1497" y="12"/>
                  </a:lnTo>
                  <a:lnTo>
                    <a:pt x="1599" y="3"/>
                  </a:lnTo>
                  <a:lnTo>
                    <a:pt x="1703" y="0"/>
                  </a:lnTo>
                  <a:close/>
                </a:path>
              </a:pathLst>
            </a:custGeom>
            <a:solidFill>
              <a:schemeClr val="accent3"/>
            </a:solidFill>
            <a:ln w="0">
              <a:noFill/>
              <a:prstDash val="solid"/>
              <a:round/>
              <a:headEnd/>
              <a:tailEnd/>
            </a:ln>
          </p:spPr>
          <p:txBody>
            <a:bodyPr vert="horz" wrap="square" lIns="80367" tIns="40184" rIns="80367" bIns="40184" numCol="1" anchor="t" anchorCtr="0" compatLnSpc="1">
              <a:prstTxWarp prst="textNoShape">
                <a:avLst/>
              </a:prstTxWarp>
            </a:bodyPr>
            <a:lstStyle/>
            <a:p>
              <a:pPr defTabSz="401864"/>
              <a:endParaRPr lang="en-IN" sz="1200" dirty="0">
                <a:solidFill>
                  <a:prstClr val="black"/>
                </a:solidFill>
                <a:latin typeface="Arial" panose="020B0604020202020204" pitchFamily="34" charset="0"/>
                <a:cs typeface="Arial" panose="020B0604020202020204" pitchFamily="34" charset="0"/>
              </a:endParaRPr>
            </a:p>
          </p:txBody>
        </p:sp>
        <p:sp>
          <p:nvSpPr>
            <p:cNvPr id="40" name="Text Placeholder 14">
              <a:extLst>
                <a:ext uri="{FF2B5EF4-FFF2-40B4-BE49-F238E27FC236}">
                  <a16:creationId xmlns:a16="http://schemas.microsoft.com/office/drawing/2014/main" id="{F16CCCCB-95BE-403A-831C-897BE8E25FB1}"/>
                </a:ext>
              </a:extLst>
            </p:cNvPr>
            <p:cNvSpPr txBox="1">
              <a:spLocks/>
            </p:cNvSpPr>
            <p:nvPr/>
          </p:nvSpPr>
          <p:spPr>
            <a:xfrm>
              <a:off x="6799934" y="4335314"/>
              <a:ext cx="4874001" cy="33961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03730">
                <a:lnSpc>
                  <a:spcPct val="100000"/>
                </a:lnSpc>
                <a:spcBef>
                  <a:spcPts val="0"/>
                </a:spcBef>
                <a:buNone/>
              </a:pPr>
              <a:r>
                <a:rPr lang="id-ID" sz="1200" b="1" dirty="0">
                  <a:solidFill>
                    <a:schemeClr val="tx1"/>
                  </a:solidFill>
                  <a:latin typeface="Arial" panose="020B0604020202020204" pitchFamily="34" charset="0"/>
                  <a:ea typeface="Segoe UI" panose="020B0502040204020203" pitchFamily="34" charset="0"/>
                  <a:cs typeface="Arial" panose="020B0604020202020204" pitchFamily="34" charset="0"/>
                </a:rPr>
                <a:t>Hambatan perkembangan </a:t>
              </a:r>
              <a:r>
                <a:rPr lang="id-ID" sz="1200" dirty="0">
                  <a:solidFill>
                    <a:schemeClr val="tx1"/>
                  </a:solidFill>
                  <a:latin typeface="Arial" panose="020B0604020202020204" pitchFamily="34" charset="0"/>
                  <a:ea typeface="Segoe UI" panose="020B0502040204020203" pitchFamily="34" charset="0"/>
                  <a:cs typeface="Arial" panose="020B0604020202020204" pitchFamily="34" charset="0"/>
                </a:rPr>
                <a:t>kognitif dan motorik  </a:t>
              </a:r>
              <a:endParaRPr lang="en-IN" sz="1200" dirty="0">
                <a:solidFill>
                  <a:schemeClr val="tx1"/>
                </a:solidFill>
                <a:latin typeface="Arial" panose="020B0604020202020204" pitchFamily="34" charset="0"/>
                <a:ea typeface="Segoe UI" panose="020B0502040204020203" pitchFamily="34" charset="0"/>
                <a:cs typeface="Arial" panose="020B0604020202020204" pitchFamily="34" charset="0"/>
              </a:endParaRPr>
            </a:p>
          </p:txBody>
        </p:sp>
        <p:sp>
          <p:nvSpPr>
            <p:cNvPr id="41" name="Freeform 48">
              <a:extLst>
                <a:ext uri="{FF2B5EF4-FFF2-40B4-BE49-F238E27FC236}">
                  <a16:creationId xmlns:a16="http://schemas.microsoft.com/office/drawing/2014/main" id="{1E496E5D-3349-4EBF-B279-9B405418B28E}"/>
                </a:ext>
              </a:extLst>
            </p:cNvPr>
            <p:cNvSpPr>
              <a:spLocks noEditPoints="1"/>
            </p:cNvSpPr>
            <p:nvPr/>
          </p:nvSpPr>
          <p:spPr bwMode="auto">
            <a:xfrm>
              <a:off x="6234065" y="4748485"/>
              <a:ext cx="371082" cy="281086"/>
            </a:xfrm>
            <a:custGeom>
              <a:avLst/>
              <a:gdLst>
                <a:gd name="T0" fmla="*/ 1462 w 3405"/>
                <a:gd name="T1" fmla="*/ 1863 h 3405"/>
                <a:gd name="T2" fmla="*/ 659 w 3405"/>
                <a:gd name="T3" fmla="*/ 1703 h 3405"/>
                <a:gd name="T4" fmla="*/ 2746 w 3405"/>
                <a:gd name="T5" fmla="*/ 1222 h 3405"/>
                <a:gd name="T6" fmla="*/ 1703 w 3405"/>
                <a:gd name="T7" fmla="*/ 0 h 3405"/>
                <a:gd name="T8" fmla="*/ 1908 w 3405"/>
                <a:gd name="T9" fmla="*/ 12 h 3405"/>
                <a:gd name="T10" fmla="*/ 2107 w 3405"/>
                <a:gd name="T11" fmla="*/ 48 h 3405"/>
                <a:gd name="T12" fmla="*/ 2297 w 3405"/>
                <a:gd name="T13" fmla="*/ 106 h 3405"/>
                <a:gd name="T14" fmla="*/ 2476 w 3405"/>
                <a:gd name="T15" fmla="*/ 186 h 3405"/>
                <a:gd name="T16" fmla="*/ 2645 w 3405"/>
                <a:gd name="T17" fmla="*/ 284 h 3405"/>
                <a:gd name="T18" fmla="*/ 2799 w 3405"/>
                <a:gd name="T19" fmla="*/ 400 h 3405"/>
                <a:gd name="T20" fmla="*/ 2940 w 3405"/>
                <a:gd name="T21" fmla="*/ 533 h 3405"/>
                <a:gd name="T22" fmla="*/ 3065 w 3405"/>
                <a:gd name="T23" fmla="*/ 682 h 3405"/>
                <a:gd name="T24" fmla="*/ 3173 w 3405"/>
                <a:gd name="T25" fmla="*/ 843 h 3405"/>
                <a:gd name="T26" fmla="*/ 3262 w 3405"/>
                <a:gd name="T27" fmla="*/ 1017 h 3405"/>
                <a:gd name="T28" fmla="*/ 3331 w 3405"/>
                <a:gd name="T29" fmla="*/ 1202 h 3405"/>
                <a:gd name="T30" fmla="*/ 3377 w 3405"/>
                <a:gd name="T31" fmla="*/ 1397 h 3405"/>
                <a:gd name="T32" fmla="*/ 3402 w 3405"/>
                <a:gd name="T33" fmla="*/ 1599 h 3405"/>
                <a:gd name="T34" fmla="*/ 3402 w 3405"/>
                <a:gd name="T35" fmla="*/ 1806 h 3405"/>
                <a:gd name="T36" fmla="*/ 3377 w 3405"/>
                <a:gd name="T37" fmla="*/ 2008 h 3405"/>
                <a:gd name="T38" fmla="*/ 3331 w 3405"/>
                <a:gd name="T39" fmla="*/ 2203 h 3405"/>
                <a:gd name="T40" fmla="*/ 3262 w 3405"/>
                <a:gd name="T41" fmla="*/ 2388 h 3405"/>
                <a:gd name="T42" fmla="*/ 3173 w 3405"/>
                <a:gd name="T43" fmla="*/ 2562 h 3405"/>
                <a:gd name="T44" fmla="*/ 3065 w 3405"/>
                <a:gd name="T45" fmla="*/ 2723 h 3405"/>
                <a:gd name="T46" fmla="*/ 2940 w 3405"/>
                <a:gd name="T47" fmla="*/ 2872 h 3405"/>
                <a:gd name="T48" fmla="*/ 2799 w 3405"/>
                <a:gd name="T49" fmla="*/ 3005 h 3405"/>
                <a:gd name="T50" fmla="*/ 2645 w 3405"/>
                <a:gd name="T51" fmla="*/ 3121 h 3405"/>
                <a:gd name="T52" fmla="*/ 2476 w 3405"/>
                <a:gd name="T53" fmla="*/ 3219 h 3405"/>
                <a:gd name="T54" fmla="*/ 2297 w 3405"/>
                <a:gd name="T55" fmla="*/ 3299 h 3405"/>
                <a:gd name="T56" fmla="*/ 2107 w 3405"/>
                <a:gd name="T57" fmla="*/ 3357 h 3405"/>
                <a:gd name="T58" fmla="*/ 1908 w 3405"/>
                <a:gd name="T59" fmla="*/ 3393 h 3405"/>
                <a:gd name="T60" fmla="*/ 1703 w 3405"/>
                <a:gd name="T61" fmla="*/ 3405 h 3405"/>
                <a:gd name="T62" fmla="*/ 1497 w 3405"/>
                <a:gd name="T63" fmla="*/ 3393 h 3405"/>
                <a:gd name="T64" fmla="*/ 1298 w 3405"/>
                <a:gd name="T65" fmla="*/ 3357 h 3405"/>
                <a:gd name="T66" fmla="*/ 1108 w 3405"/>
                <a:gd name="T67" fmla="*/ 3299 h 3405"/>
                <a:gd name="T68" fmla="*/ 929 w 3405"/>
                <a:gd name="T69" fmla="*/ 3219 h 3405"/>
                <a:gd name="T70" fmla="*/ 760 w 3405"/>
                <a:gd name="T71" fmla="*/ 3121 h 3405"/>
                <a:gd name="T72" fmla="*/ 606 w 3405"/>
                <a:gd name="T73" fmla="*/ 3005 h 3405"/>
                <a:gd name="T74" fmla="*/ 465 w 3405"/>
                <a:gd name="T75" fmla="*/ 2872 h 3405"/>
                <a:gd name="T76" fmla="*/ 341 w 3405"/>
                <a:gd name="T77" fmla="*/ 2723 h 3405"/>
                <a:gd name="T78" fmla="*/ 232 w 3405"/>
                <a:gd name="T79" fmla="*/ 2562 h 3405"/>
                <a:gd name="T80" fmla="*/ 143 w 3405"/>
                <a:gd name="T81" fmla="*/ 2388 h 3405"/>
                <a:gd name="T82" fmla="*/ 74 w 3405"/>
                <a:gd name="T83" fmla="*/ 2203 h 3405"/>
                <a:gd name="T84" fmla="*/ 28 w 3405"/>
                <a:gd name="T85" fmla="*/ 2008 h 3405"/>
                <a:gd name="T86" fmla="*/ 3 w 3405"/>
                <a:gd name="T87" fmla="*/ 1806 h 3405"/>
                <a:gd name="T88" fmla="*/ 3 w 3405"/>
                <a:gd name="T89" fmla="*/ 1599 h 3405"/>
                <a:gd name="T90" fmla="*/ 28 w 3405"/>
                <a:gd name="T91" fmla="*/ 1397 h 3405"/>
                <a:gd name="T92" fmla="*/ 74 w 3405"/>
                <a:gd name="T93" fmla="*/ 1202 h 3405"/>
                <a:gd name="T94" fmla="*/ 143 w 3405"/>
                <a:gd name="T95" fmla="*/ 1017 h 3405"/>
                <a:gd name="T96" fmla="*/ 232 w 3405"/>
                <a:gd name="T97" fmla="*/ 843 h 3405"/>
                <a:gd name="T98" fmla="*/ 341 w 3405"/>
                <a:gd name="T99" fmla="*/ 682 h 3405"/>
                <a:gd name="T100" fmla="*/ 465 w 3405"/>
                <a:gd name="T101" fmla="*/ 533 h 3405"/>
                <a:gd name="T102" fmla="*/ 606 w 3405"/>
                <a:gd name="T103" fmla="*/ 400 h 3405"/>
                <a:gd name="T104" fmla="*/ 760 w 3405"/>
                <a:gd name="T105" fmla="*/ 284 h 3405"/>
                <a:gd name="T106" fmla="*/ 929 w 3405"/>
                <a:gd name="T107" fmla="*/ 186 h 3405"/>
                <a:gd name="T108" fmla="*/ 1108 w 3405"/>
                <a:gd name="T109" fmla="*/ 106 h 3405"/>
                <a:gd name="T110" fmla="*/ 1298 w 3405"/>
                <a:gd name="T111" fmla="*/ 48 h 3405"/>
                <a:gd name="T112" fmla="*/ 1497 w 3405"/>
                <a:gd name="T113" fmla="*/ 12 h 3405"/>
                <a:gd name="T114" fmla="*/ 1703 w 3405"/>
                <a:gd name="T115" fmla="*/ 0 h 3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05" h="3405">
                  <a:moveTo>
                    <a:pt x="2424" y="900"/>
                  </a:moveTo>
                  <a:lnTo>
                    <a:pt x="1462" y="1863"/>
                  </a:lnTo>
                  <a:lnTo>
                    <a:pt x="980" y="1381"/>
                  </a:lnTo>
                  <a:lnTo>
                    <a:pt x="659" y="1703"/>
                  </a:lnTo>
                  <a:lnTo>
                    <a:pt x="1462" y="2505"/>
                  </a:lnTo>
                  <a:lnTo>
                    <a:pt x="2746" y="1222"/>
                  </a:lnTo>
                  <a:lnTo>
                    <a:pt x="2424" y="900"/>
                  </a:lnTo>
                  <a:close/>
                  <a:moveTo>
                    <a:pt x="1703" y="0"/>
                  </a:moveTo>
                  <a:lnTo>
                    <a:pt x="1806" y="3"/>
                  </a:lnTo>
                  <a:lnTo>
                    <a:pt x="1908" y="12"/>
                  </a:lnTo>
                  <a:lnTo>
                    <a:pt x="2008" y="28"/>
                  </a:lnTo>
                  <a:lnTo>
                    <a:pt x="2107" y="48"/>
                  </a:lnTo>
                  <a:lnTo>
                    <a:pt x="2203" y="74"/>
                  </a:lnTo>
                  <a:lnTo>
                    <a:pt x="2297" y="106"/>
                  </a:lnTo>
                  <a:lnTo>
                    <a:pt x="2388" y="143"/>
                  </a:lnTo>
                  <a:lnTo>
                    <a:pt x="2476" y="186"/>
                  </a:lnTo>
                  <a:lnTo>
                    <a:pt x="2562" y="232"/>
                  </a:lnTo>
                  <a:lnTo>
                    <a:pt x="2645" y="284"/>
                  </a:lnTo>
                  <a:lnTo>
                    <a:pt x="2723" y="341"/>
                  </a:lnTo>
                  <a:lnTo>
                    <a:pt x="2799" y="400"/>
                  </a:lnTo>
                  <a:lnTo>
                    <a:pt x="2872" y="465"/>
                  </a:lnTo>
                  <a:lnTo>
                    <a:pt x="2940" y="533"/>
                  </a:lnTo>
                  <a:lnTo>
                    <a:pt x="3005" y="606"/>
                  </a:lnTo>
                  <a:lnTo>
                    <a:pt x="3065" y="682"/>
                  </a:lnTo>
                  <a:lnTo>
                    <a:pt x="3121" y="760"/>
                  </a:lnTo>
                  <a:lnTo>
                    <a:pt x="3173" y="843"/>
                  </a:lnTo>
                  <a:lnTo>
                    <a:pt x="3219" y="929"/>
                  </a:lnTo>
                  <a:lnTo>
                    <a:pt x="3262" y="1017"/>
                  </a:lnTo>
                  <a:lnTo>
                    <a:pt x="3299" y="1108"/>
                  </a:lnTo>
                  <a:lnTo>
                    <a:pt x="3331" y="1202"/>
                  </a:lnTo>
                  <a:lnTo>
                    <a:pt x="3357" y="1298"/>
                  </a:lnTo>
                  <a:lnTo>
                    <a:pt x="3377" y="1397"/>
                  </a:lnTo>
                  <a:lnTo>
                    <a:pt x="3393" y="1497"/>
                  </a:lnTo>
                  <a:lnTo>
                    <a:pt x="3402" y="1599"/>
                  </a:lnTo>
                  <a:lnTo>
                    <a:pt x="3405" y="1703"/>
                  </a:lnTo>
                  <a:lnTo>
                    <a:pt x="3402" y="1806"/>
                  </a:lnTo>
                  <a:lnTo>
                    <a:pt x="3393" y="1908"/>
                  </a:lnTo>
                  <a:lnTo>
                    <a:pt x="3377" y="2008"/>
                  </a:lnTo>
                  <a:lnTo>
                    <a:pt x="3357" y="2107"/>
                  </a:lnTo>
                  <a:lnTo>
                    <a:pt x="3331" y="2203"/>
                  </a:lnTo>
                  <a:lnTo>
                    <a:pt x="3299" y="2297"/>
                  </a:lnTo>
                  <a:lnTo>
                    <a:pt x="3262" y="2388"/>
                  </a:lnTo>
                  <a:lnTo>
                    <a:pt x="3219" y="2476"/>
                  </a:lnTo>
                  <a:lnTo>
                    <a:pt x="3173" y="2562"/>
                  </a:lnTo>
                  <a:lnTo>
                    <a:pt x="3121" y="2645"/>
                  </a:lnTo>
                  <a:lnTo>
                    <a:pt x="3065" y="2723"/>
                  </a:lnTo>
                  <a:lnTo>
                    <a:pt x="3005" y="2799"/>
                  </a:lnTo>
                  <a:lnTo>
                    <a:pt x="2940" y="2872"/>
                  </a:lnTo>
                  <a:lnTo>
                    <a:pt x="2872" y="2940"/>
                  </a:lnTo>
                  <a:lnTo>
                    <a:pt x="2799" y="3005"/>
                  </a:lnTo>
                  <a:lnTo>
                    <a:pt x="2723" y="3065"/>
                  </a:lnTo>
                  <a:lnTo>
                    <a:pt x="2645" y="3121"/>
                  </a:lnTo>
                  <a:lnTo>
                    <a:pt x="2562" y="3173"/>
                  </a:lnTo>
                  <a:lnTo>
                    <a:pt x="2476" y="3219"/>
                  </a:lnTo>
                  <a:lnTo>
                    <a:pt x="2388" y="3262"/>
                  </a:lnTo>
                  <a:lnTo>
                    <a:pt x="2297" y="3299"/>
                  </a:lnTo>
                  <a:lnTo>
                    <a:pt x="2203" y="3331"/>
                  </a:lnTo>
                  <a:lnTo>
                    <a:pt x="2107" y="3357"/>
                  </a:lnTo>
                  <a:lnTo>
                    <a:pt x="2008" y="3377"/>
                  </a:lnTo>
                  <a:lnTo>
                    <a:pt x="1908" y="3393"/>
                  </a:lnTo>
                  <a:lnTo>
                    <a:pt x="1806" y="3402"/>
                  </a:lnTo>
                  <a:lnTo>
                    <a:pt x="1703" y="3405"/>
                  </a:lnTo>
                  <a:lnTo>
                    <a:pt x="1599" y="3402"/>
                  </a:lnTo>
                  <a:lnTo>
                    <a:pt x="1497" y="3393"/>
                  </a:lnTo>
                  <a:lnTo>
                    <a:pt x="1397" y="3377"/>
                  </a:lnTo>
                  <a:lnTo>
                    <a:pt x="1298" y="3357"/>
                  </a:lnTo>
                  <a:lnTo>
                    <a:pt x="1202" y="3331"/>
                  </a:lnTo>
                  <a:lnTo>
                    <a:pt x="1108" y="3299"/>
                  </a:lnTo>
                  <a:lnTo>
                    <a:pt x="1017" y="3262"/>
                  </a:lnTo>
                  <a:lnTo>
                    <a:pt x="929" y="3219"/>
                  </a:lnTo>
                  <a:lnTo>
                    <a:pt x="843" y="3173"/>
                  </a:lnTo>
                  <a:lnTo>
                    <a:pt x="760" y="3121"/>
                  </a:lnTo>
                  <a:lnTo>
                    <a:pt x="682" y="3065"/>
                  </a:lnTo>
                  <a:lnTo>
                    <a:pt x="606" y="3005"/>
                  </a:lnTo>
                  <a:lnTo>
                    <a:pt x="533" y="2940"/>
                  </a:lnTo>
                  <a:lnTo>
                    <a:pt x="465" y="2872"/>
                  </a:lnTo>
                  <a:lnTo>
                    <a:pt x="400" y="2799"/>
                  </a:lnTo>
                  <a:lnTo>
                    <a:pt x="341" y="2723"/>
                  </a:lnTo>
                  <a:lnTo>
                    <a:pt x="284" y="2645"/>
                  </a:lnTo>
                  <a:lnTo>
                    <a:pt x="232" y="2562"/>
                  </a:lnTo>
                  <a:lnTo>
                    <a:pt x="186" y="2476"/>
                  </a:lnTo>
                  <a:lnTo>
                    <a:pt x="143" y="2388"/>
                  </a:lnTo>
                  <a:lnTo>
                    <a:pt x="106" y="2297"/>
                  </a:lnTo>
                  <a:lnTo>
                    <a:pt x="74" y="2203"/>
                  </a:lnTo>
                  <a:lnTo>
                    <a:pt x="48" y="2107"/>
                  </a:lnTo>
                  <a:lnTo>
                    <a:pt x="28" y="2008"/>
                  </a:lnTo>
                  <a:lnTo>
                    <a:pt x="12" y="1908"/>
                  </a:lnTo>
                  <a:lnTo>
                    <a:pt x="3" y="1806"/>
                  </a:lnTo>
                  <a:lnTo>
                    <a:pt x="0" y="1703"/>
                  </a:lnTo>
                  <a:lnTo>
                    <a:pt x="3" y="1599"/>
                  </a:lnTo>
                  <a:lnTo>
                    <a:pt x="12" y="1497"/>
                  </a:lnTo>
                  <a:lnTo>
                    <a:pt x="28" y="1397"/>
                  </a:lnTo>
                  <a:lnTo>
                    <a:pt x="48" y="1298"/>
                  </a:lnTo>
                  <a:lnTo>
                    <a:pt x="74" y="1202"/>
                  </a:lnTo>
                  <a:lnTo>
                    <a:pt x="106" y="1108"/>
                  </a:lnTo>
                  <a:lnTo>
                    <a:pt x="143" y="1017"/>
                  </a:lnTo>
                  <a:lnTo>
                    <a:pt x="186" y="929"/>
                  </a:lnTo>
                  <a:lnTo>
                    <a:pt x="232" y="843"/>
                  </a:lnTo>
                  <a:lnTo>
                    <a:pt x="284" y="760"/>
                  </a:lnTo>
                  <a:lnTo>
                    <a:pt x="341" y="682"/>
                  </a:lnTo>
                  <a:lnTo>
                    <a:pt x="400" y="606"/>
                  </a:lnTo>
                  <a:lnTo>
                    <a:pt x="465" y="533"/>
                  </a:lnTo>
                  <a:lnTo>
                    <a:pt x="533" y="465"/>
                  </a:lnTo>
                  <a:lnTo>
                    <a:pt x="606" y="400"/>
                  </a:lnTo>
                  <a:lnTo>
                    <a:pt x="682" y="341"/>
                  </a:lnTo>
                  <a:lnTo>
                    <a:pt x="760" y="284"/>
                  </a:lnTo>
                  <a:lnTo>
                    <a:pt x="843" y="232"/>
                  </a:lnTo>
                  <a:lnTo>
                    <a:pt x="929" y="186"/>
                  </a:lnTo>
                  <a:lnTo>
                    <a:pt x="1017" y="143"/>
                  </a:lnTo>
                  <a:lnTo>
                    <a:pt x="1108" y="106"/>
                  </a:lnTo>
                  <a:lnTo>
                    <a:pt x="1202" y="74"/>
                  </a:lnTo>
                  <a:lnTo>
                    <a:pt x="1298" y="48"/>
                  </a:lnTo>
                  <a:lnTo>
                    <a:pt x="1397" y="28"/>
                  </a:lnTo>
                  <a:lnTo>
                    <a:pt x="1497" y="12"/>
                  </a:lnTo>
                  <a:lnTo>
                    <a:pt x="1599" y="3"/>
                  </a:lnTo>
                  <a:lnTo>
                    <a:pt x="1703" y="0"/>
                  </a:lnTo>
                  <a:close/>
                </a:path>
              </a:pathLst>
            </a:custGeom>
            <a:solidFill>
              <a:srgbClr val="AED03B"/>
            </a:solidFill>
            <a:ln w="0">
              <a:noFill/>
              <a:prstDash val="solid"/>
              <a:round/>
              <a:headEnd/>
              <a:tailEnd/>
            </a:ln>
          </p:spPr>
          <p:txBody>
            <a:bodyPr vert="horz" wrap="square" lIns="80367" tIns="40184" rIns="80367" bIns="40184" numCol="1" anchor="t" anchorCtr="0" compatLnSpc="1">
              <a:prstTxWarp prst="textNoShape">
                <a:avLst/>
              </a:prstTxWarp>
            </a:bodyPr>
            <a:lstStyle/>
            <a:p>
              <a:pPr defTabSz="401864"/>
              <a:endParaRPr lang="en-IN" sz="1200" dirty="0">
                <a:solidFill>
                  <a:prstClr val="black"/>
                </a:solidFill>
                <a:latin typeface="Arial" panose="020B0604020202020204" pitchFamily="34" charset="0"/>
                <a:cs typeface="Arial" panose="020B0604020202020204" pitchFamily="34" charset="0"/>
              </a:endParaRPr>
            </a:p>
          </p:txBody>
        </p:sp>
        <p:sp>
          <p:nvSpPr>
            <p:cNvPr id="42" name="Text Placeholder 14">
              <a:extLst>
                <a:ext uri="{FF2B5EF4-FFF2-40B4-BE49-F238E27FC236}">
                  <a16:creationId xmlns:a16="http://schemas.microsoft.com/office/drawing/2014/main" id="{97D41C9E-9917-4A54-BD3A-5C2923BB3C17}"/>
                </a:ext>
              </a:extLst>
            </p:cNvPr>
            <p:cNvSpPr txBox="1">
              <a:spLocks/>
            </p:cNvSpPr>
            <p:nvPr/>
          </p:nvSpPr>
          <p:spPr>
            <a:xfrm>
              <a:off x="6799932" y="4762087"/>
              <a:ext cx="5190289" cy="50942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03730">
                <a:lnSpc>
                  <a:spcPct val="100000"/>
                </a:lnSpc>
                <a:spcBef>
                  <a:spcPts val="0"/>
                </a:spcBef>
                <a:buNone/>
              </a:pPr>
              <a:r>
                <a:rPr lang="id-ID" sz="1200" b="1" dirty="0">
                  <a:solidFill>
                    <a:schemeClr val="tx1"/>
                  </a:solidFill>
                  <a:latin typeface="Arial" panose="020B0604020202020204" pitchFamily="34" charset="0"/>
                  <a:ea typeface="Segoe UI" panose="020B0502040204020203" pitchFamily="34" charset="0"/>
                  <a:cs typeface="Arial" panose="020B0604020202020204" pitchFamily="34" charset="0"/>
                </a:rPr>
                <a:t>Gangguan metabolik</a:t>
              </a:r>
              <a:r>
                <a:rPr lang="id-ID" sz="1200" dirty="0">
                  <a:solidFill>
                    <a:schemeClr val="tx1"/>
                  </a:solidFill>
                  <a:latin typeface="Arial" panose="020B0604020202020204" pitchFamily="34" charset="0"/>
                  <a:ea typeface="Segoe UI" panose="020B0502040204020203" pitchFamily="34" charset="0"/>
                  <a:cs typeface="Arial" panose="020B0604020202020204" pitchFamily="34" charset="0"/>
                </a:rPr>
                <a:t> </a:t>
              </a:r>
              <a:r>
                <a:rPr lang="id-ID" sz="1200" dirty="0">
                  <a:solidFill>
                    <a:schemeClr val="tx1"/>
                  </a:solidFill>
                  <a:latin typeface="Arial" panose="020B0604020202020204" pitchFamily="34" charset="0"/>
                  <a:ea typeface="Segoe UI" panose="020B0502040204020203" pitchFamily="34" charset="0"/>
                  <a:cs typeface="Arial" panose="020B0604020202020204" pitchFamily="34" charset="0"/>
                  <a:sym typeface="Wingdings" panose="05000000000000000000" pitchFamily="2" charset="2"/>
                </a:rPr>
                <a:t>pada saat dewasa  risiko penyakit tidak menular (diabetes, obesitas, stroke, penyakit jantung)</a:t>
              </a:r>
              <a:endParaRPr lang="en-IN" sz="1200" dirty="0">
                <a:solidFill>
                  <a:schemeClr val="tx1"/>
                </a:solidFill>
                <a:latin typeface="Arial" panose="020B0604020202020204" pitchFamily="34" charset="0"/>
                <a:ea typeface="Segoe UI" panose="020B0502040204020203" pitchFamily="34" charset="0"/>
                <a:cs typeface="Arial" panose="020B0604020202020204" pitchFamily="34" charset="0"/>
              </a:endParaRPr>
            </a:p>
          </p:txBody>
        </p:sp>
        <p:sp>
          <p:nvSpPr>
            <p:cNvPr id="43" name="Rounded Rectangle 6">
              <a:extLst>
                <a:ext uri="{FF2B5EF4-FFF2-40B4-BE49-F238E27FC236}">
                  <a16:creationId xmlns:a16="http://schemas.microsoft.com/office/drawing/2014/main" id="{ECB0FEB7-C84E-41E5-AC7B-82A84130D768}"/>
                </a:ext>
              </a:extLst>
            </p:cNvPr>
            <p:cNvSpPr/>
            <p:nvPr/>
          </p:nvSpPr>
          <p:spPr>
            <a:xfrm>
              <a:off x="6037786" y="3749875"/>
              <a:ext cx="5977842" cy="1547166"/>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1864"/>
              <a:endParaRPr lang="id-ID" sz="1200">
                <a:solidFill>
                  <a:schemeClr val="tx1"/>
                </a:solidFill>
                <a:latin typeface="Calibri" panose="020F0502020204030204"/>
              </a:endParaRPr>
            </a:p>
          </p:txBody>
        </p:sp>
      </p:grpSp>
      <p:sp>
        <p:nvSpPr>
          <p:cNvPr id="44" name="Rectangle 43">
            <a:extLst>
              <a:ext uri="{FF2B5EF4-FFF2-40B4-BE49-F238E27FC236}">
                <a16:creationId xmlns:a16="http://schemas.microsoft.com/office/drawing/2014/main" id="{DEE09441-FF1B-4A64-B538-0A94C940D400}"/>
              </a:ext>
            </a:extLst>
          </p:cNvPr>
          <p:cNvSpPr/>
          <p:nvPr/>
        </p:nvSpPr>
        <p:spPr>
          <a:xfrm>
            <a:off x="37494" y="5929192"/>
            <a:ext cx="3909881" cy="814005"/>
          </a:xfrm>
          <a:prstGeom prst="rect">
            <a:avLst/>
          </a:prstGeom>
        </p:spPr>
        <p:txBody>
          <a:bodyPr wrap="square">
            <a:spAutoFit/>
          </a:bodyPr>
          <a:lstStyle/>
          <a:p>
            <a:pPr defTabSz="401864"/>
            <a:r>
              <a:rPr lang="id-ID" sz="938" i="1" noProof="1">
                <a:latin typeface="Arial" panose="020B0604020202020204" pitchFamily="34" charset="0"/>
                <a:cs typeface="Arial" panose="020B0604020202020204" pitchFamily="34" charset="0"/>
              </a:rPr>
              <a:t>Sumber:</a:t>
            </a:r>
          </a:p>
          <a:p>
            <a:pPr marL="73954" indent="-73954" defTabSz="401864">
              <a:buFont typeface="Arial" panose="020B0604020202020204" pitchFamily="34" charset="0"/>
              <a:buChar char="•"/>
            </a:pPr>
            <a:r>
              <a:rPr lang="id-ID" sz="938" i="1" noProof="1">
                <a:latin typeface="Arial" panose="020B0604020202020204" pitchFamily="34" charset="0"/>
                <a:cs typeface="Arial" panose="020B0604020202020204" pitchFamily="34" charset="0"/>
              </a:rPr>
              <a:t>Kakietek, Jakub, Julia Dayton Eberwein, Dylan Walters, and Meera Shekar. 2017. Unleashing Gains in Economic Productivity with Investments in Nutrition. Washington, DC: World Bank Group</a:t>
            </a:r>
          </a:p>
          <a:p>
            <a:pPr marL="73954" indent="-73954" defTabSz="401864">
              <a:buFont typeface="Arial" panose="020B0604020202020204" pitchFamily="34" charset="0"/>
              <a:buChar char="•"/>
            </a:pPr>
            <a:r>
              <a:rPr lang="id-ID" sz="938" i="1" noProof="1">
                <a:latin typeface="Arial" panose="020B0604020202020204" pitchFamily="34" charset="0"/>
                <a:cs typeface="Arial" panose="020B0604020202020204" pitchFamily="34" charset="0"/>
              </a:rPr>
              <a:t>www.GlobalNutritionSeries.org</a:t>
            </a:r>
          </a:p>
        </p:txBody>
      </p:sp>
      <p:cxnSp>
        <p:nvCxnSpPr>
          <p:cNvPr id="48" name="Straight Connector 47">
            <a:extLst>
              <a:ext uri="{FF2B5EF4-FFF2-40B4-BE49-F238E27FC236}">
                <a16:creationId xmlns:a16="http://schemas.microsoft.com/office/drawing/2014/main" id="{F0D8F444-3318-4F7A-A39D-4B8C00671780}"/>
              </a:ext>
            </a:extLst>
          </p:cNvPr>
          <p:cNvCxnSpPr>
            <a:cxnSpLocks/>
          </p:cNvCxnSpPr>
          <p:nvPr/>
        </p:nvCxnSpPr>
        <p:spPr>
          <a:xfrm flipH="1">
            <a:off x="8627908" y="1062625"/>
            <a:ext cx="1" cy="5692267"/>
          </a:xfrm>
          <a:prstGeom prst="line">
            <a:avLst/>
          </a:prstGeom>
          <a:ln w="19050">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7174FC57-3D74-4965-A1F9-D0230535EDD9}"/>
              </a:ext>
            </a:extLst>
          </p:cNvPr>
          <p:cNvGrpSpPr/>
          <p:nvPr/>
        </p:nvGrpSpPr>
        <p:grpSpPr>
          <a:xfrm>
            <a:off x="8809615" y="4365860"/>
            <a:ext cx="3176058" cy="2307213"/>
            <a:chOff x="8518017" y="4052243"/>
            <a:chExt cx="3176058" cy="2307213"/>
          </a:xfrm>
        </p:grpSpPr>
        <p:sp>
          <p:nvSpPr>
            <p:cNvPr id="52" name="Rectangle 51">
              <a:extLst>
                <a:ext uri="{FF2B5EF4-FFF2-40B4-BE49-F238E27FC236}">
                  <a16:creationId xmlns:a16="http://schemas.microsoft.com/office/drawing/2014/main" id="{B878D7D0-DCCF-480A-BDDD-28BF75BC6B47}"/>
                </a:ext>
              </a:extLst>
            </p:cNvPr>
            <p:cNvSpPr/>
            <p:nvPr/>
          </p:nvSpPr>
          <p:spPr>
            <a:xfrm>
              <a:off x="8518017" y="4052243"/>
              <a:ext cx="3176058" cy="2307213"/>
            </a:xfrm>
            <a:prstGeom prst="rect">
              <a:avLst/>
            </a:prstGeom>
            <a:solidFill>
              <a:srgbClr val="FFFFCC"/>
            </a:solidFill>
            <a:ln w="12700" cap="flat" cmpd="sng" algn="ctr">
              <a:noFill/>
              <a:prstDash val="solid"/>
              <a:miter lim="800000"/>
            </a:ln>
            <a:effectLst/>
          </p:spPr>
          <p:txBody>
            <a:bodyPr lIns="202500" tIns="202500" rIns="202500" rtlCol="0" anchor="t" anchorCtr="0"/>
            <a:lstStyle/>
            <a:p>
              <a:pPr algn="ctr" defTabSz="857312">
                <a:lnSpc>
                  <a:spcPct val="125000"/>
                </a:lnSpc>
                <a:defRPr/>
              </a:pPr>
              <a:r>
                <a:rPr lang="id-ID" sz="1600" b="1" dirty="0">
                  <a:solidFill>
                    <a:srgbClr val="C00000"/>
                  </a:solidFill>
                  <a:latin typeface="Arial" panose="020B0604020202020204" pitchFamily="34" charset="0"/>
                  <a:cs typeface="Arial" panose="020B0604020202020204" pitchFamily="34" charset="0"/>
                </a:rPr>
                <a:t>Potensi keuntungan ekonomi </a:t>
              </a:r>
              <a:r>
                <a:rPr lang="id-ID" sz="1400" dirty="0">
                  <a:latin typeface="Arial" panose="020B0604020202020204" pitchFamily="34" charset="0"/>
                  <a:cs typeface="Arial" panose="020B0604020202020204" pitchFamily="34" charset="0"/>
                </a:rPr>
                <a:t>dari investasi </a:t>
              </a:r>
              <a:r>
                <a:rPr lang="id-ID" sz="1400" dirty="0">
                  <a:solidFill>
                    <a:schemeClr val="bg1"/>
                  </a:solidFill>
                  <a:latin typeface="Arial" panose="020B0604020202020204" pitchFamily="34" charset="0"/>
                  <a:cs typeface="Arial" panose="020B0604020202020204" pitchFamily="34" charset="0"/>
                </a:rPr>
                <a:t>penurunan </a:t>
              </a:r>
              <a:r>
                <a:rPr lang="id-ID" sz="1400" i="1" dirty="0">
                  <a:solidFill>
                    <a:schemeClr val="bg1"/>
                  </a:solidFill>
                  <a:latin typeface="Arial" panose="020B0604020202020204" pitchFamily="34" charset="0"/>
                  <a:cs typeface="Arial" panose="020B0604020202020204" pitchFamily="34" charset="0"/>
                </a:rPr>
                <a:t>stunting</a:t>
              </a:r>
              <a:r>
                <a:rPr lang="id-ID" sz="1400" dirty="0">
                  <a:solidFill>
                    <a:schemeClr val="bg1"/>
                  </a:solidFill>
                  <a:latin typeface="Arial" panose="020B0604020202020204" pitchFamily="34" charset="0"/>
                  <a:cs typeface="Arial" panose="020B0604020202020204" pitchFamily="34" charset="0"/>
                </a:rPr>
                <a:t> di Indonesia: </a:t>
              </a:r>
            </a:p>
            <a:p>
              <a:pPr algn="ctr" defTabSz="857312">
                <a:lnSpc>
                  <a:spcPct val="125000"/>
                </a:lnSpc>
                <a:defRPr/>
              </a:pPr>
              <a:r>
                <a:rPr lang="id-ID" sz="1600" b="1" dirty="0">
                  <a:solidFill>
                    <a:schemeClr val="bg1"/>
                  </a:solidFill>
                  <a:latin typeface="Arial" panose="020B0604020202020204" pitchFamily="34" charset="0"/>
                  <a:cs typeface="Arial" panose="020B0604020202020204" pitchFamily="34" charset="0"/>
                </a:rPr>
                <a:t>48 kali lipat</a:t>
              </a:r>
              <a:endParaRPr lang="id-ID" sz="1100" b="1" dirty="0">
                <a:solidFill>
                  <a:schemeClr val="bg1"/>
                </a:solidFill>
                <a:latin typeface="Arial" panose="020B0604020202020204" pitchFamily="34" charset="0"/>
                <a:cs typeface="Arial" panose="020B0604020202020204" pitchFamily="34" charset="0"/>
              </a:endParaRPr>
            </a:p>
          </p:txBody>
        </p:sp>
        <p:sp>
          <p:nvSpPr>
            <p:cNvPr id="53" name="Rectangular Callout 38">
              <a:extLst>
                <a:ext uri="{FF2B5EF4-FFF2-40B4-BE49-F238E27FC236}">
                  <a16:creationId xmlns:a16="http://schemas.microsoft.com/office/drawing/2014/main" id="{A005608B-54EF-471D-8235-14A2A701A8A5}"/>
                </a:ext>
              </a:extLst>
            </p:cNvPr>
            <p:cNvSpPr/>
            <p:nvPr/>
          </p:nvSpPr>
          <p:spPr>
            <a:xfrm>
              <a:off x="8518017" y="5745916"/>
              <a:ext cx="3176058" cy="613540"/>
            </a:xfrm>
            <a:prstGeom prst="wedgeRectCallout">
              <a:avLst>
                <a:gd name="adj1" fmla="val -26681"/>
                <a:gd name="adj2" fmla="val -123790"/>
              </a:avLst>
            </a:prstGeom>
            <a:solidFill>
              <a:srgbClr val="2C7FDA"/>
            </a:solidFill>
            <a:ln w="12700" cap="flat" cmpd="sng" algn="ctr">
              <a:noFill/>
              <a:prstDash val="solid"/>
              <a:miter lim="800000"/>
            </a:ln>
            <a:effectLst/>
          </p:spPr>
          <p:txBody>
            <a:bodyPr rtlCol="0" anchor="ctr"/>
            <a:lstStyle/>
            <a:p>
              <a:pPr algn="r" defTabSz="857312">
                <a:defRPr/>
              </a:pPr>
              <a:r>
                <a:rPr lang="id-ID" sz="1400" b="1" i="1" kern="0" dirty="0">
                  <a:solidFill>
                    <a:prstClr val="white"/>
                  </a:solidFill>
                  <a:latin typeface="Arial" panose="020B0604020202020204" pitchFamily="34" charset="0"/>
                  <a:cs typeface="Arial" panose="020B0604020202020204" pitchFamily="34" charset="0"/>
                </a:rPr>
                <a:t>Hoddinott, et al, 2013</a:t>
              </a:r>
            </a:p>
            <a:p>
              <a:pPr algn="r" defTabSz="857312">
                <a:defRPr/>
              </a:pPr>
              <a:r>
                <a:rPr lang="id-ID" sz="1200" b="1" i="1" kern="0" dirty="0">
                  <a:solidFill>
                    <a:prstClr val="white"/>
                  </a:solidFill>
                  <a:latin typeface="Arial" panose="020B0604020202020204" pitchFamily="34" charset="0"/>
                  <a:cs typeface="Arial" panose="020B0604020202020204" pitchFamily="34" charset="0"/>
                </a:rPr>
                <a:t>International Food Policy Research Institute</a:t>
              </a:r>
              <a:endParaRPr lang="en-IN" sz="1200" b="1" i="1" kern="0" dirty="0">
                <a:solidFill>
                  <a:prstClr val="white"/>
                </a:solidFill>
                <a:latin typeface="Arial" panose="020B0604020202020204" pitchFamily="34" charset="0"/>
                <a:cs typeface="Arial" panose="020B0604020202020204" pitchFamily="34" charset="0"/>
              </a:endParaRPr>
            </a:p>
          </p:txBody>
        </p:sp>
      </p:grpSp>
      <p:grpSp>
        <p:nvGrpSpPr>
          <p:cNvPr id="62" name="Group 61">
            <a:extLst>
              <a:ext uri="{FF2B5EF4-FFF2-40B4-BE49-F238E27FC236}">
                <a16:creationId xmlns:a16="http://schemas.microsoft.com/office/drawing/2014/main" id="{ED37CA36-31F7-4B95-B725-8203F70526FD}"/>
              </a:ext>
            </a:extLst>
          </p:cNvPr>
          <p:cNvGrpSpPr/>
          <p:nvPr/>
        </p:nvGrpSpPr>
        <p:grpSpPr>
          <a:xfrm>
            <a:off x="8805063" y="1172485"/>
            <a:ext cx="3176056" cy="3122699"/>
            <a:chOff x="1120177" y="903068"/>
            <a:chExt cx="4911063" cy="4901907"/>
          </a:xfrm>
        </p:grpSpPr>
        <p:grpSp>
          <p:nvGrpSpPr>
            <p:cNvPr id="49" name="Group 51">
              <a:extLst>
                <a:ext uri="{FF2B5EF4-FFF2-40B4-BE49-F238E27FC236}">
                  <a16:creationId xmlns:a16="http://schemas.microsoft.com/office/drawing/2014/main" id="{5AC0D615-7707-4B51-89FA-459417D2F2E9}"/>
                </a:ext>
              </a:extLst>
            </p:cNvPr>
            <p:cNvGrpSpPr/>
            <p:nvPr/>
          </p:nvGrpSpPr>
          <p:grpSpPr>
            <a:xfrm>
              <a:off x="1120177" y="903068"/>
              <a:ext cx="4911063" cy="4901907"/>
              <a:chOff x="232442" y="1180068"/>
              <a:chExt cx="5582881" cy="4508821"/>
            </a:xfrm>
          </p:grpSpPr>
          <p:sp>
            <p:nvSpPr>
              <p:cNvPr id="50" name="Rectangle 49">
                <a:extLst>
                  <a:ext uri="{FF2B5EF4-FFF2-40B4-BE49-F238E27FC236}">
                    <a16:creationId xmlns:a16="http://schemas.microsoft.com/office/drawing/2014/main" id="{E976D339-C599-486D-A2CE-DEF18735FF37}"/>
                  </a:ext>
                </a:extLst>
              </p:cNvPr>
              <p:cNvSpPr/>
              <p:nvPr/>
            </p:nvSpPr>
            <p:spPr>
              <a:xfrm>
                <a:off x="232442" y="1180068"/>
                <a:ext cx="5582881" cy="4412396"/>
              </a:xfrm>
              <a:prstGeom prst="rect">
                <a:avLst/>
              </a:prstGeom>
              <a:solidFill>
                <a:srgbClr val="FFFFCC"/>
              </a:solidFill>
              <a:ln w="12700" cap="flat" cmpd="sng" algn="ctr">
                <a:noFill/>
                <a:prstDash val="solid"/>
                <a:miter lim="800000"/>
              </a:ln>
              <a:effectLst/>
            </p:spPr>
            <p:txBody>
              <a:bodyPr lIns="202500" tIns="202500" rIns="202500" rtlCol="0" anchor="t" anchorCtr="0"/>
              <a:lstStyle/>
              <a:p>
                <a:pPr algn="ctr" defTabSz="857312">
                  <a:lnSpc>
                    <a:spcPct val="125000"/>
                  </a:lnSpc>
                  <a:defRPr/>
                </a:pPr>
                <a:r>
                  <a:rPr lang="id-ID" sz="1600" b="1" dirty="0">
                    <a:solidFill>
                      <a:srgbClr val="C00000"/>
                    </a:solidFill>
                    <a:latin typeface="Arial" panose="020B0604020202020204" pitchFamily="34" charset="0"/>
                    <a:cs typeface="Arial" panose="020B0604020202020204" pitchFamily="34" charset="0"/>
                  </a:rPr>
                  <a:t>Potensi kerugian ekonomi</a:t>
                </a:r>
                <a:r>
                  <a:rPr lang="id-ID" sz="1600" dirty="0">
                    <a:solidFill>
                      <a:srgbClr val="C00000"/>
                    </a:solidFill>
                    <a:latin typeface="Arial" panose="020B0604020202020204" pitchFamily="34" charset="0"/>
                    <a:cs typeface="Arial" panose="020B0604020202020204" pitchFamily="34" charset="0"/>
                  </a:rPr>
                  <a:t> </a:t>
                </a:r>
                <a:r>
                  <a:rPr lang="id-ID" sz="1400" dirty="0">
                    <a:latin typeface="Arial" panose="020B0604020202020204" pitchFamily="34" charset="0"/>
                    <a:cs typeface="Arial" panose="020B0604020202020204" pitchFamily="34" charset="0"/>
                  </a:rPr>
                  <a:t>setiap tahunnya: </a:t>
                </a:r>
                <a:r>
                  <a:rPr lang="id-ID" sz="1600" b="1" dirty="0">
                    <a:latin typeface="Arial" panose="020B0604020202020204" pitchFamily="34" charset="0"/>
                    <a:cs typeface="Arial" panose="020B0604020202020204" pitchFamily="34" charset="0"/>
                  </a:rPr>
                  <a:t>2-3% dari GDP</a:t>
                </a:r>
                <a:endParaRPr lang="id-ID" dirty="0">
                  <a:latin typeface="Arial" panose="020B0604020202020204" pitchFamily="34" charset="0"/>
                  <a:cs typeface="Arial" panose="020B0604020202020204" pitchFamily="34" charset="0"/>
                </a:endParaRPr>
              </a:p>
            </p:txBody>
          </p:sp>
          <p:sp>
            <p:nvSpPr>
              <p:cNvPr id="51" name="Rectangular Callout 10">
                <a:extLst>
                  <a:ext uri="{FF2B5EF4-FFF2-40B4-BE49-F238E27FC236}">
                    <a16:creationId xmlns:a16="http://schemas.microsoft.com/office/drawing/2014/main" id="{1F17EA62-0B5E-4582-9DC5-D09C27FF577E}"/>
                  </a:ext>
                </a:extLst>
              </p:cNvPr>
              <p:cNvSpPr/>
              <p:nvPr/>
            </p:nvSpPr>
            <p:spPr>
              <a:xfrm>
                <a:off x="232442" y="4709894"/>
                <a:ext cx="5582881" cy="978995"/>
              </a:xfrm>
              <a:prstGeom prst="wedgeRectCallout">
                <a:avLst>
                  <a:gd name="adj1" fmla="val -26062"/>
                  <a:gd name="adj2" fmla="val -92414"/>
                </a:avLst>
              </a:prstGeom>
              <a:solidFill>
                <a:srgbClr val="2C7FDA"/>
              </a:solidFill>
              <a:ln w="12700" cap="flat" cmpd="sng" algn="ctr">
                <a:noFill/>
                <a:prstDash val="solid"/>
                <a:miter lim="800000"/>
              </a:ln>
              <a:effectLst/>
            </p:spPr>
            <p:txBody>
              <a:bodyPr rtlCol="0" anchor="ctr"/>
              <a:lstStyle/>
              <a:p>
                <a:pPr algn="r" defTabSz="857312">
                  <a:defRPr/>
                </a:pPr>
                <a:r>
                  <a:rPr lang="id-ID" sz="1500" b="1" i="1" kern="0" dirty="0">
                    <a:solidFill>
                      <a:prstClr val="white"/>
                    </a:solidFill>
                    <a:latin typeface="Arial" panose="020B0604020202020204" pitchFamily="34" charset="0"/>
                    <a:cs typeface="Arial" panose="020B0604020202020204" pitchFamily="34" charset="0"/>
                  </a:rPr>
                  <a:t>The Worldbank, 2016</a:t>
                </a:r>
                <a:endParaRPr lang="en-IN" sz="1500" b="1" i="1" kern="0" dirty="0">
                  <a:solidFill>
                    <a:prstClr val="white"/>
                  </a:solidFill>
                  <a:latin typeface="Arial" panose="020B060402020202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BD189E91-74F7-40AC-9D59-7BE42EF37F5F}"/>
                </a:ext>
              </a:extLst>
            </p:cNvPr>
            <p:cNvGrpSpPr/>
            <p:nvPr/>
          </p:nvGrpSpPr>
          <p:grpSpPr>
            <a:xfrm>
              <a:off x="1483170" y="2449711"/>
              <a:ext cx="4207287" cy="1880611"/>
              <a:chOff x="625039" y="2878492"/>
              <a:chExt cx="4487773" cy="2005983"/>
            </a:xfrm>
          </p:grpSpPr>
          <p:sp>
            <p:nvSpPr>
              <p:cNvPr id="55" name="TextBox 54">
                <a:extLst>
                  <a:ext uri="{FF2B5EF4-FFF2-40B4-BE49-F238E27FC236}">
                    <a16:creationId xmlns:a16="http://schemas.microsoft.com/office/drawing/2014/main" id="{647DCC11-3639-47E7-9A0C-59967149B283}"/>
                  </a:ext>
                </a:extLst>
              </p:cNvPr>
              <p:cNvSpPr txBox="1"/>
              <p:nvPr/>
            </p:nvSpPr>
            <p:spPr>
              <a:xfrm>
                <a:off x="2307052" y="2908059"/>
                <a:ext cx="2805760" cy="746959"/>
              </a:xfrm>
              <a:prstGeom prst="rect">
                <a:avLst/>
              </a:prstGeom>
              <a:noFill/>
            </p:spPr>
            <p:txBody>
              <a:bodyPr wrap="square" rtlCol="0">
                <a:spAutoFit/>
              </a:bodyPr>
              <a:lstStyle/>
              <a:p>
                <a:pPr defTabSz="857312">
                  <a:defRPr/>
                </a:pPr>
                <a:r>
                  <a:rPr lang="id-ID" sz="1200" b="1" dirty="0">
                    <a:solidFill>
                      <a:srgbClr val="4D4D4D"/>
                    </a:solidFill>
                    <a:latin typeface="Arial" panose="020B0604020202020204" pitchFamily="34" charset="0"/>
                    <a:cs typeface="Arial" panose="020B0604020202020204" pitchFamily="34" charset="0"/>
                  </a:rPr>
                  <a:t>Jika PDB Indonesia</a:t>
                </a:r>
              </a:p>
              <a:p>
                <a:pPr defTabSz="857312">
                  <a:defRPr/>
                </a:pPr>
                <a:r>
                  <a:rPr lang="id-ID" sz="1200" b="1" dirty="0">
                    <a:solidFill>
                      <a:srgbClr val="4D4D4D"/>
                    </a:solidFill>
                    <a:latin typeface="Arial" panose="020B0604020202020204" pitchFamily="34" charset="0"/>
                    <a:cs typeface="Arial" panose="020B0604020202020204" pitchFamily="34" charset="0"/>
                  </a:rPr>
                  <a:t>Rp 1</a:t>
                </a:r>
                <a:r>
                  <a:rPr lang="en-US" sz="1200" b="1" dirty="0">
                    <a:solidFill>
                      <a:srgbClr val="4D4D4D"/>
                    </a:solidFill>
                    <a:latin typeface="Arial" panose="020B0604020202020204" pitchFamily="34" charset="0"/>
                    <a:cs typeface="Arial" panose="020B0604020202020204" pitchFamily="34" charset="0"/>
                  </a:rPr>
                  <a:t>3</a:t>
                </a:r>
                <a:r>
                  <a:rPr lang="id-ID" sz="1200" b="1" dirty="0">
                    <a:solidFill>
                      <a:srgbClr val="4D4D4D"/>
                    </a:solidFill>
                    <a:latin typeface="Arial" panose="020B0604020202020204" pitchFamily="34" charset="0"/>
                    <a:cs typeface="Arial" panose="020B0604020202020204" pitchFamily="34" charset="0"/>
                  </a:rPr>
                  <a:t>.000 Triliun</a:t>
                </a:r>
              </a:p>
            </p:txBody>
          </p:sp>
          <p:sp>
            <p:nvSpPr>
              <p:cNvPr id="56" name="TextBox 55">
                <a:extLst>
                  <a:ext uri="{FF2B5EF4-FFF2-40B4-BE49-F238E27FC236}">
                    <a16:creationId xmlns:a16="http://schemas.microsoft.com/office/drawing/2014/main" id="{D7BB66EB-0D72-4E4F-97E1-FE8BFF6489D2}"/>
                  </a:ext>
                </a:extLst>
              </p:cNvPr>
              <p:cNvSpPr txBox="1"/>
              <p:nvPr/>
            </p:nvSpPr>
            <p:spPr>
              <a:xfrm>
                <a:off x="2333947" y="3673732"/>
                <a:ext cx="2636997" cy="998045"/>
              </a:xfrm>
              <a:prstGeom prst="rect">
                <a:avLst/>
              </a:prstGeom>
              <a:noFill/>
            </p:spPr>
            <p:txBody>
              <a:bodyPr wrap="square" rtlCol="0">
                <a:spAutoFit/>
              </a:bodyPr>
              <a:lstStyle/>
              <a:p>
                <a:pPr defTabSz="857312">
                  <a:spcAft>
                    <a:spcPts val="563"/>
                  </a:spcAft>
                  <a:defRPr/>
                </a:pPr>
                <a:r>
                  <a:rPr lang="id-ID" sz="1200" b="1" dirty="0">
                    <a:solidFill>
                      <a:srgbClr val="FF0000"/>
                    </a:solidFill>
                    <a:latin typeface="Arial" panose="020B0604020202020204" pitchFamily="34" charset="0"/>
                    <a:cs typeface="Arial" panose="020B0604020202020204" pitchFamily="34" charset="0"/>
                  </a:rPr>
                  <a:t>Potensi Kerugian</a:t>
                </a:r>
              </a:p>
              <a:p>
                <a:pPr defTabSz="857312">
                  <a:defRPr/>
                </a:pPr>
                <a:r>
                  <a:rPr lang="id-ID" sz="1200" b="1" dirty="0">
                    <a:solidFill>
                      <a:prstClr val="black">
                        <a:lumMod val="95000"/>
                        <a:lumOff val="5000"/>
                      </a:prstClr>
                    </a:solidFill>
                    <a:latin typeface="Arial" panose="020B0604020202020204" pitchFamily="34" charset="0"/>
                    <a:cs typeface="Arial" panose="020B0604020202020204" pitchFamily="34" charset="0"/>
                  </a:rPr>
                  <a:t>Rp 2</a:t>
                </a:r>
                <a:r>
                  <a:rPr lang="en-US" sz="1200" b="1" dirty="0">
                    <a:solidFill>
                      <a:prstClr val="black">
                        <a:lumMod val="95000"/>
                        <a:lumOff val="5000"/>
                      </a:prstClr>
                    </a:solidFill>
                    <a:latin typeface="Arial" panose="020B0604020202020204" pitchFamily="34" charset="0"/>
                    <a:cs typeface="Arial" panose="020B0604020202020204" pitchFamily="34" charset="0"/>
                  </a:rPr>
                  <a:t>6</a:t>
                </a:r>
                <a:r>
                  <a:rPr lang="id-ID" sz="1200" b="1" dirty="0">
                    <a:solidFill>
                      <a:prstClr val="black">
                        <a:lumMod val="95000"/>
                        <a:lumOff val="5000"/>
                      </a:prstClr>
                    </a:solidFill>
                    <a:latin typeface="Arial" panose="020B0604020202020204" pitchFamily="34" charset="0"/>
                    <a:cs typeface="Arial" panose="020B0604020202020204" pitchFamily="34" charset="0"/>
                  </a:rPr>
                  <a:t>0-3</a:t>
                </a:r>
                <a:r>
                  <a:rPr lang="en-US" sz="1200" b="1" dirty="0">
                    <a:solidFill>
                      <a:prstClr val="black">
                        <a:lumMod val="95000"/>
                        <a:lumOff val="5000"/>
                      </a:prstClr>
                    </a:solidFill>
                    <a:latin typeface="Arial" panose="020B0604020202020204" pitchFamily="34" charset="0"/>
                    <a:cs typeface="Arial" panose="020B0604020202020204" pitchFamily="34" charset="0"/>
                  </a:rPr>
                  <a:t>9</a:t>
                </a:r>
                <a:r>
                  <a:rPr lang="id-ID" sz="1200" b="1" dirty="0">
                    <a:solidFill>
                      <a:prstClr val="black">
                        <a:lumMod val="95000"/>
                        <a:lumOff val="5000"/>
                      </a:prstClr>
                    </a:solidFill>
                    <a:latin typeface="Arial" panose="020B0604020202020204" pitchFamily="34" charset="0"/>
                    <a:cs typeface="Arial" panose="020B0604020202020204" pitchFamily="34" charset="0"/>
                  </a:rPr>
                  <a:t>0 Triliun/tahun</a:t>
                </a:r>
              </a:p>
            </p:txBody>
          </p:sp>
          <p:grpSp>
            <p:nvGrpSpPr>
              <p:cNvPr id="57" name="Group 59">
                <a:extLst>
                  <a:ext uri="{FF2B5EF4-FFF2-40B4-BE49-F238E27FC236}">
                    <a16:creationId xmlns:a16="http://schemas.microsoft.com/office/drawing/2014/main" id="{1FFF9403-B1BE-40E4-85FC-BC274CCCF978}"/>
                  </a:ext>
                </a:extLst>
              </p:cNvPr>
              <p:cNvGrpSpPr/>
              <p:nvPr/>
            </p:nvGrpSpPr>
            <p:grpSpPr>
              <a:xfrm>
                <a:off x="741613" y="2949064"/>
                <a:ext cx="1650177" cy="1683625"/>
                <a:chOff x="522091" y="4392764"/>
                <a:chExt cx="1650177" cy="1683625"/>
              </a:xfrm>
            </p:grpSpPr>
            <p:pic>
              <p:nvPicPr>
                <p:cNvPr id="59" name="Picture 58">
                  <a:extLst>
                    <a:ext uri="{FF2B5EF4-FFF2-40B4-BE49-F238E27FC236}">
                      <a16:creationId xmlns:a16="http://schemas.microsoft.com/office/drawing/2014/main" id="{F5C9AC7C-01A0-413B-AAF0-B7FCFA96515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465"/>
                <a:stretch/>
              </p:blipFill>
              <p:spPr>
                <a:xfrm>
                  <a:off x="538273" y="5070908"/>
                  <a:ext cx="1633995" cy="1005481"/>
                </a:xfrm>
                <a:prstGeom prst="rect">
                  <a:avLst/>
                </a:prstGeom>
              </p:spPr>
            </p:pic>
            <p:sp>
              <p:nvSpPr>
                <p:cNvPr id="60" name="Oval 59">
                  <a:extLst>
                    <a:ext uri="{FF2B5EF4-FFF2-40B4-BE49-F238E27FC236}">
                      <a16:creationId xmlns:a16="http://schemas.microsoft.com/office/drawing/2014/main" id="{C67E5D44-D575-4721-B582-61AB32E3529E}"/>
                    </a:ext>
                  </a:extLst>
                </p:cNvPr>
                <p:cNvSpPr/>
                <p:nvPr/>
              </p:nvSpPr>
              <p:spPr>
                <a:xfrm>
                  <a:off x="522091" y="4392764"/>
                  <a:ext cx="858867" cy="856581"/>
                </a:xfrm>
                <a:prstGeom prst="ellipse">
                  <a:avLst/>
                </a:prstGeom>
                <a:solidFill>
                  <a:srgbClr val="FFB018"/>
                </a:solidFill>
                <a:ln w="9525" cap="flat" cmpd="sng" algn="ctr">
                  <a:noFill/>
                  <a:prstDash val="solid"/>
                  <a:miter lim="800000"/>
                </a:ln>
                <a:effectLst/>
              </p:spPr>
              <p:txBody>
                <a:bodyPr rtlCol="0" anchor="ctr"/>
                <a:lstStyle/>
                <a:p>
                  <a:pPr algn="ctr" defTabSz="857312">
                    <a:defRPr/>
                  </a:pPr>
                  <a:endParaRPr lang="en-IN" sz="1688" kern="0" dirty="0">
                    <a:solidFill>
                      <a:prstClr val="white"/>
                    </a:solidFill>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B2CA2D53-E0B3-4980-B3F8-60C0997C8EB0}"/>
                    </a:ext>
                  </a:extLst>
                </p:cNvPr>
                <p:cNvSpPr txBox="1"/>
                <p:nvPr/>
              </p:nvSpPr>
              <p:spPr>
                <a:xfrm>
                  <a:off x="600500" y="4571999"/>
                  <a:ext cx="725866" cy="497973"/>
                </a:xfrm>
                <a:prstGeom prst="rect">
                  <a:avLst/>
                </a:prstGeom>
                <a:noFill/>
              </p:spPr>
              <p:txBody>
                <a:bodyPr wrap="square" rtlCol="0">
                  <a:spAutoFit/>
                </a:bodyPr>
                <a:lstStyle/>
                <a:p>
                  <a:pPr algn="ctr"/>
                  <a:r>
                    <a:rPr lang="id-ID" sz="1400" b="1" dirty="0">
                      <a:solidFill>
                        <a:schemeClr val="bg1"/>
                      </a:solidFill>
                      <a:latin typeface="Arial" panose="020B0604020202020204" pitchFamily="34" charset="0"/>
                      <a:cs typeface="Arial" panose="020B0604020202020204" pitchFamily="34" charset="0"/>
                    </a:rPr>
                    <a:t>Rp</a:t>
                  </a:r>
                </a:p>
              </p:txBody>
            </p:sp>
          </p:grpSp>
          <p:sp>
            <p:nvSpPr>
              <p:cNvPr id="58" name="Rounded Rectangle 45">
                <a:extLst>
                  <a:ext uri="{FF2B5EF4-FFF2-40B4-BE49-F238E27FC236}">
                    <a16:creationId xmlns:a16="http://schemas.microsoft.com/office/drawing/2014/main" id="{15495C28-0E28-4731-84F2-683F552FF426}"/>
                  </a:ext>
                </a:extLst>
              </p:cNvPr>
              <p:cNvSpPr/>
              <p:nvPr/>
            </p:nvSpPr>
            <p:spPr>
              <a:xfrm>
                <a:off x="625039" y="2878492"/>
                <a:ext cx="4371199" cy="2005983"/>
              </a:xfrm>
              <a:prstGeom prst="roundRect">
                <a:avLst/>
              </a:prstGeom>
              <a:noFill/>
              <a:ln>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88">
                  <a:latin typeface="Arial" panose="020B0604020202020204" pitchFamily="34" charset="0"/>
                  <a:cs typeface="Arial" panose="020B0604020202020204" pitchFamily="34" charset="0"/>
                </a:endParaRPr>
              </a:p>
            </p:txBody>
          </p:sp>
        </p:grpSp>
      </p:grpSp>
      <p:sp>
        <p:nvSpPr>
          <p:cNvPr id="66" name="TextBox 65">
            <a:extLst>
              <a:ext uri="{FF2B5EF4-FFF2-40B4-BE49-F238E27FC236}">
                <a16:creationId xmlns:a16="http://schemas.microsoft.com/office/drawing/2014/main" id="{593E4BD7-BCB9-41F0-A3A8-F44D6CE35AF4}"/>
              </a:ext>
            </a:extLst>
          </p:cNvPr>
          <p:cNvSpPr txBox="1"/>
          <p:nvPr/>
        </p:nvSpPr>
        <p:spPr>
          <a:xfrm>
            <a:off x="516270" y="724071"/>
            <a:ext cx="2952328" cy="338554"/>
          </a:xfrm>
          <a:prstGeom prst="rect">
            <a:avLst/>
          </a:prstGeom>
          <a:noFill/>
        </p:spPr>
        <p:txBody>
          <a:bodyPr wrap="square" rtlCol="0">
            <a:spAutoFit/>
          </a:bodyPr>
          <a:lstStyle/>
          <a:p>
            <a:pPr algn="ctr"/>
            <a:r>
              <a:rPr lang="en-US" sz="1600" b="1" u="sng" dirty="0" err="1">
                <a:latin typeface="Arial" panose="020B0604020202020204" pitchFamily="34" charset="0"/>
                <a:cs typeface="Arial" panose="020B0604020202020204" pitchFamily="34" charset="0"/>
              </a:rPr>
              <a:t>Dampak</a:t>
            </a:r>
            <a:r>
              <a:rPr lang="en-US" sz="1600" b="1" u="sng" dirty="0">
                <a:latin typeface="Arial" panose="020B0604020202020204" pitchFamily="34" charset="0"/>
                <a:cs typeface="Arial" panose="020B0604020202020204" pitchFamily="34" charset="0"/>
              </a:rPr>
              <a:t> </a:t>
            </a:r>
            <a:r>
              <a:rPr lang="en-US" sz="1600" b="1" u="sng" dirty="0" err="1">
                <a:latin typeface="Arial" panose="020B0604020202020204" pitchFamily="34" charset="0"/>
                <a:cs typeface="Arial" panose="020B0604020202020204" pitchFamily="34" charset="0"/>
              </a:rPr>
              <a:t>Kesehatan</a:t>
            </a:r>
            <a:endParaRPr lang="en-US" sz="1600" b="1" u="sng" dirty="0">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8FF8294A-6A11-4F55-A308-7B2F627D135F}"/>
              </a:ext>
            </a:extLst>
          </p:cNvPr>
          <p:cNvSpPr txBox="1"/>
          <p:nvPr/>
        </p:nvSpPr>
        <p:spPr>
          <a:xfrm>
            <a:off x="8860794" y="744056"/>
            <a:ext cx="2952328" cy="338554"/>
          </a:xfrm>
          <a:prstGeom prst="rect">
            <a:avLst/>
          </a:prstGeom>
          <a:noFill/>
        </p:spPr>
        <p:txBody>
          <a:bodyPr wrap="square" rtlCol="0">
            <a:spAutoFit/>
          </a:bodyPr>
          <a:lstStyle/>
          <a:p>
            <a:pPr algn="ctr"/>
            <a:r>
              <a:rPr lang="en-US" sz="1600" b="1" u="sng" dirty="0" err="1">
                <a:latin typeface="Arial" panose="020B0604020202020204" pitchFamily="34" charset="0"/>
                <a:cs typeface="Arial" panose="020B0604020202020204" pitchFamily="34" charset="0"/>
              </a:rPr>
              <a:t>Dampak</a:t>
            </a:r>
            <a:r>
              <a:rPr lang="en-US" sz="1600" b="1" u="sng" dirty="0">
                <a:latin typeface="Arial" panose="020B0604020202020204" pitchFamily="34" charset="0"/>
                <a:cs typeface="Arial" panose="020B0604020202020204" pitchFamily="34" charset="0"/>
              </a:rPr>
              <a:t> </a:t>
            </a:r>
            <a:r>
              <a:rPr lang="en-US" sz="1600" b="1" u="sng" dirty="0" err="1">
                <a:latin typeface="Arial" panose="020B0604020202020204" pitchFamily="34" charset="0"/>
                <a:cs typeface="Arial" panose="020B0604020202020204" pitchFamily="34" charset="0"/>
              </a:rPr>
              <a:t>Ekonomi</a:t>
            </a:r>
            <a:endParaRPr lang="en-US" sz="1600" b="1" u="sng"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5D7D676A-A3AD-4920-B5A3-6443E3A1F5CB}"/>
              </a:ext>
            </a:extLst>
          </p:cNvPr>
          <p:cNvSpPr txBox="1"/>
          <p:nvPr/>
        </p:nvSpPr>
        <p:spPr>
          <a:xfrm>
            <a:off x="4790792" y="697720"/>
            <a:ext cx="2952328" cy="584775"/>
          </a:xfrm>
          <a:prstGeom prst="rect">
            <a:avLst/>
          </a:prstGeom>
          <a:noFill/>
        </p:spPr>
        <p:txBody>
          <a:bodyPr wrap="square" rtlCol="0">
            <a:spAutoFit/>
          </a:bodyPr>
          <a:lstStyle/>
          <a:p>
            <a:pPr algn="ctr"/>
            <a:r>
              <a:rPr lang="en-US" sz="1600" b="1" u="sng" dirty="0" err="1">
                <a:latin typeface="Arial" panose="020B0604020202020204" pitchFamily="34" charset="0"/>
                <a:cs typeface="Arial" panose="020B0604020202020204" pitchFamily="34" charset="0"/>
              </a:rPr>
              <a:t>Dampak</a:t>
            </a:r>
            <a:r>
              <a:rPr lang="en-US" sz="1600" b="1" u="sng" dirty="0">
                <a:latin typeface="Arial" panose="020B0604020202020204" pitchFamily="34" charset="0"/>
                <a:cs typeface="Arial" panose="020B0604020202020204" pitchFamily="34" charset="0"/>
              </a:rPr>
              <a:t> </a:t>
            </a:r>
            <a:r>
              <a:rPr lang="en-US" sz="1600" b="1" u="sng" dirty="0" err="1">
                <a:latin typeface="Arial" panose="020B0604020202020204" pitchFamily="34" charset="0"/>
                <a:cs typeface="Arial" panose="020B0604020202020204" pitchFamily="34" charset="0"/>
              </a:rPr>
              <a:t>Pertumbuhan</a:t>
            </a:r>
            <a:r>
              <a:rPr lang="en-US" sz="1600" b="1" u="sng" dirty="0">
                <a:latin typeface="Arial" panose="020B0604020202020204" pitchFamily="34" charset="0"/>
                <a:cs typeface="Arial" panose="020B0604020202020204" pitchFamily="34" charset="0"/>
              </a:rPr>
              <a:t> </a:t>
            </a:r>
            <a:r>
              <a:rPr lang="en-US" sz="1600" b="1" u="sng" dirty="0" err="1">
                <a:latin typeface="Arial" panose="020B0604020202020204" pitchFamily="34" charset="0"/>
                <a:cs typeface="Arial" panose="020B0604020202020204" pitchFamily="34" charset="0"/>
              </a:rPr>
              <a:t>Penduduk</a:t>
            </a:r>
            <a:endParaRPr lang="en-US" sz="1600" b="1" u="sng" dirty="0">
              <a:latin typeface="Arial" panose="020B0604020202020204" pitchFamily="34" charset="0"/>
              <a:cs typeface="Arial" panose="020B0604020202020204" pitchFamily="34" charset="0"/>
            </a:endParaRPr>
          </a:p>
        </p:txBody>
      </p:sp>
      <p:grpSp>
        <p:nvGrpSpPr>
          <p:cNvPr id="68" name="Group 67">
            <a:extLst>
              <a:ext uri="{FF2B5EF4-FFF2-40B4-BE49-F238E27FC236}">
                <a16:creationId xmlns:a16="http://schemas.microsoft.com/office/drawing/2014/main" id="{A9D1BFB8-C01E-4BE9-9596-4FCF6409C885}"/>
              </a:ext>
            </a:extLst>
          </p:cNvPr>
          <p:cNvGrpSpPr/>
          <p:nvPr/>
        </p:nvGrpSpPr>
        <p:grpSpPr>
          <a:xfrm>
            <a:off x="4067991" y="1302080"/>
            <a:ext cx="4601668" cy="2781160"/>
            <a:chOff x="331630" y="1372774"/>
            <a:chExt cx="9071673" cy="5205001"/>
          </a:xfrm>
        </p:grpSpPr>
        <p:sp>
          <p:nvSpPr>
            <p:cNvPr id="69" name="TextBox 68">
              <a:extLst>
                <a:ext uri="{FF2B5EF4-FFF2-40B4-BE49-F238E27FC236}">
                  <a16:creationId xmlns:a16="http://schemas.microsoft.com/office/drawing/2014/main" id="{9F436C06-60B0-41B1-8C5D-9D6FA002A472}"/>
                </a:ext>
              </a:extLst>
            </p:cNvPr>
            <p:cNvSpPr txBox="1"/>
            <p:nvPr/>
          </p:nvSpPr>
          <p:spPr>
            <a:xfrm>
              <a:off x="624249" y="6174567"/>
              <a:ext cx="5323895" cy="403208"/>
            </a:xfrm>
            <a:prstGeom prst="rect">
              <a:avLst/>
            </a:prstGeom>
            <a:noFill/>
          </p:spPr>
          <p:txBody>
            <a:bodyPr wrap="square" rtlCol="0">
              <a:spAutoFit/>
            </a:bodyPr>
            <a:lstStyle/>
            <a:p>
              <a:r>
                <a:rPr lang="id-ID" sz="800" i="1" dirty="0">
                  <a:latin typeface="Arial" panose="020B0604020202020204" pitchFamily="34" charset="0"/>
                  <a:cs typeface="Arial" panose="020B0604020202020204" pitchFamily="34" charset="0"/>
                </a:rPr>
                <a:t>Sumber: Proyeksi Penduduk, 2010-2045</a:t>
              </a:r>
            </a:p>
          </p:txBody>
        </p:sp>
        <p:graphicFrame>
          <p:nvGraphicFramePr>
            <p:cNvPr id="70" name="Chart 69">
              <a:extLst>
                <a:ext uri="{FF2B5EF4-FFF2-40B4-BE49-F238E27FC236}">
                  <a16:creationId xmlns:a16="http://schemas.microsoft.com/office/drawing/2014/main" id="{DBDD32CC-48CD-46F4-9B23-EF6A7259CA21}"/>
                </a:ext>
              </a:extLst>
            </p:cNvPr>
            <p:cNvGraphicFramePr>
              <a:graphicFrameLocks/>
            </p:cNvGraphicFramePr>
            <p:nvPr/>
          </p:nvGraphicFramePr>
          <p:xfrm>
            <a:off x="331630" y="1375830"/>
            <a:ext cx="3881288" cy="395730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1" name="Chart 70">
              <a:extLst>
                <a:ext uri="{FF2B5EF4-FFF2-40B4-BE49-F238E27FC236}">
                  <a16:creationId xmlns:a16="http://schemas.microsoft.com/office/drawing/2014/main" id="{67526E6E-7747-4854-8FBA-941AB3AD3BFF}"/>
                </a:ext>
              </a:extLst>
            </p:cNvPr>
            <p:cNvGraphicFramePr>
              <a:graphicFrameLocks/>
            </p:cNvGraphicFramePr>
            <p:nvPr/>
          </p:nvGraphicFramePr>
          <p:xfrm>
            <a:off x="4259248" y="1372774"/>
            <a:ext cx="3869648" cy="3963420"/>
          </p:xfrm>
          <a:graphic>
            <a:graphicData uri="http://schemas.openxmlformats.org/drawingml/2006/chart">
              <c:chart xmlns:c="http://schemas.openxmlformats.org/drawingml/2006/chart" xmlns:r="http://schemas.openxmlformats.org/officeDocument/2006/relationships" r:id="rId6"/>
            </a:graphicData>
          </a:graphic>
        </p:graphicFrame>
        <p:sp>
          <p:nvSpPr>
            <p:cNvPr id="72" name="TextBox 71">
              <a:extLst>
                <a:ext uri="{FF2B5EF4-FFF2-40B4-BE49-F238E27FC236}">
                  <a16:creationId xmlns:a16="http://schemas.microsoft.com/office/drawing/2014/main" id="{4D565924-CEF7-4EB8-91E0-5895C5C5070A}"/>
                </a:ext>
              </a:extLst>
            </p:cNvPr>
            <p:cNvSpPr txBox="1"/>
            <p:nvPr/>
          </p:nvSpPr>
          <p:spPr>
            <a:xfrm>
              <a:off x="506376" y="1488876"/>
              <a:ext cx="1222057" cy="777613"/>
            </a:xfrm>
            <a:prstGeom prst="rect">
              <a:avLst/>
            </a:prstGeom>
            <a:noFill/>
          </p:spPr>
          <p:txBody>
            <a:bodyPr wrap="square" rtlCol="0">
              <a:spAutoFit/>
            </a:bodyPr>
            <a:lstStyle/>
            <a:p>
              <a:r>
                <a:rPr lang="id-ID" sz="700" dirty="0">
                  <a:latin typeface="Arial" panose="020B0604020202020204" pitchFamily="34" charset="0"/>
                  <a:cs typeface="Arial" panose="020B0604020202020204" pitchFamily="34" charset="0"/>
                </a:rPr>
                <a:t>Jumlah Penduduk: 238,5 Juta</a:t>
              </a:r>
            </a:p>
          </p:txBody>
        </p:sp>
        <p:sp>
          <p:nvSpPr>
            <p:cNvPr id="73" name="TextBox 72">
              <a:extLst>
                <a:ext uri="{FF2B5EF4-FFF2-40B4-BE49-F238E27FC236}">
                  <a16:creationId xmlns:a16="http://schemas.microsoft.com/office/drawing/2014/main" id="{01498878-69E1-4FB0-AAA6-9D96F755D764}"/>
                </a:ext>
              </a:extLst>
            </p:cNvPr>
            <p:cNvSpPr txBox="1"/>
            <p:nvPr/>
          </p:nvSpPr>
          <p:spPr>
            <a:xfrm>
              <a:off x="4427622" y="1485223"/>
              <a:ext cx="1224232" cy="777613"/>
            </a:xfrm>
            <a:prstGeom prst="rect">
              <a:avLst/>
            </a:prstGeom>
            <a:noFill/>
          </p:spPr>
          <p:txBody>
            <a:bodyPr wrap="square" rtlCol="0">
              <a:spAutoFit/>
            </a:bodyPr>
            <a:lstStyle/>
            <a:p>
              <a:r>
                <a:rPr lang="id-ID" sz="700" dirty="0">
                  <a:latin typeface="Arial" panose="020B0604020202020204" pitchFamily="34" charset="0"/>
                  <a:cs typeface="Arial" panose="020B0604020202020204" pitchFamily="34" charset="0"/>
                </a:rPr>
                <a:t>Jumlah Penduduk: 296,4 Juta</a:t>
              </a:r>
            </a:p>
          </p:txBody>
        </p:sp>
        <p:sp>
          <p:nvSpPr>
            <p:cNvPr id="74" name="TextBox 73">
              <a:extLst>
                <a:ext uri="{FF2B5EF4-FFF2-40B4-BE49-F238E27FC236}">
                  <a16:creationId xmlns:a16="http://schemas.microsoft.com/office/drawing/2014/main" id="{F143D128-AC87-4198-91A2-16DCC2527170}"/>
                </a:ext>
              </a:extLst>
            </p:cNvPr>
            <p:cNvSpPr txBox="1"/>
            <p:nvPr/>
          </p:nvSpPr>
          <p:spPr>
            <a:xfrm>
              <a:off x="5153046" y="5284505"/>
              <a:ext cx="2545669" cy="691213"/>
            </a:xfrm>
            <a:prstGeom prst="rect">
              <a:avLst/>
            </a:prstGeom>
            <a:solidFill>
              <a:schemeClr val="accent3">
                <a:lumMod val="20000"/>
                <a:lumOff val="80000"/>
              </a:schemeClr>
            </a:solidFill>
          </p:spPr>
          <p:txBody>
            <a:bodyPr wrap="square" rtlCol="0">
              <a:spAutoFit/>
            </a:bodyPr>
            <a:lstStyle/>
            <a:p>
              <a:pPr algn="ctr"/>
              <a:r>
                <a:rPr lang="id-ID" sz="900" i="1" dirty="0">
                  <a:latin typeface="Arial" panose="020B0604020202020204" pitchFamily="34" charset="0"/>
                  <a:cs typeface="Arial" panose="020B0604020202020204" pitchFamily="34" charset="0"/>
                </a:rPr>
                <a:t>Rasio ketergantungan: 46,9</a:t>
              </a:r>
            </a:p>
          </p:txBody>
        </p:sp>
        <p:sp>
          <p:nvSpPr>
            <p:cNvPr id="75" name="TextBox 74">
              <a:extLst>
                <a:ext uri="{FF2B5EF4-FFF2-40B4-BE49-F238E27FC236}">
                  <a16:creationId xmlns:a16="http://schemas.microsoft.com/office/drawing/2014/main" id="{43D3A49C-BF54-4452-904D-27524CFD6824}"/>
                </a:ext>
              </a:extLst>
            </p:cNvPr>
            <p:cNvSpPr txBox="1"/>
            <p:nvPr/>
          </p:nvSpPr>
          <p:spPr>
            <a:xfrm>
              <a:off x="1054830" y="5265114"/>
              <a:ext cx="2545671" cy="691213"/>
            </a:xfrm>
            <a:prstGeom prst="rect">
              <a:avLst/>
            </a:prstGeom>
            <a:solidFill>
              <a:schemeClr val="accent3">
                <a:lumMod val="20000"/>
                <a:lumOff val="80000"/>
              </a:schemeClr>
            </a:solidFill>
          </p:spPr>
          <p:txBody>
            <a:bodyPr wrap="square" rtlCol="0">
              <a:spAutoFit/>
            </a:bodyPr>
            <a:lstStyle/>
            <a:p>
              <a:pPr algn="ctr"/>
              <a:r>
                <a:rPr lang="id-ID" sz="900" i="1" dirty="0">
                  <a:latin typeface="Arial" panose="020B0604020202020204" pitchFamily="34" charset="0"/>
                  <a:cs typeface="Arial" panose="020B0604020202020204" pitchFamily="34" charset="0"/>
                </a:rPr>
                <a:t>Rasio ketergantungan: 50,5</a:t>
              </a:r>
            </a:p>
          </p:txBody>
        </p:sp>
        <p:sp>
          <p:nvSpPr>
            <p:cNvPr id="76" name="Rectangle 75">
              <a:extLst>
                <a:ext uri="{FF2B5EF4-FFF2-40B4-BE49-F238E27FC236}">
                  <a16:creationId xmlns:a16="http://schemas.microsoft.com/office/drawing/2014/main" id="{34147A97-51B9-4635-B042-D8BBFA6B0BE1}"/>
                </a:ext>
              </a:extLst>
            </p:cNvPr>
            <p:cNvSpPr/>
            <p:nvPr/>
          </p:nvSpPr>
          <p:spPr>
            <a:xfrm flipV="1">
              <a:off x="811631" y="4352955"/>
              <a:ext cx="2788873" cy="180192"/>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7" name="Rectangle 76">
              <a:extLst>
                <a:ext uri="{FF2B5EF4-FFF2-40B4-BE49-F238E27FC236}">
                  <a16:creationId xmlns:a16="http://schemas.microsoft.com/office/drawing/2014/main" id="{3636EF3E-BF31-4AC3-9E81-A151F3E409CA}"/>
                </a:ext>
              </a:extLst>
            </p:cNvPr>
            <p:cNvSpPr/>
            <p:nvPr/>
          </p:nvSpPr>
          <p:spPr>
            <a:xfrm>
              <a:off x="4555951" y="3837394"/>
              <a:ext cx="3116534" cy="179922"/>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9" name="TextBox 78">
              <a:extLst>
                <a:ext uri="{FF2B5EF4-FFF2-40B4-BE49-F238E27FC236}">
                  <a16:creationId xmlns:a16="http://schemas.microsoft.com/office/drawing/2014/main" id="{BCE7CE0C-8EF5-4468-A981-50F89573C0A5}"/>
                </a:ext>
              </a:extLst>
            </p:cNvPr>
            <p:cNvSpPr txBox="1"/>
            <p:nvPr/>
          </p:nvSpPr>
          <p:spPr>
            <a:xfrm>
              <a:off x="8144903" y="3149739"/>
              <a:ext cx="1258400" cy="1555229"/>
            </a:xfrm>
            <a:prstGeom prst="rect">
              <a:avLst/>
            </a:prstGeom>
            <a:noFill/>
          </p:spPr>
          <p:txBody>
            <a:bodyPr wrap="square" rtlCol="0">
              <a:spAutoFit/>
            </a:bodyPr>
            <a:lstStyle/>
            <a:p>
              <a:r>
                <a:rPr lang="id-ID" sz="800" dirty="0"/>
                <a:t>201,8 juta penduduk usia produktif</a:t>
              </a:r>
            </a:p>
            <a:p>
              <a:r>
                <a:rPr lang="id-ID" sz="800" dirty="0"/>
                <a:t>(15-64 tahun)</a:t>
              </a:r>
            </a:p>
          </p:txBody>
        </p:sp>
        <p:cxnSp>
          <p:nvCxnSpPr>
            <p:cNvPr id="80" name="Straight Arrow Connector 79">
              <a:extLst>
                <a:ext uri="{FF2B5EF4-FFF2-40B4-BE49-F238E27FC236}">
                  <a16:creationId xmlns:a16="http://schemas.microsoft.com/office/drawing/2014/main" id="{CF4DF49D-0838-412E-A319-477EF3E4B10E}"/>
                </a:ext>
              </a:extLst>
            </p:cNvPr>
            <p:cNvCxnSpPr/>
            <p:nvPr/>
          </p:nvCxnSpPr>
          <p:spPr>
            <a:xfrm flipV="1">
              <a:off x="3784457" y="3956097"/>
              <a:ext cx="637675" cy="62720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ight Brace 1">
            <a:extLst>
              <a:ext uri="{FF2B5EF4-FFF2-40B4-BE49-F238E27FC236}">
                <a16:creationId xmlns:a16="http://schemas.microsoft.com/office/drawing/2014/main" id="{33709550-5DB2-4AE7-9D03-EEA555311D60}"/>
              </a:ext>
            </a:extLst>
          </p:cNvPr>
          <p:cNvSpPr/>
          <p:nvPr/>
        </p:nvSpPr>
        <p:spPr>
          <a:xfrm>
            <a:off x="7868653" y="2347590"/>
            <a:ext cx="85711" cy="60469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TextBox 80">
            <a:extLst>
              <a:ext uri="{FF2B5EF4-FFF2-40B4-BE49-F238E27FC236}">
                <a16:creationId xmlns:a16="http://schemas.microsoft.com/office/drawing/2014/main" id="{5C4706A3-660B-4F47-8AFD-A4CD9AEB5FF7}"/>
              </a:ext>
            </a:extLst>
          </p:cNvPr>
          <p:cNvSpPr txBox="1"/>
          <p:nvPr/>
        </p:nvSpPr>
        <p:spPr>
          <a:xfrm>
            <a:off x="4227514" y="5450889"/>
            <a:ext cx="4214145" cy="1138773"/>
          </a:xfrm>
          <a:prstGeom prst="rect">
            <a:avLst/>
          </a:prstGeom>
          <a:solidFill>
            <a:schemeClr val="accent4">
              <a:lumMod val="20000"/>
              <a:lumOff val="80000"/>
            </a:schemeClr>
          </a:solidFill>
        </p:spPr>
        <p:txBody>
          <a:bodyPr wrap="square" rtlCol="0">
            <a:spAutoFit/>
          </a:bodyPr>
          <a:lstStyle/>
          <a:p>
            <a:pPr>
              <a:spcBef>
                <a:spcPts val="1200"/>
              </a:spcBef>
            </a:pPr>
            <a:r>
              <a:rPr lang="id-ID" sz="1200" b="1" dirty="0">
                <a:solidFill>
                  <a:schemeClr val="bg1"/>
                </a:solidFill>
                <a:latin typeface="Arial" panose="020B0604020202020204" pitchFamily="34" charset="0"/>
                <a:cs typeface="Arial" panose="020B0604020202020204" pitchFamily="34" charset="0"/>
              </a:rPr>
              <a:t>Perbaikan kualitas SDM: </a:t>
            </a:r>
          </a:p>
          <a:p>
            <a:pPr marL="285750" indent="-285750">
              <a:spcBef>
                <a:spcPts val="1200"/>
              </a:spcBef>
              <a:buFont typeface="Arial" panose="020B0604020202020204" pitchFamily="34" charset="0"/>
              <a:buChar char="•"/>
            </a:pPr>
            <a:r>
              <a:rPr lang="id-ID" sz="1200" dirty="0">
                <a:solidFill>
                  <a:schemeClr val="bg1"/>
                </a:solidFill>
                <a:latin typeface="Arial" panose="020B0604020202020204" pitchFamily="34" charset="0"/>
                <a:cs typeface="Arial" panose="020B0604020202020204" pitchFamily="34" charset="0"/>
              </a:rPr>
              <a:t>investasi pendidikan dan kesehatan pada anak </a:t>
            </a:r>
            <a:r>
              <a:rPr lang="id-ID" sz="1200"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id-ID" sz="1200" b="1" dirty="0">
                <a:solidFill>
                  <a:schemeClr val="bg1"/>
                </a:solidFill>
                <a:latin typeface="Arial" panose="020B0604020202020204" pitchFamily="34" charset="0"/>
                <a:cs typeface="Arial" panose="020B0604020202020204" pitchFamily="34" charset="0"/>
                <a:sym typeface="Wingdings" panose="05000000000000000000" pitchFamily="2" charset="2"/>
              </a:rPr>
              <a:t>pencegahan </a:t>
            </a:r>
            <a:r>
              <a:rPr lang="id-ID" sz="1200" b="1" i="1" dirty="0">
                <a:solidFill>
                  <a:schemeClr val="bg1"/>
                </a:solidFill>
                <a:latin typeface="Arial" panose="020B0604020202020204" pitchFamily="34" charset="0"/>
                <a:cs typeface="Arial" panose="020B0604020202020204" pitchFamily="34" charset="0"/>
                <a:sym typeface="Wingdings" panose="05000000000000000000" pitchFamily="2" charset="2"/>
              </a:rPr>
              <a:t>stunting</a:t>
            </a:r>
            <a:r>
              <a:rPr lang="id-ID" sz="1200" dirty="0">
                <a:solidFill>
                  <a:schemeClr val="bg1"/>
                </a:solidFill>
                <a:latin typeface="Arial" panose="020B0604020202020204" pitchFamily="34" charset="0"/>
                <a:cs typeface="Arial" panose="020B0604020202020204" pitchFamily="34" charset="0"/>
              </a:rPr>
              <a:t> </a:t>
            </a:r>
          </a:p>
          <a:p>
            <a:pPr marL="285750" indent="-285750">
              <a:spcBef>
                <a:spcPts val="1200"/>
              </a:spcBef>
              <a:buFont typeface="Arial" panose="020B0604020202020204" pitchFamily="34" charset="0"/>
              <a:buChar char="•"/>
            </a:pPr>
            <a:r>
              <a:rPr lang="id-ID" sz="1200" dirty="0">
                <a:solidFill>
                  <a:schemeClr val="bg1"/>
                </a:solidFill>
                <a:latin typeface="Arial" panose="020B0604020202020204" pitchFamily="34" charset="0"/>
                <a:cs typeface="Arial" panose="020B0604020202020204" pitchFamily="34" charset="0"/>
              </a:rPr>
              <a:t>peningkatan kesehatan perempuan</a:t>
            </a:r>
          </a:p>
        </p:txBody>
      </p:sp>
      <p:sp>
        <p:nvSpPr>
          <p:cNvPr id="82" name="Rectangle: Rounded Corners 2">
            <a:extLst>
              <a:ext uri="{FF2B5EF4-FFF2-40B4-BE49-F238E27FC236}">
                <a16:creationId xmlns:a16="http://schemas.microsoft.com/office/drawing/2014/main" id="{379AF2BD-6EE3-475F-99F2-325FFB226DE2}"/>
              </a:ext>
            </a:extLst>
          </p:cNvPr>
          <p:cNvSpPr/>
          <p:nvPr/>
        </p:nvSpPr>
        <p:spPr>
          <a:xfrm>
            <a:off x="4216014" y="4252555"/>
            <a:ext cx="4214146" cy="108869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b="1" i="1" dirty="0">
                <a:solidFill>
                  <a:schemeClr val="bg1"/>
                </a:solidFill>
                <a:latin typeface="Arial" panose="020B0604020202020204" pitchFamily="34" charset="0"/>
                <a:cs typeface="Arial" panose="020B0604020202020204" pitchFamily="34" charset="0"/>
              </a:rPr>
              <a:t>Stunting</a:t>
            </a:r>
            <a:r>
              <a:rPr lang="id-ID" sz="1200" b="1" dirty="0">
                <a:solidFill>
                  <a:schemeClr val="bg1"/>
                </a:solidFill>
                <a:latin typeface="Arial" panose="020B0604020202020204" pitchFamily="34" charset="0"/>
                <a:cs typeface="Arial" panose="020B0604020202020204" pitchFamily="34" charset="0"/>
              </a:rPr>
              <a:t> pada Balita:</a:t>
            </a:r>
          </a:p>
          <a:p>
            <a:pPr marL="285750" indent="-285750">
              <a:buFont typeface="Arial" panose="020B0604020202020204" pitchFamily="34" charset="0"/>
              <a:buChar char="•"/>
            </a:pPr>
            <a:r>
              <a:rPr lang="id-ID" sz="1200" dirty="0">
                <a:solidFill>
                  <a:schemeClr val="bg1"/>
                </a:solidFill>
                <a:latin typeface="Arial" panose="020B0604020202020204" pitchFamily="34" charset="0"/>
                <a:cs typeface="Arial" panose="020B0604020202020204" pitchFamily="34" charset="0"/>
              </a:rPr>
              <a:t>15 tahun mendatang menjadi generasi penduduk usia produktif</a:t>
            </a:r>
          </a:p>
          <a:p>
            <a:pPr marL="285750" indent="-285750">
              <a:buFont typeface="Arial" panose="020B0604020202020204" pitchFamily="34" charset="0"/>
              <a:buChar char="•"/>
            </a:pPr>
            <a:r>
              <a:rPr lang="id-ID" sz="1200" dirty="0">
                <a:solidFill>
                  <a:schemeClr val="bg1"/>
                </a:solidFill>
                <a:latin typeface="Arial" panose="020B0604020202020204" pitchFamily="34" charset="0"/>
                <a:cs typeface="Arial" panose="020B0604020202020204" pitchFamily="34" charset="0"/>
              </a:rPr>
              <a:t>Menurunkan produktivitas SDM </a:t>
            </a:r>
          </a:p>
          <a:p>
            <a:pPr marL="285750" indent="-285750">
              <a:buFont typeface="Arial" panose="020B0604020202020204" pitchFamily="34" charset="0"/>
              <a:buChar char="•"/>
            </a:pPr>
            <a:r>
              <a:rPr lang="id-ID" sz="1200" dirty="0">
                <a:solidFill>
                  <a:schemeClr val="bg1"/>
                </a:solidFill>
                <a:latin typeface="Arial" panose="020B0604020202020204" pitchFamily="34" charset="0"/>
                <a:cs typeface="Arial" panose="020B0604020202020204" pitchFamily="34" charset="0"/>
              </a:rPr>
              <a:t>Bonus Demografi tidak termanfaatkan dengan baik </a:t>
            </a:r>
            <a:endParaRPr lang="en-US" sz="1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5016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36"/>
          <p:cNvSpPr txBox="1"/>
          <p:nvPr/>
        </p:nvSpPr>
        <p:spPr>
          <a:xfrm>
            <a:off x="6265866" y="316673"/>
            <a:ext cx="779399" cy="545997"/>
          </a:xfrm>
          <a:prstGeom prst="rect">
            <a:avLst/>
          </a:prstGeom>
        </p:spPr>
        <p:txBody>
          <a:bodyPr wrap="square" lIns="0" tIns="4737" rIns="0" bIns="0" rtlCol="0">
            <a:noAutofit/>
          </a:bodyPr>
          <a:lstStyle/>
          <a:p>
            <a:pPr>
              <a:lnSpc>
                <a:spcPts val="528"/>
              </a:lnSpc>
            </a:pPr>
            <a:endParaRPr sz="528"/>
          </a:p>
          <a:p>
            <a:pPr>
              <a:lnSpc>
                <a:spcPct val="101725"/>
              </a:lnSpc>
            </a:pPr>
            <a:r>
              <a:rPr sz="1918" b="1" spc="-1" dirty="0">
                <a:latin typeface="Calibri"/>
                <a:cs typeface="Calibri"/>
              </a:rPr>
              <a:t>ERUS</a:t>
            </a:r>
            <a:endParaRPr sz="1918">
              <a:latin typeface="Calibri"/>
              <a:cs typeface="Calibri"/>
            </a:endParaRPr>
          </a:p>
        </p:txBody>
      </p:sp>
      <p:sp>
        <p:nvSpPr>
          <p:cNvPr id="35" name="object 35"/>
          <p:cNvSpPr txBox="1"/>
          <p:nvPr/>
        </p:nvSpPr>
        <p:spPr>
          <a:xfrm>
            <a:off x="6718458" y="316673"/>
            <a:ext cx="5089659" cy="545997"/>
          </a:xfrm>
          <a:prstGeom prst="rect">
            <a:avLst/>
          </a:prstGeom>
        </p:spPr>
        <p:txBody>
          <a:bodyPr wrap="square" lIns="0" tIns="4737" rIns="0" bIns="0" rtlCol="0">
            <a:noAutofit/>
          </a:bodyPr>
          <a:lstStyle/>
          <a:p>
            <a:pPr>
              <a:lnSpc>
                <a:spcPts val="528"/>
              </a:lnSpc>
            </a:pPr>
            <a:endParaRPr sz="528"/>
          </a:p>
          <a:p>
            <a:pPr marL="82219">
              <a:lnSpc>
                <a:spcPct val="101725"/>
              </a:lnSpc>
            </a:pPr>
            <a:r>
              <a:rPr sz="1918" b="1" dirty="0">
                <a:latin typeface="Calibri"/>
                <a:cs typeface="Calibri"/>
              </a:rPr>
              <a:t>-</a:t>
            </a:r>
            <a:endParaRPr sz="1918">
              <a:latin typeface="Calibri"/>
              <a:cs typeface="Calibri"/>
            </a:endParaRPr>
          </a:p>
        </p:txBody>
      </p:sp>
      <p:sp>
        <p:nvSpPr>
          <p:cNvPr id="33" name="object 33"/>
          <p:cNvSpPr/>
          <p:nvPr/>
        </p:nvSpPr>
        <p:spPr>
          <a:xfrm>
            <a:off x="5229919" y="1327748"/>
            <a:ext cx="6370753" cy="5045442"/>
          </a:xfrm>
          <a:prstGeom prst="rect">
            <a:avLst/>
          </a:prstGeom>
          <a:blipFill>
            <a:blip r:embed="rId2" cstate="print"/>
            <a:stretch>
              <a:fillRect/>
            </a:stretch>
          </a:blipFill>
        </p:spPr>
        <p:txBody>
          <a:bodyPr wrap="square" lIns="0" tIns="0" rIns="0" bIns="0" rtlCol="0">
            <a:noAutofit/>
          </a:bodyPr>
          <a:lstStyle/>
          <a:p>
            <a:endParaRPr sz="1726"/>
          </a:p>
        </p:txBody>
      </p:sp>
      <p:sp>
        <p:nvSpPr>
          <p:cNvPr id="34" name="object 34"/>
          <p:cNvSpPr/>
          <p:nvPr/>
        </p:nvSpPr>
        <p:spPr>
          <a:xfrm>
            <a:off x="5225047" y="1322875"/>
            <a:ext cx="6380497" cy="5055187"/>
          </a:xfrm>
          <a:custGeom>
            <a:avLst/>
            <a:gdLst/>
            <a:ahLst/>
            <a:cxnLst/>
            <a:rect l="l" t="t" r="r" b="b"/>
            <a:pathLst>
              <a:path w="6652259" h="5270500">
                <a:moveTo>
                  <a:pt x="0" y="5270500"/>
                </a:moveTo>
                <a:lnTo>
                  <a:pt x="6652259" y="5270500"/>
                </a:lnTo>
                <a:lnTo>
                  <a:pt x="6652259" y="0"/>
                </a:lnTo>
                <a:lnTo>
                  <a:pt x="0" y="0"/>
                </a:lnTo>
                <a:lnTo>
                  <a:pt x="0" y="5270500"/>
                </a:lnTo>
                <a:close/>
              </a:path>
            </a:pathLst>
          </a:custGeom>
          <a:ln w="10160">
            <a:solidFill>
              <a:srgbClr val="000000"/>
            </a:solidFill>
          </a:ln>
        </p:spPr>
        <p:txBody>
          <a:bodyPr wrap="square" lIns="0" tIns="0" rIns="0" bIns="0" rtlCol="0">
            <a:noAutofit/>
          </a:bodyPr>
          <a:lstStyle/>
          <a:p>
            <a:endParaRPr sz="1726"/>
          </a:p>
        </p:txBody>
      </p:sp>
      <p:sp>
        <p:nvSpPr>
          <p:cNvPr id="17" name="object 17"/>
          <p:cNvSpPr/>
          <p:nvPr/>
        </p:nvSpPr>
        <p:spPr>
          <a:xfrm>
            <a:off x="406173" y="350817"/>
            <a:ext cx="11355289" cy="384925"/>
          </a:xfrm>
          <a:custGeom>
            <a:avLst/>
            <a:gdLst/>
            <a:ahLst/>
            <a:cxnLst/>
            <a:rect l="l" t="t" r="r" b="b"/>
            <a:pathLst>
              <a:path w="11838940" h="401320">
                <a:moveTo>
                  <a:pt x="0" y="401320"/>
                </a:moveTo>
                <a:lnTo>
                  <a:pt x="11838940" y="401320"/>
                </a:lnTo>
                <a:lnTo>
                  <a:pt x="11838940" y="0"/>
                </a:lnTo>
                <a:lnTo>
                  <a:pt x="0" y="0"/>
                </a:lnTo>
                <a:lnTo>
                  <a:pt x="0" y="401320"/>
                </a:lnTo>
                <a:close/>
              </a:path>
            </a:pathLst>
          </a:custGeom>
          <a:ln w="25399">
            <a:solidFill>
              <a:srgbClr val="F79546"/>
            </a:solidFill>
          </a:ln>
        </p:spPr>
        <p:txBody>
          <a:bodyPr wrap="square" lIns="0" tIns="0" rIns="0" bIns="0" rtlCol="0">
            <a:noAutofit/>
          </a:bodyPr>
          <a:lstStyle/>
          <a:p>
            <a:endParaRPr sz="1726"/>
          </a:p>
        </p:txBody>
      </p:sp>
      <p:sp>
        <p:nvSpPr>
          <p:cNvPr id="18" name="object 18"/>
          <p:cNvSpPr/>
          <p:nvPr/>
        </p:nvSpPr>
        <p:spPr>
          <a:xfrm>
            <a:off x="369630" y="316673"/>
            <a:ext cx="6600003" cy="545997"/>
          </a:xfrm>
          <a:prstGeom prst="rect">
            <a:avLst/>
          </a:prstGeom>
          <a:blipFill>
            <a:blip r:embed="rId3" cstate="print"/>
            <a:stretch>
              <a:fillRect/>
            </a:stretch>
          </a:blipFill>
        </p:spPr>
        <p:txBody>
          <a:bodyPr wrap="square" lIns="0" tIns="0" rIns="0" bIns="0" rtlCol="0">
            <a:noAutofit/>
          </a:bodyPr>
          <a:lstStyle/>
          <a:p>
            <a:endParaRPr sz="1726"/>
          </a:p>
        </p:txBody>
      </p:sp>
      <p:sp>
        <p:nvSpPr>
          <p:cNvPr id="19" name="object 19"/>
          <p:cNvSpPr/>
          <p:nvPr/>
        </p:nvSpPr>
        <p:spPr>
          <a:xfrm>
            <a:off x="6642934" y="316673"/>
            <a:ext cx="402332" cy="545997"/>
          </a:xfrm>
          <a:prstGeom prst="rect">
            <a:avLst/>
          </a:prstGeom>
          <a:blipFill>
            <a:blip r:embed="rId4" cstate="print"/>
            <a:stretch>
              <a:fillRect/>
            </a:stretch>
          </a:blipFill>
        </p:spPr>
        <p:txBody>
          <a:bodyPr wrap="square" lIns="0" tIns="0" rIns="0" bIns="0" rtlCol="0">
            <a:noAutofit/>
          </a:bodyPr>
          <a:lstStyle/>
          <a:p>
            <a:endParaRPr sz="1726"/>
          </a:p>
        </p:txBody>
      </p:sp>
      <p:sp>
        <p:nvSpPr>
          <p:cNvPr id="20" name="object 20"/>
          <p:cNvSpPr/>
          <p:nvPr/>
        </p:nvSpPr>
        <p:spPr>
          <a:xfrm>
            <a:off x="6718458" y="316673"/>
            <a:ext cx="5089659" cy="545997"/>
          </a:xfrm>
          <a:prstGeom prst="rect">
            <a:avLst/>
          </a:prstGeom>
          <a:blipFill>
            <a:blip r:embed="rId5" cstate="print"/>
            <a:stretch>
              <a:fillRect/>
            </a:stretch>
          </a:blipFill>
        </p:spPr>
        <p:txBody>
          <a:bodyPr wrap="square" lIns="0" tIns="0" rIns="0" bIns="0" rtlCol="0">
            <a:noAutofit/>
          </a:bodyPr>
          <a:lstStyle/>
          <a:p>
            <a:endParaRPr sz="1726"/>
          </a:p>
        </p:txBody>
      </p:sp>
      <p:sp>
        <p:nvSpPr>
          <p:cNvPr id="21" name="object 21"/>
          <p:cNvSpPr/>
          <p:nvPr/>
        </p:nvSpPr>
        <p:spPr>
          <a:xfrm>
            <a:off x="557221" y="877045"/>
            <a:ext cx="4480235" cy="5488836"/>
          </a:xfrm>
          <a:prstGeom prst="rect">
            <a:avLst/>
          </a:prstGeom>
          <a:blipFill>
            <a:blip r:embed="rId6" cstate="print"/>
            <a:stretch>
              <a:fillRect/>
            </a:stretch>
          </a:blipFill>
        </p:spPr>
        <p:txBody>
          <a:bodyPr wrap="square" lIns="0" tIns="0" rIns="0" bIns="0" rtlCol="0">
            <a:noAutofit/>
          </a:bodyPr>
          <a:lstStyle/>
          <a:p>
            <a:endParaRPr sz="1726"/>
          </a:p>
        </p:txBody>
      </p:sp>
      <p:sp>
        <p:nvSpPr>
          <p:cNvPr id="22" name="object 22"/>
          <p:cNvSpPr/>
          <p:nvPr/>
        </p:nvSpPr>
        <p:spPr>
          <a:xfrm>
            <a:off x="2243096" y="2380200"/>
            <a:ext cx="1103613" cy="397106"/>
          </a:xfrm>
          <a:custGeom>
            <a:avLst/>
            <a:gdLst/>
            <a:ahLst/>
            <a:cxnLst/>
            <a:rect l="l" t="t" r="r" b="b"/>
            <a:pathLst>
              <a:path w="1150619" h="414020">
                <a:moveTo>
                  <a:pt x="0" y="414020"/>
                </a:moveTo>
                <a:lnTo>
                  <a:pt x="1150619" y="414020"/>
                </a:lnTo>
                <a:lnTo>
                  <a:pt x="1150619" y="0"/>
                </a:lnTo>
                <a:lnTo>
                  <a:pt x="0" y="0"/>
                </a:lnTo>
                <a:lnTo>
                  <a:pt x="0" y="414020"/>
                </a:lnTo>
                <a:close/>
              </a:path>
            </a:pathLst>
          </a:custGeom>
          <a:solidFill>
            <a:srgbClr val="EE7924"/>
          </a:solidFill>
        </p:spPr>
        <p:txBody>
          <a:bodyPr wrap="square" lIns="0" tIns="0" rIns="0" bIns="0" rtlCol="0">
            <a:noAutofit/>
          </a:bodyPr>
          <a:lstStyle/>
          <a:p>
            <a:endParaRPr sz="1726"/>
          </a:p>
        </p:txBody>
      </p:sp>
      <p:sp>
        <p:nvSpPr>
          <p:cNvPr id="23" name="object 23"/>
          <p:cNvSpPr/>
          <p:nvPr/>
        </p:nvSpPr>
        <p:spPr>
          <a:xfrm>
            <a:off x="2243096" y="2380200"/>
            <a:ext cx="1103613" cy="397106"/>
          </a:xfrm>
          <a:custGeom>
            <a:avLst/>
            <a:gdLst/>
            <a:ahLst/>
            <a:cxnLst/>
            <a:rect l="l" t="t" r="r" b="b"/>
            <a:pathLst>
              <a:path w="1150619" h="414020">
                <a:moveTo>
                  <a:pt x="0" y="414020"/>
                </a:moveTo>
                <a:lnTo>
                  <a:pt x="1150619" y="414020"/>
                </a:lnTo>
                <a:lnTo>
                  <a:pt x="1150619" y="0"/>
                </a:lnTo>
                <a:lnTo>
                  <a:pt x="0" y="0"/>
                </a:lnTo>
                <a:lnTo>
                  <a:pt x="0" y="414020"/>
                </a:lnTo>
                <a:close/>
              </a:path>
            </a:pathLst>
          </a:custGeom>
          <a:ln w="25399">
            <a:solidFill>
              <a:srgbClr val="385D89"/>
            </a:solidFill>
          </a:ln>
        </p:spPr>
        <p:txBody>
          <a:bodyPr wrap="square" lIns="0" tIns="0" rIns="0" bIns="0" rtlCol="0">
            <a:noAutofit/>
          </a:bodyPr>
          <a:lstStyle/>
          <a:p>
            <a:endParaRPr sz="1726"/>
          </a:p>
        </p:txBody>
      </p:sp>
      <p:sp>
        <p:nvSpPr>
          <p:cNvPr id="24" name="object 24"/>
          <p:cNvSpPr/>
          <p:nvPr/>
        </p:nvSpPr>
        <p:spPr>
          <a:xfrm>
            <a:off x="3614695" y="3890665"/>
            <a:ext cx="1169393" cy="557898"/>
          </a:xfrm>
          <a:custGeom>
            <a:avLst/>
            <a:gdLst/>
            <a:ahLst/>
            <a:cxnLst/>
            <a:rect l="l" t="t" r="r" b="b"/>
            <a:pathLst>
              <a:path w="1219200" h="581660">
                <a:moveTo>
                  <a:pt x="0" y="581660"/>
                </a:moveTo>
                <a:lnTo>
                  <a:pt x="1219200" y="581660"/>
                </a:lnTo>
                <a:lnTo>
                  <a:pt x="1219200" y="0"/>
                </a:lnTo>
                <a:lnTo>
                  <a:pt x="0" y="0"/>
                </a:lnTo>
                <a:lnTo>
                  <a:pt x="0" y="581660"/>
                </a:lnTo>
                <a:close/>
              </a:path>
            </a:pathLst>
          </a:custGeom>
          <a:solidFill>
            <a:srgbClr val="058682"/>
          </a:solidFill>
        </p:spPr>
        <p:txBody>
          <a:bodyPr wrap="square" lIns="0" tIns="0" rIns="0" bIns="0" rtlCol="0">
            <a:noAutofit/>
          </a:bodyPr>
          <a:lstStyle/>
          <a:p>
            <a:endParaRPr sz="1726"/>
          </a:p>
        </p:txBody>
      </p:sp>
      <p:sp>
        <p:nvSpPr>
          <p:cNvPr id="25" name="object 25"/>
          <p:cNvSpPr/>
          <p:nvPr/>
        </p:nvSpPr>
        <p:spPr>
          <a:xfrm>
            <a:off x="3614695" y="3890665"/>
            <a:ext cx="1169393" cy="557898"/>
          </a:xfrm>
          <a:custGeom>
            <a:avLst/>
            <a:gdLst/>
            <a:ahLst/>
            <a:cxnLst/>
            <a:rect l="l" t="t" r="r" b="b"/>
            <a:pathLst>
              <a:path w="1219200" h="581660">
                <a:moveTo>
                  <a:pt x="0" y="581660"/>
                </a:moveTo>
                <a:lnTo>
                  <a:pt x="1219200" y="581660"/>
                </a:lnTo>
                <a:lnTo>
                  <a:pt x="1219200" y="0"/>
                </a:lnTo>
                <a:lnTo>
                  <a:pt x="0" y="0"/>
                </a:lnTo>
                <a:lnTo>
                  <a:pt x="0" y="581660"/>
                </a:lnTo>
                <a:close/>
              </a:path>
            </a:pathLst>
          </a:custGeom>
          <a:ln w="25400">
            <a:solidFill>
              <a:srgbClr val="EBF0DE"/>
            </a:solidFill>
          </a:ln>
        </p:spPr>
        <p:txBody>
          <a:bodyPr wrap="square" lIns="0" tIns="0" rIns="0" bIns="0" rtlCol="0">
            <a:noAutofit/>
          </a:bodyPr>
          <a:lstStyle/>
          <a:p>
            <a:endParaRPr sz="1726"/>
          </a:p>
        </p:txBody>
      </p:sp>
      <p:sp>
        <p:nvSpPr>
          <p:cNvPr id="26" name="object 26"/>
          <p:cNvSpPr/>
          <p:nvPr/>
        </p:nvSpPr>
        <p:spPr>
          <a:xfrm>
            <a:off x="2211424" y="5639883"/>
            <a:ext cx="1169393" cy="557898"/>
          </a:xfrm>
          <a:custGeom>
            <a:avLst/>
            <a:gdLst/>
            <a:ahLst/>
            <a:cxnLst/>
            <a:rect l="l" t="t" r="r" b="b"/>
            <a:pathLst>
              <a:path w="1219200" h="581660">
                <a:moveTo>
                  <a:pt x="0" y="581660"/>
                </a:moveTo>
                <a:lnTo>
                  <a:pt x="1219200" y="581660"/>
                </a:lnTo>
                <a:lnTo>
                  <a:pt x="1219200" y="0"/>
                </a:lnTo>
                <a:lnTo>
                  <a:pt x="0" y="0"/>
                </a:lnTo>
                <a:lnTo>
                  <a:pt x="0" y="581660"/>
                </a:lnTo>
                <a:close/>
              </a:path>
            </a:pathLst>
          </a:custGeom>
          <a:solidFill>
            <a:srgbClr val="D01B63"/>
          </a:solidFill>
        </p:spPr>
        <p:txBody>
          <a:bodyPr wrap="square" lIns="0" tIns="0" rIns="0" bIns="0" rtlCol="0">
            <a:noAutofit/>
          </a:bodyPr>
          <a:lstStyle/>
          <a:p>
            <a:endParaRPr sz="1726"/>
          </a:p>
        </p:txBody>
      </p:sp>
      <p:sp>
        <p:nvSpPr>
          <p:cNvPr id="27" name="object 27"/>
          <p:cNvSpPr/>
          <p:nvPr/>
        </p:nvSpPr>
        <p:spPr>
          <a:xfrm>
            <a:off x="2211424" y="5639883"/>
            <a:ext cx="1169393" cy="557898"/>
          </a:xfrm>
          <a:custGeom>
            <a:avLst/>
            <a:gdLst/>
            <a:ahLst/>
            <a:cxnLst/>
            <a:rect l="l" t="t" r="r" b="b"/>
            <a:pathLst>
              <a:path w="1219200" h="581660">
                <a:moveTo>
                  <a:pt x="0" y="581660"/>
                </a:moveTo>
                <a:lnTo>
                  <a:pt x="1219200" y="581660"/>
                </a:lnTo>
                <a:lnTo>
                  <a:pt x="1219200" y="0"/>
                </a:lnTo>
                <a:lnTo>
                  <a:pt x="0" y="0"/>
                </a:lnTo>
                <a:lnTo>
                  <a:pt x="0" y="581660"/>
                </a:lnTo>
                <a:close/>
              </a:path>
            </a:pathLst>
          </a:custGeom>
          <a:ln w="25400">
            <a:solidFill>
              <a:srgbClr val="DBEDF4"/>
            </a:solidFill>
          </a:ln>
        </p:spPr>
        <p:txBody>
          <a:bodyPr wrap="square" lIns="0" tIns="0" rIns="0" bIns="0" rtlCol="0">
            <a:noAutofit/>
          </a:bodyPr>
          <a:lstStyle/>
          <a:p>
            <a:endParaRPr sz="1726"/>
          </a:p>
        </p:txBody>
      </p:sp>
      <p:sp>
        <p:nvSpPr>
          <p:cNvPr id="28" name="object 28"/>
          <p:cNvSpPr/>
          <p:nvPr/>
        </p:nvSpPr>
        <p:spPr>
          <a:xfrm>
            <a:off x="815462" y="3917466"/>
            <a:ext cx="1166956" cy="555460"/>
          </a:xfrm>
          <a:custGeom>
            <a:avLst/>
            <a:gdLst/>
            <a:ahLst/>
            <a:cxnLst/>
            <a:rect l="l" t="t" r="r" b="b"/>
            <a:pathLst>
              <a:path w="1216660" h="579120">
                <a:moveTo>
                  <a:pt x="0" y="579119"/>
                </a:moveTo>
                <a:lnTo>
                  <a:pt x="1216660" y="579119"/>
                </a:lnTo>
                <a:lnTo>
                  <a:pt x="1216660" y="0"/>
                </a:lnTo>
                <a:lnTo>
                  <a:pt x="0" y="0"/>
                </a:lnTo>
                <a:lnTo>
                  <a:pt x="0" y="579119"/>
                </a:lnTo>
                <a:close/>
              </a:path>
            </a:pathLst>
          </a:custGeom>
          <a:solidFill>
            <a:srgbClr val="6A2363"/>
          </a:solidFill>
        </p:spPr>
        <p:txBody>
          <a:bodyPr wrap="square" lIns="0" tIns="0" rIns="0" bIns="0" rtlCol="0">
            <a:noAutofit/>
          </a:bodyPr>
          <a:lstStyle/>
          <a:p>
            <a:endParaRPr sz="1726"/>
          </a:p>
        </p:txBody>
      </p:sp>
      <p:sp>
        <p:nvSpPr>
          <p:cNvPr id="29" name="object 29"/>
          <p:cNvSpPr/>
          <p:nvPr/>
        </p:nvSpPr>
        <p:spPr>
          <a:xfrm>
            <a:off x="815462" y="3917466"/>
            <a:ext cx="1166956" cy="555460"/>
          </a:xfrm>
          <a:custGeom>
            <a:avLst/>
            <a:gdLst/>
            <a:ahLst/>
            <a:cxnLst/>
            <a:rect l="l" t="t" r="r" b="b"/>
            <a:pathLst>
              <a:path w="1216660" h="579120">
                <a:moveTo>
                  <a:pt x="0" y="579119"/>
                </a:moveTo>
                <a:lnTo>
                  <a:pt x="1216660" y="579119"/>
                </a:lnTo>
                <a:lnTo>
                  <a:pt x="1216660" y="0"/>
                </a:lnTo>
                <a:lnTo>
                  <a:pt x="0" y="0"/>
                </a:lnTo>
                <a:lnTo>
                  <a:pt x="0" y="579119"/>
                </a:lnTo>
                <a:close/>
              </a:path>
            </a:pathLst>
          </a:custGeom>
          <a:ln w="25400">
            <a:solidFill>
              <a:srgbClr val="DBEDF4"/>
            </a:solidFill>
          </a:ln>
        </p:spPr>
        <p:txBody>
          <a:bodyPr wrap="square" lIns="0" tIns="0" rIns="0" bIns="0" rtlCol="0">
            <a:noAutofit/>
          </a:bodyPr>
          <a:lstStyle/>
          <a:p>
            <a:endParaRPr sz="1726"/>
          </a:p>
        </p:txBody>
      </p:sp>
      <p:sp>
        <p:nvSpPr>
          <p:cNvPr id="30" name="object 30"/>
          <p:cNvSpPr/>
          <p:nvPr/>
        </p:nvSpPr>
        <p:spPr>
          <a:xfrm>
            <a:off x="1945875" y="3228011"/>
            <a:ext cx="1700491" cy="738178"/>
          </a:xfrm>
          <a:custGeom>
            <a:avLst/>
            <a:gdLst/>
            <a:ahLst/>
            <a:cxnLst/>
            <a:rect l="l" t="t" r="r" b="b"/>
            <a:pathLst>
              <a:path w="1772919" h="769620">
                <a:moveTo>
                  <a:pt x="0" y="769619"/>
                </a:moveTo>
                <a:lnTo>
                  <a:pt x="1772919" y="769619"/>
                </a:lnTo>
                <a:lnTo>
                  <a:pt x="1772919" y="0"/>
                </a:lnTo>
                <a:lnTo>
                  <a:pt x="0" y="0"/>
                </a:lnTo>
                <a:lnTo>
                  <a:pt x="0" y="769619"/>
                </a:lnTo>
                <a:close/>
              </a:path>
            </a:pathLst>
          </a:custGeom>
          <a:solidFill>
            <a:srgbClr val="F6F6F6"/>
          </a:solidFill>
        </p:spPr>
        <p:txBody>
          <a:bodyPr wrap="square" lIns="0" tIns="0" rIns="0" bIns="0" rtlCol="0">
            <a:noAutofit/>
          </a:bodyPr>
          <a:lstStyle/>
          <a:p>
            <a:endParaRPr sz="1726"/>
          </a:p>
        </p:txBody>
      </p:sp>
      <p:sp>
        <p:nvSpPr>
          <p:cNvPr id="31" name="object 31"/>
          <p:cNvSpPr/>
          <p:nvPr/>
        </p:nvSpPr>
        <p:spPr>
          <a:xfrm>
            <a:off x="6016823" y="818574"/>
            <a:ext cx="4126980" cy="299657"/>
          </a:xfrm>
          <a:custGeom>
            <a:avLst/>
            <a:gdLst/>
            <a:ahLst/>
            <a:cxnLst/>
            <a:rect l="l" t="t" r="r" b="b"/>
            <a:pathLst>
              <a:path w="4302759" h="312420">
                <a:moveTo>
                  <a:pt x="0" y="312420"/>
                </a:moveTo>
                <a:lnTo>
                  <a:pt x="4302759" y="312420"/>
                </a:lnTo>
                <a:lnTo>
                  <a:pt x="4302759" y="0"/>
                </a:lnTo>
                <a:lnTo>
                  <a:pt x="0" y="0"/>
                </a:lnTo>
                <a:lnTo>
                  <a:pt x="0" y="312420"/>
                </a:lnTo>
                <a:close/>
              </a:path>
            </a:pathLst>
          </a:custGeom>
          <a:solidFill>
            <a:srgbClr val="4F81BC"/>
          </a:solidFill>
        </p:spPr>
        <p:txBody>
          <a:bodyPr wrap="square" lIns="0" tIns="0" rIns="0" bIns="0" rtlCol="0">
            <a:noAutofit/>
          </a:bodyPr>
          <a:lstStyle/>
          <a:p>
            <a:endParaRPr sz="1726"/>
          </a:p>
        </p:txBody>
      </p:sp>
      <p:sp>
        <p:nvSpPr>
          <p:cNvPr id="32" name="object 32"/>
          <p:cNvSpPr/>
          <p:nvPr/>
        </p:nvSpPr>
        <p:spPr>
          <a:xfrm>
            <a:off x="6016823" y="818574"/>
            <a:ext cx="4126980" cy="299657"/>
          </a:xfrm>
          <a:custGeom>
            <a:avLst/>
            <a:gdLst/>
            <a:ahLst/>
            <a:cxnLst/>
            <a:rect l="l" t="t" r="r" b="b"/>
            <a:pathLst>
              <a:path w="4302759" h="312420">
                <a:moveTo>
                  <a:pt x="0" y="312420"/>
                </a:moveTo>
                <a:lnTo>
                  <a:pt x="4302759" y="312420"/>
                </a:lnTo>
                <a:lnTo>
                  <a:pt x="4302759" y="0"/>
                </a:lnTo>
                <a:lnTo>
                  <a:pt x="0" y="0"/>
                </a:lnTo>
                <a:lnTo>
                  <a:pt x="0" y="312420"/>
                </a:lnTo>
                <a:close/>
              </a:path>
            </a:pathLst>
          </a:custGeom>
          <a:ln w="25400">
            <a:solidFill>
              <a:srgbClr val="385D89"/>
            </a:solidFill>
          </a:ln>
        </p:spPr>
        <p:txBody>
          <a:bodyPr wrap="square" lIns="0" tIns="0" rIns="0" bIns="0" rtlCol="0">
            <a:noAutofit/>
          </a:bodyPr>
          <a:lstStyle/>
          <a:p>
            <a:endParaRPr sz="1726"/>
          </a:p>
        </p:txBody>
      </p:sp>
      <p:sp>
        <p:nvSpPr>
          <p:cNvPr id="16" name="object 16"/>
          <p:cNvSpPr txBox="1"/>
          <p:nvPr/>
        </p:nvSpPr>
        <p:spPr>
          <a:xfrm>
            <a:off x="11025355" y="6340315"/>
            <a:ext cx="207080" cy="170536"/>
          </a:xfrm>
          <a:prstGeom prst="rect">
            <a:avLst/>
          </a:prstGeom>
        </p:spPr>
        <p:txBody>
          <a:bodyPr wrap="square" lIns="0" tIns="8069" rIns="0" bIns="0" rtlCol="0">
            <a:noAutofit/>
          </a:bodyPr>
          <a:lstStyle/>
          <a:p>
            <a:pPr marL="12181">
              <a:lnSpc>
                <a:spcPts val="1271"/>
              </a:lnSpc>
            </a:pPr>
            <a:r>
              <a:rPr sz="1151" spc="-4" dirty="0">
                <a:solidFill>
                  <a:srgbClr val="585858"/>
                </a:solidFill>
                <a:latin typeface="Arial"/>
                <a:cs typeface="Arial"/>
              </a:rPr>
              <a:t>16</a:t>
            </a:r>
            <a:endParaRPr sz="1151">
              <a:latin typeface="Arial"/>
              <a:cs typeface="Arial"/>
            </a:endParaRPr>
          </a:p>
        </p:txBody>
      </p:sp>
      <p:sp>
        <p:nvSpPr>
          <p:cNvPr id="15" name="object 15"/>
          <p:cNvSpPr txBox="1"/>
          <p:nvPr/>
        </p:nvSpPr>
        <p:spPr>
          <a:xfrm>
            <a:off x="2211424" y="5639883"/>
            <a:ext cx="1169393" cy="557898"/>
          </a:xfrm>
          <a:prstGeom prst="rect">
            <a:avLst/>
          </a:prstGeom>
        </p:spPr>
        <p:txBody>
          <a:bodyPr wrap="square" lIns="0" tIns="4386" rIns="0" bIns="0" rtlCol="0">
            <a:noAutofit/>
          </a:bodyPr>
          <a:lstStyle/>
          <a:p>
            <a:pPr>
              <a:lnSpc>
                <a:spcPts val="528"/>
              </a:lnSpc>
            </a:pPr>
            <a:endParaRPr sz="528"/>
          </a:p>
          <a:p>
            <a:pPr marL="172110">
              <a:lnSpc>
                <a:spcPct val="101725"/>
              </a:lnSpc>
            </a:pPr>
            <a:r>
              <a:rPr sz="1343" spc="-2" dirty="0">
                <a:solidFill>
                  <a:srgbClr val="FFFFFF"/>
                </a:solidFill>
                <a:latin typeface="Calibri"/>
                <a:cs typeface="Calibri"/>
              </a:rPr>
              <a:t>BUMIL KEK/</a:t>
            </a:r>
            <a:endParaRPr sz="1343">
              <a:latin typeface="Calibri"/>
              <a:cs typeface="Calibri"/>
            </a:endParaRPr>
          </a:p>
          <a:p>
            <a:pPr marL="125460">
              <a:lnSpc>
                <a:spcPts val="1611"/>
              </a:lnSpc>
              <a:spcBef>
                <a:spcPts val="81"/>
              </a:spcBef>
            </a:pPr>
            <a:r>
              <a:rPr sz="1343" dirty="0">
                <a:solidFill>
                  <a:srgbClr val="FFFFFF"/>
                </a:solidFill>
                <a:latin typeface="Calibri"/>
                <a:cs typeface="Calibri"/>
              </a:rPr>
              <a:t>KURANG GIZI</a:t>
            </a:r>
            <a:endParaRPr sz="1343">
              <a:latin typeface="Calibri"/>
              <a:cs typeface="Calibri"/>
            </a:endParaRPr>
          </a:p>
        </p:txBody>
      </p:sp>
      <p:sp>
        <p:nvSpPr>
          <p:cNvPr id="14" name="object 14"/>
          <p:cNvSpPr txBox="1"/>
          <p:nvPr/>
        </p:nvSpPr>
        <p:spPr>
          <a:xfrm>
            <a:off x="815462" y="3228011"/>
            <a:ext cx="1130413" cy="689453"/>
          </a:xfrm>
          <a:prstGeom prst="rect">
            <a:avLst/>
          </a:prstGeom>
        </p:spPr>
        <p:txBody>
          <a:bodyPr wrap="square" lIns="0" tIns="0" rIns="0" bIns="0" rtlCol="0">
            <a:noAutofit/>
          </a:bodyPr>
          <a:lstStyle/>
          <a:p>
            <a:pPr marL="24361">
              <a:lnSpc>
                <a:spcPts val="959"/>
              </a:lnSpc>
            </a:pPr>
            <a:endParaRPr sz="959"/>
          </a:p>
        </p:txBody>
      </p:sp>
      <p:sp>
        <p:nvSpPr>
          <p:cNvPr id="13" name="object 13"/>
          <p:cNvSpPr txBox="1"/>
          <p:nvPr/>
        </p:nvSpPr>
        <p:spPr>
          <a:xfrm>
            <a:off x="1945874" y="3228011"/>
            <a:ext cx="1678566" cy="689453"/>
          </a:xfrm>
          <a:prstGeom prst="rect">
            <a:avLst/>
          </a:prstGeom>
        </p:spPr>
        <p:txBody>
          <a:bodyPr wrap="square" lIns="0" tIns="487" rIns="0" bIns="0" rtlCol="0">
            <a:noAutofit/>
          </a:bodyPr>
          <a:lstStyle/>
          <a:p>
            <a:pPr>
              <a:lnSpc>
                <a:spcPts val="480"/>
              </a:lnSpc>
            </a:pPr>
            <a:endParaRPr sz="480"/>
          </a:p>
          <a:p>
            <a:pPr marL="115715" marR="51803" indent="265535">
              <a:lnSpc>
                <a:spcPts val="2374"/>
              </a:lnSpc>
            </a:pPr>
            <a:r>
              <a:rPr sz="2110" b="1" dirty="0">
                <a:latin typeface="Garamond"/>
                <a:cs typeface="Garamond"/>
              </a:rPr>
              <a:t>SIKLUS </a:t>
            </a:r>
            <a:endParaRPr sz="2110">
              <a:latin typeface="Garamond"/>
              <a:cs typeface="Garamond"/>
            </a:endParaRPr>
          </a:p>
          <a:p>
            <a:pPr marL="115715" marR="51803">
              <a:lnSpc>
                <a:spcPts val="2374"/>
              </a:lnSpc>
              <a:spcBef>
                <a:spcPts val="158"/>
              </a:spcBef>
            </a:pPr>
            <a:r>
              <a:rPr sz="2110" b="1" spc="3" dirty="0">
                <a:latin typeface="Garamond"/>
                <a:cs typeface="Garamond"/>
              </a:rPr>
              <a:t>STUNTING</a:t>
            </a:r>
            <a:endParaRPr sz="2110">
              <a:latin typeface="Garamond"/>
              <a:cs typeface="Garamond"/>
            </a:endParaRPr>
          </a:p>
        </p:txBody>
      </p:sp>
      <p:sp>
        <p:nvSpPr>
          <p:cNvPr id="12" name="object 12"/>
          <p:cNvSpPr txBox="1"/>
          <p:nvPr/>
        </p:nvSpPr>
        <p:spPr>
          <a:xfrm>
            <a:off x="3624440" y="3228011"/>
            <a:ext cx="1159647" cy="689453"/>
          </a:xfrm>
          <a:prstGeom prst="rect">
            <a:avLst/>
          </a:prstGeom>
        </p:spPr>
        <p:txBody>
          <a:bodyPr wrap="square" lIns="0" tIns="0" rIns="0" bIns="0" rtlCol="0">
            <a:noAutofit/>
          </a:bodyPr>
          <a:lstStyle/>
          <a:p>
            <a:pPr marL="24361">
              <a:lnSpc>
                <a:spcPts val="959"/>
              </a:lnSpc>
            </a:pPr>
            <a:endParaRPr sz="959"/>
          </a:p>
        </p:txBody>
      </p:sp>
      <p:sp>
        <p:nvSpPr>
          <p:cNvPr id="11" name="object 11"/>
          <p:cNvSpPr txBox="1"/>
          <p:nvPr/>
        </p:nvSpPr>
        <p:spPr>
          <a:xfrm>
            <a:off x="815462" y="3917465"/>
            <a:ext cx="1130413" cy="48725"/>
          </a:xfrm>
          <a:prstGeom prst="rect">
            <a:avLst/>
          </a:prstGeom>
        </p:spPr>
        <p:txBody>
          <a:bodyPr wrap="square" lIns="0" tIns="0" rIns="0" bIns="0" rtlCol="0">
            <a:noAutofit/>
          </a:bodyPr>
          <a:lstStyle/>
          <a:p>
            <a:endParaRPr sz="1726"/>
          </a:p>
        </p:txBody>
      </p:sp>
      <p:sp>
        <p:nvSpPr>
          <p:cNvPr id="10" name="object 10"/>
          <p:cNvSpPr txBox="1"/>
          <p:nvPr/>
        </p:nvSpPr>
        <p:spPr>
          <a:xfrm>
            <a:off x="1945874" y="3917465"/>
            <a:ext cx="36544" cy="48725"/>
          </a:xfrm>
          <a:prstGeom prst="rect">
            <a:avLst/>
          </a:prstGeom>
        </p:spPr>
        <p:txBody>
          <a:bodyPr wrap="square" lIns="0" tIns="0" rIns="0" bIns="0" rtlCol="0">
            <a:noAutofit/>
          </a:bodyPr>
          <a:lstStyle/>
          <a:p>
            <a:endParaRPr sz="1726"/>
          </a:p>
        </p:txBody>
      </p:sp>
      <p:sp>
        <p:nvSpPr>
          <p:cNvPr id="9" name="object 9"/>
          <p:cNvSpPr txBox="1"/>
          <p:nvPr/>
        </p:nvSpPr>
        <p:spPr>
          <a:xfrm>
            <a:off x="1982418" y="3917465"/>
            <a:ext cx="1642022" cy="48725"/>
          </a:xfrm>
          <a:prstGeom prst="rect">
            <a:avLst/>
          </a:prstGeom>
        </p:spPr>
        <p:txBody>
          <a:bodyPr wrap="square" lIns="0" tIns="0" rIns="0" bIns="0" rtlCol="0">
            <a:noAutofit/>
          </a:bodyPr>
          <a:lstStyle/>
          <a:p>
            <a:endParaRPr sz="1726"/>
          </a:p>
        </p:txBody>
      </p:sp>
      <p:sp>
        <p:nvSpPr>
          <p:cNvPr id="8" name="object 8"/>
          <p:cNvSpPr txBox="1"/>
          <p:nvPr/>
        </p:nvSpPr>
        <p:spPr>
          <a:xfrm>
            <a:off x="3624440" y="3917466"/>
            <a:ext cx="1159647" cy="531098"/>
          </a:xfrm>
          <a:prstGeom prst="rect">
            <a:avLst/>
          </a:prstGeom>
        </p:spPr>
        <p:txBody>
          <a:bodyPr wrap="square" lIns="0" tIns="7460" rIns="0" bIns="0" rtlCol="0">
            <a:noAutofit/>
          </a:bodyPr>
          <a:lstStyle/>
          <a:p>
            <a:pPr marL="263344" marR="272715" algn="ctr">
              <a:lnSpc>
                <a:spcPts val="1175"/>
              </a:lnSpc>
            </a:pPr>
            <a:r>
              <a:rPr sz="1343" dirty="0">
                <a:solidFill>
                  <a:srgbClr val="FFFFFF"/>
                </a:solidFill>
                <a:latin typeface="Calibri"/>
                <a:cs typeface="Calibri"/>
              </a:rPr>
              <a:t>REMAJA</a:t>
            </a:r>
            <a:endParaRPr sz="1343">
              <a:latin typeface="Calibri"/>
              <a:cs typeface="Calibri"/>
            </a:endParaRPr>
          </a:p>
          <a:p>
            <a:pPr marL="341398" marR="352578" algn="ctr">
              <a:lnSpc>
                <a:spcPts val="1611"/>
              </a:lnSpc>
              <a:spcBef>
                <a:spcPts val="21"/>
              </a:spcBef>
            </a:pPr>
            <a:r>
              <a:rPr sz="1343" spc="-1" dirty="0">
                <a:solidFill>
                  <a:srgbClr val="FFFFFF"/>
                </a:solidFill>
                <a:latin typeface="Calibri"/>
                <a:cs typeface="Calibri"/>
              </a:rPr>
              <a:t>PUTRI</a:t>
            </a:r>
            <a:endParaRPr sz="1343">
              <a:latin typeface="Calibri"/>
              <a:cs typeface="Calibri"/>
            </a:endParaRPr>
          </a:p>
          <a:p>
            <a:pPr marL="90502" marR="102056" algn="ctr">
              <a:lnSpc>
                <a:spcPts val="1391"/>
              </a:lnSpc>
            </a:pPr>
            <a:r>
              <a:rPr sz="1343" spc="-1" dirty="0">
                <a:solidFill>
                  <a:srgbClr val="FFFFFF"/>
                </a:solidFill>
                <a:latin typeface="Calibri"/>
                <a:cs typeface="Calibri"/>
              </a:rPr>
              <a:t>KURANG GIZI</a:t>
            </a:r>
            <a:endParaRPr sz="1343">
              <a:latin typeface="Calibri"/>
              <a:cs typeface="Calibri"/>
            </a:endParaRPr>
          </a:p>
        </p:txBody>
      </p:sp>
      <p:sp>
        <p:nvSpPr>
          <p:cNvPr id="7" name="object 7"/>
          <p:cNvSpPr txBox="1"/>
          <p:nvPr/>
        </p:nvSpPr>
        <p:spPr>
          <a:xfrm>
            <a:off x="815462" y="3966190"/>
            <a:ext cx="1166956" cy="506736"/>
          </a:xfrm>
          <a:prstGeom prst="rect">
            <a:avLst/>
          </a:prstGeom>
        </p:spPr>
        <p:txBody>
          <a:bodyPr wrap="square" lIns="0" tIns="732" rIns="0" bIns="0" rtlCol="0">
            <a:noAutofit/>
          </a:bodyPr>
          <a:lstStyle/>
          <a:p>
            <a:pPr>
              <a:lnSpc>
                <a:spcPts val="959"/>
              </a:lnSpc>
            </a:pPr>
            <a:endParaRPr sz="959"/>
          </a:p>
          <a:p>
            <a:pPr marL="239652">
              <a:lnSpc>
                <a:spcPct val="101725"/>
              </a:lnSpc>
            </a:pPr>
            <a:r>
              <a:rPr sz="1343" spc="-13" dirty="0">
                <a:solidFill>
                  <a:srgbClr val="FFFFFF"/>
                </a:solidFill>
                <a:latin typeface="Calibri"/>
                <a:cs typeface="Calibri"/>
              </a:rPr>
              <a:t>BAYI BBLR</a:t>
            </a:r>
            <a:endParaRPr sz="1343">
              <a:latin typeface="Calibri"/>
              <a:cs typeface="Calibri"/>
            </a:endParaRPr>
          </a:p>
        </p:txBody>
      </p:sp>
      <p:sp>
        <p:nvSpPr>
          <p:cNvPr id="6" name="object 6"/>
          <p:cNvSpPr txBox="1"/>
          <p:nvPr/>
        </p:nvSpPr>
        <p:spPr>
          <a:xfrm>
            <a:off x="1982418" y="3966190"/>
            <a:ext cx="1642022" cy="506736"/>
          </a:xfrm>
          <a:prstGeom prst="rect">
            <a:avLst/>
          </a:prstGeom>
        </p:spPr>
        <p:txBody>
          <a:bodyPr wrap="square" lIns="0" tIns="0" rIns="0" bIns="0" rtlCol="0">
            <a:noAutofit/>
          </a:bodyPr>
          <a:lstStyle/>
          <a:p>
            <a:pPr marL="24361">
              <a:lnSpc>
                <a:spcPts val="959"/>
              </a:lnSpc>
            </a:pPr>
            <a:endParaRPr sz="959"/>
          </a:p>
        </p:txBody>
      </p:sp>
      <p:sp>
        <p:nvSpPr>
          <p:cNvPr id="5" name="object 5"/>
          <p:cNvSpPr txBox="1"/>
          <p:nvPr/>
        </p:nvSpPr>
        <p:spPr>
          <a:xfrm>
            <a:off x="2243096" y="2380200"/>
            <a:ext cx="1103613" cy="397106"/>
          </a:xfrm>
          <a:prstGeom prst="rect">
            <a:avLst/>
          </a:prstGeom>
        </p:spPr>
        <p:txBody>
          <a:bodyPr wrap="square" lIns="0" tIns="9896" rIns="0" bIns="0" rtlCol="0">
            <a:noAutofit/>
          </a:bodyPr>
          <a:lstStyle/>
          <a:p>
            <a:pPr marL="330092" marR="325763" algn="ctr">
              <a:lnSpc>
                <a:spcPts val="1559"/>
              </a:lnSpc>
            </a:pPr>
            <a:r>
              <a:rPr sz="1343" spc="3" dirty="0">
                <a:solidFill>
                  <a:srgbClr val="FFFFFF"/>
                </a:solidFill>
                <a:latin typeface="Calibri"/>
                <a:cs typeface="Calibri"/>
              </a:rPr>
              <a:t>ANAK</a:t>
            </a:r>
            <a:endParaRPr sz="1343">
              <a:latin typeface="Calibri"/>
              <a:cs typeface="Calibri"/>
            </a:endParaRPr>
          </a:p>
          <a:p>
            <a:pPr marL="166873" marR="163048" algn="ctr">
              <a:lnSpc>
                <a:spcPts val="1568"/>
              </a:lnSpc>
            </a:pPr>
            <a:r>
              <a:rPr sz="1343" spc="-1" dirty="0">
                <a:solidFill>
                  <a:srgbClr val="FFFFFF"/>
                </a:solidFill>
                <a:latin typeface="Calibri"/>
                <a:cs typeface="Calibri"/>
              </a:rPr>
              <a:t>STUNTING</a:t>
            </a:r>
            <a:endParaRPr sz="1343">
              <a:latin typeface="Calibri"/>
              <a:cs typeface="Calibri"/>
            </a:endParaRPr>
          </a:p>
        </p:txBody>
      </p:sp>
      <p:sp>
        <p:nvSpPr>
          <p:cNvPr id="4" name="object 4"/>
          <p:cNvSpPr txBox="1"/>
          <p:nvPr/>
        </p:nvSpPr>
        <p:spPr>
          <a:xfrm>
            <a:off x="5225047" y="1322875"/>
            <a:ext cx="6380497" cy="5055187"/>
          </a:xfrm>
          <a:prstGeom prst="rect">
            <a:avLst/>
          </a:prstGeom>
        </p:spPr>
        <p:txBody>
          <a:bodyPr wrap="square" lIns="0" tIns="0" rIns="0" bIns="0" rtlCol="0">
            <a:noAutofit/>
          </a:bodyPr>
          <a:lstStyle/>
          <a:p>
            <a:pPr marL="24361">
              <a:lnSpc>
                <a:spcPts val="959"/>
              </a:lnSpc>
            </a:pPr>
            <a:endParaRPr sz="959"/>
          </a:p>
        </p:txBody>
      </p:sp>
      <p:sp>
        <p:nvSpPr>
          <p:cNvPr id="3" name="object 3"/>
          <p:cNvSpPr txBox="1"/>
          <p:nvPr/>
        </p:nvSpPr>
        <p:spPr>
          <a:xfrm>
            <a:off x="6016823" y="818574"/>
            <a:ext cx="4126980" cy="299657"/>
          </a:xfrm>
          <a:prstGeom prst="rect">
            <a:avLst/>
          </a:prstGeom>
        </p:spPr>
        <p:txBody>
          <a:bodyPr wrap="square" lIns="0" tIns="10354" rIns="0" bIns="0" rtlCol="0">
            <a:noAutofit/>
          </a:bodyPr>
          <a:lstStyle/>
          <a:p>
            <a:pPr marL="152866">
              <a:lnSpc>
                <a:spcPct val="101725"/>
              </a:lnSpc>
            </a:pPr>
            <a:r>
              <a:rPr sz="1726" spc="-3" dirty="0">
                <a:solidFill>
                  <a:srgbClr val="FFFFFF"/>
                </a:solidFill>
                <a:latin typeface="Calibri"/>
                <a:cs typeface="Calibri"/>
              </a:rPr>
              <a:t>PERBAIKAN POLA MAKAN DAN POLA ASUH</a:t>
            </a:r>
            <a:endParaRPr sz="1726">
              <a:latin typeface="Calibri"/>
              <a:cs typeface="Calibri"/>
            </a:endParaRPr>
          </a:p>
        </p:txBody>
      </p:sp>
      <p:sp>
        <p:nvSpPr>
          <p:cNvPr id="2" name="object 2"/>
          <p:cNvSpPr txBox="1"/>
          <p:nvPr/>
        </p:nvSpPr>
        <p:spPr>
          <a:xfrm>
            <a:off x="406173" y="350817"/>
            <a:ext cx="11355289" cy="384925"/>
          </a:xfrm>
          <a:prstGeom prst="rect">
            <a:avLst/>
          </a:prstGeom>
        </p:spPr>
        <p:txBody>
          <a:bodyPr wrap="square" lIns="0" tIns="37153" rIns="0" bIns="0" rtlCol="0">
            <a:noAutofit/>
          </a:bodyPr>
          <a:lstStyle/>
          <a:p>
            <a:pPr marL="119674">
              <a:lnSpc>
                <a:spcPct val="101725"/>
              </a:lnSpc>
            </a:pPr>
            <a:r>
              <a:rPr sz="1918" b="1" spc="-24" dirty="0">
                <a:latin typeface="Calibri"/>
                <a:cs typeface="Calibri"/>
              </a:rPr>
              <a:t>S</a:t>
            </a:r>
            <a:r>
              <a:rPr sz="1918" b="1" spc="9" dirty="0">
                <a:latin typeface="Calibri"/>
                <a:cs typeface="Calibri"/>
              </a:rPr>
              <a:t>T</a:t>
            </a:r>
            <a:r>
              <a:rPr sz="1918" b="1" spc="-4" dirty="0">
                <a:latin typeface="Calibri"/>
                <a:cs typeface="Calibri"/>
              </a:rPr>
              <a:t>U</a:t>
            </a:r>
            <a:r>
              <a:rPr sz="1918" b="1" dirty="0">
                <a:latin typeface="Calibri"/>
                <a:cs typeface="Calibri"/>
              </a:rPr>
              <a:t>N</a:t>
            </a:r>
            <a:r>
              <a:rPr sz="1918" b="1" spc="9" dirty="0">
                <a:latin typeface="Calibri"/>
                <a:cs typeface="Calibri"/>
              </a:rPr>
              <a:t>T</a:t>
            </a:r>
            <a:r>
              <a:rPr sz="1918" b="1" spc="4" dirty="0">
                <a:latin typeface="Calibri"/>
                <a:cs typeface="Calibri"/>
              </a:rPr>
              <a:t>I</a:t>
            </a:r>
            <a:r>
              <a:rPr sz="1918" b="1" dirty="0">
                <a:latin typeface="Calibri"/>
                <a:cs typeface="Calibri"/>
              </a:rPr>
              <a:t>NG</a:t>
            </a:r>
            <a:r>
              <a:rPr sz="1918" b="1" spc="-24" dirty="0">
                <a:latin typeface="Calibri"/>
                <a:cs typeface="Calibri"/>
              </a:rPr>
              <a:t> </a:t>
            </a:r>
            <a:r>
              <a:rPr sz="1918" b="1" spc="4" dirty="0">
                <a:latin typeface="Calibri"/>
                <a:cs typeface="Calibri"/>
              </a:rPr>
              <a:t>A</a:t>
            </a:r>
            <a:r>
              <a:rPr sz="1918" b="1" spc="-37" dirty="0">
                <a:latin typeface="Calibri"/>
                <a:cs typeface="Calibri"/>
              </a:rPr>
              <a:t>D</a:t>
            </a:r>
            <a:r>
              <a:rPr sz="1918" b="1" spc="4" dirty="0">
                <a:latin typeface="Calibri"/>
                <a:cs typeface="Calibri"/>
              </a:rPr>
              <a:t>A</a:t>
            </a:r>
            <a:r>
              <a:rPr sz="1918" b="1" spc="-4" dirty="0">
                <a:latin typeface="Calibri"/>
                <a:cs typeface="Calibri"/>
              </a:rPr>
              <a:t>L</a:t>
            </a:r>
            <a:r>
              <a:rPr sz="1918" b="1" spc="4" dirty="0">
                <a:latin typeface="Calibri"/>
                <a:cs typeface="Calibri"/>
              </a:rPr>
              <a:t>A</a:t>
            </a:r>
            <a:r>
              <a:rPr sz="1918" b="1" dirty="0">
                <a:latin typeface="Calibri"/>
                <a:cs typeface="Calibri"/>
              </a:rPr>
              <a:t>H</a:t>
            </a:r>
            <a:r>
              <a:rPr sz="1918" b="1" spc="-33" dirty="0">
                <a:latin typeface="Calibri"/>
                <a:cs typeface="Calibri"/>
              </a:rPr>
              <a:t> </a:t>
            </a:r>
            <a:r>
              <a:rPr sz="1918" b="1" spc="-4" dirty="0">
                <a:latin typeface="Calibri"/>
                <a:cs typeface="Calibri"/>
              </a:rPr>
              <a:t>S</a:t>
            </a:r>
            <a:r>
              <a:rPr sz="1918" b="1" spc="4" dirty="0">
                <a:latin typeface="Calibri"/>
                <a:cs typeface="Calibri"/>
              </a:rPr>
              <a:t>IK</a:t>
            </a:r>
            <a:r>
              <a:rPr sz="1918" b="1" spc="-42" dirty="0">
                <a:latin typeface="Calibri"/>
                <a:cs typeface="Calibri"/>
              </a:rPr>
              <a:t>L</a:t>
            </a:r>
            <a:r>
              <a:rPr sz="1918" b="1" spc="-4" dirty="0">
                <a:latin typeface="Calibri"/>
                <a:cs typeface="Calibri"/>
              </a:rPr>
              <a:t>U</a:t>
            </a:r>
            <a:r>
              <a:rPr sz="1918" b="1" dirty="0">
                <a:latin typeface="Calibri"/>
                <a:cs typeface="Calibri"/>
              </a:rPr>
              <a:t>S</a:t>
            </a:r>
            <a:r>
              <a:rPr sz="1918" b="1" spc="18" dirty="0">
                <a:latin typeface="Calibri"/>
                <a:cs typeface="Calibri"/>
              </a:rPr>
              <a:t> </a:t>
            </a:r>
            <a:r>
              <a:rPr sz="1918" b="1" spc="-172" dirty="0">
                <a:latin typeface="Calibri"/>
                <a:cs typeface="Calibri"/>
              </a:rPr>
              <a:t>Y</a:t>
            </a:r>
            <a:r>
              <a:rPr sz="1918" b="1" spc="4" dirty="0">
                <a:latin typeface="Calibri"/>
                <a:cs typeface="Calibri"/>
              </a:rPr>
              <a:t>A</a:t>
            </a:r>
            <a:r>
              <a:rPr sz="1918" b="1" dirty="0">
                <a:latin typeface="Calibri"/>
                <a:cs typeface="Calibri"/>
              </a:rPr>
              <a:t>NG</a:t>
            </a:r>
            <a:r>
              <a:rPr sz="1918" b="1" spc="-4" dirty="0">
                <a:latin typeface="Calibri"/>
                <a:cs typeface="Calibri"/>
              </a:rPr>
              <a:t> </a:t>
            </a:r>
            <a:r>
              <a:rPr sz="1918" b="1" spc="4" dirty="0">
                <a:latin typeface="Calibri"/>
                <a:cs typeface="Calibri"/>
              </a:rPr>
              <a:t>AKA</a:t>
            </a:r>
            <a:r>
              <a:rPr sz="1918" b="1" dirty="0">
                <a:latin typeface="Calibri"/>
                <a:cs typeface="Calibri"/>
              </a:rPr>
              <a:t>N</a:t>
            </a:r>
            <a:r>
              <a:rPr sz="1918" b="1" spc="-28" dirty="0">
                <a:latin typeface="Calibri"/>
                <a:cs typeface="Calibri"/>
              </a:rPr>
              <a:t> </a:t>
            </a:r>
            <a:r>
              <a:rPr sz="1918" b="1" dirty="0">
                <a:latin typeface="Calibri"/>
                <a:cs typeface="Calibri"/>
              </a:rPr>
              <a:t>BER</a:t>
            </a:r>
            <a:r>
              <a:rPr sz="1918" b="1" spc="-9" dirty="0">
                <a:latin typeface="Calibri"/>
                <a:cs typeface="Calibri"/>
              </a:rPr>
              <a:t>L</a:t>
            </a:r>
            <a:r>
              <a:rPr sz="1918" b="1" spc="4" dirty="0">
                <a:latin typeface="Calibri"/>
                <a:cs typeface="Calibri"/>
              </a:rPr>
              <a:t>A</a:t>
            </a:r>
            <a:r>
              <a:rPr sz="1918" b="1" dirty="0">
                <a:latin typeface="Calibri"/>
                <a:cs typeface="Calibri"/>
              </a:rPr>
              <a:t>N</a:t>
            </a:r>
            <a:r>
              <a:rPr sz="1918" b="1" spc="4" dirty="0">
                <a:latin typeface="Calibri"/>
                <a:cs typeface="Calibri"/>
              </a:rPr>
              <a:t>G</a:t>
            </a:r>
            <a:r>
              <a:rPr sz="1918" b="1" spc="-4" dirty="0">
                <a:latin typeface="Calibri"/>
                <a:cs typeface="Calibri"/>
              </a:rPr>
              <a:t>SU</a:t>
            </a:r>
            <a:r>
              <a:rPr sz="1918" b="1" dirty="0">
                <a:latin typeface="Calibri"/>
                <a:cs typeface="Calibri"/>
              </a:rPr>
              <a:t>NG</a:t>
            </a:r>
            <a:r>
              <a:rPr sz="1918" b="1" spc="-4" dirty="0">
                <a:latin typeface="Calibri"/>
                <a:cs typeface="Calibri"/>
              </a:rPr>
              <a:t> </a:t>
            </a:r>
            <a:r>
              <a:rPr sz="1918" b="1" dirty="0">
                <a:latin typeface="Calibri"/>
                <a:cs typeface="Calibri"/>
              </a:rPr>
              <a:t>T          </a:t>
            </a:r>
            <a:r>
              <a:rPr sz="1918" b="1" spc="42" dirty="0">
                <a:latin typeface="Calibri"/>
                <a:cs typeface="Calibri"/>
              </a:rPr>
              <a:t> </a:t>
            </a:r>
            <a:r>
              <a:rPr sz="1918" b="1" spc="-9" dirty="0">
                <a:latin typeface="Calibri"/>
                <a:cs typeface="Calibri"/>
              </a:rPr>
              <a:t>M</a:t>
            </a:r>
            <a:r>
              <a:rPr sz="1918" b="1" dirty="0">
                <a:latin typeface="Calibri"/>
                <a:cs typeface="Calibri"/>
              </a:rPr>
              <a:t>E</a:t>
            </a:r>
            <a:r>
              <a:rPr sz="1918" b="1" spc="4" dirty="0">
                <a:latin typeface="Calibri"/>
                <a:cs typeface="Calibri"/>
              </a:rPr>
              <a:t>N</a:t>
            </a:r>
            <a:r>
              <a:rPr sz="1918" b="1" dirty="0">
                <a:latin typeface="Calibri"/>
                <a:cs typeface="Calibri"/>
              </a:rPr>
              <a:t>ER</a:t>
            </a:r>
            <a:r>
              <a:rPr sz="1918" b="1" spc="-4" dirty="0">
                <a:latin typeface="Calibri"/>
                <a:cs typeface="Calibri"/>
              </a:rPr>
              <a:t>U</a:t>
            </a:r>
            <a:r>
              <a:rPr sz="1918" b="1" dirty="0">
                <a:latin typeface="Calibri"/>
                <a:cs typeface="Calibri"/>
              </a:rPr>
              <a:t>S JI</a:t>
            </a:r>
            <a:r>
              <a:rPr sz="1918" b="1" spc="9" dirty="0">
                <a:latin typeface="Calibri"/>
                <a:cs typeface="Calibri"/>
              </a:rPr>
              <a:t>K</a:t>
            </a:r>
            <a:r>
              <a:rPr sz="1918" b="1" dirty="0">
                <a:latin typeface="Calibri"/>
                <a:cs typeface="Calibri"/>
              </a:rPr>
              <a:t>A</a:t>
            </a:r>
            <a:r>
              <a:rPr sz="1918" b="1" spc="-4" dirty="0">
                <a:latin typeface="Calibri"/>
                <a:cs typeface="Calibri"/>
              </a:rPr>
              <a:t> </a:t>
            </a:r>
            <a:r>
              <a:rPr sz="1918" b="1" spc="9" dirty="0">
                <a:latin typeface="Calibri"/>
                <a:cs typeface="Calibri"/>
              </a:rPr>
              <a:t>T</a:t>
            </a:r>
            <a:r>
              <a:rPr sz="1918" b="1" spc="4" dirty="0">
                <a:latin typeface="Calibri"/>
                <a:cs typeface="Calibri"/>
              </a:rPr>
              <a:t>I</a:t>
            </a:r>
            <a:r>
              <a:rPr sz="1918" b="1" spc="-37" dirty="0">
                <a:latin typeface="Calibri"/>
                <a:cs typeface="Calibri"/>
              </a:rPr>
              <a:t>D</a:t>
            </a:r>
            <a:r>
              <a:rPr sz="1918" b="1" spc="4" dirty="0">
                <a:latin typeface="Calibri"/>
                <a:cs typeface="Calibri"/>
              </a:rPr>
              <a:t>A</a:t>
            </a:r>
            <a:r>
              <a:rPr sz="1918" b="1" dirty="0">
                <a:latin typeface="Calibri"/>
                <a:cs typeface="Calibri"/>
              </a:rPr>
              <a:t>K</a:t>
            </a:r>
            <a:r>
              <a:rPr sz="1918" b="1" spc="-28" dirty="0">
                <a:latin typeface="Calibri"/>
                <a:cs typeface="Calibri"/>
              </a:rPr>
              <a:t> </a:t>
            </a:r>
            <a:r>
              <a:rPr sz="1918" b="1" spc="-4" dirty="0">
                <a:latin typeface="Calibri"/>
                <a:cs typeface="Calibri"/>
              </a:rPr>
              <a:t>S</a:t>
            </a:r>
            <a:r>
              <a:rPr sz="1918" b="1" spc="-13" dirty="0">
                <a:latin typeface="Calibri"/>
                <a:cs typeface="Calibri"/>
              </a:rPr>
              <a:t>E</a:t>
            </a:r>
            <a:r>
              <a:rPr sz="1918" b="1" dirty="0">
                <a:latin typeface="Calibri"/>
                <a:cs typeface="Calibri"/>
              </a:rPr>
              <a:t>G</a:t>
            </a:r>
            <a:r>
              <a:rPr sz="1918" b="1" spc="9" dirty="0">
                <a:latin typeface="Calibri"/>
                <a:cs typeface="Calibri"/>
              </a:rPr>
              <a:t>E</a:t>
            </a:r>
            <a:r>
              <a:rPr sz="1918" b="1" dirty="0">
                <a:latin typeface="Calibri"/>
                <a:cs typeface="Calibri"/>
              </a:rPr>
              <a:t>RA</a:t>
            </a:r>
            <a:r>
              <a:rPr sz="1918" b="1" spc="-28" dirty="0">
                <a:latin typeface="Calibri"/>
                <a:cs typeface="Calibri"/>
              </a:rPr>
              <a:t> </a:t>
            </a:r>
            <a:r>
              <a:rPr sz="1918" b="1" dirty="0">
                <a:latin typeface="Calibri"/>
                <a:cs typeface="Calibri"/>
              </a:rPr>
              <a:t>D</a:t>
            </a:r>
            <a:r>
              <a:rPr sz="1918" b="1" spc="4" dirty="0">
                <a:latin typeface="Calibri"/>
                <a:cs typeface="Calibri"/>
              </a:rPr>
              <a:t>I</a:t>
            </a:r>
            <a:r>
              <a:rPr sz="1918" b="1" spc="-144" dirty="0">
                <a:latin typeface="Calibri"/>
                <a:cs typeface="Calibri"/>
              </a:rPr>
              <a:t>AT</a:t>
            </a:r>
            <a:r>
              <a:rPr sz="1918" b="1" spc="4" dirty="0">
                <a:latin typeface="Calibri"/>
                <a:cs typeface="Calibri"/>
              </a:rPr>
              <a:t>A</a:t>
            </a:r>
            <a:r>
              <a:rPr sz="1918" b="1" spc="-4" dirty="0">
                <a:latin typeface="Calibri"/>
                <a:cs typeface="Calibri"/>
              </a:rPr>
              <a:t>S</a:t>
            </a:r>
            <a:r>
              <a:rPr sz="1918" b="1" dirty="0">
                <a:latin typeface="Calibri"/>
                <a:cs typeface="Calibri"/>
              </a:rPr>
              <a:t>I</a:t>
            </a:r>
            <a:r>
              <a:rPr sz="1918" b="1" spc="-4" dirty="0">
                <a:latin typeface="Calibri"/>
                <a:cs typeface="Calibri"/>
              </a:rPr>
              <a:t> </a:t>
            </a:r>
            <a:r>
              <a:rPr sz="1918" b="1" spc="-24" dirty="0">
                <a:latin typeface="Calibri"/>
                <a:cs typeface="Calibri"/>
              </a:rPr>
              <a:t>S</a:t>
            </a:r>
            <a:r>
              <a:rPr sz="1918" b="1" spc="4" dirty="0">
                <a:latin typeface="Calibri"/>
                <a:cs typeface="Calibri"/>
              </a:rPr>
              <a:t>A</a:t>
            </a:r>
            <a:r>
              <a:rPr sz="1918" b="1" spc="-144" dirty="0">
                <a:latin typeface="Calibri"/>
                <a:cs typeface="Calibri"/>
              </a:rPr>
              <a:t>A</a:t>
            </a:r>
            <a:r>
              <a:rPr sz="1918" b="1" dirty="0">
                <a:latin typeface="Calibri"/>
                <a:cs typeface="Calibri"/>
              </a:rPr>
              <a:t>T </a:t>
            </a:r>
            <a:r>
              <a:rPr sz="1918" b="1" spc="4" dirty="0">
                <a:latin typeface="Calibri"/>
                <a:cs typeface="Calibri"/>
              </a:rPr>
              <a:t>I</a:t>
            </a:r>
            <a:r>
              <a:rPr sz="1918" b="1" dirty="0">
                <a:latin typeface="Calibri"/>
                <a:cs typeface="Calibri"/>
              </a:rPr>
              <a:t>NI</a:t>
            </a:r>
            <a:endParaRPr sz="1918">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316034" y="5717842"/>
            <a:ext cx="11401577" cy="821011"/>
          </a:xfrm>
          <a:prstGeom prst="rect">
            <a:avLst/>
          </a:prstGeom>
        </p:spPr>
        <p:txBody>
          <a:bodyPr wrap="square" lIns="0" tIns="0" rIns="0" bIns="0" rtlCol="0">
            <a:noAutofit/>
          </a:bodyPr>
          <a:lstStyle/>
          <a:p>
            <a:pPr>
              <a:lnSpc>
                <a:spcPts val="959"/>
              </a:lnSpc>
            </a:pPr>
            <a:endParaRPr sz="959"/>
          </a:p>
          <a:p>
            <a:pPr marR="524032" algn="r">
              <a:lnSpc>
                <a:spcPct val="102172"/>
              </a:lnSpc>
              <a:spcBef>
                <a:spcPts val="2220"/>
              </a:spcBef>
            </a:pPr>
            <a:r>
              <a:rPr sz="1918" spc="-9" dirty="0">
                <a:solidFill>
                  <a:srgbClr val="4F81BC"/>
                </a:solidFill>
                <a:latin typeface="Century Gothic"/>
                <a:cs typeface="Century Gothic"/>
              </a:rPr>
              <a:t>14</a:t>
            </a:r>
            <a:endParaRPr sz="1918">
              <a:latin typeface="Century Gothic"/>
              <a:cs typeface="Century Gothic"/>
            </a:endParaRPr>
          </a:p>
        </p:txBody>
      </p:sp>
      <p:sp>
        <p:nvSpPr>
          <p:cNvPr id="5" name="object 5"/>
          <p:cNvSpPr/>
          <p:nvPr/>
        </p:nvSpPr>
        <p:spPr>
          <a:xfrm>
            <a:off x="566966" y="80396"/>
            <a:ext cx="10768156" cy="993983"/>
          </a:xfrm>
          <a:custGeom>
            <a:avLst/>
            <a:gdLst/>
            <a:ahLst/>
            <a:cxnLst/>
            <a:rect l="l" t="t" r="r" b="b"/>
            <a:pathLst>
              <a:path w="11226800" h="1036319">
                <a:moveTo>
                  <a:pt x="0" y="1036319"/>
                </a:moveTo>
                <a:lnTo>
                  <a:pt x="11226800" y="1036319"/>
                </a:lnTo>
                <a:lnTo>
                  <a:pt x="11226800" y="0"/>
                </a:lnTo>
                <a:lnTo>
                  <a:pt x="0" y="0"/>
                </a:lnTo>
                <a:lnTo>
                  <a:pt x="0" y="1036319"/>
                </a:lnTo>
                <a:close/>
              </a:path>
            </a:pathLst>
          </a:custGeom>
          <a:solidFill>
            <a:srgbClr val="FFFF92"/>
          </a:solidFill>
        </p:spPr>
        <p:txBody>
          <a:bodyPr wrap="square" lIns="0" tIns="0" rIns="0" bIns="0" rtlCol="0">
            <a:noAutofit/>
          </a:bodyPr>
          <a:lstStyle/>
          <a:p>
            <a:endParaRPr sz="1726"/>
          </a:p>
        </p:txBody>
      </p:sp>
      <p:sp>
        <p:nvSpPr>
          <p:cNvPr id="6" name="object 6"/>
          <p:cNvSpPr/>
          <p:nvPr/>
        </p:nvSpPr>
        <p:spPr>
          <a:xfrm>
            <a:off x="566966" y="80396"/>
            <a:ext cx="10768156" cy="993983"/>
          </a:xfrm>
          <a:custGeom>
            <a:avLst/>
            <a:gdLst/>
            <a:ahLst/>
            <a:cxnLst/>
            <a:rect l="l" t="t" r="r" b="b"/>
            <a:pathLst>
              <a:path w="11226800" h="1036319">
                <a:moveTo>
                  <a:pt x="0" y="1036319"/>
                </a:moveTo>
                <a:lnTo>
                  <a:pt x="11226800" y="1036319"/>
                </a:lnTo>
                <a:lnTo>
                  <a:pt x="11226800" y="0"/>
                </a:lnTo>
                <a:lnTo>
                  <a:pt x="0" y="0"/>
                </a:lnTo>
                <a:lnTo>
                  <a:pt x="0" y="1036319"/>
                </a:lnTo>
                <a:close/>
              </a:path>
            </a:pathLst>
          </a:custGeom>
          <a:ln w="10160">
            <a:solidFill>
              <a:srgbClr val="C3D59B"/>
            </a:solidFill>
          </a:ln>
        </p:spPr>
        <p:txBody>
          <a:bodyPr wrap="square" lIns="0" tIns="0" rIns="0" bIns="0" rtlCol="0">
            <a:noAutofit/>
          </a:bodyPr>
          <a:lstStyle/>
          <a:p>
            <a:endParaRPr sz="1726"/>
          </a:p>
        </p:txBody>
      </p:sp>
      <p:sp>
        <p:nvSpPr>
          <p:cNvPr id="7" name="object 7"/>
          <p:cNvSpPr/>
          <p:nvPr/>
        </p:nvSpPr>
        <p:spPr>
          <a:xfrm>
            <a:off x="2681617" y="38931"/>
            <a:ext cx="6638983" cy="782323"/>
          </a:xfrm>
          <a:prstGeom prst="rect">
            <a:avLst/>
          </a:prstGeom>
          <a:blipFill>
            <a:blip r:embed="rId2" cstate="print"/>
            <a:stretch>
              <a:fillRect/>
            </a:stretch>
          </a:blipFill>
        </p:spPr>
        <p:txBody>
          <a:bodyPr wrap="square" lIns="0" tIns="0" rIns="0" bIns="0" rtlCol="0">
            <a:noAutofit/>
          </a:bodyPr>
          <a:lstStyle/>
          <a:p>
            <a:endParaRPr sz="1726"/>
          </a:p>
        </p:txBody>
      </p:sp>
      <p:sp>
        <p:nvSpPr>
          <p:cNvPr id="8" name="object 8"/>
          <p:cNvSpPr/>
          <p:nvPr/>
        </p:nvSpPr>
        <p:spPr>
          <a:xfrm>
            <a:off x="2830228" y="462836"/>
            <a:ext cx="6261366" cy="782323"/>
          </a:xfrm>
          <a:prstGeom prst="rect">
            <a:avLst/>
          </a:prstGeom>
          <a:blipFill>
            <a:blip r:embed="rId3" cstate="print"/>
            <a:stretch>
              <a:fillRect/>
            </a:stretch>
          </a:blipFill>
        </p:spPr>
        <p:txBody>
          <a:bodyPr wrap="square" lIns="0" tIns="0" rIns="0" bIns="0" rtlCol="0">
            <a:noAutofit/>
          </a:bodyPr>
          <a:lstStyle/>
          <a:p>
            <a:endParaRPr sz="1726"/>
          </a:p>
        </p:txBody>
      </p:sp>
      <p:sp>
        <p:nvSpPr>
          <p:cNvPr id="9" name="object 9"/>
          <p:cNvSpPr/>
          <p:nvPr/>
        </p:nvSpPr>
        <p:spPr>
          <a:xfrm>
            <a:off x="1711996" y="1264406"/>
            <a:ext cx="8521948" cy="4312135"/>
          </a:xfrm>
          <a:prstGeom prst="rect">
            <a:avLst/>
          </a:prstGeom>
          <a:blipFill>
            <a:blip r:embed="rId4" cstate="print"/>
            <a:stretch>
              <a:fillRect/>
            </a:stretch>
          </a:blipFill>
        </p:spPr>
        <p:txBody>
          <a:bodyPr wrap="square" lIns="0" tIns="0" rIns="0" bIns="0" rtlCol="0">
            <a:noAutofit/>
          </a:bodyPr>
          <a:lstStyle/>
          <a:p>
            <a:endParaRPr sz="1726">
              <a:solidFill>
                <a:schemeClr val="bg1"/>
              </a:solidFill>
            </a:endParaRPr>
          </a:p>
        </p:txBody>
      </p:sp>
      <p:sp>
        <p:nvSpPr>
          <p:cNvPr id="4" name="object 4"/>
          <p:cNvSpPr/>
          <p:nvPr/>
        </p:nvSpPr>
        <p:spPr>
          <a:xfrm>
            <a:off x="316034" y="5717842"/>
            <a:ext cx="11401577" cy="821011"/>
          </a:xfrm>
          <a:custGeom>
            <a:avLst/>
            <a:gdLst/>
            <a:ahLst/>
            <a:cxnLst/>
            <a:rect l="l" t="t" r="r" b="b"/>
            <a:pathLst>
              <a:path w="11887200" h="855979">
                <a:moveTo>
                  <a:pt x="0" y="855980"/>
                </a:moveTo>
                <a:lnTo>
                  <a:pt x="11887200" y="855980"/>
                </a:lnTo>
                <a:lnTo>
                  <a:pt x="11887200" y="0"/>
                </a:lnTo>
                <a:lnTo>
                  <a:pt x="0" y="0"/>
                </a:lnTo>
                <a:lnTo>
                  <a:pt x="0" y="855980"/>
                </a:lnTo>
                <a:close/>
              </a:path>
            </a:pathLst>
          </a:custGeom>
          <a:solidFill>
            <a:srgbClr val="FFFF92"/>
          </a:solidFill>
        </p:spPr>
        <p:txBody>
          <a:bodyPr wrap="square" lIns="0" tIns="0" rIns="0" bIns="0" rtlCol="0">
            <a:noAutofit/>
          </a:bodyPr>
          <a:lstStyle/>
          <a:p>
            <a:endParaRPr sz="1726"/>
          </a:p>
        </p:txBody>
      </p:sp>
      <p:sp>
        <p:nvSpPr>
          <p:cNvPr id="3" name="object 3"/>
          <p:cNvSpPr txBox="1"/>
          <p:nvPr/>
        </p:nvSpPr>
        <p:spPr>
          <a:xfrm>
            <a:off x="1352347" y="5801587"/>
            <a:ext cx="9351416" cy="613931"/>
          </a:xfrm>
          <a:prstGeom prst="rect">
            <a:avLst/>
          </a:prstGeom>
        </p:spPr>
        <p:txBody>
          <a:bodyPr wrap="square" lIns="0" tIns="14008" rIns="0" bIns="0" rtlCol="0">
            <a:noAutofit/>
          </a:bodyPr>
          <a:lstStyle/>
          <a:p>
            <a:pPr marL="1556372" marR="1576823" algn="ctr">
              <a:lnSpc>
                <a:spcPts val="2206"/>
              </a:lnSpc>
            </a:pPr>
            <a:r>
              <a:rPr sz="2110" b="1" spc="-3" dirty="0">
                <a:solidFill>
                  <a:schemeClr val="bg1"/>
                </a:solidFill>
                <a:latin typeface="Calibri"/>
                <a:cs typeface="Calibri"/>
              </a:rPr>
              <a:t>1000 Hari Pertama Kehidupan (1000 HPK) yang Optimal</a:t>
            </a:r>
            <a:endParaRPr sz="2110" dirty="0">
              <a:solidFill>
                <a:schemeClr val="bg1"/>
              </a:solidFill>
              <a:latin typeface="Calibri"/>
              <a:cs typeface="Calibri"/>
            </a:endParaRPr>
          </a:p>
          <a:p>
            <a:pPr algn="ctr">
              <a:lnSpc>
                <a:spcPts val="2532"/>
              </a:lnSpc>
              <a:spcBef>
                <a:spcPts val="15"/>
              </a:spcBef>
            </a:pPr>
            <a:r>
              <a:rPr sz="2110" b="1" spc="-6" dirty="0">
                <a:solidFill>
                  <a:schemeClr val="bg1"/>
                </a:solidFill>
                <a:latin typeface="Calibri"/>
                <a:cs typeface="Calibri"/>
              </a:rPr>
              <a:t>Gizi tepat + Pencegahan Penyakit = Mencegah </a:t>
            </a:r>
            <a:r>
              <a:rPr sz="2110" b="1" i="1" spc="-6" dirty="0">
                <a:solidFill>
                  <a:schemeClr val="bg1"/>
                </a:solidFill>
                <a:latin typeface="Calibri"/>
                <a:cs typeface="Calibri"/>
              </a:rPr>
              <a:t>Stunting </a:t>
            </a:r>
            <a:r>
              <a:rPr sz="2110" b="1" spc="-6" dirty="0">
                <a:solidFill>
                  <a:schemeClr val="bg1"/>
                </a:solidFill>
                <a:latin typeface="Calibri"/>
                <a:cs typeface="Calibri"/>
              </a:rPr>
              <a:t>= Tumbuh Kembang Optimal</a:t>
            </a:r>
            <a:endParaRPr sz="2110" dirty="0">
              <a:solidFill>
                <a:schemeClr val="bg1"/>
              </a:solidFill>
              <a:latin typeface="Calibri"/>
              <a:cs typeface="Calibri"/>
            </a:endParaRPr>
          </a:p>
        </p:txBody>
      </p:sp>
      <p:sp>
        <p:nvSpPr>
          <p:cNvPr id="2" name="object 2"/>
          <p:cNvSpPr txBox="1"/>
          <p:nvPr/>
        </p:nvSpPr>
        <p:spPr>
          <a:xfrm>
            <a:off x="566966" y="80396"/>
            <a:ext cx="10768156" cy="993983"/>
          </a:xfrm>
          <a:prstGeom prst="rect">
            <a:avLst/>
          </a:prstGeom>
        </p:spPr>
        <p:txBody>
          <a:bodyPr wrap="square" lIns="0" tIns="1213" rIns="0" bIns="0" rtlCol="0">
            <a:noAutofit/>
          </a:bodyPr>
          <a:lstStyle/>
          <a:p>
            <a:pPr>
              <a:lnSpc>
                <a:spcPts val="480"/>
              </a:lnSpc>
            </a:pPr>
            <a:endParaRPr sz="480" dirty="0">
              <a:solidFill>
                <a:schemeClr val="bg1"/>
              </a:solidFill>
            </a:endParaRPr>
          </a:p>
          <a:p>
            <a:pPr marL="2291713" marR="2294254" algn="ctr">
              <a:lnSpc>
                <a:spcPct val="101725"/>
              </a:lnSpc>
            </a:pPr>
            <a:r>
              <a:rPr sz="2781" spc="-14" dirty="0">
                <a:solidFill>
                  <a:schemeClr val="bg1"/>
                </a:solidFill>
                <a:latin typeface="Calibri"/>
                <a:cs typeface="Calibri"/>
              </a:rPr>
              <a:t>PERIODE 1000 HARI PERTAMA KEHIDUPAN</a:t>
            </a:r>
            <a:endParaRPr sz="2781" dirty="0">
              <a:solidFill>
                <a:schemeClr val="bg1"/>
              </a:solidFill>
              <a:latin typeface="Calibri"/>
              <a:cs typeface="Calibri"/>
            </a:endParaRPr>
          </a:p>
          <a:p>
            <a:pPr marL="2446162" marR="2447726" algn="ctr">
              <a:lnSpc>
                <a:spcPts val="3337"/>
              </a:lnSpc>
              <a:spcBef>
                <a:spcPts val="167"/>
              </a:spcBef>
            </a:pPr>
            <a:r>
              <a:rPr sz="2781" spc="-1" dirty="0">
                <a:solidFill>
                  <a:schemeClr val="bg1"/>
                </a:solidFill>
                <a:latin typeface="Calibri"/>
                <a:cs typeface="Calibri"/>
              </a:rPr>
              <a:t>MENENTUKAN PENCEGAHAN STUNTING</a:t>
            </a:r>
            <a:endParaRPr sz="2781" dirty="0">
              <a:solidFill>
                <a:schemeClr val="bg1"/>
              </a:solidFill>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bject 35"/>
          <p:cNvSpPr/>
          <p:nvPr/>
        </p:nvSpPr>
        <p:spPr>
          <a:xfrm>
            <a:off x="3846137" y="3432655"/>
            <a:ext cx="777159" cy="711380"/>
          </a:xfrm>
          <a:prstGeom prst="rect">
            <a:avLst/>
          </a:prstGeom>
          <a:blipFill>
            <a:blip r:embed="rId2" cstate="print"/>
            <a:stretch>
              <a:fillRect/>
            </a:stretch>
          </a:blipFill>
        </p:spPr>
        <p:txBody>
          <a:bodyPr wrap="square" lIns="0" tIns="0" rIns="0" bIns="0" rtlCol="0">
            <a:noAutofit/>
          </a:bodyPr>
          <a:lstStyle/>
          <a:p>
            <a:endParaRPr sz="1726"/>
          </a:p>
        </p:txBody>
      </p:sp>
      <p:sp>
        <p:nvSpPr>
          <p:cNvPr id="34" name="object 34"/>
          <p:cNvSpPr/>
          <p:nvPr/>
        </p:nvSpPr>
        <p:spPr>
          <a:xfrm>
            <a:off x="7079020" y="3403420"/>
            <a:ext cx="774723" cy="711380"/>
          </a:xfrm>
          <a:prstGeom prst="rect">
            <a:avLst/>
          </a:prstGeom>
          <a:blipFill>
            <a:blip r:embed="rId2" cstate="print"/>
            <a:stretch>
              <a:fillRect/>
            </a:stretch>
          </a:blipFill>
        </p:spPr>
        <p:txBody>
          <a:bodyPr wrap="square" lIns="0" tIns="0" rIns="0" bIns="0" rtlCol="0">
            <a:noAutofit/>
          </a:bodyPr>
          <a:lstStyle/>
          <a:p>
            <a:endParaRPr sz="1726"/>
          </a:p>
        </p:txBody>
      </p:sp>
      <p:sp>
        <p:nvSpPr>
          <p:cNvPr id="10" name="object 10"/>
          <p:cNvSpPr/>
          <p:nvPr/>
        </p:nvSpPr>
        <p:spPr>
          <a:xfrm>
            <a:off x="7926829" y="82832"/>
            <a:ext cx="2448416" cy="6412169"/>
          </a:xfrm>
          <a:prstGeom prst="rect">
            <a:avLst/>
          </a:prstGeom>
          <a:blipFill>
            <a:blip r:embed="rId3" cstate="print"/>
            <a:stretch>
              <a:fillRect/>
            </a:stretch>
          </a:blipFill>
        </p:spPr>
        <p:txBody>
          <a:bodyPr wrap="square" lIns="0" tIns="0" rIns="0" bIns="0" rtlCol="0">
            <a:noAutofit/>
          </a:bodyPr>
          <a:lstStyle/>
          <a:p>
            <a:endParaRPr sz="1726"/>
          </a:p>
        </p:txBody>
      </p:sp>
      <p:sp>
        <p:nvSpPr>
          <p:cNvPr id="11" name="object 11"/>
          <p:cNvSpPr/>
          <p:nvPr/>
        </p:nvSpPr>
        <p:spPr>
          <a:xfrm>
            <a:off x="4691511" y="82832"/>
            <a:ext cx="2307114" cy="6412169"/>
          </a:xfrm>
          <a:prstGeom prst="rect">
            <a:avLst/>
          </a:prstGeom>
          <a:blipFill>
            <a:blip r:embed="rId3" cstate="print"/>
            <a:stretch>
              <a:fillRect/>
            </a:stretch>
          </a:blipFill>
        </p:spPr>
        <p:txBody>
          <a:bodyPr wrap="square" lIns="0" tIns="0" rIns="0" bIns="0" rtlCol="0">
            <a:noAutofit/>
          </a:bodyPr>
          <a:lstStyle/>
          <a:p>
            <a:endParaRPr sz="1726"/>
          </a:p>
        </p:txBody>
      </p:sp>
      <p:sp>
        <p:nvSpPr>
          <p:cNvPr id="12" name="object 12"/>
          <p:cNvSpPr/>
          <p:nvPr/>
        </p:nvSpPr>
        <p:spPr>
          <a:xfrm>
            <a:off x="1439138" y="82831"/>
            <a:ext cx="2346094" cy="6341518"/>
          </a:xfrm>
          <a:prstGeom prst="rect">
            <a:avLst/>
          </a:prstGeom>
          <a:blipFill>
            <a:blip r:embed="rId3" cstate="print"/>
            <a:stretch>
              <a:fillRect/>
            </a:stretch>
          </a:blipFill>
        </p:spPr>
        <p:txBody>
          <a:bodyPr wrap="square" lIns="0" tIns="0" rIns="0" bIns="0" rtlCol="0">
            <a:noAutofit/>
          </a:bodyPr>
          <a:lstStyle/>
          <a:p>
            <a:endParaRPr sz="1726"/>
          </a:p>
        </p:txBody>
      </p:sp>
      <p:sp>
        <p:nvSpPr>
          <p:cNvPr id="13" name="object 13"/>
          <p:cNvSpPr/>
          <p:nvPr/>
        </p:nvSpPr>
        <p:spPr>
          <a:xfrm>
            <a:off x="1005487" y="5208669"/>
            <a:ext cx="9589019" cy="1215681"/>
          </a:xfrm>
          <a:custGeom>
            <a:avLst/>
            <a:gdLst/>
            <a:ahLst/>
            <a:cxnLst/>
            <a:rect l="l" t="t" r="r" b="b"/>
            <a:pathLst>
              <a:path w="9997440" h="1267459">
                <a:moveTo>
                  <a:pt x="0" y="1267459"/>
                </a:moveTo>
                <a:lnTo>
                  <a:pt x="9997440" y="1267459"/>
                </a:lnTo>
                <a:lnTo>
                  <a:pt x="9997440" y="0"/>
                </a:lnTo>
                <a:lnTo>
                  <a:pt x="0" y="0"/>
                </a:lnTo>
                <a:lnTo>
                  <a:pt x="0" y="1267459"/>
                </a:lnTo>
                <a:close/>
              </a:path>
            </a:pathLst>
          </a:custGeom>
          <a:solidFill>
            <a:srgbClr val="00AF50">
              <a:alpha val="47840"/>
            </a:srgbClr>
          </a:solidFill>
        </p:spPr>
        <p:txBody>
          <a:bodyPr wrap="square" lIns="0" tIns="0" rIns="0" bIns="0" rtlCol="0">
            <a:noAutofit/>
          </a:bodyPr>
          <a:lstStyle/>
          <a:p>
            <a:endParaRPr sz="1726"/>
          </a:p>
        </p:txBody>
      </p:sp>
      <p:sp>
        <p:nvSpPr>
          <p:cNvPr id="14" name="object 14"/>
          <p:cNvSpPr/>
          <p:nvPr/>
        </p:nvSpPr>
        <p:spPr>
          <a:xfrm>
            <a:off x="4920517" y="5108784"/>
            <a:ext cx="1997955" cy="580128"/>
          </a:xfrm>
          <a:prstGeom prst="rect">
            <a:avLst/>
          </a:prstGeom>
          <a:blipFill>
            <a:blip r:embed="rId4" cstate="print"/>
            <a:stretch>
              <a:fillRect/>
            </a:stretch>
          </a:blipFill>
        </p:spPr>
        <p:txBody>
          <a:bodyPr wrap="square" lIns="0" tIns="0" rIns="0" bIns="0" rtlCol="0">
            <a:noAutofit/>
          </a:bodyPr>
          <a:lstStyle/>
          <a:p>
            <a:endParaRPr sz="1726"/>
          </a:p>
        </p:txBody>
      </p:sp>
      <p:sp>
        <p:nvSpPr>
          <p:cNvPr id="15" name="object 15"/>
          <p:cNvSpPr/>
          <p:nvPr/>
        </p:nvSpPr>
        <p:spPr>
          <a:xfrm>
            <a:off x="4094634" y="5617957"/>
            <a:ext cx="1522889" cy="489975"/>
          </a:xfrm>
          <a:prstGeom prst="rect">
            <a:avLst/>
          </a:prstGeom>
          <a:blipFill>
            <a:blip r:embed="rId5" cstate="print"/>
            <a:stretch>
              <a:fillRect/>
            </a:stretch>
          </a:blipFill>
        </p:spPr>
        <p:txBody>
          <a:bodyPr wrap="square" lIns="0" tIns="0" rIns="0" bIns="0" rtlCol="0">
            <a:noAutofit/>
          </a:bodyPr>
          <a:lstStyle/>
          <a:p>
            <a:endParaRPr sz="1726"/>
          </a:p>
        </p:txBody>
      </p:sp>
      <p:sp>
        <p:nvSpPr>
          <p:cNvPr id="16" name="object 16"/>
          <p:cNvSpPr/>
          <p:nvPr/>
        </p:nvSpPr>
        <p:spPr>
          <a:xfrm>
            <a:off x="5792689" y="5505890"/>
            <a:ext cx="1430312" cy="489975"/>
          </a:xfrm>
          <a:prstGeom prst="rect">
            <a:avLst/>
          </a:prstGeom>
          <a:blipFill>
            <a:blip r:embed="rId6" cstate="print"/>
            <a:stretch>
              <a:fillRect/>
            </a:stretch>
          </a:blipFill>
        </p:spPr>
        <p:txBody>
          <a:bodyPr wrap="square" lIns="0" tIns="0" rIns="0" bIns="0" rtlCol="0">
            <a:noAutofit/>
          </a:bodyPr>
          <a:lstStyle/>
          <a:p>
            <a:endParaRPr sz="1726"/>
          </a:p>
        </p:txBody>
      </p:sp>
      <p:sp>
        <p:nvSpPr>
          <p:cNvPr id="17" name="object 17"/>
          <p:cNvSpPr/>
          <p:nvPr/>
        </p:nvSpPr>
        <p:spPr>
          <a:xfrm>
            <a:off x="5590482" y="5769003"/>
            <a:ext cx="1832291" cy="489975"/>
          </a:xfrm>
          <a:prstGeom prst="rect">
            <a:avLst/>
          </a:prstGeom>
          <a:blipFill>
            <a:blip r:embed="rId7" cstate="print"/>
            <a:stretch>
              <a:fillRect/>
            </a:stretch>
          </a:blipFill>
        </p:spPr>
        <p:txBody>
          <a:bodyPr wrap="square" lIns="0" tIns="0" rIns="0" bIns="0" rtlCol="0">
            <a:noAutofit/>
          </a:bodyPr>
          <a:lstStyle/>
          <a:p>
            <a:endParaRPr sz="1726"/>
          </a:p>
        </p:txBody>
      </p:sp>
      <p:sp>
        <p:nvSpPr>
          <p:cNvPr id="18" name="object 18"/>
          <p:cNvSpPr/>
          <p:nvPr/>
        </p:nvSpPr>
        <p:spPr>
          <a:xfrm>
            <a:off x="5770763" y="6032116"/>
            <a:ext cx="1474287" cy="489975"/>
          </a:xfrm>
          <a:prstGeom prst="rect">
            <a:avLst/>
          </a:prstGeom>
          <a:blipFill>
            <a:blip r:embed="rId8" cstate="print"/>
            <a:stretch>
              <a:fillRect/>
            </a:stretch>
          </a:blipFill>
        </p:spPr>
        <p:txBody>
          <a:bodyPr wrap="square" lIns="0" tIns="0" rIns="0" bIns="0" rtlCol="0">
            <a:noAutofit/>
          </a:bodyPr>
          <a:lstStyle/>
          <a:p>
            <a:endParaRPr sz="1726"/>
          </a:p>
        </p:txBody>
      </p:sp>
      <p:sp>
        <p:nvSpPr>
          <p:cNvPr id="19" name="object 19"/>
          <p:cNvSpPr/>
          <p:nvPr/>
        </p:nvSpPr>
        <p:spPr>
          <a:xfrm>
            <a:off x="4147012" y="5628920"/>
            <a:ext cx="0" cy="484202"/>
          </a:xfrm>
          <a:custGeom>
            <a:avLst/>
            <a:gdLst/>
            <a:ahLst/>
            <a:cxnLst/>
            <a:rect l="l" t="t" r="r" b="b"/>
            <a:pathLst>
              <a:path h="504825">
                <a:moveTo>
                  <a:pt x="0" y="0"/>
                </a:moveTo>
                <a:lnTo>
                  <a:pt x="0" y="504824"/>
                </a:lnTo>
              </a:path>
            </a:pathLst>
          </a:custGeom>
          <a:ln w="38100">
            <a:solidFill>
              <a:srgbClr val="FFFFFF"/>
            </a:solidFill>
          </a:ln>
        </p:spPr>
        <p:txBody>
          <a:bodyPr wrap="square" lIns="0" tIns="0" rIns="0" bIns="0" rtlCol="0">
            <a:noAutofit/>
          </a:bodyPr>
          <a:lstStyle/>
          <a:p>
            <a:endParaRPr sz="1726"/>
          </a:p>
        </p:txBody>
      </p:sp>
      <p:sp>
        <p:nvSpPr>
          <p:cNvPr id="20" name="object 20"/>
          <p:cNvSpPr/>
          <p:nvPr/>
        </p:nvSpPr>
        <p:spPr>
          <a:xfrm>
            <a:off x="8111984" y="3625117"/>
            <a:ext cx="1866156" cy="1588425"/>
          </a:xfrm>
          <a:prstGeom prst="rect">
            <a:avLst/>
          </a:prstGeom>
          <a:blipFill>
            <a:blip r:embed="rId9" cstate="print"/>
            <a:stretch>
              <a:fillRect/>
            </a:stretch>
          </a:blipFill>
        </p:spPr>
        <p:txBody>
          <a:bodyPr wrap="square" lIns="0" tIns="0" rIns="0" bIns="0" rtlCol="0">
            <a:noAutofit/>
          </a:bodyPr>
          <a:lstStyle/>
          <a:p>
            <a:endParaRPr sz="1726"/>
          </a:p>
        </p:txBody>
      </p:sp>
      <p:sp>
        <p:nvSpPr>
          <p:cNvPr id="21" name="object 21"/>
          <p:cNvSpPr/>
          <p:nvPr/>
        </p:nvSpPr>
        <p:spPr>
          <a:xfrm>
            <a:off x="1807010" y="1683462"/>
            <a:ext cx="1688553" cy="585037"/>
          </a:xfrm>
          <a:prstGeom prst="rect">
            <a:avLst/>
          </a:prstGeom>
          <a:blipFill>
            <a:blip r:embed="rId10" cstate="print"/>
            <a:stretch>
              <a:fillRect/>
            </a:stretch>
          </a:blipFill>
        </p:spPr>
        <p:txBody>
          <a:bodyPr wrap="square" lIns="0" tIns="0" rIns="0" bIns="0" rtlCol="0">
            <a:noAutofit/>
          </a:bodyPr>
          <a:lstStyle/>
          <a:p>
            <a:endParaRPr sz="1726"/>
          </a:p>
        </p:txBody>
      </p:sp>
      <p:sp>
        <p:nvSpPr>
          <p:cNvPr id="22" name="object 22"/>
          <p:cNvSpPr/>
          <p:nvPr/>
        </p:nvSpPr>
        <p:spPr>
          <a:xfrm>
            <a:off x="4925390" y="1174204"/>
            <a:ext cx="1851781" cy="580128"/>
          </a:xfrm>
          <a:prstGeom prst="rect">
            <a:avLst/>
          </a:prstGeom>
          <a:blipFill>
            <a:blip r:embed="rId11" cstate="print"/>
            <a:stretch>
              <a:fillRect/>
            </a:stretch>
          </a:blipFill>
        </p:spPr>
        <p:txBody>
          <a:bodyPr wrap="square" lIns="0" tIns="0" rIns="0" bIns="0" rtlCol="0">
            <a:noAutofit/>
          </a:bodyPr>
          <a:lstStyle/>
          <a:p>
            <a:endParaRPr sz="1726"/>
          </a:p>
        </p:txBody>
      </p:sp>
      <p:sp>
        <p:nvSpPr>
          <p:cNvPr id="23" name="object 23"/>
          <p:cNvSpPr/>
          <p:nvPr/>
        </p:nvSpPr>
        <p:spPr>
          <a:xfrm>
            <a:off x="8231360" y="1693122"/>
            <a:ext cx="1995641" cy="580128"/>
          </a:xfrm>
          <a:prstGeom prst="rect">
            <a:avLst/>
          </a:prstGeom>
          <a:blipFill>
            <a:blip r:embed="rId12" cstate="print"/>
            <a:stretch>
              <a:fillRect/>
            </a:stretch>
          </a:blipFill>
        </p:spPr>
        <p:txBody>
          <a:bodyPr wrap="square" lIns="0" tIns="0" rIns="0" bIns="0" rtlCol="0">
            <a:noAutofit/>
          </a:bodyPr>
          <a:lstStyle/>
          <a:p>
            <a:endParaRPr sz="1726"/>
          </a:p>
        </p:txBody>
      </p:sp>
      <p:sp>
        <p:nvSpPr>
          <p:cNvPr id="24" name="object 24"/>
          <p:cNvSpPr/>
          <p:nvPr/>
        </p:nvSpPr>
        <p:spPr>
          <a:xfrm>
            <a:off x="8226488" y="2039067"/>
            <a:ext cx="1920118" cy="580128"/>
          </a:xfrm>
          <a:prstGeom prst="rect">
            <a:avLst/>
          </a:prstGeom>
          <a:blipFill>
            <a:blip r:embed="rId13" cstate="print"/>
            <a:stretch>
              <a:fillRect/>
            </a:stretch>
          </a:blipFill>
        </p:spPr>
        <p:txBody>
          <a:bodyPr wrap="square" lIns="0" tIns="0" rIns="0" bIns="0" rtlCol="0">
            <a:noAutofit/>
          </a:bodyPr>
          <a:lstStyle/>
          <a:p>
            <a:endParaRPr sz="1726"/>
          </a:p>
        </p:txBody>
      </p:sp>
      <p:sp>
        <p:nvSpPr>
          <p:cNvPr id="25" name="object 25"/>
          <p:cNvSpPr/>
          <p:nvPr/>
        </p:nvSpPr>
        <p:spPr>
          <a:xfrm>
            <a:off x="5618498" y="5694698"/>
            <a:ext cx="1462" cy="401979"/>
          </a:xfrm>
          <a:custGeom>
            <a:avLst/>
            <a:gdLst/>
            <a:ahLst/>
            <a:cxnLst/>
            <a:rect l="l" t="t" r="r" b="b"/>
            <a:pathLst>
              <a:path w="1524" h="419100">
                <a:moveTo>
                  <a:pt x="1524" y="0"/>
                </a:moveTo>
                <a:lnTo>
                  <a:pt x="0" y="419100"/>
                </a:lnTo>
              </a:path>
            </a:pathLst>
          </a:custGeom>
          <a:ln w="38100">
            <a:solidFill>
              <a:srgbClr val="FFFFFF"/>
            </a:solidFill>
          </a:ln>
        </p:spPr>
        <p:txBody>
          <a:bodyPr wrap="square" lIns="0" tIns="0" rIns="0" bIns="0" rtlCol="0">
            <a:noAutofit/>
          </a:bodyPr>
          <a:lstStyle/>
          <a:p>
            <a:endParaRPr sz="1726"/>
          </a:p>
        </p:txBody>
      </p:sp>
      <p:sp>
        <p:nvSpPr>
          <p:cNvPr id="26" name="object 26"/>
          <p:cNvSpPr/>
          <p:nvPr/>
        </p:nvSpPr>
        <p:spPr>
          <a:xfrm>
            <a:off x="2811956" y="5541215"/>
            <a:ext cx="6460650" cy="0"/>
          </a:xfrm>
          <a:custGeom>
            <a:avLst/>
            <a:gdLst/>
            <a:ahLst/>
            <a:cxnLst/>
            <a:rect l="l" t="t" r="r" b="b"/>
            <a:pathLst>
              <a:path w="6735826">
                <a:moveTo>
                  <a:pt x="6735826" y="0"/>
                </a:moveTo>
                <a:lnTo>
                  <a:pt x="0" y="0"/>
                </a:lnTo>
              </a:path>
            </a:pathLst>
          </a:custGeom>
          <a:ln w="38100">
            <a:solidFill>
              <a:srgbClr val="FFFFFF"/>
            </a:solidFill>
          </a:ln>
        </p:spPr>
        <p:txBody>
          <a:bodyPr wrap="square" lIns="0" tIns="0" rIns="0" bIns="0" rtlCol="0">
            <a:noAutofit/>
          </a:bodyPr>
          <a:lstStyle/>
          <a:p>
            <a:endParaRPr sz="1726"/>
          </a:p>
        </p:txBody>
      </p:sp>
      <p:sp>
        <p:nvSpPr>
          <p:cNvPr id="27" name="object 27"/>
          <p:cNvSpPr/>
          <p:nvPr/>
        </p:nvSpPr>
        <p:spPr>
          <a:xfrm>
            <a:off x="316034" y="119375"/>
            <a:ext cx="11401577" cy="903843"/>
          </a:xfrm>
          <a:custGeom>
            <a:avLst/>
            <a:gdLst/>
            <a:ahLst/>
            <a:cxnLst/>
            <a:rect l="l" t="t" r="r" b="b"/>
            <a:pathLst>
              <a:path w="11887200" h="942340">
                <a:moveTo>
                  <a:pt x="0" y="942340"/>
                </a:moveTo>
                <a:lnTo>
                  <a:pt x="11887200" y="942340"/>
                </a:lnTo>
                <a:lnTo>
                  <a:pt x="11887200" y="0"/>
                </a:lnTo>
                <a:lnTo>
                  <a:pt x="0" y="0"/>
                </a:lnTo>
                <a:lnTo>
                  <a:pt x="0" y="942340"/>
                </a:lnTo>
                <a:close/>
              </a:path>
            </a:pathLst>
          </a:custGeom>
          <a:solidFill>
            <a:srgbClr val="DCE6F1"/>
          </a:solidFill>
        </p:spPr>
        <p:txBody>
          <a:bodyPr wrap="square" lIns="0" tIns="0" rIns="0" bIns="0" rtlCol="0">
            <a:noAutofit/>
          </a:bodyPr>
          <a:lstStyle/>
          <a:p>
            <a:endParaRPr sz="1726"/>
          </a:p>
        </p:txBody>
      </p:sp>
      <p:sp>
        <p:nvSpPr>
          <p:cNvPr id="28" name="object 28"/>
          <p:cNvSpPr/>
          <p:nvPr/>
        </p:nvSpPr>
        <p:spPr>
          <a:xfrm>
            <a:off x="316034" y="119375"/>
            <a:ext cx="11401577" cy="903843"/>
          </a:xfrm>
          <a:custGeom>
            <a:avLst/>
            <a:gdLst/>
            <a:ahLst/>
            <a:cxnLst/>
            <a:rect l="l" t="t" r="r" b="b"/>
            <a:pathLst>
              <a:path w="11887200" h="942340">
                <a:moveTo>
                  <a:pt x="0" y="942340"/>
                </a:moveTo>
                <a:lnTo>
                  <a:pt x="11887200" y="942340"/>
                </a:lnTo>
                <a:lnTo>
                  <a:pt x="11887200" y="0"/>
                </a:lnTo>
                <a:lnTo>
                  <a:pt x="0" y="0"/>
                </a:lnTo>
                <a:lnTo>
                  <a:pt x="0" y="942340"/>
                </a:lnTo>
                <a:close/>
              </a:path>
            </a:pathLst>
          </a:custGeom>
          <a:ln w="20320">
            <a:solidFill>
              <a:srgbClr val="000000"/>
            </a:solidFill>
          </a:ln>
        </p:spPr>
        <p:txBody>
          <a:bodyPr wrap="square" lIns="0" tIns="0" rIns="0" bIns="0" rtlCol="0">
            <a:noAutofit/>
          </a:bodyPr>
          <a:lstStyle/>
          <a:p>
            <a:endParaRPr sz="1726"/>
          </a:p>
        </p:txBody>
      </p:sp>
      <p:sp>
        <p:nvSpPr>
          <p:cNvPr id="29" name="object 29"/>
          <p:cNvSpPr/>
          <p:nvPr/>
        </p:nvSpPr>
        <p:spPr>
          <a:xfrm>
            <a:off x="7818418" y="5655718"/>
            <a:ext cx="0" cy="485724"/>
          </a:xfrm>
          <a:custGeom>
            <a:avLst/>
            <a:gdLst/>
            <a:ahLst/>
            <a:cxnLst/>
            <a:rect l="l" t="t" r="r" b="b"/>
            <a:pathLst>
              <a:path h="506412">
                <a:moveTo>
                  <a:pt x="0" y="0"/>
                </a:moveTo>
                <a:lnTo>
                  <a:pt x="0" y="506412"/>
                </a:lnTo>
              </a:path>
            </a:pathLst>
          </a:custGeom>
          <a:ln w="38100">
            <a:solidFill>
              <a:srgbClr val="FFFFFF"/>
            </a:solidFill>
          </a:ln>
        </p:spPr>
        <p:txBody>
          <a:bodyPr wrap="square" lIns="0" tIns="0" rIns="0" bIns="0" rtlCol="0">
            <a:noAutofit/>
          </a:bodyPr>
          <a:lstStyle/>
          <a:p>
            <a:endParaRPr sz="1726"/>
          </a:p>
        </p:txBody>
      </p:sp>
      <p:sp>
        <p:nvSpPr>
          <p:cNvPr id="30" name="object 30"/>
          <p:cNvSpPr/>
          <p:nvPr/>
        </p:nvSpPr>
        <p:spPr>
          <a:xfrm>
            <a:off x="8185071" y="5547306"/>
            <a:ext cx="1352475" cy="489975"/>
          </a:xfrm>
          <a:prstGeom prst="rect">
            <a:avLst/>
          </a:prstGeom>
          <a:blipFill>
            <a:blip r:embed="rId14" cstate="print"/>
            <a:stretch>
              <a:fillRect/>
            </a:stretch>
          </a:blipFill>
        </p:spPr>
        <p:txBody>
          <a:bodyPr wrap="square" lIns="0" tIns="0" rIns="0" bIns="0" rtlCol="0">
            <a:noAutofit/>
          </a:bodyPr>
          <a:lstStyle/>
          <a:p>
            <a:endParaRPr sz="1726"/>
          </a:p>
        </p:txBody>
      </p:sp>
      <p:sp>
        <p:nvSpPr>
          <p:cNvPr id="31" name="object 31"/>
          <p:cNvSpPr/>
          <p:nvPr/>
        </p:nvSpPr>
        <p:spPr>
          <a:xfrm>
            <a:off x="8092494" y="5810419"/>
            <a:ext cx="1535192" cy="489975"/>
          </a:xfrm>
          <a:prstGeom prst="rect">
            <a:avLst/>
          </a:prstGeom>
          <a:blipFill>
            <a:blip r:embed="rId15" cstate="print"/>
            <a:stretch>
              <a:fillRect/>
            </a:stretch>
          </a:blipFill>
        </p:spPr>
        <p:txBody>
          <a:bodyPr wrap="square" lIns="0" tIns="0" rIns="0" bIns="0" rtlCol="0">
            <a:noAutofit/>
          </a:bodyPr>
          <a:lstStyle/>
          <a:p>
            <a:endParaRPr sz="1726"/>
          </a:p>
        </p:txBody>
      </p:sp>
      <p:sp>
        <p:nvSpPr>
          <p:cNvPr id="32" name="object 32"/>
          <p:cNvSpPr/>
          <p:nvPr/>
        </p:nvSpPr>
        <p:spPr>
          <a:xfrm>
            <a:off x="4849866" y="3006313"/>
            <a:ext cx="2046437" cy="2024511"/>
          </a:xfrm>
          <a:prstGeom prst="rect">
            <a:avLst/>
          </a:prstGeom>
          <a:blipFill>
            <a:blip r:embed="rId16" cstate="print"/>
            <a:stretch>
              <a:fillRect/>
            </a:stretch>
          </a:blipFill>
        </p:spPr>
        <p:txBody>
          <a:bodyPr wrap="square" lIns="0" tIns="0" rIns="0" bIns="0" rtlCol="0">
            <a:noAutofit/>
          </a:bodyPr>
          <a:lstStyle/>
          <a:p>
            <a:endParaRPr sz="1726"/>
          </a:p>
        </p:txBody>
      </p:sp>
      <p:sp>
        <p:nvSpPr>
          <p:cNvPr id="33" name="object 33"/>
          <p:cNvSpPr/>
          <p:nvPr/>
        </p:nvSpPr>
        <p:spPr>
          <a:xfrm>
            <a:off x="1570695" y="3018495"/>
            <a:ext cx="1985531" cy="2026946"/>
          </a:xfrm>
          <a:prstGeom prst="rect">
            <a:avLst/>
          </a:prstGeom>
          <a:blipFill>
            <a:blip r:embed="rId17" cstate="print"/>
            <a:stretch>
              <a:fillRect/>
            </a:stretch>
          </a:blipFill>
        </p:spPr>
        <p:txBody>
          <a:bodyPr wrap="square" lIns="0" tIns="0" rIns="0" bIns="0" rtlCol="0">
            <a:noAutofit/>
          </a:bodyPr>
          <a:lstStyle/>
          <a:p>
            <a:endParaRPr sz="1726"/>
          </a:p>
        </p:txBody>
      </p:sp>
      <p:sp>
        <p:nvSpPr>
          <p:cNvPr id="9" name="object 9"/>
          <p:cNvSpPr txBox="1"/>
          <p:nvPr/>
        </p:nvSpPr>
        <p:spPr>
          <a:xfrm>
            <a:off x="1828692" y="1250262"/>
            <a:ext cx="1636806" cy="1444822"/>
          </a:xfrm>
          <a:prstGeom prst="rect">
            <a:avLst/>
          </a:prstGeom>
        </p:spPr>
        <p:txBody>
          <a:bodyPr wrap="square" lIns="0" tIns="10323" rIns="0" bIns="0" rtlCol="0">
            <a:noAutofit/>
          </a:bodyPr>
          <a:lstStyle/>
          <a:p>
            <a:pPr algn="ctr">
              <a:lnSpc>
                <a:spcPts val="1626"/>
              </a:lnSpc>
            </a:pPr>
            <a:r>
              <a:rPr sz="1487" b="1" spc="-5" dirty="0">
                <a:solidFill>
                  <a:schemeClr val="bg1"/>
                </a:solidFill>
                <a:latin typeface="Arial"/>
                <a:cs typeface="Arial"/>
              </a:rPr>
              <a:t>Rendahnya akses</a:t>
            </a:r>
            <a:endParaRPr sz="1487" dirty="0">
              <a:solidFill>
                <a:schemeClr val="bg1"/>
              </a:solidFill>
              <a:latin typeface="Arial"/>
              <a:cs typeface="Arial"/>
            </a:endParaRPr>
          </a:p>
          <a:p>
            <a:pPr marL="377341" marR="390742" algn="ctr">
              <a:lnSpc>
                <a:spcPct val="95825"/>
              </a:lnSpc>
            </a:pPr>
            <a:r>
              <a:rPr sz="1487" b="1" spc="-2" dirty="0">
                <a:solidFill>
                  <a:schemeClr val="bg1"/>
                </a:solidFill>
                <a:latin typeface="Arial"/>
                <a:cs typeface="Arial"/>
              </a:rPr>
              <a:t>terhadap</a:t>
            </a:r>
            <a:endParaRPr sz="1487" dirty="0">
              <a:solidFill>
                <a:schemeClr val="bg1"/>
              </a:solidFill>
              <a:latin typeface="Arial"/>
              <a:cs typeface="Arial"/>
            </a:endParaRPr>
          </a:p>
          <a:p>
            <a:pPr marL="5051" marR="18722" indent="2134" algn="ctr">
              <a:lnSpc>
                <a:spcPct val="100233"/>
              </a:lnSpc>
              <a:spcBef>
                <a:spcPts val="768"/>
              </a:spcBef>
            </a:pPr>
            <a:r>
              <a:rPr sz="2062" b="1" spc="5" dirty="0">
                <a:solidFill>
                  <a:srgbClr val="FF0000"/>
                </a:solidFill>
                <a:latin typeface="Arial"/>
                <a:cs typeface="Arial"/>
              </a:rPr>
              <a:t>MAKANAN</a:t>
            </a:r>
            <a:r>
              <a:rPr sz="2062" b="1" spc="5" dirty="0">
                <a:solidFill>
                  <a:schemeClr val="bg1"/>
                </a:solidFill>
                <a:latin typeface="Arial"/>
                <a:cs typeface="Arial"/>
              </a:rPr>
              <a:t> </a:t>
            </a:r>
            <a:r>
              <a:rPr sz="1870" b="1" spc="-4" dirty="0">
                <a:solidFill>
                  <a:schemeClr val="bg1"/>
                </a:solidFill>
                <a:latin typeface="Calibri"/>
                <a:cs typeface="Calibri"/>
              </a:rPr>
              <a:t>dari segi jumlah dan kualitas gizi</a:t>
            </a:r>
            <a:endParaRPr sz="1870" dirty="0">
              <a:solidFill>
                <a:schemeClr val="bg1"/>
              </a:solidFill>
              <a:latin typeface="Calibri"/>
              <a:cs typeface="Calibri"/>
            </a:endParaRPr>
          </a:p>
        </p:txBody>
      </p:sp>
      <p:sp>
        <p:nvSpPr>
          <p:cNvPr id="8" name="object 8"/>
          <p:cNvSpPr txBox="1"/>
          <p:nvPr/>
        </p:nvSpPr>
        <p:spPr>
          <a:xfrm>
            <a:off x="4883121" y="1289124"/>
            <a:ext cx="1927143" cy="1470630"/>
          </a:xfrm>
          <a:prstGeom prst="rect">
            <a:avLst/>
          </a:prstGeom>
        </p:spPr>
        <p:txBody>
          <a:bodyPr wrap="square" lIns="0" tIns="13887" rIns="0" bIns="0" rtlCol="0">
            <a:noAutofit/>
          </a:bodyPr>
          <a:lstStyle/>
          <a:p>
            <a:pPr marL="175217" marR="181730" algn="ctr">
              <a:lnSpc>
                <a:spcPts val="2187"/>
              </a:lnSpc>
            </a:pPr>
            <a:r>
              <a:rPr sz="2062" b="1" spc="-5" dirty="0">
                <a:solidFill>
                  <a:srgbClr val="FF0000"/>
                </a:solidFill>
                <a:latin typeface="Arial"/>
                <a:cs typeface="Arial"/>
              </a:rPr>
              <a:t>POLA ASUH</a:t>
            </a:r>
            <a:endParaRPr sz="2062" dirty="0">
              <a:solidFill>
                <a:srgbClr val="FF0000"/>
              </a:solidFill>
              <a:latin typeface="Arial"/>
              <a:cs typeface="Arial"/>
            </a:endParaRPr>
          </a:p>
          <a:p>
            <a:pPr indent="-2664" algn="ctr">
              <a:lnSpc>
                <a:spcPts val="1709"/>
              </a:lnSpc>
            </a:pPr>
            <a:r>
              <a:rPr sz="1487" b="1" spc="-1" dirty="0">
                <a:solidFill>
                  <a:schemeClr val="bg1"/>
                </a:solidFill>
                <a:latin typeface="Arial"/>
                <a:cs typeface="Arial"/>
              </a:rPr>
              <a:t>yang kurang baik </a:t>
            </a:r>
            <a:endParaRPr sz="1487" dirty="0">
              <a:solidFill>
                <a:schemeClr val="bg1"/>
              </a:solidFill>
              <a:latin typeface="Arial"/>
              <a:cs typeface="Arial"/>
            </a:endParaRPr>
          </a:p>
          <a:p>
            <a:pPr algn="ctr">
              <a:lnSpc>
                <a:spcPts val="1709"/>
              </a:lnSpc>
              <a:spcBef>
                <a:spcPts val="180"/>
              </a:spcBef>
            </a:pPr>
            <a:r>
              <a:rPr sz="1487" b="1" spc="1" dirty="0">
                <a:solidFill>
                  <a:schemeClr val="bg1"/>
                </a:solidFill>
                <a:latin typeface="Arial"/>
                <a:cs typeface="Arial"/>
              </a:rPr>
              <a:t>terutama pada </a:t>
            </a:r>
            <a:endParaRPr sz="1487" dirty="0">
              <a:solidFill>
                <a:schemeClr val="bg1"/>
              </a:solidFill>
              <a:latin typeface="Arial"/>
              <a:cs typeface="Arial"/>
            </a:endParaRPr>
          </a:p>
          <a:p>
            <a:pPr algn="ctr">
              <a:lnSpc>
                <a:spcPts val="1709"/>
              </a:lnSpc>
              <a:spcBef>
                <a:spcPts val="180"/>
              </a:spcBef>
            </a:pPr>
            <a:r>
              <a:rPr sz="1487" b="1" spc="4" dirty="0">
                <a:solidFill>
                  <a:schemeClr val="bg1"/>
                </a:solidFill>
                <a:latin typeface="Arial"/>
                <a:cs typeface="Arial"/>
              </a:rPr>
              <a:t>p</a:t>
            </a:r>
            <a:r>
              <a:rPr sz="1487" b="1" spc="-9" dirty="0">
                <a:solidFill>
                  <a:schemeClr val="bg1"/>
                </a:solidFill>
                <a:latin typeface="Arial"/>
                <a:cs typeface="Arial"/>
              </a:rPr>
              <a:t>er</a:t>
            </a:r>
            <a:r>
              <a:rPr sz="1487" b="1" spc="4" dirty="0">
                <a:solidFill>
                  <a:schemeClr val="bg1"/>
                </a:solidFill>
                <a:latin typeface="Arial"/>
                <a:cs typeface="Arial"/>
              </a:rPr>
              <a:t>il</a:t>
            </a:r>
            <a:r>
              <a:rPr sz="1487" b="1" spc="-9" dirty="0">
                <a:solidFill>
                  <a:schemeClr val="bg1"/>
                </a:solidFill>
                <a:latin typeface="Arial"/>
                <a:cs typeface="Arial"/>
              </a:rPr>
              <a:t>ak</a:t>
            </a:r>
            <a:r>
              <a:rPr sz="1487" b="1" dirty="0">
                <a:solidFill>
                  <a:schemeClr val="bg1"/>
                </a:solidFill>
                <a:latin typeface="Arial"/>
                <a:cs typeface="Arial"/>
              </a:rPr>
              <a:t>u</a:t>
            </a:r>
            <a:r>
              <a:rPr sz="1487" b="1" spc="27" dirty="0">
                <a:solidFill>
                  <a:schemeClr val="bg1"/>
                </a:solidFill>
                <a:latin typeface="Arial"/>
                <a:cs typeface="Arial"/>
              </a:rPr>
              <a:t> </a:t>
            </a:r>
            <a:r>
              <a:rPr sz="1487" b="1" spc="4" dirty="0">
                <a:solidFill>
                  <a:schemeClr val="bg1"/>
                </a:solidFill>
                <a:latin typeface="Arial"/>
                <a:cs typeface="Arial"/>
              </a:rPr>
              <a:t>d</a:t>
            </a:r>
            <a:r>
              <a:rPr sz="1487" b="1" spc="-9" dirty="0">
                <a:solidFill>
                  <a:schemeClr val="bg1"/>
                </a:solidFill>
                <a:latin typeface="Arial"/>
                <a:cs typeface="Arial"/>
              </a:rPr>
              <a:t>a</a:t>
            </a:r>
            <a:r>
              <a:rPr sz="1487" b="1" dirty="0">
                <a:solidFill>
                  <a:schemeClr val="bg1"/>
                </a:solidFill>
                <a:latin typeface="Arial"/>
                <a:cs typeface="Arial"/>
              </a:rPr>
              <a:t>n </a:t>
            </a:r>
            <a:r>
              <a:rPr sz="1487" b="1" spc="9" dirty="0">
                <a:solidFill>
                  <a:schemeClr val="bg1"/>
                </a:solidFill>
                <a:latin typeface="Arial"/>
                <a:cs typeface="Arial"/>
              </a:rPr>
              <a:t> </a:t>
            </a:r>
            <a:r>
              <a:rPr sz="1487" b="1" spc="4" dirty="0">
                <a:solidFill>
                  <a:schemeClr val="bg1"/>
                </a:solidFill>
                <a:latin typeface="Arial"/>
                <a:cs typeface="Arial"/>
              </a:rPr>
              <a:t>p</a:t>
            </a:r>
            <a:r>
              <a:rPr sz="1487" b="1" spc="-9" dirty="0">
                <a:solidFill>
                  <a:schemeClr val="bg1"/>
                </a:solidFill>
                <a:latin typeface="Arial"/>
                <a:cs typeface="Arial"/>
              </a:rPr>
              <a:t>rak</a:t>
            </a:r>
            <a:r>
              <a:rPr sz="1487" b="1" dirty="0">
                <a:solidFill>
                  <a:schemeClr val="bg1"/>
                </a:solidFill>
                <a:latin typeface="Arial"/>
                <a:cs typeface="Arial"/>
              </a:rPr>
              <a:t>t</a:t>
            </a:r>
            <a:r>
              <a:rPr sz="1487" b="1" spc="-9" dirty="0">
                <a:solidFill>
                  <a:schemeClr val="bg1"/>
                </a:solidFill>
                <a:latin typeface="Arial"/>
                <a:cs typeface="Arial"/>
              </a:rPr>
              <a:t>e</a:t>
            </a:r>
            <a:r>
              <a:rPr sz="1487" b="1" dirty="0">
                <a:solidFill>
                  <a:schemeClr val="bg1"/>
                </a:solidFill>
                <a:latin typeface="Arial"/>
                <a:cs typeface="Arial"/>
              </a:rPr>
              <a:t>k </a:t>
            </a:r>
            <a:endParaRPr sz="1487" dirty="0">
              <a:solidFill>
                <a:schemeClr val="bg1"/>
              </a:solidFill>
              <a:latin typeface="Arial"/>
              <a:cs typeface="Arial"/>
            </a:endParaRPr>
          </a:p>
          <a:p>
            <a:pPr algn="ctr">
              <a:lnSpc>
                <a:spcPts val="1709"/>
              </a:lnSpc>
              <a:spcBef>
                <a:spcPts val="180"/>
              </a:spcBef>
            </a:pPr>
            <a:r>
              <a:rPr sz="1487" b="1" spc="-1" dirty="0">
                <a:solidFill>
                  <a:schemeClr val="bg1"/>
                </a:solidFill>
                <a:latin typeface="Arial"/>
                <a:cs typeface="Arial"/>
              </a:rPr>
              <a:t>pemberian makan </a:t>
            </a:r>
            <a:endParaRPr sz="1487" dirty="0">
              <a:solidFill>
                <a:schemeClr val="bg1"/>
              </a:solidFill>
              <a:latin typeface="Arial"/>
              <a:cs typeface="Arial"/>
            </a:endParaRPr>
          </a:p>
          <a:p>
            <a:pPr algn="ctr">
              <a:lnSpc>
                <a:spcPts val="1709"/>
              </a:lnSpc>
              <a:spcBef>
                <a:spcPts val="180"/>
              </a:spcBef>
            </a:pPr>
            <a:r>
              <a:rPr sz="1487" b="1" dirty="0">
                <a:solidFill>
                  <a:schemeClr val="bg1"/>
                </a:solidFill>
                <a:latin typeface="Arial"/>
                <a:cs typeface="Arial"/>
              </a:rPr>
              <a:t>bayi dan anak</a:t>
            </a:r>
            <a:endParaRPr sz="1487" dirty="0">
              <a:solidFill>
                <a:schemeClr val="bg1"/>
              </a:solidFill>
              <a:latin typeface="Arial"/>
              <a:cs typeface="Arial"/>
            </a:endParaRPr>
          </a:p>
        </p:txBody>
      </p:sp>
      <p:sp>
        <p:nvSpPr>
          <p:cNvPr id="7" name="object 7"/>
          <p:cNvSpPr txBox="1"/>
          <p:nvPr/>
        </p:nvSpPr>
        <p:spPr>
          <a:xfrm>
            <a:off x="8368154" y="1292286"/>
            <a:ext cx="1637050" cy="1908793"/>
          </a:xfrm>
          <a:prstGeom prst="rect">
            <a:avLst/>
          </a:prstGeom>
        </p:spPr>
        <p:txBody>
          <a:bodyPr wrap="square" lIns="0" tIns="10323" rIns="0" bIns="0" rtlCol="0">
            <a:noAutofit/>
          </a:bodyPr>
          <a:lstStyle/>
          <a:p>
            <a:pPr algn="ctr">
              <a:lnSpc>
                <a:spcPts val="1626"/>
              </a:lnSpc>
            </a:pPr>
            <a:r>
              <a:rPr sz="1487" b="1" spc="-4" dirty="0">
                <a:solidFill>
                  <a:schemeClr val="bg1"/>
                </a:solidFill>
                <a:latin typeface="Arial"/>
                <a:cs typeface="Arial"/>
              </a:rPr>
              <a:t>Rendahnya akses</a:t>
            </a:r>
            <a:endParaRPr sz="1487" dirty="0">
              <a:solidFill>
                <a:schemeClr val="bg1"/>
              </a:solidFill>
              <a:latin typeface="Arial"/>
              <a:cs typeface="Arial"/>
            </a:endParaRPr>
          </a:p>
          <a:p>
            <a:pPr marL="2301" marR="15875" indent="-4699" algn="ctr">
              <a:lnSpc>
                <a:spcPts val="1709"/>
              </a:lnSpc>
              <a:spcBef>
                <a:spcPts val="187"/>
              </a:spcBef>
            </a:pPr>
            <a:r>
              <a:rPr sz="1487" b="1" spc="-2" dirty="0">
                <a:solidFill>
                  <a:schemeClr val="bg1"/>
                </a:solidFill>
                <a:latin typeface="Arial"/>
                <a:cs typeface="Arial"/>
              </a:rPr>
              <a:t>terhadap </a:t>
            </a:r>
            <a:endParaRPr sz="2062" dirty="0">
              <a:solidFill>
                <a:schemeClr val="bg1"/>
              </a:solidFill>
              <a:latin typeface="Arial"/>
              <a:cs typeface="Arial"/>
            </a:endParaRPr>
          </a:p>
          <a:p>
            <a:pPr marL="2301" marR="15875" algn="ctr">
              <a:lnSpc>
                <a:spcPts val="2371"/>
              </a:lnSpc>
              <a:spcBef>
                <a:spcPts val="285"/>
              </a:spcBef>
            </a:pPr>
            <a:r>
              <a:rPr sz="2062" b="1" spc="21" dirty="0">
                <a:solidFill>
                  <a:srgbClr val="FF0000"/>
                </a:solidFill>
                <a:latin typeface="Arial"/>
                <a:cs typeface="Arial"/>
              </a:rPr>
              <a:t>PE</a:t>
            </a:r>
            <a:r>
              <a:rPr sz="2062" b="1" spc="34" dirty="0">
                <a:solidFill>
                  <a:srgbClr val="FF0000"/>
                </a:solidFill>
                <a:latin typeface="Arial"/>
                <a:cs typeface="Arial"/>
              </a:rPr>
              <a:t>L</a:t>
            </a:r>
            <a:r>
              <a:rPr sz="2062" b="1" spc="-258" dirty="0">
                <a:solidFill>
                  <a:srgbClr val="FF0000"/>
                </a:solidFill>
                <a:latin typeface="Arial"/>
                <a:cs typeface="Arial"/>
              </a:rPr>
              <a:t>A</a:t>
            </a:r>
            <a:r>
              <a:rPr sz="2062" b="1" spc="-154" dirty="0">
                <a:solidFill>
                  <a:srgbClr val="FF0000"/>
                </a:solidFill>
                <a:latin typeface="Arial"/>
                <a:cs typeface="Arial"/>
              </a:rPr>
              <a:t>Y</a:t>
            </a:r>
            <a:r>
              <a:rPr sz="2062" b="1" spc="13" dirty="0">
                <a:solidFill>
                  <a:srgbClr val="FF0000"/>
                </a:solidFill>
                <a:latin typeface="Arial"/>
                <a:cs typeface="Arial"/>
              </a:rPr>
              <a:t>A</a:t>
            </a:r>
            <a:r>
              <a:rPr sz="2062" b="1" spc="23" dirty="0">
                <a:solidFill>
                  <a:srgbClr val="FF0000"/>
                </a:solidFill>
                <a:latin typeface="Arial"/>
                <a:cs typeface="Arial"/>
              </a:rPr>
              <a:t>N</a:t>
            </a:r>
            <a:r>
              <a:rPr sz="2062" b="1" spc="13" dirty="0">
                <a:solidFill>
                  <a:srgbClr val="FF0000"/>
                </a:solidFill>
                <a:latin typeface="Arial"/>
                <a:cs typeface="Arial"/>
              </a:rPr>
              <a:t>AN</a:t>
            </a:r>
            <a:r>
              <a:rPr sz="2062" b="1" spc="4" dirty="0">
                <a:solidFill>
                  <a:srgbClr val="FF0000"/>
                </a:solidFill>
                <a:latin typeface="Arial"/>
                <a:cs typeface="Arial"/>
              </a:rPr>
              <a:t> </a:t>
            </a:r>
            <a:endParaRPr sz="2062" dirty="0">
              <a:solidFill>
                <a:srgbClr val="FF0000"/>
              </a:solidFill>
              <a:latin typeface="Arial"/>
              <a:cs typeface="Arial"/>
            </a:endParaRPr>
          </a:p>
          <a:p>
            <a:pPr marL="2301" marR="15875" algn="ctr">
              <a:lnSpc>
                <a:spcPts val="2371"/>
              </a:lnSpc>
              <a:spcBef>
                <a:spcPts val="395"/>
              </a:spcBef>
            </a:pPr>
            <a:r>
              <a:rPr sz="2062" b="1" spc="13" dirty="0">
                <a:solidFill>
                  <a:srgbClr val="FF0000"/>
                </a:solidFill>
                <a:latin typeface="Arial"/>
                <a:cs typeface="Arial"/>
              </a:rPr>
              <a:t>K</a:t>
            </a:r>
            <a:r>
              <a:rPr sz="2062" b="1" dirty="0">
                <a:solidFill>
                  <a:srgbClr val="FF0000"/>
                </a:solidFill>
                <a:latin typeface="Arial"/>
                <a:cs typeface="Arial"/>
              </a:rPr>
              <a:t>E</a:t>
            </a:r>
            <a:r>
              <a:rPr sz="2062" b="1" spc="21" dirty="0">
                <a:solidFill>
                  <a:srgbClr val="FF0000"/>
                </a:solidFill>
                <a:latin typeface="Arial"/>
                <a:cs typeface="Arial"/>
              </a:rPr>
              <a:t>SE</a:t>
            </a:r>
            <a:r>
              <a:rPr sz="2062" b="1" spc="28" dirty="0">
                <a:solidFill>
                  <a:srgbClr val="FF0000"/>
                </a:solidFill>
                <a:latin typeface="Arial"/>
                <a:cs typeface="Arial"/>
              </a:rPr>
              <a:t>H</a:t>
            </a:r>
            <a:r>
              <a:rPr sz="2062" b="1" spc="-220" dirty="0">
                <a:solidFill>
                  <a:srgbClr val="FF0000"/>
                </a:solidFill>
                <a:latin typeface="Arial"/>
                <a:cs typeface="Arial"/>
              </a:rPr>
              <a:t>A</a:t>
            </a:r>
            <a:r>
              <a:rPr sz="2062" b="1" spc="-99" dirty="0">
                <a:solidFill>
                  <a:srgbClr val="FF0000"/>
                </a:solidFill>
                <a:latin typeface="Arial"/>
                <a:cs typeface="Arial"/>
              </a:rPr>
              <a:t>T</a:t>
            </a:r>
            <a:r>
              <a:rPr sz="2062" b="1" spc="13" dirty="0">
                <a:solidFill>
                  <a:srgbClr val="FF0000"/>
                </a:solidFill>
                <a:latin typeface="Arial"/>
                <a:cs typeface="Arial"/>
              </a:rPr>
              <a:t>AN</a:t>
            </a:r>
            <a:r>
              <a:rPr sz="2062" b="1" spc="4" dirty="0">
                <a:solidFill>
                  <a:srgbClr val="FF0000"/>
                </a:solidFill>
                <a:latin typeface="Arial"/>
                <a:cs typeface="Arial"/>
              </a:rPr>
              <a:t> </a:t>
            </a:r>
            <a:endParaRPr sz="1487" dirty="0">
              <a:solidFill>
                <a:srgbClr val="FF0000"/>
              </a:solidFill>
              <a:latin typeface="Arial"/>
              <a:cs typeface="Arial"/>
            </a:endParaRPr>
          </a:p>
          <a:p>
            <a:pPr marL="2301" marR="15875" algn="ctr">
              <a:lnSpc>
                <a:spcPts val="1709"/>
              </a:lnSpc>
              <a:spcBef>
                <a:spcPts val="395"/>
              </a:spcBef>
            </a:pPr>
            <a:r>
              <a:rPr sz="1487" b="1" spc="-1" dirty="0">
                <a:solidFill>
                  <a:schemeClr val="bg1"/>
                </a:solidFill>
                <a:latin typeface="Arial"/>
                <a:cs typeface="Arial"/>
              </a:rPr>
              <a:t>termasuk akses </a:t>
            </a:r>
            <a:endParaRPr sz="1487" dirty="0">
              <a:solidFill>
                <a:schemeClr val="bg1"/>
              </a:solidFill>
              <a:latin typeface="Arial"/>
              <a:cs typeface="Arial"/>
            </a:endParaRPr>
          </a:p>
          <a:p>
            <a:pPr marL="2301" marR="15875" algn="ctr">
              <a:lnSpc>
                <a:spcPts val="1709"/>
              </a:lnSpc>
              <a:spcBef>
                <a:spcPts val="285"/>
              </a:spcBef>
            </a:pPr>
            <a:r>
              <a:rPr sz="1487" b="1" dirty="0">
                <a:solidFill>
                  <a:schemeClr val="bg1"/>
                </a:solidFill>
                <a:latin typeface="Arial"/>
                <a:cs typeface="Arial"/>
              </a:rPr>
              <a:t>sanitasi dan air</a:t>
            </a:r>
            <a:endParaRPr sz="1487" dirty="0">
              <a:solidFill>
                <a:schemeClr val="bg1"/>
              </a:solidFill>
              <a:latin typeface="Arial"/>
              <a:cs typeface="Arial"/>
            </a:endParaRPr>
          </a:p>
          <a:p>
            <a:pPr marL="499769" marR="513906" algn="ctr">
              <a:lnSpc>
                <a:spcPts val="1702"/>
              </a:lnSpc>
              <a:spcBef>
                <a:spcPts val="370"/>
              </a:spcBef>
            </a:pPr>
            <a:r>
              <a:rPr sz="1487" b="1" spc="1" dirty="0">
                <a:solidFill>
                  <a:schemeClr val="bg1"/>
                </a:solidFill>
                <a:latin typeface="Arial"/>
                <a:cs typeface="Arial"/>
              </a:rPr>
              <a:t>bersih</a:t>
            </a:r>
            <a:endParaRPr sz="1487" dirty="0">
              <a:solidFill>
                <a:schemeClr val="bg1"/>
              </a:solidFill>
              <a:latin typeface="Arial"/>
              <a:cs typeface="Arial"/>
            </a:endParaRPr>
          </a:p>
        </p:txBody>
      </p:sp>
      <p:sp>
        <p:nvSpPr>
          <p:cNvPr id="6" name="object 6"/>
          <p:cNvSpPr txBox="1"/>
          <p:nvPr/>
        </p:nvSpPr>
        <p:spPr>
          <a:xfrm>
            <a:off x="5717166" y="5866627"/>
            <a:ext cx="1597121" cy="243623"/>
          </a:xfrm>
          <a:prstGeom prst="rect">
            <a:avLst/>
          </a:prstGeom>
        </p:spPr>
        <p:txBody>
          <a:bodyPr wrap="square" lIns="0" tIns="11816" rIns="0" bIns="0" rtlCol="0">
            <a:noAutofit/>
          </a:bodyPr>
          <a:lstStyle/>
          <a:p>
            <a:pPr marL="12181">
              <a:lnSpc>
                <a:spcPts val="1860"/>
              </a:lnSpc>
            </a:pPr>
            <a:r>
              <a:rPr sz="1726" b="1" spc="-5" dirty="0">
                <a:latin typeface="Arial"/>
                <a:cs typeface="Arial"/>
              </a:rPr>
              <a:t>pemberdayaan</a:t>
            </a:r>
            <a:endParaRPr sz="1726">
              <a:latin typeface="Arial"/>
              <a:cs typeface="Arial"/>
            </a:endParaRPr>
          </a:p>
        </p:txBody>
      </p:sp>
      <p:sp>
        <p:nvSpPr>
          <p:cNvPr id="5" name="object 5"/>
          <p:cNvSpPr txBox="1"/>
          <p:nvPr/>
        </p:nvSpPr>
        <p:spPr>
          <a:xfrm>
            <a:off x="8219787" y="5907738"/>
            <a:ext cx="1299804" cy="243623"/>
          </a:xfrm>
          <a:prstGeom prst="rect">
            <a:avLst/>
          </a:prstGeom>
        </p:spPr>
        <p:txBody>
          <a:bodyPr wrap="square" lIns="0" tIns="11816" rIns="0" bIns="0" rtlCol="0">
            <a:noAutofit/>
          </a:bodyPr>
          <a:lstStyle/>
          <a:p>
            <a:pPr marL="12181">
              <a:lnSpc>
                <a:spcPts val="1860"/>
              </a:lnSpc>
            </a:pPr>
            <a:r>
              <a:rPr sz="1726" b="1" dirty="0">
                <a:latin typeface="Arial"/>
                <a:cs typeface="Arial"/>
              </a:rPr>
              <a:t>Lingkungan</a:t>
            </a:r>
            <a:endParaRPr sz="1726">
              <a:latin typeface="Arial"/>
              <a:cs typeface="Arial"/>
            </a:endParaRPr>
          </a:p>
        </p:txBody>
      </p:sp>
      <p:sp>
        <p:nvSpPr>
          <p:cNvPr id="4" name="object 4"/>
          <p:cNvSpPr txBox="1"/>
          <p:nvPr/>
        </p:nvSpPr>
        <p:spPr>
          <a:xfrm>
            <a:off x="2736433" y="5936875"/>
            <a:ext cx="721406" cy="243927"/>
          </a:xfrm>
          <a:prstGeom prst="rect">
            <a:avLst/>
          </a:prstGeom>
        </p:spPr>
        <p:txBody>
          <a:bodyPr wrap="square" lIns="0" tIns="11572" rIns="0" bIns="0" rtlCol="0">
            <a:noAutofit/>
          </a:bodyPr>
          <a:lstStyle/>
          <a:p>
            <a:pPr marL="12181">
              <a:lnSpc>
                <a:spcPts val="1822"/>
              </a:lnSpc>
            </a:pPr>
            <a:r>
              <a:rPr sz="1726" b="1" spc="-12" dirty="0">
                <a:latin typeface="Calibri"/>
                <a:cs typeface="Calibri"/>
              </a:rPr>
              <a:t>budaya</a:t>
            </a:r>
            <a:endParaRPr sz="1726">
              <a:latin typeface="Calibri"/>
              <a:cs typeface="Calibri"/>
            </a:endParaRPr>
          </a:p>
        </p:txBody>
      </p:sp>
      <p:sp>
        <p:nvSpPr>
          <p:cNvPr id="3" name="object 3"/>
          <p:cNvSpPr txBox="1"/>
          <p:nvPr/>
        </p:nvSpPr>
        <p:spPr>
          <a:xfrm>
            <a:off x="1005487" y="5208669"/>
            <a:ext cx="9589019" cy="1215681"/>
          </a:xfrm>
          <a:prstGeom prst="rect">
            <a:avLst/>
          </a:prstGeom>
        </p:spPr>
        <p:txBody>
          <a:bodyPr wrap="square" lIns="0" tIns="14830" rIns="0" bIns="0" rtlCol="0">
            <a:noAutofit/>
          </a:bodyPr>
          <a:lstStyle/>
          <a:p>
            <a:pPr marL="4048493" marR="3821705" algn="ctr">
              <a:lnSpc>
                <a:spcPts val="2335"/>
              </a:lnSpc>
            </a:pPr>
            <a:r>
              <a:rPr sz="2062" spc="-23" dirty="0">
                <a:solidFill>
                  <a:schemeClr val="bg1"/>
                </a:solidFill>
                <a:latin typeface="Calibri Light"/>
                <a:cs typeface="Calibri Light"/>
              </a:rPr>
              <a:t>AKAR MASALAH</a:t>
            </a:r>
            <a:endParaRPr sz="2062" dirty="0">
              <a:solidFill>
                <a:schemeClr val="bg1"/>
              </a:solidFill>
              <a:latin typeface="Calibri Light"/>
              <a:cs typeface="Calibri Light"/>
            </a:endParaRPr>
          </a:p>
          <a:p>
            <a:pPr marL="1285050">
              <a:lnSpc>
                <a:spcPts val="1984"/>
              </a:lnSpc>
              <a:spcBef>
                <a:spcPts val="549"/>
              </a:spcBef>
            </a:pPr>
            <a:r>
              <a:rPr sz="1726" b="1" spc="-18" dirty="0">
                <a:solidFill>
                  <a:schemeClr val="bg1"/>
                </a:solidFill>
                <a:latin typeface="Calibri"/>
                <a:cs typeface="Calibri"/>
              </a:rPr>
              <a:t>P</a:t>
            </a:r>
            <a:r>
              <a:rPr sz="1726" b="1" spc="-9" dirty="0">
                <a:solidFill>
                  <a:schemeClr val="bg1"/>
                </a:solidFill>
                <a:latin typeface="Calibri"/>
                <a:cs typeface="Calibri"/>
              </a:rPr>
              <a:t>o</a:t>
            </a:r>
            <a:r>
              <a:rPr sz="1726" b="1" dirty="0">
                <a:solidFill>
                  <a:schemeClr val="bg1"/>
                </a:solidFill>
                <a:latin typeface="Calibri"/>
                <a:cs typeface="Calibri"/>
              </a:rPr>
              <a:t>l</a:t>
            </a:r>
            <a:r>
              <a:rPr sz="1726" b="1" spc="-4" dirty="0">
                <a:solidFill>
                  <a:schemeClr val="bg1"/>
                </a:solidFill>
                <a:latin typeface="Calibri"/>
                <a:cs typeface="Calibri"/>
              </a:rPr>
              <a:t>i</a:t>
            </a:r>
            <a:r>
              <a:rPr sz="1726" b="1" dirty="0">
                <a:solidFill>
                  <a:schemeClr val="bg1"/>
                </a:solidFill>
                <a:latin typeface="Calibri"/>
                <a:cs typeface="Calibri"/>
              </a:rPr>
              <a:t>t</a:t>
            </a:r>
            <a:r>
              <a:rPr sz="1726" b="1" spc="-4" dirty="0">
                <a:solidFill>
                  <a:schemeClr val="bg1"/>
                </a:solidFill>
                <a:latin typeface="Calibri"/>
                <a:cs typeface="Calibri"/>
              </a:rPr>
              <a:t>i</a:t>
            </a:r>
            <a:r>
              <a:rPr sz="1726" b="1" dirty="0">
                <a:solidFill>
                  <a:schemeClr val="bg1"/>
                </a:solidFill>
                <a:latin typeface="Calibri"/>
                <a:cs typeface="Calibri"/>
              </a:rPr>
              <a:t>k, s</a:t>
            </a:r>
            <a:r>
              <a:rPr sz="1726" b="1" spc="-4" dirty="0">
                <a:solidFill>
                  <a:schemeClr val="bg1"/>
                </a:solidFill>
                <a:latin typeface="Calibri"/>
                <a:cs typeface="Calibri"/>
              </a:rPr>
              <a:t>o</a:t>
            </a:r>
            <a:r>
              <a:rPr sz="1726" b="1" dirty="0">
                <a:solidFill>
                  <a:schemeClr val="bg1"/>
                </a:solidFill>
                <a:latin typeface="Calibri"/>
                <a:cs typeface="Calibri"/>
              </a:rPr>
              <a:t>si</a:t>
            </a:r>
            <a:r>
              <a:rPr sz="1726" b="1" spc="-9" dirty="0">
                <a:solidFill>
                  <a:schemeClr val="bg1"/>
                </a:solidFill>
                <a:latin typeface="Calibri"/>
                <a:cs typeface="Calibri"/>
              </a:rPr>
              <a:t>a</a:t>
            </a:r>
            <a:r>
              <a:rPr sz="1726" b="1" dirty="0">
                <a:solidFill>
                  <a:schemeClr val="bg1"/>
                </a:solidFill>
                <a:latin typeface="Calibri"/>
                <a:cs typeface="Calibri"/>
              </a:rPr>
              <a:t>l</a:t>
            </a:r>
            <a:r>
              <a:rPr sz="1726" b="1" spc="-9" dirty="0">
                <a:solidFill>
                  <a:schemeClr val="bg1"/>
                </a:solidFill>
                <a:latin typeface="Calibri"/>
                <a:cs typeface="Calibri"/>
              </a:rPr>
              <a:t> </a:t>
            </a:r>
            <a:r>
              <a:rPr sz="1726" b="1" spc="-4" dirty="0">
                <a:solidFill>
                  <a:schemeClr val="bg1"/>
                </a:solidFill>
                <a:latin typeface="Calibri"/>
                <a:cs typeface="Calibri"/>
              </a:rPr>
              <a:t>d</a:t>
            </a:r>
            <a:r>
              <a:rPr sz="1726" b="1" spc="-9" dirty="0">
                <a:solidFill>
                  <a:schemeClr val="bg1"/>
                </a:solidFill>
                <a:latin typeface="Calibri"/>
                <a:cs typeface="Calibri"/>
              </a:rPr>
              <a:t>a</a:t>
            </a:r>
            <a:r>
              <a:rPr sz="1726" b="1" dirty="0">
                <a:solidFill>
                  <a:schemeClr val="bg1"/>
                </a:solidFill>
                <a:latin typeface="Calibri"/>
                <a:cs typeface="Calibri"/>
              </a:rPr>
              <a:t>n      </a:t>
            </a:r>
            <a:r>
              <a:rPr sz="1726" b="1" spc="162" dirty="0">
                <a:solidFill>
                  <a:schemeClr val="bg1"/>
                </a:solidFill>
                <a:latin typeface="Calibri"/>
                <a:cs typeface="Calibri"/>
              </a:rPr>
              <a:t> </a:t>
            </a:r>
            <a:r>
              <a:rPr sz="2590" b="1" baseline="-14493" dirty="0">
                <a:solidFill>
                  <a:schemeClr val="bg1"/>
                </a:solidFill>
                <a:latin typeface="Arial"/>
                <a:cs typeface="Arial"/>
              </a:rPr>
              <a:t>Kemiskinan      </a:t>
            </a:r>
            <a:r>
              <a:rPr sz="2590" b="1" spc="324" baseline="-14493" dirty="0">
                <a:solidFill>
                  <a:schemeClr val="bg1"/>
                </a:solidFill>
                <a:latin typeface="Arial"/>
                <a:cs typeface="Arial"/>
              </a:rPr>
              <a:t> </a:t>
            </a:r>
            <a:r>
              <a:rPr sz="2590" b="1" baseline="14493" dirty="0">
                <a:solidFill>
                  <a:schemeClr val="bg1"/>
                </a:solidFill>
                <a:latin typeface="Arial"/>
                <a:cs typeface="Arial"/>
              </a:rPr>
              <a:t>K</a:t>
            </a:r>
            <a:r>
              <a:rPr sz="2590" b="1" spc="4" baseline="14493" dirty="0">
                <a:solidFill>
                  <a:schemeClr val="bg1"/>
                </a:solidFill>
                <a:latin typeface="Arial"/>
                <a:cs typeface="Arial"/>
              </a:rPr>
              <a:t>u</a:t>
            </a:r>
            <a:r>
              <a:rPr sz="2590" b="1" baseline="14493" dirty="0">
                <a:solidFill>
                  <a:schemeClr val="bg1"/>
                </a:solidFill>
                <a:latin typeface="Arial"/>
                <a:cs typeface="Arial"/>
              </a:rPr>
              <a:t>ra</a:t>
            </a:r>
            <a:r>
              <a:rPr sz="2590" b="1" spc="4" baseline="14493" dirty="0">
                <a:solidFill>
                  <a:schemeClr val="bg1"/>
                </a:solidFill>
                <a:latin typeface="Arial"/>
                <a:cs typeface="Arial"/>
              </a:rPr>
              <a:t>n</a:t>
            </a:r>
            <a:r>
              <a:rPr sz="2590" b="1" baseline="14493" dirty="0">
                <a:solidFill>
                  <a:schemeClr val="bg1"/>
                </a:solidFill>
                <a:latin typeface="Arial"/>
                <a:cs typeface="Arial"/>
              </a:rPr>
              <a:t>g</a:t>
            </a:r>
            <a:r>
              <a:rPr sz="2590" b="1" spc="4" baseline="14493" dirty="0">
                <a:solidFill>
                  <a:schemeClr val="bg1"/>
                </a:solidFill>
                <a:latin typeface="Arial"/>
                <a:cs typeface="Arial"/>
              </a:rPr>
              <a:t>n</a:t>
            </a:r>
            <a:r>
              <a:rPr sz="2590" b="1" spc="-57" baseline="14493" dirty="0">
                <a:solidFill>
                  <a:schemeClr val="bg1"/>
                </a:solidFill>
                <a:latin typeface="Arial"/>
                <a:cs typeface="Arial"/>
              </a:rPr>
              <a:t>y</a:t>
            </a:r>
            <a:r>
              <a:rPr sz="2590" b="1" baseline="14493" dirty="0">
                <a:solidFill>
                  <a:schemeClr val="bg1"/>
                </a:solidFill>
                <a:latin typeface="Arial"/>
                <a:cs typeface="Arial"/>
              </a:rPr>
              <a:t>a                   </a:t>
            </a:r>
            <a:r>
              <a:rPr sz="2590" b="1" spc="305" baseline="14493" dirty="0">
                <a:solidFill>
                  <a:schemeClr val="bg1"/>
                </a:solidFill>
                <a:latin typeface="Arial"/>
                <a:cs typeface="Arial"/>
              </a:rPr>
              <a:t> </a:t>
            </a:r>
            <a:r>
              <a:rPr sz="1726" b="1" dirty="0">
                <a:solidFill>
                  <a:schemeClr val="bg1"/>
                </a:solidFill>
                <a:latin typeface="Arial"/>
                <a:cs typeface="Arial"/>
              </a:rPr>
              <a:t>Degradasi</a:t>
            </a:r>
            <a:endParaRPr sz="1726" dirty="0">
              <a:solidFill>
                <a:schemeClr val="bg1"/>
              </a:solidFill>
              <a:latin typeface="Arial"/>
              <a:cs typeface="Arial"/>
            </a:endParaRPr>
          </a:p>
          <a:p>
            <a:pPr marL="4875273" marR="3472948" algn="ctr">
              <a:lnSpc>
                <a:spcPct val="95825"/>
              </a:lnSpc>
              <a:spcBef>
                <a:spcPts val="2141"/>
              </a:spcBef>
            </a:pPr>
            <a:r>
              <a:rPr sz="1726" b="1" spc="1" dirty="0">
                <a:solidFill>
                  <a:schemeClr val="bg1"/>
                </a:solidFill>
                <a:latin typeface="Arial"/>
                <a:cs typeface="Arial"/>
              </a:rPr>
              <a:t>perempuan</a:t>
            </a:r>
            <a:endParaRPr sz="1726" dirty="0">
              <a:solidFill>
                <a:schemeClr val="bg1"/>
              </a:solidFill>
              <a:latin typeface="Arial"/>
              <a:cs typeface="Arial"/>
            </a:endParaRPr>
          </a:p>
        </p:txBody>
      </p:sp>
      <p:sp>
        <p:nvSpPr>
          <p:cNvPr id="2" name="object 2"/>
          <p:cNvSpPr txBox="1"/>
          <p:nvPr/>
        </p:nvSpPr>
        <p:spPr>
          <a:xfrm>
            <a:off x="316034" y="119375"/>
            <a:ext cx="11401577" cy="903843"/>
          </a:xfrm>
          <a:prstGeom prst="rect">
            <a:avLst/>
          </a:prstGeom>
        </p:spPr>
        <p:txBody>
          <a:bodyPr wrap="square" lIns="0" tIns="35325" rIns="0" bIns="0" rtlCol="0">
            <a:noAutofit/>
          </a:bodyPr>
          <a:lstStyle/>
          <a:p>
            <a:pPr marL="1263223" marR="1261682" algn="ctr">
              <a:lnSpc>
                <a:spcPct val="101725"/>
              </a:lnSpc>
            </a:pPr>
            <a:r>
              <a:rPr sz="2638" b="1" spc="-37" dirty="0">
                <a:solidFill>
                  <a:schemeClr val="bg1"/>
                </a:solidFill>
                <a:latin typeface="Calibri"/>
                <a:cs typeface="Calibri"/>
              </a:rPr>
              <a:t>PERBAIKAN POLA MAKAN-POLA ASUH- PELAYANAN KESEHATAN</a:t>
            </a:r>
            <a:endParaRPr sz="2638" dirty="0">
              <a:solidFill>
                <a:schemeClr val="bg1"/>
              </a:solidFill>
              <a:latin typeface="Calibri"/>
              <a:cs typeface="Calibri"/>
            </a:endParaRPr>
          </a:p>
          <a:p>
            <a:pPr marL="500560" marR="498599" algn="ctr">
              <a:lnSpc>
                <a:spcPts val="3136"/>
              </a:lnSpc>
              <a:spcBef>
                <a:spcPts val="156"/>
              </a:spcBef>
            </a:pPr>
            <a:r>
              <a:rPr sz="2638" b="1" spc="-1" dirty="0">
                <a:solidFill>
                  <a:schemeClr val="bg1"/>
                </a:solidFill>
                <a:latin typeface="Calibri"/>
                <a:cs typeface="Calibri"/>
              </a:rPr>
              <a:t>(PERBAIKAN AKSES SANITASI DAN AIR BERSIH) DAN PERUBAHAN </a:t>
            </a:r>
            <a:r>
              <a:rPr sz="2638" b="1" spc="-1" dirty="0">
                <a:solidFill>
                  <a:srgbClr val="FF0000"/>
                </a:solidFill>
                <a:latin typeface="Calibri"/>
                <a:cs typeface="Calibri"/>
              </a:rPr>
              <a:t>PERILAKU</a:t>
            </a:r>
            <a:endParaRPr sz="2638" dirty="0">
              <a:solidFill>
                <a:srgbClr val="FF0000"/>
              </a:solidFill>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FDD383-54C8-4B6A-A93E-CC9306ECF110}"/>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382955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1">
            <a:extLst>
              <a:ext uri="{FF2B5EF4-FFF2-40B4-BE49-F238E27FC236}">
                <a16:creationId xmlns:a16="http://schemas.microsoft.com/office/drawing/2014/main" id="{30F905BD-2300-4AA1-8DAD-D322F8E3C5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6013" y="3568700"/>
            <a:ext cx="4579937"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31" descr="A picture containing text&#10;&#10;Description generated with very high confidence">
            <a:extLst>
              <a:ext uri="{FF2B5EF4-FFF2-40B4-BE49-F238E27FC236}">
                <a16:creationId xmlns:a16="http://schemas.microsoft.com/office/drawing/2014/main" id="{1368D3B3-1F8B-4007-AAE6-26802132ED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775" y="1416050"/>
            <a:ext cx="7234238"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3A5CF16C-B27E-48CD-A4A6-F4E5816B4B4A}"/>
              </a:ext>
            </a:extLst>
          </p:cNvPr>
          <p:cNvSpPr/>
          <p:nvPr/>
        </p:nvSpPr>
        <p:spPr>
          <a:xfrm>
            <a:off x="3154363" y="3436938"/>
            <a:ext cx="350837" cy="3651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Connector: Elbow 8">
            <a:extLst>
              <a:ext uri="{FF2B5EF4-FFF2-40B4-BE49-F238E27FC236}">
                <a16:creationId xmlns:a16="http://schemas.microsoft.com/office/drawing/2014/main" id="{1EAC995E-BF91-4614-BB70-49A0CA544979}"/>
              </a:ext>
            </a:extLst>
          </p:cNvPr>
          <p:cNvCxnSpPr>
            <a:cxnSpLocks/>
            <a:stCxn id="7" idx="4"/>
          </p:cNvCxnSpPr>
          <p:nvPr/>
        </p:nvCxnSpPr>
        <p:spPr>
          <a:xfrm rot="16200000" flipH="1">
            <a:off x="4911725" y="2220913"/>
            <a:ext cx="479425" cy="3641725"/>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55AE0D0-8A8C-4FAF-9AFA-9E20927BCF97}"/>
              </a:ext>
            </a:extLst>
          </p:cNvPr>
          <p:cNvSpPr txBox="1"/>
          <p:nvPr/>
        </p:nvSpPr>
        <p:spPr>
          <a:xfrm>
            <a:off x="2300288" y="112713"/>
            <a:ext cx="7539037" cy="1108075"/>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PETA</a:t>
            </a: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KATEGORI</a:t>
            </a:r>
            <a:r>
              <a:rPr kumimoji="0" lang="id-ID"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PREVALENSI </a:t>
            </a:r>
            <a:r>
              <a:rPr kumimoji="0" lang="en-US" sz="24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STUNTING</a:t>
            </a: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(TB/U)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BALITA USIA 0-59 BULAN, BALI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3B8A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(PEMANTAUAN STATUS GIZI 2017)</a:t>
            </a:r>
          </a:p>
        </p:txBody>
      </p:sp>
      <p:sp>
        <p:nvSpPr>
          <p:cNvPr id="13" name="Rectangle 12">
            <a:extLst>
              <a:ext uri="{FF2B5EF4-FFF2-40B4-BE49-F238E27FC236}">
                <a16:creationId xmlns:a16="http://schemas.microsoft.com/office/drawing/2014/main" id="{44CD17C9-68FC-41FA-A956-2872AE05C0E3}"/>
              </a:ext>
            </a:extLst>
          </p:cNvPr>
          <p:cNvSpPr/>
          <p:nvPr/>
        </p:nvSpPr>
        <p:spPr>
          <a:xfrm>
            <a:off x="8851900" y="1823731"/>
            <a:ext cx="2911642" cy="86827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5"/>
          </a:lnRef>
          <a:fillRef idx="2">
            <a:schemeClr val="accent5"/>
          </a:fillRef>
          <a:effectRef idx="1">
            <a:schemeClr val="accent5"/>
          </a:effectRef>
          <a:fontRef idx="minor">
            <a:schemeClr val="dk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RISKESDAS 2018 : 20,05%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prstClr val="black"/>
                </a:solidFill>
                <a:effectLst>
                  <a:outerShdw blurRad="38100" dist="38100" dir="2700000" algn="tl">
                    <a:srgbClr val="000000">
                      <a:alpha val="43137"/>
                    </a:srgbClr>
                  </a:outerShdw>
                </a:effectLst>
                <a:latin typeface="Calibri"/>
              </a:rPr>
              <a:t>(</a:t>
            </a:r>
            <a:r>
              <a:rPr lang="en-US" b="1" dirty="0" err="1">
                <a:solidFill>
                  <a:prstClr val="black"/>
                </a:solidFill>
                <a:effectLst>
                  <a:outerShdw blurRad="38100" dist="38100" dir="2700000" algn="tl">
                    <a:srgbClr val="000000">
                      <a:alpha val="43137"/>
                    </a:srgbClr>
                  </a:outerShdw>
                </a:effectLst>
                <a:latin typeface="Calibri"/>
              </a:rPr>
              <a:t>untuk</a:t>
            </a:r>
            <a:r>
              <a:rPr lang="en-US" b="1" dirty="0">
                <a:solidFill>
                  <a:prstClr val="black"/>
                </a:solidFill>
                <a:effectLst>
                  <a:outerShdw blurRad="38100" dist="38100" dir="2700000" algn="tl">
                    <a:srgbClr val="000000">
                      <a:alpha val="43137"/>
                    </a:srgbClr>
                  </a:outerShdw>
                </a:effectLst>
                <a:latin typeface="Calibri"/>
              </a:rPr>
              <a:t> </a:t>
            </a:r>
            <a:r>
              <a:rPr lang="en-US" b="1" dirty="0" err="1">
                <a:solidFill>
                  <a:prstClr val="black"/>
                </a:solidFill>
                <a:effectLst>
                  <a:outerShdw blurRad="38100" dist="38100" dir="2700000" algn="tl">
                    <a:srgbClr val="000000">
                      <a:alpha val="43137"/>
                    </a:srgbClr>
                  </a:outerShdw>
                </a:effectLst>
                <a:latin typeface="Calibri"/>
              </a:rPr>
              <a:t>Kab.Buleleng</a:t>
            </a:r>
            <a:r>
              <a:rPr lang="en-US" b="1" dirty="0">
                <a:solidFill>
                  <a:prstClr val="black"/>
                </a:solidFill>
                <a:effectLst>
                  <a:outerShdw blurRad="38100" dist="38100" dir="2700000" algn="tl">
                    <a:srgbClr val="000000">
                      <a:alpha val="43137"/>
                    </a:srgbClr>
                  </a:outerShdw>
                </a:effectLst>
                <a:latin typeface="Calibri"/>
              </a:rPr>
              <a:t>)</a:t>
            </a:r>
            <a:endPar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grpSp>
        <p:nvGrpSpPr>
          <p:cNvPr id="134154" name="Group 13">
            <a:extLst>
              <a:ext uri="{FF2B5EF4-FFF2-40B4-BE49-F238E27FC236}">
                <a16:creationId xmlns:a16="http://schemas.microsoft.com/office/drawing/2014/main" id="{90821E7D-2CBC-4E47-A969-63E91E6A1388}"/>
              </a:ext>
            </a:extLst>
          </p:cNvPr>
          <p:cNvGrpSpPr>
            <a:grpSpLocks/>
          </p:cNvGrpSpPr>
          <p:nvPr/>
        </p:nvGrpSpPr>
        <p:grpSpPr bwMode="auto">
          <a:xfrm>
            <a:off x="179388" y="5597525"/>
            <a:ext cx="1235075" cy="1092200"/>
            <a:chOff x="10983948" y="5765182"/>
            <a:chExt cx="1234321" cy="1092818"/>
          </a:xfrm>
        </p:grpSpPr>
        <p:grpSp>
          <p:nvGrpSpPr>
            <p:cNvPr id="134176" name="Group 14">
              <a:extLst>
                <a:ext uri="{FF2B5EF4-FFF2-40B4-BE49-F238E27FC236}">
                  <a16:creationId xmlns:a16="http://schemas.microsoft.com/office/drawing/2014/main" id="{D0E67B2C-35DD-4240-982D-D3A5F167E765}"/>
                </a:ext>
              </a:extLst>
            </p:cNvPr>
            <p:cNvGrpSpPr>
              <a:grpSpLocks/>
            </p:cNvGrpSpPr>
            <p:nvPr/>
          </p:nvGrpSpPr>
          <p:grpSpPr bwMode="auto">
            <a:xfrm>
              <a:off x="11074291" y="6212363"/>
              <a:ext cx="904039" cy="215444"/>
              <a:chOff x="11506649" y="5984111"/>
              <a:chExt cx="904039" cy="215444"/>
            </a:xfrm>
          </p:grpSpPr>
          <p:sp>
            <p:nvSpPr>
              <p:cNvPr id="134187" name="TextBox 25">
                <a:extLst>
                  <a:ext uri="{FF2B5EF4-FFF2-40B4-BE49-F238E27FC236}">
                    <a16:creationId xmlns:a16="http://schemas.microsoft.com/office/drawing/2014/main" id="{4B4A6EE4-64D7-4B68-8343-A0F7A9569776}"/>
                  </a:ext>
                </a:extLst>
              </p:cNvPr>
              <p:cNvSpPr txBox="1">
                <a:spLocks noChangeArrowheads="1"/>
              </p:cNvSpPr>
              <p:nvPr/>
            </p:nvSpPr>
            <p:spPr bwMode="auto">
              <a:xfrm>
                <a:off x="11644131" y="5984111"/>
                <a:ext cx="7665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Tinggi 30-39%</a:t>
                </a:r>
              </a:p>
            </p:txBody>
          </p:sp>
          <p:sp>
            <p:nvSpPr>
              <p:cNvPr id="27" name="Rectangle 26">
                <a:extLst>
                  <a:ext uri="{FF2B5EF4-FFF2-40B4-BE49-F238E27FC236}">
                    <a16:creationId xmlns:a16="http://schemas.microsoft.com/office/drawing/2014/main" id="{573B342E-4B55-442F-AD10-5D5B6D43158D}"/>
                  </a:ext>
                </a:extLst>
              </p:cNvPr>
              <p:cNvSpPr/>
              <p:nvPr/>
            </p:nvSpPr>
            <p:spPr>
              <a:xfrm>
                <a:off x="11506738" y="6019803"/>
                <a:ext cx="182452" cy="13819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34177" name="Group 15">
              <a:extLst>
                <a:ext uri="{FF2B5EF4-FFF2-40B4-BE49-F238E27FC236}">
                  <a16:creationId xmlns:a16="http://schemas.microsoft.com/office/drawing/2014/main" id="{83A8FA57-5E68-401A-8770-774151332792}"/>
                </a:ext>
              </a:extLst>
            </p:cNvPr>
            <p:cNvGrpSpPr>
              <a:grpSpLocks/>
            </p:cNvGrpSpPr>
            <p:nvPr/>
          </p:nvGrpSpPr>
          <p:grpSpPr bwMode="auto">
            <a:xfrm>
              <a:off x="11076219" y="6443857"/>
              <a:ext cx="1019483" cy="215444"/>
              <a:chOff x="11508577" y="6215605"/>
              <a:chExt cx="1019483" cy="215444"/>
            </a:xfrm>
          </p:grpSpPr>
          <p:sp>
            <p:nvSpPr>
              <p:cNvPr id="134185" name="TextBox 23">
                <a:extLst>
                  <a:ext uri="{FF2B5EF4-FFF2-40B4-BE49-F238E27FC236}">
                    <a16:creationId xmlns:a16="http://schemas.microsoft.com/office/drawing/2014/main" id="{A639AF1B-19D4-4507-A9C0-5D5386B3939A}"/>
                  </a:ext>
                </a:extLst>
              </p:cNvPr>
              <p:cNvSpPr txBox="1">
                <a:spLocks noChangeArrowheads="1"/>
              </p:cNvSpPr>
              <p:nvPr/>
            </p:nvSpPr>
            <p:spPr bwMode="auto">
              <a:xfrm>
                <a:off x="11655705" y="6215605"/>
                <a:ext cx="8723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Medium 20-29%</a:t>
                </a:r>
              </a:p>
            </p:txBody>
          </p:sp>
          <p:sp>
            <p:nvSpPr>
              <p:cNvPr id="25" name="Rectangle 24">
                <a:extLst>
                  <a:ext uri="{FF2B5EF4-FFF2-40B4-BE49-F238E27FC236}">
                    <a16:creationId xmlns:a16="http://schemas.microsoft.com/office/drawing/2014/main" id="{5911BBF9-79C1-4553-B130-E96727C2E73D}"/>
                  </a:ext>
                </a:extLst>
              </p:cNvPr>
              <p:cNvSpPr/>
              <p:nvPr/>
            </p:nvSpPr>
            <p:spPr>
              <a:xfrm>
                <a:off x="11508325" y="6229472"/>
                <a:ext cx="182451" cy="13819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34178" name="Group 16">
              <a:extLst>
                <a:ext uri="{FF2B5EF4-FFF2-40B4-BE49-F238E27FC236}">
                  <a16:creationId xmlns:a16="http://schemas.microsoft.com/office/drawing/2014/main" id="{1BB46FB3-7A85-4340-872A-DA9F4D43E89E}"/>
                </a:ext>
              </a:extLst>
            </p:cNvPr>
            <p:cNvGrpSpPr>
              <a:grpSpLocks/>
            </p:cNvGrpSpPr>
            <p:nvPr/>
          </p:nvGrpSpPr>
          <p:grpSpPr bwMode="auto">
            <a:xfrm>
              <a:off x="11078146" y="6642556"/>
              <a:ext cx="916539" cy="215444"/>
              <a:chOff x="11510504" y="6414304"/>
              <a:chExt cx="916539" cy="215444"/>
            </a:xfrm>
          </p:grpSpPr>
          <p:sp>
            <p:nvSpPr>
              <p:cNvPr id="22" name="TextBox 21">
                <a:extLst>
                  <a:ext uri="{FF2B5EF4-FFF2-40B4-BE49-F238E27FC236}">
                    <a16:creationId xmlns:a16="http://schemas.microsoft.com/office/drawing/2014/main" id="{87D59DCC-92DF-457D-AF88-5011AC996F7E}"/>
                  </a:ext>
                </a:extLst>
              </p:cNvPr>
              <p:cNvSpPr txBox="1"/>
              <p:nvPr/>
            </p:nvSpPr>
            <p:spPr>
              <a:xfrm>
                <a:off x="11644766" y="6413726"/>
                <a:ext cx="782159" cy="216022"/>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prstClr val="black"/>
                    </a:solidFill>
                    <a:effectLst/>
                    <a:uLnTx/>
                    <a:uFillTx/>
                    <a:latin typeface="Calibri"/>
                    <a:ea typeface="+mn-ea"/>
                    <a:cs typeface="+mn-cs"/>
                  </a:rPr>
                  <a:t>Rendah</a:t>
                </a:r>
                <a:r>
                  <a:rPr kumimoji="0" lang="id-ID" sz="800" b="0" i="0" u="none" strike="noStrike" kern="1200" cap="none" spc="0" normalizeH="0" baseline="0" noProof="0" dirty="0">
                    <a:ln>
                      <a:noFill/>
                    </a:ln>
                    <a:solidFill>
                      <a:prstClr val="black"/>
                    </a:solidFill>
                    <a:effectLst/>
                    <a:uLnTx/>
                    <a:uFillTx/>
                    <a:latin typeface="Calibri"/>
                    <a:ea typeface="+mn-ea"/>
                    <a:cs typeface="+mn-cs"/>
                  </a:rPr>
                  <a:t>, </a:t>
                </a:r>
                <a:r>
                  <a:rPr kumimoji="0" lang="en-US" sz="800" b="0" i="0" u="none" strike="noStrike" kern="1200" cap="none" spc="0" normalizeH="0" baseline="0" noProof="0" dirty="0">
                    <a:ln>
                      <a:noFill/>
                    </a:ln>
                    <a:solidFill>
                      <a:prstClr val="black"/>
                    </a:solidFill>
                    <a:effectLst/>
                    <a:uLnTx/>
                    <a:uFillTx/>
                    <a:latin typeface="Calibri"/>
                    <a:ea typeface="+mn-ea"/>
                    <a:cs typeface="+mn-cs"/>
                  </a:rPr>
                  <a:t>&lt;20%</a:t>
                </a:r>
                <a:endParaRPr kumimoji="0" lang="en-US" sz="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
            <p:nvSpPr>
              <p:cNvPr id="23" name="Rectangle 22">
                <a:extLst>
                  <a:ext uri="{FF2B5EF4-FFF2-40B4-BE49-F238E27FC236}">
                    <a16:creationId xmlns:a16="http://schemas.microsoft.com/office/drawing/2014/main" id="{897548AD-2C70-461F-8AF6-85A9D49DA04B}"/>
                  </a:ext>
                </a:extLst>
              </p:cNvPr>
              <p:cNvSpPr/>
              <p:nvPr/>
            </p:nvSpPr>
            <p:spPr>
              <a:xfrm>
                <a:off x="11509910" y="6439140"/>
                <a:ext cx="182452" cy="139779"/>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34179" name="TextBox 17">
              <a:extLst>
                <a:ext uri="{FF2B5EF4-FFF2-40B4-BE49-F238E27FC236}">
                  <a16:creationId xmlns:a16="http://schemas.microsoft.com/office/drawing/2014/main" id="{D85053D2-C277-4874-9A66-4024ED2EB2C6}"/>
                </a:ext>
              </a:extLst>
            </p:cNvPr>
            <p:cNvSpPr txBox="1">
              <a:spLocks noChangeArrowheads="1"/>
            </p:cNvSpPr>
            <p:nvPr/>
          </p:nvSpPr>
          <p:spPr bwMode="auto">
            <a:xfrm>
              <a:off x="10983948" y="5765182"/>
              <a:ext cx="41389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Ket:</a:t>
              </a:r>
            </a:p>
          </p:txBody>
        </p:sp>
        <p:grpSp>
          <p:nvGrpSpPr>
            <p:cNvPr id="134180" name="Group 18">
              <a:extLst>
                <a:ext uri="{FF2B5EF4-FFF2-40B4-BE49-F238E27FC236}">
                  <a16:creationId xmlns:a16="http://schemas.microsoft.com/office/drawing/2014/main" id="{93D98315-CA68-4FA4-9641-7462762FB18E}"/>
                </a:ext>
              </a:extLst>
            </p:cNvPr>
            <p:cNvGrpSpPr>
              <a:grpSpLocks/>
            </p:cNvGrpSpPr>
            <p:nvPr/>
          </p:nvGrpSpPr>
          <p:grpSpPr bwMode="auto">
            <a:xfrm>
              <a:off x="11070574" y="5985622"/>
              <a:ext cx="1147695" cy="215444"/>
              <a:chOff x="11506649" y="5984111"/>
              <a:chExt cx="1147695" cy="215444"/>
            </a:xfrm>
          </p:grpSpPr>
          <p:sp>
            <p:nvSpPr>
              <p:cNvPr id="134181" name="TextBox 19">
                <a:extLst>
                  <a:ext uri="{FF2B5EF4-FFF2-40B4-BE49-F238E27FC236}">
                    <a16:creationId xmlns:a16="http://schemas.microsoft.com/office/drawing/2014/main" id="{A254358B-D69A-42A4-A0EC-B452A2BCD4C9}"/>
                  </a:ext>
                </a:extLst>
              </p:cNvPr>
              <p:cNvSpPr txBox="1">
                <a:spLocks noChangeArrowheads="1"/>
              </p:cNvSpPr>
              <p:nvPr/>
            </p:nvSpPr>
            <p:spPr bwMode="auto">
              <a:xfrm>
                <a:off x="11644131" y="5984111"/>
                <a:ext cx="101021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Sangat Tinggi ≥40%</a:t>
                </a:r>
              </a:p>
            </p:txBody>
          </p:sp>
          <p:sp>
            <p:nvSpPr>
              <p:cNvPr id="21" name="Rectangle 20">
                <a:extLst>
                  <a:ext uri="{FF2B5EF4-FFF2-40B4-BE49-F238E27FC236}">
                    <a16:creationId xmlns:a16="http://schemas.microsoft.com/office/drawing/2014/main" id="{2714C368-C4DF-4E4D-BEFF-0D8625E4AD8F}"/>
                  </a:ext>
                </a:extLst>
              </p:cNvPr>
              <p:cNvSpPr/>
              <p:nvPr/>
            </p:nvSpPr>
            <p:spPr>
              <a:xfrm>
                <a:off x="11507282" y="6019404"/>
                <a:ext cx="182452" cy="1381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134155" name="TextBox 27">
            <a:extLst>
              <a:ext uri="{FF2B5EF4-FFF2-40B4-BE49-F238E27FC236}">
                <a16:creationId xmlns:a16="http://schemas.microsoft.com/office/drawing/2014/main" id="{5CF9D702-ED19-48D6-8C2F-99B351BDFEC0}"/>
              </a:ext>
            </a:extLst>
          </p:cNvPr>
          <p:cNvSpPr txBox="1">
            <a:spLocks noChangeArrowheads="1"/>
          </p:cNvSpPr>
          <p:nvPr/>
        </p:nvSpPr>
        <p:spPr bwMode="auto">
          <a:xfrm>
            <a:off x="2711450" y="4359275"/>
            <a:ext cx="3735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Prevalensi Stunting </a:t>
            </a:r>
            <a:r>
              <a:rPr kumimoji="0" lang="en-US" altLang="en-US" sz="1400" b="1" i="0" u="none" strike="noStrike" kern="1200" cap="none" spc="0" normalizeH="0" baseline="0" noProof="0">
                <a:ln>
                  <a:noFill/>
                </a:ln>
                <a:solidFill>
                  <a:srgbClr val="00B050"/>
                </a:solidFill>
                <a:effectLst/>
                <a:uLnTx/>
                <a:uFillTx/>
                <a:latin typeface="Calibri" panose="020F0502020204030204" pitchFamily="34" charset="0"/>
                <a:ea typeface="+mn-ea"/>
                <a:cs typeface="+mn-cs"/>
              </a:rPr>
              <a:t>Turun</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3 tahun berturut-turut</a:t>
            </a:r>
          </a:p>
        </p:txBody>
      </p:sp>
      <p:pic>
        <p:nvPicPr>
          <p:cNvPr id="30" name="Picture 3" descr="C:\Users\GIZI\Downloads\Logo kemenkes PNG.png">
            <a:extLst>
              <a:ext uri="{FF2B5EF4-FFF2-40B4-BE49-F238E27FC236}">
                <a16:creationId xmlns:a16="http://schemas.microsoft.com/office/drawing/2014/main" id="{D66ED6CA-91D2-4D4F-BD0C-4E63F36B65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88913"/>
            <a:ext cx="154781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7" name="Picture 30">
            <a:extLst>
              <a:ext uri="{FF2B5EF4-FFF2-40B4-BE49-F238E27FC236}">
                <a16:creationId xmlns:a16="http://schemas.microsoft.com/office/drawing/2014/main" id="{B565D406-4D6F-4A94-9EF6-F6FAC5DDE63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0675" y="21486"/>
            <a:ext cx="16621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a:extLst>
              <a:ext uri="{FF2B5EF4-FFF2-40B4-BE49-F238E27FC236}">
                <a16:creationId xmlns:a16="http://schemas.microsoft.com/office/drawing/2014/main" id="{8A451653-4DD3-404A-BCB3-2E80D8ACBD4B}"/>
              </a:ext>
            </a:extLst>
          </p:cNvPr>
          <p:cNvSpPr/>
          <p:nvPr/>
        </p:nvSpPr>
        <p:spPr>
          <a:xfrm>
            <a:off x="9540875" y="6396038"/>
            <a:ext cx="892175" cy="461962"/>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Klungkung</a:t>
            </a:r>
            <a:r>
              <a:rPr kumimoji="0" lang="en-US" sz="1200" b="1" i="0" u="none" strike="noStrike" kern="1200" cap="none" spc="0" normalizeH="0" baseline="0" noProof="0" dirty="0">
                <a:ln>
                  <a:noFill/>
                </a:ln>
                <a:solidFill>
                  <a:prstClr val="black"/>
                </a:solidFill>
                <a:effectLst/>
                <a:uLnTx/>
                <a:uFillTx/>
                <a:latin typeface="Calibri"/>
                <a:ea typeface="+mn-ea"/>
                <a:cs typeface="+mn-cs"/>
              </a:rPr>
              <a:t> (16.6%)</a:t>
            </a:r>
          </a:p>
        </p:txBody>
      </p:sp>
      <p:cxnSp>
        <p:nvCxnSpPr>
          <p:cNvPr id="35" name="Connector: Elbow 39">
            <a:extLst>
              <a:ext uri="{FF2B5EF4-FFF2-40B4-BE49-F238E27FC236}">
                <a16:creationId xmlns:a16="http://schemas.microsoft.com/office/drawing/2014/main" id="{A4D401B9-34BA-4866-A3A4-6AE23DE0287D}"/>
              </a:ext>
            </a:extLst>
          </p:cNvPr>
          <p:cNvCxnSpPr>
            <a:cxnSpLocks/>
            <a:endCxn id="34" idx="3"/>
          </p:cNvCxnSpPr>
          <p:nvPr/>
        </p:nvCxnSpPr>
        <p:spPr>
          <a:xfrm rot="10800000" flipV="1">
            <a:off x="10433050" y="5981700"/>
            <a:ext cx="958850" cy="646113"/>
          </a:xfrm>
          <a:prstGeom prst="bentConnector3">
            <a:avLst>
              <a:gd name="adj1" fmla="val 50000"/>
            </a:avLst>
          </a:prstGeom>
          <a:ln w="28575">
            <a:solidFill>
              <a:schemeClr val="bg1">
                <a:lumMod val="6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4905751-C6C7-405E-996D-93C8CFA02BEB}"/>
              </a:ext>
            </a:extLst>
          </p:cNvPr>
          <p:cNvSpPr/>
          <p:nvPr/>
        </p:nvSpPr>
        <p:spPr>
          <a:xfrm>
            <a:off x="7729538" y="4229100"/>
            <a:ext cx="106045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Jembrana</a:t>
            </a:r>
            <a:r>
              <a:rPr kumimoji="0" lang="en-US" sz="1200" b="1" i="0" u="none" strike="noStrike" kern="1200" cap="none" spc="0" normalizeH="0" baseline="0" noProof="0" dirty="0">
                <a:ln>
                  <a:noFill/>
                </a:ln>
                <a:solidFill>
                  <a:prstClr val="black"/>
                </a:solidFill>
                <a:effectLst/>
                <a:uLnTx/>
                <a:uFillTx/>
                <a:latin typeface="Calibri"/>
                <a:ea typeface="+mn-ea"/>
                <a:cs typeface="+mn-cs"/>
              </a:rPr>
              <a:t> (25.2%)</a:t>
            </a:r>
          </a:p>
        </p:txBody>
      </p:sp>
      <p:sp>
        <p:nvSpPr>
          <p:cNvPr id="37" name="Rectangle 36">
            <a:extLst>
              <a:ext uri="{FF2B5EF4-FFF2-40B4-BE49-F238E27FC236}">
                <a16:creationId xmlns:a16="http://schemas.microsoft.com/office/drawing/2014/main" id="{0C5704A6-B75D-492D-9FFF-ED7560022AD9}"/>
              </a:ext>
            </a:extLst>
          </p:cNvPr>
          <p:cNvSpPr/>
          <p:nvPr/>
        </p:nvSpPr>
        <p:spPr>
          <a:xfrm>
            <a:off x="8851900" y="3995738"/>
            <a:ext cx="1058863" cy="461962"/>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Buleleng</a:t>
            </a:r>
            <a:r>
              <a:rPr kumimoji="0" lang="en-US" sz="1200" b="1" i="0" u="none" strike="noStrike" kern="1200" cap="none" spc="0" normalizeH="0" baseline="0" noProof="0" dirty="0">
                <a:ln>
                  <a:noFill/>
                </a:ln>
                <a:solidFill>
                  <a:prstClr val="black"/>
                </a:solidFill>
                <a:effectLst/>
                <a:uLnTx/>
                <a:uFillTx/>
                <a:latin typeface="Calibri"/>
                <a:ea typeface="+mn-ea"/>
                <a:cs typeface="+mn-cs"/>
              </a:rPr>
              <a:t> (29.0%)</a:t>
            </a:r>
          </a:p>
        </p:txBody>
      </p:sp>
      <p:sp>
        <p:nvSpPr>
          <p:cNvPr id="38" name="Rectangle 37">
            <a:extLst>
              <a:ext uri="{FF2B5EF4-FFF2-40B4-BE49-F238E27FC236}">
                <a16:creationId xmlns:a16="http://schemas.microsoft.com/office/drawing/2014/main" id="{79060954-9B0A-4A8D-BAD7-85302A60D4C3}"/>
              </a:ext>
            </a:extLst>
          </p:cNvPr>
          <p:cNvSpPr/>
          <p:nvPr/>
        </p:nvSpPr>
        <p:spPr>
          <a:xfrm>
            <a:off x="9237663" y="4591050"/>
            <a:ext cx="1058862"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Tabanan</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(16.2%)</a:t>
            </a:r>
          </a:p>
        </p:txBody>
      </p:sp>
      <p:sp>
        <p:nvSpPr>
          <p:cNvPr id="39" name="Rectangle 38">
            <a:extLst>
              <a:ext uri="{FF2B5EF4-FFF2-40B4-BE49-F238E27FC236}">
                <a16:creationId xmlns:a16="http://schemas.microsoft.com/office/drawing/2014/main" id="{2711EE3D-601D-4B07-8968-AE4B2B56C70E}"/>
              </a:ext>
            </a:extLst>
          </p:cNvPr>
          <p:cNvSpPr/>
          <p:nvPr/>
        </p:nvSpPr>
        <p:spPr>
          <a:xfrm>
            <a:off x="10901363" y="4513263"/>
            <a:ext cx="1058862" cy="461962"/>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Karang</a:t>
            </a:r>
            <a:r>
              <a:rPr kumimoji="0" lang="en-US" sz="1200" b="1" i="0" u="none" strike="noStrike" kern="1200" cap="none" spc="0" normalizeH="0" baseline="0" noProof="0" dirty="0">
                <a:ln>
                  <a:noFill/>
                </a:ln>
                <a:solidFill>
                  <a:prstClr val="black"/>
                </a:solidFill>
                <a:effectLst/>
                <a:uLnTx/>
                <a:uFillTx/>
                <a:latin typeface="Calibri"/>
                <a:ea typeface="+mn-ea"/>
                <a:cs typeface="+mn-cs"/>
              </a:rPr>
              <a:t>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Asem</a:t>
            </a:r>
            <a:r>
              <a:rPr kumimoji="0" lang="en-US" sz="1200" b="1" i="0" u="none" strike="noStrike" kern="1200" cap="none" spc="0" normalizeH="0" baseline="0" noProof="0" dirty="0">
                <a:ln>
                  <a:noFill/>
                </a:ln>
                <a:solidFill>
                  <a:prstClr val="black"/>
                </a:solidFill>
                <a:effectLst/>
                <a:uLnTx/>
                <a:uFillTx/>
                <a:latin typeface="Calibri"/>
                <a:ea typeface="+mn-ea"/>
                <a:cs typeface="+mn-cs"/>
              </a:rPr>
              <a:t> (23.6%)</a:t>
            </a:r>
          </a:p>
        </p:txBody>
      </p:sp>
      <p:sp>
        <p:nvSpPr>
          <p:cNvPr id="40" name="Rectangle 39">
            <a:extLst>
              <a:ext uri="{FF2B5EF4-FFF2-40B4-BE49-F238E27FC236}">
                <a16:creationId xmlns:a16="http://schemas.microsoft.com/office/drawing/2014/main" id="{DCB19BBA-6D4A-4325-BD23-B6D0779BFD42}"/>
              </a:ext>
            </a:extLst>
          </p:cNvPr>
          <p:cNvSpPr/>
          <p:nvPr/>
        </p:nvSpPr>
        <p:spPr>
          <a:xfrm>
            <a:off x="8537575" y="5953125"/>
            <a:ext cx="85725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Denpasar (9.5%)</a:t>
            </a:r>
          </a:p>
        </p:txBody>
      </p:sp>
      <p:cxnSp>
        <p:nvCxnSpPr>
          <p:cNvPr id="41" name="Connector: Elbow 39">
            <a:extLst>
              <a:ext uri="{FF2B5EF4-FFF2-40B4-BE49-F238E27FC236}">
                <a16:creationId xmlns:a16="http://schemas.microsoft.com/office/drawing/2014/main" id="{FE642A04-8BE3-400B-A515-80F46F4118ED}"/>
              </a:ext>
            </a:extLst>
          </p:cNvPr>
          <p:cNvCxnSpPr>
            <a:cxnSpLocks/>
            <a:endCxn id="40" idx="3"/>
          </p:cNvCxnSpPr>
          <p:nvPr/>
        </p:nvCxnSpPr>
        <p:spPr>
          <a:xfrm rot="10800000" flipV="1">
            <a:off x="9394825" y="5761038"/>
            <a:ext cx="873125" cy="423862"/>
          </a:xfrm>
          <a:prstGeom prst="bentConnector3">
            <a:avLst>
              <a:gd name="adj1" fmla="val 50000"/>
            </a:avLst>
          </a:prstGeom>
          <a:ln w="28575">
            <a:solidFill>
              <a:schemeClr val="bg1">
                <a:lumMod val="6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0609B98C-CD9D-402C-B604-BDAB1F506742}"/>
              </a:ext>
            </a:extLst>
          </p:cNvPr>
          <p:cNvSpPr/>
          <p:nvPr/>
        </p:nvSpPr>
        <p:spPr>
          <a:xfrm>
            <a:off x="8736013" y="5413375"/>
            <a:ext cx="669925"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Badung</a:t>
            </a:r>
            <a:r>
              <a:rPr kumimoji="0" lang="en-US" sz="1200" b="1" i="0" u="none" strike="noStrike" kern="1200" cap="none" spc="0" normalizeH="0" baseline="0" noProof="0" dirty="0">
                <a:ln>
                  <a:noFill/>
                </a:ln>
                <a:solidFill>
                  <a:prstClr val="black"/>
                </a:solidFill>
                <a:effectLst/>
                <a:uLnTx/>
                <a:uFillTx/>
                <a:latin typeface="Calibri"/>
                <a:ea typeface="+mn-ea"/>
                <a:cs typeface="+mn-cs"/>
              </a:rPr>
              <a:t> (14.9%)</a:t>
            </a:r>
          </a:p>
        </p:txBody>
      </p:sp>
      <p:cxnSp>
        <p:nvCxnSpPr>
          <p:cNvPr id="43" name="Connector: Elbow 39">
            <a:extLst>
              <a:ext uri="{FF2B5EF4-FFF2-40B4-BE49-F238E27FC236}">
                <a16:creationId xmlns:a16="http://schemas.microsoft.com/office/drawing/2014/main" id="{C6829DCD-3792-4D8D-933C-2C3405B19DA2}"/>
              </a:ext>
            </a:extLst>
          </p:cNvPr>
          <p:cNvCxnSpPr>
            <a:cxnSpLocks/>
            <a:endCxn id="42" idx="3"/>
          </p:cNvCxnSpPr>
          <p:nvPr/>
        </p:nvCxnSpPr>
        <p:spPr>
          <a:xfrm rot="10800000" flipV="1">
            <a:off x="9405938" y="5254625"/>
            <a:ext cx="828675" cy="390525"/>
          </a:xfrm>
          <a:prstGeom prst="bentConnector3">
            <a:avLst>
              <a:gd name="adj1" fmla="val 50000"/>
            </a:avLst>
          </a:prstGeom>
          <a:ln w="28575">
            <a:solidFill>
              <a:schemeClr val="bg1">
                <a:lumMod val="6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7BCCF88-3B72-4A13-8DEE-EE903D604D91}"/>
              </a:ext>
            </a:extLst>
          </p:cNvPr>
          <p:cNvSpPr/>
          <p:nvPr/>
        </p:nvSpPr>
        <p:spPr>
          <a:xfrm>
            <a:off x="9023350" y="3089275"/>
            <a:ext cx="692150" cy="461963"/>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Gianyar</a:t>
            </a:r>
            <a:r>
              <a:rPr kumimoji="0" lang="en-US" sz="1200" b="1" i="0" u="none" strike="noStrike" kern="1200" cap="none" spc="0" normalizeH="0" baseline="0" noProof="0" dirty="0">
                <a:ln>
                  <a:noFill/>
                </a:ln>
                <a:solidFill>
                  <a:prstClr val="black"/>
                </a:solidFill>
                <a:effectLst/>
                <a:uLnTx/>
                <a:uFillTx/>
                <a:latin typeface="Calibri"/>
                <a:ea typeface="+mn-ea"/>
                <a:cs typeface="+mn-cs"/>
              </a:rPr>
              <a:t> (22.5%)</a:t>
            </a:r>
          </a:p>
        </p:txBody>
      </p:sp>
      <p:cxnSp>
        <p:nvCxnSpPr>
          <p:cNvPr id="45" name="Connector: Elbow 39">
            <a:extLst>
              <a:ext uri="{FF2B5EF4-FFF2-40B4-BE49-F238E27FC236}">
                <a16:creationId xmlns:a16="http://schemas.microsoft.com/office/drawing/2014/main" id="{5B93F224-6F39-4BBC-9ED6-D7AB5EB66B8A}"/>
              </a:ext>
            </a:extLst>
          </p:cNvPr>
          <p:cNvCxnSpPr>
            <a:cxnSpLocks/>
            <a:endCxn id="44" idx="3"/>
          </p:cNvCxnSpPr>
          <p:nvPr/>
        </p:nvCxnSpPr>
        <p:spPr>
          <a:xfrm rot="16200000" flipV="1">
            <a:off x="9366250" y="3670300"/>
            <a:ext cx="1482725" cy="784225"/>
          </a:xfrm>
          <a:prstGeom prst="bentConnector2">
            <a:avLst/>
          </a:prstGeom>
          <a:ln w="28575">
            <a:solidFill>
              <a:schemeClr val="bg1">
                <a:lumMod val="6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3C54CA9B-E591-44F2-84BB-775B3B21FF84}"/>
              </a:ext>
            </a:extLst>
          </p:cNvPr>
          <p:cNvSpPr/>
          <p:nvPr/>
        </p:nvSpPr>
        <p:spPr>
          <a:xfrm>
            <a:off x="9893300" y="2713038"/>
            <a:ext cx="679450" cy="461962"/>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a:ea typeface="+mn-ea"/>
                <a:cs typeface="+mn-cs"/>
              </a:rPr>
              <a:t>Bangli</a:t>
            </a:r>
            <a:r>
              <a:rPr kumimoji="0" lang="en-US" sz="1200" b="1" i="0" u="none" strike="noStrike" kern="1200" cap="none" spc="0" normalizeH="0" baseline="0" noProof="0" dirty="0">
                <a:ln>
                  <a:noFill/>
                </a:ln>
                <a:solidFill>
                  <a:prstClr val="black"/>
                </a:solidFill>
                <a:effectLst/>
                <a:uLnTx/>
                <a:uFillTx/>
                <a:latin typeface="Calibri"/>
                <a:ea typeface="+mn-ea"/>
                <a:cs typeface="+mn-cs"/>
              </a:rPr>
              <a:t> (28.4%)</a:t>
            </a:r>
          </a:p>
        </p:txBody>
      </p:sp>
      <p:cxnSp>
        <p:nvCxnSpPr>
          <p:cNvPr id="47" name="Connector: Elbow 39">
            <a:extLst>
              <a:ext uri="{FF2B5EF4-FFF2-40B4-BE49-F238E27FC236}">
                <a16:creationId xmlns:a16="http://schemas.microsoft.com/office/drawing/2014/main" id="{75B8AD48-395C-4752-AC0E-38446757A788}"/>
              </a:ext>
            </a:extLst>
          </p:cNvPr>
          <p:cNvCxnSpPr>
            <a:cxnSpLocks/>
            <a:endCxn id="46" idx="3"/>
          </p:cNvCxnSpPr>
          <p:nvPr/>
        </p:nvCxnSpPr>
        <p:spPr>
          <a:xfrm rot="16200000" flipV="1">
            <a:off x="10074275" y="3441700"/>
            <a:ext cx="1254125" cy="257175"/>
          </a:xfrm>
          <a:prstGeom prst="bentConnector2">
            <a:avLst/>
          </a:prstGeom>
          <a:ln w="28575">
            <a:solidFill>
              <a:schemeClr val="bg1">
                <a:lumMod val="65000"/>
              </a:schemeClr>
            </a:solidFill>
            <a:headEnd type="oval"/>
            <a:tailEnd type="triangle"/>
          </a:ln>
        </p:spPr>
        <p:style>
          <a:lnRef idx="1">
            <a:schemeClr val="accent1"/>
          </a:lnRef>
          <a:fillRef idx="0">
            <a:schemeClr val="accent1"/>
          </a:fillRef>
          <a:effectRef idx="0">
            <a:schemeClr val="accent1"/>
          </a:effectRef>
          <a:fontRef idx="minor">
            <a:schemeClr val="tx1"/>
          </a:fontRef>
        </p:style>
      </p:cxnSp>
      <p:pic>
        <p:nvPicPr>
          <p:cNvPr id="134172" name="Picture 3">
            <a:extLst>
              <a:ext uri="{FF2B5EF4-FFF2-40B4-BE49-F238E27FC236}">
                <a16:creationId xmlns:a16="http://schemas.microsoft.com/office/drawing/2014/main" id="{66014041-1EFE-4D94-8913-154F2521136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0663" y="4633913"/>
            <a:ext cx="36083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47">
            <a:extLst>
              <a:ext uri="{FF2B5EF4-FFF2-40B4-BE49-F238E27FC236}">
                <a16:creationId xmlns:a16="http://schemas.microsoft.com/office/drawing/2014/main" id="{F702ED77-E472-4D48-BE2A-53436E88AEC0}"/>
              </a:ext>
            </a:extLst>
          </p:cNvPr>
          <p:cNvSpPr/>
          <p:nvPr/>
        </p:nvSpPr>
        <p:spPr>
          <a:xfrm>
            <a:off x="2259681" y="5763267"/>
            <a:ext cx="4638101" cy="594911"/>
          </a:xfrm>
          <a:prstGeom prst="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5"/>
          </a:lnRef>
          <a:fillRef idx="2">
            <a:schemeClr val="accent5"/>
          </a:fillRef>
          <a:effectRef idx="1">
            <a:schemeClr val="accent5"/>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a:ea typeface="+mn-ea"/>
                <a:cs typeface="+mn-cs"/>
              </a:rPr>
              <a:t>TIDAK ADA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Kab</a:t>
            </a:r>
            <a:r>
              <a:rPr kumimoji="0" lang="en-US" sz="1600" b="0" i="0" u="none" strike="noStrike" kern="1200" cap="none" spc="0" normalizeH="0" baseline="0" noProof="0" dirty="0">
                <a:ln>
                  <a:noFill/>
                </a:ln>
                <a:solidFill>
                  <a:prstClr val="black"/>
                </a:solidFill>
                <a:effectLst/>
                <a:uLnTx/>
                <a:uFillTx/>
                <a:latin typeface="Calibri"/>
                <a:ea typeface="+mn-ea"/>
                <a:cs typeface="+mn-cs"/>
              </a:rPr>
              <a:t>/Kota yang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mengalami</a:t>
            </a:r>
            <a:r>
              <a:rPr kumimoji="0" lang="en-US" sz="1600" b="0" i="0" u="none" strike="noStrike" kern="1200" cap="none" spc="0" normalizeH="0" baseline="0" noProof="0" dirty="0">
                <a:ln>
                  <a:noFill/>
                </a:ln>
                <a:solidFill>
                  <a:prstClr val="black"/>
                </a:solidFill>
                <a:effectLst/>
                <a:uLnTx/>
                <a:uFillTx/>
                <a:latin typeface="Calibri"/>
                <a:ea typeface="+mn-ea"/>
                <a:cs typeface="+mn-cs"/>
              </a:rPr>
              <a:t> PENINGKATAN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prevalensi</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selama</a:t>
            </a:r>
            <a:r>
              <a:rPr kumimoji="0" lang="en-US" sz="1600" b="0" i="0" u="none" strike="noStrike" kern="1200" cap="none" spc="0" normalizeH="0" baseline="0" noProof="0" dirty="0">
                <a:ln>
                  <a:noFill/>
                </a:ln>
                <a:solidFill>
                  <a:prstClr val="black"/>
                </a:solidFill>
                <a:effectLst/>
                <a:uLnTx/>
                <a:uFillTx/>
                <a:latin typeface="Calibri"/>
                <a:ea typeface="+mn-ea"/>
                <a:cs typeface="+mn-cs"/>
              </a:rPr>
              <a:t> 3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tahun</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berturut-turut</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641A08B2-18F2-40A5-B605-8E28C9C4E0EB}"/>
              </a:ext>
            </a:extLst>
          </p:cNvPr>
          <p:cNvPicPr>
            <a:picLocks noChangeAspect="1"/>
          </p:cNvPicPr>
          <p:nvPr/>
        </p:nvPicPr>
        <p:blipFill>
          <a:blip r:embed="rId7"/>
          <a:stretch>
            <a:fillRect/>
          </a:stretch>
        </p:blipFill>
        <p:spPr>
          <a:xfrm>
            <a:off x="8664563" y="678522"/>
            <a:ext cx="3206774" cy="1316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artisticLightScreen/>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ED81-EC5A-454A-B735-D53AECE1ED1F}"/>
              </a:ext>
            </a:extLst>
          </p:cNvPr>
          <p:cNvSpPr>
            <a:spLocks noGrp="1"/>
          </p:cNvSpPr>
          <p:nvPr>
            <p:ph type="title"/>
          </p:nvPr>
        </p:nvSpPr>
        <p:spPr>
          <a:xfrm>
            <a:off x="846527" y="452718"/>
            <a:ext cx="9950908" cy="925145"/>
          </a:xfrm>
        </p:spPr>
        <p:txBody>
          <a:bodyPr/>
          <a:lstStyle/>
          <a:p>
            <a:pPr algn="ctr"/>
            <a:r>
              <a:rPr lang="en-US" sz="2400" b="1" dirty="0"/>
              <a:t>DATA JUMLAH TENAGA KESEHATAN DAN BALITA STUNTING 2018 DAN 2019 KAB.BULELENG TAHUN 2020</a:t>
            </a:r>
            <a:endParaRPr lang="en-ID" sz="2400" b="1" dirty="0"/>
          </a:p>
        </p:txBody>
      </p:sp>
      <p:graphicFrame>
        <p:nvGraphicFramePr>
          <p:cNvPr id="5" name="Table 5">
            <a:extLst>
              <a:ext uri="{FF2B5EF4-FFF2-40B4-BE49-F238E27FC236}">
                <a16:creationId xmlns:a16="http://schemas.microsoft.com/office/drawing/2014/main" id="{170592D2-5555-477D-A656-3B386C836A48}"/>
              </a:ext>
            </a:extLst>
          </p:cNvPr>
          <p:cNvGraphicFramePr>
            <a:graphicFrameLocks noGrp="1"/>
          </p:cNvGraphicFramePr>
          <p:nvPr>
            <p:ph sz="half" idx="1"/>
            <p:extLst>
              <p:ext uri="{D42A27DB-BD31-4B8C-83A1-F6EECF244321}">
                <p14:modId xmlns:p14="http://schemas.microsoft.com/office/powerpoint/2010/main" val="1684336025"/>
              </p:ext>
            </p:extLst>
          </p:nvPr>
        </p:nvGraphicFramePr>
        <p:xfrm>
          <a:off x="852557" y="1415441"/>
          <a:ext cx="10245503" cy="5334471"/>
        </p:xfrm>
        <a:graphic>
          <a:graphicData uri="http://schemas.openxmlformats.org/drawingml/2006/table">
            <a:tbl>
              <a:tblPr firstRow="1" bandRow="1">
                <a:tableStyleId>{5C22544A-7EE6-4342-B048-85BDC9FD1C3A}</a:tableStyleId>
              </a:tblPr>
              <a:tblGrid>
                <a:gridCol w="587102">
                  <a:extLst>
                    <a:ext uri="{9D8B030D-6E8A-4147-A177-3AD203B41FA5}">
                      <a16:colId xmlns:a16="http://schemas.microsoft.com/office/drawing/2014/main" val="2644915467"/>
                    </a:ext>
                  </a:extLst>
                </a:gridCol>
                <a:gridCol w="1818864">
                  <a:extLst>
                    <a:ext uri="{9D8B030D-6E8A-4147-A177-3AD203B41FA5}">
                      <a16:colId xmlns:a16="http://schemas.microsoft.com/office/drawing/2014/main" val="3227946372"/>
                    </a:ext>
                  </a:extLst>
                </a:gridCol>
                <a:gridCol w="1508046">
                  <a:extLst>
                    <a:ext uri="{9D8B030D-6E8A-4147-A177-3AD203B41FA5}">
                      <a16:colId xmlns:a16="http://schemas.microsoft.com/office/drawing/2014/main" val="3324290174"/>
                    </a:ext>
                  </a:extLst>
                </a:gridCol>
                <a:gridCol w="1519559">
                  <a:extLst>
                    <a:ext uri="{9D8B030D-6E8A-4147-A177-3AD203B41FA5}">
                      <a16:colId xmlns:a16="http://schemas.microsoft.com/office/drawing/2014/main" val="279471230"/>
                    </a:ext>
                  </a:extLst>
                </a:gridCol>
                <a:gridCol w="2384263">
                  <a:extLst>
                    <a:ext uri="{9D8B030D-6E8A-4147-A177-3AD203B41FA5}">
                      <a16:colId xmlns:a16="http://schemas.microsoft.com/office/drawing/2014/main" val="858116626"/>
                    </a:ext>
                  </a:extLst>
                </a:gridCol>
                <a:gridCol w="2427669">
                  <a:extLst>
                    <a:ext uri="{9D8B030D-6E8A-4147-A177-3AD203B41FA5}">
                      <a16:colId xmlns:a16="http://schemas.microsoft.com/office/drawing/2014/main" val="2696084715"/>
                    </a:ext>
                  </a:extLst>
                </a:gridCol>
              </a:tblGrid>
              <a:tr h="868855">
                <a:tc>
                  <a:txBody>
                    <a:bodyPr/>
                    <a:lstStyle/>
                    <a:p>
                      <a:r>
                        <a:rPr lang="en-US" dirty="0"/>
                        <a:t>No</a:t>
                      </a:r>
                      <a:endParaRPr lang="en-ID" dirty="0"/>
                    </a:p>
                  </a:txBody>
                  <a:tcPr/>
                </a:tc>
                <a:tc>
                  <a:txBody>
                    <a:bodyPr/>
                    <a:lstStyle/>
                    <a:p>
                      <a:r>
                        <a:rPr lang="en-US" dirty="0" err="1"/>
                        <a:t>Kecamatan</a:t>
                      </a:r>
                      <a:endParaRPr lang="en-ID" dirty="0"/>
                    </a:p>
                  </a:txBody>
                  <a:tcPr/>
                </a:tc>
                <a:tc>
                  <a:txBody>
                    <a:bodyPr/>
                    <a:lstStyle/>
                    <a:p>
                      <a:r>
                        <a:rPr lang="en-US" dirty="0" err="1"/>
                        <a:t>Jml</a:t>
                      </a:r>
                      <a:r>
                        <a:rPr lang="en-US" dirty="0"/>
                        <a:t> </a:t>
                      </a:r>
                      <a:r>
                        <a:rPr lang="en-US" dirty="0" err="1"/>
                        <a:t>Nakes</a:t>
                      </a:r>
                      <a:r>
                        <a:rPr lang="en-US" dirty="0"/>
                        <a:t> 2018</a:t>
                      </a:r>
                      <a:endParaRPr lang="en-ID" dirty="0"/>
                    </a:p>
                  </a:txBody>
                  <a:tcPr/>
                </a:tc>
                <a:tc>
                  <a:txBody>
                    <a:bodyPr/>
                    <a:lstStyle/>
                    <a:p>
                      <a:r>
                        <a:rPr lang="en-US" dirty="0" err="1"/>
                        <a:t>Jml</a:t>
                      </a:r>
                      <a:r>
                        <a:rPr lang="en-US" dirty="0"/>
                        <a:t> </a:t>
                      </a:r>
                      <a:r>
                        <a:rPr lang="en-US" dirty="0" err="1"/>
                        <a:t>Nakes</a:t>
                      </a:r>
                      <a:r>
                        <a:rPr lang="en-US" dirty="0"/>
                        <a:t> 2019</a:t>
                      </a:r>
                      <a:endParaRPr lang="en-ID" dirty="0"/>
                    </a:p>
                  </a:txBody>
                  <a:tcPr/>
                </a:tc>
                <a:tc>
                  <a:txBody>
                    <a:bodyPr/>
                    <a:lstStyle/>
                    <a:p>
                      <a:r>
                        <a:rPr lang="en-US" dirty="0"/>
                        <a:t>% </a:t>
                      </a:r>
                      <a:r>
                        <a:rPr lang="en-US" dirty="0" err="1"/>
                        <a:t>Balita</a:t>
                      </a:r>
                      <a:r>
                        <a:rPr lang="en-US" dirty="0"/>
                        <a:t> Stunting 2018</a:t>
                      </a:r>
                      <a:endParaRPr lang="en-ID"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 </a:t>
                      </a:r>
                      <a:r>
                        <a:rPr lang="en-US" dirty="0" err="1"/>
                        <a:t>Balita</a:t>
                      </a:r>
                      <a:r>
                        <a:rPr lang="en-US" dirty="0"/>
                        <a:t> Stunting 2019</a:t>
                      </a:r>
                      <a:endParaRPr lang="en-ID" dirty="0"/>
                    </a:p>
                    <a:p>
                      <a:endParaRPr lang="en-ID" dirty="0"/>
                    </a:p>
                  </a:txBody>
                  <a:tcPr/>
                </a:tc>
                <a:extLst>
                  <a:ext uri="{0D108BD9-81ED-4DB2-BD59-A6C34878D82A}">
                    <a16:rowId xmlns:a16="http://schemas.microsoft.com/office/drawing/2014/main" val="736240342"/>
                  </a:ext>
                </a:extLst>
              </a:tr>
              <a:tr h="419999">
                <a:tc>
                  <a:txBody>
                    <a:bodyPr/>
                    <a:lstStyle/>
                    <a:p>
                      <a:r>
                        <a:rPr lang="en-US" dirty="0"/>
                        <a:t>1</a:t>
                      </a:r>
                      <a:endParaRPr lang="en-ID" dirty="0"/>
                    </a:p>
                  </a:txBody>
                  <a:tcPr/>
                </a:tc>
                <a:tc>
                  <a:txBody>
                    <a:bodyPr/>
                    <a:lstStyle/>
                    <a:p>
                      <a:r>
                        <a:rPr lang="en-US" dirty="0" err="1"/>
                        <a:t>Gerokgak</a:t>
                      </a:r>
                      <a:endParaRPr lang="en-ID" dirty="0"/>
                    </a:p>
                  </a:txBody>
                  <a:tcPr/>
                </a:tc>
                <a:tc>
                  <a:txBody>
                    <a:bodyPr/>
                    <a:lstStyle/>
                    <a:p>
                      <a:r>
                        <a:rPr lang="en-US" dirty="0"/>
                        <a:t>58</a:t>
                      </a:r>
                      <a:endParaRPr lang="en-ID" dirty="0"/>
                    </a:p>
                  </a:txBody>
                  <a:tcPr/>
                </a:tc>
                <a:tc>
                  <a:txBody>
                    <a:bodyPr/>
                    <a:lstStyle/>
                    <a:p>
                      <a:r>
                        <a:rPr lang="en-US" dirty="0"/>
                        <a:t>73</a:t>
                      </a:r>
                      <a:endParaRPr lang="en-ID" dirty="0"/>
                    </a:p>
                  </a:txBody>
                  <a:tcPr/>
                </a:tc>
                <a:tc>
                  <a:txBody>
                    <a:bodyPr/>
                    <a:lstStyle/>
                    <a:p>
                      <a:r>
                        <a:rPr lang="en-US" dirty="0"/>
                        <a:t>17,84</a:t>
                      </a:r>
                      <a:endParaRPr lang="en-ID" dirty="0"/>
                    </a:p>
                  </a:txBody>
                  <a:tcPr/>
                </a:tc>
                <a:tc>
                  <a:txBody>
                    <a:bodyPr/>
                    <a:lstStyle/>
                    <a:p>
                      <a:r>
                        <a:rPr lang="en-US" dirty="0"/>
                        <a:t>4,52</a:t>
                      </a:r>
                      <a:endParaRPr lang="en-ID" dirty="0"/>
                    </a:p>
                  </a:txBody>
                  <a:tcPr/>
                </a:tc>
                <a:extLst>
                  <a:ext uri="{0D108BD9-81ED-4DB2-BD59-A6C34878D82A}">
                    <a16:rowId xmlns:a16="http://schemas.microsoft.com/office/drawing/2014/main" val="2222515922"/>
                  </a:ext>
                </a:extLst>
              </a:tr>
              <a:tr h="419999">
                <a:tc>
                  <a:txBody>
                    <a:bodyPr/>
                    <a:lstStyle/>
                    <a:p>
                      <a:r>
                        <a:rPr lang="en-US" dirty="0"/>
                        <a:t>2</a:t>
                      </a:r>
                      <a:endParaRPr lang="en-ID" dirty="0"/>
                    </a:p>
                  </a:txBody>
                  <a:tcPr/>
                </a:tc>
                <a:tc>
                  <a:txBody>
                    <a:bodyPr/>
                    <a:lstStyle/>
                    <a:p>
                      <a:r>
                        <a:rPr lang="en-US" dirty="0" err="1"/>
                        <a:t>Seririt</a:t>
                      </a:r>
                      <a:endParaRPr lang="en-ID" dirty="0"/>
                    </a:p>
                  </a:txBody>
                  <a:tcPr/>
                </a:tc>
                <a:tc>
                  <a:txBody>
                    <a:bodyPr/>
                    <a:lstStyle/>
                    <a:p>
                      <a:r>
                        <a:rPr lang="en-US" dirty="0"/>
                        <a:t>94</a:t>
                      </a:r>
                      <a:endParaRPr lang="en-ID" dirty="0"/>
                    </a:p>
                  </a:txBody>
                  <a:tcPr/>
                </a:tc>
                <a:tc>
                  <a:txBody>
                    <a:bodyPr/>
                    <a:lstStyle/>
                    <a:p>
                      <a:r>
                        <a:rPr lang="en-US" dirty="0"/>
                        <a:t>192</a:t>
                      </a:r>
                      <a:endParaRPr lang="en-ID" dirty="0"/>
                    </a:p>
                  </a:txBody>
                  <a:tcPr/>
                </a:tc>
                <a:tc>
                  <a:txBody>
                    <a:bodyPr/>
                    <a:lstStyle/>
                    <a:p>
                      <a:r>
                        <a:rPr lang="en-US" dirty="0"/>
                        <a:t>17,89</a:t>
                      </a:r>
                      <a:endParaRPr lang="en-ID" dirty="0"/>
                    </a:p>
                  </a:txBody>
                  <a:tcPr/>
                </a:tc>
                <a:tc>
                  <a:txBody>
                    <a:bodyPr/>
                    <a:lstStyle/>
                    <a:p>
                      <a:r>
                        <a:rPr lang="en-US" dirty="0"/>
                        <a:t>22,82</a:t>
                      </a:r>
                      <a:endParaRPr lang="en-ID" dirty="0"/>
                    </a:p>
                  </a:txBody>
                  <a:tcPr/>
                </a:tc>
                <a:extLst>
                  <a:ext uri="{0D108BD9-81ED-4DB2-BD59-A6C34878D82A}">
                    <a16:rowId xmlns:a16="http://schemas.microsoft.com/office/drawing/2014/main" val="2309065457"/>
                  </a:ext>
                </a:extLst>
              </a:tr>
              <a:tr h="419999">
                <a:tc>
                  <a:txBody>
                    <a:bodyPr/>
                    <a:lstStyle/>
                    <a:p>
                      <a:r>
                        <a:rPr lang="en-US" dirty="0"/>
                        <a:t>3</a:t>
                      </a:r>
                      <a:endParaRPr lang="en-ID" dirty="0"/>
                    </a:p>
                  </a:txBody>
                  <a:tcPr/>
                </a:tc>
                <a:tc>
                  <a:txBody>
                    <a:bodyPr/>
                    <a:lstStyle/>
                    <a:p>
                      <a:r>
                        <a:rPr lang="en-US" dirty="0" err="1"/>
                        <a:t>Busungbiu</a:t>
                      </a:r>
                      <a:endParaRPr lang="en-ID" dirty="0"/>
                    </a:p>
                  </a:txBody>
                  <a:tcPr/>
                </a:tc>
                <a:tc>
                  <a:txBody>
                    <a:bodyPr/>
                    <a:lstStyle/>
                    <a:p>
                      <a:r>
                        <a:rPr lang="en-US" dirty="0"/>
                        <a:t>42</a:t>
                      </a:r>
                      <a:endParaRPr lang="en-ID" dirty="0"/>
                    </a:p>
                  </a:txBody>
                  <a:tcPr/>
                </a:tc>
                <a:tc>
                  <a:txBody>
                    <a:bodyPr/>
                    <a:lstStyle/>
                    <a:p>
                      <a:r>
                        <a:rPr lang="en-US" dirty="0"/>
                        <a:t>47</a:t>
                      </a:r>
                      <a:endParaRPr lang="en-ID" dirty="0"/>
                    </a:p>
                  </a:txBody>
                  <a:tcPr/>
                </a:tc>
                <a:tc>
                  <a:txBody>
                    <a:bodyPr/>
                    <a:lstStyle/>
                    <a:p>
                      <a:r>
                        <a:rPr lang="en-US" dirty="0"/>
                        <a:t>21,07</a:t>
                      </a:r>
                      <a:endParaRPr lang="en-ID" dirty="0"/>
                    </a:p>
                  </a:txBody>
                  <a:tcPr/>
                </a:tc>
                <a:tc>
                  <a:txBody>
                    <a:bodyPr/>
                    <a:lstStyle/>
                    <a:p>
                      <a:r>
                        <a:rPr lang="en-US" dirty="0"/>
                        <a:t>7,48</a:t>
                      </a:r>
                      <a:endParaRPr lang="en-ID" dirty="0"/>
                    </a:p>
                  </a:txBody>
                  <a:tcPr/>
                </a:tc>
                <a:extLst>
                  <a:ext uri="{0D108BD9-81ED-4DB2-BD59-A6C34878D82A}">
                    <a16:rowId xmlns:a16="http://schemas.microsoft.com/office/drawing/2014/main" val="3509634452"/>
                  </a:ext>
                </a:extLst>
              </a:tr>
              <a:tr h="419999">
                <a:tc>
                  <a:txBody>
                    <a:bodyPr/>
                    <a:lstStyle/>
                    <a:p>
                      <a:r>
                        <a:rPr lang="en-US" dirty="0"/>
                        <a:t>4</a:t>
                      </a:r>
                      <a:endParaRPr lang="en-ID" dirty="0"/>
                    </a:p>
                  </a:txBody>
                  <a:tcPr/>
                </a:tc>
                <a:tc>
                  <a:txBody>
                    <a:bodyPr/>
                    <a:lstStyle/>
                    <a:p>
                      <a:r>
                        <a:rPr lang="en-US" dirty="0"/>
                        <a:t>Banjar</a:t>
                      </a:r>
                      <a:endParaRPr lang="en-ID" dirty="0"/>
                    </a:p>
                  </a:txBody>
                  <a:tcPr/>
                </a:tc>
                <a:tc>
                  <a:txBody>
                    <a:bodyPr/>
                    <a:lstStyle/>
                    <a:p>
                      <a:r>
                        <a:rPr lang="en-US" dirty="0"/>
                        <a:t>49</a:t>
                      </a:r>
                      <a:endParaRPr lang="en-ID" dirty="0"/>
                    </a:p>
                  </a:txBody>
                  <a:tcPr/>
                </a:tc>
                <a:tc>
                  <a:txBody>
                    <a:bodyPr/>
                    <a:lstStyle/>
                    <a:p>
                      <a:r>
                        <a:rPr lang="en-US" dirty="0"/>
                        <a:t>55</a:t>
                      </a:r>
                      <a:endParaRPr lang="en-ID" dirty="0"/>
                    </a:p>
                  </a:txBody>
                  <a:tcPr/>
                </a:tc>
                <a:tc>
                  <a:txBody>
                    <a:bodyPr/>
                    <a:lstStyle/>
                    <a:p>
                      <a:r>
                        <a:rPr lang="en-US" dirty="0"/>
                        <a:t>24,35</a:t>
                      </a:r>
                      <a:endParaRPr lang="en-ID" dirty="0"/>
                    </a:p>
                  </a:txBody>
                  <a:tcPr/>
                </a:tc>
                <a:tc>
                  <a:txBody>
                    <a:bodyPr/>
                    <a:lstStyle/>
                    <a:p>
                      <a:r>
                        <a:rPr lang="en-US" dirty="0"/>
                        <a:t>27,54</a:t>
                      </a:r>
                      <a:endParaRPr lang="en-ID" dirty="0"/>
                    </a:p>
                  </a:txBody>
                  <a:tcPr/>
                </a:tc>
                <a:extLst>
                  <a:ext uri="{0D108BD9-81ED-4DB2-BD59-A6C34878D82A}">
                    <a16:rowId xmlns:a16="http://schemas.microsoft.com/office/drawing/2014/main" val="1547068929"/>
                  </a:ext>
                </a:extLst>
              </a:tr>
              <a:tr h="419999">
                <a:tc>
                  <a:txBody>
                    <a:bodyPr/>
                    <a:lstStyle/>
                    <a:p>
                      <a:r>
                        <a:rPr lang="en-US" dirty="0"/>
                        <a:t>5</a:t>
                      </a:r>
                      <a:endParaRPr lang="en-ID" dirty="0"/>
                    </a:p>
                  </a:txBody>
                  <a:tcPr/>
                </a:tc>
                <a:tc>
                  <a:txBody>
                    <a:bodyPr/>
                    <a:lstStyle/>
                    <a:p>
                      <a:r>
                        <a:rPr lang="en-US" dirty="0" err="1"/>
                        <a:t>Sukasada</a:t>
                      </a:r>
                      <a:endParaRPr lang="en-ID" dirty="0"/>
                    </a:p>
                  </a:txBody>
                  <a:tcPr/>
                </a:tc>
                <a:tc>
                  <a:txBody>
                    <a:bodyPr/>
                    <a:lstStyle/>
                    <a:p>
                      <a:r>
                        <a:rPr lang="en-US" dirty="0"/>
                        <a:t>48</a:t>
                      </a:r>
                      <a:endParaRPr lang="en-ID" dirty="0"/>
                    </a:p>
                  </a:txBody>
                  <a:tcPr/>
                </a:tc>
                <a:tc>
                  <a:txBody>
                    <a:bodyPr/>
                    <a:lstStyle/>
                    <a:p>
                      <a:r>
                        <a:rPr lang="en-US" dirty="0"/>
                        <a:t>56</a:t>
                      </a:r>
                      <a:endParaRPr lang="en-ID" dirty="0"/>
                    </a:p>
                  </a:txBody>
                  <a:tcPr/>
                </a:tc>
                <a:tc>
                  <a:txBody>
                    <a:bodyPr/>
                    <a:lstStyle/>
                    <a:p>
                      <a:r>
                        <a:rPr lang="en-US" dirty="0"/>
                        <a:t>31,66</a:t>
                      </a:r>
                      <a:endParaRPr lang="en-ID" dirty="0"/>
                    </a:p>
                  </a:txBody>
                  <a:tcPr/>
                </a:tc>
                <a:tc>
                  <a:txBody>
                    <a:bodyPr/>
                    <a:lstStyle/>
                    <a:p>
                      <a:r>
                        <a:rPr lang="en-US" dirty="0"/>
                        <a:t>27,29</a:t>
                      </a:r>
                      <a:endParaRPr lang="en-ID" dirty="0"/>
                    </a:p>
                  </a:txBody>
                  <a:tcPr/>
                </a:tc>
                <a:extLst>
                  <a:ext uri="{0D108BD9-81ED-4DB2-BD59-A6C34878D82A}">
                    <a16:rowId xmlns:a16="http://schemas.microsoft.com/office/drawing/2014/main" val="1095721711"/>
                  </a:ext>
                </a:extLst>
              </a:tr>
              <a:tr h="419999">
                <a:tc>
                  <a:txBody>
                    <a:bodyPr/>
                    <a:lstStyle/>
                    <a:p>
                      <a:r>
                        <a:rPr lang="en-US" dirty="0"/>
                        <a:t>6</a:t>
                      </a:r>
                      <a:endParaRPr lang="en-ID" dirty="0"/>
                    </a:p>
                  </a:txBody>
                  <a:tcPr/>
                </a:tc>
                <a:tc>
                  <a:txBody>
                    <a:bodyPr/>
                    <a:lstStyle/>
                    <a:p>
                      <a:r>
                        <a:rPr lang="en-US" dirty="0" err="1"/>
                        <a:t>Buleleng</a:t>
                      </a:r>
                      <a:endParaRPr lang="en-ID" dirty="0"/>
                    </a:p>
                  </a:txBody>
                  <a:tcPr/>
                </a:tc>
                <a:tc>
                  <a:txBody>
                    <a:bodyPr/>
                    <a:lstStyle/>
                    <a:p>
                      <a:r>
                        <a:rPr lang="en-US" dirty="0"/>
                        <a:t>1067</a:t>
                      </a:r>
                      <a:endParaRPr lang="en-ID" dirty="0"/>
                    </a:p>
                  </a:txBody>
                  <a:tcPr/>
                </a:tc>
                <a:tc>
                  <a:txBody>
                    <a:bodyPr/>
                    <a:lstStyle/>
                    <a:p>
                      <a:r>
                        <a:rPr lang="en-US" dirty="0"/>
                        <a:t>1092</a:t>
                      </a:r>
                      <a:endParaRPr lang="en-ID" dirty="0"/>
                    </a:p>
                  </a:txBody>
                  <a:tcPr/>
                </a:tc>
                <a:tc>
                  <a:txBody>
                    <a:bodyPr/>
                    <a:lstStyle/>
                    <a:p>
                      <a:r>
                        <a:rPr lang="en-US" dirty="0"/>
                        <a:t>18,99</a:t>
                      </a:r>
                      <a:endParaRPr lang="en-ID" dirty="0"/>
                    </a:p>
                  </a:txBody>
                  <a:tcPr/>
                </a:tc>
                <a:tc>
                  <a:txBody>
                    <a:bodyPr/>
                    <a:lstStyle/>
                    <a:p>
                      <a:r>
                        <a:rPr lang="en-US" dirty="0"/>
                        <a:t>13,42</a:t>
                      </a:r>
                      <a:endParaRPr lang="en-ID" dirty="0"/>
                    </a:p>
                  </a:txBody>
                  <a:tcPr/>
                </a:tc>
                <a:extLst>
                  <a:ext uri="{0D108BD9-81ED-4DB2-BD59-A6C34878D82A}">
                    <a16:rowId xmlns:a16="http://schemas.microsoft.com/office/drawing/2014/main" val="1467067389"/>
                  </a:ext>
                </a:extLst>
              </a:tr>
              <a:tr h="419999">
                <a:tc>
                  <a:txBody>
                    <a:bodyPr/>
                    <a:lstStyle/>
                    <a:p>
                      <a:r>
                        <a:rPr lang="en-US" dirty="0"/>
                        <a:t>7</a:t>
                      </a:r>
                      <a:endParaRPr lang="en-ID" dirty="0"/>
                    </a:p>
                  </a:txBody>
                  <a:tcPr/>
                </a:tc>
                <a:tc>
                  <a:txBody>
                    <a:bodyPr/>
                    <a:lstStyle/>
                    <a:p>
                      <a:r>
                        <a:rPr lang="en-US" dirty="0" err="1"/>
                        <a:t>Sawan</a:t>
                      </a:r>
                      <a:endParaRPr lang="en-ID" dirty="0"/>
                    </a:p>
                  </a:txBody>
                  <a:tcPr/>
                </a:tc>
                <a:tc>
                  <a:txBody>
                    <a:bodyPr/>
                    <a:lstStyle/>
                    <a:p>
                      <a:r>
                        <a:rPr lang="en-US" dirty="0"/>
                        <a:t>48</a:t>
                      </a:r>
                      <a:endParaRPr lang="en-ID" dirty="0"/>
                    </a:p>
                  </a:txBody>
                  <a:tcPr/>
                </a:tc>
                <a:tc>
                  <a:txBody>
                    <a:bodyPr/>
                    <a:lstStyle/>
                    <a:p>
                      <a:r>
                        <a:rPr lang="en-US" dirty="0"/>
                        <a:t>123</a:t>
                      </a:r>
                      <a:endParaRPr lang="en-ID" dirty="0"/>
                    </a:p>
                  </a:txBody>
                  <a:tcPr/>
                </a:tc>
                <a:tc>
                  <a:txBody>
                    <a:bodyPr/>
                    <a:lstStyle/>
                    <a:p>
                      <a:r>
                        <a:rPr lang="en-US" dirty="0"/>
                        <a:t>15,05</a:t>
                      </a:r>
                      <a:endParaRPr lang="en-ID" dirty="0"/>
                    </a:p>
                  </a:txBody>
                  <a:tcPr/>
                </a:tc>
                <a:tc>
                  <a:txBody>
                    <a:bodyPr/>
                    <a:lstStyle/>
                    <a:p>
                      <a:r>
                        <a:rPr lang="en-US" dirty="0"/>
                        <a:t>30,66</a:t>
                      </a:r>
                      <a:endParaRPr lang="en-ID" dirty="0"/>
                    </a:p>
                  </a:txBody>
                  <a:tcPr/>
                </a:tc>
                <a:extLst>
                  <a:ext uri="{0D108BD9-81ED-4DB2-BD59-A6C34878D82A}">
                    <a16:rowId xmlns:a16="http://schemas.microsoft.com/office/drawing/2014/main" val="3851278056"/>
                  </a:ext>
                </a:extLst>
              </a:tr>
              <a:tr h="608198">
                <a:tc>
                  <a:txBody>
                    <a:bodyPr/>
                    <a:lstStyle/>
                    <a:p>
                      <a:r>
                        <a:rPr lang="en-US" dirty="0"/>
                        <a:t>8</a:t>
                      </a:r>
                      <a:endParaRPr lang="en-ID" dirty="0"/>
                    </a:p>
                  </a:txBody>
                  <a:tcPr/>
                </a:tc>
                <a:tc>
                  <a:txBody>
                    <a:bodyPr/>
                    <a:lstStyle/>
                    <a:p>
                      <a:r>
                        <a:rPr lang="en-US" dirty="0" err="1"/>
                        <a:t>Kubutambahan</a:t>
                      </a:r>
                      <a:endParaRPr lang="en-ID" dirty="0"/>
                    </a:p>
                  </a:txBody>
                  <a:tcPr/>
                </a:tc>
                <a:tc>
                  <a:txBody>
                    <a:bodyPr/>
                    <a:lstStyle/>
                    <a:p>
                      <a:r>
                        <a:rPr lang="en-US" dirty="0"/>
                        <a:t>52</a:t>
                      </a:r>
                      <a:endParaRPr lang="en-ID" dirty="0"/>
                    </a:p>
                  </a:txBody>
                  <a:tcPr/>
                </a:tc>
                <a:tc>
                  <a:txBody>
                    <a:bodyPr/>
                    <a:lstStyle/>
                    <a:p>
                      <a:r>
                        <a:rPr lang="en-US" dirty="0"/>
                        <a:t>55</a:t>
                      </a:r>
                      <a:endParaRPr lang="en-ID" dirty="0"/>
                    </a:p>
                  </a:txBody>
                  <a:tcPr/>
                </a:tc>
                <a:tc>
                  <a:txBody>
                    <a:bodyPr/>
                    <a:lstStyle/>
                    <a:p>
                      <a:r>
                        <a:rPr lang="en-US" dirty="0"/>
                        <a:t>29,51</a:t>
                      </a:r>
                      <a:endParaRPr lang="en-ID" dirty="0"/>
                    </a:p>
                  </a:txBody>
                  <a:tcPr/>
                </a:tc>
                <a:tc>
                  <a:txBody>
                    <a:bodyPr/>
                    <a:lstStyle/>
                    <a:p>
                      <a:r>
                        <a:rPr lang="en-US" dirty="0"/>
                        <a:t>12,54</a:t>
                      </a:r>
                      <a:endParaRPr lang="en-ID" dirty="0"/>
                    </a:p>
                  </a:txBody>
                  <a:tcPr/>
                </a:tc>
                <a:extLst>
                  <a:ext uri="{0D108BD9-81ED-4DB2-BD59-A6C34878D82A}">
                    <a16:rowId xmlns:a16="http://schemas.microsoft.com/office/drawing/2014/main" val="2341619185"/>
                  </a:ext>
                </a:extLst>
              </a:tr>
              <a:tr h="419999">
                <a:tc>
                  <a:txBody>
                    <a:bodyPr/>
                    <a:lstStyle/>
                    <a:p>
                      <a:r>
                        <a:rPr lang="en-US" dirty="0"/>
                        <a:t>9</a:t>
                      </a:r>
                      <a:endParaRPr lang="en-ID" dirty="0"/>
                    </a:p>
                  </a:txBody>
                  <a:tcPr/>
                </a:tc>
                <a:tc>
                  <a:txBody>
                    <a:bodyPr/>
                    <a:lstStyle/>
                    <a:p>
                      <a:r>
                        <a:rPr lang="en-US" dirty="0" err="1"/>
                        <a:t>Tejakula</a:t>
                      </a:r>
                      <a:endParaRPr lang="en-ID" dirty="0"/>
                    </a:p>
                  </a:txBody>
                  <a:tcPr/>
                </a:tc>
                <a:tc>
                  <a:txBody>
                    <a:bodyPr/>
                    <a:lstStyle/>
                    <a:p>
                      <a:r>
                        <a:rPr lang="en-US" dirty="0"/>
                        <a:t>48</a:t>
                      </a:r>
                      <a:endParaRPr lang="en-ID" dirty="0"/>
                    </a:p>
                  </a:txBody>
                  <a:tcPr/>
                </a:tc>
                <a:tc>
                  <a:txBody>
                    <a:bodyPr/>
                    <a:lstStyle/>
                    <a:p>
                      <a:r>
                        <a:rPr lang="en-US" dirty="0"/>
                        <a:t>50</a:t>
                      </a:r>
                      <a:endParaRPr lang="en-ID" dirty="0"/>
                    </a:p>
                  </a:txBody>
                  <a:tcPr/>
                </a:tc>
                <a:tc>
                  <a:txBody>
                    <a:bodyPr/>
                    <a:lstStyle/>
                    <a:p>
                      <a:r>
                        <a:rPr lang="en-US" dirty="0"/>
                        <a:t>26,10</a:t>
                      </a:r>
                      <a:endParaRPr lang="en-ID" dirty="0"/>
                    </a:p>
                  </a:txBody>
                  <a:tcPr/>
                </a:tc>
                <a:tc>
                  <a:txBody>
                    <a:bodyPr/>
                    <a:lstStyle/>
                    <a:p>
                      <a:r>
                        <a:rPr lang="en-US" dirty="0"/>
                        <a:t>23,96</a:t>
                      </a:r>
                      <a:endParaRPr lang="en-ID" dirty="0"/>
                    </a:p>
                  </a:txBody>
                  <a:tcPr/>
                </a:tc>
                <a:extLst>
                  <a:ext uri="{0D108BD9-81ED-4DB2-BD59-A6C34878D82A}">
                    <a16:rowId xmlns:a16="http://schemas.microsoft.com/office/drawing/2014/main" val="162153681"/>
                  </a:ext>
                </a:extLst>
              </a:tr>
              <a:tr h="419999">
                <a:tc gridSpan="2">
                  <a:txBody>
                    <a:bodyPr/>
                    <a:lstStyle/>
                    <a:p>
                      <a:r>
                        <a:rPr lang="en-US" dirty="0" err="1"/>
                        <a:t>Jumlah</a:t>
                      </a:r>
                      <a:endParaRPr lang="en-ID" dirty="0"/>
                    </a:p>
                  </a:txBody>
                  <a:tcPr/>
                </a:tc>
                <a:tc hMerge="1">
                  <a:txBody>
                    <a:bodyPr/>
                    <a:lstStyle/>
                    <a:p>
                      <a:endParaRPr lang="en-ID" dirty="0"/>
                    </a:p>
                  </a:txBody>
                  <a:tcPr/>
                </a:tc>
                <a:tc>
                  <a:txBody>
                    <a:bodyPr/>
                    <a:lstStyle/>
                    <a:p>
                      <a:r>
                        <a:rPr lang="en-US" dirty="0"/>
                        <a:t>1506</a:t>
                      </a:r>
                      <a:endParaRPr lang="en-ID" dirty="0"/>
                    </a:p>
                  </a:txBody>
                  <a:tcPr/>
                </a:tc>
                <a:tc>
                  <a:txBody>
                    <a:bodyPr/>
                    <a:lstStyle/>
                    <a:p>
                      <a:r>
                        <a:rPr lang="en-US" dirty="0"/>
                        <a:t>1743</a:t>
                      </a:r>
                      <a:endParaRPr lang="en-ID" dirty="0"/>
                    </a:p>
                  </a:txBody>
                  <a:tcPr/>
                </a:tc>
                <a:tc>
                  <a:txBody>
                    <a:bodyPr/>
                    <a:lstStyle/>
                    <a:p>
                      <a:r>
                        <a:rPr lang="en-US" dirty="0"/>
                        <a:t>22,16</a:t>
                      </a:r>
                      <a:endParaRPr lang="en-ID" dirty="0"/>
                    </a:p>
                  </a:txBody>
                  <a:tcPr/>
                </a:tc>
                <a:tc>
                  <a:txBody>
                    <a:bodyPr/>
                    <a:lstStyle/>
                    <a:p>
                      <a:r>
                        <a:rPr lang="en-US" dirty="0"/>
                        <a:t>19,76</a:t>
                      </a:r>
                      <a:endParaRPr lang="en-ID" dirty="0"/>
                    </a:p>
                  </a:txBody>
                  <a:tcPr/>
                </a:tc>
                <a:extLst>
                  <a:ext uri="{0D108BD9-81ED-4DB2-BD59-A6C34878D82A}">
                    <a16:rowId xmlns:a16="http://schemas.microsoft.com/office/drawing/2014/main" val="294774008"/>
                  </a:ext>
                </a:extLst>
              </a:tr>
            </a:tbl>
          </a:graphicData>
        </a:graphic>
      </p:graphicFrame>
    </p:spTree>
    <p:extLst>
      <p:ext uri="{BB962C8B-B14F-4D97-AF65-F5344CB8AC3E}">
        <p14:creationId xmlns:p14="http://schemas.microsoft.com/office/powerpoint/2010/main" val="370158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D250-8AF7-48E1-9024-DA33ED707A4F}"/>
              </a:ext>
            </a:extLst>
          </p:cNvPr>
          <p:cNvSpPr>
            <a:spLocks noGrp="1"/>
          </p:cNvSpPr>
          <p:nvPr>
            <p:ph type="title"/>
          </p:nvPr>
        </p:nvSpPr>
        <p:spPr>
          <a:xfrm>
            <a:off x="751028" y="655562"/>
            <a:ext cx="10689944" cy="1400530"/>
          </a:xfrm>
          <a:pattFill prst="pct5">
            <a:fgClr>
              <a:schemeClr val="accent1"/>
            </a:fgClr>
            <a:bgClr>
              <a:schemeClr val="bg1"/>
            </a:bgClr>
          </a:pattFill>
          <a:ln w="63500">
            <a:solidFill>
              <a:schemeClr val="accent1"/>
            </a:solidFill>
          </a:ln>
        </p:spPr>
        <p:txBody>
          <a:bodyPr/>
          <a:lstStyle/>
          <a:p>
            <a:r>
              <a:rPr lang="en-US" sz="2500" b="1" u="sng" dirty="0">
                <a:solidFill>
                  <a:srgbClr val="FF0000"/>
                </a:solidFill>
              </a:rPr>
              <a:t>BEDA STUNTING DAN PENDEK</a:t>
            </a:r>
            <a:br>
              <a:rPr lang="en-US" dirty="0"/>
            </a:br>
            <a:r>
              <a:rPr lang="en-US" sz="2400" dirty="0"/>
              <a:t>Anak stunting </a:t>
            </a:r>
            <a:r>
              <a:rPr lang="en-US" sz="2400" dirty="0" err="1"/>
              <a:t>biasanya</a:t>
            </a:r>
            <a:r>
              <a:rPr lang="en-US" sz="2400" dirty="0"/>
              <a:t> </a:t>
            </a:r>
            <a:r>
              <a:rPr lang="en-US" sz="2400" dirty="0" err="1"/>
              <a:t>dikenal</a:t>
            </a:r>
            <a:r>
              <a:rPr lang="en-US" sz="2400" dirty="0"/>
              <a:t> </a:t>
            </a:r>
            <a:r>
              <a:rPr lang="en-US" sz="2400" dirty="0" err="1"/>
              <a:t>dari</a:t>
            </a:r>
            <a:r>
              <a:rPr lang="en-US" sz="2400" dirty="0"/>
              <a:t> </a:t>
            </a:r>
            <a:r>
              <a:rPr lang="en-US" sz="2400" dirty="0" err="1"/>
              <a:t>tubuh</a:t>
            </a:r>
            <a:r>
              <a:rPr lang="en-US" sz="2400" dirty="0"/>
              <a:t> yang </a:t>
            </a:r>
            <a:r>
              <a:rPr lang="en-US" sz="2400" dirty="0" err="1"/>
              <a:t>pendek</a:t>
            </a:r>
            <a:r>
              <a:rPr lang="en-US" sz="2400" dirty="0"/>
              <a:t> </a:t>
            </a:r>
            <a:r>
              <a:rPr lang="en-US" sz="2400" dirty="0" err="1"/>
              <a:t>namun</a:t>
            </a:r>
            <a:r>
              <a:rPr lang="en-US" sz="2400" dirty="0"/>
              <a:t> </a:t>
            </a:r>
            <a:r>
              <a:rPr lang="en-US" sz="2400" dirty="0" err="1"/>
              <a:t>bukan</a:t>
            </a:r>
            <a:r>
              <a:rPr lang="en-US" sz="2400" dirty="0"/>
              <a:t> </a:t>
            </a:r>
            <a:r>
              <a:rPr lang="en-US" sz="2400" dirty="0" err="1"/>
              <a:t>berarti</a:t>
            </a:r>
            <a:r>
              <a:rPr lang="en-US" sz="2400" dirty="0"/>
              <a:t> </a:t>
            </a:r>
            <a:r>
              <a:rPr lang="en-US" sz="2400" dirty="0" err="1"/>
              <a:t>semua</a:t>
            </a:r>
            <a:r>
              <a:rPr lang="en-US" sz="2400" dirty="0"/>
              <a:t> </a:t>
            </a:r>
            <a:r>
              <a:rPr lang="en-US" sz="2400" dirty="0" err="1"/>
              <a:t>anak</a:t>
            </a:r>
            <a:r>
              <a:rPr lang="en-US" sz="2400" dirty="0"/>
              <a:t> </a:t>
            </a:r>
            <a:r>
              <a:rPr lang="en-US" sz="2400" dirty="0" err="1"/>
              <a:t>bertubuh</a:t>
            </a:r>
            <a:r>
              <a:rPr lang="en-US" sz="2400" dirty="0"/>
              <a:t> </a:t>
            </a:r>
            <a:r>
              <a:rPr lang="en-US" sz="2400" dirty="0" err="1"/>
              <a:t>pendek</a:t>
            </a:r>
            <a:r>
              <a:rPr lang="en-US" sz="2400" dirty="0"/>
              <a:t> </a:t>
            </a:r>
            <a:r>
              <a:rPr lang="en-US" sz="2400" dirty="0" err="1"/>
              <a:t>menandakan</a:t>
            </a:r>
            <a:r>
              <a:rPr lang="en-US" sz="2400" dirty="0"/>
              <a:t> stunting.</a:t>
            </a:r>
          </a:p>
        </p:txBody>
      </p:sp>
      <p:sp>
        <p:nvSpPr>
          <p:cNvPr id="3" name="Content Placeholder 2">
            <a:extLst>
              <a:ext uri="{FF2B5EF4-FFF2-40B4-BE49-F238E27FC236}">
                <a16:creationId xmlns:a16="http://schemas.microsoft.com/office/drawing/2014/main" id="{6C53D04B-F50A-4811-9D5E-3B51A98CD50D}"/>
              </a:ext>
            </a:extLst>
          </p:cNvPr>
          <p:cNvSpPr>
            <a:spLocks noGrp="1"/>
          </p:cNvSpPr>
          <p:nvPr>
            <p:ph sz="half" idx="1"/>
          </p:nvPr>
        </p:nvSpPr>
        <p:spPr>
          <a:xfrm>
            <a:off x="1115838" y="2730674"/>
            <a:ext cx="4396339" cy="3306871"/>
          </a:xfrm>
          <a:solidFill>
            <a:schemeClr val="accent3">
              <a:lumMod val="40000"/>
              <a:lumOff val="60000"/>
            </a:schemeClr>
          </a:solidFill>
        </p:spPr>
        <p:txBody>
          <a:bodyPr/>
          <a:lstStyle/>
          <a:p>
            <a:pPr marL="0" indent="0">
              <a:buNone/>
            </a:pPr>
            <a:r>
              <a:rPr lang="en-US" dirty="0">
                <a:solidFill>
                  <a:schemeClr val="bg1"/>
                </a:solidFill>
              </a:rPr>
              <a:t>Anak </a:t>
            </a:r>
            <a:r>
              <a:rPr lang="en-US" dirty="0" err="1">
                <a:solidFill>
                  <a:schemeClr val="bg1"/>
                </a:solidFill>
              </a:rPr>
              <a:t>Bertumbuh</a:t>
            </a:r>
            <a:r>
              <a:rPr lang="en-US" dirty="0">
                <a:solidFill>
                  <a:schemeClr val="bg1"/>
                </a:solidFill>
              </a:rPr>
              <a:t> </a:t>
            </a:r>
            <a:r>
              <a:rPr lang="en-US" dirty="0" err="1">
                <a:solidFill>
                  <a:schemeClr val="bg1"/>
                </a:solidFill>
              </a:rPr>
              <a:t>Pendek</a:t>
            </a:r>
            <a:r>
              <a:rPr lang="en-US" dirty="0">
                <a:solidFill>
                  <a:schemeClr val="bg1"/>
                </a:solidFill>
              </a:rPr>
              <a:t> :</a:t>
            </a:r>
          </a:p>
          <a:p>
            <a:r>
              <a:rPr lang="en-US" dirty="0" err="1">
                <a:solidFill>
                  <a:schemeClr val="bg1"/>
                </a:solidFill>
              </a:rPr>
              <a:t>Tubuh</a:t>
            </a:r>
            <a:r>
              <a:rPr lang="en-US" dirty="0">
                <a:solidFill>
                  <a:schemeClr val="bg1"/>
                </a:solidFill>
              </a:rPr>
              <a:t> </a:t>
            </a:r>
            <a:r>
              <a:rPr lang="en-US" dirty="0" err="1">
                <a:solidFill>
                  <a:schemeClr val="bg1"/>
                </a:solidFill>
              </a:rPr>
              <a:t>pendek</a:t>
            </a:r>
            <a:r>
              <a:rPr lang="en-US" dirty="0">
                <a:solidFill>
                  <a:schemeClr val="bg1"/>
                </a:solidFill>
              </a:rPr>
              <a:t> </a:t>
            </a:r>
            <a:r>
              <a:rPr lang="en-US" dirty="0" err="1">
                <a:solidFill>
                  <a:schemeClr val="bg1"/>
                </a:solidFill>
              </a:rPr>
              <a:t>disebabkan</a:t>
            </a:r>
            <a:r>
              <a:rPr lang="en-US" dirty="0">
                <a:solidFill>
                  <a:schemeClr val="bg1"/>
                </a:solidFill>
              </a:rPr>
              <a:t> oleh </a:t>
            </a:r>
            <a:r>
              <a:rPr lang="en-US" dirty="0" err="1">
                <a:solidFill>
                  <a:schemeClr val="bg1"/>
                </a:solidFill>
              </a:rPr>
              <a:t>banyak</a:t>
            </a:r>
            <a:r>
              <a:rPr lang="en-US" dirty="0">
                <a:solidFill>
                  <a:schemeClr val="bg1"/>
                </a:solidFill>
              </a:rPr>
              <a:t> </a:t>
            </a:r>
            <a:r>
              <a:rPr lang="en-US" dirty="0" err="1">
                <a:solidFill>
                  <a:schemeClr val="bg1"/>
                </a:solidFill>
              </a:rPr>
              <a:t>hal</a:t>
            </a:r>
            <a:r>
              <a:rPr lang="en-US" dirty="0">
                <a:solidFill>
                  <a:schemeClr val="bg1"/>
                </a:solidFill>
              </a:rPr>
              <a:t>, </a:t>
            </a:r>
            <a:r>
              <a:rPr lang="en-US" dirty="0" err="1">
                <a:solidFill>
                  <a:schemeClr val="bg1"/>
                </a:solidFill>
              </a:rPr>
              <a:t>seperti</a:t>
            </a:r>
            <a:r>
              <a:rPr lang="en-US" dirty="0">
                <a:solidFill>
                  <a:schemeClr val="bg1"/>
                </a:solidFill>
              </a:rPr>
              <a:t>: </a:t>
            </a:r>
            <a:r>
              <a:rPr lang="en-US" dirty="0" err="1">
                <a:solidFill>
                  <a:schemeClr val="bg1"/>
                </a:solidFill>
              </a:rPr>
              <a:t>genetika</a:t>
            </a:r>
            <a:r>
              <a:rPr lang="en-US" dirty="0">
                <a:solidFill>
                  <a:schemeClr val="bg1"/>
                </a:solidFill>
              </a:rPr>
              <a:t> dan </a:t>
            </a:r>
            <a:r>
              <a:rPr lang="en-US" dirty="0" err="1">
                <a:solidFill>
                  <a:schemeClr val="bg1"/>
                </a:solidFill>
              </a:rPr>
              <a:t>gangguan</a:t>
            </a:r>
            <a:r>
              <a:rPr lang="en-US" dirty="0">
                <a:solidFill>
                  <a:schemeClr val="bg1"/>
                </a:solidFill>
              </a:rPr>
              <a:t> </a:t>
            </a:r>
            <a:r>
              <a:rPr lang="en-US" dirty="0" err="1">
                <a:solidFill>
                  <a:schemeClr val="bg1"/>
                </a:solidFill>
              </a:rPr>
              <a:t>pertumbuhan</a:t>
            </a:r>
            <a:r>
              <a:rPr lang="en-US" dirty="0">
                <a:solidFill>
                  <a:schemeClr val="bg1"/>
                </a:solidFill>
              </a:rPr>
              <a:t> yang </a:t>
            </a:r>
            <a:r>
              <a:rPr lang="en-US" dirty="0" err="1">
                <a:solidFill>
                  <a:schemeClr val="bg1"/>
                </a:solidFill>
              </a:rPr>
              <a:t>ekstrim</a:t>
            </a:r>
            <a:r>
              <a:rPr lang="en-US" dirty="0">
                <a:solidFill>
                  <a:schemeClr val="bg1"/>
                </a:solidFill>
              </a:rPr>
              <a:t>(</a:t>
            </a:r>
            <a:r>
              <a:rPr lang="en-US" dirty="0" err="1">
                <a:solidFill>
                  <a:schemeClr val="bg1"/>
                </a:solidFill>
              </a:rPr>
              <a:t>dwarfisme</a:t>
            </a:r>
            <a:r>
              <a:rPr lang="en-US" dirty="0">
                <a:solidFill>
                  <a:schemeClr val="bg1"/>
                </a:solidFill>
              </a:rPr>
              <a:t>). </a:t>
            </a:r>
          </a:p>
          <a:p>
            <a:r>
              <a:rPr lang="en-US" dirty="0" err="1">
                <a:solidFill>
                  <a:schemeClr val="bg1"/>
                </a:solidFill>
              </a:rPr>
              <a:t>Anak</a:t>
            </a:r>
            <a:r>
              <a:rPr lang="en-US" dirty="0">
                <a:solidFill>
                  <a:schemeClr val="bg1"/>
                </a:solidFill>
              </a:rPr>
              <a:t> </a:t>
            </a:r>
            <a:r>
              <a:rPr lang="en-US" dirty="0" err="1">
                <a:solidFill>
                  <a:schemeClr val="bg1"/>
                </a:solidFill>
              </a:rPr>
              <a:t>bertumbuh</a:t>
            </a:r>
            <a:r>
              <a:rPr lang="en-US" dirty="0">
                <a:solidFill>
                  <a:schemeClr val="bg1"/>
                </a:solidFill>
              </a:rPr>
              <a:t> </a:t>
            </a:r>
            <a:r>
              <a:rPr lang="en-US" dirty="0" err="1">
                <a:solidFill>
                  <a:schemeClr val="bg1"/>
                </a:solidFill>
              </a:rPr>
              <a:t>pendek</a:t>
            </a:r>
            <a:r>
              <a:rPr lang="en-US" dirty="0">
                <a:solidFill>
                  <a:schemeClr val="bg1"/>
                </a:solidFill>
              </a:rPr>
              <a:t> </a:t>
            </a:r>
            <a:r>
              <a:rPr lang="en-US" dirty="0" err="1">
                <a:solidFill>
                  <a:schemeClr val="bg1"/>
                </a:solidFill>
              </a:rPr>
              <a:t>tidak</a:t>
            </a:r>
            <a:r>
              <a:rPr lang="en-US" dirty="0">
                <a:solidFill>
                  <a:schemeClr val="bg1"/>
                </a:solidFill>
              </a:rPr>
              <a:t> </a:t>
            </a:r>
            <a:r>
              <a:rPr lang="en-US" dirty="0" err="1">
                <a:solidFill>
                  <a:schemeClr val="bg1"/>
                </a:solidFill>
              </a:rPr>
              <a:t>mempengaruhi</a:t>
            </a:r>
            <a:r>
              <a:rPr lang="en-US" dirty="0">
                <a:solidFill>
                  <a:schemeClr val="bg1"/>
                </a:solidFill>
              </a:rPr>
              <a:t> </a:t>
            </a:r>
            <a:r>
              <a:rPr lang="en-US" dirty="0" err="1">
                <a:solidFill>
                  <a:schemeClr val="bg1"/>
                </a:solidFill>
              </a:rPr>
              <a:t>kecerdasan</a:t>
            </a:r>
            <a:r>
              <a:rPr lang="en-US" dirty="0">
                <a:solidFill>
                  <a:schemeClr val="bg1"/>
                </a:solidFill>
              </a:rPr>
              <a:t>.</a:t>
            </a:r>
          </a:p>
        </p:txBody>
      </p:sp>
      <p:sp>
        <p:nvSpPr>
          <p:cNvPr id="4" name="Content Placeholder 3">
            <a:extLst>
              <a:ext uri="{FF2B5EF4-FFF2-40B4-BE49-F238E27FC236}">
                <a16:creationId xmlns:a16="http://schemas.microsoft.com/office/drawing/2014/main" id="{2E3F33B9-5BA0-41EF-AE70-B609768487C5}"/>
              </a:ext>
            </a:extLst>
          </p:cNvPr>
          <p:cNvSpPr>
            <a:spLocks noGrp="1"/>
          </p:cNvSpPr>
          <p:nvPr>
            <p:ph sz="half" idx="2"/>
          </p:nvPr>
        </p:nvSpPr>
        <p:spPr>
          <a:xfrm>
            <a:off x="5878161" y="2686790"/>
            <a:ext cx="4396341" cy="3350755"/>
          </a:xfrm>
          <a:solidFill>
            <a:schemeClr val="accent3">
              <a:lumMod val="40000"/>
              <a:lumOff val="60000"/>
            </a:schemeClr>
          </a:solidFill>
        </p:spPr>
        <p:txBody>
          <a:bodyPr/>
          <a:lstStyle/>
          <a:p>
            <a:pPr marL="0" indent="0">
              <a:buNone/>
            </a:pPr>
            <a:r>
              <a:rPr lang="en-US" dirty="0" err="1">
                <a:solidFill>
                  <a:schemeClr val="bg1"/>
                </a:solidFill>
              </a:rPr>
              <a:t>Anak</a:t>
            </a:r>
            <a:r>
              <a:rPr lang="en-US" dirty="0">
                <a:solidFill>
                  <a:schemeClr val="bg1"/>
                </a:solidFill>
              </a:rPr>
              <a:t> Stunting</a:t>
            </a:r>
          </a:p>
          <a:p>
            <a:r>
              <a:rPr lang="en-US" dirty="0" err="1">
                <a:solidFill>
                  <a:schemeClr val="bg1"/>
                </a:solidFill>
              </a:rPr>
              <a:t>Disebabkan</a:t>
            </a:r>
            <a:r>
              <a:rPr lang="en-US" dirty="0">
                <a:solidFill>
                  <a:schemeClr val="bg1"/>
                </a:solidFill>
              </a:rPr>
              <a:t> oleh </a:t>
            </a:r>
            <a:r>
              <a:rPr lang="en-US" dirty="0" err="1">
                <a:solidFill>
                  <a:schemeClr val="bg1"/>
                </a:solidFill>
              </a:rPr>
              <a:t>Gizi</a:t>
            </a:r>
            <a:r>
              <a:rPr lang="en-US" dirty="0">
                <a:solidFill>
                  <a:schemeClr val="bg1"/>
                </a:solidFill>
              </a:rPr>
              <a:t> </a:t>
            </a:r>
            <a:r>
              <a:rPr lang="en-US" dirty="0" err="1">
                <a:solidFill>
                  <a:schemeClr val="bg1"/>
                </a:solidFill>
              </a:rPr>
              <a:t>buruk</a:t>
            </a:r>
            <a:r>
              <a:rPr lang="en-US" dirty="0">
                <a:solidFill>
                  <a:schemeClr val="bg1"/>
                </a:solidFill>
              </a:rPr>
              <a:t> </a:t>
            </a:r>
            <a:r>
              <a:rPr lang="en-US" dirty="0" err="1">
                <a:solidFill>
                  <a:schemeClr val="bg1"/>
                </a:solidFill>
              </a:rPr>
              <a:t>berkepanjangan</a:t>
            </a:r>
            <a:r>
              <a:rPr lang="en-US" dirty="0">
                <a:solidFill>
                  <a:schemeClr val="bg1"/>
                </a:solidFill>
              </a:rPr>
              <a:t>., </a:t>
            </a:r>
            <a:r>
              <a:rPr lang="en-US" dirty="0" err="1">
                <a:solidFill>
                  <a:schemeClr val="bg1"/>
                </a:solidFill>
              </a:rPr>
              <a:t>nfleksi</a:t>
            </a:r>
            <a:r>
              <a:rPr lang="en-US" dirty="0">
                <a:solidFill>
                  <a:schemeClr val="bg1"/>
                </a:solidFill>
              </a:rPr>
              <a:t> </a:t>
            </a:r>
            <a:r>
              <a:rPr lang="en-US" dirty="0" err="1">
                <a:solidFill>
                  <a:schemeClr val="bg1"/>
                </a:solidFill>
              </a:rPr>
              <a:t>berulang</a:t>
            </a:r>
            <a:r>
              <a:rPr lang="en-US" dirty="0">
                <a:solidFill>
                  <a:schemeClr val="bg1"/>
                </a:solidFill>
              </a:rPr>
              <a:t> dan ,</a:t>
            </a:r>
            <a:r>
              <a:rPr lang="en-US" dirty="0" err="1">
                <a:solidFill>
                  <a:schemeClr val="bg1"/>
                </a:solidFill>
              </a:rPr>
              <a:t>Penyakit</a:t>
            </a:r>
            <a:r>
              <a:rPr lang="en-US" dirty="0">
                <a:solidFill>
                  <a:schemeClr val="bg1"/>
                </a:solidFill>
              </a:rPr>
              <a:t> </a:t>
            </a:r>
            <a:r>
              <a:rPr lang="en-US" dirty="0" err="1">
                <a:solidFill>
                  <a:schemeClr val="bg1"/>
                </a:solidFill>
              </a:rPr>
              <a:t>kronis</a:t>
            </a:r>
            <a:r>
              <a:rPr lang="en-US" dirty="0">
                <a:solidFill>
                  <a:schemeClr val="bg1"/>
                </a:solidFill>
              </a:rPr>
              <a:t>.</a:t>
            </a:r>
          </a:p>
          <a:p>
            <a:r>
              <a:rPr lang="en-US" dirty="0" err="1">
                <a:solidFill>
                  <a:schemeClr val="bg1"/>
                </a:solidFill>
              </a:rPr>
              <a:t>Empat</a:t>
            </a:r>
            <a:r>
              <a:rPr lang="en-US" dirty="0">
                <a:solidFill>
                  <a:schemeClr val="bg1"/>
                </a:solidFill>
              </a:rPr>
              <a:t> kali </a:t>
            </a:r>
            <a:r>
              <a:rPr lang="en-US" dirty="0" err="1">
                <a:solidFill>
                  <a:schemeClr val="bg1"/>
                </a:solidFill>
              </a:rPr>
              <a:t>lebih</a:t>
            </a:r>
            <a:r>
              <a:rPr lang="en-US" dirty="0">
                <a:solidFill>
                  <a:schemeClr val="bg1"/>
                </a:solidFill>
              </a:rPr>
              <a:t> </a:t>
            </a:r>
            <a:r>
              <a:rPr lang="en-US" dirty="0" err="1">
                <a:solidFill>
                  <a:schemeClr val="bg1"/>
                </a:solidFill>
              </a:rPr>
              <a:t>mudah</a:t>
            </a:r>
            <a:r>
              <a:rPr lang="en-US" dirty="0">
                <a:solidFill>
                  <a:schemeClr val="bg1"/>
                </a:solidFill>
              </a:rPr>
              <a:t> </a:t>
            </a:r>
            <a:r>
              <a:rPr lang="en-US" dirty="0" err="1">
                <a:solidFill>
                  <a:schemeClr val="bg1"/>
                </a:solidFill>
              </a:rPr>
              <a:t>meninggal</a:t>
            </a:r>
            <a:r>
              <a:rPr lang="en-US" dirty="0">
                <a:solidFill>
                  <a:schemeClr val="bg1"/>
                </a:solidFill>
              </a:rPr>
              <a:t>.</a:t>
            </a:r>
          </a:p>
          <a:p>
            <a:r>
              <a:rPr lang="en-US" dirty="0" err="1">
                <a:solidFill>
                  <a:schemeClr val="bg1"/>
                </a:solidFill>
              </a:rPr>
              <a:t>Berpengaruh</a:t>
            </a:r>
            <a:r>
              <a:rPr lang="en-US" dirty="0">
                <a:solidFill>
                  <a:schemeClr val="bg1"/>
                </a:solidFill>
              </a:rPr>
              <a:t> pada </a:t>
            </a:r>
            <a:r>
              <a:rPr lang="en-US" dirty="0" err="1">
                <a:solidFill>
                  <a:schemeClr val="bg1"/>
                </a:solidFill>
              </a:rPr>
              <a:t>kecerdasan</a:t>
            </a:r>
            <a:r>
              <a:rPr lang="en-US" dirty="0">
                <a:solidFill>
                  <a:schemeClr val="bg1"/>
                </a:solidFill>
              </a:rPr>
              <a:t> </a:t>
            </a:r>
            <a:r>
              <a:rPr lang="en-US" dirty="0" err="1">
                <a:solidFill>
                  <a:schemeClr val="bg1"/>
                </a:solidFill>
              </a:rPr>
              <a:t>anak</a:t>
            </a:r>
            <a:endParaRPr lang="en-US" dirty="0">
              <a:solidFill>
                <a:schemeClr val="bg1"/>
              </a:solidFill>
            </a:endParaRPr>
          </a:p>
        </p:txBody>
      </p:sp>
      <p:pic>
        <p:nvPicPr>
          <p:cNvPr id="6" name="Picture 5">
            <a:extLst>
              <a:ext uri="{FF2B5EF4-FFF2-40B4-BE49-F238E27FC236}">
                <a16:creationId xmlns:a16="http://schemas.microsoft.com/office/drawing/2014/main" id="{95177CBA-9D5A-46AF-BA29-43F144A6507B}"/>
              </a:ext>
            </a:extLst>
          </p:cNvPr>
          <p:cNvPicPr>
            <a:picLocks noChangeAspect="1"/>
          </p:cNvPicPr>
          <p:nvPr/>
        </p:nvPicPr>
        <p:blipFill>
          <a:blip r:embed="rId2"/>
          <a:stretch>
            <a:fillRect/>
          </a:stretch>
        </p:blipFill>
        <p:spPr>
          <a:xfrm>
            <a:off x="10427829" y="5784826"/>
            <a:ext cx="1597290" cy="835224"/>
          </a:xfrm>
          <a:prstGeom prst="rect">
            <a:avLst/>
          </a:prstGeom>
        </p:spPr>
      </p:pic>
    </p:spTree>
    <p:extLst>
      <p:ext uri="{BB962C8B-B14F-4D97-AF65-F5344CB8AC3E}">
        <p14:creationId xmlns:p14="http://schemas.microsoft.com/office/powerpoint/2010/main" val="2991461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artisticLightScreen/>
                    </a14:imgEffect>
                  </a14:imgLayer>
                </a14:imgProps>
              </a:ext>
            </a:extLst>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E953D0-1487-4E26-88A0-6F2DBEF4E66D}"/>
              </a:ext>
            </a:extLst>
          </p:cNvPr>
          <p:cNvSpPr>
            <a:spLocks noGrp="1"/>
          </p:cNvSpPr>
          <p:nvPr>
            <p:ph type="ctrTitle"/>
          </p:nvPr>
        </p:nvSpPr>
        <p:spPr>
          <a:xfrm>
            <a:off x="935324" y="1648502"/>
            <a:ext cx="10321351" cy="3650008"/>
          </a:xfrm>
          <a:solidFill>
            <a:schemeClr val="accent2"/>
          </a:solidFill>
        </p:spPr>
        <p:txBody>
          <a:bodyPr>
            <a:noAutofit/>
          </a:bodyPr>
          <a:lstStyle/>
          <a:p>
            <a:pPr algn="ctr">
              <a:defRPr/>
            </a:pPr>
            <a:br>
              <a:rPr lang="en-US" sz="3600" b="1" dirty="0">
                <a:solidFill>
                  <a:schemeClr val="bg1"/>
                </a:solidFill>
              </a:rPr>
            </a:br>
            <a:br>
              <a:rPr lang="en-US" sz="3600" b="1" dirty="0">
                <a:solidFill>
                  <a:schemeClr val="bg1"/>
                </a:solidFill>
              </a:rPr>
            </a:br>
            <a:r>
              <a:rPr lang="en-US" sz="3600" b="1" dirty="0">
                <a:solidFill>
                  <a:schemeClr val="bg1"/>
                </a:solidFill>
                <a:latin typeface="Broadway" panose="04040905080B02020502" pitchFamily="82" charset="0"/>
              </a:rPr>
              <a:t>PERKEMBANGAN KEBIJAKAN NASIONAL INTERVENSI STUNTING</a:t>
            </a:r>
            <a:br>
              <a:rPr lang="en-US" sz="3600" b="1" dirty="0">
                <a:solidFill>
                  <a:srgbClr val="FF0000"/>
                </a:solidFill>
                <a:latin typeface="Broadway" panose="04040905080B02020502" pitchFamily="82" charset="0"/>
              </a:rPr>
            </a:br>
            <a:endParaRPr lang="en-US" sz="3600" b="1" dirty="0">
              <a:solidFill>
                <a:srgbClr val="FF0000"/>
              </a:solidFill>
              <a:latin typeface="Broadway" panose="04040905080B02020502" pitchFamily="82" charset="0"/>
            </a:endParaRPr>
          </a:p>
        </p:txBody>
      </p:sp>
      <p:pic>
        <p:nvPicPr>
          <p:cNvPr id="2" name="Picture 1">
            <a:extLst>
              <a:ext uri="{FF2B5EF4-FFF2-40B4-BE49-F238E27FC236}">
                <a16:creationId xmlns:a16="http://schemas.microsoft.com/office/drawing/2014/main" id="{93548DCD-0DED-49A5-973E-1FDF0589B915}"/>
              </a:ext>
            </a:extLst>
          </p:cNvPr>
          <p:cNvPicPr>
            <a:picLocks noChangeAspect="1"/>
          </p:cNvPicPr>
          <p:nvPr/>
        </p:nvPicPr>
        <p:blipFill>
          <a:blip r:embed="rId4"/>
          <a:stretch>
            <a:fillRect/>
          </a:stretch>
        </p:blipFill>
        <p:spPr>
          <a:xfrm>
            <a:off x="5297354" y="2360034"/>
            <a:ext cx="1597290" cy="835224"/>
          </a:xfrm>
          <a:prstGeom prst="rect">
            <a:avLst/>
          </a:prstGeom>
        </p:spPr>
      </p:pic>
    </p:spTree>
    <p:extLst>
      <p:ext uri="{BB962C8B-B14F-4D97-AF65-F5344CB8AC3E}">
        <p14:creationId xmlns:p14="http://schemas.microsoft.com/office/powerpoint/2010/main" val="1719784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4">
                    <a14:imgEffect>
                      <a14:artisticLightScreen/>
                    </a14:imgEffect>
                  </a14:imgLayer>
                </a14:imgProps>
              </a:ext>
            </a:extLst>
          </a:blip>
          <a:stretch/>
        </a:blipFill>
        <a:effectLst/>
      </p:bgPr>
    </p:bg>
    <p:spTree>
      <p:nvGrpSpPr>
        <p:cNvPr id="1" name=""/>
        <p:cNvGrpSpPr/>
        <p:nvPr/>
      </p:nvGrpSpPr>
      <p:grpSpPr>
        <a:xfrm>
          <a:off x="0" y="0"/>
          <a:ext cx="0" cy="0"/>
          <a:chOff x="0" y="0"/>
          <a:chExt cx="0" cy="0"/>
        </a:xfrm>
      </p:grpSpPr>
      <p:pic>
        <p:nvPicPr>
          <p:cNvPr id="3077" name="Picture 5" descr="Image result for foto presiden jokowi">
            <a:extLst>
              <a:ext uri="{FF2B5EF4-FFF2-40B4-BE49-F238E27FC236}">
                <a16:creationId xmlns:a16="http://schemas.microsoft.com/office/drawing/2014/main" id="{F1959637-3BB7-4C96-AB43-1FC350BAEC84}"/>
              </a:ext>
            </a:extLst>
          </p:cNvPr>
          <p:cNvPicPr>
            <a:picLocks noChangeAspect="1" noChangeArrowheads="1"/>
          </p:cNvPicPr>
          <p:nvPr/>
        </p:nvPicPr>
        <p:blipFill>
          <a:blip r:embed="rId5" cstate="print"/>
          <a:srcRect l="10714" r="356"/>
          <a:stretch>
            <a:fillRect/>
          </a:stretch>
        </p:blipFill>
        <p:spPr bwMode="auto">
          <a:xfrm>
            <a:off x="6384189" y="3356992"/>
            <a:ext cx="4931857" cy="31277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Oval Callout 5">
            <a:extLst>
              <a:ext uri="{FF2B5EF4-FFF2-40B4-BE49-F238E27FC236}">
                <a16:creationId xmlns:a16="http://schemas.microsoft.com/office/drawing/2014/main" id="{C6AE5451-AB68-4CC2-B813-2FD49A60A30F}"/>
              </a:ext>
            </a:extLst>
          </p:cNvPr>
          <p:cNvSpPr/>
          <p:nvPr/>
        </p:nvSpPr>
        <p:spPr>
          <a:xfrm>
            <a:off x="609600" y="2362200"/>
            <a:ext cx="4953000" cy="2590800"/>
          </a:xfrm>
          <a:prstGeom prst="wedgeEllipseCallout">
            <a:avLst>
              <a:gd name="adj1" fmla="val 64266"/>
              <a:gd name="adj2" fmla="val 34650"/>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base">
              <a:spcBef>
                <a:spcPct val="0"/>
              </a:spcBef>
              <a:spcAft>
                <a:spcPct val="0"/>
              </a:spcAft>
              <a:defRPr/>
            </a:pPr>
            <a:r>
              <a:rPr lang="id-ID" b="1" dirty="0">
                <a:solidFill>
                  <a:srgbClr val="FFFF00"/>
                </a:solidFill>
                <a:effectLst>
                  <a:outerShdw blurRad="38100" dist="38100" dir="2700000" algn="tl">
                    <a:srgbClr val="000000">
                      <a:alpha val="43137"/>
                    </a:srgbClr>
                  </a:outerShdw>
                </a:effectLst>
                <a:latin typeface="Century Gothic"/>
              </a:rPr>
              <a:t>GIZI INVESTASI BANGSA</a:t>
            </a:r>
          </a:p>
          <a:p>
            <a:pPr algn="ctr" fontAlgn="base">
              <a:spcBef>
                <a:spcPct val="0"/>
              </a:spcBef>
              <a:spcAft>
                <a:spcPct val="0"/>
              </a:spcAft>
              <a:defRPr/>
            </a:pPr>
            <a:r>
              <a:rPr lang="id-ID" b="1" dirty="0">
                <a:solidFill>
                  <a:prstClr val="white"/>
                </a:solidFill>
                <a:effectLst>
                  <a:outerShdw blurRad="38100" dist="38100" dir="2700000" algn="tl">
                    <a:srgbClr val="000000">
                      <a:alpha val="43137"/>
                    </a:srgbClr>
                  </a:outerShdw>
                </a:effectLst>
                <a:latin typeface="Century Gothic"/>
              </a:rPr>
              <a:t>“ </a:t>
            </a:r>
            <a:r>
              <a:rPr lang="id-ID" sz="1600" b="1" dirty="0">
                <a:solidFill>
                  <a:prstClr val="white"/>
                </a:solidFill>
                <a:effectLst>
                  <a:outerShdw blurRad="38100" dist="38100" dir="2700000" algn="tl">
                    <a:srgbClr val="000000">
                      <a:alpha val="43137"/>
                    </a:srgbClr>
                  </a:outerShdw>
                </a:effectLst>
                <a:latin typeface="Century Gothic"/>
              </a:rPr>
              <a:t>Jangan sampai ada lagi yang namanya gizi buruk. Tidak ada anak yang sepantasnya kekurangan gizi di negara berpendapatan menengah seperti sekarang ini”</a:t>
            </a:r>
          </a:p>
          <a:p>
            <a:pPr algn="ctr" fontAlgn="base">
              <a:spcBef>
                <a:spcPct val="0"/>
              </a:spcBef>
              <a:spcAft>
                <a:spcPct val="0"/>
              </a:spcAft>
              <a:defRPr/>
            </a:pPr>
            <a:r>
              <a:rPr lang="id-ID" sz="1600" b="1" dirty="0">
                <a:solidFill>
                  <a:prstClr val="white"/>
                </a:solidFill>
                <a:effectLst>
                  <a:outerShdw blurRad="38100" dist="38100" dir="2700000" algn="tl">
                    <a:srgbClr val="000000">
                      <a:alpha val="43137"/>
                    </a:srgbClr>
                  </a:outerShdw>
                </a:effectLst>
                <a:latin typeface="Century Gothic"/>
              </a:rPr>
              <a:t>(Presiden  Joko Widodo, </a:t>
            </a:r>
            <a:r>
              <a:rPr lang="id-ID" sz="1600" b="1" dirty="0" err="1">
                <a:solidFill>
                  <a:prstClr val="white"/>
                </a:solidFill>
                <a:effectLst>
                  <a:outerShdw blurRad="38100" dist="38100" dir="2700000" algn="tl">
                    <a:srgbClr val="000000">
                      <a:alpha val="43137"/>
                    </a:srgbClr>
                  </a:outerShdw>
                </a:effectLst>
                <a:latin typeface="Century Gothic"/>
              </a:rPr>
              <a:t>Rakerkesnas</a:t>
            </a:r>
            <a:r>
              <a:rPr lang="id-ID" sz="1600" b="1" dirty="0">
                <a:solidFill>
                  <a:prstClr val="white"/>
                </a:solidFill>
                <a:effectLst>
                  <a:outerShdw blurRad="38100" dist="38100" dir="2700000" algn="tl">
                    <a:srgbClr val="000000">
                      <a:alpha val="43137"/>
                    </a:srgbClr>
                  </a:outerShdw>
                </a:effectLst>
                <a:latin typeface="Century Gothic"/>
              </a:rPr>
              <a:t> 201</a:t>
            </a:r>
            <a:r>
              <a:rPr lang="en-US" sz="1600" b="1" dirty="0">
                <a:solidFill>
                  <a:prstClr val="white"/>
                </a:solidFill>
                <a:effectLst>
                  <a:outerShdw blurRad="38100" dist="38100" dir="2700000" algn="tl">
                    <a:srgbClr val="000000">
                      <a:alpha val="43137"/>
                    </a:srgbClr>
                  </a:outerShdw>
                </a:effectLst>
                <a:latin typeface="Century Gothic"/>
              </a:rPr>
              <a:t>7</a:t>
            </a:r>
            <a:r>
              <a:rPr lang="id-ID" sz="1600" b="1" dirty="0">
                <a:solidFill>
                  <a:prstClr val="white"/>
                </a:solidFill>
                <a:effectLst>
                  <a:outerShdw blurRad="38100" dist="38100" dir="2700000" algn="tl">
                    <a:srgbClr val="000000">
                      <a:alpha val="43137"/>
                    </a:srgbClr>
                  </a:outerShdw>
                </a:effectLst>
                <a:latin typeface="Century Gothic"/>
              </a:rPr>
              <a:t>)</a:t>
            </a:r>
          </a:p>
        </p:txBody>
      </p:sp>
      <p:sp>
        <p:nvSpPr>
          <p:cNvPr id="76804" name="TextBox 1">
            <a:extLst>
              <a:ext uri="{FF2B5EF4-FFF2-40B4-BE49-F238E27FC236}">
                <a16:creationId xmlns:a16="http://schemas.microsoft.com/office/drawing/2014/main" id="{E9DCA9AF-5B61-40BE-B138-BAF9566DE9B5}"/>
              </a:ext>
            </a:extLst>
          </p:cNvPr>
          <p:cNvSpPr txBox="1">
            <a:spLocks noChangeArrowheads="1"/>
          </p:cNvSpPr>
          <p:nvPr/>
        </p:nvSpPr>
        <p:spPr bwMode="auto">
          <a:xfrm>
            <a:off x="1341439" y="990600"/>
            <a:ext cx="9882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600"/>
              </a:spcAft>
              <a:buClr>
                <a:schemeClr val="accent1"/>
              </a:buClr>
              <a:buFont typeface="Wingdings 2" panose="05020102010507070707" pitchFamily="18" charset="2"/>
              <a:buChar char=""/>
              <a:defRPr sz="3200">
                <a:solidFill>
                  <a:schemeClr val="tx1"/>
                </a:solidFill>
                <a:latin typeface="Century Gothic" panose="020B0502020202020204" pitchFamily="34" charset="0"/>
              </a:defRPr>
            </a:lvl1pPr>
            <a:lvl2pPr marL="742950" indent="-285750">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eaLnBrk="0" fontAlgn="base" hangingPunct="0">
              <a:spcBef>
                <a:spcPct val="0"/>
              </a:spcBef>
              <a:spcAft>
                <a:spcPct val="0"/>
              </a:spcAft>
              <a:buClrTx/>
              <a:buNone/>
            </a:pPr>
            <a:r>
              <a:rPr lang="en-US" altLang="en-US" b="1" dirty="0">
                <a:solidFill>
                  <a:schemeClr val="bg1"/>
                </a:solidFill>
                <a:latin typeface="Arial" panose="020B0604020202020204" pitchFamily="34" charset="0"/>
                <a:cs typeface="Arial" panose="020B0604020202020204" pitchFamily="34" charset="0"/>
              </a:rPr>
              <a:t>PERBAIKAN GIZI ADALAH PROGRAM NASIONAL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hape 332">
            <a:extLst>
              <a:ext uri="{FF2B5EF4-FFF2-40B4-BE49-F238E27FC236}">
                <a16:creationId xmlns:a16="http://schemas.microsoft.com/office/drawing/2014/main" id="{51D27D6C-AD64-43B8-9B8A-ADEA4C4AB515}"/>
              </a:ext>
            </a:extLst>
          </p:cNvPr>
          <p:cNvSpPr>
            <a:spLocks noGrp="1" noChangeArrowheads="1"/>
          </p:cNvSpPr>
          <p:nvPr>
            <p:ph type="title"/>
          </p:nvPr>
        </p:nvSpPr>
        <p:spPr>
          <a:xfrm>
            <a:off x="6096000" y="642788"/>
            <a:ext cx="5931877" cy="1211326"/>
          </a:xfrm>
          <a:ln>
            <a:solidFill>
              <a:schemeClr val="tx1"/>
            </a:solidFill>
            <a:miter lim="800000"/>
            <a:headEnd/>
            <a:tailEnd/>
          </a:ln>
        </p:spPr>
        <p:txBody>
          <a:bodyPr/>
          <a:lstStyle/>
          <a:p>
            <a:pPr eaLnBrk="1" hangingPunct="1">
              <a:spcBef>
                <a:spcPct val="0"/>
              </a:spcBef>
              <a:spcAft>
                <a:spcPct val="0"/>
              </a:spcAft>
              <a:buClr>
                <a:srgbClr val="1F497D"/>
              </a:buClr>
              <a:buSzPts val="2800"/>
            </a:pPr>
            <a:r>
              <a:rPr lang="en-US" altLang="en-US" sz="3200" dirty="0">
                <a:solidFill>
                  <a:schemeClr val="bg1"/>
                </a:solidFill>
                <a:latin typeface="Arial Black" panose="020B0A04020102020204" pitchFamily="34" charset="0"/>
              </a:rPr>
              <a:t>PENETAPAN 5 PILAR PENCEGAHAN </a:t>
            </a:r>
            <a:r>
              <a:rPr lang="en-US" altLang="en-US" sz="3200" i="1" dirty="0">
                <a:solidFill>
                  <a:schemeClr val="bg1"/>
                </a:solidFill>
                <a:latin typeface="Arial Black" panose="020B0A04020102020204" pitchFamily="34" charset="0"/>
              </a:rPr>
              <a:t>STUNTING </a:t>
            </a:r>
            <a:endParaRPr lang="en-US" altLang="en-US" sz="2400" dirty="0">
              <a:solidFill>
                <a:schemeClr val="bg1"/>
              </a:solidFill>
              <a:latin typeface="Arial Black" panose="020B0A04020102020204" pitchFamily="34" charset="0"/>
            </a:endParaRPr>
          </a:p>
        </p:txBody>
      </p:sp>
      <p:grpSp>
        <p:nvGrpSpPr>
          <p:cNvPr id="67587" name="Shape 333">
            <a:extLst>
              <a:ext uri="{FF2B5EF4-FFF2-40B4-BE49-F238E27FC236}">
                <a16:creationId xmlns:a16="http://schemas.microsoft.com/office/drawing/2014/main" id="{96641BAC-7C8E-410E-8512-2CF59BA95086}"/>
              </a:ext>
            </a:extLst>
          </p:cNvPr>
          <p:cNvGrpSpPr>
            <a:grpSpLocks/>
          </p:cNvGrpSpPr>
          <p:nvPr/>
        </p:nvGrpSpPr>
        <p:grpSpPr bwMode="auto">
          <a:xfrm>
            <a:off x="342900" y="3067199"/>
            <a:ext cx="11506200" cy="3148013"/>
            <a:chOff x="1298862" y="2223335"/>
            <a:chExt cx="9611965" cy="3017969"/>
          </a:xfrm>
        </p:grpSpPr>
        <p:cxnSp>
          <p:nvCxnSpPr>
            <p:cNvPr id="67593" name="Shape 334">
              <a:extLst>
                <a:ext uri="{FF2B5EF4-FFF2-40B4-BE49-F238E27FC236}">
                  <a16:creationId xmlns:a16="http://schemas.microsoft.com/office/drawing/2014/main" id="{00379353-B6C9-4D0B-8F28-817FDED855B7}"/>
                </a:ext>
              </a:extLst>
            </p:cNvPr>
            <p:cNvCxnSpPr>
              <a:cxnSpLocks noChangeShapeType="1"/>
            </p:cNvCxnSpPr>
            <p:nvPr/>
          </p:nvCxnSpPr>
          <p:spPr bwMode="auto">
            <a:xfrm>
              <a:off x="5944126" y="3616176"/>
              <a:ext cx="0" cy="771473"/>
            </a:xfrm>
            <a:prstGeom prst="straightConnector1">
              <a:avLst/>
            </a:prstGeom>
            <a:noFill/>
            <a:ln w="28575">
              <a:solidFill>
                <a:srgbClr val="7F7F7F"/>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67594" name="Shape 335">
              <a:extLst>
                <a:ext uri="{FF2B5EF4-FFF2-40B4-BE49-F238E27FC236}">
                  <a16:creationId xmlns:a16="http://schemas.microsoft.com/office/drawing/2014/main" id="{62E8E187-4D35-4615-9EEF-FD1221E606AF}"/>
                </a:ext>
              </a:extLst>
            </p:cNvPr>
            <p:cNvGrpSpPr>
              <a:grpSpLocks/>
            </p:cNvGrpSpPr>
            <p:nvPr/>
          </p:nvGrpSpPr>
          <p:grpSpPr bwMode="auto">
            <a:xfrm>
              <a:off x="1298862" y="2243362"/>
              <a:ext cx="9611964" cy="2997942"/>
              <a:chOff x="155862" y="1847435"/>
              <a:chExt cx="9611964" cy="3701311"/>
            </a:xfrm>
          </p:grpSpPr>
          <p:sp>
            <p:nvSpPr>
              <p:cNvPr id="336" name="Shape 336">
                <a:extLst>
                  <a:ext uri="{FF2B5EF4-FFF2-40B4-BE49-F238E27FC236}">
                    <a16:creationId xmlns:a16="http://schemas.microsoft.com/office/drawing/2014/main" id="{A653AC3E-7B15-48C8-AFF0-EC98819DD15F}"/>
                  </a:ext>
                </a:extLst>
              </p:cNvPr>
              <p:cNvSpPr/>
              <p:nvPr/>
            </p:nvSpPr>
            <p:spPr>
              <a:xfrm>
                <a:off x="2207422" y="1852773"/>
                <a:ext cx="1885791" cy="3694093"/>
              </a:xfrm>
              <a:prstGeom prst="rect">
                <a:avLst/>
              </a:prstGeom>
              <a:solidFill>
                <a:srgbClr val="D6E3BC"/>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br>
                  <a:rPr lang="en-US" sz="2000" kern="0" dirty="0">
                    <a:solidFill>
                      <a:srgbClr val="000000"/>
                    </a:solidFill>
                    <a:latin typeface="Raleway"/>
                    <a:ea typeface="Raleway"/>
                    <a:cs typeface="Raleway"/>
                    <a:sym typeface="Raleway"/>
                  </a:rPr>
                </a:br>
                <a:r>
                  <a:rPr lang="en-US" sz="2000" kern="0" dirty="0" err="1">
                    <a:solidFill>
                      <a:srgbClr val="000000"/>
                    </a:solidFill>
                    <a:latin typeface="Raleway"/>
                    <a:ea typeface="Raleway"/>
                    <a:cs typeface="Raleway"/>
                    <a:sym typeface="Raleway"/>
                  </a:rPr>
                  <a:t>Kampanye</a:t>
                </a:r>
                <a:r>
                  <a:rPr lang="en-US" sz="2000" kern="0" dirty="0">
                    <a:solidFill>
                      <a:srgbClr val="000000"/>
                    </a:solidFill>
                    <a:latin typeface="Raleway"/>
                    <a:ea typeface="Raleway"/>
                    <a:cs typeface="Raleway"/>
                    <a:sym typeface="Raleway"/>
                  </a:rPr>
                  <a:t> Nasional </a:t>
                </a:r>
                <a:r>
                  <a:rPr lang="en-US" sz="2000" kern="0" dirty="0" err="1">
                    <a:solidFill>
                      <a:srgbClr val="000000"/>
                    </a:solidFill>
                    <a:latin typeface="Raleway"/>
                    <a:ea typeface="Raleway"/>
                    <a:cs typeface="Raleway"/>
                    <a:sym typeface="Raleway"/>
                  </a:rPr>
                  <a:t>Berfokus</a:t>
                </a:r>
                <a:r>
                  <a:rPr lang="en-US" sz="2000" kern="0" dirty="0">
                    <a:solidFill>
                      <a:srgbClr val="000000"/>
                    </a:solidFill>
                    <a:latin typeface="Raleway"/>
                    <a:ea typeface="Raleway"/>
                    <a:cs typeface="Raleway"/>
                    <a:sym typeface="Raleway"/>
                  </a:rPr>
                  <a:t> pada </a:t>
                </a:r>
                <a:r>
                  <a:rPr lang="en-US" sz="2000" kern="0" dirty="0" err="1">
                    <a:solidFill>
                      <a:srgbClr val="000000"/>
                    </a:solidFill>
                    <a:latin typeface="Raleway"/>
                    <a:ea typeface="Raleway"/>
                    <a:cs typeface="Raleway"/>
                    <a:sym typeface="Raleway"/>
                  </a:rPr>
                  <a:t>pemahaman</a:t>
                </a:r>
                <a:r>
                  <a:rPr lang="en-US" sz="2000" kern="0" dirty="0">
                    <a:solidFill>
                      <a:srgbClr val="000000"/>
                    </a:solidFill>
                    <a:latin typeface="Raleway"/>
                    <a:ea typeface="Raleway"/>
                    <a:cs typeface="Raleway"/>
                    <a:sym typeface="Raleway"/>
                  </a:rPr>
                  <a:t>, </a:t>
                </a:r>
                <a:r>
                  <a:rPr lang="en-US" sz="2000" kern="0" dirty="0" err="1">
                    <a:solidFill>
                      <a:srgbClr val="000000"/>
                    </a:solidFill>
                    <a:latin typeface="Raleway"/>
                    <a:ea typeface="Raleway"/>
                    <a:cs typeface="Raleway"/>
                    <a:sym typeface="Raleway"/>
                  </a:rPr>
                  <a:t>perubahan</a:t>
                </a:r>
                <a:r>
                  <a:rPr lang="en-US" sz="2000" kern="0" dirty="0">
                    <a:solidFill>
                      <a:srgbClr val="000000"/>
                    </a:solidFill>
                    <a:latin typeface="Raleway"/>
                    <a:ea typeface="Raleway"/>
                    <a:cs typeface="Raleway"/>
                    <a:sym typeface="Raleway"/>
                  </a:rPr>
                  <a:t> </a:t>
                </a:r>
                <a:r>
                  <a:rPr lang="en-US" sz="2000" kern="0" dirty="0" err="1">
                    <a:solidFill>
                      <a:srgbClr val="000000"/>
                    </a:solidFill>
                    <a:latin typeface="Raleway"/>
                    <a:ea typeface="Raleway"/>
                    <a:cs typeface="Raleway"/>
                    <a:sym typeface="Raleway"/>
                  </a:rPr>
                  <a:t>perilaku</a:t>
                </a:r>
                <a:r>
                  <a:rPr lang="en-US" sz="2000" kern="0" dirty="0">
                    <a:solidFill>
                      <a:srgbClr val="000000"/>
                    </a:solidFill>
                    <a:latin typeface="Raleway"/>
                    <a:ea typeface="Raleway"/>
                    <a:cs typeface="Raleway"/>
                    <a:sym typeface="Raleway"/>
                  </a:rPr>
                  <a:t>, </a:t>
                </a:r>
                <a:r>
                  <a:rPr lang="en-US" sz="2000" kern="0" dirty="0" err="1">
                    <a:solidFill>
                      <a:srgbClr val="000000"/>
                    </a:solidFill>
                    <a:latin typeface="Raleway"/>
                    <a:ea typeface="Raleway"/>
                    <a:cs typeface="Raleway"/>
                    <a:sym typeface="Raleway"/>
                  </a:rPr>
                  <a:t>komitmen</a:t>
                </a:r>
                <a:r>
                  <a:rPr lang="en-US" sz="2000" kern="0" dirty="0">
                    <a:solidFill>
                      <a:srgbClr val="000000"/>
                    </a:solidFill>
                    <a:latin typeface="Raleway"/>
                    <a:ea typeface="Raleway"/>
                    <a:cs typeface="Raleway"/>
                    <a:sym typeface="Raleway"/>
                  </a:rPr>
                  <a:t> </a:t>
                </a:r>
                <a:r>
                  <a:rPr lang="en-US" sz="2000" kern="0" dirty="0" err="1">
                    <a:solidFill>
                      <a:srgbClr val="000000"/>
                    </a:solidFill>
                    <a:latin typeface="Raleway"/>
                    <a:ea typeface="Raleway"/>
                    <a:cs typeface="Raleway"/>
                    <a:sym typeface="Raleway"/>
                  </a:rPr>
                  <a:t>politik</a:t>
                </a:r>
                <a:r>
                  <a:rPr lang="en-US" sz="2000" kern="0" dirty="0">
                    <a:solidFill>
                      <a:srgbClr val="000000"/>
                    </a:solidFill>
                    <a:latin typeface="Raleway"/>
                    <a:ea typeface="Raleway"/>
                    <a:cs typeface="Raleway"/>
                    <a:sym typeface="Raleway"/>
                  </a:rPr>
                  <a:t> dan </a:t>
                </a:r>
                <a:r>
                  <a:rPr lang="en-US" sz="2000" kern="0" dirty="0" err="1">
                    <a:solidFill>
                      <a:srgbClr val="000000"/>
                    </a:solidFill>
                    <a:latin typeface="Raleway"/>
                    <a:ea typeface="Raleway"/>
                    <a:cs typeface="Raleway"/>
                    <a:sym typeface="Raleway"/>
                  </a:rPr>
                  <a:t>akuntabilitas</a:t>
                </a:r>
                <a:r>
                  <a:rPr lang="en-US" sz="2000" kern="0" dirty="0">
                    <a:solidFill>
                      <a:srgbClr val="000000"/>
                    </a:solidFill>
                    <a:latin typeface="Raleway"/>
                    <a:ea typeface="Raleway"/>
                    <a:cs typeface="Raleway"/>
                    <a:sym typeface="Raleway"/>
                  </a:rPr>
                  <a:t> </a:t>
                </a:r>
                <a:endParaRPr kern="0" dirty="0">
                  <a:solidFill>
                    <a:srgbClr val="000000"/>
                  </a:solidFill>
                  <a:latin typeface="Arial"/>
                  <a:cs typeface="Arial"/>
                  <a:sym typeface="Arial"/>
                </a:endParaRPr>
              </a:p>
            </p:txBody>
          </p:sp>
          <p:sp>
            <p:nvSpPr>
              <p:cNvPr id="337" name="Shape 337">
                <a:extLst>
                  <a:ext uri="{FF2B5EF4-FFF2-40B4-BE49-F238E27FC236}">
                    <a16:creationId xmlns:a16="http://schemas.microsoft.com/office/drawing/2014/main" id="{A716D906-E6E4-4FA1-A548-BC407812BA4B}"/>
                  </a:ext>
                </a:extLst>
              </p:cNvPr>
              <p:cNvSpPr/>
              <p:nvPr/>
            </p:nvSpPr>
            <p:spPr>
              <a:xfrm>
                <a:off x="4174109" y="1852773"/>
                <a:ext cx="2007797" cy="3694093"/>
              </a:xfrm>
              <a:prstGeom prst="rect">
                <a:avLst/>
              </a:prstGeom>
              <a:solidFill>
                <a:srgbClr val="FABF8E"/>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endParaRPr sz="2000" kern="0">
                  <a:solidFill>
                    <a:srgbClr val="000000"/>
                  </a:solidFill>
                  <a:latin typeface="Raleway"/>
                  <a:ea typeface="Raleway"/>
                  <a:cs typeface="Raleway"/>
                  <a:sym typeface="Raleway"/>
                </a:endParaRPr>
              </a:p>
              <a:p>
                <a:pPr algn="ctr" eaLnBrk="1" fontAlgn="auto" hangingPunct="1">
                  <a:spcBef>
                    <a:spcPts val="0"/>
                  </a:spcBef>
                  <a:spcAft>
                    <a:spcPts val="0"/>
                  </a:spcAft>
                  <a:buClr>
                    <a:srgbClr val="000000"/>
                  </a:buClr>
                  <a:defRPr/>
                </a:pPr>
                <a:br>
                  <a:rPr lang="en-US" sz="2000" kern="0">
                    <a:solidFill>
                      <a:srgbClr val="000000"/>
                    </a:solidFill>
                    <a:latin typeface="Raleway"/>
                    <a:ea typeface="Raleway"/>
                    <a:cs typeface="Raleway"/>
                    <a:sym typeface="Raleway"/>
                  </a:rPr>
                </a:br>
                <a:r>
                  <a:rPr lang="en-US" sz="2000" kern="0">
                    <a:solidFill>
                      <a:srgbClr val="000000"/>
                    </a:solidFill>
                    <a:latin typeface="Raleway"/>
                    <a:ea typeface="Raleway"/>
                    <a:cs typeface="Raleway"/>
                    <a:sym typeface="Raleway"/>
                  </a:rPr>
                  <a:t>Konvergensi, Koordinasi, dan Konsolidasi Program Nasional, Daerah, dan Masyarakat</a:t>
                </a:r>
                <a:endParaRPr sz="2000" kern="0">
                  <a:solidFill>
                    <a:srgbClr val="000000"/>
                  </a:solidFill>
                  <a:latin typeface="Raleway"/>
                  <a:ea typeface="Raleway"/>
                  <a:cs typeface="Raleway"/>
                  <a:sym typeface="Raleway"/>
                </a:endParaRPr>
              </a:p>
              <a:p>
                <a:pPr algn="ctr" eaLnBrk="1" fontAlgn="auto" hangingPunct="1">
                  <a:spcBef>
                    <a:spcPts val="0"/>
                  </a:spcBef>
                  <a:spcAft>
                    <a:spcPts val="0"/>
                  </a:spcAft>
                  <a:buClr>
                    <a:srgbClr val="000000"/>
                  </a:buClr>
                  <a:defRPr/>
                </a:pPr>
                <a:endParaRPr sz="2000" kern="0">
                  <a:solidFill>
                    <a:srgbClr val="000000"/>
                  </a:solidFill>
                  <a:latin typeface="Raleway"/>
                  <a:ea typeface="Raleway"/>
                  <a:cs typeface="Raleway"/>
                  <a:sym typeface="Raleway"/>
                </a:endParaRPr>
              </a:p>
            </p:txBody>
          </p:sp>
          <p:sp>
            <p:nvSpPr>
              <p:cNvPr id="338" name="Shape 338">
                <a:extLst>
                  <a:ext uri="{FF2B5EF4-FFF2-40B4-BE49-F238E27FC236}">
                    <a16:creationId xmlns:a16="http://schemas.microsoft.com/office/drawing/2014/main" id="{A49F8F64-92B3-4AD0-94B6-A6DDE8675BEF}"/>
                  </a:ext>
                </a:extLst>
              </p:cNvPr>
              <p:cNvSpPr/>
              <p:nvPr/>
            </p:nvSpPr>
            <p:spPr>
              <a:xfrm>
                <a:off x="8136657" y="1847137"/>
                <a:ext cx="1631170" cy="3701609"/>
              </a:xfrm>
              <a:prstGeom prst="rect">
                <a:avLst/>
              </a:prstGeom>
              <a:solidFill>
                <a:schemeClr val="accent4"/>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kern="0" dirty="0" err="1">
                    <a:solidFill>
                      <a:schemeClr val="bg1"/>
                    </a:solidFill>
                    <a:latin typeface="Raleway"/>
                    <a:ea typeface="Raleway"/>
                    <a:cs typeface="Raleway"/>
                    <a:sym typeface="Raleway"/>
                  </a:rPr>
                  <a:t>Pemantauan</a:t>
                </a:r>
                <a:r>
                  <a:rPr lang="en-US" sz="2000" kern="0" dirty="0">
                    <a:solidFill>
                      <a:schemeClr val="bg1"/>
                    </a:solidFill>
                    <a:latin typeface="Raleway"/>
                    <a:ea typeface="Raleway"/>
                    <a:cs typeface="Raleway"/>
                    <a:sym typeface="Raleway"/>
                  </a:rPr>
                  <a:t> dan </a:t>
                </a:r>
                <a:r>
                  <a:rPr lang="en-US" sz="2000" kern="0" dirty="0" err="1">
                    <a:solidFill>
                      <a:schemeClr val="bg1"/>
                    </a:solidFill>
                    <a:latin typeface="Raleway"/>
                    <a:ea typeface="Raleway"/>
                    <a:cs typeface="Raleway"/>
                    <a:sym typeface="Raleway"/>
                  </a:rPr>
                  <a:t>Evaluasi</a:t>
                </a:r>
                <a:endParaRPr sz="2000" kern="0" dirty="0">
                  <a:solidFill>
                    <a:schemeClr val="bg1"/>
                  </a:solidFill>
                  <a:latin typeface="Raleway"/>
                  <a:ea typeface="Raleway"/>
                  <a:cs typeface="Raleway"/>
                  <a:sym typeface="Raleway"/>
                </a:endParaRPr>
              </a:p>
            </p:txBody>
          </p:sp>
          <p:sp>
            <p:nvSpPr>
              <p:cNvPr id="339" name="Shape 339">
                <a:extLst>
                  <a:ext uri="{FF2B5EF4-FFF2-40B4-BE49-F238E27FC236}">
                    <a16:creationId xmlns:a16="http://schemas.microsoft.com/office/drawing/2014/main" id="{77877AD6-7C23-4E3F-8AC4-E70B527C7F20}"/>
                  </a:ext>
                </a:extLst>
              </p:cNvPr>
              <p:cNvSpPr/>
              <p:nvPr/>
            </p:nvSpPr>
            <p:spPr>
              <a:xfrm>
                <a:off x="155862" y="1847137"/>
                <a:ext cx="1966686" cy="3701609"/>
              </a:xfrm>
              <a:prstGeom prst="rect">
                <a:avLst/>
              </a:prstGeom>
              <a:solidFill>
                <a:srgbClr val="C5D8F1"/>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kern="0" dirty="0" err="1">
                    <a:solidFill>
                      <a:srgbClr val="000000"/>
                    </a:solidFill>
                    <a:latin typeface="Raleway"/>
                    <a:ea typeface="Raleway"/>
                    <a:cs typeface="Raleway"/>
                    <a:sym typeface="Raleway"/>
                  </a:rPr>
                  <a:t>Komitmen</a:t>
                </a:r>
                <a:r>
                  <a:rPr lang="en-US" sz="2000" kern="0" dirty="0">
                    <a:solidFill>
                      <a:srgbClr val="000000"/>
                    </a:solidFill>
                    <a:latin typeface="Raleway"/>
                    <a:ea typeface="Raleway"/>
                    <a:cs typeface="Raleway"/>
                    <a:sym typeface="Raleway"/>
                  </a:rPr>
                  <a:t> dan</a:t>
                </a:r>
                <a:endParaRPr sz="2000" kern="0" dirty="0">
                  <a:solidFill>
                    <a:srgbClr val="000000"/>
                  </a:solidFill>
                  <a:latin typeface="Raleway"/>
                  <a:ea typeface="Raleway"/>
                  <a:cs typeface="Raleway"/>
                  <a:sym typeface="Raleway"/>
                </a:endParaRPr>
              </a:p>
              <a:p>
                <a:pPr algn="ctr" eaLnBrk="1" fontAlgn="auto" hangingPunct="1">
                  <a:spcBef>
                    <a:spcPts val="0"/>
                  </a:spcBef>
                  <a:spcAft>
                    <a:spcPts val="0"/>
                  </a:spcAft>
                  <a:buClr>
                    <a:srgbClr val="000000"/>
                  </a:buClr>
                  <a:defRPr/>
                </a:pPr>
                <a:r>
                  <a:rPr lang="en-US" sz="2000" kern="0" dirty="0" err="1">
                    <a:solidFill>
                      <a:srgbClr val="000000"/>
                    </a:solidFill>
                    <a:latin typeface="Raleway"/>
                    <a:ea typeface="Raleway"/>
                    <a:cs typeface="Raleway"/>
                    <a:sym typeface="Raleway"/>
                  </a:rPr>
                  <a:t>Visi</a:t>
                </a:r>
                <a:r>
                  <a:rPr lang="en-US" sz="2000" kern="0" dirty="0">
                    <a:solidFill>
                      <a:srgbClr val="000000"/>
                    </a:solidFill>
                    <a:latin typeface="Raleway"/>
                    <a:ea typeface="Raleway"/>
                    <a:cs typeface="Raleway"/>
                    <a:sym typeface="Raleway"/>
                  </a:rPr>
                  <a:t> </a:t>
                </a:r>
                <a:r>
                  <a:rPr lang="en-US" sz="2000" kern="0" dirty="0" err="1">
                    <a:solidFill>
                      <a:srgbClr val="000000"/>
                    </a:solidFill>
                    <a:latin typeface="Raleway"/>
                    <a:ea typeface="Raleway"/>
                    <a:cs typeface="Raleway"/>
                    <a:sym typeface="Raleway"/>
                  </a:rPr>
                  <a:t>Pimpinan</a:t>
                </a:r>
                <a:r>
                  <a:rPr lang="en-US" sz="2000" kern="0" dirty="0">
                    <a:solidFill>
                      <a:srgbClr val="000000"/>
                    </a:solidFill>
                    <a:latin typeface="Raleway"/>
                    <a:ea typeface="Raleway"/>
                    <a:cs typeface="Raleway"/>
                    <a:sym typeface="Raleway"/>
                  </a:rPr>
                  <a:t> </a:t>
                </a:r>
                <a:r>
                  <a:rPr lang="en-US" sz="2000" kern="0" dirty="0" err="1">
                    <a:solidFill>
                      <a:srgbClr val="000000"/>
                    </a:solidFill>
                    <a:latin typeface="Raleway"/>
                    <a:ea typeface="Raleway"/>
                    <a:cs typeface="Raleway"/>
                    <a:sym typeface="Raleway"/>
                  </a:rPr>
                  <a:t>Tertinggi</a:t>
                </a:r>
                <a:r>
                  <a:rPr lang="en-US" sz="2000" kern="0" dirty="0">
                    <a:solidFill>
                      <a:srgbClr val="000000"/>
                    </a:solidFill>
                    <a:latin typeface="Raleway"/>
                    <a:ea typeface="Raleway"/>
                    <a:cs typeface="Raleway"/>
                    <a:sym typeface="Raleway"/>
                  </a:rPr>
                  <a:t> Negara</a:t>
                </a:r>
                <a:endParaRPr kern="0" dirty="0">
                  <a:solidFill>
                    <a:srgbClr val="000000"/>
                  </a:solidFill>
                  <a:latin typeface="Arial"/>
                  <a:cs typeface="Arial"/>
                  <a:sym typeface="Arial"/>
                </a:endParaRPr>
              </a:p>
            </p:txBody>
          </p:sp>
          <p:sp>
            <p:nvSpPr>
              <p:cNvPr id="340" name="Shape 340">
                <a:extLst>
                  <a:ext uri="{FF2B5EF4-FFF2-40B4-BE49-F238E27FC236}">
                    <a16:creationId xmlns:a16="http://schemas.microsoft.com/office/drawing/2014/main" id="{80AD9B46-58E4-4D53-BCA4-DA6893D93F85}"/>
                  </a:ext>
                </a:extLst>
              </p:cNvPr>
              <p:cNvSpPr/>
              <p:nvPr/>
            </p:nvSpPr>
            <p:spPr>
              <a:xfrm>
                <a:off x="6268106" y="1847137"/>
                <a:ext cx="1787656" cy="3701609"/>
              </a:xfrm>
              <a:prstGeom prst="rect">
                <a:avLst/>
              </a:prstGeom>
              <a:solidFill>
                <a:schemeClr val="accent2"/>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endParaRPr sz="2000" kern="0" dirty="0">
                  <a:solidFill>
                    <a:srgbClr val="FFFFFF"/>
                  </a:solidFill>
                  <a:latin typeface="Raleway"/>
                  <a:ea typeface="Raleway"/>
                  <a:cs typeface="Raleway"/>
                  <a:sym typeface="Raleway"/>
                </a:endParaRPr>
              </a:p>
              <a:p>
                <a:pPr algn="ctr" eaLnBrk="1" fontAlgn="auto" hangingPunct="1">
                  <a:spcBef>
                    <a:spcPts val="0"/>
                  </a:spcBef>
                  <a:spcAft>
                    <a:spcPts val="0"/>
                  </a:spcAft>
                  <a:buClr>
                    <a:srgbClr val="000000"/>
                  </a:buClr>
                  <a:defRPr/>
                </a:pPr>
                <a:endParaRPr sz="2000" kern="0" dirty="0">
                  <a:solidFill>
                    <a:srgbClr val="FFFFFF"/>
                  </a:solidFill>
                  <a:latin typeface="Raleway"/>
                  <a:ea typeface="Raleway"/>
                  <a:cs typeface="Raleway"/>
                  <a:sym typeface="Raleway"/>
                </a:endParaRPr>
              </a:p>
              <a:p>
                <a:pPr algn="ctr" eaLnBrk="1" fontAlgn="auto" hangingPunct="1">
                  <a:spcBef>
                    <a:spcPts val="0"/>
                  </a:spcBef>
                  <a:spcAft>
                    <a:spcPts val="0"/>
                  </a:spcAft>
                  <a:buClr>
                    <a:srgbClr val="000000"/>
                  </a:buClr>
                  <a:defRPr/>
                </a:pPr>
                <a:br>
                  <a:rPr lang="en-US" sz="2000" kern="0" dirty="0">
                    <a:solidFill>
                      <a:srgbClr val="FFFFFF"/>
                    </a:solidFill>
                    <a:latin typeface="Raleway"/>
                    <a:ea typeface="Raleway"/>
                    <a:cs typeface="Raleway"/>
                    <a:sym typeface="Raleway"/>
                  </a:rPr>
                </a:br>
                <a:r>
                  <a:rPr lang="en-US" sz="2000" kern="0" dirty="0" err="1">
                    <a:solidFill>
                      <a:schemeClr val="bg1"/>
                    </a:solidFill>
                    <a:latin typeface="Raleway"/>
                    <a:ea typeface="Raleway"/>
                    <a:cs typeface="Raleway"/>
                    <a:sym typeface="Raleway"/>
                  </a:rPr>
                  <a:t>Mendorong</a:t>
                </a:r>
                <a:r>
                  <a:rPr lang="en-US" sz="2000" kern="0" dirty="0">
                    <a:solidFill>
                      <a:schemeClr val="bg1"/>
                    </a:solidFill>
                    <a:latin typeface="Raleway"/>
                    <a:ea typeface="Raleway"/>
                    <a:cs typeface="Raleway"/>
                    <a:sym typeface="Raleway"/>
                  </a:rPr>
                  <a:t> </a:t>
                </a:r>
                <a:r>
                  <a:rPr lang="en-US" sz="2000" kern="0" dirty="0" err="1">
                    <a:solidFill>
                      <a:schemeClr val="bg1"/>
                    </a:solidFill>
                    <a:latin typeface="Raleway"/>
                    <a:ea typeface="Raleway"/>
                    <a:cs typeface="Raleway"/>
                    <a:sym typeface="Raleway"/>
                  </a:rPr>
                  <a:t>Kebijakan</a:t>
                </a:r>
                <a:r>
                  <a:rPr lang="en-US" sz="2000" kern="0" dirty="0">
                    <a:solidFill>
                      <a:schemeClr val="bg1"/>
                    </a:solidFill>
                    <a:latin typeface="Raleway"/>
                    <a:ea typeface="Raleway"/>
                    <a:cs typeface="Raleway"/>
                    <a:sym typeface="Raleway"/>
                  </a:rPr>
                  <a:t> “Nutritional</a:t>
                </a:r>
                <a:br>
                  <a:rPr lang="en-US" sz="2000" kern="0" dirty="0">
                    <a:solidFill>
                      <a:schemeClr val="bg1"/>
                    </a:solidFill>
                    <a:latin typeface="Raleway"/>
                    <a:ea typeface="Raleway"/>
                    <a:cs typeface="Raleway"/>
                    <a:sym typeface="Raleway"/>
                  </a:rPr>
                </a:br>
                <a:r>
                  <a:rPr lang="en-US" sz="2000" kern="0" dirty="0">
                    <a:solidFill>
                      <a:schemeClr val="bg1"/>
                    </a:solidFill>
                    <a:latin typeface="Raleway"/>
                    <a:ea typeface="Raleway"/>
                    <a:cs typeface="Raleway"/>
                    <a:sym typeface="Raleway"/>
                  </a:rPr>
                  <a:t>Food Security”</a:t>
                </a:r>
                <a:endParaRPr kern="0" dirty="0">
                  <a:solidFill>
                    <a:schemeClr val="bg1"/>
                  </a:solidFill>
                  <a:latin typeface="Arial"/>
                  <a:cs typeface="Arial"/>
                  <a:sym typeface="Arial"/>
                </a:endParaRPr>
              </a:p>
              <a:p>
                <a:pPr algn="ctr" eaLnBrk="1" fontAlgn="auto" hangingPunct="1">
                  <a:spcBef>
                    <a:spcPts val="0"/>
                  </a:spcBef>
                  <a:spcAft>
                    <a:spcPts val="0"/>
                  </a:spcAft>
                  <a:buClr>
                    <a:srgbClr val="000000"/>
                  </a:buClr>
                  <a:defRPr/>
                </a:pPr>
                <a:endParaRPr sz="2000" kern="0" dirty="0">
                  <a:solidFill>
                    <a:srgbClr val="FFFFFF"/>
                  </a:solidFill>
                  <a:latin typeface="Raleway"/>
                  <a:ea typeface="Raleway"/>
                  <a:cs typeface="Raleway"/>
                  <a:sym typeface="Raleway"/>
                </a:endParaRPr>
              </a:p>
            </p:txBody>
          </p:sp>
        </p:grpSp>
        <p:sp>
          <p:nvSpPr>
            <p:cNvPr id="341" name="Shape 341">
              <a:extLst>
                <a:ext uri="{FF2B5EF4-FFF2-40B4-BE49-F238E27FC236}">
                  <a16:creationId xmlns:a16="http://schemas.microsoft.com/office/drawing/2014/main" id="{37A787B3-3703-45EB-ABE6-E416C3253F2D}"/>
                </a:ext>
              </a:extLst>
            </p:cNvPr>
            <p:cNvSpPr/>
            <p:nvPr/>
          </p:nvSpPr>
          <p:spPr>
            <a:xfrm>
              <a:off x="1298862" y="2223335"/>
              <a:ext cx="1966686" cy="415485"/>
            </a:xfrm>
            <a:prstGeom prst="rect">
              <a:avLst/>
            </a:prstGeom>
            <a:solidFill>
              <a:schemeClr val="accent1"/>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b="1" kern="0" dirty="0">
                  <a:solidFill>
                    <a:srgbClr val="FFFFFF"/>
                  </a:solidFill>
                  <a:latin typeface="Raleway"/>
                  <a:ea typeface="Raleway"/>
                  <a:cs typeface="Raleway"/>
                  <a:sym typeface="Raleway"/>
                </a:rPr>
                <a:t>PILAR 1</a:t>
              </a:r>
              <a:endParaRPr sz="2000" kern="0" dirty="0">
                <a:solidFill>
                  <a:srgbClr val="FFFFFF"/>
                </a:solidFill>
                <a:latin typeface="Calibri"/>
                <a:ea typeface="Calibri"/>
                <a:cs typeface="Calibri"/>
                <a:sym typeface="Calibri"/>
              </a:endParaRPr>
            </a:p>
          </p:txBody>
        </p:sp>
        <p:sp>
          <p:nvSpPr>
            <p:cNvPr id="342" name="Shape 342">
              <a:extLst>
                <a:ext uri="{FF2B5EF4-FFF2-40B4-BE49-F238E27FC236}">
                  <a16:creationId xmlns:a16="http://schemas.microsoft.com/office/drawing/2014/main" id="{687C8775-B319-4898-8AEA-830C01FD7E31}"/>
                </a:ext>
              </a:extLst>
            </p:cNvPr>
            <p:cNvSpPr/>
            <p:nvPr/>
          </p:nvSpPr>
          <p:spPr>
            <a:xfrm>
              <a:off x="3351749" y="2223335"/>
              <a:ext cx="1881812" cy="415485"/>
            </a:xfrm>
            <a:prstGeom prst="rect">
              <a:avLst/>
            </a:prstGeom>
            <a:solidFill>
              <a:srgbClr val="76923C"/>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b="1" kern="0">
                  <a:solidFill>
                    <a:srgbClr val="FFFFFF"/>
                  </a:solidFill>
                  <a:latin typeface="Raleway"/>
                  <a:ea typeface="Raleway"/>
                  <a:cs typeface="Raleway"/>
                  <a:sym typeface="Raleway"/>
                </a:rPr>
                <a:t>PILAR 2</a:t>
              </a:r>
              <a:endParaRPr sz="2000" kern="0">
                <a:solidFill>
                  <a:srgbClr val="FFFFFF"/>
                </a:solidFill>
                <a:latin typeface="Calibri"/>
                <a:ea typeface="Calibri"/>
                <a:cs typeface="Calibri"/>
                <a:sym typeface="Calibri"/>
              </a:endParaRPr>
            </a:p>
          </p:txBody>
        </p:sp>
        <p:sp>
          <p:nvSpPr>
            <p:cNvPr id="343" name="Shape 343">
              <a:extLst>
                <a:ext uri="{FF2B5EF4-FFF2-40B4-BE49-F238E27FC236}">
                  <a16:creationId xmlns:a16="http://schemas.microsoft.com/office/drawing/2014/main" id="{2FD89880-B8C9-40A0-B58F-336D2D6D8C5C}"/>
                </a:ext>
              </a:extLst>
            </p:cNvPr>
            <p:cNvSpPr/>
            <p:nvPr/>
          </p:nvSpPr>
          <p:spPr>
            <a:xfrm>
              <a:off x="5321087" y="2223335"/>
              <a:ext cx="2003819" cy="415485"/>
            </a:xfrm>
            <a:prstGeom prst="rect">
              <a:avLst/>
            </a:prstGeom>
            <a:solidFill>
              <a:srgbClr val="E36C09"/>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b="1" kern="0">
                  <a:solidFill>
                    <a:srgbClr val="FFFFFF"/>
                  </a:solidFill>
                  <a:latin typeface="Raleway"/>
                  <a:ea typeface="Raleway"/>
                  <a:cs typeface="Raleway"/>
                  <a:sym typeface="Raleway"/>
                </a:rPr>
                <a:t>PILAR 3</a:t>
              </a:r>
              <a:endParaRPr sz="2000" kern="0">
                <a:solidFill>
                  <a:srgbClr val="FFFFFF"/>
                </a:solidFill>
                <a:latin typeface="Calibri"/>
                <a:ea typeface="Calibri"/>
                <a:cs typeface="Calibri"/>
                <a:sym typeface="Calibri"/>
              </a:endParaRPr>
            </a:p>
          </p:txBody>
        </p:sp>
        <p:sp>
          <p:nvSpPr>
            <p:cNvPr id="344" name="Shape 344">
              <a:extLst>
                <a:ext uri="{FF2B5EF4-FFF2-40B4-BE49-F238E27FC236}">
                  <a16:creationId xmlns:a16="http://schemas.microsoft.com/office/drawing/2014/main" id="{C5BDEE20-223E-43AB-B885-3CAE29DB1975}"/>
                </a:ext>
              </a:extLst>
            </p:cNvPr>
            <p:cNvSpPr/>
            <p:nvPr/>
          </p:nvSpPr>
          <p:spPr>
            <a:xfrm>
              <a:off x="7413758" y="2224857"/>
              <a:ext cx="1785003" cy="415484"/>
            </a:xfrm>
            <a:prstGeom prst="rect">
              <a:avLst/>
            </a:prstGeom>
            <a:solidFill>
              <a:srgbClr val="953734"/>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b="1" kern="0">
                  <a:solidFill>
                    <a:srgbClr val="FFFFFF"/>
                  </a:solidFill>
                  <a:latin typeface="Raleway"/>
                  <a:ea typeface="Raleway"/>
                  <a:cs typeface="Raleway"/>
                  <a:sym typeface="Raleway"/>
                </a:rPr>
                <a:t>PILAR 4</a:t>
              </a:r>
              <a:endParaRPr sz="2000" kern="0">
                <a:solidFill>
                  <a:srgbClr val="FFFFFF"/>
                </a:solidFill>
                <a:latin typeface="Calibri"/>
                <a:ea typeface="Calibri"/>
                <a:cs typeface="Calibri"/>
                <a:sym typeface="Calibri"/>
              </a:endParaRPr>
            </a:p>
          </p:txBody>
        </p:sp>
        <p:sp>
          <p:nvSpPr>
            <p:cNvPr id="345" name="Shape 345">
              <a:extLst>
                <a:ext uri="{FF2B5EF4-FFF2-40B4-BE49-F238E27FC236}">
                  <a16:creationId xmlns:a16="http://schemas.microsoft.com/office/drawing/2014/main" id="{2C9F9B67-5FA4-41B8-A852-8B4864CE8F1E}"/>
                </a:ext>
              </a:extLst>
            </p:cNvPr>
            <p:cNvSpPr/>
            <p:nvPr/>
          </p:nvSpPr>
          <p:spPr>
            <a:xfrm>
              <a:off x="9279657" y="2223335"/>
              <a:ext cx="1631170" cy="415485"/>
            </a:xfrm>
            <a:prstGeom prst="rect">
              <a:avLst/>
            </a:prstGeom>
            <a:solidFill>
              <a:srgbClr val="5F497A"/>
            </a:solidFill>
            <a:ln>
              <a:noFill/>
            </a:ln>
          </p:spPr>
          <p:txBody>
            <a:bodyPr spcFirstLastPara="1" lIns="91425" tIns="45700" rIns="91425" bIns="45700" anchor="ctr"/>
            <a:lstStyle/>
            <a:p>
              <a:pPr algn="ctr" eaLnBrk="1" fontAlgn="auto" hangingPunct="1">
                <a:spcBef>
                  <a:spcPts val="0"/>
                </a:spcBef>
                <a:spcAft>
                  <a:spcPts val="0"/>
                </a:spcAft>
                <a:buClr>
                  <a:srgbClr val="000000"/>
                </a:buClr>
                <a:defRPr/>
              </a:pPr>
              <a:r>
                <a:rPr lang="en-US" sz="2000" b="1" kern="0">
                  <a:solidFill>
                    <a:srgbClr val="FFFFFF"/>
                  </a:solidFill>
                  <a:latin typeface="Raleway"/>
                  <a:ea typeface="Raleway"/>
                  <a:cs typeface="Raleway"/>
                  <a:sym typeface="Raleway"/>
                </a:rPr>
                <a:t>PILAR 5</a:t>
              </a:r>
              <a:endParaRPr sz="2000" kern="0">
                <a:solidFill>
                  <a:srgbClr val="FFFFFF"/>
                </a:solidFill>
                <a:latin typeface="Calibri"/>
                <a:ea typeface="Calibri"/>
                <a:cs typeface="Calibri"/>
                <a:sym typeface="Calibri"/>
              </a:endParaRPr>
            </a:p>
          </p:txBody>
        </p:sp>
      </p:grpSp>
      <p:pic>
        <p:nvPicPr>
          <p:cNvPr id="67589" name="Picture 1">
            <a:extLst>
              <a:ext uri="{FF2B5EF4-FFF2-40B4-BE49-F238E27FC236}">
                <a16:creationId xmlns:a16="http://schemas.microsoft.com/office/drawing/2014/main" id="{82702143-7069-4EB7-802E-D00530D557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8516" t="31631" r="14754" b="20775"/>
          <a:stretch>
            <a:fillRect/>
          </a:stretch>
        </p:blipFill>
        <p:spPr bwMode="auto">
          <a:xfrm>
            <a:off x="164123" y="177435"/>
            <a:ext cx="5349875" cy="278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rrow: Right 2">
            <a:extLst>
              <a:ext uri="{FF2B5EF4-FFF2-40B4-BE49-F238E27FC236}">
                <a16:creationId xmlns:a16="http://schemas.microsoft.com/office/drawing/2014/main" id="{3D87AEE8-D7C3-493D-9857-E8176BFC5BF6}"/>
              </a:ext>
            </a:extLst>
          </p:cNvPr>
          <p:cNvSpPr/>
          <p:nvPr/>
        </p:nvSpPr>
        <p:spPr>
          <a:xfrm>
            <a:off x="5692775" y="1105412"/>
            <a:ext cx="403225" cy="3857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p:cNvSpPr txBox="1"/>
          <p:nvPr/>
        </p:nvSpPr>
        <p:spPr>
          <a:xfrm>
            <a:off x="2798762" y="2622267"/>
            <a:ext cx="1795684" cy="261610"/>
          </a:xfrm>
          <a:prstGeom prst="rect">
            <a:avLst/>
          </a:prstGeom>
          <a:noFill/>
          <a:ln w="9525">
            <a:solidFill>
              <a:schemeClr val="tx1"/>
            </a:solidFill>
          </a:ln>
        </p:spPr>
        <p:txBody>
          <a:bodyPr wrap="none" rtlCol="0">
            <a:spAutoFit/>
          </a:bodyPr>
          <a:lstStyle/>
          <a:p>
            <a:r>
              <a:rPr lang="id-ID" sz="1100" dirty="0"/>
              <a:t>2019: 100+60 KAB/KOTA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DE083A2B-53F3-4DF4-B72C-068E5042B1D4}"/>
              </a:ext>
            </a:extLst>
          </p:cNvPr>
          <p:cNvCxnSpPr/>
          <p:nvPr/>
        </p:nvCxnSpPr>
        <p:spPr>
          <a:xfrm>
            <a:off x="5900738" y="2347913"/>
            <a:ext cx="0" cy="506412"/>
          </a:xfrm>
          <a:prstGeom prst="line">
            <a:avLst/>
          </a:prstGeom>
          <a:ln w="28575">
            <a:solidFill>
              <a:schemeClr val="bg1">
                <a:lumMod val="50000"/>
              </a:schemeClr>
            </a:solidFill>
          </a:ln>
        </p:spPr>
        <p:style>
          <a:lnRef idx="3">
            <a:schemeClr val="dk1"/>
          </a:lnRef>
          <a:fillRef idx="0">
            <a:schemeClr val="dk1"/>
          </a:fillRef>
          <a:effectRef idx="2">
            <a:schemeClr val="dk1"/>
          </a:effectRef>
          <a:fontRef idx="minor">
            <a:schemeClr val="tx1"/>
          </a:fontRef>
        </p:style>
      </p:cxnSp>
      <p:sp>
        <p:nvSpPr>
          <p:cNvPr id="9" name="Rectangle 8">
            <a:extLst>
              <a:ext uri="{FF2B5EF4-FFF2-40B4-BE49-F238E27FC236}">
                <a16:creationId xmlns:a16="http://schemas.microsoft.com/office/drawing/2014/main" id="{11ACFE46-48A5-4FAA-AEF2-280089ED29FA}"/>
              </a:ext>
            </a:extLst>
          </p:cNvPr>
          <p:cNvSpPr/>
          <p:nvPr/>
        </p:nvSpPr>
        <p:spPr>
          <a:xfrm>
            <a:off x="2787651" y="1066800"/>
            <a:ext cx="2263775" cy="23368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dirty="0">
              <a:solidFill>
                <a:prstClr val="black"/>
              </a:solidFill>
              <a:latin typeface="Raleway" panose="020B0503030101060003" pitchFamily="34" charset="0"/>
            </a:endParaRPr>
          </a:p>
          <a:p>
            <a:pPr algn="ctr">
              <a:defRPr/>
            </a:pPr>
            <a:endParaRPr lang="en-US" sz="2000" dirty="0">
              <a:solidFill>
                <a:prstClr val="black"/>
              </a:solidFill>
              <a:latin typeface="Raleway" panose="020B0503030101060003" pitchFamily="34" charset="0"/>
            </a:endParaRPr>
          </a:p>
          <a:p>
            <a:pPr algn="ctr">
              <a:defRPr/>
            </a:pPr>
            <a:r>
              <a:rPr lang="en-US" sz="1700" dirty="0" err="1">
                <a:solidFill>
                  <a:prstClr val="black"/>
                </a:solidFill>
                <a:latin typeface="Raleway" panose="020B0503030101060003" pitchFamily="34" charset="0"/>
              </a:rPr>
              <a:t>Kampanye</a:t>
            </a:r>
            <a:r>
              <a:rPr lang="en-US" sz="1700" dirty="0">
                <a:solidFill>
                  <a:prstClr val="black"/>
                </a:solidFill>
                <a:latin typeface="Raleway" panose="020B0503030101060003" pitchFamily="34" charset="0"/>
              </a:rPr>
              <a:t> Nasional </a:t>
            </a:r>
            <a:r>
              <a:rPr lang="en-US" sz="1700" dirty="0" err="1">
                <a:solidFill>
                  <a:prstClr val="black"/>
                </a:solidFill>
                <a:latin typeface="Raleway" panose="020B0503030101060003" pitchFamily="34" charset="0"/>
              </a:rPr>
              <a:t>Berfokus</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pada</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pemahaman</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perubahan</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perilaku</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komitmen</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politik</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dan</a:t>
            </a:r>
            <a:r>
              <a:rPr lang="en-US" sz="1700" dirty="0">
                <a:solidFill>
                  <a:prstClr val="black"/>
                </a:solidFill>
                <a:latin typeface="Raleway" panose="020B0503030101060003" pitchFamily="34" charset="0"/>
              </a:rPr>
              <a:t> </a:t>
            </a:r>
            <a:r>
              <a:rPr lang="en-US" sz="1700" dirty="0" err="1">
                <a:solidFill>
                  <a:prstClr val="black"/>
                </a:solidFill>
                <a:latin typeface="Raleway" panose="020B0503030101060003" pitchFamily="34" charset="0"/>
              </a:rPr>
              <a:t>akuntabilitas</a:t>
            </a:r>
            <a:r>
              <a:rPr lang="en-US" sz="1700" dirty="0">
                <a:solidFill>
                  <a:prstClr val="black"/>
                </a:solidFill>
                <a:latin typeface="Raleway" panose="020B0503030101060003" pitchFamily="34" charset="0"/>
              </a:rPr>
              <a:t> </a:t>
            </a:r>
          </a:p>
        </p:txBody>
      </p:sp>
      <p:sp>
        <p:nvSpPr>
          <p:cNvPr id="10" name="Rectangle 9">
            <a:extLst>
              <a:ext uri="{FF2B5EF4-FFF2-40B4-BE49-F238E27FC236}">
                <a16:creationId xmlns:a16="http://schemas.microsoft.com/office/drawing/2014/main" id="{C5A11CA9-EF3A-491F-8619-7038B9560A3F}"/>
              </a:ext>
            </a:extLst>
          </p:cNvPr>
          <p:cNvSpPr/>
          <p:nvPr/>
        </p:nvSpPr>
        <p:spPr>
          <a:xfrm>
            <a:off x="5148264" y="1066800"/>
            <a:ext cx="2409825" cy="2336800"/>
          </a:xfrm>
          <a:prstGeom prst="rect">
            <a:avLst/>
          </a:prstGeom>
          <a:solidFill>
            <a:schemeClr val="accent6">
              <a:lumMod val="60000"/>
              <a:lumOff val="4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sz="1600" dirty="0">
              <a:solidFill>
                <a:prstClr val="black"/>
              </a:solidFill>
              <a:latin typeface="Raleway" panose="020B0503030101060003" pitchFamily="34" charset="0"/>
            </a:endParaRPr>
          </a:p>
          <a:p>
            <a:pPr algn="ctr">
              <a:defRPr/>
            </a:pPr>
            <a:br>
              <a:rPr lang="id-ID" sz="1600" dirty="0">
                <a:solidFill>
                  <a:prstClr val="black"/>
                </a:solidFill>
                <a:latin typeface="Raleway" panose="020B0503030101060003" pitchFamily="34" charset="0"/>
              </a:rPr>
            </a:br>
            <a:r>
              <a:rPr lang="en-US" dirty="0" err="1">
                <a:solidFill>
                  <a:prstClr val="black"/>
                </a:solidFill>
                <a:latin typeface="Raleway" panose="020B0503030101060003" pitchFamily="34" charset="0"/>
              </a:rPr>
              <a:t>Konvergensi</a:t>
            </a:r>
            <a:r>
              <a:rPr lang="en-US" dirty="0">
                <a:solidFill>
                  <a:prstClr val="black"/>
                </a:solidFill>
                <a:latin typeface="Raleway" panose="020B0503030101060003" pitchFamily="34" charset="0"/>
              </a:rPr>
              <a:t>, </a:t>
            </a:r>
            <a:r>
              <a:rPr lang="en-US" dirty="0" err="1">
                <a:solidFill>
                  <a:prstClr val="black"/>
                </a:solidFill>
                <a:latin typeface="Raleway" panose="020B0503030101060003" pitchFamily="34" charset="0"/>
              </a:rPr>
              <a:t>Koordinasi</a:t>
            </a:r>
            <a:r>
              <a:rPr lang="en-US" dirty="0">
                <a:solidFill>
                  <a:prstClr val="black"/>
                </a:solidFill>
                <a:latin typeface="Raleway" panose="020B0503030101060003" pitchFamily="34" charset="0"/>
              </a:rPr>
              <a:t>, </a:t>
            </a:r>
            <a:r>
              <a:rPr lang="en-US" dirty="0" err="1">
                <a:solidFill>
                  <a:prstClr val="black"/>
                </a:solidFill>
                <a:latin typeface="Raleway" panose="020B0503030101060003" pitchFamily="34" charset="0"/>
              </a:rPr>
              <a:t>dan</a:t>
            </a:r>
            <a:r>
              <a:rPr lang="en-US" dirty="0">
                <a:solidFill>
                  <a:prstClr val="black"/>
                </a:solidFill>
                <a:latin typeface="Raleway" panose="020B0503030101060003" pitchFamily="34" charset="0"/>
              </a:rPr>
              <a:t> </a:t>
            </a:r>
            <a:r>
              <a:rPr lang="en-US" dirty="0" err="1">
                <a:solidFill>
                  <a:prstClr val="black"/>
                </a:solidFill>
                <a:latin typeface="Raleway" panose="020B0503030101060003" pitchFamily="34" charset="0"/>
              </a:rPr>
              <a:t>Konsolidasi</a:t>
            </a:r>
            <a:r>
              <a:rPr lang="en-US" dirty="0">
                <a:solidFill>
                  <a:prstClr val="black"/>
                </a:solidFill>
                <a:latin typeface="Raleway" panose="020B0503030101060003" pitchFamily="34" charset="0"/>
              </a:rPr>
              <a:t> Program Nasional, Daerah, </a:t>
            </a:r>
            <a:r>
              <a:rPr lang="en-US" dirty="0" err="1">
                <a:solidFill>
                  <a:prstClr val="black"/>
                </a:solidFill>
                <a:latin typeface="Raleway" panose="020B0503030101060003" pitchFamily="34" charset="0"/>
              </a:rPr>
              <a:t>dan</a:t>
            </a:r>
            <a:r>
              <a:rPr lang="en-US" dirty="0">
                <a:solidFill>
                  <a:prstClr val="black"/>
                </a:solidFill>
                <a:latin typeface="Raleway" panose="020B0503030101060003" pitchFamily="34" charset="0"/>
              </a:rPr>
              <a:t> </a:t>
            </a:r>
            <a:r>
              <a:rPr lang="en-US" dirty="0" err="1">
                <a:solidFill>
                  <a:prstClr val="black"/>
                </a:solidFill>
                <a:latin typeface="Raleway" panose="020B0503030101060003" pitchFamily="34" charset="0"/>
              </a:rPr>
              <a:t>Masyarakat</a:t>
            </a:r>
            <a:endParaRPr lang="en-US" dirty="0">
              <a:solidFill>
                <a:prstClr val="black"/>
              </a:solidFill>
              <a:latin typeface="Raleway" panose="020B0503030101060003" pitchFamily="34" charset="0"/>
            </a:endParaRPr>
          </a:p>
        </p:txBody>
      </p:sp>
      <p:sp>
        <p:nvSpPr>
          <p:cNvPr id="27" name="Rectangle 26">
            <a:extLst>
              <a:ext uri="{FF2B5EF4-FFF2-40B4-BE49-F238E27FC236}">
                <a16:creationId xmlns:a16="http://schemas.microsoft.com/office/drawing/2014/main" id="{2984928A-4A6F-45E9-BDA0-5A3B7C2F233A}"/>
              </a:ext>
            </a:extLst>
          </p:cNvPr>
          <p:cNvSpPr/>
          <p:nvPr/>
        </p:nvSpPr>
        <p:spPr>
          <a:xfrm>
            <a:off x="9904414" y="1066800"/>
            <a:ext cx="1957387" cy="2336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rgbClr val="212121"/>
              </a:solidFill>
              <a:latin typeface="Raleway" panose="020B0503030101060003" pitchFamily="34" charset="0"/>
            </a:endParaRPr>
          </a:p>
          <a:p>
            <a:pPr algn="ctr">
              <a:defRPr/>
            </a:pPr>
            <a:r>
              <a:rPr lang="en-US" sz="2000" dirty="0" err="1">
                <a:solidFill>
                  <a:srgbClr val="212121"/>
                </a:solidFill>
                <a:latin typeface="Raleway" panose="020B0503030101060003" pitchFamily="34" charset="0"/>
              </a:rPr>
              <a:t>Pemantauan</a:t>
            </a:r>
            <a:r>
              <a:rPr lang="en-US" sz="2000" dirty="0">
                <a:solidFill>
                  <a:srgbClr val="212121"/>
                </a:solidFill>
                <a:latin typeface="Raleway" panose="020B0503030101060003" pitchFamily="34" charset="0"/>
              </a:rPr>
              <a:t> </a:t>
            </a:r>
            <a:r>
              <a:rPr lang="en-US" sz="2000" dirty="0" err="1">
                <a:solidFill>
                  <a:srgbClr val="212121"/>
                </a:solidFill>
                <a:latin typeface="Raleway" panose="020B0503030101060003" pitchFamily="34" charset="0"/>
              </a:rPr>
              <a:t>dan</a:t>
            </a:r>
            <a:r>
              <a:rPr lang="en-US" sz="2000" dirty="0">
                <a:solidFill>
                  <a:srgbClr val="212121"/>
                </a:solidFill>
                <a:latin typeface="Raleway" panose="020B0503030101060003" pitchFamily="34" charset="0"/>
              </a:rPr>
              <a:t> </a:t>
            </a:r>
            <a:r>
              <a:rPr lang="en-US" sz="2000" dirty="0" err="1">
                <a:solidFill>
                  <a:srgbClr val="212121"/>
                </a:solidFill>
                <a:latin typeface="Raleway" panose="020B0503030101060003" pitchFamily="34" charset="0"/>
              </a:rPr>
              <a:t>Evaluasi</a:t>
            </a:r>
            <a:endParaRPr lang="en-US" sz="2000" dirty="0">
              <a:solidFill>
                <a:srgbClr val="212121"/>
              </a:solidFill>
              <a:latin typeface="Raleway" panose="020B0503030101060003" pitchFamily="34" charset="0"/>
            </a:endParaRPr>
          </a:p>
        </p:txBody>
      </p:sp>
      <p:sp>
        <p:nvSpPr>
          <p:cNvPr id="11" name="Rectangle 10">
            <a:extLst>
              <a:ext uri="{FF2B5EF4-FFF2-40B4-BE49-F238E27FC236}">
                <a16:creationId xmlns:a16="http://schemas.microsoft.com/office/drawing/2014/main" id="{7BE7D7D0-52EA-4A91-BE5B-BD0222B1A401}"/>
              </a:ext>
            </a:extLst>
          </p:cNvPr>
          <p:cNvSpPr/>
          <p:nvPr/>
        </p:nvSpPr>
        <p:spPr>
          <a:xfrm>
            <a:off x="327026" y="1219200"/>
            <a:ext cx="2360613" cy="2184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600" b="1" dirty="0">
                <a:solidFill>
                  <a:prstClr val="black"/>
                </a:solidFill>
                <a:latin typeface="Raleway" panose="020B0503030101060003" pitchFamily="34" charset="0"/>
              </a:rPr>
              <a:t> </a:t>
            </a:r>
          </a:p>
          <a:p>
            <a:pPr algn="ctr">
              <a:defRPr/>
            </a:pPr>
            <a:endParaRPr lang="en-US" sz="1600" dirty="0">
              <a:solidFill>
                <a:prstClr val="black"/>
              </a:solidFill>
              <a:latin typeface="Raleway" panose="020B0503030101060003" pitchFamily="34" charset="0"/>
            </a:endParaRPr>
          </a:p>
          <a:p>
            <a:pPr algn="ctr">
              <a:defRPr/>
            </a:pPr>
            <a:endParaRPr lang="en-US" sz="2000" dirty="0">
              <a:solidFill>
                <a:prstClr val="black"/>
              </a:solidFill>
              <a:latin typeface="Raleway" panose="020B0503030101060003" pitchFamily="34" charset="0"/>
            </a:endParaRPr>
          </a:p>
          <a:p>
            <a:pPr algn="ctr">
              <a:defRPr/>
            </a:pPr>
            <a:r>
              <a:rPr lang="en-US" sz="2000" dirty="0" err="1">
                <a:solidFill>
                  <a:prstClr val="black"/>
                </a:solidFill>
                <a:latin typeface="Raleway" panose="020B0503030101060003" pitchFamily="34" charset="0"/>
              </a:rPr>
              <a:t>Komitmen</a:t>
            </a:r>
            <a:r>
              <a:rPr lang="en-US" sz="2000" dirty="0">
                <a:solidFill>
                  <a:prstClr val="black"/>
                </a:solidFill>
                <a:latin typeface="Raleway" panose="020B0503030101060003" pitchFamily="34" charset="0"/>
              </a:rPr>
              <a:t> </a:t>
            </a:r>
            <a:r>
              <a:rPr lang="en-US" sz="2000" dirty="0" err="1">
                <a:solidFill>
                  <a:prstClr val="black"/>
                </a:solidFill>
                <a:latin typeface="Raleway" panose="020B0503030101060003" pitchFamily="34" charset="0"/>
              </a:rPr>
              <a:t>dan</a:t>
            </a:r>
            <a:endParaRPr lang="id-ID" sz="2000" dirty="0">
              <a:solidFill>
                <a:prstClr val="black"/>
              </a:solidFill>
              <a:latin typeface="Raleway" panose="020B0503030101060003" pitchFamily="34" charset="0"/>
            </a:endParaRPr>
          </a:p>
          <a:p>
            <a:pPr algn="ctr">
              <a:defRPr/>
            </a:pPr>
            <a:r>
              <a:rPr lang="en-US" sz="2000" dirty="0" err="1">
                <a:solidFill>
                  <a:prstClr val="black"/>
                </a:solidFill>
                <a:latin typeface="Raleway" panose="020B0503030101060003" pitchFamily="34" charset="0"/>
              </a:rPr>
              <a:t>Visi</a:t>
            </a:r>
            <a:r>
              <a:rPr lang="en-US" sz="2000" dirty="0">
                <a:solidFill>
                  <a:prstClr val="black"/>
                </a:solidFill>
                <a:latin typeface="Raleway" panose="020B0503030101060003" pitchFamily="34" charset="0"/>
              </a:rPr>
              <a:t> </a:t>
            </a:r>
            <a:r>
              <a:rPr lang="en-US" sz="2000" dirty="0" err="1">
                <a:solidFill>
                  <a:prstClr val="black"/>
                </a:solidFill>
                <a:latin typeface="Raleway" panose="020B0503030101060003" pitchFamily="34" charset="0"/>
              </a:rPr>
              <a:t>Pimpinan</a:t>
            </a:r>
            <a:r>
              <a:rPr lang="en-US" sz="2000" dirty="0">
                <a:solidFill>
                  <a:prstClr val="black"/>
                </a:solidFill>
                <a:latin typeface="Raleway" panose="020B0503030101060003" pitchFamily="34" charset="0"/>
              </a:rPr>
              <a:t> </a:t>
            </a:r>
            <a:r>
              <a:rPr lang="en-US" sz="2000" dirty="0" err="1">
                <a:solidFill>
                  <a:prstClr val="black"/>
                </a:solidFill>
                <a:latin typeface="Raleway" panose="020B0503030101060003" pitchFamily="34" charset="0"/>
              </a:rPr>
              <a:t>Tertinggi</a:t>
            </a:r>
            <a:r>
              <a:rPr lang="en-US" sz="2000" dirty="0">
                <a:solidFill>
                  <a:prstClr val="black"/>
                </a:solidFill>
                <a:latin typeface="Raleway" panose="020B0503030101060003" pitchFamily="34" charset="0"/>
              </a:rPr>
              <a:t> Negara</a:t>
            </a:r>
          </a:p>
        </p:txBody>
      </p:sp>
      <p:sp>
        <p:nvSpPr>
          <p:cNvPr id="26" name="Rectangle 25">
            <a:extLst>
              <a:ext uri="{FF2B5EF4-FFF2-40B4-BE49-F238E27FC236}">
                <a16:creationId xmlns:a16="http://schemas.microsoft.com/office/drawing/2014/main" id="{6B7F4EDE-1ED6-4053-9F66-A4447C3D702A}"/>
              </a:ext>
            </a:extLst>
          </p:cNvPr>
          <p:cNvSpPr/>
          <p:nvPr/>
        </p:nvSpPr>
        <p:spPr>
          <a:xfrm>
            <a:off x="7696201" y="1066801"/>
            <a:ext cx="2144713" cy="2352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dirty="0">
              <a:solidFill>
                <a:prstClr val="white"/>
              </a:solidFill>
              <a:latin typeface="Raleway" panose="020B0503030101060003" pitchFamily="34" charset="0"/>
            </a:endParaRPr>
          </a:p>
          <a:p>
            <a:pPr algn="ctr">
              <a:defRPr/>
            </a:pPr>
            <a:endParaRPr lang="en-US" sz="1600" dirty="0">
              <a:solidFill>
                <a:prstClr val="white"/>
              </a:solidFill>
              <a:latin typeface="Raleway" panose="020B0503030101060003" pitchFamily="34" charset="0"/>
            </a:endParaRPr>
          </a:p>
          <a:p>
            <a:pPr algn="ctr">
              <a:defRPr/>
            </a:pPr>
            <a:br>
              <a:rPr lang="id-ID" sz="1600" dirty="0">
                <a:solidFill>
                  <a:prstClr val="white"/>
                </a:solidFill>
                <a:latin typeface="Raleway" panose="020B0503030101060003" pitchFamily="34" charset="0"/>
              </a:rPr>
            </a:br>
            <a:r>
              <a:rPr lang="en-US" sz="2000" dirty="0" err="1">
                <a:solidFill>
                  <a:srgbClr val="212121"/>
                </a:solidFill>
                <a:latin typeface="Raleway" panose="020B0503030101060003" pitchFamily="34" charset="0"/>
              </a:rPr>
              <a:t>Mendorong</a:t>
            </a:r>
            <a:r>
              <a:rPr lang="en-US" sz="2000" dirty="0">
                <a:solidFill>
                  <a:srgbClr val="212121"/>
                </a:solidFill>
                <a:latin typeface="Raleway" panose="020B0503030101060003" pitchFamily="34" charset="0"/>
              </a:rPr>
              <a:t> </a:t>
            </a:r>
            <a:r>
              <a:rPr lang="en-US" sz="2000" dirty="0" err="1">
                <a:solidFill>
                  <a:srgbClr val="212121"/>
                </a:solidFill>
                <a:latin typeface="Raleway" panose="020B0503030101060003" pitchFamily="34" charset="0"/>
              </a:rPr>
              <a:t>Kebijakan</a:t>
            </a:r>
            <a:r>
              <a:rPr lang="en-US" sz="2000" dirty="0">
                <a:solidFill>
                  <a:srgbClr val="212121"/>
                </a:solidFill>
                <a:latin typeface="Raleway" panose="020B0503030101060003" pitchFamily="34" charset="0"/>
              </a:rPr>
              <a:t> “Nutritional</a:t>
            </a:r>
            <a:br>
              <a:rPr lang="id-ID" sz="2000" dirty="0">
                <a:solidFill>
                  <a:srgbClr val="212121"/>
                </a:solidFill>
                <a:latin typeface="Raleway" panose="020B0503030101060003" pitchFamily="34" charset="0"/>
              </a:rPr>
            </a:br>
            <a:r>
              <a:rPr lang="en-US" sz="2000" dirty="0">
                <a:solidFill>
                  <a:srgbClr val="212121"/>
                </a:solidFill>
                <a:latin typeface="Raleway" panose="020B0503030101060003" pitchFamily="34" charset="0"/>
              </a:rPr>
              <a:t>Food Security”</a:t>
            </a:r>
          </a:p>
          <a:p>
            <a:pPr algn="ctr">
              <a:defRPr/>
            </a:pPr>
            <a:endParaRPr lang="en-US" sz="1600" dirty="0">
              <a:solidFill>
                <a:prstClr val="white"/>
              </a:solidFill>
              <a:latin typeface="Raleway" panose="020B0503030101060003" pitchFamily="34" charset="0"/>
            </a:endParaRPr>
          </a:p>
        </p:txBody>
      </p:sp>
      <p:sp>
        <p:nvSpPr>
          <p:cNvPr id="31" name="Rectangle 30">
            <a:extLst>
              <a:ext uri="{FF2B5EF4-FFF2-40B4-BE49-F238E27FC236}">
                <a16:creationId xmlns:a16="http://schemas.microsoft.com/office/drawing/2014/main" id="{2450CB4C-2CDB-463C-939E-779E53AD338F}"/>
              </a:ext>
            </a:extLst>
          </p:cNvPr>
          <p:cNvSpPr/>
          <p:nvPr/>
        </p:nvSpPr>
        <p:spPr>
          <a:xfrm>
            <a:off x="6256339" y="5886451"/>
            <a:ext cx="4687887" cy="6270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MENGURANGI KESENJANGAN</a:t>
            </a:r>
            <a:r>
              <a:rPr lang="en-US" sz="2000" b="1" i="1" dirty="0">
                <a:solidFill>
                  <a:prstClr val="white"/>
                </a:solidFill>
                <a:latin typeface="Raleway" panose="020B0503030101060003" pitchFamily="34" charset="0"/>
              </a:rPr>
              <a:t>/INEQUALITY</a:t>
            </a:r>
          </a:p>
        </p:txBody>
      </p:sp>
      <p:sp>
        <p:nvSpPr>
          <p:cNvPr id="32" name="Rectangle 31">
            <a:extLst>
              <a:ext uri="{FF2B5EF4-FFF2-40B4-BE49-F238E27FC236}">
                <a16:creationId xmlns:a16="http://schemas.microsoft.com/office/drawing/2014/main" id="{A4EDFBBC-E32D-4201-8CE0-FE1250A26A2F}"/>
              </a:ext>
            </a:extLst>
          </p:cNvPr>
          <p:cNvSpPr/>
          <p:nvPr/>
        </p:nvSpPr>
        <p:spPr>
          <a:xfrm>
            <a:off x="1211263" y="5875339"/>
            <a:ext cx="4883150" cy="64928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MENINGKATKAN DAYA SAING</a:t>
            </a:r>
            <a:endParaRPr lang="en-US" sz="2000" b="1" i="1" dirty="0">
              <a:solidFill>
                <a:prstClr val="white"/>
              </a:solidFill>
              <a:latin typeface="Raleway" panose="020B0503030101060003" pitchFamily="34" charset="0"/>
            </a:endParaRPr>
          </a:p>
        </p:txBody>
      </p:sp>
      <p:sp>
        <p:nvSpPr>
          <p:cNvPr id="33" name="Rectangle 32">
            <a:extLst>
              <a:ext uri="{FF2B5EF4-FFF2-40B4-BE49-F238E27FC236}">
                <a16:creationId xmlns:a16="http://schemas.microsoft.com/office/drawing/2014/main" id="{1DC64834-34F9-4B5B-8413-FD5983DC5E56}"/>
              </a:ext>
            </a:extLst>
          </p:cNvPr>
          <p:cNvSpPr/>
          <p:nvPr/>
        </p:nvSpPr>
        <p:spPr>
          <a:xfrm>
            <a:off x="509588" y="4360864"/>
            <a:ext cx="11125200" cy="714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prstClr val="white"/>
                </a:solidFill>
                <a:latin typeface="Raleway" panose="020B0503030101060003" pitchFamily="34" charset="0"/>
              </a:rPr>
              <a:t>TUMBUH KEMBANG ANAK YANG MAKSIMAL</a:t>
            </a:r>
          </a:p>
          <a:p>
            <a:pPr algn="ctr">
              <a:defRPr/>
            </a:pPr>
            <a:r>
              <a:rPr lang="en-US" dirty="0">
                <a:solidFill>
                  <a:prstClr val="white"/>
                </a:solidFill>
                <a:latin typeface="Raleway" panose="020B0503030101060003" pitchFamily="34" charset="0"/>
              </a:rPr>
              <a:t>(</a:t>
            </a:r>
            <a:r>
              <a:rPr lang="en-US" dirty="0" err="1">
                <a:solidFill>
                  <a:prstClr val="white"/>
                </a:solidFill>
                <a:latin typeface="Raleway" panose="020B0503030101060003" pitchFamily="34" charset="0"/>
              </a:rPr>
              <a:t>dengan</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kemampuan</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emosional</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sosial</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dan</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fisik</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siap</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untuk</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belajar</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berinovasi</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dan</a:t>
            </a:r>
            <a:r>
              <a:rPr lang="en-US" dirty="0">
                <a:solidFill>
                  <a:prstClr val="white"/>
                </a:solidFill>
                <a:latin typeface="Raleway" panose="020B0503030101060003" pitchFamily="34" charset="0"/>
              </a:rPr>
              <a:t> </a:t>
            </a:r>
            <a:r>
              <a:rPr lang="en-US" dirty="0" err="1">
                <a:solidFill>
                  <a:prstClr val="white"/>
                </a:solidFill>
                <a:latin typeface="Raleway" panose="020B0503030101060003" pitchFamily="34" charset="0"/>
              </a:rPr>
              <a:t>berkompetisi</a:t>
            </a:r>
            <a:r>
              <a:rPr lang="en-US" dirty="0">
                <a:solidFill>
                  <a:prstClr val="white"/>
                </a:solidFill>
                <a:latin typeface="Raleway" panose="020B0503030101060003" pitchFamily="34" charset="0"/>
              </a:rPr>
              <a:t>)</a:t>
            </a:r>
            <a:endParaRPr lang="en-US" i="1" dirty="0">
              <a:solidFill>
                <a:prstClr val="white"/>
              </a:solidFill>
              <a:latin typeface="Raleway" panose="020B0503030101060003" pitchFamily="34" charset="0"/>
            </a:endParaRPr>
          </a:p>
        </p:txBody>
      </p:sp>
      <p:sp>
        <p:nvSpPr>
          <p:cNvPr id="34" name="Rectangle 33">
            <a:extLst>
              <a:ext uri="{FF2B5EF4-FFF2-40B4-BE49-F238E27FC236}">
                <a16:creationId xmlns:a16="http://schemas.microsoft.com/office/drawing/2014/main" id="{AEA3F58A-CEBD-4064-AA59-4C291175FE55}"/>
              </a:ext>
            </a:extLst>
          </p:cNvPr>
          <p:cNvSpPr/>
          <p:nvPr/>
        </p:nvSpPr>
        <p:spPr>
          <a:xfrm>
            <a:off x="509588" y="3687764"/>
            <a:ext cx="4602162" cy="587375"/>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INTERVENSI GIZI SPESIFIK</a:t>
            </a:r>
            <a:endParaRPr lang="en-US" sz="2000" b="1" i="1" dirty="0">
              <a:solidFill>
                <a:prstClr val="white"/>
              </a:solidFill>
              <a:latin typeface="Raleway" panose="020B0503030101060003" pitchFamily="34" charset="0"/>
            </a:endParaRPr>
          </a:p>
        </p:txBody>
      </p:sp>
      <p:sp>
        <p:nvSpPr>
          <p:cNvPr id="35" name="Rectangle 34">
            <a:extLst>
              <a:ext uri="{FF2B5EF4-FFF2-40B4-BE49-F238E27FC236}">
                <a16:creationId xmlns:a16="http://schemas.microsoft.com/office/drawing/2014/main" id="{43120867-2F60-4D66-8CB0-798EAFA5A8A0}"/>
              </a:ext>
            </a:extLst>
          </p:cNvPr>
          <p:cNvSpPr/>
          <p:nvPr/>
        </p:nvSpPr>
        <p:spPr>
          <a:xfrm>
            <a:off x="7078664" y="3687764"/>
            <a:ext cx="4556125" cy="587375"/>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INTERVENSI GIZI SENSITIF</a:t>
            </a:r>
            <a:endParaRPr lang="en-US" sz="2000" b="1" i="1" dirty="0">
              <a:solidFill>
                <a:prstClr val="white"/>
              </a:solidFill>
              <a:latin typeface="Raleway" panose="020B0503030101060003" pitchFamily="34" charset="0"/>
            </a:endParaRPr>
          </a:p>
        </p:txBody>
      </p:sp>
      <p:cxnSp>
        <p:nvCxnSpPr>
          <p:cNvPr id="47" name="Straight Arrow Connector 46">
            <a:extLst>
              <a:ext uri="{FF2B5EF4-FFF2-40B4-BE49-F238E27FC236}">
                <a16:creationId xmlns:a16="http://schemas.microsoft.com/office/drawing/2014/main" id="{E84887A6-3ACE-4D0D-84D8-C72F7EB8873B}"/>
              </a:ext>
            </a:extLst>
          </p:cNvPr>
          <p:cNvCxnSpPr>
            <a:stCxn id="34" idx="3"/>
            <a:endCxn id="35" idx="1"/>
          </p:cNvCxnSpPr>
          <p:nvPr/>
        </p:nvCxnSpPr>
        <p:spPr>
          <a:xfrm>
            <a:off x="5111751" y="3981450"/>
            <a:ext cx="1966913" cy="0"/>
          </a:xfrm>
          <a:prstGeom prst="straightConnector1">
            <a:avLst/>
          </a:prstGeom>
          <a:ln w="28575">
            <a:solidFill>
              <a:srgbClr val="FF0000"/>
            </a:solidFill>
            <a:headEnd type="triangle"/>
            <a:tailEnd type="triangle"/>
          </a:ln>
        </p:spPr>
        <p:style>
          <a:lnRef idx="3">
            <a:schemeClr val="dk1"/>
          </a:lnRef>
          <a:fillRef idx="0">
            <a:schemeClr val="dk1"/>
          </a:fillRef>
          <a:effectRef idx="2">
            <a:schemeClr val="dk1"/>
          </a:effectRef>
          <a:fontRef idx="minor">
            <a:schemeClr val="tx1"/>
          </a:fontRef>
        </p:style>
      </p:cxnSp>
      <p:sp>
        <p:nvSpPr>
          <p:cNvPr id="5" name="Triangle 4">
            <a:extLst>
              <a:ext uri="{FF2B5EF4-FFF2-40B4-BE49-F238E27FC236}">
                <a16:creationId xmlns:a16="http://schemas.microsoft.com/office/drawing/2014/main" id="{E6D6EF97-C523-49E7-9898-36D9DA10BF96}"/>
              </a:ext>
            </a:extLst>
          </p:cNvPr>
          <p:cNvSpPr/>
          <p:nvPr/>
        </p:nvSpPr>
        <p:spPr>
          <a:xfrm rot="10800000">
            <a:off x="509588" y="5162551"/>
            <a:ext cx="11125200" cy="574675"/>
          </a:xfrm>
          <a:prstGeom prst="triangle">
            <a:avLst>
              <a:gd name="adj" fmla="val 4853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entury Gothic"/>
            </a:endParaRPr>
          </a:p>
        </p:txBody>
      </p:sp>
      <p:sp>
        <p:nvSpPr>
          <p:cNvPr id="3" name="Rectangle 2">
            <a:extLst>
              <a:ext uri="{FF2B5EF4-FFF2-40B4-BE49-F238E27FC236}">
                <a16:creationId xmlns:a16="http://schemas.microsoft.com/office/drawing/2014/main" id="{3C48C6D3-8905-4A2C-A7F8-E21C9338B9D2}"/>
              </a:ext>
            </a:extLst>
          </p:cNvPr>
          <p:cNvSpPr/>
          <p:nvPr/>
        </p:nvSpPr>
        <p:spPr>
          <a:xfrm>
            <a:off x="327026" y="1066800"/>
            <a:ext cx="2360613"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PILAR 1</a:t>
            </a:r>
            <a:endParaRPr lang="id-ID" sz="2000" dirty="0">
              <a:solidFill>
                <a:prstClr val="white"/>
              </a:solidFill>
              <a:latin typeface="Century Gothic"/>
            </a:endParaRPr>
          </a:p>
        </p:txBody>
      </p:sp>
      <p:sp>
        <p:nvSpPr>
          <p:cNvPr id="17" name="Rectangle 16">
            <a:extLst>
              <a:ext uri="{FF2B5EF4-FFF2-40B4-BE49-F238E27FC236}">
                <a16:creationId xmlns:a16="http://schemas.microsoft.com/office/drawing/2014/main" id="{1A536709-F26A-4750-A11C-F2E29CA12547}"/>
              </a:ext>
            </a:extLst>
          </p:cNvPr>
          <p:cNvSpPr/>
          <p:nvPr/>
        </p:nvSpPr>
        <p:spPr>
          <a:xfrm>
            <a:off x="2789238" y="1066800"/>
            <a:ext cx="2259012" cy="457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PILAR </a:t>
            </a:r>
            <a:r>
              <a:rPr lang="id-ID" sz="2000" b="1" dirty="0">
                <a:solidFill>
                  <a:prstClr val="white"/>
                </a:solidFill>
                <a:latin typeface="Raleway" panose="020B0503030101060003" pitchFamily="34" charset="0"/>
              </a:rPr>
              <a:t>2</a:t>
            </a:r>
            <a:endParaRPr lang="id-ID" sz="2000" dirty="0">
              <a:solidFill>
                <a:prstClr val="white"/>
              </a:solidFill>
              <a:latin typeface="Century Gothic"/>
            </a:endParaRPr>
          </a:p>
        </p:txBody>
      </p:sp>
      <p:sp>
        <p:nvSpPr>
          <p:cNvPr id="18" name="Rectangle 17">
            <a:extLst>
              <a:ext uri="{FF2B5EF4-FFF2-40B4-BE49-F238E27FC236}">
                <a16:creationId xmlns:a16="http://schemas.microsoft.com/office/drawing/2014/main" id="{2E8421B7-8BA4-4DD1-B495-48C40CDC52AE}"/>
              </a:ext>
            </a:extLst>
          </p:cNvPr>
          <p:cNvSpPr/>
          <p:nvPr/>
        </p:nvSpPr>
        <p:spPr>
          <a:xfrm>
            <a:off x="5154614" y="1066800"/>
            <a:ext cx="2403475" cy="4572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PILAR </a:t>
            </a:r>
            <a:r>
              <a:rPr lang="id-ID" sz="2000" b="1" dirty="0">
                <a:solidFill>
                  <a:prstClr val="white"/>
                </a:solidFill>
                <a:latin typeface="Raleway" panose="020B0503030101060003" pitchFamily="34" charset="0"/>
              </a:rPr>
              <a:t>3</a:t>
            </a:r>
            <a:endParaRPr lang="id-ID" sz="2000" dirty="0">
              <a:solidFill>
                <a:prstClr val="white"/>
              </a:solidFill>
              <a:latin typeface="Century Gothic"/>
            </a:endParaRPr>
          </a:p>
        </p:txBody>
      </p:sp>
      <p:sp>
        <p:nvSpPr>
          <p:cNvPr id="19" name="Rectangle 18">
            <a:extLst>
              <a:ext uri="{FF2B5EF4-FFF2-40B4-BE49-F238E27FC236}">
                <a16:creationId xmlns:a16="http://schemas.microsoft.com/office/drawing/2014/main" id="{3950FCA4-3A09-4252-AB69-DE94F7EC28D9}"/>
              </a:ext>
            </a:extLst>
          </p:cNvPr>
          <p:cNvSpPr/>
          <p:nvPr/>
        </p:nvSpPr>
        <p:spPr>
          <a:xfrm>
            <a:off x="7664450" y="1066800"/>
            <a:ext cx="2165350" cy="4572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prstClr val="white"/>
                </a:solidFill>
                <a:latin typeface="Raleway" panose="020B0503030101060003" pitchFamily="34" charset="0"/>
              </a:rPr>
              <a:t>PILAR </a:t>
            </a:r>
            <a:r>
              <a:rPr lang="id-ID" sz="2000" b="1" dirty="0">
                <a:solidFill>
                  <a:prstClr val="white"/>
                </a:solidFill>
                <a:latin typeface="Raleway" panose="020B0503030101060003" pitchFamily="34" charset="0"/>
              </a:rPr>
              <a:t>4</a:t>
            </a:r>
            <a:endParaRPr lang="id-ID" sz="2000" dirty="0">
              <a:solidFill>
                <a:prstClr val="white"/>
              </a:solidFill>
              <a:latin typeface="Century Gothic"/>
            </a:endParaRPr>
          </a:p>
        </p:txBody>
      </p:sp>
      <p:sp>
        <p:nvSpPr>
          <p:cNvPr id="20" name="Rectangle 19">
            <a:extLst>
              <a:ext uri="{FF2B5EF4-FFF2-40B4-BE49-F238E27FC236}">
                <a16:creationId xmlns:a16="http://schemas.microsoft.com/office/drawing/2014/main" id="{52B08277-32ED-4C8A-BB35-20B3AB08EFAE}"/>
              </a:ext>
            </a:extLst>
          </p:cNvPr>
          <p:cNvSpPr/>
          <p:nvPr/>
        </p:nvSpPr>
        <p:spPr>
          <a:xfrm>
            <a:off x="9904414" y="1066800"/>
            <a:ext cx="1957387" cy="4572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prstClr val="white"/>
                </a:solidFill>
                <a:latin typeface="Raleway" panose="020B0503030101060003" pitchFamily="34" charset="0"/>
              </a:rPr>
              <a:t>PILAR </a:t>
            </a:r>
            <a:r>
              <a:rPr lang="id-ID" sz="1600" b="1" dirty="0">
                <a:solidFill>
                  <a:prstClr val="white"/>
                </a:solidFill>
                <a:latin typeface="Raleway" panose="020B0503030101060003" pitchFamily="34" charset="0"/>
              </a:rPr>
              <a:t>5</a:t>
            </a:r>
            <a:endParaRPr lang="id-ID" sz="1600" dirty="0">
              <a:solidFill>
                <a:prstClr val="white"/>
              </a:solidFill>
              <a:latin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4E35FDD6-A4E2-40D7-8482-586DF8690BA0}"/>
              </a:ext>
            </a:extLst>
          </p:cNvPr>
          <p:cNvSpPr>
            <a:spLocks noGrp="1" noChangeArrowheads="1"/>
          </p:cNvSpPr>
          <p:nvPr>
            <p:ph type="title"/>
          </p:nvPr>
        </p:nvSpPr>
        <p:spPr>
          <a:xfrm>
            <a:off x="1069848" y="484632"/>
            <a:ext cx="10058400" cy="1104325"/>
          </a:xfrm>
        </p:spPr>
        <p:txBody>
          <a:bodyPr anchor="t">
            <a:normAutofit/>
          </a:bodyPr>
          <a:lstStyle/>
          <a:p>
            <a:pPr algn="ctr" eaLnBrk="1" hangingPunct="1">
              <a:defRPr/>
            </a:pPr>
            <a:r>
              <a:rPr lang="en-US" altLang="en-US" sz="3200" b="1" dirty="0">
                <a:solidFill>
                  <a:schemeClr val="tx1"/>
                </a:solidFill>
                <a:latin typeface="Raleway"/>
              </a:rPr>
              <a:t>LOKASI KABUPATEN/KOTA</a:t>
            </a:r>
            <a:br>
              <a:rPr lang="en-US" altLang="en-US" sz="3200" b="1" dirty="0">
                <a:solidFill>
                  <a:schemeClr val="tx1"/>
                </a:solidFill>
                <a:latin typeface="Raleway"/>
              </a:rPr>
            </a:br>
            <a:r>
              <a:rPr lang="en-US" altLang="en-US" sz="3200" b="1" dirty="0">
                <a:solidFill>
                  <a:schemeClr val="tx1"/>
                </a:solidFill>
                <a:latin typeface="Raleway"/>
              </a:rPr>
              <a:t>PENANGANAN STUNTING TAHUN 2018 - 2021</a:t>
            </a:r>
          </a:p>
        </p:txBody>
      </p:sp>
      <p:sp>
        <p:nvSpPr>
          <p:cNvPr id="9" name="Rectangle 8">
            <a:extLst>
              <a:ext uri="{FF2B5EF4-FFF2-40B4-BE49-F238E27FC236}">
                <a16:creationId xmlns:a16="http://schemas.microsoft.com/office/drawing/2014/main" id="{DE3F00F4-228A-46DA-8065-CC77BD6BA6FA}"/>
              </a:ext>
            </a:extLst>
          </p:cNvPr>
          <p:cNvSpPr/>
          <p:nvPr/>
        </p:nvSpPr>
        <p:spPr>
          <a:xfrm>
            <a:off x="3352800" y="2667000"/>
            <a:ext cx="2654300" cy="3170238"/>
          </a:xfrm>
          <a:prstGeom prst="rect">
            <a:avLst/>
          </a:prstGeom>
          <a:solidFill>
            <a:schemeClr val="accent3">
              <a:lumMod val="40000"/>
              <a:lumOff val="6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b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Memperluas</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program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kegiatan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nasional</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yang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ada</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b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b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ke</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160 </a:t>
            </a:r>
            <a:r>
              <a:rPr kumimoji="0" lang="en-US" sz="2000" b="1" i="0" u="none" strike="noStrike" kern="1200" cap="none" spc="0" normalizeH="0" baseline="0" noProof="0" dirty="0" err="1">
                <a:ln>
                  <a:noFill/>
                </a:ln>
                <a:solidFill>
                  <a:srgbClr val="F79646">
                    <a:lumMod val="75000"/>
                  </a:srgbClr>
                </a:solidFill>
                <a:effectLst/>
                <a:uLnTx/>
                <a:uFillTx/>
                <a:latin typeface="Raleway" charset="0"/>
                <a:ea typeface="Raleway" charset="0"/>
                <a:cs typeface="Raleway" charset="0"/>
              </a:rPr>
              <a:t>Kab</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/Kota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untuk</a:t>
            </a:r>
            <a: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koordinasi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pelaksanaan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dari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pilar</a:t>
            </a:r>
            <a: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penanganan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1" u="none" strike="noStrike" kern="1200" cap="none" spc="0" normalizeH="0" baseline="0" noProof="0" dirty="0">
                <a:ln>
                  <a:noFill/>
                </a:ln>
                <a:solidFill>
                  <a:prstClr val="black"/>
                </a:solidFill>
                <a:effectLst/>
                <a:uLnTx/>
                <a:uFillTx/>
                <a:latin typeface="Raleway" charset="0"/>
                <a:ea typeface="Raleway" charset="0"/>
                <a:cs typeface="Raleway" charset="0"/>
              </a:rPr>
              <a:t>stunting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000" b="0" i="1" u="none" strike="noStrike" kern="1200" cap="none" spc="0" normalizeH="0" baseline="0" noProof="0" dirty="0">
              <a:ln>
                <a:noFill/>
              </a:ln>
              <a:solidFill>
                <a:prstClr val="black"/>
              </a:solidFill>
              <a:effectLst/>
              <a:uLnTx/>
              <a:uFillTx/>
              <a:latin typeface="Raleway" charset="0"/>
              <a:ea typeface="Raleway" charset="0"/>
              <a:cs typeface="Raleway" charset="0"/>
            </a:endParaRPr>
          </a:p>
        </p:txBody>
      </p:sp>
      <p:sp>
        <p:nvSpPr>
          <p:cNvPr id="10" name="Rectangle 9">
            <a:extLst>
              <a:ext uri="{FF2B5EF4-FFF2-40B4-BE49-F238E27FC236}">
                <a16:creationId xmlns:a16="http://schemas.microsoft.com/office/drawing/2014/main" id="{B099E4E4-BC7C-4C03-B8F1-6769D1D72B58}"/>
              </a:ext>
            </a:extLst>
          </p:cNvPr>
          <p:cNvSpPr/>
          <p:nvPr/>
        </p:nvSpPr>
        <p:spPr>
          <a:xfrm>
            <a:off x="533401" y="2286001"/>
            <a:ext cx="2665413" cy="3540125"/>
          </a:xfrm>
          <a:prstGeom prst="rect">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Memaksimalkan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pelaksanaan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program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terkait</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1" u="none" strike="noStrike" kern="1200" cap="none" spc="0" normalizeH="0" baseline="0" noProof="0" dirty="0">
                <a:ln>
                  <a:noFill/>
                </a:ln>
                <a:solidFill>
                  <a:prstClr val="black"/>
                </a:solidFill>
                <a:effectLst/>
                <a:uLnTx/>
                <a:uFillTx/>
                <a:latin typeface="Raleway" charset="0"/>
                <a:ea typeface="Raleway" charset="0"/>
                <a:cs typeface="Raleway" charset="0"/>
              </a:rPr>
              <a:t>stunting </a:t>
            </a:r>
            <a:br>
              <a:rPr kumimoji="0" lang="id-ID" sz="2000" b="0" i="1" u="none" strike="noStrike" kern="1200" cap="none" spc="0" normalizeH="0" baseline="0" noProof="0" dirty="0">
                <a:ln>
                  <a:noFill/>
                </a:ln>
                <a:solidFill>
                  <a:prstClr val="black"/>
                </a:solidFill>
                <a:effectLst/>
                <a:uLnTx/>
                <a:uFillTx/>
                <a:latin typeface="Raleway" charset="0"/>
                <a:ea typeface="Raleway" charset="0"/>
                <a:cs typeface="Raleway" charset="0"/>
              </a:rPr>
            </a:b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di </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100 </a:t>
            </a:r>
            <a:r>
              <a:rPr kumimoji="0" lang="en-US" sz="2000" b="1" i="0" u="none" strike="noStrike" kern="1200" cap="none" spc="0" normalizeH="0" baseline="0" noProof="0" dirty="0" err="1">
                <a:ln>
                  <a:noFill/>
                </a:ln>
                <a:solidFill>
                  <a:srgbClr val="F79646">
                    <a:lumMod val="75000"/>
                  </a:srgbClr>
                </a:solidFill>
                <a:effectLst/>
                <a:uLnTx/>
                <a:uFillTx/>
                <a:latin typeface="Raleway" charset="0"/>
                <a:ea typeface="Raleway" charset="0"/>
                <a:cs typeface="Raleway" charset="0"/>
              </a:rPr>
              <a:t>Kab</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/Kota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untuk</a:t>
            </a:r>
            <a:endPar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koordinasi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pelaksanaan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dari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pilar</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penanganan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1" u="none" strike="noStrike" kern="1200" cap="none" spc="0" normalizeH="0" baseline="0" noProof="0" dirty="0">
                <a:ln>
                  <a:noFill/>
                </a:ln>
                <a:solidFill>
                  <a:prstClr val="black"/>
                </a:solidFill>
                <a:effectLst/>
                <a:uLnTx/>
                <a:uFillTx/>
                <a:latin typeface="Raleway" charset="0"/>
                <a:ea typeface="Raleway" charset="0"/>
                <a:cs typeface="Raleway" charset="0"/>
              </a:rPr>
              <a:t>Stunting</a:t>
            </a:r>
          </a:p>
        </p:txBody>
      </p:sp>
      <p:sp>
        <p:nvSpPr>
          <p:cNvPr id="13" name="Rectangle 12">
            <a:extLst>
              <a:ext uri="{FF2B5EF4-FFF2-40B4-BE49-F238E27FC236}">
                <a16:creationId xmlns:a16="http://schemas.microsoft.com/office/drawing/2014/main" id="{03AFA017-4B73-4F4C-9183-EBE02AE9CC48}"/>
              </a:ext>
            </a:extLst>
          </p:cNvPr>
          <p:cNvSpPr/>
          <p:nvPr/>
        </p:nvSpPr>
        <p:spPr>
          <a:xfrm>
            <a:off x="6172201" y="2590800"/>
            <a:ext cx="2652713" cy="3232150"/>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Memperluas</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program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kegiatan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nasional</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yang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ada</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b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b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ke</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390 </a:t>
            </a:r>
            <a:r>
              <a:rPr kumimoji="0" lang="en-US" sz="2000" b="1" i="0" u="none" strike="noStrike" kern="1200" cap="none" spc="0" normalizeH="0" baseline="0" noProof="0" dirty="0" err="1">
                <a:ln>
                  <a:noFill/>
                </a:ln>
                <a:solidFill>
                  <a:srgbClr val="F79646">
                    <a:lumMod val="75000"/>
                  </a:srgbClr>
                </a:solidFill>
                <a:effectLst/>
                <a:uLnTx/>
                <a:uFillTx/>
                <a:latin typeface="Raleway" charset="0"/>
                <a:ea typeface="Raleway" charset="0"/>
                <a:cs typeface="Raleway" charset="0"/>
              </a:rPr>
              <a:t>Kab</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/Kota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untuk</a:t>
            </a:r>
            <a: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koordinasi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pelaksanaan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dari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pilar</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penanganan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1" u="none" strike="noStrike" kern="1200" cap="none" spc="0" normalizeH="0" baseline="0" noProof="0" dirty="0">
                <a:ln>
                  <a:noFill/>
                </a:ln>
                <a:solidFill>
                  <a:prstClr val="black"/>
                </a:solidFill>
                <a:effectLst/>
                <a:uLnTx/>
                <a:uFillTx/>
                <a:latin typeface="Raleway" charset="0"/>
                <a:ea typeface="Raleway" charset="0"/>
                <a:cs typeface="Raleway" charset="0"/>
              </a:rPr>
              <a:t>stunting</a:t>
            </a:r>
            <a:endParaRPr kumimoji="0" lang="id-ID" sz="2000" b="0" i="1" u="none" strike="noStrike" kern="1200" cap="none" spc="0" normalizeH="0" baseline="0" noProof="0" dirty="0">
              <a:ln>
                <a:noFill/>
              </a:ln>
              <a:solidFill>
                <a:prstClr val="black"/>
              </a:solidFill>
              <a:effectLst/>
              <a:uLnTx/>
              <a:uFillTx/>
              <a:latin typeface="Raleway" charset="0"/>
              <a:ea typeface="Raleway" charset="0"/>
              <a:cs typeface="Raleway" charset="0"/>
            </a:endParaRPr>
          </a:p>
        </p:txBody>
      </p:sp>
      <p:sp>
        <p:nvSpPr>
          <p:cNvPr id="14" name="Rectangle 13">
            <a:extLst>
              <a:ext uri="{FF2B5EF4-FFF2-40B4-BE49-F238E27FC236}">
                <a16:creationId xmlns:a16="http://schemas.microsoft.com/office/drawing/2014/main" id="{39C98A45-660F-4484-9396-6EBA8D59C85C}"/>
              </a:ext>
            </a:extLst>
          </p:cNvPr>
          <p:cNvSpPr/>
          <p:nvPr/>
        </p:nvSpPr>
        <p:spPr>
          <a:xfrm>
            <a:off x="8991600" y="2590800"/>
            <a:ext cx="2647950" cy="3170238"/>
          </a:xfrm>
          <a:prstGeom prst="rect">
            <a:avLst/>
          </a:prstGeom>
          <a:solidFill>
            <a:schemeClr val="accent4">
              <a:lumMod val="20000"/>
              <a:lumOff val="8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Memperluas</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program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kegiatan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nasional</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yang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ada</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br>
              <a:rPr kumimoji="0" lang="id-ID" sz="2000" b="0" i="0" u="none" strike="noStrike" kern="1200" cap="none" spc="0" normalizeH="0" baseline="0" noProof="0" dirty="0">
                <a:ln>
                  <a:noFill/>
                </a:ln>
                <a:solidFill>
                  <a:prstClr val="black"/>
                </a:solidFill>
                <a:effectLst/>
                <a:uLnTx/>
                <a:uFillTx/>
                <a:latin typeface="Raleway" charset="0"/>
                <a:ea typeface="Raleway" charset="0"/>
                <a:cs typeface="Raleway" charset="0"/>
              </a:rPr>
            </a:b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ke</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514 </a:t>
            </a:r>
            <a:r>
              <a:rPr kumimoji="0" lang="en-US" sz="2000" b="1" i="0" u="none" strike="noStrike" kern="1200" cap="none" spc="0" normalizeH="0" baseline="0" noProof="0" dirty="0" err="1">
                <a:ln>
                  <a:noFill/>
                </a:ln>
                <a:solidFill>
                  <a:srgbClr val="F79646">
                    <a:lumMod val="75000"/>
                  </a:srgbClr>
                </a:solidFill>
                <a:effectLst/>
                <a:uLnTx/>
                <a:uFillTx/>
                <a:latin typeface="Raleway" charset="0"/>
                <a:ea typeface="Raleway" charset="0"/>
                <a:cs typeface="Raleway" charset="0"/>
              </a:rPr>
              <a:t>Kab</a:t>
            </a:r>
            <a:r>
              <a:rPr kumimoji="0" lang="en-US" sz="2000" b="1" i="0" u="none" strike="noStrike" kern="1200" cap="none" spc="0" normalizeH="0" baseline="0" noProof="0" dirty="0">
                <a:ln>
                  <a:noFill/>
                </a:ln>
                <a:solidFill>
                  <a:srgbClr val="F79646">
                    <a:lumMod val="75000"/>
                  </a:srgbClr>
                </a:solidFill>
                <a:effectLst/>
                <a:uLnTx/>
                <a:uFillTx/>
                <a:latin typeface="Raleway" charset="0"/>
                <a:ea typeface="Raleway" charset="0"/>
                <a:cs typeface="Raleway" charset="0"/>
              </a:rPr>
              <a:t>/Kota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untuk</a:t>
            </a:r>
            <a:endPar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koordinasi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pelaksanaan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dari</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pilar</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0" u="none" strike="noStrike" kern="1200" cap="none" spc="0" normalizeH="0" baseline="0" noProof="0" dirty="0" err="1">
                <a:ln>
                  <a:noFill/>
                </a:ln>
                <a:solidFill>
                  <a:prstClr val="black"/>
                </a:solidFill>
                <a:effectLst/>
                <a:uLnTx/>
                <a:uFillTx/>
                <a:latin typeface="Raleway" charset="0"/>
                <a:ea typeface="Raleway" charset="0"/>
                <a:cs typeface="Raleway" charset="0"/>
              </a:rPr>
              <a:t>penanganan</a:t>
            </a:r>
            <a:r>
              <a:rPr kumimoji="0" lang="en-US" sz="2000" b="0" i="0" u="none" strike="noStrike" kern="1200" cap="none" spc="0" normalizeH="0" baseline="0" noProof="0" dirty="0">
                <a:ln>
                  <a:noFill/>
                </a:ln>
                <a:solidFill>
                  <a:prstClr val="black"/>
                </a:solidFill>
                <a:effectLst/>
                <a:uLnTx/>
                <a:uFillTx/>
                <a:latin typeface="Raleway" charset="0"/>
                <a:ea typeface="Raleway" charset="0"/>
                <a:cs typeface="Raleway" charset="0"/>
              </a:rPr>
              <a:t> </a:t>
            </a:r>
            <a:r>
              <a:rPr kumimoji="0" lang="en-US" sz="2000" b="0" i="1" u="none" strike="noStrike" kern="1200" cap="none" spc="0" normalizeH="0" baseline="0" noProof="0" dirty="0">
                <a:ln>
                  <a:noFill/>
                </a:ln>
                <a:solidFill>
                  <a:prstClr val="black"/>
                </a:solidFill>
                <a:effectLst/>
                <a:uLnTx/>
                <a:uFillTx/>
                <a:latin typeface="Raleway" charset="0"/>
                <a:ea typeface="Raleway" charset="0"/>
                <a:cs typeface="Raleway" charset="0"/>
              </a:rPr>
              <a:t>stunting</a:t>
            </a:r>
          </a:p>
        </p:txBody>
      </p:sp>
      <p:sp>
        <p:nvSpPr>
          <p:cNvPr id="7" name="Rectangle 6">
            <a:extLst>
              <a:ext uri="{FF2B5EF4-FFF2-40B4-BE49-F238E27FC236}">
                <a16:creationId xmlns:a16="http://schemas.microsoft.com/office/drawing/2014/main" id="{14DA88F5-BC82-4F0B-966C-BBDED361F2C1}"/>
              </a:ext>
            </a:extLst>
          </p:cNvPr>
          <p:cNvSpPr/>
          <p:nvPr/>
        </p:nvSpPr>
        <p:spPr>
          <a:xfrm>
            <a:off x="533401" y="2286000"/>
            <a:ext cx="2665413" cy="4381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Raleway" charset="0"/>
                <a:ea typeface="Raleway" charset="0"/>
                <a:cs typeface="Raleway" charset="0"/>
              </a:rPr>
              <a:t>2018</a:t>
            </a:r>
          </a:p>
        </p:txBody>
      </p:sp>
      <p:sp>
        <p:nvSpPr>
          <p:cNvPr id="15" name="Rectangle 14">
            <a:extLst>
              <a:ext uri="{FF2B5EF4-FFF2-40B4-BE49-F238E27FC236}">
                <a16:creationId xmlns:a16="http://schemas.microsoft.com/office/drawing/2014/main" id="{B8733661-DCE8-41A2-966C-BA7DF7DFC109}"/>
              </a:ext>
            </a:extLst>
          </p:cNvPr>
          <p:cNvSpPr/>
          <p:nvPr/>
        </p:nvSpPr>
        <p:spPr>
          <a:xfrm>
            <a:off x="3352800" y="2286000"/>
            <a:ext cx="2660650" cy="43815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Raleway" charset="0"/>
                <a:ea typeface="Raleway" charset="0"/>
                <a:cs typeface="Raleway" charset="0"/>
              </a:rPr>
              <a:t>2019</a:t>
            </a:r>
          </a:p>
        </p:txBody>
      </p:sp>
      <p:sp>
        <p:nvSpPr>
          <p:cNvPr id="16" name="Rectangle 15">
            <a:extLst>
              <a:ext uri="{FF2B5EF4-FFF2-40B4-BE49-F238E27FC236}">
                <a16:creationId xmlns:a16="http://schemas.microsoft.com/office/drawing/2014/main" id="{37A4A2D1-7636-4012-975F-49826193AFE3}"/>
              </a:ext>
            </a:extLst>
          </p:cNvPr>
          <p:cNvSpPr/>
          <p:nvPr/>
        </p:nvSpPr>
        <p:spPr>
          <a:xfrm>
            <a:off x="6172200" y="2286000"/>
            <a:ext cx="2667000" cy="4572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Raleway" charset="0"/>
                <a:ea typeface="Raleway" charset="0"/>
                <a:cs typeface="Raleway" charset="0"/>
              </a:rPr>
              <a:t>2020</a:t>
            </a:r>
          </a:p>
        </p:txBody>
      </p:sp>
      <p:sp>
        <p:nvSpPr>
          <p:cNvPr id="17" name="Rectangle 16">
            <a:extLst>
              <a:ext uri="{FF2B5EF4-FFF2-40B4-BE49-F238E27FC236}">
                <a16:creationId xmlns:a16="http://schemas.microsoft.com/office/drawing/2014/main" id="{729964B8-1298-4187-B923-84D22DB67FD3}"/>
              </a:ext>
            </a:extLst>
          </p:cNvPr>
          <p:cNvSpPr/>
          <p:nvPr/>
        </p:nvSpPr>
        <p:spPr>
          <a:xfrm>
            <a:off x="8991600" y="2286000"/>
            <a:ext cx="2649538"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Raleway" charset="0"/>
                <a:ea typeface="Raleway" charset="0"/>
                <a:cs typeface="Raleway" charset="0"/>
              </a:rPr>
              <a:t>20</a:t>
            </a:r>
            <a:r>
              <a:rPr kumimoji="0" lang="id-ID" sz="2800" b="1" i="0" u="none" strike="noStrike" kern="1200" cap="none" spc="0" normalizeH="0" baseline="0" noProof="0" dirty="0">
                <a:ln>
                  <a:noFill/>
                </a:ln>
                <a:solidFill>
                  <a:prstClr val="white"/>
                </a:solidFill>
                <a:effectLst/>
                <a:uLnTx/>
                <a:uFillTx/>
                <a:latin typeface="Raleway" charset="0"/>
                <a:ea typeface="Raleway" charset="0"/>
                <a:cs typeface="Raleway" charset="0"/>
              </a:rPr>
              <a:t>2</a:t>
            </a:r>
            <a:r>
              <a:rPr kumimoji="0" lang="en-US" sz="2800" b="1" i="0" u="none" strike="noStrike" kern="1200" cap="none" spc="0" normalizeH="0" baseline="0" noProof="0" dirty="0">
                <a:ln>
                  <a:noFill/>
                </a:ln>
                <a:solidFill>
                  <a:prstClr val="white"/>
                </a:solidFill>
                <a:effectLst/>
                <a:uLnTx/>
                <a:uFillTx/>
                <a:latin typeface="Raleway" charset="0"/>
                <a:ea typeface="Raleway" charset="0"/>
                <a:cs typeface="Raleway" charset="0"/>
              </a:rPr>
              <a:t>1</a:t>
            </a:r>
          </a:p>
        </p:txBody>
      </p:sp>
      <p:sp>
        <p:nvSpPr>
          <p:cNvPr id="2" name="Kotak Teks 1">
            <a:extLst>
              <a:ext uri="{FF2B5EF4-FFF2-40B4-BE49-F238E27FC236}">
                <a16:creationId xmlns:a16="http://schemas.microsoft.com/office/drawing/2014/main" id="{7BF94E93-67A6-4350-85B4-106ABB494E40}"/>
              </a:ext>
            </a:extLst>
          </p:cNvPr>
          <p:cNvSpPr txBox="1"/>
          <p:nvPr/>
        </p:nvSpPr>
        <p:spPr>
          <a:xfrm>
            <a:off x="717452" y="6147582"/>
            <a:ext cx="1772530" cy="369332"/>
          </a:xfrm>
          <a:prstGeom prst="rect">
            <a:avLst/>
          </a:prstGeom>
          <a:solidFill>
            <a:schemeClr val="accent2">
              <a:lumMod val="60000"/>
              <a:lumOff val="40000"/>
            </a:schemeClr>
          </a:solidFill>
        </p:spPr>
        <p:txBody>
          <a:bodyPr wrap="square" rtlCol="0">
            <a:spAutoFit/>
          </a:bodyPr>
          <a:lstStyle/>
          <a:p>
            <a:pPr algn="ctr"/>
            <a:r>
              <a:rPr lang="id-ID" b="1" dirty="0">
                <a:solidFill>
                  <a:schemeClr val="bg1"/>
                </a:solidFill>
              </a:rPr>
              <a:t>GIANYAR</a:t>
            </a:r>
          </a:p>
        </p:txBody>
      </p:sp>
      <p:sp>
        <p:nvSpPr>
          <p:cNvPr id="3" name="Kotak Teks 2">
            <a:extLst>
              <a:ext uri="{FF2B5EF4-FFF2-40B4-BE49-F238E27FC236}">
                <a16:creationId xmlns:a16="http://schemas.microsoft.com/office/drawing/2014/main" id="{ED9ED2D0-E36F-48FA-B298-65C3E15835B9}"/>
              </a:ext>
            </a:extLst>
          </p:cNvPr>
          <p:cNvSpPr txBox="1"/>
          <p:nvPr/>
        </p:nvSpPr>
        <p:spPr>
          <a:xfrm>
            <a:off x="3573194" y="6147582"/>
            <a:ext cx="2110154" cy="369332"/>
          </a:xfrm>
          <a:prstGeom prst="rect">
            <a:avLst/>
          </a:prstGeom>
          <a:solidFill>
            <a:schemeClr val="accent2">
              <a:lumMod val="60000"/>
              <a:lumOff val="40000"/>
            </a:schemeClr>
          </a:solidFill>
        </p:spPr>
        <p:txBody>
          <a:bodyPr wrap="square" rtlCol="0">
            <a:spAutoFit/>
          </a:bodyPr>
          <a:lstStyle/>
          <a:p>
            <a:pPr algn="ctr"/>
            <a:r>
              <a:rPr lang="id-ID" b="1" dirty="0">
                <a:solidFill>
                  <a:schemeClr val="bg1"/>
                </a:solidFill>
              </a:rPr>
              <a:t>BULELENG</a:t>
            </a:r>
          </a:p>
        </p:txBody>
      </p:sp>
      <p:sp>
        <p:nvSpPr>
          <p:cNvPr id="4" name="Kotak Teks 3">
            <a:extLst>
              <a:ext uri="{FF2B5EF4-FFF2-40B4-BE49-F238E27FC236}">
                <a16:creationId xmlns:a16="http://schemas.microsoft.com/office/drawing/2014/main" id="{43A039DF-6DA3-4F76-9AEA-9BDEDDBCDE1C}"/>
              </a:ext>
            </a:extLst>
          </p:cNvPr>
          <p:cNvSpPr txBox="1"/>
          <p:nvPr/>
        </p:nvSpPr>
        <p:spPr>
          <a:xfrm>
            <a:off x="6358597" y="6147582"/>
            <a:ext cx="2293034" cy="369332"/>
          </a:xfrm>
          <a:prstGeom prst="rect">
            <a:avLst/>
          </a:prstGeom>
          <a:solidFill>
            <a:schemeClr val="accent2">
              <a:lumMod val="60000"/>
              <a:lumOff val="40000"/>
            </a:schemeClr>
          </a:solidFill>
        </p:spPr>
        <p:txBody>
          <a:bodyPr wrap="square" rtlCol="0">
            <a:spAutoFit/>
          </a:bodyPr>
          <a:lstStyle/>
          <a:p>
            <a:pPr algn="ctr"/>
            <a:r>
              <a:rPr lang="id-ID" b="1" dirty="0">
                <a:solidFill>
                  <a:schemeClr val="bg1"/>
                </a:solidFill>
              </a:rPr>
              <a:t>BANGLI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cxnSp>
        <p:nvCxnSpPr>
          <p:cNvPr id="111" name="Shape 111"/>
          <p:cNvCxnSpPr/>
          <p:nvPr/>
        </p:nvCxnSpPr>
        <p:spPr>
          <a:xfrm>
            <a:off x="7829131" y="2016197"/>
            <a:ext cx="0" cy="4054803"/>
          </a:xfrm>
          <a:prstGeom prst="straightConnector1">
            <a:avLst/>
          </a:prstGeom>
          <a:noFill/>
          <a:ln w="28575" cap="flat" cmpd="sng">
            <a:solidFill>
              <a:srgbClr val="A5A5A5"/>
            </a:solidFill>
            <a:prstDash val="solid"/>
            <a:miter lim="800000"/>
            <a:headEnd type="none" w="sm" len="sm"/>
            <a:tailEnd type="none" w="sm" len="sm"/>
          </a:ln>
        </p:spPr>
      </p:cxnSp>
      <p:sp>
        <p:nvSpPr>
          <p:cNvPr id="112" name="Shape 112"/>
          <p:cNvSpPr/>
          <p:nvPr/>
        </p:nvSpPr>
        <p:spPr>
          <a:xfrm>
            <a:off x="5060577" y="4990546"/>
            <a:ext cx="5582352" cy="1427833"/>
          </a:xfrm>
          <a:prstGeom prst="rect">
            <a:avLst/>
          </a:prstGeom>
          <a:solidFill>
            <a:srgbClr val="DDD9C3"/>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138"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13" name="Shape 113"/>
          <p:cNvSpPr txBox="1">
            <a:spLocks noGrp="1"/>
          </p:cNvSpPr>
          <p:nvPr>
            <p:ph type="title"/>
          </p:nvPr>
        </p:nvSpPr>
        <p:spPr>
          <a:xfrm>
            <a:off x="1143000" y="374487"/>
            <a:ext cx="9906000" cy="795183"/>
          </a:xfrm>
          <a:prstGeom prst="rect">
            <a:avLst/>
          </a:prstGeom>
          <a:noFill/>
          <a:ln>
            <a:noFill/>
          </a:ln>
        </p:spPr>
        <p:txBody>
          <a:bodyPr spcFirstLastPara="1" wrap="square" lIns="91425" tIns="45700" rIns="91425" bIns="45700" anchor="ctr" anchorCtr="0">
            <a:noAutofit/>
          </a:bodyPr>
          <a:lstStyle/>
          <a:p>
            <a:pPr algn="ctr">
              <a:lnSpc>
                <a:spcPct val="100000"/>
              </a:lnSpc>
              <a:buClr>
                <a:schemeClr val="dk2"/>
              </a:buClr>
              <a:buSzPts val="2400"/>
            </a:pPr>
            <a:r>
              <a:rPr lang="en-US" sz="2400" b="1" dirty="0" err="1">
                <a:solidFill>
                  <a:schemeClr val="bg1"/>
                </a:solidFill>
                <a:latin typeface="Raleway"/>
                <a:ea typeface="Raleway"/>
                <a:cs typeface="Raleway"/>
                <a:sym typeface="Raleway"/>
              </a:rPr>
              <a:t>Kelembagaan</a:t>
            </a:r>
            <a:r>
              <a:rPr lang="en-US" sz="2400" b="1" dirty="0">
                <a:solidFill>
                  <a:schemeClr val="bg1"/>
                </a:solidFill>
                <a:latin typeface="Raleway"/>
                <a:ea typeface="Raleway"/>
                <a:cs typeface="Raleway"/>
                <a:sym typeface="Raleway"/>
              </a:rPr>
              <a:t> </a:t>
            </a:r>
            <a:r>
              <a:rPr lang="en-US" sz="2400" b="1" dirty="0" err="1">
                <a:solidFill>
                  <a:schemeClr val="bg1"/>
                </a:solidFill>
                <a:latin typeface="Raleway"/>
                <a:ea typeface="Raleway"/>
                <a:cs typeface="Raleway"/>
                <a:sym typeface="Raleway"/>
              </a:rPr>
              <a:t>Pelaksanaan</a:t>
            </a:r>
            <a:r>
              <a:rPr lang="en-US" sz="2400" b="1" dirty="0">
                <a:solidFill>
                  <a:schemeClr val="bg1"/>
                </a:solidFill>
                <a:latin typeface="Raleway"/>
                <a:ea typeface="Raleway"/>
                <a:cs typeface="Raleway"/>
                <a:sym typeface="Raleway"/>
              </a:rPr>
              <a:t> </a:t>
            </a:r>
            <a:r>
              <a:rPr lang="en-US" sz="2400" b="1" dirty="0" err="1">
                <a:solidFill>
                  <a:schemeClr val="bg1"/>
                </a:solidFill>
                <a:latin typeface="Raleway"/>
                <a:ea typeface="Raleway"/>
                <a:cs typeface="Raleway"/>
                <a:sym typeface="Raleway"/>
              </a:rPr>
              <a:t>PforR</a:t>
            </a:r>
            <a:br>
              <a:rPr lang="en-US" sz="2400" b="1" dirty="0">
                <a:solidFill>
                  <a:schemeClr val="bg1"/>
                </a:solidFill>
                <a:latin typeface="Raleway"/>
                <a:ea typeface="Raleway"/>
                <a:cs typeface="Raleway"/>
                <a:sym typeface="Raleway"/>
              </a:rPr>
            </a:br>
            <a:r>
              <a:rPr lang="en-US" sz="2400" b="1" dirty="0" err="1">
                <a:solidFill>
                  <a:schemeClr val="bg1"/>
                </a:solidFill>
                <a:latin typeface="Raleway"/>
                <a:ea typeface="Raleway"/>
                <a:cs typeface="Raleway"/>
                <a:sym typeface="Raleway"/>
              </a:rPr>
              <a:t>Untuk</a:t>
            </a:r>
            <a:r>
              <a:rPr lang="en-US" sz="2400" b="1" dirty="0">
                <a:solidFill>
                  <a:schemeClr val="bg1"/>
                </a:solidFill>
                <a:latin typeface="Raleway"/>
                <a:ea typeface="Raleway"/>
                <a:cs typeface="Raleway"/>
                <a:sym typeface="Raleway"/>
              </a:rPr>
              <a:t> </a:t>
            </a:r>
            <a:r>
              <a:rPr lang="en-US" sz="2400" b="1" dirty="0" err="1">
                <a:solidFill>
                  <a:schemeClr val="bg1"/>
                </a:solidFill>
                <a:latin typeface="Raleway"/>
                <a:ea typeface="Raleway"/>
                <a:cs typeface="Raleway"/>
                <a:sym typeface="Raleway"/>
              </a:rPr>
              <a:t>Percepatan</a:t>
            </a:r>
            <a:r>
              <a:rPr lang="en-US" sz="2400" b="1" dirty="0">
                <a:solidFill>
                  <a:schemeClr val="bg1"/>
                </a:solidFill>
                <a:latin typeface="Raleway"/>
                <a:ea typeface="Raleway"/>
                <a:cs typeface="Raleway"/>
                <a:sym typeface="Raleway"/>
              </a:rPr>
              <a:t> </a:t>
            </a:r>
            <a:r>
              <a:rPr lang="en-US" sz="2400" b="1" dirty="0" err="1">
                <a:solidFill>
                  <a:schemeClr val="bg1"/>
                </a:solidFill>
                <a:latin typeface="Raleway"/>
                <a:ea typeface="Raleway"/>
                <a:cs typeface="Raleway"/>
                <a:sym typeface="Raleway"/>
              </a:rPr>
              <a:t>Pencegahan</a:t>
            </a:r>
            <a:r>
              <a:rPr lang="en-US" sz="2400" b="1" dirty="0">
                <a:solidFill>
                  <a:schemeClr val="bg1"/>
                </a:solidFill>
                <a:latin typeface="Raleway"/>
                <a:ea typeface="Raleway"/>
                <a:cs typeface="Raleway"/>
                <a:sym typeface="Raleway"/>
              </a:rPr>
              <a:t> </a:t>
            </a:r>
            <a:r>
              <a:rPr lang="en-US" sz="2400" b="1" i="1" dirty="0">
                <a:solidFill>
                  <a:schemeClr val="bg1"/>
                </a:solidFill>
                <a:latin typeface="Raleway"/>
                <a:ea typeface="Raleway"/>
                <a:cs typeface="Raleway"/>
                <a:sym typeface="Raleway"/>
              </a:rPr>
              <a:t>Stunting</a:t>
            </a:r>
            <a:endParaRPr sz="2400" b="1" dirty="0">
              <a:solidFill>
                <a:schemeClr val="bg1"/>
              </a:solidFill>
              <a:latin typeface="Raleway"/>
              <a:ea typeface="Raleway"/>
              <a:cs typeface="Raleway"/>
              <a:sym typeface="Raleway"/>
            </a:endParaRPr>
          </a:p>
        </p:txBody>
      </p:sp>
      <p:sp>
        <p:nvSpPr>
          <p:cNvPr id="114" name="Shape 114"/>
          <p:cNvSpPr/>
          <p:nvPr/>
        </p:nvSpPr>
        <p:spPr>
          <a:xfrm>
            <a:off x="5062029" y="2319556"/>
            <a:ext cx="5580901" cy="1151344"/>
          </a:xfrm>
          <a:prstGeom prst="rect">
            <a:avLst/>
          </a:prstGeom>
          <a:solidFill>
            <a:srgbClr val="C5D8F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15" name="Shape 115"/>
          <p:cNvSpPr/>
          <p:nvPr/>
        </p:nvSpPr>
        <p:spPr>
          <a:xfrm>
            <a:off x="1527852" y="2313168"/>
            <a:ext cx="9115077" cy="1157732"/>
          </a:xfrm>
          <a:prstGeom prst="rect">
            <a:avLst/>
          </a:prstGeom>
          <a:noFill/>
          <a:ln w="12700" cap="flat" cmpd="sng">
            <a:solidFill>
              <a:srgbClr val="A5A5A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975"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16" name="Shape 116"/>
          <p:cNvSpPr/>
          <p:nvPr/>
        </p:nvSpPr>
        <p:spPr>
          <a:xfrm>
            <a:off x="5060577" y="3627757"/>
            <a:ext cx="5582352" cy="1240624"/>
          </a:xfrm>
          <a:prstGeom prst="rect">
            <a:avLst/>
          </a:prstGeom>
          <a:solidFill>
            <a:srgbClr val="D8D8D8"/>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138"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17" name="Shape 117"/>
          <p:cNvSpPr/>
          <p:nvPr/>
        </p:nvSpPr>
        <p:spPr>
          <a:xfrm>
            <a:off x="5186083" y="5076828"/>
            <a:ext cx="5330762" cy="575978"/>
          </a:xfrm>
          <a:prstGeom prst="rect">
            <a:avLst/>
          </a:prstGeom>
          <a:solidFill>
            <a:srgbClr val="E36C0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FFFFFF"/>
                </a:solidFill>
                <a:effectLst/>
                <a:uLnTx/>
                <a:uFillTx/>
                <a:latin typeface="Raleway"/>
                <a:ea typeface="Raleway"/>
                <a:cs typeface="Raleway"/>
                <a:sym typeface="Raleway"/>
              </a:rPr>
              <a:t>Pemerintah Kabupaten/Kota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Shape 118"/>
          <p:cNvSpPr/>
          <p:nvPr/>
        </p:nvSpPr>
        <p:spPr>
          <a:xfrm>
            <a:off x="5186084" y="5885728"/>
            <a:ext cx="5330761" cy="421944"/>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FFFFFF"/>
                </a:solidFill>
                <a:effectLst/>
                <a:uLnTx/>
                <a:uFillTx/>
                <a:latin typeface="Raleway"/>
                <a:ea typeface="Raleway"/>
                <a:cs typeface="Raleway"/>
                <a:sym typeface="Raleway"/>
              </a:rPr>
              <a:t>Pemerintah Desa</a:t>
            </a:r>
            <a:endParaRPr kumimoji="0" sz="16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19" name="Shape 119"/>
          <p:cNvSpPr/>
          <p:nvPr/>
        </p:nvSpPr>
        <p:spPr>
          <a:xfrm>
            <a:off x="5060577" y="1289293"/>
            <a:ext cx="5605163" cy="93836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20" name="Shape 120"/>
          <p:cNvSpPr/>
          <p:nvPr/>
        </p:nvSpPr>
        <p:spPr>
          <a:xfrm>
            <a:off x="5302625" y="2852373"/>
            <a:ext cx="2378647" cy="43677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38" b="1" i="0" u="none" strike="noStrike" kern="0" cap="none" spc="0" normalizeH="0" baseline="0" noProof="0">
                <a:ln>
                  <a:noFill/>
                </a:ln>
                <a:solidFill>
                  <a:srgbClr val="FFFFFF"/>
                </a:solidFill>
                <a:effectLst/>
                <a:uLnTx/>
                <a:uFillTx/>
                <a:latin typeface="Raleway"/>
                <a:ea typeface="Raleway"/>
                <a:cs typeface="Raleway"/>
                <a:sym typeface="Raleway"/>
              </a:rPr>
              <a:t>Kementerian PPN/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38" b="1" i="0" u="none" strike="noStrike" kern="0" cap="none" spc="0" normalizeH="0" baseline="0" noProof="0">
                <a:ln>
                  <a:noFill/>
                </a:ln>
                <a:solidFill>
                  <a:srgbClr val="FFFFFF"/>
                </a:solidFill>
                <a:effectLst/>
                <a:uLnTx/>
                <a:uFillTx/>
                <a:latin typeface="Raleway"/>
                <a:ea typeface="Raleway"/>
                <a:cs typeface="Raleway"/>
                <a:sym typeface="Raleway"/>
              </a:rPr>
              <a:t>Bappenas</a:t>
            </a:r>
            <a:endParaRPr kumimoji="0" sz="1138"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21" name="Shape 121"/>
          <p:cNvSpPr/>
          <p:nvPr/>
        </p:nvSpPr>
        <p:spPr>
          <a:xfrm>
            <a:off x="7728243" y="2852128"/>
            <a:ext cx="2734877" cy="43615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38" b="1" i="0" u="none" strike="noStrike" kern="0" cap="none" spc="0" normalizeH="0" baseline="0" noProof="0">
                <a:ln>
                  <a:noFill/>
                </a:ln>
                <a:solidFill>
                  <a:srgbClr val="FFFFFF"/>
                </a:solidFill>
                <a:effectLst/>
                <a:uLnTx/>
                <a:uFillTx/>
                <a:latin typeface="Raleway"/>
                <a:ea typeface="Raleway"/>
                <a:cs typeface="Raleway"/>
                <a:sym typeface="Raleway"/>
              </a:rPr>
              <a:t>Kementerian Keuangan</a:t>
            </a:r>
            <a:endParaRPr kumimoji="0" sz="1138"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22" name="Shape 122"/>
          <p:cNvSpPr/>
          <p:nvPr/>
        </p:nvSpPr>
        <p:spPr>
          <a:xfrm>
            <a:off x="1527852" y="3627758"/>
            <a:ext cx="9115077" cy="1240625"/>
          </a:xfrm>
          <a:prstGeom prst="rect">
            <a:avLst/>
          </a:prstGeom>
          <a:noFill/>
          <a:ln w="12700" cap="flat" cmpd="sng">
            <a:solidFill>
              <a:srgbClr val="A5A5A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975"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23" name="Shape 123"/>
          <p:cNvSpPr/>
          <p:nvPr/>
        </p:nvSpPr>
        <p:spPr>
          <a:xfrm>
            <a:off x="1527852" y="4981020"/>
            <a:ext cx="9115077" cy="735388"/>
          </a:xfrm>
          <a:prstGeom prst="rect">
            <a:avLst/>
          </a:prstGeom>
          <a:noFill/>
          <a:ln w="12700" cap="flat" cmpd="sng">
            <a:solidFill>
              <a:srgbClr val="A5A5A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975"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24" name="Shape 124"/>
          <p:cNvSpPr/>
          <p:nvPr/>
        </p:nvSpPr>
        <p:spPr>
          <a:xfrm>
            <a:off x="1536177" y="5808306"/>
            <a:ext cx="9106752" cy="610073"/>
          </a:xfrm>
          <a:prstGeom prst="rect">
            <a:avLst/>
          </a:prstGeom>
          <a:noFill/>
          <a:ln w="12700" cap="flat" cmpd="sng">
            <a:solidFill>
              <a:srgbClr val="A5A5A5"/>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975"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25" name="Shape 125"/>
          <p:cNvSpPr/>
          <p:nvPr/>
        </p:nvSpPr>
        <p:spPr>
          <a:xfrm>
            <a:off x="6951573" y="2811505"/>
            <a:ext cx="3221849" cy="631303"/>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138" b="1" i="0" u="none" strike="noStrike" kern="0" cap="none" spc="0" normalizeH="0" baseline="0" noProof="0">
              <a:ln>
                <a:noFill/>
              </a:ln>
              <a:solidFill>
                <a:srgbClr val="000000"/>
              </a:solidFill>
              <a:effectLst/>
              <a:uLnTx/>
              <a:uFillTx/>
              <a:latin typeface="Raleway"/>
              <a:ea typeface="Raleway"/>
              <a:cs typeface="Raleway"/>
              <a:sym typeface="Raleway"/>
            </a:endParaRPr>
          </a:p>
        </p:txBody>
      </p:sp>
      <p:grpSp>
        <p:nvGrpSpPr>
          <p:cNvPr id="126" name="Shape 126"/>
          <p:cNvGrpSpPr/>
          <p:nvPr/>
        </p:nvGrpSpPr>
        <p:grpSpPr>
          <a:xfrm>
            <a:off x="5186084" y="3999214"/>
            <a:ext cx="5340923" cy="797018"/>
            <a:chOff x="4918306" y="3949753"/>
            <a:chExt cx="3708168" cy="797018"/>
          </a:xfrm>
        </p:grpSpPr>
        <p:sp>
          <p:nvSpPr>
            <p:cNvPr id="127" name="Shape 127"/>
            <p:cNvSpPr/>
            <p:nvPr/>
          </p:nvSpPr>
          <p:spPr>
            <a:xfrm>
              <a:off x="5993805" y="3949753"/>
              <a:ext cx="1504606" cy="361802"/>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FFFFFF"/>
                  </a:solidFill>
                  <a:effectLst/>
                  <a:uLnTx/>
                  <a:uFillTx/>
                  <a:latin typeface="Raleway"/>
                  <a:ea typeface="Raleway"/>
                  <a:cs typeface="Raleway"/>
                  <a:sym typeface="Raleway"/>
                </a:rPr>
                <a:t>Kemendikbud</a:t>
              </a:r>
              <a:endParaRPr kumimoji="0" sz="11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28" name="Shape 128"/>
            <p:cNvSpPr/>
            <p:nvPr/>
          </p:nvSpPr>
          <p:spPr>
            <a:xfrm>
              <a:off x="4918306" y="4382196"/>
              <a:ext cx="1020752" cy="363197"/>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FFFFFF"/>
                  </a:solidFill>
                  <a:effectLst/>
                  <a:uLnTx/>
                  <a:uFillTx/>
                  <a:latin typeface="Raleway"/>
                  <a:ea typeface="Raleway"/>
                  <a:cs typeface="Raleway"/>
                  <a:sym typeface="Raleway"/>
                </a:rPr>
                <a:t>Kemendesa</a:t>
              </a:r>
              <a:endParaRPr kumimoji="0" sz="11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29" name="Shape 129"/>
            <p:cNvSpPr/>
            <p:nvPr/>
          </p:nvSpPr>
          <p:spPr>
            <a:xfrm>
              <a:off x="4918306" y="3959770"/>
              <a:ext cx="1017760" cy="361802"/>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a:ln>
                    <a:noFill/>
                  </a:ln>
                  <a:solidFill>
                    <a:srgbClr val="FFFFFF"/>
                  </a:solidFill>
                  <a:effectLst/>
                  <a:uLnTx/>
                  <a:uFillTx/>
                  <a:latin typeface="Raleway"/>
                  <a:ea typeface="Raleway"/>
                  <a:cs typeface="Raleway"/>
                  <a:sym typeface="Raleway"/>
                </a:rPr>
                <a:t>Kemenkes</a:t>
              </a:r>
              <a:endParaRPr kumimoji="0" sz="105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30" name="Shape 130"/>
            <p:cNvSpPr/>
            <p:nvPr/>
          </p:nvSpPr>
          <p:spPr>
            <a:xfrm>
              <a:off x="5998575" y="4382196"/>
              <a:ext cx="1512600" cy="363197"/>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FFFFFF"/>
                  </a:solidFill>
                  <a:effectLst/>
                  <a:uLnTx/>
                  <a:uFillTx/>
                  <a:latin typeface="Raleway"/>
                  <a:ea typeface="Raleway"/>
                  <a:cs typeface="Raleway"/>
                  <a:sym typeface="Raleway"/>
                </a:rPr>
                <a:t>Kemendagri</a:t>
              </a:r>
              <a:endParaRPr kumimoji="0" sz="11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31" name="Shape 131"/>
            <p:cNvSpPr/>
            <p:nvPr/>
          </p:nvSpPr>
          <p:spPr>
            <a:xfrm>
              <a:off x="7570691" y="3964422"/>
              <a:ext cx="1055783" cy="361802"/>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FFFFFF"/>
                  </a:solidFill>
                  <a:effectLst/>
                  <a:uLnTx/>
                  <a:uFillTx/>
                  <a:latin typeface="Raleway"/>
                  <a:ea typeface="Raleway"/>
                  <a:cs typeface="Raleway"/>
                  <a:sym typeface="Raleway"/>
                </a:rPr>
                <a:t>Kemensos</a:t>
              </a:r>
              <a:endParaRPr kumimoji="0" sz="11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32" name="Shape 132"/>
            <p:cNvSpPr/>
            <p:nvPr/>
          </p:nvSpPr>
          <p:spPr>
            <a:xfrm>
              <a:off x="7570692" y="4383574"/>
              <a:ext cx="1055782" cy="363197"/>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FFFFFF"/>
                  </a:solidFill>
                  <a:effectLst/>
                  <a:uLnTx/>
                  <a:uFillTx/>
                  <a:latin typeface="Raleway"/>
                  <a:ea typeface="Raleway"/>
                  <a:cs typeface="Raleway"/>
                  <a:sym typeface="Raleway"/>
                </a:rPr>
                <a:t>BPS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33" name="Shape 133"/>
          <p:cNvSpPr/>
          <p:nvPr/>
        </p:nvSpPr>
        <p:spPr>
          <a:xfrm>
            <a:off x="4364315" y="5832637"/>
            <a:ext cx="540199" cy="238363"/>
          </a:xfrm>
          <a:prstGeom prst="roundRect">
            <a:avLst>
              <a:gd name="adj" fmla="val 16667"/>
            </a:avLst>
          </a:prstGeom>
          <a:solidFill>
            <a:srgbClr val="5F497A"/>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9</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Shape 134"/>
          <p:cNvSpPr/>
          <p:nvPr/>
        </p:nvSpPr>
        <p:spPr>
          <a:xfrm>
            <a:off x="4344357" y="5091259"/>
            <a:ext cx="565630" cy="238363"/>
          </a:xfrm>
          <a:prstGeom prst="roundRect">
            <a:avLst>
              <a:gd name="adj" fmla="val 16667"/>
            </a:avLst>
          </a:prstGeom>
          <a:solidFill>
            <a:srgbClr val="E36C09"/>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7</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5" name="Shape 135"/>
          <p:cNvSpPr/>
          <p:nvPr/>
        </p:nvSpPr>
        <p:spPr>
          <a:xfrm>
            <a:off x="4356914" y="3816644"/>
            <a:ext cx="567747" cy="238363"/>
          </a:xfrm>
          <a:prstGeom prst="roundRect">
            <a:avLst>
              <a:gd name="adj" fmla="val 16667"/>
            </a:avLst>
          </a:prstGeom>
          <a:solidFill>
            <a:srgbClr val="31859B"/>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4</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6" name="Shape 136"/>
          <p:cNvSpPr/>
          <p:nvPr/>
        </p:nvSpPr>
        <p:spPr>
          <a:xfrm>
            <a:off x="4371062" y="2416752"/>
            <a:ext cx="565151" cy="238363"/>
          </a:xfrm>
          <a:prstGeom prst="roundRect">
            <a:avLst>
              <a:gd name="adj" fmla="val 16667"/>
            </a:avLst>
          </a:prstGeom>
          <a:solidFill>
            <a:schemeClr val="dk2"/>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1</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7" name="Shape 137"/>
          <p:cNvSpPr/>
          <p:nvPr/>
        </p:nvSpPr>
        <p:spPr>
          <a:xfrm>
            <a:off x="4340904" y="5400035"/>
            <a:ext cx="578049" cy="238363"/>
          </a:xfrm>
          <a:prstGeom prst="roundRect">
            <a:avLst>
              <a:gd name="adj" fmla="val 16667"/>
            </a:avLst>
          </a:prstGeom>
          <a:solidFill>
            <a:srgbClr val="E36C09"/>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8</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Shape 138"/>
          <p:cNvSpPr/>
          <p:nvPr/>
        </p:nvSpPr>
        <p:spPr>
          <a:xfrm>
            <a:off x="4372226" y="6136157"/>
            <a:ext cx="523323" cy="238363"/>
          </a:xfrm>
          <a:prstGeom prst="roundRect">
            <a:avLst>
              <a:gd name="adj" fmla="val 16667"/>
            </a:avLst>
          </a:prstGeom>
          <a:solidFill>
            <a:srgbClr val="5F497A"/>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10</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9" name="Shape 139"/>
          <p:cNvSpPr/>
          <p:nvPr/>
        </p:nvSpPr>
        <p:spPr>
          <a:xfrm>
            <a:off x="4368475" y="2768296"/>
            <a:ext cx="565151" cy="238363"/>
          </a:xfrm>
          <a:prstGeom prst="roundRect">
            <a:avLst>
              <a:gd name="adj" fmla="val 16667"/>
            </a:avLst>
          </a:prstGeom>
          <a:solidFill>
            <a:schemeClr val="dk2"/>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2</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 name="Shape 140"/>
          <p:cNvSpPr/>
          <p:nvPr/>
        </p:nvSpPr>
        <p:spPr>
          <a:xfrm>
            <a:off x="4362851" y="4157116"/>
            <a:ext cx="563513" cy="238363"/>
          </a:xfrm>
          <a:prstGeom prst="roundRect">
            <a:avLst>
              <a:gd name="adj" fmla="val 16667"/>
            </a:avLst>
          </a:prstGeom>
          <a:solidFill>
            <a:srgbClr val="31859B"/>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5</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Shape 141"/>
          <p:cNvSpPr/>
          <p:nvPr/>
        </p:nvSpPr>
        <p:spPr>
          <a:xfrm>
            <a:off x="4364315" y="4497211"/>
            <a:ext cx="571981" cy="238363"/>
          </a:xfrm>
          <a:prstGeom prst="roundRect">
            <a:avLst>
              <a:gd name="adj" fmla="val 16667"/>
            </a:avLst>
          </a:prstGeom>
          <a:solidFill>
            <a:srgbClr val="31859B"/>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6</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2" name="Shape 142"/>
          <p:cNvSpPr/>
          <p:nvPr/>
        </p:nvSpPr>
        <p:spPr>
          <a:xfrm>
            <a:off x="4372883" y="3135479"/>
            <a:ext cx="565151" cy="238363"/>
          </a:xfrm>
          <a:prstGeom prst="roundRect">
            <a:avLst>
              <a:gd name="adj" fmla="val 16667"/>
            </a:avLst>
          </a:prstGeom>
          <a:solidFill>
            <a:schemeClr val="dk2"/>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FFFFFF"/>
                </a:solidFill>
                <a:effectLst/>
                <a:uLnTx/>
                <a:uFillTx/>
                <a:latin typeface="Raleway"/>
                <a:ea typeface="Raleway"/>
                <a:cs typeface="Raleway"/>
                <a:sym typeface="Raleway"/>
              </a:rPr>
              <a:t>DLI 3</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3" name="Shape 143"/>
          <p:cNvSpPr/>
          <p:nvPr/>
        </p:nvSpPr>
        <p:spPr>
          <a:xfrm>
            <a:off x="1550517" y="2313169"/>
            <a:ext cx="1234889" cy="4125558"/>
          </a:xfrm>
          <a:prstGeom prst="rect">
            <a:avLst/>
          </a:prstGeom>
          <a:solidFill>
            <a:srgbClr val="93895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44" name="Shape 144"/>
          <p:cNvSpPr/>
          <p:nvPr/>
        </p:nvSpPr>
        <p:spPr>
          <a:xfrm>
            <a:off x="1611042" y="2573648"/>
            <a:ext cx="1133644" cy="46166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PENGELOLA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DUKUNGAN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5" name="Shape 145"/>
          <p:cNvSpPr/>
          <p:nvPr/>
        </p:nvSpPr>
        <p:spPr>
          <a:xfrm>
            <a:off x="1527853" y="3159473"/>
            <a:ext cx="1257553" cy="120032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Kementerian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Sekretariat Negara/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Sekretariat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Wakil Presiden</a:t>
            </a: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46" name="Shape 146"/>
          <p:cNvSpPr/>
          <p:nvPr/>
        </p:nvSpPr>
        <p:spPr>
          <a:xfrm>
            <a:off x="1527852" y="4463037"/>
            <a:ext cx="1230880" cy="46166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Sekretariat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TNP2K</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7" name="Shape 147"/>
          <p:cNvSpPr/>
          <p:nvPr/>
        </p:nvSpPr>
        <p:spPr>
          <a:xfrm>
            <a:off x="5060577" y="2451490"/>
            <a:ext cx="5582353" cy="33855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1F497D"/>
                </a:solidFill>
                <a:effectLst/>
                <a:uLnTx/>
                <a:uFillTx/>
                <a:latin typeface="Raleway"/>
                <a:ea typeface="Raleway"/>
                <a:cs typeface="Raleway"/>
                <a:sym typeface="Raleway"/>
              </a:rPr>
              <a:t>K/L Koordinator Program</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8" name="Shape 148"/>
          <p:cNvSpPr/>
          <p:nvPr/>
        </p:nvSpPr>
        <p:spPr>
          <a:xfrm>
            <a:off x="5084838" y="3660288"/>
            <a:ext cx="5580901" cy="33855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Raleway"/>
                <a:ea typeface="Raleway"/>
                <a:cs typeface="Raleway"/>
                <a:sym typeface="Raleway"/>
              </a:rPr>
              <a:t>K/L Pelaksana Program</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 name="Shape 149"/>
          <p:cNvSpPr/>
          <p:nvPr/>
        </p:nvSpPr>
        <p:spPr>
          <a:xfrm>
            <a:off x="2778737" y="2492913"/>
            <a:ext cx="1680655" cy="70788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Memperkuat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komitmen</a:t>
            </a:r>
            <a:endParaRPr kumimoji="0" sz="1000" b="1" i="0" u="none" strike="noStrike" kern="0" cap="none" spc="0" normalizeH="0" baseline="0" noProof="0">
              <a:ln>
                <a:noFill/>
              </a:ln>
              <a:solidFill>
                <a:srgbClr val="000000"/>
              </a:solidFill>
              <a:effectLst/>
              <a:uLnTx/>
              <a:uFillTx/>
              <a:latin typeface="Raleway"/>
              <a:ea typeface="Raleway"/>
              <a:cs typeface="Raleway"/>
              <a:sym typeface="Raleway"/>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kepemimpinan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di tingkat nasional</a:t>
            </a:r>
            <a:endParaRPr kumimoji="0" sz="1000"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50" name="Shape 150"/>
          <p:cNvSpPr/>
          <p:nvPr/>
        </p:nvSpPr>
        <p:spPr>
          <a:xfrm>
            <a:off x="2786255" y="3806978"/>
            <a:ext cx="1649053" cy="70788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Memperkuat pelaksanaan</a:t>
            </a:r>
            <a:endParaRPr kumimoji="0" sz="1000" b="1" i="0" u="none" strike="noStrike" kern="0" cap="none" spc="0" normalizeH="0" baseline="0" noProof="0">
              <a:ln>
                <a:noFill/>
              </a:ln>
              <a:solidFill>
                <a:srgbClr val="000000"/>
              </a:solidFill>
              <a:effectLst/>
              <a:uLnTx/>
              <a:uFillTx/>
              <a:latin typeface="Raleway"/>
              <a:ea typeface="Raleway"/>
              <a:cs typeface="Raleway"/>
              <a:sym typeface="Raleway"/>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program sektoral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di tingkat nasional</a:t>
            </a:r>
            <a:endParaRPr kumimoji="0" sz="1000"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51" name="Shape 151"/>
          <p:cNvSpPr/>
          <p:nvPr/>
        </p:nvSpPr>
        <p:spPr>
          <a:xfrm>
            <a:off x="2809180" y="4982323"/>
            <a:ext cx="1778203" cy="70788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Memperkuat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konvergensi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Raleway"/>
                <a:ea typeface="Raleway"/>
                <a:cs typeface="Raleway"/>
                <a:sym typeface="Raleway"/>
              </a:rPr>
              <a:t>kegiatan di tingkat kabupaten/kota</a:t>
            </a:r>
            <a:endParaRPr kumimoji="0" sz="1000"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52" name="Shape 152"/>
          <p:cNvSpPr/>
          <p:nvPr/>
        </p:nvSpPr>
        <p:spPr>
          <a:xfrm>
            <a:off x="2805390" y="5855438"/>
            <a:ext cx="2032417" cy="50783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1" i="0" u="none" strike="noStrike" kern="0" cap="none" spc="0" normalizeH="0" baseline="0" noProof="0">
                <a:ln>
                  <a:noFill/>
                </a:ln>
                <a:solidFill>
                  <a:srgbClr val="000000"/>
                </a:solidFill>
                <a:effectLst/>
                <a:uLnTx/>
                <a:uFillTx/>
                <a:latin typeface="Raleway"/>
                <a:ea typeface="Raleway"/>
                <a:cs typeface="Raleway"/>
                <a:sym typeface="Raleway"/>
              </a:rPr>
              <a:t>Memperkuat konvergensi</a:t>
            </a:r>
            <a:endParaRPr kumimoji="0" sz="900" b="1" i="0" u="none" strike="noStrike" kern="0" cap="none" spc="0" normalizeH="0" baseline="0" noProof="0">
              <a:ln>
                <a:noFill/>
              </a:ln>
              <a:solidFill>
                <a:srgbClr val="000000"/>
              </a:solidFill>
              <a:effectLst/>
              <a:uLnTx/>
              <a:uFillTx/>
              <a:latin typeface="Raleway"/>
              <a:ea typeface="Raleway"/>
              <a:cs typeface="Raleway"/>
              <a:sym typeface="Raleway"/>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1" i="0" u="none" strike="noStrike" kern="0" cap="none" spc="0" normalizeH="0" baseline="0" noProof="0">
                <a:ln>
                  <a:noFill/>
                </a:ln>
                <a:solidFill>
                  <a:srgbClr val="000000"/>
                </a:solidFill>
                <a:effectLst/>
                <a:uLnTx/>
                <a:uFillTx/>
                <a:latin typeface="Raleway"/>
                <a:ea typeface="Raleway"/>
                <a:cs typeface="Raleway"/>
                <a:sym typeface="Raleway"/>
              </a:rPr>
              <a:t>pelaksanaan pelayanan</a:t>
            </a:r>
            <a:endParaRPr kumimoji="0" sz="900" b="1" i="0" u="none" strike="noStrike" kern="0" cap="none" spc="0" normalizeH="0" baseline="0" noProof="0">
              <a:ln>
                <a:noFill/>
              </a:ln>
              <a:solidFill>
                <a:srgbClr val="000000"/>
              </a:solidFill>
              <a:effectLst/>
              <a:uLnTx/>
              <a:uFillTx/>
              <a:latin typeface="Raleway"/>
              <a:ea typeface="Raleway"/>
              <a:cs typeface="Raleway"/>
              <a:sym typeface="Raleway"/>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1" i="0" u="none" strike="noStrike" kern="0" cap="none" spc="0" normalizeH="0" baseline="0" noProof="0">
                <a:ln>
                  <a:noFill/>
                </a:ln>
                <a:solidFill>
                  <a:srgbClr val="000000"/>
                </a:solidFill>
                <a:effectLst/>
                <a:uLnTx/>
                <a:uFillTx/>
                <a:latin typeface="Raleway"/>
                <a:ea typeface="Raleway"/>
                <a:cs typeface="Raleway"/>
                <a:sym typeface="Raleway"/>
              </a:rPr>
              <a:t>di tingkat desa</a:t>
            </a:r>
            <a:endParaRPr kumimoji="0" sz="900" b="1" i="0" u="none" strike="noStrike" kern="0" cap="none" spc="0" normalizeH="0" baseline="0" noProof="0">
              <a:ln>
                <a:noFill/>
              </a:ln>
              <a:solidFill>
                <a:srgbClr val="000000"/>
              </a:solidFill>
              <a:effectLst/>
              <a:uLnTx/>
              <a:uFillTx/>
              <a:latin typeface="Raleway"/>
              <a:ea typeface="Raleway"/>
              <a:cs typeface="Raleway"/>
              <a:sym typeface="Raleway"/>
            </a:endParaRPr>
          </a:p>
        </p:txBody>
      </p:sp>
      <p:sp>
        <p:nvSpPr>
          <p:cNvPr id="153" name="Shape 153"/>
          <p:cNvSpPr/>
          <p:nvPr/>
        </p:nvSpPr>
        <p:spPr>
          <a:xfrm>
            <a:off x="5084838" y="1692231"/>
            <a:ext cx="5558091" cy="461665"/>
          </a:xfrm>
          <a:prstGeom prst="rect">
            <a:avLst/>
          </a:prstGeom>
          <a:noFill/>
          <a:ln>
            <a:noFill/>
          </a:ln>
        </p:spPr>
        <p:txBody>
          <a:bodyPr spcFirstLastPara="1" wrap="square" lIns="91425" tIns="45700" rIns="91425" bIns="45700" anchor="t" anchorCtr="0">
            <a:noAutofit/>
          </a:bodyPr>
          <a:lstStyle/>
          <a:p>
            <a:pPr marL="171450" marR="0" lvl="0" indent="-171450" algn="ctr" defTabSz="914400" rtl="0" eaLnBrk="1" fontAlgn="auto" latinLnBrk="0" hangingPunct="1">
              <a:lnSpc>
                <a:spcPct val="100000"/>
              </a:lnSpc>
              <a:spcBef>
                <a:spcPts val="0"/>
              </a:spcBef>
              <a:spcAft>
                <a:spcPts val="0"/>
              </a:spcAft>
              <a:buClr>
                <a:srgbClr val="FFFFFF"/>
              </a:buClr>
              <a:buSzPts val="1200"/>
              <a:buFont typeface="Arial"/>
              <a:buChar char="•"/>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Wakil Presiden</a:t>
            </a: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a:p>
            <a:pPr marL="171450" marR="0" lvl="0" indent="-171450" algn="ctr" defTabSz="914400" rtl="0" eaLnBrk="1" fontAlgn="auto" latinLnBrk="0" hangingPunct="1">
              <a:lnSpc>
                <a:spcPct val="100000"/>
              </a:lnSpc>
              <a:spcBef>
                <a:spcPts val="0"/>
              </a:spcBef>
              <a:spcAft>
                <a:spcPts val="0"/>
              </a:spcAft>
              <a:buClr>
                <a:srgbClr val="FFFFFF"/>
              </a:buClr>
              <a:buSzPts val="1200"/>
              <a:buFont typeface="Arial"/>
              <a:buChar char="•"/>
              <a:tabLst/>
              <a:defRPr/>
            </a:pPr>
            <a:r>
              <a:rPr kumimoji="0" lang="en-US" sz="1200" b="1" i="0" u="none" strike="noStrike" kern="0" cap="none" spc="0" normalizeH="0" baseline="0" noProof="0">
                <a:ln>
                  <a:noFill/>
                </a:ln>
                <a:solidFill>
                  <a:srgbClr val="FFFFFF"/>
                </a:solidFill>
                <a:effectLst/>
                <a:uLnTx/>
                <a:uFillTx/>
                <a:latin typeface="Raleway"/>
                <a:ea typeface="Raleway"/>
                <a:cs typeface="Raleway"/>
                <a:sym typeface="Raleway"/>
              </a:rPr>
              <a:t>Menteri Koordinator Pembangunan Manusia dan Kebudayaan</a:t>
            </a:r>
            <a:endParaRPr kumimoji="0" sz="1200" b="1" i="0" u="none" strike="noStrike" kern="0" cap="none" spc="0" normalizeH="0" baseline="0" noProof="0">
              <a:ln>
                <a:noFill/>
              </a:ln>
              <a:solidFill>
                <a:srgbClr val="FFFFFF"/>
              </a:solidFill>
              <a:effectLst/>
              <a:uLnTx/>
              <a:uFillTx/>
              <a:latin typeface="Raleway"/>
              <a:ea typeface="Raleway"/>
              <a:cs typeface="Raleway"/>
              <a:sym typeface="Raleway"/>
            </a:endParaRPr>
          </a:p>
        </p:txBody>
      </p:sp>
      <p:sp>
        <p:nvSpPr>
          <p:cNvPr id="154" name="Shape 154"/>
          <p:cNvSpPr/>
          <p:nvPr/>
        </p:nvSpPr>
        <p:spPr>
          <a:xfrm>
            <a:off x="5060577" y="1309665"/>
            <a:ext cx="5605161" cy="36933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a:ln>
                  <a:noFill/>
                </a:ln>
                <a:solidFill>
                  <a:srgbClr val="FFFFFF"/>
                </a:solidFill>
                <a:effectLst/>
                <a:uLnTx/>
                <a:uFillTx/>
                <a:latin typeface="Raleway"/>
                <a:ea typeface="Raleway"/>
                <a:cs typeface="Raleway"/>
                <a:sym typeface="Raleway"/>
              </a:rPr>
              <a:t>Komite Pengarah</a:t>
            </a:r>
            <a:endParaRPr kumimoji="0" sz="1800" b="1" i="0" u="none" strike="noStrike" kern="0" cap="none" spc="0" normalizeH="0" baseline="0" noProof="0">
              <a:ln>
                <a:noFill/>
              </a:ln>
              <a:solidFill>
                <a:srgbClr val="FFFFFF"/>
              </a:solidFill>
              <a:effectLst/>
              <a:uLnTx/>
              <a:uFillTx/>
              <a:latin typeface="Raleway"/>
              <a:ea typeface="Raleway"/>
              <a:cs typeface="Raleway"/>
              <a:sym typeface="Raleway"/>
            </a:endParaRPr>
          </a:p>
        </p:txBody>
      </p:sp>
      <p:cxnSp>
        <p:nvCxnSpPr>
          <p:cNvPr id="155" name="Shape 155"/>
          <p:cNvCxnSpPr/>
          <p:nvPr/>
        </p:nvCxnSpPr>
        <p:spPr>
          <a:xfrm>
            <a:off x="5060577" y="1676314"/>
            <a:ext cx="5611699" cy="0"/>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A105DFDB-83CD-4F85-BEC3-32D2DBAA0845}"/>
              </a:ext>
            </a:extLst>
          </p:cNvPr>
          <p:cNvSpPr/>
          <p:nvPr/>
        </p:nvSpPr>
        <p:spPr>
          <a:xfrm>
            <a:off x="602863" y="2941437"/>
            <a:ext cx="3612532" cy="1044781"/>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40" b="1" i="0" u="none" strike="noStrike" kern="1200" cap="none" spc="0" normalizeH="0" baseline="0" noProof="0" dirty="0">
                <a:ln>
                  <a:noFill/>
                </a:ln>
                <a:solidFill>
                  <a:prstClr val="black"/>
                </a:solidFill>
                <a:effectLst/>
                <a:uLnTx/>
                <a:uFillTx/>
                <a:latin typeface="Calibri"/>
                <a:ea typeface="+mn-ea"/>
                <a:cs typeface="+mn-cs"/>
              </a:rPr>
              <a:t>RENCANA AKSI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40" b="1" i="0" u="none" strike="noStrike" kern="1200" cap="none" spc="0" normalizeH="0" baseline="0" noProof="0" dirty="0">
                <a:ln>
                  <a:noFill/>
                </a:ln>
                <a:solidFill>
                  <a:prstClr val="black"/>
                </a:solidFill>
                <a:effectLst/>
                <a:uLnTx/>
                <a:uFillTx/>
                <a:latin typeface="Calibri"/>
                <a:ea typeface="+mn-ea"/>
                <a:cs typeface="+mn-cs"/>
              </a:rPr>
              <a:t>INTERVENSI</a:t>
            </a:r>
          </a:p>
        </p:txBody>
      </p:sp>
      <p:sp>
        <p:nvSpPr>
          <p:cNvPr id="6" name="Left-Up Arrow 5">
            <a:extLst>
              <a:ext uri="{FF2B5EF4-FFF2-40B4-BE49-F238E27FC236}">
                <a16:creationId xmlns:a16="http://schemas.microsoft.com/office/drawing/2014/main" id="{2A2DFC35-D4B2-41E4-AD5C-6D3463BEEC87}"/>
              </a:ext>
            </a:extLst>
          </p:cNvPr>
          <p:cNvSpPr/>
          <p:nvPr/>
        </p:nvSpPr>
        <p:spPr>
          <a:xfrm rot="8092751">
            <a:off x="4149900" y="2947778"/>
            <a:ext cx="1036459" cy="1032096"/>
          </a:xfrm>
          <a:prstGeom prst="leftUpArrow">
            <a:avLst>
              <a:gd name="adj1" fmla="val 15733"/>
              <a:gd name="adj2" fmla="val 27450"/>
              <a:gd name="adj3" fmla="val 25000"/>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ound Diagonal Corner Rectangle 6">
            <a:extLst>
              <a:ext uri="{FF2B5EF4-FFF2-40B4-BE49-F238E27FC236}">
                <a16:creationId xmlns:a16="http://schemas.microsoft.com/office/drawing/2014/main" id="{790DDB02-4451-40F5-8AA2-B488ECF3512B}"/>
              </a:ext>
            </a:extLst>
          </p:cNvPr>
          <p:cNvSpPr/>
          <p:nvPr/>
        </p:nvSpPr>
        <p:spPr>
          <a:xfrm>
            <a:off x="4820463" y="1701676"/>
            <a:ext cx="2669047" cy="1189206"/>
          </a:xfrm>
          <a:prstGeom prst="round2DiagRect">
            <a:avLst/>
          </a:prstGeom>
          <a:solidFill>
            <a:schemeClr val="accent6">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145"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145" b="1" i="0" u="none" strike="noStrike" kern="1200" cap="none" spc="0" normalizeH="0" baseline="0" noProof="0" dirty="0">
                <a:ln>
                  <a:noFill/>
                </a:ln>
                <a:solidFill>
                  <a:prstClr val="black"/>
                </a:solidFill>
                <a:effectLst/>
                <a:uLnTx/>
                <a:uFillTx/>
                <a:latin typeface="Calibri"/>
                <a:ea typeface="+mn-ea"/>
                <a:cs typeface="+mn-cs"/>
              </a:rPr>
              <a:t>GIZI SPESIFIK</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145"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mn-cs"/>
              </a:rPr>
              <a:t>(</a:t>
            </a:r>
            <a:r>
              <a:rPr kumimoji="0" lang="en-US" sz="2145" b="1" i="0"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Calibri"/>
                <a:ea typeface="+mn-ea"/>
                <a:cs typeface="+mn-cs"/>
              </a:rPr>
              <a:t>berkontribusi</a:t>
            </a:r>
            <a:r>
              <a:rPr kumimoji="0" lang="en-US" sz="2145"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mn-cs"/>
              </a:rPr>
              <a:t> 30%)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145"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ound Diagonal Corner Rectangle 10">
            <a:extLst>
              <a:ext uri="{FF2B5EF4-FFF2-40B4-BE49-F238E27FC236}">
                <a16:creationId xmlns:a16="http://schemas.microsoft.com/office/drawing/2014/main" id="{63BBB6F8-BA4E-47B6-B4D3-871A29F869C4}"/>
              </a:ext>
            </a:extLst>
          </p:cNvPr>
          <p:cNvSpPr/>
          <p:nvPr/>
        </p:nvSpPr>
        <p:spPr>
          <a:xfrm>
            <a:off x="4753515" y="4166994"/>
            <a:ext cx="2786080" cy="835825"/>
          </a:xfrm>
          <a:prstGeom prst="round2DiagRect">
            <a:avLst/>
          </a:prstGeom>
          <a:solidFill>
            <a:schemeClr val="accent6">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34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340" b="1" i="0" u="none" strike="noStrike" kern="1200" cap="none" spc="0" normalizeH="0" baseline="0" noProof="0" dirty="0">
                <a:ln>
                  <a:noFill/>
                </a:ln>
                <a:solidFill>
                  <a:prstClr val="black"/>
                </a:solidFill>
                <a:effectLst/>
                <a:uLnTx/>
                <a:uFillTx/>
                <a:latin typeface="Calibri"/>
                <a:ea typeface="+mn-ea"/>
                <a:cs typeface="+mn-cs"/>
              </a:rPr>
              <a:t>GIZI SENSITIF</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34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a typeface="+mn-ea"/>
                <a:cs typeface="+mn-cs"/>
              </a:rPr>
              <a:t>(</a:t>
            </a:r>
            <a:r>
              <a:rPr kumimoji="0" lang="en-US" sz="234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a:ea typeface="+mn-ea"/>
                <a:cs typeface="+mn-cs"/>
              </a:rPr>
              <a:t>berkontribusi</a:t>
            </a:r>
            <a:r>
              <a:rPr kumimoji="0" lang="en-US" sz="234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a typeface="+mn-ea"/>
                <a:cs typeface="+mn-cs"/>
              </a:rPr>
              <a:t> 70%)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34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Snip Diagonal Corner Rectangle 11">
            <a:extLst>
              <a:ext uri="{FF2B5EF4-FFF2-40B4-BE49-F238E27FC236}">
                <a16:creationId xmlns:a16="http://schemas.microsoft.com/office/drawing/2014/main" id="{246CA77C-E774-43DC-A35B-31B3A84AC234}"/>
              </a:ext>
            </a:extLst>
          </p:cNvPr>
          <p:cNvSpPr/>
          <p:nvPr/>
        </p:nvSpPr>
        <p:spPr>
          <a:xfrm>
            <a:off x="7558693" y="1080488"/>
            <a:ext cx="4230650" cy="2789579"/>
          </a:xfrm>
          <a:prstGeom prst="snip2Diag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340" b="0" i="0" u="none" strike="noStrike" kern="1200" cap="none" spc="0" normalizeH="0" baseline="0" noProof="0" dirty="0" err="1">
                <a:ln>
                  <a:noFill/>
                </a:ln>
                <a:solidFill>
                  <a:prstClr val="black"/>
                </a:solidFill>
                <a:effectLst/>
                <a:uLnTx/>
                <a:uFillTx/>
                <a:latin typeface="Calibri"/>
                <a:ea typeface="+mn-ea"/>
                <a:cs typeface="+mn-cs"/>
              </a:rPr>
              <a:t>Kegiatan</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dilakukan</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oleh</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sektor</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kesehatan</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p>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340" b="0" i="0" u="none" strike="noStrike" kern="1200" cap="none" spc="0" normalizeH="0" baseline="0" noProof="0" dirty="0" err="1">
                <a:ln>
                  <a:noFill/>
                </a:ln>
                <a:solidFill>
                  <a:prstClr val="black"/>
                </a:solidFill>
                <a:effectLst/>
                <a:uLnTx/>
                <a:uFillTx/>
                <a:latin typeface="Calibri"/>
                <a:ea typeface="+mn-ea"/>
                <a:cs typeface="+mn-cs"/>
              </a:rPr>
              <a:t>Ditujukan</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khusus</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untuK</a:t>
            </a:r>
            <a:r>
              <a:rPr kumimoji="0" lang="en-US" sz="2340" b="0" i="0" u="none" strike="noStrike" kern="1200" cap="none" spc="0" normalizeH="0" baseline="0" noProof="0" dirty="0">
                <a:ln>
                  <a:noFill/>
                </a:ln>
                <a:solidFill>
                  <a:prstClr val="black"/>
                </a:solidFill>
                <a:effectLst/>
                <a:uLnTx/>
                <a:uFillTx/>
                <a:latin typeface="Calibri"/>
                <a:ea typeface="+mn-ea"/>
                <a:cs typeface="+mn-cs"/>
              </a:rPr>
              <a:t> 1000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Hari</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Pertama</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Kehidupan</a:t>
            </a:r>
            <a:r>
              <a:rPr kumimoji="0" lang="en-US" sz="2340" b="0" i="0" u="none" strike="noStrike" kern="1200" cap="none" spc="0" normalizeH="0" baseline="0" noProof="0" dirty="0">
                <a:ln>
                  <a:noFill/>
                </a:ln>
                <a:solidFill>
                  <a:prstClr val="black"/>
                </a:solidFill>
                <a:effectLst/>
                <a:uLnTx/>
                <a:uFillTx/>
                <a:latin typeface="Calibri"/>
                <a:ea typeface="+mn-ea"/>
                <a:cs typeface="+mn-cs"/>
              </a:rPr>
              <a:t> (HPK)</a:t>
            </a:r>
          </a:p>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340" b="0" i="0" u="none" strike="noStrike" kern="1200" cap="none" spc="0" normalizeH="0" baseline="0" noProof="0" dirty="0" err="1">
                <a:ln>
                  <a:noFill/>
                </a:ln>
                <a:solidFill>
                  <a:prstClr val="black"/>
                </a:solidFill>
                <a:effectLst/>
                <a:uLnTx/>
                <a:uFillTx/>
                <a:latin typeface="Calibri"/>
                <a:ea typeface="+mn-ea"/>
                <a:cs typeface="+mn-cs"/>
              </a:rPr>
              <a:t>Bersifat</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jangka</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pendek</a:t>
            </a:r>
            <a:endParaRPr kumimoji="0" lang="en-US" sz="2340" b="0" i="0" u="none" strike="noStrike" kern="1200" cap="none" spc="0" normalizeH="0" baseline="0" noProof="0" dirty="0">
              <a:ln>
                <a:noFill/>
              </a:ln>
              <a:solidFill>
                <a:prstClr val="black"/>
              </a:solidFill>
              <a:effectLst/>
              <a:uLnTx/>
              <a:uFillTx/>
              <a:latin typeface="Calibri"/>
              <a:ea typeface="+mn-ea"/>
              <a:cs typeface="+mn-cs"/>
            </a:endParaRPr>
          </a:p>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340" b="0" i="0" u="none" strike="noStrike" kern="1200" cap="none" spc="0" normalizeH="0" baseline="0" noProof="0" dirty="0" err="1">
                <a:ln>
                  <a:noFill/>
                </a:ln>
                <a:solidFill>
                  <a:prstClr val="black"/>
                </a:solidFill>
                <a:effectLst/>
                <a:uLnTx/>
                <a:uFillTx/>
                <a:latin typeface="Calibri"/>
                <a:ea typeface="+mn-ea"/>
                <a:cs typeface="+mn-cs"/>
              </a:rPr>
              <a:t>Hasilnya</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didapat</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dalam</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waktu</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relatif</a:t>
            </a:r>
            <a:r>
              <a:rPr kumimoji="0" lang="en-US" sz="2340" b="0" i="0" u="none" strike="noStrike" kern="1200" cap="none" spc="0" normalizeH="0" baseline="0" noProof="0" dirty="0">
                <a:ln>
                  <a:noFill/>
                </a:ln>
                <a:solidFill>
                  <a:prstClr val="black"/>
                </a:solidFill>
                <a:effectLst/>
                <a:uLnTx/>
                <a:uFillTx/>
                <a:latin typeface="Calibri"/>
                <a:ea typeface="+mn-ea"/>
                <a:cs typeface="+mn-cs"/>
              </a:rPr>
              <a:t> </a:t>
            </a:r>
            <a:r>
              <a:rPr kumimoji="0" lang="en-US" sz="2340" b="0" i="0" u="none" strike="noStrike" kern="1200" cap="none" spc="0" normalizeH="0" baseline="0" noProof="0" dirty="0" err="1">
                <a:ln>
                  <a:noFill/>
                </a:ln>
                <a:solidFill>
                  <a:prstClr val="black"/>
                </a:solidFill>
                <a:effectLst/>
                <a:uLnTx/>
                <a:uFillTx/>
                <a:latin typeface="Calibri"/>
                <a:ea typeface="+mn-ea"/>
                <a:cs typeface="+mn-cs"/>
              </a:rPr>
              <a:t>pendek</a:t>
            </a:r>
            <a:endParaRPr kumimoji="0" lang="en-US" sz="2340" b="0" i="0" u="none" strike="noStrike" kern="1200" cap="none" spc="0" normalizeH="0" baseline="0" noProof="0" dirty="0">
              <a:ln>
                <a:noFill/>
              </a:ln>
              <a:solidFill>
                <a:prstClr val="black"/>
              </a:solidFill>
              <a:effectLst/>
              <a:uLnTx/>
              <a:uFillTx/>
              <a:latin typeface="Calibri"/>
              <a:ea typeface="+mn-ea"/>
              <a:cs typeface="+mn-cs"/>
            </a:endParaRPr>
          </a:p>
          <a:p>
            <a:pPr marL="116086" marR="0" lvl="0" indent="-116086" algn="l" defTabSz="780098" rtl="0" eaLnBrk="0" fontAlgn="base" latinLnBrk="0" hangingPunct="0">
              <a:lnSpc>
                <a:spcPct val="30000"/>
              </a:lnSpc>
              <a:spcBef>
                <a:spcPct val="0"/>
              </a:spcBef>
              <a:spcAft>
                <a:spcPts val="585"/>
              </a:spcAft>
              <a:buClrTx/>
              <a:buSzTx/>
              <a:buFontTx/>
              <a:buChar char="-"/>
              <a:tabLst/>
              <a:defRPr/>
            </a:pPr>
            <a:endParaRPr kumimoji="0" lang="en-US" sz="2340" b="0" i="0" u="none" strike="noStrike" kern="1200" cap="none" spc="0" normalizeH="0" baseline="0" noProof="0" dirty="0">
              <a:ln>
                <a:noFill/>
              </a:ln>
              <a:solidFill>
                <a:prstClr val="black"/>
              </a:solidFill>
              <a:effectLst/>
              <a:uLnTx/>
              <a:uFillTx/>
              <a:latin typeface="Raleway" panose="020B0503030101060003"/>
              <a:ea typeface="+mn-ea"/>
              <a:cs typeface="+mn-cs"/>
            </a:endParaRPr>
          </a:p>
        </p:txBody>
      </p:sp>
      <p:sp>
        <p:nvSpPr>
          <p:cNvPr id="14" name="Snip Diagonal Corner Rectangle 13">
            <a:extLst>
              <a:ext uri="{FF2B5EF4-FFF2-40B4-BE49-F238E27FC236}">
                <a16:creationId xmlns:a16="http://schemas.microsoft.com/office/drawing/2014/main" id="{882EF083-76DE-4AD2-9ABD-804332D317D0}"/>
              </a:ext>
            </a:extLst>
          </p:cNvPr>
          <p:cNvSpPr/>
          <p:nvPr/>
        </p:nvSpPr>
        <p:spPr>
          <a:xfrm>
            <a:off x="7558692" y="3986216"/>
            <a:ext cx="4230650" cy="2543054"/>
          </a:xfrm>
          <a:prstGeom prst="snip2Diag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730" b="0" i="0" u="none" strike="noStrike" kern="1200" cap="none" spc="0" normalizeH="0" baseline="0" noProof="0" dirty="0" err="1">
                <a:ln>
                  <a:noFill/>
                </a:ln>
                <a:solidFill>
                  <a:prstClr val="black"/>
                </a:solidFill>
                <a:effectLst/>
                <a:uLnTx/>
                <a:uFillTx/>
                <a:latin typeface="Calibri"/>
                <a:ea typeface="+mn-ea"/>
                <a:cs typeface="+mn-cs"/>
              </a:rPr>
              <a:t>Kegiatan</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pembangunan</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1" i="0" u="none" strike="noStrike" kern="1200" cap="none" spc="0" normalizeH="0" baseline="0" noProof="0" dirty="0" err="1">
                <a:ln>
                  <a:noFill/>
                </a:ln>
                <a:solidFill>
                  <a:prstClr val="black"/>
                </a:solidFill>
                <a:effectLst/>
                <a:uLnTx/>
                <a:uFillTx/>
                <a:latin typeface="Calibri"/>
                <a:ea typeface="+mn-ea"/>
                <a:cs typeface="+mn-cs"/>
              </a:rPr>
              <a:t>diluar</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sektor</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kesehatan</a:t>
            </a:r>
            <a:r>
              <a:rPr kumimoji="0" lang="en-US" sz="2730" b="0" i="0" u="none" strike="noStrike" kern="1200" cap="none" spc="0" normalizeH="0" baseline="0" noProof="0" dirty="0">
                <a:ln>
                  <a:noFill/>
                </a:ln>
                <a:solidFill>
                  <a:prstClr val="black"/>
                </a:solidFill>
                <a:effectLst/>
                <a:uLnTx/>
                <a:uFillTx/>
                <a:latin typeface="Calibri"/>
                <a:ea typeface="+mn-ea"/>
                <a:cs typeface="+mn-cs"/>
              </a:rPr>
              <a:t>.</a:t>
            </a:r>
          </a:p>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730" b="0" i="0" u="none" strike="noStrike" kern="1200" cap="none" spc="0" normalizeH="0" baseline="0" noProof="0" dirty="0" err="1">
                <a:ln>
                  <a:noFill/>
                </a:ln>
                <a:solidFill>
                  <a:prstClr val="black"/>
                </a:solidFill>
                <a:effectLst/>
                <a:uLnTx/>
                <a:uFillTx/>
                <a:latin typeface="Calibri"/>
                <a:ea typeface="+mn-ea"/>
                <a:cs typeface="+mn-cs"/>
              </a:rPr>
              <a:t>Sasaran</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masyarakat</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umum</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p>
          <a:p>
            <a:pPr marL="116086" marR="0" lvl="0" indent="-116086" algn="l" defTabSz="780098" rtl="0" eaLnBrk="0" fontAlgn="base" latinLnBrk="0" hangingPunct="0">
              <a:lnSpc>
                <a:spcPct val="80000"/>
              </a:lnSpc>
              <a:spcBef>
                <a:spcPct val="0"/>
              </a:spcBef>
              <a:spcAft>
                <a:spcPts val="585"/>
              </a:spcAft>
              <a:buClrTx/>
              <a:buSzTx/>
              <a:buFontTx/>
              <a:buChar char="-"/>
              <a:tabLst/>
              <a:defRPr/>
            </a:pPr>
            <a:r>
              <a:rPr kumimoji="0" lang="en-US" sz="2730" b="0" i="0" u="none" strike="noStrike" kern="1200" cap="none" spc="0" normalizeH="0" baseline="0" noProof="0" dirty="0" err="1">
                <a:ln>
                  <a:noFill/>
                </a:ln>
                <a:solidFill>
                  <a:prstClr val="black"/>
                </a:solidFill>
                <a:effectLst/>
                <a:uLnTx/>
                <a:uFillTx/>
                <a:latin typeface="Calibri"/>
                <a:ea typeface="+mn-ea"/>
                <a:cs typeface="+mn-cs"/>
              </a:rPr>
              <a:t>Bersifat</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jangka</a:t>
            </a:r>
            <a:r>
              <a:rPr kumimoji="0" lang="en-US" sz="2730" b="0" i="0" u="none" strike="noStrike" kern="1200" cap="none" spc="0" normalizeH="0" baseline="0" noProof="0" dirty="0">
                <a:ln>
                  <a:noFill/>
                </a:ln>
                <a:solidFill>
                  <a:prstClr val="black"/>
                </a:solidFill>
                <a:effectLst/>
                <a:uLnTx/>
                <a:uFillTx/>
                <a:latin typeface="Calibri"/>
                <a:ea typeface="+mn-ea"/>
                <a:cs typeface="+mn-cs"/>
              </a:rPr>
              <a:t> </a:t>
            </a:r>
            <a:r>
              <a:rPr kumimoji="0" lang="en-US" sz="2730" b="0" i="0" u="none" strike="noStrike" kern="1200" cap="none" spc="0" normalizeH="0" baseline="0" noProof="0" dirty="0" err="1">
                <a:ln>
                  <a:noFill/>
                </a:ln>
                <a:solidFill>
                  <a:prstClr val="black"/>
                </a:solidFill>
                <a:effectLst/>
                <a:uLnTx/>
                <a:uFillTx/>
                <a:latin typeface="Calibri"/>
                <a:ea typeface="+mn-ea"/>
                <a:cs typeface="+mn-cs"/>
              </a:rPr>
              <a:t>panjang</a:t>
            </a:r>
            <a:endParaRPr kumimoji="0" lang="en-US" sz="2730" b="0" i="0" u="none" strike="noStrike" kern="1200" cap="none" spc="0" normalizeH="0" baseline="0" noProof="0" dirty="0">
              <a:ln>
                <a:noFill/>
              </a:ln>
              <a:solidFill>
                <a:prstClr val="black"/>
              </a:solidFill>
              <a:effectLst/>
              <a:uLnTx/>
              <a:uFillTx/>
              <a:latin typeface="Calibri"/>
              <a:ea typeface="+mn-ea"/>
              <a:cs typeface="+mn-cs"/>
            </a:endParaRPr>
          </a:p>
          <a:p>
            <a:pPr marL="116086" marR="0" lvl="0" indent="-116086" algn="l" defTabSz="780098" rtl="0" eaLnBrk="0" fontAlgn="base" latinLnBrk="0" hangingPunct="0">
              <a:lnSpc>
                <a:spcPct val="30000"/>
              </a:lnSpc>
              <a:spcBef>
                <a:spcPct val="0"/>
              </a:spcBef>
              <a:spcAft>
                <a:spcPts val="585"/>
              </a:spcAft>
              <a:buClrTx/>
              <a:buSzTx/>
              <a:buFontTx/>
              <a:buChar char="-"/>
              <a:tabLst/>
              <a:defRPr/>
            </a:pPr>
            <a:endParaRPr kumimoji="0" lang="en-US" sz="2730" b="0" i="0" u="none" strike="noStrike" kern="1200" cap="none" spc="0" normalizeH="0" baseline="0" noProof="0" dirty="0">
              <a:ln>
                <a:noFill/>
              </a:ln>
              <a:solidFill>
                <a:prstClr val="black"/>
              </a:solidFill>
              <a:effectLst/>
              <a:uLnTx/>
              <a:uFillTx/>
              <a:latin typeface="Raleway" panose="020B0503030101060003"/>
              <a:ea typeface="+mn-ea"/>
              <a:cs typeface="+mn-cs"/>
            </a:endParaRPr>
          </a:p>
        </p:txBody>
      </p:sp>
      <p:sp>
        <p:nvSpPr>
          <p:cNvPr id="18" name="Rectangle 80">
            <a:extLst>
              <a:ext uri="{FF2B5EF4-FFF2-40B4-BE49-F238E27FC236}">
                <a16:creationId xmlns:a16="http://schemas.microsoft.com/office/drawing/2014/main" id="{8AD0EC5E-B836-4EFE-8908-CC85FBB9BD3D}"/>
              </a:ext>
            </a:extLst>
          </p:cNvPr>
          <p:cNvSpPr txBox="1">
            <a:spLocks noChangeArrowheads="1"/>
          </p:cNvSpPr>
          <p:nvPr/>
        </p:nvSpPr>
        <p:spPr>
          <a:xfrm>
            <a:off x="455976" y="313219"/>
            <a:ext cx="11093450" cy="720725"/>
          </a:xfrm>
          <a:prstGeom prst="rect">
            <a:avLst/>
          </a:prstGeom>
          <a:solidFill>
            <a:srgbClr val="EEECE1">
              <a:lumMod val="90000"/>
            </a:srgb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120" b="0" i="0" u="none" strike="noStrike" kern="1200" cap="none" spc="0" normalizeH="0" baseline="0" noProof="0" dirty="0">
                <a:ln>
                  <a:noFill/>
                </a:ln>
                <a:solidFill>
                  <a:sysClr val="windowText" lastClr="000000"/>
                </a:solidFill>
                <a:effectLst/>
                <a:uLnTx/>
                <a:uFillTx/>
                <a:latin typeface="Britannic Bold" pitchFamily="34" charset="0"/>
                <a:ea typeface="+mj-ea"/>
                <a:cs typeface="+mj-cs"/>
              </a:rPr>
              <a:t>RENCANA AKSI INTERVENSI STUNTING</a:t>
            </a:r>
          </a:p>
        </p:txBody>
      </p:sp>
      <p:sp>
        <p:nvSpPr>
          <p:cNvPr id="74773" name="Slide Number Placeholder 12">
            <a:extLst>
              <a:ext uri="{FF2B5EF4-FFF2-40B4-BE49-F238E27FC236}">
                <a16:creationId xmlns:a16="http://schemas.microsoft.com/office/drawing/2014/main" id="{C389AB5B-92EE-41DC-A71A-EF8399FFC3ED}"/>
              </a:ext>
            </a:extLst>
          </p:cNvPr>
          <p:cNvSpPr>
            <a:spLocks noGrp="1"/>
          </p:cNvSpPr>
          <p:nvPr>
            <p:ph type="sldNum" sz="quarter" idx="12"/>
          </p:nvPr>
        </p:nvSpPr>
        <p:spPr bwMode="auto">
          <a:xfrm>
            <a:off x="7934325" y="6486525"/>
            <a:ext cx="2006600" cy="355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23900" indent="-277813">
              <a:defRPr>
                <a:solidFill>
                  <a:schemeClr val="tx1"/>
                </a:solidFill>
                <a:latin typeface="Arial" panose="020B0604020202020204" pitchFamily="34" charset="0"/>
                <a:cs typeface="Arial" panose="020B0604020202020204" pitchFamily="34" charset="0"/>
              </a:defRPr>
            </a:lvl2pPr>
            <a:lvl3pPr marL="1114425" indent="-222250">
              <a:defRPr>
                <a:solidFill>
                  <a:schemeClr val="tx1"/>
                </a:solidFill>
                <a:latin typeface="Arial" panose="020B0604020202020204" pitchFamily="34" charset="0"/>
                <a:cs typeface="Arial" panose="020B0604020202020204" pitchFamily="34" charset="0"/>
              </a:defRPr>
            </a:lvl3pPr>
            <a:lvl4pPr marL="1558925" indent="-222250">
              <a:defRPr>
                <a:solidFill>
                  <a:schemeClr val="tx1"/>
                </a:solidFill>
                <a:latin typeface="Arial" panose="020B0604020202020204" pitchFamily="34" charset="0"/>
                <a:cs typeface="Arial" panose="020B0604020202020204" pitchFamily="34" charset="0"/>
              </a:defRPr>
            </a:lvl4pPr>
            <a:lvl5pPr marL="2005013" indent="-222250">
              <a:defRPr>
                <a:solidFill>
                  <a:schemeClr val="tx1"/>
                </a:solidFill>
                <a:latin typeface="Arial" panose="020B0604020202020204" pitchFamily="34" charset="0"/>
                <a:cs typeface="Arial" panose="020B0604020202020204" pitchFamily="34" charset="0"/>
              </a:defRPr>
            </a:lvl5pPr>
            <a:lvl6pPr marL="2462213" indent="-2222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19413" indent="-2222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76613" indent="-2222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33813" indent="-2222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E3EB0347-616D-46A5-95A7-DD4CE351A5FA}" type="slidenum">
              <a:rPr kumimoji="0" lang="id-ID" altLang="id-ID" sz="18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19</a:t>
            </a:fld>
            <a:endParaRPr kumimoji="0" lang="id-ID" altLang="id-ID" sz="18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0D6FC0BC-850C-4663-ADBC-48BD87D0BB29}"/>
              </a:ext>
            </a:extLst>
          </p:cNvPr>
          <p:cNvSpPr/>
          <p:nvPr/>
        </p:nvSpPr>
        <p:spPr>
          <a:xfrm>
            <a:off x="450376" y="657226"/>
            <a:ext cx="11368585" cy="5908675"/>
          </a:xfrm>
          <a:prstGeom prst="roundRect">
            <a:avLst>
              <a:gd name="adj" fmla="val 1955"/>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91540" rtl="0" eaLnBrk="1" fontAlgn="auto" latinLnBrk="0" hangingPunct="1">
              <a:lnSpc>
                <a:spcPct val="100000"/>
              </a:lnSpc>
              <a:spcBef>
                <a:spcPts val="0"/>
              </a:spcBef>
              <a:spcAft>
                <a:spcPts val="0"/>
              </a:spcAft>
              <a:buClrTx/>
              <a:buSzTx/>
              <a:buFontTx/>
              <a:buNone/>
              <a:tabLst/>
              <a:defRPr/>
            </a:pPr>
            <a:endParaRPr kumimoji="0" lang="en-AU" sz="175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7827" name="Picture 28" descr="Hasil gambar untuk separator png">
            <a:extLst>
              <a:ext uri="{FF2B5EF4-FFF2-40B4-BE49-F238E27FC236}">
                <a16:creationId xmlns:a16="http://schemas.microsoft.com/office/drawing/2014/main" id="{EF47CFD6-FF70-43A2-8424-73DEDF96F0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9419" r="62486"/>
          <a:stretch>
            <a:fillRect/>
          </a:stretch>
        </p:blipFill>
        <p:spPr bwMode="auto">
          <a:xfrm>
            <a:off x="5959476" y="909638"/>
            <a:ext cx="669925" cy="559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E6776B94-22A4-4D8D-B9DA-B373A6E08A70}"/>
              </a:ext>
            </a:extLst>
          </p:cNvPr>
          <p:cNvSpPr>
            <a:spLocks noGrp="1"/>
          </p:cNvSpPr>
          <p:nvPr>
            <p:ph type="sldNum" sz="quarter" idx="12"/>
          </p:nvPr>
        </p:nvSpPr>
        <p:spPr/>
        <p:txBody>
          <a:bodyPr/>
          <a:lstStyle/>
          <a:p>
            <a:pPr marL="0" marR="0" lvl="0" indent="0" algn="r" defTabSz="891540" rtl="0" eaLnBrk="1" fontAlgn="auto" latinLnBrk="0" hangingPunct="1">
              <a:lnSpc>
                <a:spcPct val="100000"/>
              </a:lnSpc>
              <a:spcBef>
                <a:spcPts val="0"/>
              </a:spcBef>
              <a:spcAft>
                <a:spcPts val="0"/>
              </a:spcAft>
              <a:buClrTx/>
              <a:buSzTx/>
              <a:buFontTx/>
              <a:buNone/>
              <a:tabLst/>
              <a:defRPr/>
            </a:pPr>
            <a:r>
              <a:rPr kumimoji="0" lang="en-AU" sz="117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14</a:t>
            </a:r>
            <a:endParaRPr kumimoji="0" lang="id-ID" sz="117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Rectangle 3">
            <a:extLst>
              <a:ext uri="{FF2B5EF4-FFF2-40B4-BE49-F238E27FC236}">
                <a16:creationId xmlns:a16="http://schemas.microsoft.com/office/drawing/2014/main" id="{928B59BC-C36B-4BD4-89B2-477E284DBF0B}"/>
              </a:ext>
            </a:extLst>
          </p:cNvPr>
          <p:cNvSpPr/>
          <p:nvPr/>
        </p:nvSpPr>
        <p:spPr>
          <a:xfrm>
            <a:off x="2366963" y="131763"/>
            <a:ext cx="7713662" cy="431800"/>
          </a:xfrm>
          <a:prstGeom prst="rect">
            <a:avLst/>
          </a:prstGeom>
          <a:solidFill>
            <a:schemeClr val="accent1">
              <a:lumMod val="40000"/>
              <a:lumOff val="60000"/>
              <a:alpha val="80000"/>
            </a:schemeClr>
          </a:solidFill>
        </p:spPr>
        <p:txBody>
          <a:bodyPr lIns="87498" tIns="43748" rIns="87498" bIns="43748">
            <a:spAutoFit/>
          </a:bodyPr>
          <a:lstStyle/>
          <a:p>
            <a:pPr marL="0" marR="0" lvl="0" indent="0" algn="ctr" defTabSz="891540" rtl="0" eaLnBrk="1" fontAlgn="auto" latinLnBrk="0" hangingPunct="1">
              <a:lnSpc>
                <a:spcPct val="100000"/>
              </a:lnSpc>
              <a:spcBef>
                <a:spcPts val="0"/>
              </a:spcBef>
              <a:spcAft>
                <a:spcPts val="0"/>
              </a:spcAft>
              <a:buClrTx/>
              <a:buSzTx/>
              <a:buFontTx/>
              <a:buNone/>
              <a:tabLst/>
              <a:defRPr/>
            </a:pPr>
            <a:r>
              <a:rPr kumimoji="0" lang="en-AU" sz="2229" b="1" i="0" u="none" strike="noStrike" kern="1200" cap="none" spc="0" normalizeH="0" baseline="0" noProof="0" dirty="0">
                <a:ln>
                  <a:noFill/>
                </a:ln>
                <a:solidFill>
                  <a:prstClr val="black"/>
                </a:solidFill>
                <a:effectLst/>
                <a:uLnTx/>
                <a:uFillTx/>
                <a:latin typeface="Calibri" pitchFamily="34" charset="0"/>
                <a:ea typeface="+mn-ea"/>
                <a:cs typeface="Arial" panose="020B0604020202020204" pitchFamily="34" charset="0"/>
              </a:rPr>
              <a:t>RENCANA AKSI INTERVENSI GIZI SENSITIF K/L </a:t>
            </a:r>
          </a:p>
        </p:txBody>
      </p:sp>
      <p:pic>
        <p:nvPicPr>
          <p:cNvPr id="77830" name="Picture 11">
            <a:extLst>
              <a:ext uri="{FF2B5EF4-FFF2-40B4-BE49-F238E27FC236}">
                <a16:creationId xmlns:a16="http://schemas.microsoft.com/office/drawing/2014/main" id="{665B703A-2D6C-46E9-BDC2-A3B21A94B3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1" y="1090614"/>
            <a:ext cx="3778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2915E810-B8B0-45DB-B3DC-CFE9B742D2E6}"/>
              </a:ext>
            </a:extLst>
          </p:cNvPr>
          <p:cNvSpPr/>
          <p:nvPr/>
        </p:nvSpPr>
        <p:spPr>
          <a:xfrm>
            <a:off x="1663700" y="647700"/>
            <a:ext cx="4349750" cy="1289050"/>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KEMENDIKBUD</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PAUD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dengan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muatan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pendidikan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gizi</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kesehatan</a:t>
            </a:r>
            <a:endPar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Pendidikan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Kesehatan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Reproduksi</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gizi</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untuk</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anak</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sekolah</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Remaja</a:t>
            </a:r>
            <a:endParaRPr kumimoji="0" lang="en-AU" sz="1560" b="0" i="0" u="none" strike="noStrike" kern="1200" cap="none" spc="0" normalizeH="0" baseline="0" noProof="0" dirty="0">
              <a:ln>
                <a:noFill/>
              </a:ln>
              <a:solidFill>
                <a:srgbClr val="000000"/>
              </a:solidFill>
              <a:effectLst/>
              <a:uLnTx/>
              <a:uFillTx/>
              <a:latin typeface="Calibri Light" panose="020F0302020204030204"/>
              <a:ea typeface="+mn-ea"/>
              <a:cs typeface="Arial" panose="020B0604020202020204" pitchFamily="34" charset="0"/>
            </a:endParaRPr>
          </a:p>
        </p:txBody>
      </p:sp>
      <p:sp>
        <p:nvSpPr>
          <p:cNvPr id="17" name="Rectangle 16">
            <a:extLst>
              <a:ext uri="{FF2B5EF4-FFF2-40B4-BE49-F238E27FC236}">
                <a16:creationId xmlns:a16="http://schemas.microsoft.com/office/drawing/2014/main" id="{AF5FBD50-428E-4381-981F-18639B1C732E}"/>
              </a:ext>
            </a:extLst>
          </p:cNvPr>
          <p:cNvSpPr/>
          <p:nvPr/>
        </p:nvSpPr>
        <p:spPr>
          <a:xfrm>
            <a:off x="1684339" y="1981201"/>
            <a:ext cx="4568825" cy="569913"/>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KEMENPUPR</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Sarana</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air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bersih</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sanitasi</a:t>
            </a:r>
            <a:endPar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sp>
        <p:nvSpPr>
          <p:cNvPr id="18" name="Rectangle 17">
            <a:extLst>
              <a:ext uri="{FF2B5EF4-FFF2-40B4-BE49-F238E27FC236}">
                <a16:creationId xmlns:a16="http://schemas.microsoft.com/office/drawing/2014/main" id="{C57C1F9F-1A28-47C2-9EC0-4569EDD8B706}"/>
              </a:ext>
            </a:extLst>
          </p:cNvPr>
          <p:cNvSpPr/>
          <p:nvPr/>
        </p:nvSpPr>
        <p:spPr>
          <a:xfrm>
            <a:off x="1711326" y="2676526"/>
            <a:ext cx="4568825" cy="809625"/>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 PERINDUSTRIAN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Pembinaan iodidasi industri garam rakyat</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Pengawasan fortifikasi garam beryodium</a:t>
            </a:r>
          </a:p>
        </p:txBody>
      </p:sp>
      <p:sp>
        <p:nvSpPr>
          <p:cNvPr id="19" name="Rectangle 18">
            <a:extLst>
              <a:ext uri="{FF2B5EF4-FFF2-40B4-BE49-F238E27FC236}">
                <a16:creationId xmlns:a16="http://schemas.microsoft.com/office/drawing/2014/main" id="{C1B45F02-4827-42D6-8365-BE7EEF0F1D91}"/>
              </a:ext>
            </a:extLst>
          </p:cNvPr>
          <p:cNvSpPr/>
          <p:nvPr/>
        </p:nvSpPr>
        <p:spPr>
          <a:xfrm>
            <a:off x="1654176" y="3506788"/>
            <a:ext cx="3927475" cy="1530350"/>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KEMENSOS</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fi-FI"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Bantuan Pangan Non-Tunai dengan sumber protein (telur)</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PKH, pemanfaatan fasilitator untuk pendidikan gizi dan pemantauan kepatuhan layanan kesehatan</a:t>
            </a:r>
          </a:p>
        </p:txBody>
      </p:sp>
      <p:sp>
        <p:nvSpPr>
          <p:cNvPr id="20" name="Rectangle 19">
            <a:extLst>
              <a:ext uri="{FF2B5EF4-FFF2-40B4-BE49-F238E27FC236}">
                <a16:creationId xmlns:a16="http://schemas.microsoft.com/office/drawing/2014/main" id="{23B714C6-12C0-4506-9D97-C4F6266FE4EC}"/>
              </a:ext>
            </a:extLst>
          </p:cNvPr>
          <p:cNvSpPr/>
          <p:nvPr/>
        </p:nvSpPr>
        <p:spPr>
          <a:xfrm>
            <a:off x="1700213" y="4972050"/>
            <a:ext cx="4476750" cy="1049338"/>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KEMENDAGRI</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fi-FI"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Nomor Induk Kependudukan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fi-FI"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Akta kelahiran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Fasilitasi program dan kegiatan gizi dalam APBD</a:t>
            </a:r>
          </a:p>
        </p:txBody>
      </p:sp>
      <p:sp>
        <p:nvSpPr>
          <p:cNvPr id="21" name="Rectangle 20">
            <a:extLst>
              <a:ext uri="{FF2B5EF4-FFF2-40B4-BE49-F238E27FC236}">
                <a16:creationId xmlns:a16="http://schemas.microsoft.com/office/drawing/2014/main" id="{B748525F-8C8C-4951-B9D6-84C6008A16F1}"/>
              </a:ext>
            </a:extLst>
          </p:cNvPr>
          <p:cNvSpPr/>
          <p:nvPr/>
        </p:nvSpPr>
        <p:spPr>
          <a:xfrm>
            <a:off x="1654176" y="5940426"/>
            <a:ext cx="4354513" cy="569913"/>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KEMENDESPDTT</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Pengangaran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Dana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Desa</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untuk</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kegiatan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gizi</a:t>
            </a:r>
            <a:endPar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sp>
        <p:nvSpPr>
          <p:cNvPr id="22" name="Rectangle 21">
            <a:extLst>
              <a:ext uri="{FF2B5EF4-FFF2-40B4-BE49-F238E27FC236}">
                <a16:creationId xmlns:a16="http://schemas.microsoft.com/office/drawing/2014/main" id="{EE4BAEBA-FB48-4D49-BBC6-421C5AF03161}"/>
              </a:ext>
            </a:extLst>
          </p:cNvPr>
          <p:cNvSpPr/>
          <p:nvPr/>
        </p:nvSpPr>
        <p:spPr>
          <a:xfrm>
            <a:off x="7304088" y="638176"/>
            <a:ext cx="3562350" cy="569913"/>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KEMENKEU</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Dana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Insentif</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Daerah</a:t>
            </a:r>
          </a:p>
        </p:txBody>
      </p:sp>
      <p:sp>
        <p:nvSpPr>
          <p:cNvPr id="23" name="Rectangle 22">
            <a:extLst>
              <a:ext uri="{FF2B5EF4-FFF2-40B4-BE49-F238E27FC236}">
                <a16:creationId xmlns:a16="http://schemas.microsoft.com/office/drawing/2014/main" id="{8E4F1A7C-1A98-45AB-8A29-7CB24AC5EE9A}"/>
              </a:ext>
            </a:extLst>
          </p:cNvPr>
          <p:cNvSpPr/>
          <p:nvPr/>
        </p:nvSpPr>
        <p:spPr>
          <a:xfrm>
            <a:off x="7350126" y="1243013"/>
            <a:ext cx="4156075" cy="811212"/>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KEMENTAN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Ketahanan pangan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Pemanfaatan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Pekarangan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Rumah</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Tangga</a:t>
            </a:r>
            <a:endPar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sp>
        <p:nvSpPr>
          <p:cNvPr id="26" name="Rectangle 25">
            <a:extLst>
              <a:ext uri="{FF2B5EF4-FFF2-40B4-BE49-F238E27FC236}">
                <a16:creationId xmlns:a16="http://schemas.microsoft.com/office/drawing/2014/main" id="{5E9133F4-07E4-4BB3-8260-3DF99AB20A62}"/>
              </a:ext>
            </a:extLst>
          </p:cNvPr>
          <p:cNvSpPr/>
          <p:nvPr/>
        </p:nvSpPr>
        <p:spPr>
          <a:xfrm>
            <a:off x="7426326" y="4097339"/>
            <a:ext cx="3800475" cy="930275"/>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365"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BPOM</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Keamanan pangan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Monitoring pangan terfortifikasi di lapangan secara berkala</a:t>
            </a:r>
          </a:p>
        </p:txBody>
      </p:sp>
      <p:sp>
        <p:nvSpPr>
          <p:cNvPr id="27" name="Rectangle 26">
            <a:extLst>
              <a:ext uri="{FF2B5EF4-FFF2-40B4-BE49-F238E27FC236}">
                <a16:creationId xmlns:a16="http://schemas.microsoft.com/office/drawing/2014/main" id="{A6C5F2D7-330E-4323-98CC-BB0E066F7047}"/>
              </a:ext>
            </a:extLst>
          </p:cNvPr>
          <p:cNvSpPr/>
          <p:nvPr/>
        </p:nvSpPr>
        <p:spPr>
          <a:xfrm>
            <a:off x="7407275" y="4960938"/>
            <a:ext cx="4052888" cy="1560512"/>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365"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BKKBN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Pendidikan Kesehatan Reproduksi untuk Remaja termasuk madrasah dan pondok pesantren</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Bina</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Keluarga</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Balita</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untuk</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peningkatan</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pengetahuan</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keterampilan</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orang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tua</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anggota</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kelurga</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lain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dalam</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pembinaan</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tumbuh</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kembang</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anak</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sejak</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dalam</a:t>
            </a:r>
            <a:r>
              <a:rPr kumimoji="0" lang="en-AU"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365"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kandungan</a:t>
            </a:r>
            <a:endParaRPr kumimoji="0" lang="it-IT" sz="1365"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sp>
        <p:nvSpPr>
          <p:cNvPr id="28" name="Rectangle 27">
            <a:extLst>
              <a:ext uri="{FF2B5EF4-FFF2-40B4-BE49-F238E27FC236}">
                <a16:creationId xmlns:a16="http://schemas.microsoft.com/office/drawing/2014/main" id="{4D62F795-0D28-4F09-B8CD-85D7D81F7ED2}"/>
              </a:ext>
            </a:extLst>
          </p:cNvPr>
          <p:cNvSpPr/>
          <p:nvPr/>
        </p:nvSpPr>
        <p:spPr>
          <a:xfrm>
            <a:off x="7369175" y="2085976"/>
            <a:ext cx="3562350" cy="2009775"/>
          </a:xfrm>
          <a:prstGeom prst="rect">
            <a:avLst/>
          </a:prstGeom>
        </p:spPr>
        <p:txBody>
          <a:bodyPr>
            <a:spAutoFit/>
          </a:bodyPr>
          <a:lstStyle/>
          <a:p>
            <a:pPr marL="0" marR="0" lvl="0" indent="0" algn="l" defTabSz="891540" rtl="0" eaLnBrk="1" fontAlgn="ctr" latinLnBrk="0" hangingPunct="1">
              <a:lnSpc>
                <a:spcPct val="100000"/>
              </a:lnSpc>
              <a:spcBef>
                <a:spcPts val="0"/>
              </a:spcBef>
              <a:spcAft>
                <a:spcPts val="0"/>
              </a:spcAft>
              <a:buClrTx/>
              <a:buSzTx/>
              <a:buFontTx/>
              <a:buNone/>
              <a:tabLst/>
              <a:defRPr/>
            </a:pPr>
            <a:r>
              <a:rPr kumimoji="0" lang="en-US" sz="156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KEMENAG</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Pendidikan gizi dan kesehatan kepada calon pengantin melalui KUA</a:t>
            </a: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Pendidikan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Kesehatan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gizi</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untukdi</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madrasah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pondok</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pesantren</a:t>
            </a:r>
            <a:endParaRPr kumimoji="0" lang="it-IT"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a:p>
            <a:pPr marL="168052" marR="0" lvl="0" indent="-168052" algn="l" defTabSz="89154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Mendorong</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peran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serta</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ulama</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untuk</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pendidikan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gizi</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dan</a:t>
            </a:r>
            <a:r>
              <a:rPr kumimoji="0" lang="en-AU" sz="156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en-AU" sz="1560" b="0" i="0" u="none" strike="noStrike" kern="1200" cap="none" spc="0" normalizeH="0" baseline="0" noProof="0" dirty="0" err="1">
                <a:ln>
                  <a:noFill/>
                </a:ln>
                <a:solidFill>
                  <a:prstClr val="black"/>
                </a:solidFill>
                <a:effectLst/>
                <a:uLnTx/>
                <a:uFillTx/>
                <a:latin typeface="Calibri Light" panose="020F0302020204030204"/>
                <a:ea typeface="+mn-ea"/>
                <a:cs typeface="Arial" panose="020B0604020202020204" pitchFamily="34" charset="0"/>
              </a:rPr>
              <a:t>kesehatan</a:t>
            </a:r>
            <a:endParaRPr kumimoji="0" lang="en-AU" sz="1560" b="0" i="0" u="none" strike="noStrike" kern="1200" cap="none" spc="0" normalizeH="0" baseline="0" noProof="0" dirty="0">
              <a:ln>
                <a:noFill/>
              </a:ln>
              <a:solidFill>
                <a:srgbClr val="000000"/>
              </a:solidFill>
              <a:effectLst/>
              <a:uLnTx/>
              <a:uFillTx/>
              <a:latin typeface="Calibri Light" panose="020F0302020204030204"/>
              <a:ea typeface="+mn-ea"/>
              <a:cs typeface="Arial" panose="020B0604020202020204" pitchFamily="34" charset="0"/>
            </a:endParaRPr>
          </a:p>
        </p:txBody>
      </p:sp>
      <p:pic>
        <p:nvPicPr>
          <p:cNvPr id="77842" name="Picture 15">
            <a:extLst>
              <a:ext uri="{FF2B5EF4-FFF2-40B4-BE49-F238E27FC236}">
                <a16:creationId xmlns:a16="http://schemas.microsoft.com/office/drawing/2014/main" id="{B40BADBB-9B2B-430B-8E54-2A638D1664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7138" y="1957388"/>
            <a:ext cx="279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3" name="Picture 28">
            <a:extLst>
              <a:ext uri="{FF2B5EF4-FFF2-40B4-BE49-F238E27FC236}">
                <a16:creationId xmlns:a16="http://schemas.microsoft.com/office/drawing/2014/main" id="{51B10912-859A-405A-A05E-993131DC2F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3163" y="2663825"/>
            <a:ext cx="3746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4" name="Picture 29">
            <a:extLst>
              <a:ext uri="{FF2B5EF4-FFF2-40B4-BE49-F238E27FC236}">
                <a16:creationId xmlns:a16="http://schemas.microsoft.com/office/drawing/2014/main" id="{5A5C6BE4-2F61-4179-8108-81D08B13869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9350" y="3619500"/>
            <a:ext cx="4587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5" name="Picture 30">
            <a:extLst>
              <a:ext uri="{FF2B5EF4-FFF2-40B4-BE49-F238E27FC236}">
                <a16:creationId xmlns:a16="http://schemas.microsoft.com/office/drawing/2014/main" id="{B860CC81-77B0-4937-85C1-DEAC746EF5D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25551" y="4945064"/>
            <a:ext cx="3079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6" name="Picture 32">
            <a:extLst>
              <a:ext uri="{FF2B5EF4-FFF2-40B4-BE49-F238E27FC236}">
                <a16:creationId xmlns:a16="http://schemas.microsoft.com/office/drawing/2014/main" id="{6AE48861-3040-4AA9-95FD-A8242821EC4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8550" y="5799139"/>
            <a:ext cx="547688"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7" name="Picture 34">
            <a:extLst>
              <a:ext uri="{FF2B5EF4-FFF2-40B4-BE49-F238E27FC236}">
                <a16:creationId xmlns:a16="http://schemas.microsoft.com/office/drawing/2014/main" id="{4A879CCA-5577-44AE-9DE6-90B169092B5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42101" y="644525"/>
            <a:ext cx="4349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8" name="Picture 36">
            <a:extLst>
              <a:ext uri="{FF2B5EF4-FFF2-40B4-BE49-F238E27FC236}">
                <a16:creationId xmlns:a16="http://schemas.microsoft.com/office/drawing/2014/main" id="{22349477-8204-4628-9C8E-F34D70EEEF8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73851" y="1306514"/>
            <a:ext cx="3587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9" name="Picture 37">
            <a:extLst>
              <a:ext uri="{FF2B5EF4-FFF2-40B4-BE49-F238E27FC236}">
                <a16:creationId xmlns:a16="http://schemas.microsoft.com/office/drawing/2014/main" id="{E8C3636B-37A8-4888-8E3D-D0E03AA68DD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83376" y="2108200"/>
            <a:ext cx="4222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50" name="Picture 38">
            <a:extLst>
              <a:ext uri="{FF2B5EF4-FFF2-40B4-BE49-F238E27FC236}">
                <a16:creationId xmlns:a16="http://schemas.microsoft.com/office/drawing/2014/main" id="{DAD9474F-641F-4D8C-8673-51914522981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629400" y="3956051"/>
            <a:ext cx="584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51" name="Picture 39">
            <a:extLst>
              <a:ext uri="{FF2B5EF4-FFF2-40B4-BE49-F238E27FC236}">
                <a16:creationId xmlns:a16="http://schemas.microsoft.com/office/drawing/2014/main" id="{E53EFE8C-E5BE-4271-A5B7-1564C800E6F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650038" y="4848225"/>
            <a:ext cx="46355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88DB9650-79FC-49C1-B560-D15B712EE761}"/>
              </a:ext>
            </a:extLst>
          </p:cNvPr>
          <p:cNvSpPr>
            <a:spLocks noGrp="1"/>
          </p:cNvSpPr>
          <p:nvPr>
            <p:ph type="title"/>
          </p:nvPr>
        </p:nvSpPr>
        <p:spPr>
          <a:xfrm>
            <a:off x="800101" y="107951"/>
            <a:ext cx="10848975" cy="1114425"/>
          </a:xfrm>
          <a:solidFill>
            <a:schemeClr val="accent1">
              <a:lumMod val="20000"/>
              <a:lumOff val="80000"/>
            </a:schemeClr>
          </a:solidFill>
        </p:spPr>
        <p:txBody>
          <a:bodyPr rtlCol="0">
            <a:normAutofit/>
          </a:bodyPr>
          <a:lstStyle/>
          <a:p>
            <a:pPr algn="ctr" defTabSz="891540" eaLnBrk="1" fontAlgn="auto" hangingPunct="1">
              <a:spcAft>
                <a:spcPts val="0"/>
              </a:spcAft>
              <a:defRPr/>
            </a:pPr>
            <a:r>
              <a:rPr lang="en-AU" altLang="id-ID" sz="2340" b="1" dirty="0">
                <a:solidFill>
                  <a:schemeClr val="bg1"/>
                </a:solidFill>
                <a:effectLst>
                  <a:outerShdw blurRad="38100" dist="38100" dir="2700000" algn="tl">
                    <a:srgbClr val="000000">
                      <a:alpha val="43137"/>
                    </a:srgbClr>
                  </a:outerShdw>
                </a:effectLst>
                <a:latin typeface="Cambria" pitchFamily="18" charset="0"/>
              </a:rPr>
              <a:t>PENGUATAN KAPASISTAS PEMERINTAH DAERAH</a:t>
            </a:r>
            <a:br>
              <a:rPr lang="en-AU" altLang="id-ID" sz="2340" b="1" dirty="0">
                <a:solidFill>
                  <a:schemeClr val="bg1"/>
                </a:solidFill>
                <a:effectLst>
                  <a:outerShdw blurRad="38100" dist="38100" dir="2700000" algn="tl">
                    <a:srgbClr val="000000">
                      <a:alpha val="43137"/>
                    </a:srgbClr>
                  </a:outerShdw>
                </a:effectLst>
                <a:latin typeface="Cambria" pitchFamily="18" charset="0"/>
              </a:rPr>
            </a:br>
            <a:r>
              <a:rPr lang="en-AU" altLang="id-ID" sz="2340" b="1" dirty="0">
                <a:solidFill>
                  <a:schemeClr val="bg1"/>
                </a:solidFill>
                <a:effectLst>
                  <a:outerShdw blurRad="38100" dist="38100" dir="2700000" algn="tl">
                    <a:srgbClr val="000000">
                      <a:alpha val="43137"/>
                    </a:srgbClr>
                  </a:outerShdw>
                </a:effectLst>
                <a:latin typeface="Cambria" pitchFamily="18" charset="0"/>
              </a:rPr>
              <a:t>RENCANA AKSI M</a:t>
            </a:r>
            <a:r>
              <a:rPr lang="en-AU" sz="2340" b="1" dirty="0">
                <a:solidFill>
                  <a:schemeClr val="bg1"/>
                </a:solidFill>
                <a:effectLst>
                  <a:outerShdw blurRad="38100" dist="38100" dir="2700000" algn="tl">
                    <a:srgbClr val="000000">
                      <a:alpha val="43137"/>
                    </a:srgbClr>
                  </a:outerShdw>
                </a:effectLst>
                <a:latin typeface="Cambria" pitchFamily="18" charset="0"/>
              </a:rPr>
              <a:t>ULTI SEKTORAL PENANGGULANGAN STUNTING</a:t>
            </a:r>
          </a:p>
        </p:txBody>
      </p:sp>
      <p:sp>
        <p:nvSpPr>
          <p:cNvPr id="61443" name="Slide Number Placeholder 3">
            <a:extLst>
              <a:ext uri="{FF2B5EF4-FFF2-40B4-BE49-F238E27FC236}">
                <a16:creationId xmlns:a16="http://schemas.microsoft.com/office/drawing/2014/main" id="{DD2DD6F1-25EB-4098-9700-DE54E956F327}"/>
              </a:ext>
            </a:extLst>
          </p:cNvPr>
          <p:cNvSpPr>
            <a:spLocks noGrp="1"/>
          </p:cNvSpPr>
          <p:nvPr>
            <p:ph type="sldNum" sz="quarter" idx="12"/>
          </p:nvPr>
        </p:nvSpPr>
        <p:spPr bwMode="auto">
          <a:ln>
            <a:miter lim="800000"/>
            <a:headEnd/>
            <a:tailEnd/>
          </a:ln>
        </p:spPr>
        <p:txBody>
          <a:bodyPr/>
          <a:lstStyle/>
          <a:p>
            <a:pPr defTabSz="891540">
              <a:defRPr/>
            </a:pPr>
            <a:fld id="{D5ADE6F7-1865-4074-8B45-9245B84FC000}" type="slidenum">
              <a:rPr lang="en-US" altLang="id-ID">
                <a:solidFill>
                  <a:prstClr val="black">
                    <a:tint val="75000"/>
                  </a:prstClr>
                </a:solidFill>
                <a:latin typeface="Calibri" panose="020F0502020204030204"/>
                <a:cs typeface="Arial" panose="020B0604020202020204" pitchFamily="34" charset="0"/>
              </a:rPr>
              <a:pPr defTabSz="891540">
                <a:defRPr/>
              </a:pPr>
              <a:t>21</a:t>
            </a:fld>
            <a:endParaRPr lang="en-US" altLang="id-ID">
              <a:solidFill>
                <a:prstClr val="black">
                  <a:tint val="75000"/>
                </a:prstClr>
              </a:solidFill>
              <a:latin typeface="Calibri" panose="020F0502020204030204"/>
              <a:cs typeface="Arial" panose="020B0604020202020204" pitchFamily="34" charset="0"/>
            </a:endParaRPr>
          </a:p>
        </p:txBody>
      </p:sp>
      <p:sp>
        <p:nvSpPr>
          <p:cNvPr id="61444" name="Rectangle 10">
            <a:extLst>
              <a:ext uri="{FF2B5EF4-FFF2-40B4-BE49-F238E27FC236}">
                <a16:creationId xmlns:a16="http://schemas.microsoft.com/office/drawing/2014/main" id="{8AC555C8-BFD9-460A-A829-87777219A400}"/>
              </a:ext>
            </a:extLst>
          </p:cNvPr>
          <p:cNvSpPr>
            <a:spLocks noChangeArrowheads="1"/>
          </p:cNvSpPr>
          <p:nvPr/>
        </p:nvSpPr>
        <p:spPr bwMode="auto">
          <a:xfrm>
            <a:off x="1970089" y="1260476"/>
            <a:ext cx="8396287" cy="690563"/>
          </a:xfrm>
          <a:prstGeom prst="rect">
            <a:avLst/>
          </a:prstGeom>
          <a:noFill/>
          <a:ln w="9525">
            <a:noFill/>
            <a:miter lim="800000"/>
            <a:headEnd/>
            <a:tailEnd/>
          </a:ln>
        </p:spPr>
        <p:txBody>
          <a:bodyPr>
            <a:spAutoFit/>
          </a:bodyPr>
          <a:lstStyle/>
          <a:p>
            <a:pPr algn="ctr" defTabSz="891540">
              <a:defRPr/>
            </a:pPr>
            <a:r>
              <a:rPr lang="en-US" altLang="en-US" sz="1950" b="1" dirty="0">
                <a:solidFill>
                  <a:prstClr val="black"/>
                </a:solidFill>
                <a:latin typeface="Calibri" panose="020F0502020204030204"/>
                <a:cs typeface="Arial" panose="020B0604020202020204" pitchFamily="34" charset="0"/>
              </a:rPr>
              <a:t>MELALUI KOLABORASI:</a:t>
            </a:r>
          </a:p>
          <a:p>
            <a:pPr algn="ctr" defTabSz="891540">
              <a:defRPr/>
            </a:pPr>
            <a:r>
              <a:rPr lang="en-US" altLang="en-US" sz="1950" b="1" dirty="0">
                <a:solidFill>
                  <a:prstClr val="black"/>
                </a:solidFill>
                <a:latin typeface="Calibri" panose="020F0502020204030204"/>
                <a:cs typeface="Arial" panose="020B0604020202020204" pitchFamily="34" charset="0"/>
              </a:rPr>
              <a:t>SOSIALISASI, ADVOKASI, ORIENTASI DAN PELATIHAN MULTI SEKTORAL </a:t>
            </a:r>
            <a:endParaRPr lang="en-US" altLang="en-US" sz="1950" dirty="0">
              <a:solidFill>
                <a:prstClr val="black"/>
              </a:solidFill>
              <a:latin typeface="Calibri" panose="020F0502020204030204"/>
              <a:cs typeface="Arial" panose="020B0604020202020204" pitchFamily="34" charset="0"/>
            </a:endParaRPr>
          </a:p>
        </p:txBody>
      </p:sp>
      <p:graphicFrame>
        <p:nvGraphicFramePr>
          <p:cNvPr id="6" name="Diagram 5">
            <a:extLst>
              <a:ext uri="{FF2B5EF4-FFF2-40B4-BE49-F238E27FC236}">
                <a16:creationId xmlns:a16="http://schemas.microsoft.com/office/drawing/2014/main" id="{4224B3A7-BD92-47E4-BAD5-B55373E586A6}"/>
              </a:ext>
            </a:extLst>
          </p:cNvPr>
          <p:cNvGraphicFramePr/>
          <p:nvPr/>
        </p:nvGraphicFramePr>
        <p:xfrm>
          <a:off x="1969444" y="1966035"/>
          <a:ext cx="8253024" cy="4746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pic>
        <p:nvPicPr>
          <p:cNvPr id="1011" name="Shape 1011"/>
          <p:cNvPicPr preferRelativeResize="0"/>
          <p:nvPr/>
        </p:nvPicPr>
        <p:blipFill rotWithShape="1">
          <a:blip r:embed="rId3" cstate="print">
            <a:alphaModFix/>
          </a:blip>
          <a:srcRect/>
          <a:stretch/>
        </p:blipFill>
        <p:spPr>
          <a:xfrm>
            <a:off x="-1676399" y="4057651"/>
            <a:ext cx="21269324" cy="2962275"/>
          </a:xfrm>
          <a:prstGeom prst="rect">
            <a:avLst/>
          </a:prstGeom>
          <a:noFill/>
          <a:ln>
            <a:noFill/>
          </a:ln>
        </p:spPr>
      </p:pic>
      <p:pic>
        <p:nvPicPr>
          <p:cNvPr id="1012" name="Shape 1012" descr="C:\Users\GIZI\Downloads\Logo kemenkes PNG.png"/>
          <p:cNvPicPr preferRelativeResize="0"/>
          <p:nvPr/>
        </p:nvPicPr>
        <p:blipFill rotWithShape="1">
          <a:blip r:embed="rId4" cstate="print">
            <a:alphaModFix/>
          </a:blip>
          <a:srcRect/>
          <a:stretch/>
        </p:blipFill>
        <p:spPr>
          <a:xfrm>
            <a:off x="4921251" y="146051"/>
            <a:ext cx="2171700" cy="1123951"/>
          </a:xfrm>
          <a:prstGeom prst="rect">
            <a:avLst/>
          </a:prstGeom>
          <a:noFill/>
          <a:ln>
            <a:noFill/>
          </a:ln>
        </p:spPr>
      </p:pic>
      <p:sp>
        <p:nvSpPr>
          <p:cNvPr id="1013" name="Shape 1013"/>
          <p:cNvSpPr txBox="1"/>
          <p:nvPr/>
        </p:nvSpPr>
        <p:spPr>
          <a:xfrm>
            <a:off x="2230403" y="2276467"/>
            <a:ext cx="7731200" cy="1200000"/>
          </a:xfrm>
          <a:prstGeom prst="rect">
            <a:avLst/>
          </a:prstGeom>
          <a:noFill/>
          <a:ln>
            <a:noFill/>
          </a:ln>
        </p:spPr>
        <p:txBody>
          <a:bodyPr spcFirstLastPara="1" wrap="square" lIns="91167" tIns="45567" rIns="91167" bIns="45567" anchor="t" anchorCtr="0">
            <a:noAutofit/>
          </a:bodyPr>
          <a:lstStyle/>
          <a:p>
            <a:pPr algn="ctr"/>
            <a:r>
              <a:rPr lang="id" sz="7200" b="1">
                <a:solidFill>
                  <a:srgbClr val="E36C09"/>
                </a:solidFill>
                <a:latin typeface="Arial"/>
                <a:ea typeface="Arial"/>
                <a:cs typeface="Arial"/>
                <a:sym typeface="Arial"/>
              </a:rPr>
              <a:t>TERIMA KASIH</a:t>
            </a:r>
            <a:endParaRPr sz="1467"/>
          </a:p>
        </p:txBody>
      </p:sp>
      <p:pic>
        <p:nvPicPr>
          <p:cNvPr id="1015" name="Shape 1015"/>
          <p:cNvPicPr preferRelativeResize="0"/>
          <p:nvPr/>
        </p:nvPicPr>
        <p:blipFill rotWithShape="1">
          <a:blip r:embed="rId5" cstate="print">
            <a:alphaModFix/>
          </a:blip>
          <a:srcRect/>
          <a:stretch/>
        </p:blipFill>
        <p:spPr>
          <a:xfrm>
            <a:off x="279400" y="190501"/>
            <a:ext cx="2073275" cy="800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13"/>
                                        </p:tgtEl>
                                        <p:attrNameLst>
                                          <p:attrName>style.visibility</p:attrName>
                                        </p:attrNameLst>
                                      </p:cBhvr>
                                      <p:to>
                                        <p:strVal val="visible"/>
                                      </p:to>
                                    </p:set>
                                    <p:animEffect transition="in" filter="fade">
                                      <p:cBhvr>
                                        <p:cTn id="7" dur="1500"/>
                                        <p:tgtEl>
                                          <p:spTgt spid="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1065</TotalTime>
  <Words>1728</Words>
  <Application>Microsoft Office PowerPoint</Application>
  <PresentationFormat>Widescreen</PresentationFormat>
  <Paragraphs>404</Paragraphs>
  <Slides>22</Slides>
  <Notes>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22</vt:i4>
      </vt:variant>
    </vt:vector>
  </HeadingPairs>
  <TitlesOfParts>
    <vt:vector size="38" baseType="lpstr">
      <vt:lpstr>Algerian</vt:lpstr>
      <vt:lpstr>Arial</vt:lpstr>
      <vt:lpstr>Arial Black</vt:lpstr>
      <vt:lpstr>Arial Rounded MT Bold</vt:lpstr>
      <vt:lpstr>Bernard MT Condensed</vt:lpstr>
      <vt:lpstr>Britannic Bold</vt:lpstr>
      <vt:lpstr>Broadway</vt:lpstr>
      <vt:lpstr>Calibri</vt:lpstr>
      <vt:lpstr>Calibri Light</vt:lpstr>
      <vt:lpstr>Cambria</vt:lpstr>
      <vt:lpstr>Century Gothic</vt:lpstr>
      <vt:lpstr>Garamond</vt:lpstr>
      <vt:lpstr>Raleway</vt:lpstr>
      <vt:lpstr>Wingdings 2</vt:lpstr>
      <vt:lpstr>Wingdings 3</vt:lpstr>
      <vt:lpstr>Ion</vt:lpstr>
      <vt:lpstr>STRATEGI KONVERGENSI PENCEGAHAN STUNTING</vt:lpstr>
      <vt:lpstr>PowerPoint Presentation</vt:lpstr>
      <vt:lpstr>AKIBAT STUNTING… 3 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JUMLAH TENAGA KESEHATAN DAN BALITA STUNTING 2018 DAN 2019 KAB.BULELENG TAHUN 2020</vt:lpstr>
      <vt:lpstr>BEDA STUNTING DAN PENDEK Anak stunting biasanya dikenal dari tubuh yang pendek namun bukan berarti semua anak bertubuh pendek menandakan stunting.</vt:lpstr>
      <vt:lpstr>  PERKEMBANGAN KEBIJAKAN NASIONAL INTERVENSI STUNTING </vt:lpstr>
      <vt:lpstr>PowerPoint Presentation</vt:lpstr>
      <vt:lpstr>PENETAPAN 5 PILAR PENCEGAHAN STUNTING </vt:lpstr>
      <vt:lpstr>PowerPoint Presentation</vt:lpstr>
      <vt:lpstr>LOKASI KABUPATEN/KOTA PENANGANAN STUNTING TAHUN 2018 - 2021</vt:lpstr>
      <vt:lpstr>Kelembagaan Pelaksanaan PforR Untuk Percepatan Pencegahan Stunting</vt:lpstr>
      <vt:lpstr>PowerPoint Presentation</vt:lpstr>
      <vt:lpstr>PowerPoint Presentation</vt:lpstr>
      <vt:lpstr>PENGUATAN KAPASISTAS PEMERINTAH DAERAH RENCANA AKSI MULTI SEKTORAL PENANGGULANGAN STUNTING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 KONVERGENSI PENCEGAHAN STUNTING</dc:title>
  <dc:creator>DEWI</dc:creator>
  <cp:lastModifiedBy>USER</cp:lastModifiedBy>
  <cp:revision>43</cp:revision>
  <cp:lastPrinted>2020-06-25T01:23:31Z</cp:lastPrinted>
  <dcterms:created xsi:type="dcterms:W3CDTF">2019-05-10T07:37:51Z</dcterms:created>
  <dcterms:modified xsi:type="dcterms:W3CDTF">2020-06-25T01:26:51Z</dcterms:modified>
</cp:coreProperties>
</file>