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8" r:id="rId1"/>
  </p:sldMasterIdLst>
  <p:notesMasterIdLst>
    <p:notesMasterId r:id="rId40"/>
  </p:notesMasterIdLst>
  <p:handoutMasterIdLst>
    <p:handoutMasterId r:id="rId41"/>
  </p:handoutMasterIdLst>
  <p:sldIdLst>
    <p:sldId id="2653" r:id="rId2"/>
    <p:sldId id="2655" r:id="rId3"/>
    <p:sldId id="2657" r:id="rId4"/>
    <p:sldId id="2658" r:id="rId5"/>
    <p:sldId id="2663" r:id="rId6"/>
    <p:sldId id="2645" r:id="rId7"/>
    <p:sldId id="2664" r:id="rId8"/>
    <p:sldId id="2665" r:id="rId9"/>
    <p:sldId id="2666" r:id="rId10"/>
    <p:sldId id="2667" r:id="rId11"/>
    <p:sldId id="2668" r:id="rId12"/>
    <p:sldId id="2646" r:id="rId13"/>
    <p:sldId id="302" r:id="rId14"/>
    <p:sldId id="2609" r:id="rId15"/>
    <p:sldId id="2568" r:id="rId16"/>
    <p:sldId id="2584" r:id="rId17"/>
    <p:sldId id="2531" r:id="rId18"/>
    <p:sldId id="2598" r:id="rId19"/>
    <p:sldId id="300" r:id="rId20"/>
    <p:sldId id="2569" r:id="rId21"/>
    <p:sldId id="2647" r:id="rId22"/>
    <p:sldId id="2648" r:id="rId23"/>
    <p:sldId id="2578" r:id="rId24"/>
    <p:sldId id="2649" r:id="rId25"/>
    <p:sldId id="2650" r:id="rId26"/>
    <p:sldId id="2651" r:id="rId27"/>
    <p:sldId id="2652" r:id="rId28"/>
    <p:sldId id="266" r:id="rId29"/>
    <p:sldId id="2637" r:id="rId30"/>
    <p:sldId id="2618" r:id="rId31"/>
    <p:sldId id="2669" r:id="rId32"/>
    <p:sldId id="2633" r:id="rId33"/>
    <p:sldId id="2619" r:id="rId34"/>
    <p:sldId id="2635" r:id="rId35"/>
    <p:sldId id="2636" r:id="rId36"/>
    <p:sldId id="2642" r:id="rId37"/>
    <p:sldId id="2638" r:id="rId38"/>
    <p:sldId id="2639" r:id="rId39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menkeu" initials="k" lastIdx="1" clrIdx="0">
    <p:extLst>
      <p:ext uri="{19B8F6BF-5375-455C-9EA6-DF929625EA0E}">
        <p15:presenceInfo xmlns:p15="http://schemas.microsoft.com/office/powerpoint/2012/main" userId="kemenke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A9EB"/>
    <a:srgbClr val="F3A1BA"/>
    <a:srgbClr val="446599"/>
    <a:srgbClr val="66CCFF"/>
    <a:srgbClr val="0000FF"/>
    <a:srgbClr val="8B6A43"/>
    <a:srgbClr val="9BC2E6"/>
    <a:srgbClr val="D0AF86"/>
    <a:srgbClr val="E5EEED"/>
    <a:srgbClr val="A1B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76" autoAdjust="0"/>
    <p:restoredTop sz="92804" autoAdjust="0"/>
  </p:normalViewPr>
  <p:slideViewPr>
    <p:cSldViewPr snapToGrid="0">
      <p:cViewPr varScale="1">
        <p:scale>
          <a:sx n="74" d="100"/>
          <a:sy n="74" d="100"/>
        </p:scale>
        <p:origin x="7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commentAuthors" Target="commentAuthor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handoutMaster" Target="handoutMasters/handout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notesMaster" Target="notesMasters/notesMaster1.xml" /><Relationship Id="rId45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presProps" Target="presProps.xml" 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novo\Downloads\Tabel%20dan%20Grafik%20PPKF%202020%20-%20KKD.xlsx" TargetMode="External" /></Relationships>
</file>

<file path=ppt/charts/_rels/chart2.xml.rels><?xml version="1.0" encoding="UTF-8" standalone="yes"?>
<Relationships xmlns="http://schemas.openxmlformats.org/package/2006/relationships"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3.xml.rels><?xml version="1.0" encoding="UTF-8" standalone="yes"?>
<Relationships xmlns="http://schemas.openxmlformats.org/package/2006/relationships"><Relationship Id="rId2" Type="http://schemas.microsoft.com/office/2011/relationships/chartColorStyle" Target="colors2.xml" /><Relationship Id="rId1" Type="http://schemas.microsoft.com/office/2011/relationships/chartStyle" Target="style2.xml" 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 /><Relationship Id="rId2" Type="http://schemas.microsoft.com/office/2011/relationships/chartColorStyle" Target="colors3.xml" /><Relationship Id="rId1" Type="http://schemas.microsoft.com/office/2011/relationships/chartStyle" Target="style3.xml" 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nggu\Downloads\4.%20Output%20DID%202018%20Full.xlsx" TargetMode="External" 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408836365291929E-2"/>
          <c:y val="6.7501448044327991E-2"/>
          <c:w val="0.87124944523532"/>
          <c:h val="0.565781519297768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'Proyeksi TKDD 2020'!$C$36</c:f>
              <c:strCache>
                <c:ptCount val="1"/>
                <c:pt idx="0">
                  <c:v>DBH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'Proyeksi TKDD 2020'!$P$35:$W$35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
APBN</c:v>
                </c:pt>
              </c:strCache>
            </c:strRef>
          </c:cat>
          <c:val>
            <c:numRef>
              <c:f>'Proyeksi TKDD 2020'!$P$36:$W$36</c:f>
              <c:numCache>
                <c:formatCode>_(* #,##0.0_);_(* \(#,##0.0\);_(* "-"??_);_(@_)</c:formatCode>
                <c:ptCount val="6"/>
                <c:pt idx="0">
                  <c:v>103.938958255771</c:v>
                </c:pt>
                <c:pt idx="1">
                  <c:v>78.053378267080006</c:v>
                </c:pt>
                <c:pt idx="2">
                  <c:v>90.534933146067004</c:v>
                </c:pt>
                <c:pt idx="3">
                  <c:v>88.232197142637006</c:v>
                </c:pt>
                <c:pt idx="4">
                  <c:v>93.703999999999994</c:v>
                </c:pt>
                <c:pt idx="5">
                  <c:v>106.350163929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1-4669-84AB-2020E156A975}"/>
            </c:ext>
          </c:extLst>
        </c:ser>
        <c:ser>
          <c:idx val="1"/>
          <c:order val="1"/>
          <c:tx>
            <c:strRef>
              <c:f>'Proyeksi TKDD 2020'!$C$37</c:f>
              <c:strCache>
                <c:ptCount val="1"/>
                <c:pt idx="0">
                  <c:v>DAU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'Proyeksi TKDD 2020'!$P$35:$W$35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
APBN</c:v>
                </c:pt>
              </c:strCache>
            </c:strRef>
          </c:cat>
          <c:val>
            <c:numRef>
              <c:f>'Proyeksi TKDD 2020'!$P$37:$W$37</c:f>
              <c:numCache>
                <c:formatCode>_(* #,##0.0_);_(* \(#,##0.0\);_(* "-"??_);_(@_)</c:formatCode>
                <c:ptCount val="6"/>
                <c:pt idx="0">
                  <c:v>341.21932500000003</c:v>
                </c:pt>
                <c:pt idx="1">
                  <c:v>352.88784852800001</c:v>
                </c:pt>
                <c:pt idx="2">
                  <c:v>385.3608471</c:v>
                </c:pt>
                <c:pt idx="3">
                  <c:v>398.58231474799999</c:v>
                </c:pt>
                <c:pt idx="4">
                  <c:v>401.4896</c:v>
                </c:pt>
                <c:pt idx="5">
                  <c:v>417.87358269200001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1-4669-84AB-2020E156A975}"/>
            </c:ext>
          </c:extLst>
        </c:ser>
        <c:ser>
          <c:idx val="2"/>
          <c:order val="2"/>
          <c:tx>
            <c:strRef>
              <c:f>'Proyeksi TKDD 2020'!$C$38</c:f>
              <c:strCache>
                <c:ptCount val="1"/>
                <c:pt idx="0">
                  <c:v>DAK Fisik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'Proyeksi TKDD 2020'!$P$35:$W$35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
APBN</c:v>
                </c:pt>
              </c:strCache>
            </c:strRef>
          </c:cat>
          <c:val>
            <c:numRef>
              <c:f>'Proyeksi TKDD 2020'!$P$38:$W$38</c:f>
              <c:numCache>
                <c:formatCode>_(* #,##0.0_);_(* \(#,##0.0\);_(* "-"??_);_(@_)</c:formatCode>
                <c:ptCount val="6"/>
                <c:pt idx="0">
                  <c:v>31.8944707345</c:v>
                </c:pt>
                <c:pt idx="1">
                  <c:v>54.877236951649998</c:v>
                </c:pt>
                <c:pt idx="2">
                  <c:v>75.207496115488993</c:v>
                </c:pt>
                <c:pt idx="3">
                  <c:v>62.104230254351997</c:v>
                </c:pt>
                <c:pt idx="4">
                  <c:v>58.149299999999997</c:v>
                </c:pt>
                <c:pt idx="5">
                  <c:v>69.326700000000002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B1-4669-84AB-2020E156A975}"/>
            </c:ext>
          </c:extLst>
        </c:ser>
        <c:ser>
          <c:idx val="3"/>
          <c:order val="3"/>
          <c:tx>
            <c:strRef>
              <c:f>'Proyeksi TKDD 2020'!$C$39</c:f>
              <c:strCache>
                <c:ptCount val="1"/>
                <c:pt idx="0">
                  <c:v>DAK NF</c:v>
                </c:pt>
              </c:strCache>
            </c:strRef>
          </c:tx>
          <c:spPr>
            <a:solidFill>
              <a:srgbClr val="085EB1"/>
            </a:solidFill>
            <a:ln>
              <a:noFill/>
            </a:ln>
            <a:effectLst/>
          </c:spPr>
          <c:invertIfNegative val="0"/>
          <c:cat>
            <c:strRef>
              <c:f>'Proyeksi TKDD 2020'!$P$35:$W$35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
APBN</c:v>
                </c:pt>
              </c:strCache>
            </c:strRef>
          </c:cat>
          <c:val>
            <c:numRef>
              <c:f>'Proyeksi TKDD 2020'!$P$39:$W$39</c:f>
              <c:numCache>
                <c:formatCode>_(* #,##0.0_);_(* \(#,##0.0\);_(* "-"??_);_(@_)</c:formatCode>
                <c:ptCount val="6"/>
                <c:pt idx="0">
                  <c:v>78.694654280000009</c:v>
                </c:pt>
                <c:pt idx="1">
                  <c:v>97.227467374436003</c:v>
                </c:pt>
                <c:pt idx="2">
                  <c:v>88.662380434933993</c:v>
                </c:pt>
                <c:pt idx="3">
                  <c:v>105.563769198975</c:v>
                </c:pt>
                <c:pt idx="4">
                  <c:v>115.30029999999999</c:v>
                </c:pt>
                <c:pt idx="5">
                  <c:v>131.042143603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B1-4669-84AB-2020E156A975}"/>
            </c:ext>
          </c:extLst>
        </c:ser>
        <c:ser>
          <c:idx val="4"/>
          <c:order val="4"/>
          <c:tx>
            <c:strRef>
              <c:f>'Proyeksi TKDD 2020'!$C$40</c:f>
              <c:strCache>
                <c:ptCount val="1"/>
                <c:pt idx="0">
                  <c:v>DID</c:v>
                </c:pt>
              </c:strCache>
            </c:strRef>
          </c:tx>
          <c:spPr>
            <a:solidFill>
              <a:srgbClr val="FFCCFF"/>
            </a:solidFill>
            <a:ln>
              <a:noFill/>
            </a:ln>
            <a:effectLst/>
          </c:spPr>
          <c:invertIfNegative val="0"/>
          <c:cat>
            <c:strRef>
              <c:f>'Proyeksi TKDD 2020'!$P$35:$W$35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
APBN</c:v>
                </c:pt>
              </c:strCache>
            </c:strRef>
          </c:cat>
          <c:val>
            <c:numRef>
              <c:f>'Proyeksi TKDD 2020'!$P$40:$W$40</c:f>
              <c:numCache>
                <c:formatCode>_(* #,##0.0_);_(* \(#,##0.0\);_(* "-"?_);_(@_)</c:formatCode>
                <c:ptCount val="6"/>
                <c:pt idx="0">
                  <c:v>1.3877999999999999</c:v>
                </c:pt>
                <c:pt idx="1">
                  <c:v>1.6645099999999999</c:v>
                </c:pt>
                <c:pt idx="2">
                  <c:v>5</c:v>
                </c:pt>
                <c:pt idx="3">
                  <c:v>7.5</c:v>
                </c:pt>
                <c:pt idx="4">
                  <c:v>8.2308000000000003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B1-4669-84AB-2020E156A975}"/>
            </c:ext>
          </c:extLst>
        </c:ser>
        <c:ser>
          <c:idx val="5"/>
          <c:order val="5"/>
          <c:tx>
            <c:strRef>
              <c:f>'Proyeksi TKDD 2020'!$C$41</c:f>
              <c:strCache>
                <c:ptCount val="1"/>
                <c:pt idx="0">
                  <c:v>Dana Otsus dan Dais DIY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'Proyeksi TKDD 2020'!$P$35:$W$35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
APBN</c:v>
                </c:pt>
              </c:strCache>
            </c:strRef>
          </c:cat>
          <c:val>
            <c:numRef>
              <c:f>'Proyeksi TKDD 2020'!$P$41:$W$41</c:f>
              <c:numCache>
                <c:formatCode>_(* #,##0.0_);_(* \(#,##0.0\);_(* "-"??_);_(@_)</c:formatCode>
                <c:ptCount val="6"/>
                <c:pt idx="0">
                  <c:v>16.567872802450001</c:v>
                </c:pt>
                <c:pt idx="1">
                  <c:v>17.6629</c:v>
                </c:pt>
                <c:pt idx="2">
                  <c:v>18.811883884</c:v>
                </c:pt>
                <c:pt idx="3">
                  <c:v>20.239999999999998</c:v>
                </c:pt>
                <c:pt idx="4">
                  <c:v>21.0596</c:v>
                </c:pt>
                <c:pt idx="5">
                  <c:v>22.18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B1-4669-84AB-2020E156A975}"/>
            </c:ext>
          </c:extLst>
        </c:ser>
        <c:ser>
          <c:idx val="6"/>
          <c:order val="6"/>
          <c:tx>
            <c:strRef>
              <c:f>'Proyeksi TKDD 2020'!$C$42</c:f>
              <c:strCache>
                <c:ptCount val="1"/>
                <c:pt idx="0">
                  <c:v>Dana Desa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'Proyeksi TKDD 2020'!$P$35:$W$35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
APBN</c:v>
                </c:pt>
              </c:strCache>
            </c:strRef>
          </c:cat>
          <c:val>
            <c:numRef>
              <c:f>'Proyeksi TKDD 2020'!$P$42:$W$42</c:f>
              <c:numCache>
                <c:formatCode>_(* #,##0.0_);_(* \(#,##0.0\);_(* "-"??_);_(@_)</c:formatCode>
                <c:ptCount val="6"/>
                <c:pt idx="0">
                  <c:v>0</c:v>
                </c:pt>
                <c:pt idx="1">
                  <c:v>20.766200000000001</c:v>
                </c:pt>
                <c:pt idx="2">
                  <c:v>46.679329179366</c:v>
                </c:pt>
                <c:pt idx="3">
                  <c:v>59.766577527403001</c:v>
                </c:pt>
                <c:pt idx="4">
                  <c:v>59.859400000000001</c:v>
                </c:pt>
                <c:pt idx="5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B1-4669-84AB-2020E156A975}"/>
            </c:ext>
          </c:extLst>
        </c:ser>
        <c:ser>
          <c:idx val="7"/>
          <c:order val="7"/>
          <c:spPr>
            <a:noFill/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'Proyeksi TKDD 2020'!$P$35:$W$35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
APBN</c:v>
                </c:pt>
              </c:strCache>
            </c:strRef>
          </c:cat>
          <c:val>
            <c:numRef>
              <c:f>'Proyeksi TKDD 2020'!$P$43:$W$43</c:f>
              <c:numCache>
                <c:formatCode>_(* #,##0.0_);_(* \(#,##0.0\);_(* "-"??_);_(@_)</c:formatCode>
                <c:ptCount val="6"/>
                <c:pt idx="0">
                  <c:v>573.70308107272103</c:v>
                </c:pt>
                <c:pt idx="1">
                  <c:v>623.13954112116596</c:v>
                </c:pt>
                <c:pt idx="2">
                  <c:v>710.25686985985612</c:v>
                </c:pt>
                <c:pt idx="3">
                  <c:v>741.98908887136702</c:v>
                </c:pt>
                <c:pt idx="4">
                  <c:v>757.79300000000012</c:v>
                </c:pt>
                <c:pt idx="5">
                  <c:v>826.77259022399994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B1-4669-84AB-2020E156A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13031560"/>
        <c:axId val="213033520"/>
      </c:barChart>
      <c:lineChart>
        <c:grouping val="stacked"/>
        <c:varyColors val="0"/>
        <c:ser>
          <c:idx val="8"/>
          <c:order val="8"/>
          <c:tx>
            <c:strRef>
              <c:f>'Proyeksi TKDD 2020'!$B$25</c:f>
              <c:strCache>
                <c:ptCount val="1"/>
                <c:pt idx="0">
                  <c:v>% TKDD thd PDB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'Proyeksi TKDD 2020'!$P$35:$W$35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
APBN</c:v>
                </c:pt>
              </c:strCache>
            </c:strRef>
          </c:cat>
          <c:val>
            <c:numRef>
              <c:f>'Proyeksi TKDD 2020'!$P$25:$W$25</c:f>
              <c:numCache>
                <c:formatCode>#,##0.0</c:formatCode>
                <c:ptCount val="6"/>
                <c:pt idx="0">
                  <c:v>5.683081862190412</c:v>
                </c:pt>
                <c:pt idx="1">
                  <c:v>5.3994537277090515</c:v>
                </c:pt>
                <c:pt idx="2">
                  <c:v>5.7247339957640682</c:v>
                </c:pt>
                <c:pt idx="3">
                  <c:v>5.4603241558498121</c:v>
                </c:pt>
                <c:pt idx="4">
                  <c:v>5.1425108427036426</c:v>
                </c:pt>
                <c:pt idx="5">
                  <c:v>5.1271216725656981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4B1-4669-84AB-2020E156A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034304"/>
        <c:axId val="213028816"/>
      </c:lineChart>
      <c:catAx>
        <c:axId val="21303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13033520"/>
        <c:crosses val="autoZero"/>
        <c:auto val="1"/>
        <c:lblAlgn val="ctr"/>
        <c:lblOffset val="100"/>
        <c:noMultiLvlLbl val="0"/>
      </c:catAx>
      <c:valAx>
        <c:axId val="213033520"/>
        <c:scaling>
          <c:orientation val="minMax"/>
          <c:max val="1400"/>
          <c:min val="0"/>
        </c:scaling>
        <c:delete val="0"/>
        <c:axPos val="l"/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13031560"/>
        <c:crosses val="autoZero"/>
        <c:crossBetween val="between"/>
      </c:valAx>
      <c:valAx>
        <c:axId val="213028816"/>
        <c:scaling>
          <c:orientation val="minMax"/>
          <c:max val="6.2"/>
          <c:min val="1"/>
        </c:scaling>
        <c:delete val="0"/>
        <c:axPos val="r"/>
        <c:numFmt formatCode="#,##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13034304"/>
        <c:crosses val="max"/>
        <c:crossBetween val="between"/>
      </c:valAx>
      <c:catAx>
        <c:axId val="213034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028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7"/>
        <c:delete val="1"/>
      </c:legendEntry>
      <c:layout>
        <c:manualLayout>
          <c:xMode val="edge"/>
          <c:yMode val="edge"/>
          <c:x val="8.2076762539217446E-2"/>
          <c:y val="0.81768228573076007"/>
          <c:w val="0.87281000403884046"/>
          <c:h val="0.157387695088143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APBN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352.9</c:v>
                </c:pt>
                <c:pt idx="1">
                  <c:v>385.4</c:v>
                </c:pt>
                <c:pt idx="2">
                  <c:v>398.6</c:v>
                </c:pt>
                <c:pt idx="3">
                  <c:v>401.5</c:v>
                </c:pt>
                <c:pt idx="4">
                  <c:v>417.8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E1-4C16-A112-B7CA4A14201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314492320"/>
        <c:axId val="314493104"/>
      </c:barChart>
      <c:catAx>
        <c:axId val="31449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id-ID"/>
          </a:p>
        </c:txPr>
        <c:crossAx val="314493104"/>
        <c:crosses val="autoZero"/>
        <c:auto val="1"/>
        <c:lblAlgn val="ctr"/>
        <c:lblOffset val="100"/>
        <c:noMultiLvlLbl val="0"/>
      </c:catAx>
      <c:valAx>
        <c:axId val="314493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4492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d-ID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APBN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97.9</c:v>
                </c:pt>
                <c:pt idx="1">
                  <c:v>109.1</c:v>
                </c:pt>
                <c:pt idx="2">
                  <c:v>88.3</c:v>
                </c:pt>
                <c:pt idx="3">
                  <c:v>89.2</c:v>
                </c:pt>
                <c:pt idx="4">
                  <c:v>106.4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50-4511-9092-1AF991754FB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315137824"/>
        <c:axId val="312513288"/>
      </c:barChart>
      <c:catAx>
        <c:axId val="31513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id-ID"/>
          </a:p>
        </c:txPr>
        <c:crossAx val="312513288"/>
        <c:crosses val="autoZero"/>
        <c:auto val="1"/>
        <c:lblAlgn val="ctr"/>
        <c:lblOffset val="100"/>
        <c:noMultiLvlLbl val="0"/>
      </c:catAx>
      <c:valAx>
        <c:axId val="3125132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513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bg1">
          <a:lumMod val="85000"/>
        </a:schemeClr>
      </a:solidFill>
      <a:round/>
    </a:ln>
    <a:effectLst/>
  </c:spPr>
  <c:txPr>
    <a:bodyPr/>
    <a:lstStyle/>
    <a:p>
      <a:pPr>
        <a:defRPr/>
      </a:pPr>
      <a:endParaRPr lang="id-ID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accent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Sheet1!$J$15:$J$19</c:f>
              <c:strCache>
                <c:ptCount val="5"/>
                <c:pt idx="0">
                  <c:v>LKPP 2015</c:v>
                </c:pt>
                <c:pt idx="1">
                  <c:v>LKPP 2016</c:v>
                </c:pt>
                <c:pt idx="2">
                  <c:v>LKPP 2017</c:v>
                </c:pt>
                <c:pt idx="3">
                  <c:v>Realisasi 2018</c:v>
                </c:pt>
                <c:pt idx="4">
                  <c:v>Alokasi 2019</c:v>
                </c:pt>
              </c:strCache>
            </c:strRef>
          </c:cat>
          <c:val>
            <c:numRef>
              <c:f>Sheet1!$K$15:$K$19</c:f>
              <c:numCache>
                <c:formatCode>0.0</c:formatCode>
                <c:ptCount val="5"/>
                <c:pt idx="0">
                  <c:v>97.2</c:v>
                </c:pt>
                <c:pt idx="1">
                  <c:v>88.7</c:v>
                </c:pt>
                <c:pt idx="2">
                  <c:v>105.6</c:v>
                </c:pt>
                <c:pt idx="3">
                  <c:v>115.3</c:v>
                </c:pt>
                <c:pt idx="4">
                  <c:v>131.04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F1-4E93-AABB-F2FEBC93ADD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13029600"/>
        <c:axId val="213032736"/>
      </c:barChart>
      <c:catAx>
        <c:axId val="21302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id-ID"/>
          </a:p>
        </c:txPr>
        <c:crossAx val="213032736"/>
        <c:crosses val="autoZero"/>
        <c:auto val="1"/>
        <c:lblAlgn val="ctr"/>
        <c:lblOffset val="100"/>
        <c:noMultiLvlLbl val="0"/>
      </c:catAx>
      <c:valAx>
        <c:axId val="21303273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21302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3910103190978645E-17"/>
                  <c:y val="0.15840630751764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6F1-4143-95EE-8C86A1F7C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F1-4143-95EE-8C86A1F7C6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4.3910103190978645E-17"/>
                  <c:y val="0.147589292417737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6F1-4143-95EE-8C86A1F7C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6500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F1-4143-95EE-8C86A1F7C6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2018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0.147625694193234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6F1-4143-95EE-8C86A1F7C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#,##0</c:formatCode>
                <c:ptCount val="1"/>
                <c:pt idx="0">
                  <c:v>8500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F1-4143-95EE-8C86A1F7C6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2019</c:v>
                </c:pt>
              </c:strCache>
            </c:strRef>
          </c:tx>
          <c:spPr>
            <a:gradFill>
              <a:gsLst>
                <a:gs pos="100000">
                  <a:schemeClr val="accent4">
                    <a:alpha val="0"/>
                  </a:schemeClr>
                </a:gs>
                <a:gs pos="50000">
                  <a:schemeClr val="accent4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782020638195729E-17"/>
                  <c:y val="0.16566618661825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6F1-4143-95EE-8C86A1F7C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#,##0</c:formatCode>
                <c:ptCount val="1"/>
                <c:pt idx="0">
                  <c:v>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F1-4143-95EE-8C86A1F7C6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213030384"/>
        <c:axId val="213030776"/>
        <c:axId val="0"/>
      </c:bar3DChart>
      <c:catAx>
        <c:axId val="2130303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030776"/>
        <c:crosses val="autoZero"/>
        <c:auto val="1"/>
        <c:lblAlgn val="ctr"/>
        <c:lblOffset val="100"/>
        <c:noMultiLvlLbl val="0"/>
      </c:catAx>
      <c:valAx>
        <c:axId val="21303077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13030384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60338802678906"/>
          <c:y val="8.8215952172645093E-2"/>
          <c:w val="0.43458529672095075"/>
          <c:h val="0.6192840478273548"/>
        </c:manualLayout>
      </c:layout>
      <c:pieChart>
        <c:varyColors val="1"/>
        <c:ser>
          <c:idx val="0"/>
          <c:order val="0"/>
          <c:explosion val="3"/>
          <c:dPt>
            <c:idx val="0"/>
            <c:bubble3D val="0"/>
            <c:explosion val="6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8B-48A2-B80A-E8CAFE8C5C77}"/>
              </c:ext>
            </c:extLst>
          </c:dPt>
          <c:dPt>
            <c:idx val="1"/>
            <c:bubble3D val="0"/>
            <c:explosion val="6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8B-48A2-B80A-E8CAFE8C5C77}"/>
              </c:ext>
            </c:extLst>
          </c:dPt>
          <c:dPt>
            <c:idx val="2"/>
            <c:bubble3D val="0"/>
            <c:explosion val="6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8B-48A2-B80A-E8CAFE8C5C77}"/>
              </c:ext>
            </c:extLst>
          </c:dPt>
          <c:dPt>
            <c:idx val="3"/>
            <c:bubble3D val="0"/>
            <c:explosion val="8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8B-48A2-B80A-E8CAFE8C5C77}"/>
              </c:ext>
            </c:extLst>
          </c:dPt>
          <c:dPt>
            <c:idx val="4"/>
            <c:bubble3D val="0"/>
            <c:explosion val="9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178B-48A2-B80A-E8CAFE8C5C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Sheet7!$B$3:$B$7</c:f>
              <c:strCache>
                <c:ptCount val="5"/>
                <c:pt idx="0">
                  <c:v>PU dan Penataan Ruang</c:v>
                </c:pt>
                <c:pt idx="1">
                  <c:v>Pendidikan</c:v>
                </c:pt>
                <c:pt idx="2">
                  <c:v>Kesehatan</c:v>
                </c:pt>
                <c:pt idx="3">
                  <c:v>Pemerintahan Umum</c:v>
                </c:pt>
                <c:pt idx="4">
                  <c:v>Lain-lain (Rehab Kantor, SDM)</c:v>
                </c:pt>
              </c:strCache>
            </c:strRef>
          </c:cat>
          <c:val>
            <c:numRef>
              <c:f>Sheet7!$C$3:$C$7</c:f>
              <c:numCache>
                <c:formatCode>0.0%</c:formatCode>
                <c:ptCount val="5"/>
                <c:pt idx="0">
                  <c:v>0.36159999999999998</c:v>
                </c:pt>
                <c:pt idx="1">
                  <c:v>0.25069999999999998</c:v>
                </c:pt>
                <c:pt idx="2">
                  <c:v>0.1477</c:v>
                </c:pt>
                <c:pt idx="3">
                  <c:v>0.1293</c:v>
                </c:pt>
                <c:pt idx="4">
                  <c:v>0.11070000000000001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78B-48A2-B80A-E8CAFE8C5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917989338841014"/>
          <c:y val="0.1552839749198017"/>
          <c:w val="0.42082009485656391"/>
          <c:h val="0.467209827938174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100"/>
      <c:rAngAx val="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Opini WTP</c:v>
                </c:pt>
              </c:strCache>
            </c:strRef>
          </c:tx>
          <c:spPr>
            <a:pattFill prst="ltDnDiag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dLbls>
            <c:dLbl>
              <c:idx val="0"/>
              <c:layout>
                <c:manualLayout>
                  <c:x val="-1.8458745666085093E-17"/>
                  <c:y val="-1.0286718205446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0E-4E4B-B83A-84886D4F7B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162</c:v>
                </c:pt>
                <c:pt idx="1">
                  <c:v>312</c:v>
                </c:pt>
                <c:pt idx="2">
                  <c:v>378</c:v>
                </c:pt>
                <c:pt idx="3">
                  <c:v>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0E-4E4B-B83A-84886D4F7B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Opini WTP2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dLbl>
              <c:idx val="0"/>
              <c:layout>
                <c:manualLayout>
                  <c:x val="2.0137046076098373E-3"/>
                  <c:y val="-3.79792860465822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0E-4E4B-B83A-84886D4F7B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247</c:v>
                </c:pt>
                <c:pt idx="1">
                  <c:v>187</c:v>
                </c:pt>
                <c:pt idx="2">
                  <c:v>141</c:v>
                </c:pt>
                <c:pt idx="3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0E-4E4B-B83A-84886D4F7B9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0"/>
        <c:gapDepth val="0"/>
        <c:shape val="box"/>
        <c:axId val="312512112"/>
        <c:axId val="312507016"/>
        <c:axId val="0"/>
      </c:bar3DChart>
      <c:catAx>
        <c:axId val="31251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312507016"/>
        <c:crosses val="autoZero"/>
        <c:auto val="1"/>
        <c:lblAlgn val="ctr"/>
        <c:lblOffset val="100"/>
        <c:tickLblSkip val="1"/>
        <c:noMultiLvlLbl val="0"/>
      </c:catAx>
      <c:valAx>
        <c:axId val="31250701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31251211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718A02-08D7-4A90-8B8D-890E027511A0}" type="doc">
      <dgm:prSet loTypeId="urn:microsoft.com/office/officeart/2005/8/layout/vList5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A2F815EE-B211-4958-AE1B-20B729FE28EA}">
      <dgm:prSet custT="1"/>
      <dgm:spPr/>
      <dgm:t>
        <a:bodyPr/>
        <a:lstStyle/>
        <a:p>
          <a:pPr rtl="0">
            <a:spcBef>
              <a:spcPts val="300"/>
            </a:spcBef>
            <a:spcAft>
              <a:spcPts val="300"/>
            </a:spcAft>
          </a:pPr>
          <a:r>
            <a:rPr lang="en-US" sz="1400" b="1" dirty="0" err="1"/>
            <a:t>penguatan</a:t>
          </a:r>
          <a:r>
            <a:rPr lang="en-US" sz="1400" b="1" dirty="0"/>
            <a:t> </a:t>
          </a:r>
          <a:r>
            <a:rPr lang="en-US" sz="1400" b="1" dirty="0" err="1"/>
            <a:t>peran</a:t>
          </a:r>
          <a:r>
            <a:rPr lang="en-US" sz="1400" b="1" dirty="0"/>
            <a:t> DID </a:t>
          </a:r>
          <a:r>
            <a:rPr lang="id-ID" sz="1400" dirty="0"/>
            <a:t>sebagai instrumen insentif dalam TKDD</a:t>
          </a:r>
          <a:endParaRPr lang="en-US" sz="1400" dirty="0"/>
        </a:p>
      </dgm:t>
    </dgm:pt>
    <dgm:pt modelId="{83B8B496-B73B-4671-8C82-255C338AB354}" type="parTrans" cxnId="{9AB3EBED-DE93-4BC3-A747-BF34CD93A27B}">
      <dgm:prSet/>
      <dgm:spPr/>
      <dgm:t>
        <a:bodyPr/>
        <a:lstStyle/>
        <a:p>
          <a:endParaRPr lang="en-US" sz="1400"/>
        </a:p>
      </dgm:t>
    </dgm:pt>
    <dgm:pt modelId="{46F1046F-A005-439C-8E8A-C27493ED1D97}" type="sibTrans" cxnId="{9AB3EBED-DE93-4BC3-A747-BF34CD93A27B}">
      <dgm:prSet/>
      <dgm:spPr/>
      <dgm:t>
        <a:bodyPr/>
        <a:lstStyle/>
        <a:p>
          <a:endParaRPr lang="en-US" sz="1400"/>
        </a:p>
      </dgm:t>
    </dgm:pt>
    <dgm:pt modelId="{1175A742-17F8-4517-93E3-83322C4A3529}">
      <dgm:prSet custT="1"/>
      <dgm:spPr/>
      <dgm:t>
        <a:bodyPr/>
        <a:lstStyle/>
        <a:p>
          <a:pPr rtl="0">
            <a:spcBef>
              <a:spcPts val="300"/>
            </a:spcBef>
            <a:spcAft>
              <a:spcPts val="300"/>
            </a:spcAft>
          </a:pPr>
          <a:r>
            <a:rPr lang="en-US" sz="1400" b="1" dirty="0" err="1"/>
            <a:t>efisiensi</a:t>
          </a:r>
          <a:r>
            <a:rPr lang="en-US" sz="1400" b="1" dirty="0"/>
            <a:t> </a:t>
          </a:r>
          <a:r>
            <a:rPr lang="en-US" sz="1400" b="1" dirty="0" err="1"/>
            <a:t>dan</a:t>
          </a:r>
          <a:r>
            <a:rPr lang="en-US" sz="1400" b="1" dirty="0"/>
            <a:t> </a:t>
          </a:r>
          <a:r>
            <a:rPr lang="en-US" sz="1400" b="1" dirty="0" err="1"/>
            <a:t>efektivitas</a:t>
          </a:r>
          <a:r>
            <a:rPr lang="id-ID" sz="1400" b="1" dirty="0"/>
            <a:t> </a:t>
          </a:r>
          <a:r>
            <a:rPr lang="en-US" sz="1400" b="1" dirty="0" err="1"/>
            <a:t>penggunaan</a:t>
          </a:r>
          <a:r>
            <a:rPr lang="id-ID" sz="1400" b="1" dirty="0"/>
            <a:t> </a:t>
          </a:r>
          <a:r>
            <a:rPr lang="id-ID" sz="1400" dirty="0"/>
            <a:t>Dana </a:t>
          </a:r>
          <a:r>
            <a:rPr lang="en-US" sz="1400" dirty="0" err="1"/>
            <a:t>Otsus</a:t>
          </a:r>
          <a:r>
            <a:rPr lang="id-ID" sz="1400" dirty="0"/>
            <a:t> dan Dana Keistimewaan D.</a:t>
          </a:r>
          <a:r>
            <a:rPr lang="en-US" sz="1400" dirty="0"/>
            <a:t> </a:t>
          </a:r>
          <a:r>
            <a:rPr lang="id-ID" sz="1400" dirty="0"/>
            <a:t>I</a:t>
          </a:r>
          <a:r>
            <a:rPr lang="en-US" sz="1400" dirty="0"/>
            <a:t>.</a:t>
          </a:r>
          <a:r>
            <a:rPr lang="id-ID" sz="1400" dirty="0"/>
            <a:t> Yogyakarta</a:t>
          </a:r>
          <a:endParaRPr lang="en-ID" sz="1400" dirty="0"/>
        </a:p>
      </dgm:t>
    </dgm:pt>
    <dgm:pt modelId="{C4A84E66-7C9A-4573-B284-64D1D7CDEA24}" type="parTrans" cxnId="{26D9EBBD-130B-4632-8FB8-28F75CBA67B7}">
      <dgm:prSet/>
      <dgm:spPr/>
      <dgm:t>
        <a:bodyPr/>
        <a:lstStyle/>
        <a:p>
          <a:endParaRPr lang="en-US" sz="1400"/>
        </a:p>
      </dgm:t>
    </dgm:pt>
    <dgm:pt modelId="{7ECE57A3-A5A2-4C79-A5A8-B3512702236E}" type="sibTrans" cxnId="{26D9EBBD-130B-4632-8FB8-28F75CBA67B7}">
      <dgm:prSet/>
      <dgm:spPr/>
      <dgm:t>
        <a:bodyPr/>
        <a:lstStyle/>
        <a:p>
          <a:endParaRPr lang="en-US" sz="1400"/>
        </a:p>
      </dgm:t>
    </dgm:pt>
    <dgm:pt modelId="{B85DB7CD-62FC-4A2B-AFDC-487A0238BE68}">
      <dgm:prSet custT="1"/>
      <dgm:spPr/>
      <dgm:t>
        <a:bodyPr/>
        <a:lstStyle/>
        <a:p>
          <a:pPr rtl="0"/>
          <a:r>
            <a:rPr lang="en-ID" sz="1400" dirty="0" err="1"/>
            <a:t>Penguatan</a:t>
          </a:r>
          <a:r>
            <a:rPr lang="en-ID" sz="1400" dirty="0"/>
            <a:t> </a:t>
          </a:r>
          <a:r>
            <a:rPr lang="en-ID" sz="1400" dirty="0" err="1"/>
            <a:t>pengelolaan</a:t>
          </a:r>
          <a:r>
            <a:rPr lang="en-ID" sz="1400" dirty="0"/>
            <a:t> </a:t>
          </a:r>
          <a:r>
            <a:rPr lang="en-ID" sz="1400" b="1" dirty="0"/>
            <a:t>Dana </a:t>
          </a:r>
          <a:r>
            <a:rPr lang="en-ID" sz="1400" b="1" dirty="0" err="1"/>
            <a:t>Desa</a:t>
          </a:r>
          <a:endParaRPr lang="en-ID" sz="1400" b="1" dirty="0"/>
        </a:p>
      </dgm:t>
    </dgm:pt>
    <dgm:pt modelId="{DBE6639A-94B4-4716-B983-8B141393F606}" type="parTrans" cxnId="{6B428121-ABB4-4076-AE7F-87E2A168BC05}">
      <dgm:prSet/>
      <dgm:spPr/>
      <dgm:t>
        <a:bodyPr/>
        <a:lstStyle/>
        <a:p>
          <a:endParaRPr lang="en-US" sz="1400"/>
        </a:p>
      </dgm:t>
    </dgm:pt>
    <dgm:pt modelId="{D2E78A6F-8079-4D52-A1DC-EC7EF2D50704}" type="sibTrans" cxnId="{6B428121-ABB4-4076-AE7F-87E2A168BC05}">
      <dgm:prSet/>
      <dgm:spPr/>
      <dgm:t>
        <a:bodyPr/>
        <a:lstStyle/>
        <a:p>
          <a:endParaRPr lang="en-US" sz="1400"/>
        </a:p>
      </dgm:t>
    </dgm:pt>
    <dgm:pt modelId="{9C61524F-5742-43C4-A568-74CE45550765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en-US" sz="1400" b="1" dirty="0" err="1"/>
            <a:t>distribusi</a:t>
          </a:r>
          <a:r>
            <a:rPr lang="en-US" sz="1400" b="1" dirty="0"/>
            <a:t> DD </a:t>
          </a:r>
          <a:r>
            <a:rPr lang="en-US" sz="1400" dirty="0"/>
            <a:t>yang</a:t>
          </a:r>
          <a:r>
            <a:rPr lang="en-US" sz="1400" b="1" dirty="0"/>
            <a:t> </a:t>
          </a:r>
          <a:r>
            <a:rPr lang="en-US" sz="1400" b="1" dirty="0" err="1"/>
            <a:t>adil</a:t>
          </a:r>
          <a:r>
            <a:rPr lang="en-US" sz="1400" b="1" dirty="0"/>
            <a:t> </a:t>
          </a:r>
          <a:r>
            <a:rPr lang="en-US" sz="1400" dirty="0" err="1"/>
            <a:t>serta</a:t>
          </a:r>
          <a:r>
            <a:rPr lang="en-US" sz="1400" dirty="0"/>
            <a:t> </a:t>
          </a:r>
          <a:r>
            <a:rPr lang="en-US" sz="1400" b="1" dirty="0" err="1"/>
            <a:t>fokus</a:t>
          </a:r>
          <a:r>
            <a:rPr lang="en-US" sz="1400" dirty="0"/>
            <a:t> </a:t>
          </a:r>
          <a:r>
            <a:rPr lang="en-US" sz="1400" b="1" dirty="0" err="1"/>
            <a:t>pengentasan</a:t>
          </a:r>
          <a:r>
            <a:rPr lang="en-US" sz="1400" b="1" dirty="0"/>
            <a:t> </a:t>
          </a:r>
          <a:r>
            <a:rPr lang="en-US" sz="1400" b="1" dirty="0" err="1"/>
            <a:t>kemiskinan</a:t>
          </a:r>
          <a:r>
            <a:rPr lang="en-US" sz="1400" b="1" dirty="0"/>
            <a:t> </a:t>
          </a:r>
          <a:r>
            <a:rPr lang="en-US" sz="1400" b="1" dirty="0" err="1"/>
            <a:t>desa</a:t>
          </a:r>
          <a:endParaRPr lang="en-US" sz="1400" dirty="0"/>
        </a:p>
      </dgm:t>
    </dgm:pt>
    <dgm:pt modelId="{7C4233A1-47E4-492E-9B2D-CC61538FC46C}" type="parTrans" cxnId="{E696F51C-42C1-4A97-BEE0-4A4D34A1D1C2}">
      <dgm:prSet/>
      <dgm:spPr/>
      <dgm:t>
        <a:bodyPr/>
        <a:lstStyle/>
        <a:p>
          <a:endParaRPr lang="en-US" sz="1400"/>
        </a:p>
      </dgm:t>
    </dgm:pt>
    <dgm:pt modelId="{208C59E0-730F-49AE-9D7E-9A887DD743B9}" type="sibTrans" cxnId="{E696F51C-42C1-4A97-BEE0-4A4D34A1D1C2}">
      <dgm:prSet/>
      <dgm:spPr/>
      <dgm:t>
        <a:bodyPr/>
        <a:lstStyle/>
        <a:p>
          <a:endParaRPr lang="en-US" sz="1400"/>
        </a:p>
      </dgm:t>
    </dgm:pt>
    <dgm:pt modelId="{7C3E6E03-FBA9-4E5D-AC03-8C2D2D4AE607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en-US" sz="1400" b="1" dirty="0" err="1"/>
            <a:t>peningkatan</a:t>
          </a:r>
          <a:r>
            <a:rPr lang="en-US" sz="1400" b="1" dirty="0"/>
            <a:t> </a:t>
          </a:r>
          <a:r>
            <a:rPr lang="en-US" sz="1400" b="1" dirty="0" err="1"/>
            <a:t>kesejahteraan</a:t>
          </a:r>
          <a:r>
            <a:rPr lang="en-US" sz="1400" b="1" dirty="0"/>
            <a:t> </a:t>
          </a:r>
          <a:r>
            <a:rPr lang="en-US" sz="1400" dirty="0" err="1"/>
            <a:t>melalui</a:t>
          </a:r>
          <a:r>
            <a:rPr lang="en-US" sz="1400" b="1" dirty="0"/>
            <a:t> </a:t>
          </a:r>
          <a:r>
            <a:rPr lang="en-US" sz="1400" b="1" dirty="0" err="1"/>
            <a:t>pemanfaatan</a:t>
          </a:r>
          <a:r>
            <a:rPr lang="en-US" sz="1400" b="1" dirty="0"/>
            <a:t> DD </a:t>
          </a:r>
          <a:r>
            <a:rPr lang="en-US" sz="1400" dirty="0" err="1"/>
            <a:t>untuk</a:t>
          </a:r>
          <a:r>
            <a:rPr lang="en-US" sz="1400" dirty="0"/>
            <a:t> </a:t>
          </a:r>
          <a:r>
            <a:rPr lang="en-US" sz="1400" b="1" dirty="0" err="1"/>
            <a:t>pemberdayaan</a:t>
          </a:r>
          <a:r>
            <a:rPr lang="en-US" sz="1400" dirty="0"/>
            <a:t> </a:t>
          </a:r>
          <a:r>
            <a:rPr lang="en-US" sz="1400" b="1" dirty="0" err="1"/>
            <a:t>masyarakat</a:t>
          </a:r>
          <a:r>
            <a:rPr lang="en-US" sz="1400" dirty="0"/>
            <a:t> </a:t>
          </a:r>
          <a:r>
            <a:rPr lang="en-US" sz="1400" dirty="0" err="1"/>
            <a:t>dan</a:t>
          </a:r>
          <a:r>
            <a:rPr lang="en-US" sz="1400" dirty="0"/>
            <a:t> </a:t>
          </a:r>
          <a:r>
            <a:rPr lang="en-US" sz="1400" b="1" dirty="0" err="1"/>
            <a:t>pengembangan</a:t>
          </a:r>
          <a:r>
            <a:rPr lang="en-US" sz="1400" b="1" dirty="0"/>
            <a:t> </a:t>
          </a:r>
          <a:r>
            <a:rPr lang="en-US" sz="1400" b="1" dirty="0" err="1"/>
            <a:t>potensi</a:t>
          </a:r>
          <a:r>
            <a:rPr lang="en-US" sz="1400" b="1" dirty="0"/>
            <a:t> </a:t>
          </a:r>
          <a:r>
            <a:rPr lang="en-US" sz="1400" b="1" dirty="0" err="1"/>
            <a:t>ekonomi</a:t>
          </a:r>
          <a:r>
            <a:rPr lang="en-US" sz="1400" dirty="0"/>
            <a:t> </a:t>
          </a:r>
          <a:endParaRPr lang="en-US" sz="1400" b="1" dirty="0"/>
        </a:p>
      </dgm:t>
    </dgm:pt>
    <dgm:pt modelId="{9181E6D9-9D94-47E9-B267-2C50239B6F1C}" type="parTrans" cxnId="{5CB7F732-DA5A-4E01-95A3-A519EE221547}">
      <dgm:prSet/>
      <dgm:spPr/>
      <dgm:t>
        <a:bodyPr/>
        <a:lstStyle/>
        <a:p>
          <a:endParaRPr lang="en-US" sz="1400"/>
        </a:p>
      </dgm:t>
    </dgm:pt>
    <dgm:pt modelId="{A7E7F67C-E8B3-41C2-8092-674442C2FD52}" type="sibTrans" cxnId="{5CB7F732-DA5A-4E01-95A3-A519EE221547}">
      <dgm:prSet/>
      <dgm:spPr/>
      <dgm:t>
        <a:bodyPr/>
        <a:lstStyle/>
        <a:p>
          <a:endParaRPr lang="en-US" sz="1400"/>
        </a:p>
      </dgm:t>
    </dgm:pt>
    <dgm:pt modelId="{F424E371-F2B9-4D1E-876C-E9A5313E6A7E}">
      <dgm:prSet custT="1"/>
      <dgm:spPr/>
      <dgm:t>
        <a:bodyPr/>
        <a:lstStyle/>
        <a:p>
          <a:pPr rtl="0"/>
          <a:r>
            <a:rPr lang="en-ID" sz="1400" dirty="0" err="1"/>
            <a:t>Penguatan</a:t>
          </a:r>
          <a:r>
            <a:rPr lang="en-ID" sz="1400" dirty="0"/>
            <a:t> </a:t>
          </a:r>
          <a:r>
            <a:rPr lang="en-ID" sz="1400" dirty="0" err="1"/>
            <a:t>pengelolaan</a:t>
          </a:r>
          <a:r>
            <a:rPr lang="en-ID" sz="1400" dirty="0"/>
            <a:t> </a:t>
          </a:r>
          <a:r>
            <a:rPr lang="en-ID" sz="1400" b="1" dirty="0"/>
            <a:t>DID, </a:t>
          </a:r>
          <a:r>
            <a:rPr lang="en-ID" sz="1400" b="1" dirty="0" err="1"/>
            <a:t>Otsus</a:t>
          </a:r>
          <a:r>
            <a:rPr lang="en-ID" sz="1400" b="1" dirty="0"/>
            <a:t>, </a:t>
          </a:r>
          <a:r>
            <a:rPr lang="en-ID" sz="1400" b="1" dirty="0" err="1"/>
            <a:t>dan</a:t>
          </a:r>
          <a:r>
            <a:rPr lang="en-ID" sz="1400" b="1" dirty="0"/>
            <a:t> Dais Yogyakarta</a:t>
          </a:r>
          <a:endParaRPr lang="en-US" sz="1400" dirty="0"/>
        </a:p>
      </dgm:t>
    </dgm:pt>
    <dgm:pt modelId="{9955C4C5-BDA0-4FC3-B8A1-659A6F585350}" type="sibTrans" cxnId="{9E76EE42-795E-4AFC-907C-E1A9BC15785E}">
      <dgm:prSet/>
      <dgm:spPr/>
      <dgm:t>
        <a:bodyPr/>
        <a:lstStyle/>
        <a:p>
          <a:endParaRPr lang="en-US" sz="1400"/>
        </a:p>
      </dgm:t>
    </dgm:pt>
    <dgm:pt modelId="{7A1F411B-36A8-4B8F-9798-CBD641E70ABE}" type="parTrans" cxnId="{9E76EE42-795E-4AFC-907C-E1A9BC15785E}">
      <dgm:prSet/>
      <dgm:spPr/>
      <dgm:t>
        <a:bodyPr/>
        <a:lstStyle/>
        <a:p>
          <a:endParaRPr lang="en-US" sz="1400"/>
        </a:p>
      </dgm:t>
    </dgm:pt>
    <dgm:pt modelId="{D52EF7D9-D8F0-4771-A26D-3ED8E1709095}" type="pres">
      <dgm:prSet presAssocID="{16718A02-08D7-4A90-8B8D-890E027511A0}" presName="Name0" presStyleCnt="0">
        <dgm:presLayoutVars>
          <dgm:dir/>
          <dgm:animLvl val="lvl"/>
          <dgm:resizeHandles val="exact"/>
        </dgm:presLayoutVars>
      </dgm:prSet>
      <dgm:spPr/>
    </dgm:pt>
    <dgm:pt modelId="{14B77864-99A0-40D5-A8D6-F30D34F0271C}" type="pres">
      <dgm:prSet presAssocID="{F424E371-F2B9-4D1E-876C-E9A5313E6A7E}" presName="linNode" presStyleCnt="0"/>
      <dgm:spPr/>
    </dgm:pt>
    <dgm:pt modelId="{D7A1D345-9927-4A49-B9DE-18992E097DD4}" type="pres">
      <dgm:prSet presAssocID="{F424E371-F2B9-4D1E-876C-E9A5313E6A7E}" presName="parentText" presStyleLbl="node1" presStyleIdx="0" presStyleCnt="2" custScaleX="80864">
        <dgm:presLayoutVars>
          <dgm:chMax val="1"/>
          <dgm:bulletEnabled val="1"/>
        </dgm:presLayoutVars>
      </dgm:prSet>
      <dgm:spPr/>
    </dgm:pt>
    <dgm:pt modelId="{7521A38E-EDB9-4732-8A32-1F5E3774F7AC}" type="pres">
      <dgm:prSet presAssocID="{F424E371-F2B9-4D1E-876C-E9A5313E6A7E}" presName="descendantText" presStyleLbl="alignAccFollowNode1" presStyleIdx="0" presStyleCnt="2" custScaleX="149235">
        <dgm:presLayoutVars>
          <dgm:bulletEnabled val="1"/>
        </dgm:presLayoutVars>
      </dgm:prSet>
      <dgm:spPr/>
    </dgm:pt>
    <dgm:pt modelId="{298452FA-54ED-4D92-A74C-1D13F829145F}" type="pres">
      <dgm:prSet presAssocID="{9955C4C5-BDA0-4FC3-B8A1-659A6F585350}" presName="sp" presStyleCnt="0"/>
      <dgm:spPr/>
    </dgm:pt>
    <dgm:pt modelId="{9E52F76A-EC6B-451E-A7EE-56EF91FBE712}" type="pres">
      <dgm:prSet presAssocID="{B85DB7CD-62FC-4A2B-AFDC-487A0238BE68}" presName="linNode" presStyleCnt="0"/>
      <dgm:spPr/>
    </dgm:pt>
    <dgm:pt modelId="{8DACDD6D-B84B-482C-8160-A4226F039261}" type="pres">
      <dgm:prSet presAssocID="{B85DB7CD-62FC-4A2B-AFDC-487A0238BE68}" presName="parentText" presStyleLbl="node1" presStyleIdx="1" presStyleCnt="2" custScaleX="68463">
        <dgm:presLayoutVars>
          <dgm:chMax val="1"/>
          <dgm:bulletEnabled val="1"/>
        </dgm:presLayoutVars>
      </dgm:prSet>
      <dgm:spPr/>
    </dgm:pt>
    <dgm:pt modelId="{DFAF40EA-36BA-462B-8B9F-BF817F4AF86E}" type="pres">
      <dgm:prSet presAssocID="{B85DB7CD-62FC-4A2B-AFDC-487A0238BE68}" presName="descendantText" presStyleLbl="alignAccFollowNode1" presStyleIdx="1" presStyleCnt="2" custScaleX="129707" custScaleY="151592">
        <dgm:presLayoutVars>
          <dgm:bulletEnabled val="1"/>
        </dgm:presLayoutVars>
      </dgm:prSet>
      <dgm:spPr/>
    </dgm:pt>
  </dgm:ptLst>
  <dgm:cxnLst>
    <dgm:cxn modelId="{F6891819-55D5-401D-A354-34FC96079DD7}" type="presOf" srcId="{16718A02-08D7-4A90-8B8D-890E027511A0}" destId="{D52EF7D9-D8F0-4771-A26D-3ED8E1709095}" srcOrd="0" destOrd="0" presId="urn:microsoft.com/office/officeart/2005/8/layout/vList5"/>
    <dgm:cxn modelId="{E696F51C-42C1-4A97-BEE0-4A4D34A1D1C2}" srcId="{B85DB7CD-62FC-4A2B-AFDC-487A0238BE68}" destId="{9C61524F-5742-43C4-A568-74CE45550765}" srcOrd="0" destOrd="0" parTransId="{7C4233A1-47E4-492E-9B2D-CC61538FC46C}" sibTransId="{208C59E0-730F-49AE-9D7E-9A887DD743B9}"/>
    <dgm:cxn modelId="{6B428121-ABB4-4076-AE7F-87E2A168BC05}" srcId="{16718A02-08D7-4A90-8B8D-890E027511A0}" destId="{B85DB7CD-62FC-4A2B-AFDC-487A0238BE68}" srcOrd="1" destOrd="0" parTransId="{DBE6639A-94B4-4716-B983-8B141393F606}" sibTransId="{D2E78A6F-8079-4D52-A1DC-EC7EF2D50704}"/>
    <dgm:cxn modelId="{5CB7F732-DA5A-4E01-95A3-A519EE221547}" srcId="{B85DB7CD-62FC-4A2B-AFDC-487A0238BE68}" destId="{7C3E6E03-FBA9-4E5D-AC03-8C2D2D4AE607}" srcOrd="1" destOrd="0" parTransId="{9181E6D9-9D94-47E9-B267-2C50239B6F1C}" sibTransId="{A7E7F67C-E8B3-41C2-8092-674442C2FD52}"/>
    <dgm:cxn modelId="{6803413E-AD4C-4244-B4A6-871FBA5A7080}" type="presOf" srcId="{F424E371-F2B9-4D1E-876C-E9A5313E6A7E}" destId="{D7A1D345-9927-4A49-B9DE-18992E097DD4}" srcOrd="0" destOrd="0" presId="urn:microsoft.com/office/officeart/2005/8/layout/vList5"/>
    <dgm:cxn modelId="{9E76EE42-795E-4AFC-907C-E1A9BC15785E}" srcId="{16718A02-08D7-4A90-8B8D-890E027511A0}" destId="{F424E371-F2B9-4D1E-876C-E9A5313E6A7E}" srcOrd="0" destOrd="0" parTransId="{7A1F411B-36A8-4B8F-9798-CBD641E70ABE}" sibTransId="{9955C4C5-BDA0-4FC3-B8A1-659A6F585350}"/>
    <dgm:cxn modelId="{74D4567E-07C5-44FA-AA9E-CE64B820E800}" type="presOf" srcId="{A2F815EE-B211-4958-AE1B-20B729FE28EA}" destId="{7521A38E-EDB9-4732-8A32-1F5E3774F7AC}" srcOrd="0" destOrd="0" presId="urn:microsoft.com/office/officeart/2005/8/layout/vList5"/>
    <dgm:cxn modelId="{DD272C81-77C8-4AB0-8DA9-A9C4DA6E0F7F}" type="presOf" srcId="{1175A742-17F8-4517-93E3-83322C4A3529}" destId="{7521A38E-EDB9-4732-8A32-1F5E3774F7AC}" srcOrd="0" destOrd="1" presId="urn:microsoft.com/office/officeart/2005/8/layout/vList5"/>
    <dgm:cxn modelId="{EB357EAF-ACFE-4376-B2BD-BC479749222A}" type="presOf" srcId="{7C3E6E03-FBA9-4E5D-AC03-8C2D2D4AE607}" destId="{DFAF40EA-36BA-462B-8B9F-BF817F4AF86E}" srcOrd="0" destOrd="1" presId="urn:microsoft.com/office/officeart/2005/8/layout/vList5"/>
    <dgm:cxn modelId="{26D9EBBD-130B-4632-8FB8-28F75CBA67B7}" srcId="{F424E371-F2B9-4D1E-876C-E9A5313E6A7E}" destId="{1175A742-17F8-4517-93E3-83322C4A3529}" srcOrd="1" destOrd="0" parTransId="{C4A84E66-7C9A-4573-B284-64D1D7CDEA24}" sibTransId="{7ECE57A3-A5A2-4C79-A5A8-B3512702236E}"/>
    <dgm:cxn modelId="{8A9432D8-6848-4D6C-AE83-736707EF7A73}" type="presOf" srcId="{9C61524F-5742-43C4-A568-74CE45550765}" destId="{DFAF40EA-36BA-462B-8B9F-BF817F4AF86E}" srcOrd="0" destOrd="0" presId="urn:microsoft.com/office/officeart/2005/8/layout/vList5"/>
    <dgm:cxn modelId="{9AB3EBED-DE93-4BC3-A747-BF34CD93A27B}" srcId="{F424E371-F2B9-4D1E-876C-E9A5313E6A7E}" destId="{A2F815EE-B211-4958-AE1B-20B729FE28EA}" srcOrd="0" destOrd="0" parTransId="{83B8B496-B73B-4671-8C82-255C338AB354}" sibTransId="{46F1046F-A005-439C-8E8A-C27493ED1D97}"/>
    <dgm:cxn modelId="{B967A2F1-E933-4CE2-8D0A-EF9E2D747C88}" type="presOf" srcId="{B85DB7CD-62FC-4A2B-AFDC-487A0238BE68}" destId="{8DACDD6D-B84B-482C-8160-A4226F039261}" srcOrd="0" destOrd="0" presId="urn:microsoft.com/office/officeart/2005/8/layout/vList5"/>
    <dgm:cxn modelId="{B58B5B6C-AE62-47B3-8FF8-CC1814805E6A}" type="presParOf" srcId="{D52EF7D9-D8F0-4771-A26D-3ED8E1709095}" destId="{14B77864-99A0-40D5-A8D6-F30D34F0271C}" srcOrd="0" destOrd="0" presId="urn:microsoft.com/office/officeart/2005/8/layout/vList5"/>
    <dgm:cxn modelId="{D6525D41-AB2B-478F-BABD-E048EBEEECF6}" type="presParOf" srcId="{14B77864-99A0-40D5-A8D6-F30D34F0271C}" destId="{D7A1D345-9927-4A49-B9DE-18992E097DD4}" srcOrd="0" destOrd="0" presId="urn:microsoft.com/office/officeart/2005/8/layout/vList5"/>
    <dgm:cxn modelId="{2582B572-65E5-4E29-93B0-04E44177A068}" type="presParOf" srcId="{14B77864-99A0-40D5-A8D6-F30D34F0271C}" destId="{7521A38E-EDB9-4732-8A32-1F5E3774F7AC}" srcOrd="1" destOrd="0" presId="urn:microsoft.com/office/officeart/2005/8/layout/vList5"/>
    <dgm:cxn modelId="{2E66777A-1CB7-47F7-BD1A-17EF1411BC1A}" type="presParOf" srcId="{D52EF7D9-D8F0-4771-A26D-3ED8E1709095}" destId="{298452FA-54ED-4D92-A74C-1D13F829145F}" srcOrd="1" destOrd="0" presId="urn:microsoft.com/office/officeart/2005/8/layout/vList5"/>
    <dgm:cxn modelId="{0EE73F4E-8781-495E-A199-7C2AA89A2771}" type="presParOf" srcId="{D52EF7D9-D8F0-4771-A26D-3ED8E1709095}" destId="{9E52F76A-EC6B-451E-A7EE-56EF91FBE712}" srcOrd="2" destOrd="0" presId="urn:microsoft.com/office/officeart/2005/8/layout/vList5"/>
    <dgm:cxn modelId="{0104E6A7-B828-415F-8BC3-E9B6262D1005}" type="presParOf" srcId="{9E52F76A-EC6B-451E-A7EE-56EF91FBE712}" destId="{8DACDD6D-B84B-482C-8160-A4226F039261}" srcOrd="0" destOrd="0" presId="urn:microsoft.com/office/officeart/2005/8/layout/vList5"/>
    <dgm:cxn modelId="{E1D74998-4DD3-42AD-BA54-B5DE62B8BCAB}" type="presParOf" srcId="{9E52F76A-EC6B-451E-A7EE-56EF91FBE712}" destId="{DFAF40EA-36BA-462B-8B9F-BF817F4AF86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718A02-08D7-4A90-8B8D-890E027511A0}" type="doc">
      <dgm:prSet loTypeId="urn:microsoft.com/office/officeart/2005/8/layout/vList5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9898C23C-E91F-419A-9757-46FB3870949B}">
      <dgm:prSet custT="1"/>
      <dgm:spPr/>
      <dgm:t>
        <a:bodyPr/>
        <a:lstStyle/>
        <a:p>
          <a:pPr rtl="0"/>
          <a:r>
            <a:rPr lang="en-ID" sz="1400" dirty="0" err="1">
              <a:solidFill>
                <a:schemeClr val="bg1"/>
              </a:solidFill>
            </a:rPr>
            <a:t>Penguatan</a:t>
          </a:r>
          <a:r>
            <a:rPr lang="en-ID" sz="1400" dirty="0">
              <a:solidFill>
                <a:schemeClr val="bg1"/>
              </a:solidFill>
            </a:rPr>
            <a:t> </a:t>
          </a:r>
          <a:r>
            <a:rPr lang="en-ID" sz="1400" dirty="0" err="1">
              <a:solidFill>
                <a:schemeClr val="bg1"/>
              </a:solidFill>
            </a:rPr>
            <a:t>pengelolaan</a:t>
          </a:r>
          <a:r>
            <a:rPr lang="en-ID" sz="1400" dirty="0">
              <a:solidFill>
                <a:schemeClr val="bg1"/>
              </a:solidFill>
            </a:rPr>
            <a:t> </a:t>
          </a:r>
          <a:r>
            <a:rPr lang="en-ID" sz="1400" b="1" dirty="0">
              <a:solidFill>
                <a:schemeClr val="bg1"/>
              </a:solidFill>
            </a:rPr>
            <a:t>Dana Transfer </a:t>
          </a:r>
          <a:r>
            <a:rPr lang="en-ID" sz="1400" b="1" dirty="0" err="1">
              <a:solidFill>
                <a:schemeClr val="bg1"/>
              </a:solidFill>
            </a:rPr>
            <a:t>Umum</a:t>
          </a:r>
          <a:r>
            <a:rPr lang="en-ID" sz="1400" b="1" dirty="0">
              <a:solidFill>
                <a:schemeClr val="bg1"/>
              </a:solidFill>
            </a:rPr>
            <a:t> (DTU)</a:t>
          </a:r>
          <a:endParaRPr lang="en-US" sz="1400" dirty="0">
            <a:solidFill>
              <a:schemeClr val="bg1"/>
            </a:solidFill>
          </a:endParaRPr>
        </a:p>
      </dgm:t>
    </dgm:pt>
    <dgm:pt modelId="{F010CD3F-5EAA-4DA5-87A4-6456429427AD}" type="parTrans" cxnId="{08DA8A0B-6AB8-4F0D-9BB8-4FC8E4C57B41}">
      <dgm:prSet/>
      <dgm:spPr/>
      <dgm:t>
        <a:bodyPr/>
        <a:lstStyle/>
        <a:p>
          <a:endParaRPr lang="en-US" sz="1400"/>
        </a:p>
      </dgm:t>
    </dgm:pt>
    <dgm:pt modelId="{6285AB60-4EBB-47D0-B27C-433E0DA83C59}" type="sibTrans" cxnId="{08DA8A0B-6AB8-4F0D-9BB8-4FC8E4C57B41}">
      <dgm:prSet/>
      <dgm:spPr/>
      <dgm:t>
        <a:bodyPr/>
        <a:lstStyle/>
        <a:p>
          <a:endParaRPr lang="en-US" sz="1400"/>
        </a:p>
      </dgm:t>
    </dgm:pt>
    <dgm:pt modelId="{73749D62-9059-48B8-A3BC-06BC1EE66637}">
      <dgm:prSet custT="1"/>
      <dgm:spPr/>
      <dgm:t>
        <a:bodyPr/>
        <a:lstStyle/>
        <a:p>
          <a:pPr rtl="0">
            <a:spcBef>
              <a:spcPts val="300"/>
            </a:spcBef>
            <a:spcAft>
              <a:spcPts val="300"/>
            </a:spcAft>
          </a:pPr>
          <a:r>
            <a:rPr lang="en-US" sz="1400" b="1" dirty="0"/>
            <a:t>DAU </a:t>
          </a:r>
          <a:r>
            <a:rPr lang="en-US" sz="1400" b="1" dirty="0" err="1"/>
            <a:t>bersifat</a:t>
          </a:r>
          <a:r>
            <a:rPr lang="en-US" sz="1400" b="1" dirty="0"/>
            <a:t> final</a:t>
          </a:r>
          <a:endParaRPr lang="en-US" sz="1400" dirty="0"/>
        </a:p>
      </dgm:t>
    </dgm:pt>
    <dgm:pt modelId="{8E684645-B736-4F5E-93B2-175BCAC25BCB}" type="parTrans" cxnId="{48232C97-5E4A-40FB-8EDB-C8D7320C2326}">
      <dgm:prSet/>
      <dgm:spPr/>
      <dgm:t>
        <a:bodyPr/>
        <a:lstStyle/>
        <a:p>
          <a:endParaRPr lang="en-US" sz="1400"/>
        </a:p>
      </dgm:t>
    </dgm:pt>
    <dgm:pt modelId="{9D414513-D0C5-4CEA-B3D7-341F079F1AE5}" type="sibTrans" cxnId="{48232C97-5E4A-40FB-8EDB-C8D7320C2326}">
      <dgm:prSet/>
      <dgm:spPr/>
      <dgm:t>
        <a:bodyPr/>
        <a:lstStyle/>
        <a:p>
          <a:endParaRPr lang="en-US" sz="1400"/>
        </a:p>
      </dgm:t>
    </dgm:pt>
    <dgm:pt modelId="{69F6C16E-D76A-4A75-94C5-43B9BE6068D0}">
      <dgm:prSet custT="1"/>
      <dgm:spPr/>
      <dgm:t>
        <a:bodyPr/>
        <a:lstStyle/>
        <a:p>
          <a:pPr rtl="0">
            <a:spcBef>
              <a:spcPts val="300"/>
            </a:spcBef>
            <a:spcAft>
              <a:spcPts val="300"/>
            </a:spcAft>
          </a:pPr>
          <a:r>
            <a:rPr lang="en-US" sz="1400" b="0" dirty="0" err="1"/>
            <a:t>Pemenuhan</a:t>
          </a:r>
          <a:r>
            <a:rPr lang="en-US" sz="1400" b="1" dirty="0"/>
            <a:t> mandatory </a:t>
          </a:r>
          <a:r>
            <a:rPr lang="en-US" sz="1400" b="0" dirty="0"/>
            <a:t>spending </a:t>
          </a:r>
          <a:r>
            <a:rPr lang="en-US" sz="1400" b="0" dirty="0" err="1"/>
            <a:t>utk</a:t>
          </a:r>
          <a:r>
            <a:rPr lang="en-US" sz="1400" b="0" dirty="0"/>
            <a:t> </a:t>
          </a:r>
          <a:r>
            <a:rPr lang="en-US" sz="1400" b="1" dirty="0" err="1"/>
            <a:t>infrastruktur</a:t>
          </a:r>
          <a:endParaRPr lang="en-US" sz="1400" dirty="0"/>
        </a:p>
      </dgm:t>
    </dgm:pt>
    <dgm:pt modelId="{623D4886-BA6E-44AD-96AE-276AE5A3E5F7}" type="parTrans" cxnId="{717AC767-C3F1-4BE6-8A5E-7FAC48DB0018}">
      <dgm:prSet/>
      <dgm:spPr/>
      <dgm:t>
        <a:bodyPr/>
        <a:lstStyle/>
        <a:p>
          <a:endParaRPr lang="en-US" sz="1400"/>
        </a:p>
      </dgm:t>
    </dgm:pt>
    <dgm:pt modelId="{56FC6F1B-7329-432A-85FC-41B92447F755}" type="sibTrans" cxnId="{717AC767-C3F1-4BE6-8A5E-7FAC48DB0018}">
      <dgm:prSet/>
      <dgm:spPr/>
      <dgm:t>
        <a:bodyPr/>
        <a:lstStyle/>
        <a:p>
          <a:endParaRPr lang="en-US" sz="1400"/>
        </a:p>
      </dgm:t>
    </dgm:pt>
    <dgm:pt modelId="{271ADF14-77EB-4BB6-BCAB-A9E32F3D81C5}">
      <dgm:prSet custT="1"/>
      <dgm:spPr/>
      <dgm:t>
        <a:bodyPr/>
        <a:lstStyle/>
        <a:p>
          <a:pPr rtl="0">
            <a:spcBef>
              <a:spcPts val="300"/>
            </a:spcBef>
            <a:spcAft>
              <a:spcPts val="300"/>
            </a:spcAft>
          </a:pPr>
          <a:r>
            <a:rPr lang="en-US" sz="1400" b="1" dirty="0"/>
            <a:t>Roadmap </a:t>
          </a:r>
          <a:r>
            <a:rPr lang="en-US" sz="1400" b="1" dirty="0" err="1"/>
            <a:t>penyelesaian</a:t>
          </a:r>
          <a:r>
            <a:rPr lang="en-US" sz="1400" b="1" dirty="0"/>
            <a:t> </a:t>
          </a:r>
          <a:r>
            <a:rPr lang="en-US" sz="1400" b="1" dirty="0" err="1"/>
            <a:t>Kurang</a:t>
          </a:r>
          <a:r>
            <a:rPr lang="en-US" sz="1400" b="1" dirty="0"/>
            <a:t> Bayar/</a:t>
          </a:r>
          <a:r>
            <a:rPr lang="en-US" sz="1400" b="1" dirty="0" err="1"/>
            <a:t>Lebih</a:t>
          </a:r>
          <a:r>
            <a:rPr lang="en-US" sz="1400" b="1" dirty="0"/>
            <a:t> Bayar DBH</a:t>
          </a:r>
          <a:endParaRPr lang="en-ID" sz="1400" b="1" dirty="0"/>
        </a:p>
      </dgm:t>
    </dgm:pt>
    <dgm:pt modelId="{929F7737-2158-424C-9DA0-740EB08A9BF9}" type="parTrans" cxnId="{4E1D9A13-0975-4074-83ED-64B082BA5810}">
      <dgm:prSet/>
      <dgm:spPr/>
      <dgm:t>
        <a:bodyPr/>
        <a:lstStyle/>
        <a:p>
          <a:endParaRPr lang="en-US" sz="1400"/>
        </a:p>
      </dgm:t>
    </dgm:pt>
    <dgm:pt modelId="{4E7AF040-EF33-4CB6-B390-BB0E2F725B67}" type="sibTrans" cxnId="{4E1D9A13-0975-4074-83ED-64B082BA5810}">
      <dgm:prSet/>
      <dgm:spPr/>
      <dgm:t>
        <a:bodyPr/>
        <a:lstStyle/>
        <a:p>
          <a:endParaRPr lang="en-US" sz="1400"/>
        </a:p>
      </dgm:t>
    </dgm:pt>
    <dgm:pt modelId="{788DBC21-16C3-4329-9C53-07A62E94D819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ID" sz="1400" dirty="0" err="1"/>
            <a:t>Penguatan</a:t>
          </a:r>
          <a:r>
            <a:rPr lang="en-ID" sz="1400" dirty="0"/>
            <a:t> </a:t>
          </a:r>
          <a:r>
            <a:rPr lang="en-ID" sz="1400" dirty="0" err="1"/>
            <a:t>pengelolaan</a:t>
          </a:r>
          <a:r>
            <a:rPr lang="en-ID" sz="1400" dirty="0"/>
            <a:t> </a:t>
          </a:r>
          <a:r>
            <a:rPr lang="en-ID" sz="1400" b="1" dirty="0"/>
            <a:t>Dana Transfer </a:t>
          </a:r>
          <a:r>
            <a:rPr lang="en-ID" sz="1400" b="1" dirty="0" err="1"/>
            <a:t>Khusus</a:t>
          </a:r>
          <a:r>
            <a:rPr lang="en-ID" sz="1400" b="1" dirty="0"/>
            <a:t> (DTK)</a:t>
          </a:r>
          <a:endParaRPr lang="en-US" sz="1400" dirty="0"/>
        </a:p>
      </dgm:t>
    </dgm:pt>
    <dgm:pt modelId="{4292DBC1-8BA2-49FD-BF01-60DF4414C62B}" type="parTrans" cxnId="{B3F42FEE-018E-4828-9F51-0B14BE257441}">
      <dgm:prSet/>
      <dgm:spPr/>
      <dgm:t>
        <a:bodyPr/>
        <a:lstStyle/>
        <a:p>
          <a:endParaRPr lang="en-US" sz="1400"/>
        </a:p>
      </dgm:t>
    </dgm:pt>
    <dgm:pt modelId="{E4F167D5-7214-47C5-9490-DA1E01333B6C}" type="sibTrans" cxnId="{B3F42FEE-018E-4828-9F51-0B14BE257441}">
      <dgm:prSet/>
      <dgm:spPr/>
      <dgm:t>
        <a:bodyPr/>
        <a:lstStyle/>
        <a:p>
          <a:endParaRPr lang="en-US" sz="1400"/>
        </a:p>
      </dgm:t>
    </dgm:pt>
    <dgm:pt modelId="{27482935-4B3C-4BD6-ACAD-5C6E9DEAA209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en-US" sz="1400" b="1" dirty="0" err="1"/>
            <a:t>pengurangan</a:t>
          </a:r>
          <a:r>
            <a:rPr lang="en-US" sz="1400" b="1" dirty="0"/>
            <a:t> </a:t>
          </a:r>
          <a:r>
            <a:rPr lang="en-US" sz="1400" b="1" dirty="0" err="1"/>
            <a:t>kesenjangan</a:t>
          </a:r>
          <a:r>
            <a:rPr lang="en-US" sz="1400" b="1" dirty="0"/>
            <a:t> </a:t>
          </a:r>
          <a:r>
            <a:rPr lang="en-US" sz="1400" b="1" dirty="0" err="1"/>
            <a:t>layanan</a:t>
          </a:r>
          <a:r>
            <a:rPr lang="en-US" sz="1400" b="1" dirty="0"/>
            <a:t> </a:t>
          </a:r>
          <a:r>
            <a:rPr lang="en-US" sz="1400" b="1" dirty="0" err="1"/>
            <a:t>publik</a:t>
          </a:r>
          <a:r>
            <a:rPr lang="en-US" sz="1400" b="1" dirty="0"/>
            <a:t> </a:t>
          </a:r>
          <a:r>
            <a:rPr lang="en-US" sz="1400" dirty="0" err="1"/>
            <a:t>dasar</a:t>
          </a:r>
          <a:r>
            <a:rPr lang="en-US" sz="1400" dirty="0"/>
            <a:t> </a:t>
          </a:r>
          <a:r>
            <a:rPr lang="en-US" sz="1400" dirty="0" err="1"/>
            <a:t>antardaerah</a:t>
          </a:r>
          <a:r>
            <a:rPr lang="en-US" sz="1400" dirty="0"/>
            <a:t> (focus SDM </a:t>
          </a:r>
          <a:r>
            <a:rPr lang="en-US" sz="1400" dirty="0" err="1"/>
            <a:t>dan</a:t>
          </a:r>
          <a:r>
            <a:rPr lang="en-US" sz="1400" dirty="0"/>
            <a:t> </a:t>
          </a:r>
          <a:r>
            <a:rPr lang="en-US" sz="1400" dirty="0" err="1"/>
            <a:t>daya</a:t>
          </a:r>
          <a:r>
            <a:rPr lang="en-US" sz="1400" dirty="0"/>
            <a:t> </a:t>
          </a:r>
          <a:r>
            <a:rPr lang="en-US" sz="1400" dirty="0" err="1"/>
            <a:t>saing</a:t>
          </a:r>
          <a:r>
            <a:rPr lang="en-US" sz="1400" dirty="0"/>
            <a:t>)</a:t>
          </a:r>
        </a:p>
      </dgm:t>
    </dgm:pt>
    <dgm:pt modelId="{A4FCE698-F1FA-4590-9A0E-8997DEA8A118}" type="parTrans" cxnId="{2EA6D3DC-4940-4675-891E-F87E9BC78212}">
      <dgm:prSet/>
      <dgm:spPr/>
      <dgm:t>
        <a:bodyPr/>
        <a:lstStyle/>
        <a:p>
          <a:endParaRPr lang="en-US" sz="1400"/>
        </a:p>
      </dgm:t>
    </dgm:pt>
    <dgm:pt modelId="{CE73AA4B-2D6D-4DDF-BA47-C88822930F7E}" type="sibTrans" cxnId="{2EA6D3DC-4940-4675-891E-F87E9BC78212}">
      <dgm:prSet/>
      <dgm:spPr/>
      <dgm:t>
        <a:bodyPr/>
        <a:lstStyle/>
        <a:p>
          <a:endParaRPr lang="en-US" sz="1400"/>
        </a:p>
      </dgm:t>
    </dgm:pt>
    <dgm:pt modelId="{9EAFEA6B-D7B3-4749-AE72-76E7E4F63155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en-US" sz="1400" b="1" dirty="0" err="1"/>
            <a:t>sinkronisasi</a:t>
          </a:r>
          <a:r>
            <a:rPr lang="en-US" sz="1400" b="1" dirty="0"/>
            <a:t> </a:t>
          </a:r>
          <a:r>
            <a:rPr lang="en-US" sz="1400" b="1" dirty="0" err="1"/>
            <a:t>perencanaan</a:t>
          </a:r>
          <a:r>
            <a:rPr lang="en-US" sz="1400" b="1" dirty="0"/>
            <a:t> DAK</a:t>
          </a:r>
          <a:endParaRPr lang="en-US" sz="1400" dirty="0"/>
        </a:p>
      </dgm:t>
    </dgm:pt>
    <dgm:pt modelId="{32A48614-08F5-4231-A084-3C3A8BFDC827}" type="parTrans" cxnId="{55C57F85-33D9-438F-BB1F-C69DDD26D427}">
      <dgm:prSet/>
      <dgm:spPr/>
      <dgm:t>
        <a:bodyPr/>
        <a:lstStyle/>
        <a:p>
          <a:endParaRPr lang="en-US" sz="1400"/>
        </a:p>
      </dgm:t>
    </dgm:pt>
    <dgm:pt modelId="{9E8B2CE1-CE67-4A6E-BE74-1EAD5D89363B}" type="sibTrans" cxnId="{55C57F85-33D9-438F-BB1F-C69DDD26D427}">
      <dgm:prSet/>
      <dgm:spPr/>
      <dgm:t>
        <a:bodyPr/>
        <a:lstStyle/>
        <a:p>
          <a:endParaRPr lang="en-US" sz="1400"/>
        </a:p>
      </dgm:t>
    </dgm:pt>
    <dgm:pt modelId="{AC18CD81-A2C2-4F1D-8CF2-20080650A97F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id-ID" sz="1400" dirty="0"/>
            <a:t>Pengalokasian dengan berbasis  </a:t>
          </a:r>
          <a:r>
            <a:rPr lang="nn-NO" sz="1400" b="1" dirty="0"/>
            <a:t>data </a:t>
          </a:r>
          <a:r>
            <a:rPr lang="nn-NO" sz="1400" dirty="0"/>
            <a:t>dan </a:t>
          </a:r>
          <a:r>
            <a:rPr lang="nn-NO" sz="1400" b="1" dirty="0"/>
            <a:t>biaya satuan </a:t>
          </a:r>
          <a:r>
            <a:rPr lang="id-ID" sz="1400" b="1" dirty="0"/>
            <a:t>yang mencerminkan kebutuhan riil daerah</a:t>
          </a:r>
          <a:endParaRPr lang="en-US" sz="1400" dirty="0"/>
        </a:p>
      </dgm:t>
    </dgm:pt>
    <dgm:pt modelId="{52FDA559-D39A-4534-9764-ECEBA352C36C}" type="parTrans" cxnId="{79B5A636-16BC-4867-BDE9-2D3838DC73FB}">
      <dgm:prSet/>
      <dgm:spPr/>
      <dgm:t>
        <a:bodyPr/>
        <a:lstStyle/>
        <a:p>
          <a:endParaRPr lang="en-US" sz="1400"/>
        </a:p>
      </dgm:t>
    </dgm:pt>
    <dgm:pt modelId="{088FA919-2239-47CF-8C24-E50E087691BC}" type="sibTrans" cxnId="{79B5A636-16BC-4867-BDE9-2D3838DC73FB}">
      <dgm:prSet/>
      <dgm:spPr/>
      <dgm:t>
        <a:bodyPr/>
        <a:lstStyle/>
        <a:p>
          <a:endParaRPr lang="en-US" sz="1400"/>
        </a:p>
      </dgm:t>
    </dgm:pt>
    <dgm:pt modelId="{B1CEDCEE-AF7A-478F-B106-8F4BAD71F120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id-ID" sz="1400" b="0" dirty="0"/>
            <a:t>Berorientasi untuk </a:t>
          </a:r>
          <a:r>
            <a:rPr lang="id-ID" sz="1400" b="1" dirty="0"/>
            <a:t>meningkatkan</a:t>
          </a:r>
          <a:r>
            <a:rPr lang="en-ID" sz="1400" dirty="0"/>
            <a:t> </a:t>
          </a:r>
          <a:r>
            <a:rPr lang="en-ID" sz="1400" b="1" dirty="0" err="1"/>
            <a:t>kinerja</a:t>
          </a:r>
          <a:r>
            <a:rPr lang="en-ID" sz="1400" b="1" dirty="0"/>
            <a:t> </a:t>
          </a:r>
          <a:r>
            <a:rPr lang="en-ID" sz="1400" dirty="0" err="1"/>
            <a:t>dan</a:t>
          </a:r>
          <a:r>
            <a:rPr lang="en-ID" sz="1400" dirty="0"/>
            <a:t> </a:t>
          </a:r>
          <a:r>
            <a:rPr lang="en-ID" sz="1400" b="1" dirty="0" err="1"/>
            <a:t>pencapaian</a:t>
          </a:r>
          <a:r>
            <a:rPr lang="en-ID" sz="1400" b="1" dirty="0"/>
            <a:t> </a:t>
          </a:r>
          <a:r>
            <a:rPr lang="en-ID" sz="1400" b="1" i="1" dirty="0"/>
            <a:t>output</a:t>
          </a:r>
          <a:endParaRPr lang="en-ID" sz="1400" b="1" dirty="0"/>
        </a:p>
      </dgm:t>
    </dgm:pt>
    <dgm:pt modelId="{7CD8C804-2DE3-4E07-BB9A-405D9EBCA968}" type="parTrans" cxnId="{777752E8-A3F7-485B-927F-A9133639BE1D}">
      <dgm:prSet/>
      <dgm:spPr/>
      <dgm:t>
        <a:bodyPr/>
        <a:lstStyle/>
        <a:p>
          <a:endParaRPr lang="en-US" sz="1400"/>
        </a:p>
      </dgm:t>
    </dgm:pt>
    <dgm:pt modelId="{C6A333FA-04A4-41D3-913E-C16CE47C4EB3}" type="sibTrans" cxnId="{777752E8-A3F7-485B-927F-A9133639BE1D}">
      <dgm:prSet/>
      <dgm:spPr/>
      <dgm:t>
        <a:bodyPr/>
        <a:lstStyle/>
        <a:p>
          <a:endParaRPr lang="en-US" sz="1400"/>
        </a:p>
      </dgm:t>
    </dgm:pt>
    <dgm:pt modelId="{D52EF7D9-D8F0-4771-A26D-3ED8E1709095}" type="pres">
      <dgm:prSet presAssocID="{16718A02-08D7-4A90-8B8D-890E027511A0}" presName="Name0" presStyleCnt="0">
        <dgm:presLayoutVars>
          <dgm:dir/>
          <dgm:animLvl val="lvl"/>
          <dgm:resizeHandles val="exact"/>
        </dgm:presLayoutVars>
      </dgm:prSet>
      <dgm:spPr/>
    </dgm:pt>
    <dgm:pt modelId="{01435EDB-3D76-47E2-8ACC-1565D07F3D2C}" type="pres">
      <dgm:prSet presAssocID="{9898C23C-E91F-419A-9757-46FB3870949B}" presName="linNode" presStyleCnt="0"/>
      <dgm:spPr/>
    </dgm:pt>
    <dgm:pt modelId="{8ADC00DF-FEB2-4942-AF79-31858BD10B12}" type="pres">
      <dgm:prSet presAssocID="{9898C23C-E91F-419A-9757-46FB3870949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1A77AC2B-F006-4DAE-BB3A-CF579A3675DA}" type="pres">
      <dgm:prSet presAssocID="{9898C23C-E91F-419A-9757-46FB3870949B}" presName="descendantText" presStyleLbl="alignAccFollowNode1" presStyleIdx="0" presStyleCnt="2" custScaleX="182882" custScaleY="111708" custLinFactNeighborX="0">
        <dgm:presLayoutVars>
          <dgm:bulletEnabled val="1"/>
        </dgm:presLayoutVars>
      </dgm:prSet>
      <dgm:spPr/>
    </dgm:pt>
    <dgm:pt modelId="{BFD311A8-8FAA-4967-B573-A25D8912CDFA}" type="pres">
      <dgm:prSet presAssocID="{6285AB60-4EBB-47D0-B27C-433E0DA83C59}" presName="sp" presStyleCnt="0"/>
      <dgm:spPr/>
    </dgm:pt>
    <dgm:pt modelId="{A0A930D3-5B3F-4201-BF3D-13A604DB5E5A}" type="pres">
      <dgm:prSet presAssocID="{788DBC21-16C3-4329-9C53-07A62E94D819}" presName="linNode" presStyleCnt="0"/>
      <dgm:spPr/>
    </dgm:pt>
    <dgm:pt modelId="{7DDD43E1-D78C-4D12-A3E5-AE6F092D3086}" type="pres">
      <dgm:prSet presAssocID="{788DBC21-16C3-4329-9C53-07A62E94D819}" presName="parentText" presStyleLbl="node1" presStyleIdx="1" presStyleCnt="2" custScaleX="96486">
        <dgm:presLayoutVars>
          <dgm:chMax val="1"/>
          <dgm:bulletEnabled val="1"/>
        </dgm:presLayoutVars>
      </dgm:prSet>
      <dgm:spPr/>
    </dgm:pt>
    <dgm:pt modelId="{41F5C14E-D424-42A3-95EA-56145E6C5685}" type="pres">
      <dgm:prSet presAssocID="{788DBC21-16C3-4329-9C53-07A62E94D819}" presName="descendantText" presStyleLbl="alignAccFollowNode1" presStyleIdx="1" presStyleCnt="2" custScaleX="172254" custScaleY="185424">
        <dgm:presLayoutVars>
          <dgm:bulletEnabled val="1"/>
        </dgm:presLayoutVars>
      </dgm:prSet>
      <dgm:spPr/>
    </dgm:pt>
  </dgm:ptLst>
  <dgm:cxnLst>
    <dgm:cxn modelId="{08DA8A0B-6AB8-4F0D-9BB8-4FC8E4C57B41}" srcId="{16718A02-08D7-4A90-8B8D-890E027511A0}" destId="{9898C23C-E91F-419A-9757-46FB3870949B}" srcOrd="0" destOrd="0" parTransId="{F010CD3F-5EAA-4DA5-87A4-6456429427AD}" sibTransId="{6285AB60-4EBB-47D0-B27C-433E0DA83C59}"/>
    <dgm:cxn modelId="{4E1D9A13-0975-4074-83ED-64B082BA5810}" srcId="{9898C23C-E91F-419A-9757-46FB3870949B}" destId="{271ADF14-77EB-4BB6-BCAB-A9E32F3D81C5}" srcOrd="2" destOrd="0" parTransId="{929F7737-2158-424C-9DA0-740EB08A9BF9}" sibTransId="{4E7AF040-EF33-4CB6-B390-BB0E2F725B67}"/>
    <dgm:cxn modelId="{F6891819-55D5-401D-A354-34FC96079DD7}" type="presOf" srcId="{16718A02-08D7-4A90-8B8D-890E027511A0}" destId="{D52EF7D9-D8F0-4771-A26D-3ED8E1709095}" srcOrd="0" destOrd="0" presId="urn:microsoft.com/office/officeart/2005/8/layout/vList5"/>
    <dgm:cxn modelId="{2CABD61B-6318-4458-95A7-E6BB93B2F53D}" type="presOf" srcId="{AC18CD81-A2C2-4F1D-8CF2-20080650A97F}" destId="{41F5C14E-D424-42A3-95EA-56145E6C5685}" srcOrd="0" destOrd="2" presId="urn:microsoft.com/office/officeart/2005/8/layout/vList5"/>
    <dgm:cxn modelId="{40C5581E-5088-45CE-A718-F394662E48B6}" type="presOf" srcId="{B1CEDCEE-AF7A-478F-B106-8F4BAD71F120}" destId="{41F5C14E-D424-42A3-95EA-56145E6C5685}" srcOrd="0" destOrd="3" presId="urn:microsoft.com/office/officeart/2005/8/layout/vList5"/>
    <dgm:cxn modelId="{CB00A82B-9E3F-4658-AE71-EC080F4AC0F6}" type="presOf" srcId="{27482935-4B3C-4BD6-ACAD-5C6E9DEAA209}" destId="{41F5C14E-D424-42A3-95EA-56145E6C5685}" srcOrd="0" destOrd="0" presId="urn:microsoft.com/office/officeart/2005/8/layout/vList5"/>
    <dgm:cxn modelId="{79B5A636-16BC-4867-BDE9-2D3838DC73FB}" srcId="{788DBC21-16C3-4329-9C53-07A62E94D819}" destId="{AC18CD81-A2C2-4F1D-8CF2-20080650A97F}" srcOrd="2" destOrd="0" parTransId="{52FDA559-D39A-4534-9764-ECEBA352C36C}" sibTransId="{088FA919-2239-47CF-8C24-E50E087691BC}"/>
    <dgm:cxn modelId="{E9DAE645-DCCF-484C-8D83-E6FE1C0369A0}" type="presOf" srcId="{788DBC21-16C3-4329-9C53-07A62E94D819}" destId="{7DDD43E1-D78C-4D12-A3E5-AE6F092D3086}" srcOrd="0" destOrd="0" presId="urn:microsoft.com/office/officeart/2005/8/layout/vList5"/>
    <dgm:cxn modelId="{717AC767-C3F1-4BE6-8A5E-7FAC48DB0018}" srcId="{9898C23C-E91F-419A-9757-46FB3870949B}" destId="{69F6C16E-D76A-4A75-94C5-43B9BE6068D0}" srcOrd="1" destOrd="0" parTransId="{623D4886-BA6E-44AD-96AE-276AE5A3E5F7}" sibTransId="{56FC6F1B-7329-432A-85FC-41B92447F755}"/>
    <dgm:cxn modelId="{670A4C82-3885-41D3-8E6A-B9AEA23F2446}" type="presOf" srcId="{9EAFEA6B-D7B3-4749-AE72-76E7E4F63155}" destId="{41F5C14E-D424-42A3-95EA-56145E6C5685}" srcOrd="0" destOrd="1" presId="urn:microsoft.com/office/officeart/2005/8/layout/vList5"/>
    <dgm:cxn modelId="{55C57F85-33D9-438F-BB1F-C69DDD26D427}" srcId="{788DBC21-16C3-4329-9C53-07A62E94D819}" destId="{9EAFEA6B-D7B3-4749-AE72-76E7E4F63155}" srcOrd="1" destOrd="0" parTransId="{32A48614-08F5-4231-A084-3C3A8BFDC827}" sibTransId="{9E8B2CE1-CE67-4A6E-BE74-1EAD5D89363B}"/>
    <dgm:cxn modelId="{48232C97-5E4A-40FB-8EDB-C8D7320C2326}" srcId="{9898C23C-E91F-419A-9757-46FB3870949B}" destId="{73749D62-9059-48B8-A3BC-06BC1EE66637}" srcOrd="0" destOrd="0" parTransId="{8E684645-B736-4F5E-93B2-175BCAC25BCB}" sibTransId="{9D414513-D0C5-4CEA-B3D7-341F079F1AE5}"/>
    <dgm:cxn modelId="{712132A1-2EC0-43C7-9D64-60C61BA94992}" type="presOf" srcId="{9898C23C-E91F-419A-9757-46FB3870949B}" destId="{8ADC00DF-FEB2-4942-AF79-31858BD10B12}" srcOrd="0" destOrd="0" presId="urn:microsoft.com/office/officeart/2005/8/layout/vList5"/>
    <dgm:cxn modelId="{5F7AB2B3-EC1A-4EFF-9239-ADF0309C49BF}" type="presOf" srcId="{69F6C16E-D76A-4A75-94C5-43B9BE6068D0}" destId="{1A77AC2B-F006-4DAE-BB3A-CF579A3675DA}" srcOrd="0" destOrd="1" presId="urn:microsoft.com/office/officeart/2005/8/layout/vList5"/>
    <dgm:cxn modelId="{588E7BBD-9654-4999-AB4C-E6F0F7ADBA5B}" type="presOf" srcId="{271ADF14-77EB-4BB6-BCAB-A9E32F3D81C5}" destId="{1A77AC2B-F006-4DAE-BB3A-CF579A3675DA}" srcOrd="0" destOrd="2" presId="urn:microsoft.com/office/officeart/2005/8/layout/vList5"/>
    <dgm:cxn modelId="{2EA6D3DC-4940-4675-891E-F87E9BC78212}" srcId="{788DBC21-16C3-4329-9C53-07A62E94D819}" destId="{27482935-4B3C-4BD6-ACAD-5C6E9DEAA209}" srcOrd="0" destOrd="0" parTransId="{A4FCE698-F1FA-4590-9A0E-8997DEA8A118}" sibTransId="{CE73AA4B-2D6D-4DDF-BA47-C88822930F7E}"/>
    <dgm:cxn modelId="{777752E8-A3F7-485B-927F-A9133639BE1D}" srcId="{788DBC21-16C3-4329-9C53-07A62E94D819}" destId="{B1CEDCEE-AF7A-478F-B106-8F4BAD71F120}" srcOrd="3" destOrd="0" parTransId="{7CD8C804-2DE3-4E07-BB9A-405D9EBCA968}" sibTransId="{C6A333FA-04A4-41D3-913E-C16CE47C4EB3}"/>
    <dgm:cxn modelId="{B3F42FEE-018E-4828-9F51-0B14BE257441}" srcId="{16718A02-08D7-4A90-8B8D-890E027511A0}" destId="{788DBC21-16C3-4329-9C53-07A62E94D819}" srcOrd="1" destOrd="0" parTransId="{4292DBC1-8BA2-49FD-BF01-60DF4414C62B}" sibTransId="{E4F167D5-7214-47C5-9490-DA1E01333B6C}"/>
    <dgm:cxn modelId="{EC7C74FE-E3CD-4884-9697-361ED290CDA0}" type="presOf" srcId="{73749D62-9059-48B8-A3BC-06BC1EE66637}" destId="{1A77AC2B-F006-4DAE-BB3A-CF579A3675DA}" srcOrd="0" destOrd="0" presId="urn:microsoft.com/office/officeart/2005/8/layout/vList5"/>
    <dgm:cxn modelId="{4844070B-DF55-47A3-B80B-165E497393F8}" type="presParOf" srcId="{D52EF7D9-D8F0-4771-A26D-3ED8E1709095}" destId="{01435EDB-3D76-47E2-8ACC-1565D07F3D2C}" srcOrd="0" destOrd="0" presId="urn:microsoft.com/office/officeart/2005/8/layout/vList5"/>
    <dgm:cxn modelId="{98C61308-B5E5-4CDA-A3D3-032B2F68010E}" type="presParOf" srcId="{01435EDB-3D76-47E2-8ACC-1565D07F3D2C}" destId="{8ADC00DF-FEB2-4942-AF79-31858BD10B12}" srcOrd="0" destOrd="0" presId="urn:microsoft.com/office/officeart/2005/8/layout/vList5"/>
    <dgm:cxn modelId="{F93F8F69-D4D2-46FA-8484-70A63A0B751A}" type="presParOf" srcId="{01435EDB-3D76-47E2-8ACC-1565D07F3D2C}" destId="{1A77AC2B-F006-4DAE-BB3A-CF579A3675DA}" srcOrd="1" destOrd="0" presId="urn:microsoft.com/office/officeart/2005/8/layout/vList5"/>
    <dgm:cxn modelId="{78A12FB4-56B7-43C0-9D48-020361B9DE66}" type="presParOf" srcId="{D52EF7D9-D8F0-4771-A26D-3ED8E1709095}" destId="{BFD311A8-8FAA-4967-B573-A25D8912CDFA}" srcOrd="1" destOrd="0" presId="urn:microsoft.com/office/officeart/2005/8/layout/vList5"/>
    <dgm:cxn modelId="{8136AF23-8024-465E-8B29-A855BB196FB8}" type="presParOf" srcId="{D52EF7D9-D8F0-4771-A26D-3ED8E1709095}" destId="{A0A930D3-5B3F-4201-BF3D-13A604DB5E5A}" srcOrd="2" destOrd="0" presId="urn:microsoft.com/office/officeart/2005/8/layout/vList5"/>
    <dgm:cxn modelId="{4458A63A-7CE6-41A0-96A0-38D606CC4318}" type="presParOf" srcId="{A0A930D3-5B3F-4201-BF3D-13A604DB5E5A}" destId="{7DDD43E1-D78C-4D12-A3E5-AE6F092D3086}" srcOrd="0" destOrd="0" presId="urn:microsoft.com/office/officeart/2005/8/layout/vList5"/>
    <dgm:cxn modelId="{4288307D-BA02-47B6-92BA-CC761DB8A6EC}" type="presParOf" srcId="{A0A930D3-5B3F-4201-BF3D-13A604DB5E5A}" destId="{41F5C14E-D424-42A3-95EA-56145E6C568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700882-BD6C-4419-B7FB-091E38D7F5ED}" type="doc">
      <dgm:prSet loTypeId="urn:microsoft.com/office/officeart/2005/8/layout/cycle8" loCatId="cycle" qsTypeId="urn:microsoft.com/office/officeart/2005/8/quickstyle/3d2" qsCatId="3D" csTypeId="urn:microsoft.com/office/officeart/2005/8/colors/colorful3" csCatId="colorful" phldr="1"/>
      <dgm:spPr/>
    </dgm:pt>
    <dgm:pt modelId="{F4E99C5A-EE86-4A65-AE50-412308161428}">
      <dgm:prSet phldrT="[Text]" custT="1"/>
      <dgm:spPr/>
      <dgm:t>
        <a:bodyPr/>
        <a:lstStyle/>
        <a:p>
          <a:r>
            <a:rPr lang="id-ID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rPr>
            <a:t>Inflasi</a:t>
          </a:r>
        </a:p>
        <a:p>
          <a:r>
            <a:rPr lang="id-ID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rPr>
            <a:t>Tahun Dasar 2010</a:t>
          </a:r>
        </a:p>
      </dgm:t>
    </dgm:pt>
    <dgm:pt modelId="{550C6506-9F94-41B5-B3A3-853F8D5A1D89}" type="parTrans" cxnId="{1A9F9F12-4703-4D6F-A0F7-CD4386D61247}">
      <dgm:prSet/>
      <dgm:spPr/>
      <dgm:t>
        <a:bodyPr/>
        <a:lstStyle/>
        <a:p>
          <a:endParaRPr lang="id-ID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20D859-6084-48A5-B045-CB84EDDC48FD}" type="sibTrans" cxnId="{1A9F9F12-4703-4D6F-A0F7-CD4386D61247}">
      <dgm:prSet/>
      <dgm:spPr/>
      <dgm:t>
        <a:bodyPr/>
        <a:lstStyle/>
        <a:p>
          <a:endParaRPr lang="id-ID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771A33-BEDC-44BB-BE82-864A818E8B67}">
      <dgm:prSet phldrT="[Text]" custT="1"/>
      <dgm:spPr/>
      <dgm:t>
        <a:bodyPr/>
        <a:lstStyle/>
        <a:p>
          <a:r>
            <a:rPr lang="id-ID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rPr>
            <a:t>Pertumbuhan Ekonomi</a:t>
          </a:r>
        </a:p>
      </dgm:t>
    </dgm:pt>
    <dgm:pt modelId="{FBC45763-E8BB-47BC-ABBD-FE83C777A1C5}" type="parTrans" cxnId="{76F75083-B7C6-4282-AB68-2F91F7EDB949}">
      <dgm:prSet/>
      <dgm:spPr/>
      <dgm:t>
        <a:bodyPr/>
        <a:lstStyle/>
        <a:p>
          <a:endParaRPr lang="id-ID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5E7455-A8DD-4E31-B811-CB0A6707CBE0}" type="sibTrans" cxnId="{76F75083-B7C6-4282-AB68-2F91F7EDB949}">
      <dgm:prSet/>
      <dgm:spPr/>
      <dgm:t>
        <a:bodyPr/>
        <a:lstStyle/>
        <a:p>
          <a:endParaRPr lang="id-ID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F2F352-E007-4A22-AFFB-A60562B103B2}">
      <dgm:prSet phldrT="[Text]" custT="1"/>
      <dgm:spPr/>
      <dgm:t>
        <a:bodyPr/>
        <a:lstStyle/>
        <a:p>
          <a:r>
            <a:rPr lang="id-ID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PDRB</a:t>
          </a:r>
        </a:p>
      </dgm:t>
    </dgm:pt>
    <dgm:pt modelId="{EB788EB7-CDEE-4E26-A10E-3666F2571A3D}" type="parTrans" cxnId="{383CF6E4-11BC-4E52-9D26-1E225610EBDF}">
      <dgm:prSet/>
      <dgm:spPr/>
      <dgm:t>
        <a:bodyPr/>
        <a:lstStyle/>
        <a:p>
          <a:endParaRPr lang="id-ID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6C877D-6128-453F-8091-6BBA55F234AD}" type="sibTrans" cxnId="{383CF6E4-11BC-4E52-9D26-1E225610EBDF}">
      <dgm:prSet/>
      <dgm:spPr/>
      <dgm:t>
        <a:bodyPr/>
        <a:lstStyle/>
        <a:p>
          <a:endParaRPr lang="id-ID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507AB8-98B9-4C71-B5CA-07E586537593}" type="pres">
      <dgm:prSet presAssocID="{02700882-BD6C-4419-B7FB-091E38D7F5ED}" presName="compositeShape" presStyleCnt="0">
        <dgm:presLayoutVars>
          <dgm:chMax val="7"/>
          <dgm:dir/>
          <dgm:resizeHandles val="exact"/>
        </dgm:presLayoutVars>
      </dgm:prSet>
      <dgm:spPr/>
    </dgm:pt>
    <dgm:pt modelId="{5DD4DD57-8A82-45AA-BB57-E97E5EDFD58A}" type="pres">
      <dgm:prSet presAssocID="{02700882-BD6C-4419-B7FB-091E38D7F5ED}" presName="wedge1" presStyleLbl="node1" presStyleIdx="0" presStyleCnt="3"/>
      <dgm:spPr/>
    </dgm:pt>
    <dgm:pt modelId="{D6A03FE5-5750-47D3-BD06-BE8BEE057A6E}" type="pres">
      <dgm:prSet presAssocID="{02700882-BD6C-4419-B7FB-091E38D7F5ED}" presName="dummy1a" presStyleCnt="0"/>
      <dgm:spPr/>
    </dgm:pt>
    <dgm:pt modelId="{45AA4996-CAE6-4BB2-A651-1D1AA5D5B3BE}" type="pres">
      <dgm:prSet presAssocID="{02700882-BD6C-4419-B7FB-091E38D7F5ED}" presName="dummy1b" presStyleCnt="0"/>
      <dgm:spPr/>
    </dgm:pt>
    <dgm:pt modelId="{BA1879CD-BDBA-4E14-AD58-C8CFD1A3FD62}" type="pres">
      <dgm:prSet presAssocID="{02700882-BD6C-4419-B7FB-091E38D7F5E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8F85142-038C-4A11-B7FD-11CE192F69A8}" type="pres">
      <dgm:prSet presAssocID="{02700882-BD6C-4419-B7FB-091E38D7F5ED}" presName="wedge2" presStyleLbl="node1" presStyleIdx="1" presStyleCnt="3"/>
      <dgm:spPr/>
    </dgm:pt>
    <dgm:pt modelId="{DEFC63DF-E5A0-47D0-8020-4DBE2F312D04}" type="pres">
      <dgm:prSet presAssocID="{02700882-BD6C-4419-B7FB-091E38D7F5ED}" presName="dummy2a" presStyleCnt="0"/>
      <dgm:spPr/>
    </dgm:pt>
    <dgm:pt modelId="{1CB4CA54-81D7-4231-BDC8-C4E73434FABE}" type="pres">
      <dgm:prSet presAssocID="{02700882-BD6C-4419-B7FB-091E38D7F5ED}" presName="dummy2b" presStyleCnt="0"/>
      <dgm:spPr/>
    </dgm:pt>
    <dgm:pt modelId="{6D8997CE-48DB-4DF8-91A4-28423487708C}" type="pres">
      <dgm:prSet presAssocID="{02700882-BD6C-4419-B7FB-091E38D7F5E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D3409C1-88AC-43F3-9B2A-A937A1D4CE82}" type="pres">
      <dgm:prSet presAssocID="{02700882-BD6C-4419-B7FB-091E38D7F5ED}" presName="wedge3" presStyleLbl="node1" presStyleIdx="2" presStyleCnt="3"/>
      <dgm:spPr/>
    </dgm:pt>
    <dgm:pt modelId="{FA7DD27A-E572-4EB1-A588-A4841BCF710C}" type="pres">
      <dgm:prSet presAssocID="{02700882-BD6C-4419-B7FB-091E38D7F5ED}" presName="dummy3a" presStyleCnt="0"/>
      <dgm:spPr/>
    </dgm:pt>
    <dgm:pt modelId="{1B7C1533-3284-41F8-B026-88E5AFC8B1C4}" type="pres">
      <dgm:prSet presAssocID="{02700882-BD6C-4419-B7FB-091E38D7F5ED}" presName="dummy3b" presStyleCnt="0"/>
      <dgm:spPr/>
    </dgm:pt>
    <dgm:pt modelId="{1313A220-82E9-4F1C-B8B8-A4122223BB5E}" type="pres">
      <dgm:prSet presAssocID="{02700882-BD6C-4419-B7FB-091E38D7F5E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2D5F7E19-23C7-438C-BDA7-0EBDF3340EF4}" type="pres">
      <dgm:prSet presAssocID="{D320D859-6084-48A5-B045-CB84EDDC48FD}" presName="arrowWedge1" presStyleLbl="fgSibTrans2D1" presStyleIdx="0" presStyleCnt="3"/>
      <dgm:spPr/>
    </dgm:pt>
    <dgm:pt modelId="{A5C097DB-FE25-450D-A269-66BC9C8D9C73}" type="pres">
      <dgm:prSet presAssocID="{C35E7455-A8DD-4E31-B811-CB0A6707CBE0}" presName="arrowWedge2" presStyleLbl="fgSibTrans2D1" presStyleIdx="1" presStyleCnt="3"/>
      <dgm:spPr/>
    </dgm:pt>
    <dgm:pt modelId="{94E7894A-39FC-40EB-8D92-7B6813136FE3}" type="pres">
      <dgm:prSet presAssocID="{F06C877D-6128-453F-8091-6BBA55F234AD}" presName="arrowWedge3" presStyleLbl="fgSibTrans2D1" presStyleIdx="2" presStyleCnt="3"/>
      <dgm:spPr/>
    </dgm:pt>
  </dgm:ptLst>
  <dgm:cxnLst>
    <dgm:cxn modelId="{1A9F9F12-4703-4D6F-A0F7-CD4386D61247}" srcId="{02700882-BD6C-4419-B7FB-091E38D7F5ED}" destId="{F4E99C5A-EE86-4A65-AE50-412308161428}" srcOrd="0" destOrd="0" parTransId="{550C6506-9F94-41B5-B3A3-853F8D5A1D89}" sibTransId="{D320D859-6084-48A5-B045-CB84EDDC48FD}"/>
    <dgm:cxn modelId="{C53EE318-CE0A-475C-B052-A935C30A7526}" type="presOf" srcId="{17771A33-BEDC-44BB-BE82-864A818E8B67}" destId="{68F85142-038C-4A11-B7FD-11CE192F69A8}" srcOrd="0" destOrd="0" presId="urn:microsoft.com/office/officeart/2005/8/layout/cycle8"/>
    <dgm:cxn modelId="{1CF6B61B-8A46-4F7F-9E77-6EA1EFCBA138}" type="presOf" srcId="{89F2F352-E007-4A22-AFFB-A60562B103B2}" destId="{9D3409C1-88AC-43F3-9B2A-A937A1D4CE82}" srcOrd="0" destOrd="0" presId="urn:microsoft.com/office/officeart/2005/8/layout/cycle8"/>
    <dgm:cxn modelId="{5AE1EB36-011F-4A1A-AB18-6D3DF16EA7B1}" type="presOf" srcId="{02700882-BD6C-4419-B7FB-091E38D7F5ED}" destId="{20507AB8-98B9-4C71-B5CA-07E586537593}" srcOrd="0" destOrd="0" presId="urn:microsoft.com/office/officeart/2005/8/layout/cycle8"/>
    <dgm:cxn modelId="{3D6A3A41-C0C8-4966-8769-8C020795B98C}" type="presOf" srcId="{F4E99C5A-EE86-4A65-AE50-412308161428}" destId="{5DD4DD57-8A82-45AA-BB57-E97E5EDFD58A}" srcOrd="0" destOrd="0" presId="urn:microsoft.com/office/officeart/2005/8/layout/cycle8"/>
    <dgm:cxn modelId="{25D10C7B-ABC0-4FF4-9D41-EE25F87489C0}" type="presOf" srcId="{F4E99C5A-EE86-4A65-AE50-412308161428}" destId="{BA1879CD-BDBA-4E14-AD58-C8CFD1A3FD62}" srcOrd="1" destOrd="0" presId="urn:microsoft.com/office/officeart/2005/8/layout/cycle8"/>
    <dgm:cxn modelId="{76F75083-B7C6-4282-AB68-2F91F7EDB949}" srcId="{02700882-BD6C-4419-B7FB-091E38D7F5ED}" destId="{17771A33-BEDC-44BB-BE82-864A818E8B67}" srcOrd="1" destOrd="0" parTransId="{FBC45763-E8BB-47BC-ABBD-FE83C777A1C5}" sibTransId="{C35E7455-A8DD-4E31-B811-CB0A6707CBE0}"/>
    <dgm:cxn modelId="{7E36BCBF-2786-4900-8C90-6F90D751FA01}" type="presOf" srcId="{17771A33-BEDC-44BB-BE82-864A818E8B67}" destId="{6D8997CE-48DB-4DF8-91A4-28423487708C}" srcOrd="1" destOrd="0" presId="urn:microsoft.com/office/officeart/2005/8/layout/cycle8"/>
    <dgm:cxn modelId="{383CF6E4-11BC-4E52-9D26-1E225610EBDF}" srcId="{02700882-BD6C-4419-B7FB-091E38D7F5ED}" destId="{89F2F352-E007-4A22-AFFB-A60562B103B2}" srcOrd="2" destOrd="0" parTransId="{EB788EB7-CDEE-4E26-A10E-3666F2571A3D}" sibTransId="{F06C877D-6128-453F-8091-6BBA55F234AD}"/>
    <dgm:cxn modelId="{FE00E1E6-82AF-4C2B-9A8C-3DA13E552822}" type="presOf" srcId="{89F2F352-E007-4A22-AFFB-A60562B103B2}" destId="{1313A220-82E9-4F1C-B8B8-A4122223BB5E}" srcOrd="1" destOrd="0" presId="urn:microsoft.com/office/officeart/2005/8/layout/cycle8"/>
    <dgm:cxn modelId="{8C3554E4-C80C-4D2F-A59E-984C7FBA2E72}" type="presParOf" srcId="{20507AB8-98B9-4C71-B5CA-07E586537593}" destId="{5DD4DD57-8A82-45AA-BB57-E97E5EDFD58A}" srcOrd="0" destOrd="0" presId="urn:microsoft.com/office/officeart/2005/8/layout/cycle8"/>
    <dgm:cxn modelId="{298F8862-5047-4A2F-8A0B-2996CD9577EF}" type="presParOf" srcId="{20507AB8-98B9-4C71-B5CA-07E586537593}" destId="{D6A03FE5-5750-47D3-BD06-BE8BEE057A6E}" srcOrd="1" destOrd="0" presId="urn:microsoft.com/office/officeart/2005/8/layout/cycle8"/>
    <dgm:cxn modelId="{6BBAAA47-7672-40B8-A3B6-61F6E7050E9D}" type="presParOf" srcId="{20507AB8-98B9-4C71-B5CA-07E586537593}" destId="{45AA4996-CAE6-4BB2-A651-1D1AA5D5B3BE}" srcOrd="2" destOrd="0" presId="urn:microsoft.com/office/officeart/2005/8/layout/cycle8"/>
    <dgm:cxn modelId="{B1CDB48A-E1F6-4593-B601-32B7F2B7894D}" type="presParOf" srcId="{20507AB8-98B9-4C71-B5CA-07E586537593}" destId="{BA1879CD-BDBA-4E14-AD58-C8CFD1A3FD62}" srcOrd="3" destOrd="0" presId="urn:microsoft.com/office/officeart/2005/8/layout/cycle8"/>
    <dgm:cxn modelId="{7D04B714-0AC6-4CA1-B087-E73B171DC8D4}" type="presParOf" srcId="{20507AB8-98B9-4C71-B5CA-07E586537593}" destId="{68F85142-038C-4A11-B7FD-11CE192F69A8}" srcOrd="4" destOrd="0" presId="urn:microsoft.com/office/officeart/2005/8/layout/cycle8"/>
    <dgm:cxn modelId="{23DDD6F3-3953-467B-B95A-2970DEB521C1}" type="presParOf" srcId="{20507AB8-98B9-4C71-B5CA-07E586537593}" destId="{DEFC63DF-E5A0-47D0-8020-4DBE2F312D04}" srcOrd="5" destOrd="0" presId="urn:microsoft.com/office/officeart/2005/8/layout/cycle8"/>
    <dgm:cxn modelId="{8D47CACB-359D-434C-995F-2BC05398EDAD}" type="presParOf" srcId="{20507AB8-98B9-4C71-B5CA-07E586537593}" destId="{1CB4CA54-81D7-4231-BDC8-C4E73434FABE}" srcOrd="6" destOrd="0" presId="urn:microsoft.com/office/officeart/2005/8/layout/cycle8"/>
    <dgm:cxn modelId="{3F17FE10-5729-41F9-BEAA-5638B140CF42}" type="presParOf" srcId="{20507AB8-98B9-4C71-B5CA-07E586537593}" destId="{6D8997CE-48DB-4DF8-91A4-28423487708C}" srcOrd="7" destOrd="0" presId="urn:microsoft.com/office/officeart/2005/8/layout/cycle8"/>
    <dgm:cxn modelId="{57EB9033-5CEA-4E7A-A267-259B9F46305E}" type="presParOf" srcId="{20507AB8-98B9-4C71-B5CA-07E586537593}" destId="{9D3409C1-88AC-43F3-9B2A-A937A1D4CE82}" srcOrd="8" destOrd="0" presId="urn:microsoft.com/office/officeart/2005/8/layout/cycle8"/>
    <dgm:cxn modelId="{9CB5F803-D1CE-4256-93AB-687461704B9A}" type="presParOf" srcId="{20507AB8-98B9-4C71-B5CA-07E586537593}" destId="{FA7DD27A-E572-4EB1-A588-A4841BCF710C}" srcOrd="9" destOrd="0" presId="urn:microsoft.com/office/officeart/2005/8/layout/cycle8"/>
    <dgm:cxn modelId="{888C977A-B7DE-48E6-852A-2E2A95AEEC98}" type="presParOf" srcId="{20507AB8-98B9-4C71-B5CA-07E586537593}" destId="{1B7C1533-3284-41F8-B026-88E5AFC8B1C4}" srcOrd="10" destOrd="0" presId="urn:microsoft.com/office/officeart/2005/8/layout/cycle8"/>
    <dgm:cxn modelId="{C0083966-5B92-4473-B430-B8047BD58D32}" type="presParOf" srcId="{20507AB8-98B9-4C71-B5CA-07E586537593}" destId="{1313A220-82E9-4F1C-B8B8-A4122223BB5E}" srcOrd="11" destOrd="0" presId="urn:microsoft.com/office/officeart/2005/8/layout/cycle8"/>
    <dgm:cxn modelId="{D6371762-F044-466B-BC68-3D03AA3AEE75}" type="presParOf" srcId="{20507AB8-98B9-4C71-B5CA-07E586537593}" destId="{2D5F7E19-23C7-438C-BDA7-0EBDF3340EF4}" srcOrd="12" destOrd="0" presId="urn:microsoft.com/office/officeart/2005/8/layout/cycle8"/>
    <dgm:cxn modelId="{D02F765E-AB19-43B4-8D52-1D8C37C926C3}" type="presParOf" srcId="{20507AB8-98B9-4C71-B5CA-07E586537593}" destId="{A5C097DB-FE25-450D-A269-66BC9C8D9C73}" srcOrd="13" destOrd="0" presId="urn:microsoft.com/office/officeart/2005/8/layout/cycle8"/>
    <dgm:cxn modelId="{D918AFE0-9A9A-4C55-B844-C7E6D44FEE83}" type="presParOf" srcId="{20507AB8-98B9-4C71-B5CA-07E586537593}" destId="{94E7894A-39FC-40EB-8D92-7B6813136FE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1A38E-EDB9-4732-8A32-1F5E3774F7AC}">
      <dsp:nvSpPr>
        <dsp:cNvPr id="0" name=""/>
        <dsp:cNvSpPr/>
      </dsp:nvSpPr>
      <dsp:spPr>
        <a:xfrm rot="5400000">
          <a:off x="3039906" y="-1598248"/>
          <a:ext cx="922357" cy="434972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en-US" sz="1400" b="1" kern="1200" dirty="0" err="1"/>
            <a:t>penguatan</a:t>
          </a:r>
          <a:r>
            <a:rPr lang="en-US" sz="1400" b="1" kern="1200" dirty="0"/>
            <a:t> </a:t>
          </a:r>
          <a:r>
            <a:rPr lang="en-US" sz="1400" b="1" kern="1200" dirty="0" err="1"/>
            <a:t>peran</a:t>
          </a:r>
          <a:r>
            <a:rPr lang="en-US" sz="1400" b="1" kern="1200" dirty="0"/>
            <a:t> DID </a:t>
          </a:r>
          <a:r>
            <a:rPr lang="id-ID" sz="1400" kern="1200" dirty="0"/>
            <a:t>sebagai instrumen insentif dalam TKDD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en-US" sz="1400" b="1" kern="1200" dirty="0" err="1"/>
            <a:t>efisiensi</a:t>
          </a:r>
          <a:r>
            <a:rPr lang="en-US" sz="1400" b="1" kern="1200" dirty="0"/>
            <a:t> </a:t>
          </a:r>
          <a:r>
            <a:rPr lang="en-US" sz="1400" b="1" kern="1200" dirty="0" err="1"/>
            <a:t>dan</a:t>
          </a:r>
          <a:r>
            <a:rPr lang="en-US" sz="1400" b="1" kern="1200" dirty="0"/>
            <a:t> </a:t>
          </a:r>
          <a:r>
            <a:rPr lang="en-US" sz="1400" b="1" kern="1200" dirty="0" err="1"/>
            <a:t>efektivitas</a:t>
          </a:r>
          <a:r>
            <a:rPr lang="id-ID" sz="1400" b="1" kern="1200" dirty="0"/>
            <a:t> </a:t>
          </a:r>
          <a:r>
            <a:rPr lang="en-US" sz="1400" b="1" kern="1200" dirty="0" err="1"/>
            <a:t>penggunaan</a:t>
          </a:r>
          <a:r>
            <a:rPr lang="id-ID" sz="1400" b="1" kern="1200" dirty="0"/>
            <a:t> </a:t>
          </a:r>
          <a:r>
            <a:rPr lang="id-ID" sz="1400" kern="1200" dirty="0"/>
            <a:t>Dana </a:t>
          </a:r>
          <a:r>
            <a:rPr lang="en-US" sz="1400" kern="1200" dirty="0" err="1"/>
            <a:t>Otsus</a:t>
          </a:r>
          <a:r>
            <a:rPr lang="id-ID" sz="1400" kern="1200" dirty="0"/>
            <a:t> dan Dana Keistimewaan D.</a:t>
          </a:r>
          <a:r>
            <a:rPr lang="en-US" sz="1400" kern="1200" dirty="0"/>
            <a:t> </a:t>
          </a:r>
          <a:r>
            <a:rPr lang="id-ID" sz="1400" kern="1200" dirty="0"/>
            <a:t>I</a:t>
          </a:r>
          <a:r>
            <a:rPr lang="en-US" sz="1400" kern="1200" dirty="0"/>
            <a:t>.</a:t>
          </a:r>
          <a:r>
            <a:rPr lang="id-ID" sz="1400" kern="1200" dirty="0"/>
            <a:t> Yogyakarta</a:t>
          </a:r>
          <a:endParaRPr lang="en-ID" sz="1400" kern="1200" dirty="0"/>
        </a:p>
      </dsp:txBody>
      <dsp:txXfrm rot="-5400000">
        <a:off x="1326220" y="160464"/>
        <a:ext cx="4304703" cy="832305"/>
      </dsp:txXfrm>
    </dsp:sp>
    <dsp:sp modelId="{D7A1D345-9927-4A49-B9DE-18992E097DD4}">
      <dsp:nvSpPr>
        <dsp:cNvPr id="0" name=""/>
        <dsp:cNvSpPr/>
      </dsp:nvSpPr>
      <dsp:spPr>
        <a:xfrm>
          <a:off x="447" y="142"/>
          <a:ext cx="1325773" cy="115294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kern="1200" dirty="0" err="1"/>
            <a:t>Penguatan</a:t>
          </a:r>
          <a:r>
            <a:rPr lang="en-ID" sz="1400" kern="1200" dirty="0"/>
            <a:t> </a:t>
          </a:r>
          <a:r>
            <a:rPr lang="en-ID" sz="1400" kern="1200" dirty="0" err="1"/>
            <a:t>pengelolaan</a:t>
          </a:r>
          <a:r>
            <a:rPr lang="en-ID" sz="1400" kern="1200" dirty="0"/>
            <a:t> </a:t>
          </a:r>
          <a:r>
            <a:rPr lang="en-ID" sz="1400" b="1" kern="1200" dirty="0"/>
            <a:t>DID, </a:t>
          </a:r>
          <a:r>
            <a:rPr lang="en-ID" sz="1400" b="1" kern="1200" dirty="0" err="1"/>
            <a:t>Otsus</a:t>
          </a:r>
          <a:r>
            <a:rPr lang="en-ID" sz="1400" b="1" kern="1200" dirty="0"/>
            <a:t>, </a:t>
          </a:r>
          <a:r>
            <a:rPr lang="en-ID" sz="1400" b="1" kern="1200" dirty="0" err="1"/>
            <a:t>dan</a:t>
          </a:r>
          <a:r>
            <a:rPr lang="en-ID" sz="1400" b="1" kern="1200" dirty="0"/>
            <a:t> Dais Yogyakarta</a:t>
          </a:r>
          <a:endParaRPr lang="en-US" sz="1400" kern="1200" dirty="0"/>
        </a:p>
      </dsp:txBody>
      <dsp:txXfrm>
        <a:off x="56729" y="56424"/>
        <a:ext cx="1213209" cy="1040383"/>
      </dsp:txXfrm>
    </dsp:sp>
    <dsp:sp modelId="{DFAF40EA-36BA-462B-8B9F-BF817F4AF86E}">
      <dsp:nvSpPr>
        <dsp:cNvPr id="0" name=""/>
        <dsp:cNvSpPr/>
      </dsp:nvSpPr>
      <dsp:spPr>
        <a:xfrm rot="5400000">
          <a:off x="2791116" y="-279739"/>
          <a:ext cx="1398220" cy="437917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1400" b="1" kern="1200" dirty="0" err="1"/>
            <a:t>distribusi</a:t>
          </a:r>
          <a:r>
            <a:rPr lang="en-US" sz="1400" b="1" kern="1200" dirty="0"/>
            <a:t> DD </a:t>
          </a:r>
          <a:r>
            <a:rPr lang="en-US" sz="1400" kern="1200" dirty="0"/>
            <a:t>yang</a:t>
          </a:r>
          <a:r>
            <a:rPr lang="en-US" sz="1400" b="1" kern="1200" dirty="0"/>
            <a:t> </a:t>
          </a:r>
          <a:r>
            <a:rPr lang="en-US" sz="1400" b="1" kern="1200" dirty="0" err="1"/>
            <a:t>adil</a:t>
          </a:r>
          <a:r>
            <a:rPr lang="en-US" sz="1400" b="1" kern="1200" dirty="0"/>
            <a:t> </a:t>
          </a:r>
          <a:r>
            <a:rPr lang="en-US" sz="1400" kern="1200" dirty="0" err="1"/>
            <a:t>serta</a:t>
          </a:r>
          <a:r>
            <a:rPr lang="en-US" sz="1400" kern="1200" dirty="0"/>
            <a:t> </a:t>
          </a:r>
          <a:r>
            <a:rPr lang="en-US" sz="1400" b="1" kern="1200" dirty="0" err="1"/>
            <a:t>fokus</a:t>
          </a:r>
          <a:r>
            <a:rPr lang="en-US" sz="1400" kern="1200" dirty="0"/>
            <a:t> </a:t>
          </a:r>
          <a:r>
            <a:rPr lang="en-US" sz="1400" b="1" kern="1200" dirty="0" err="1"/>
            <a:t>pengentasan</a:t>
          </a:r>
          <a:r>
            <a:rPr lang="en-US" sz="1400" b="1" kern="1200" dirty="0"/>
            <a:t> </a:t>
          </a:r>
          <a:r>
            <a:rPr lang="en-US" sz="1400" b="1" kern="1200" dirty="0" err="1"/>
            <a:t>kemiskinan</a:t>
          </a:r>
          <a:r>
            <a:rPr lang="en-US" sz="1400" b="1" kern="1200" dirty="0"/>
            <a:t> </a:t>
          </a:r>
          <a:r>
            <a:rPr lang="en-US" sz="1400" b="1" kern="1200" dirty="0" err="1"/>
            <a:t>desa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1400" b="1" kern="1200" dirty="0" err="1"/>
            <a:t>peningkatan</a:t>
          </a:r>
          <a:r>
            <a:rPr lang="en-US" sz="1400" b="1" kern="1200" dirty="0"/>
            <a:t> </a:t>
          </a:r>
          <a:r>
            <a:rPr lang="en-US" sz="1400" b="1" kern="1200" dirty="0" err="1"/>
            <a:t>kesejahteraan</a:t>
          </a:r>
          <a:r>
            <a:rPr lang="en-US" sz="1400" b="1" kern="1200" dirty="0"/>
            <a:t> </a:t>
          </a:r>
          <a:r>
            <a:rPr lang="en-US" sz="1400" kern="1200" dirty="0" err="1"/>
            <a:t>melalui</a:t>
          </a:r>
          <a:r>
            <a:rPr lang="en-US" sz="1400" b="1" kern="1200" dirty="0"/>
            <a:t> </a:t>
          </a:r>
          <a:r>
            <a:rPr lang="en-US" sz="1400" b="1" kern="1200" dirty="0" err="1"/>
            <a:t>pemanfaatan</a:t>
          </a:r>
          <a:r>
            <a:rPr lang="en-US" sz="1400" b="1" kern="1200" dirty="0"/>
            <a:t> DD </a:t>
          </a:r>
          <a:r>
            <a:rPr lang="en-US" sz="1400" kern="1200" dirty="0" err="1"/>
            <a:t>untuk</a:t>
          </a:r>
          <a:r>
            <a:rPr lang="en-US" sz="1400" kern="1200" dirty="0"/>
            <a:t> </a:t>
          </a:r>
          <a:r>
            <a:rPr lang="en-US" sz="1400" b="1" kern="1200" dirty="0" err="1"/>
            <a:t>pemberdayaan</a:t>
          </a:r>
          <a:r>
            <a:rPr lang="en-US" sz="1400" kern="1200" dirty="0"/>
            <a:t> </a:t>
          </a:r>
          <a:r>
            <a:rPr lang="en-US" sz="1400" b="1" kern="1200" dirty="0" err="1"/>
            <a:t>masyarakat</a:t>
          </a:r>
          <a:r>
            <a:rPr lang="en-US" sz="1400" kern="1200" dirty="0"/>
            <a:t> </a:t>
          </a:r>
          <a:r>
            <a:rPr lang="en-US" sz="1400" kern="1200" dirty="0" err="1"/>
            <a:t>dan</a:t>
          </a:r>
          <a:r>
            <a:rPr lang="en-US" sz="1400" kern="1200" dirty="0"/>
            <a:t> </a:t>
          </a:r>
          <a:r>
            <a:rPr lang="en-US" sz="1400" b="1" kern="1200" dirty="0" err="1"/>
            <a:t>pengembangan</a:t>
          </a:r>
          <a:r>
            <a:rPr lang="en-US" sz="1400" b="1" kern="1200" dirty="0"/>
            <a:t> </a:t>
          </a:r>
          <a:r>
            <a:rPr lang="en-US" sz="1400" b="1" kern="1200" dirty="0" err="1"/>
            <a:t>potensi</a:t>
          </a:r>
          <a:r>
            <a:rPr lang="en-US" sz="1400" b="1" kern="1200" dirty="0"/>
            <a:t> </a:t>
          </a:r>
          <a:r>
            <a:rPr lang="en-US" sz="1400" b="1" kern="1200" dirty="0" err="1"/>
            <a:t>ekonomi</a:t>
          </a:r>
          <a:r>
            <a:rPr lang="en-US" sz="1400" kern="1200" dirty="0"/>
            <a:t> </a:t>
          </a:r>
          <a:endParaRPr lang="en-US" sz="1400" b="1" kern="1200" dirty="0"/>
        </a:p>
      </dsp:txBody>
      <dsp:txXfrm rot="-5400000">
        <a:off x="1300639" y="1278993"/>
        <a:ext cx="4310920" cy="1261710"/>
      </dsp:txXfrm>
    </dsp:sp>
    <dsp:sp modelId="{8DACDD6D-B84B-482C-8160-A4226F039261}">
      <dsp:nvSpPr>
        <dsp:cNvPr id="0" name=""/>
        <dsp:cNvSpPr/>
      </dsp:nvSpPr>
      <dsp:spPr>
        <a:xfrm>
          <a:off x="447" y="1333374"/>
          <a:ext cx="1300191" cy="115294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kern="1200" dirty="0" err="1"/>
            <a:t>Penguatan</a:t>
          </a:r>
          <a:r>
            <a:rPr lang="en-ID" sz="1400" kern="1200" dirty="0"/>
            <a:t> </a:t>
          </a:r>
          <a:r>
            <a:rPr lang="en-ID" sz="1400" kern="1200" dirty="0" err="1"/>
            <a:t>pengelolaan</a:t>
          </a:r>
          <a:r>
            <a:rPr lang="en-ID" sz="1400" kern="1200" dirty="0"/>
            <a:t> </a:t>
          </a:r>
          <a:r>
            <a:rPr lang="en-ID" sz="1400" b="1" kern="1200" dirty="0"/>
            <a:t>Dana </a:t>
          </a:r>
          <a:r>
            <a:rPr lang="en-ID" sz="1400" b="1" kern="1200" dirty="0" err="1"/>
            <a:t>Desa</a:t>
          </a:r>
          <a:endParaRPr lang="en-ID" sz="1400" b="1" kern="1200" dirty="0"/>
        </a:p>
      </dsp:txBody>
      <dsp:txXfrm>
        <a:off x="56729" y="1389656"/>
        <a:ext cx="1187627" cy="10403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7AC2B-F006-4DAE-BB3A-CF579A3675DA}">
      <dsp:nvSpPr>
        <dsp:cNvPr id="0" name=""/>
        <dsp:cNvSpPr/>
      </dsp:nvSpPr>
      <dsp:spPr>
        <a:xfrm rot="5400000">
          <a:off x="3397059" y="-1864896"/>
          <a:ext cx="949993" cy="479416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en-US" sz="1400" b="1" kern="1200" dirty="0"/>
            <a:t>DAU </a:t>
          </a:r>
          <a:r>
            <a:rPr lang="en-US" sz="1400" b="1" kern="1200" dirty="0" err="1"/>
            <a:t>bersifat</a:t>
          </a:r>
          <a:r>
            <a:rPr lang="en-US" sz="1400" b="1" kern="1200" dirty="0"/>
            <a:t> final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en-US" sz="1400" b="0" kern="1200" dirty="0" err="1"/>
            <a:t>Pemenuhan</a:t>
          </a:r>
          <a:r>
            <a:rPr lang="en-US" sz="1400" b="1" kern="1200" dirty="0"/>
            <a:t> mandatory </a:t>
          </a:r>
          <a:r>
            <a:rPr lang="en-US" sz="1400" b="0" kern="1200" dirty="0"/>
            <a:t>spending </a:t>
          </a:r>
          <a:r>
            <a:rPr lang="en-US" sz="1400" b="0" kern="1200" dirty="0" err="1"/>
            <a:t>utk</a:t>
          </a:r>
          <a:r>
            <a:rPr lang="en-US" sz="1400" b="0" kern="1200" dirty="0"/>
            <a:t> </a:t>
          </a:r>
          <a:r>
            <a:rPr lang="en-US" sz="1400" b="1" kern="1200" dirty="0" err="1"/>
            <a:t>infrastruktur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en-US" sz="1400" b="1" kern="1200" dirty="0"/>
            <a:t>Roadmap </a:t>
          </a:r>
          <a:r>
            <a:rPr lang="en-US" sz="1400" b="1" kern="1200" dirty="0" err="1"/>
            <a:t>penyelesaian</a:t>
          </a:r>
          <a:r>
            <a:rPr lang="en-US" sz="1400" b="1" kern="1200" dirty="0"/>
            <a:t> </a:t>
          </a:r>
          <a:r>
            <a:rPr lang="en-US" sz="1400" b="1" kern="1200" dirty="0" err="1"/>
            <a:t>Kurang</a:t>
          </a:r>
          <a:r>
            <a:rPr lang="en-US" sz="1400" b="1" kern="1200" dirty="0"/>
            <a:t> Bayar/</a:t>
          </a:r>
          <a:r>
            <a:rPr lang="en-US" sz="1400" b="1" kern="1200" dirty="0" err="1"/>
            <a:t>Lebih</a:t>
          </a:r>
          <a:r>
            <a:rPr lang="en-US" sz="1400" b="1" kern="1200" dirty="0"/>
            <a:t> Bayar DBH</a:t>
          </a:r>
          <a:endParaRPr lang="en-ID" sz="1400" b="1" kern="1200" dirty="0"/>
        </a:p>
      </dsp:txBody>
      <dsp:txXfrm rot="-5400000">
        <a:off x="1474973" y="103565"/>
        <a:ext cx="4747791" cy="857243"/>
      </dsp:txXfrm>
    </dsp:sp>
    <dsp:sp modelId="{8ADC00DF-FEB2-4942-AF79-31858BD10B12}">
      <dsp:nvSpPr>
        <dsp:cNvPr id="0" name=""/>
        <dsp:cNvSpPr/>
      </dsp:nvSpPr>
      <dsp:spPr>
        <a:xfrm>
          <a:off x="405" y="670"/>
          <a:ext cx="1474567" cy="10630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kern="1200" dirty="0" err="1">
              <a:solidFill>
                <a:schemeClr val="bg1"/>
              </a:solidFill>
            </a:rPr>
            <a:t>Penguatan</a:t>
          </a:r>
          <a:r>
            <a:rPr lang="en-ID" sz="1400" kern="1200" dirty="0">
              <a:solidFill>
                <a:schemeClr val="bg1"/>
              </a:solidFill>
            </a:rPr>
            <a:t> </a:t>
          </a:r>
          <a:r>
            <a:rPr lang="en-ID" sz="1400" kern="1200" dirty="0" err="1">
              <a:solidFill>
                <a:schemeClr val="bg1"/>
              </a:solidFill>
            </a:rPr>
            <a:t>pengelolaan</a:t>
          </a:r>
          <a:r>
            <a:rPr lang="en-ID" sz="1400" kern="1200" dirty="0">
              <a:solidFill>
                <a:schemeClr val="bg1"/>
              </a:solidFill>
            </a:rPr>
            <a:t> </a:t>
          </a:r>
          <a:r>
            <a:rPr lang="en-ID" sz="1400" b="1" kern="1200" dirty="0">
              <a:solidFill>
                <a:schemeClr val="bg1"/>
              </a:solidFill>
            </a:rPr>
            <a:t>Dana Transfer </a:t>
          </a:r>
          <a:r>
            <a:rPr lang="en-ID" sz="1400" b="1" kern="1200" dirty="0" err="1">
              <a:solidFill>
                <a:schemeClr val="bg1"/>
              </a:solidFill>
            </a:rPr>
            <a:t>Umum</a:t>
          </a:r>
          <a:r>
            <a:rPr lang="en-ID" sz="1400" b="1" kern="1200" dirty="0">
              <a:solidFill>
                <a:schemeClr val="bg1"/>
              </a:solidFill>
            </a:rPr>
            <a:t> (DTU)</a:t>
          </a:r>
          <a:endParaRPr lang="en-US" sz="1400" kern="1200" dirty="0">
            <a:solidFill>
              <a:schemeClr val="bg1"/>
            </a:solidFill>
          </a:endParaRPr>
        </a:p>
      </dsp:txBody>
      <dsp:txXfrm>
        <a:off x="52298" y="52563"/>
        <a:ext cx="1370781" cy="959246"/>
      </dsp:txXfrm>
    </dsp:sp>
    <dsp:sp modelId="{41F5C14E-D424-42A3-95EA-56145E6C5685}">
      <dsp:nvSpPr>
        <dsp:cNvPr id="0" name=""/>
        <dsp:cNvSpPr/>
      </dsp:nvSpPr>
      <dsp:spPr>
        <a:xfrm rot="5400000">
          <a:off x="3096046" y="-477348"/>
          <a:ext cx="1576893" cy="476529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1400" b="1" kern="1200" dirty="0" err="1"/>
            <a:t>pengurangan</a:t>
          </a:r>
          <a:r>
            <a:rPr lang="en-US" sz="1400" b="1" kern="1200" dirty="0"/>
            <a:t> </a:t>
          </a:r>
          <a:r>
            <a:rPr lang="en-US" sz="1400" b="1" kern="1200" dirty="0" err="1"/>
            <a:t>kesenjangan</a:t>
          </a:r>
          <a:r>
            <a:rPr lang="en-US" sz="1400" b="1" kern="1200" dirty="0"/>
            <a:t> </a:t>
          </a:r>
          <a:r>
            <a:rPr lang="en-US" sz="1400" b="1" kern="1200" dirty="0" err="1"/>
            <a:t>layanan</a:t>
          </a:r>
          <a:r>
            <a:rPr lang="en-US" sz="1400" b="1" kern="1200" dirty="0"/>
            <a:t> </a:t>
          </a:r>
          <a:r>
            <a:rPr lang="en-US" sz="1400" b="1" kern="1200" dirty="0" err="1"/>
            <a:t>publik</a:t>
          </a:r>
          <a:r>
            <a:rPr lang="en-US" sz="1400" b="1" kern="1200" dirty="0"/>
            <a:t> </a:t>
          </a:r>
          <a:r>
            <a:rPr lang="en-US" sz="1400" kern="1200" dirty="0" err="1"/>
            <a:t>dasar</a:t>
          </a:r>
          <a:r>
            <a:rPr lang="en-US" sz="1400" kern="1200" dirty="0"/>
            <a:t> </a:t>
          </a:r>
          <a:r>
            <a:rPr lang="en-US" sz="1400" kern="1200" dirty="0" err="1"/>
            <a:t>antardaerah</a:t>
          </a:r>
          <a:r>
            <a:rPr lang="en-US" sz="1400" kern="1200" dirty="0"/>
            <a:t> (focus SDM </a:t>
          </a:r>
          <a:r>
            <a:rPr lang="en-US" sz="1400" kern="1200" dirty="0" err="1"/>
            <a:t>dan</a:t>
          </a:r>
          <a:r>
            <a:rPr lang="en-US" sz="1400" kern="1200" dirty="0"/>
            <a:t> </a:t>
          </a:r>
          <a:r>
            <a:rPr lang="en-US" sz="1400" kern="1200" dirty="0" err="1"/>
            <a:t>daya</a:t>
          </a:r>
          <a:r>
            <a:rPr lang="en-US" sz="1400" kern="1200" dirty="0"/>
            <a:t> </a:t>
          </a:r>
          <a:r>
            <a:rPr lang="en-US" sz="1400" kern="1200" dirty="0" err="1"/>
            <a:t>saing</a:t>
          </a:r>
          <a:r>
            <a:rPr lang="en-US" sz="1400" kern="1200" dirty="0"/>
            <a:t>)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1400" b="1" kern="1200" dirty="0" err="1"/>
            <a:t>sinkronisasi</a:t>
          </a:r>
          <a:r>
            <a:rPr lang="en-US" sz="1400" b="1" kern="1200" dirty="0"/>
            <a:t> </a:t>
          </a:r>
          <a:r>
            <a:rPr lang="en-US" sz="1400" b="1" kern="1200" dirty="0" err="1"/>
            <a:t>perencanaan</a:t>
          </a:r>
          <a:r>
            <a:rPr lang="en-US" sz="1400" b="1" kern="1200" dirty="0"/>
            <a:t> DAK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id-ID" sz="1400" kern="1200" dirty="0"/>
            <a:t>Pengalokasian dengan berbasis  </a:t>
          </a:r>
          <a:r>
            <a:rPr lang="nn-NO" sz="1400" b="1" kern="1200" dirty="0"/>
            <a:t>data </a:t>
          </a:r>
          <a:r>
            <a:rPr lang="nn-NO" sz="1400" kern="1200" dirty="0"/>
            <a:t>dan </a:t>
          </a:r>
          <a:r>
            <a:rPr lang="nn-NO" sz="1400" b="1" kern="1200" dirty="0"/>
            <a:t>biaya satuan </a:t>
          </a:r>
          <a:r>
            <a:rPr lang="id-ID" sz="1400" b="1" kern="1200" dirty="0"/>
            <a:t>yang mencerminkan kebutuhan riil daerah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id-ID" sz="1400" b="0" kern="1200" dirty="0"/>
            <a:t>Berorientasi untuk </a:t>
          </a:r>
          <a:r>
            <a:rPr lang="id-ID" sz="1400" b="1" kern="1200" dirty="0"/>
            <a:t>meningkatkan</a:t>
          </a:r>
          <a:r>
            <a:rPr lang="en-ID" sz="1400" kern="1200" dirty="0"/>
            <a:t> </a:t>
          </a:r>
          <a:r>
            <a:rPr lang="en-ID" sz="1400" b="1" kern="1200" dirty="0" err="1"/>
            <a:t>kinerja</a:t>
          </a:r>
          <a:r>
            <a:rPr lang="en-ID" sz="1400" b="1" kern="1200" dirty="0"/>
            <a:t> </a:t>
          </a:r>
          <a:r>
            <a:rPr lang="en-ID" sz="1400" kern="1200" dirty="0" err="1"/>
            <a:t>dan</a:t>
          </a:r>
          <a:r>
            <a:rPr lang="en-ID" sz="1400" kern="1200" dirty="0"/>
            <a:t> </a:t>
          </a:r>
          <a:r>
            <a:rPr lang="en-ID" sz="1400" b="1" kern="1200" dirty="0" err="1"/>
            <a:t>pencapaian</a:t>
          </a:r>
          <a:r>
            <a:rPr lang="en-ID" sz="1400" b="1" kern="1200" dirty="0"/>
            <a:t> </a:t>
          </a:r>
          <a:r>
            <a:rPr lang="en-ID" sz="1400" b="1" i="1" kern="1200" dirty="0"/>
            <a:t>output</a:t>
          </a:r>
          <a:endParaRPr lang="en-ID" sz="1400" b="1" kern="1200" dirty="0"/>
        </a:p>
      </dsp:txBody>
      <dsp:txXfrm rot="-5400000">
        <a:off x="1501844" y="1193832"/>
        <a:ext cx="4688319" cy="1422937"/>
      </dsp:txXfrm>
    </dsp:sp>
    <dsp:sp modelId="{7DDD43E1-D78C-4D12-A3E5-AE6F092D3086}">
      <dsp:nvSpPr>
        <dsp:cNvPr id="0" name=""/>
        <dsp:cNvSpPr/>
      </dsp:nvSpPr>
      <dsp:spPr>
        <a:xfrm>
          <a:off x="405" y="1373784"/>
          <a:ext cx="1501438" cy="1063032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kern="1200" dirty="0" err="1"/>
            <a:t>Penguatan</a:t>
          </a:r>
          <a:r>
            <a:rPr lang="en-ID" sz="1400" kern="1200" dirty="0"/>
            <a:t> </a:t>
          </a:r>
          <a:r>
            <a:rPr lang="en-ID" sz="1400" kern="1200" dirty="0" err="1"/>
            <a:t>pengelolaan</a:t>
          </a:r>
          <a:r>
            <a:rPr lang="en-ID" sz="1400" kern="1200" dirty="0"/>
            <a:t> </a:t>
          </a:r>
          <a:r>
            <a:rPr lang="en-ID" sz="1400" b="1" kern="1200" dirty="0"/>
            <a:t>Dana Transfer </a:t>
          </a:r>
          <a:r>
            <a:rPr lang="en-ID" sz="1400" b="1" kern="1200" dirty="0" err="1"/>
            <a:t>Khusus</a:t>
          </a:r>
          <a:r>
            <a:rPr lang="en-ID" sz="1400" b="1" kern="1200" dirty="0"/>
            <a:t> (DTK)</a:t>
          </a:r>
          <a:endParaRPr lang="en-US" sz="1400" kern="1200" dirty="0"/>
        </a:p>
      </dsp:txBody>
      <dsp:txXfrm>
        <a:off x="52298" y="1425677"/>
        <a:ext cx="1397652" cy="9592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4DD57-8A82-45AA-BB57-E97E5EDFD58A}">
      <dsp:nvSpPr>
        <dsp:cNvPr id="0" name=""/>
        <dsp:cNvSpPr/>
      </dsp:nvSpPr>
      <dsp:spPr>
        <a:xfrm>
          <a:off x="653950" y="143205"/>
          <a:ext cx="1850655" cy="1850655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rPr>
            <a:t>Inflasi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rPr>
            <a:t>Tahun Dasar 2010</a:t>
          </a:r>
        </a:p>
      </dsp:txBody>
      <dsp:txXfrm>
        <a:off x="1629289" y="535368"/>
        <a:ext cx="660948" cy="550790"/>
      </dsp:txXfrm>
    </dsp:sp>
    <dsp:sp modelId="{68F85142-038C-4A11-B7FD-11CE192F69A8}">
      <dsp:nvSpPr>
        <dsp:cNvPr id="0" name=""/>
        <dsp:cNvSpPr/>
      </dsp:nvSpPr>
      <dsp:spPr>
        <a:xfrm>
          <a:off x="615835" y="209300"/>
          <a:ext cx="1850655" cy="1850655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rPr>
            <a:t>Pertumbuhan Ekonomi</a:t>
          </a:r>
        </a:p>
      </dsp:txBody>
      <dsp:txXfrm>
        <a:off x="1056468" y="1410023"/>
        <a:ext cx="991422" cy="484695"/>
      </dsp:txXfrm>
    </dsp:sp>
    <dsp:sp modelId="{9D3409C1-88AC-43F3-9B2A-A937A1D4CE82}">
      <dsp:nvSpPr>
        <dsp:cNvPr id="0" name=""/>
        <dsp:cNvSpPr/>
      </dsp:nvSpPr>
      <dsp:spPr>
        <a:xfrm>
          <a:off x="577721" y="143205"/>
          <a:ext cx="1850655" cy="1850655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PDRB</a:t>
          </a:r>
        </a:p>
      </dsp:txBody>
      <dsp:txXfrm>
        <a:off x="792088" y="535368"/>
        <a:ext cx="660948" cy="550790"/>
      </dsp:txXfrm>
    </dsp:sp>
    <dsp:sp modelId="{2D5F7E19-23C7-438C-BDA7-0EBDF3340EF4}">
      <dsp:nvSpPr>
        <dsp:cNvPr id="0" name=""/>
        <dsp:cNvSpPr/>
      </dsp:nvSpPr>
      <dsp:spPr>
        <a:xfrm>
          <a:off x="539538" y="28641"/>
          <a:ext cx="2079783" cy="207978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C097DB-FE25-450D-A269-66BC9C8D9C73}">
      <dsp:nvSpPr>
        <dsp:cNvPr id="0" name=""/>
        <dsp:cNvSpPr/>
      </dsp:nvSpPr>
      <dsp:spPr>
        <a:xfrm>
          <a:off x="501271" y="94618"/>
          <a:ext cx="2079783" cy="207978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E7894A-39FC-40EB-8D92-7B6813136FE3}">
      <dsp:nvSpPr>
        <dsp:cNvPr id="0" name=""/>
        <dsp:cNvSpPr/>
      </dsp:nvSpPr>
      <dsp:spPr>
        <a:xfrm>
          <a:off x="463004" y="28641"/>
          <a:ext cx="2079783" cy="207978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DE77F2B-CDFA-46C4-A89A-C84FC534B6F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5DBDFB8-30CA-4BB5-86AE-DBE7BF5EED02}" type="datetimeFigureOut">
              <a:rPr lang="en-US" smtClean="0"/>
              <a:t>4/11/2019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83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C7A378F-0377-4B46-9EEA-A1007D8D386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79F904F-1852-4709-92C8-CC2E8E4BD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95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18B27-2262-4546-8BA0-1AEF37FA4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20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93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735" indent="-285667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669" indent="-228534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99736" indent="-228534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6804" indent="-228534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3871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0939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006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074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98021EB-E23F-4ACD-8E3F-1D97155DA464}" type="slidenum">
              <a:rPr lang="en-US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297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93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735" indent="-285667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669" indent="-228534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99736" indent="-228534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6804" indent="-228534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3871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0939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006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074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98021EB-E23F-4ACD-8E3F-1D97155DA464}" type="slidenum">
              <a:rPr lang="en-US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/>
              <a:t>4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198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93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735" indent="-285667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2669" indent="-228534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99736" indent="-228534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6804" indent="-228534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3871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0939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8006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5074" indent="-2285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98021EB-E23F-4ACD-8E3F-1D97155DA464}" type="slidenum">
              <a:rPr lang="en-US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/>
              <a:t>7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509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18B27-2262-4546-8BA0-1AEF37FA4C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04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3693-D28D-4349-B8D7-4554EA5F3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7DFF81-CAA8-4FE0-8E51-941DC2742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B7ED9-94AD-4C98-BBF4-9DFA5897F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32CFA-F430-4424-9D7A-2BD1CE720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16066-F5AD-45C8-B410-75B698FD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33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B8398-B9FA-45C7-A3D6-A110483C8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AB434-1F9A-4185-9BDB-D82C7A0AE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2557C-A31F-4465-B1D2-6493C6911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28E87-D04B-4CEC-93AE-CE880780D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17612-66E6-4A5C-9884-E12D7AC6F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90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F749-301B-43AC-A5BF-F8D7A7F1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B470F-44BA-4A71-A374-0601224A0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E0D92-3E28-41A3-97E9-A8CE95623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BAB64-28BD-43C5-8354-F2D8C1FF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AF65D-FED5-4279-983D-E8268A8CB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90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3E28C-C62D-427E-A381-1AC043F95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7693F-4835-4DEE-8658-6FE0754C44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242199-32D1-4AA2-873F-942B3B2B7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E4B27D-313D-4419-A488-E5BAFFF2D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022DA-07E7-4B60-A832-9B7E0852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D7531-5E72-4FC0-B37E-B07AD72A2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73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3FFC4-83FF-46AD-AA45-499AD55F4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0FB2E-014C-41D7-98D2-5448D36DA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D5603-A49B-45E0-B723-1B61D18FE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A338C1-660B-42F6-8C11-BA0E7C8C7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846C65-048F-40AB-9A8D-9F59780102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9A1F96-FFAB-417A-AD66-CABB29EA5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884316-0DDB-4706-943F-2270AD61F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66F59A-5DE8-4E50-85C1-D5CC7485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532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58A1-0116-45E6-A368-6D83B1894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6CC1C2-EC59-41D2-A949-639015505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B05DB7-A995-4E8F-8E3E-A50544E5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8D2EBD-CBC8-496C-8BC4-A13EB8C88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15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0E384C-85A5-4D74-B580-6FC94A295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52314-AE92-4EF8-8B75-A26F04FC7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97A5F-D70A-4E14-81B3-272E2E235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52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49BBC-FF45-4D1C-A52A-BE391A2A3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072BE-BEFF-4209-86D5-E22FF466D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0283F-F5C3-4545-9F1E-B5279D5D1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5A425-8777-4588-A7D3-C598ECFAD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09D56-680A-4DC7-A0F8-E46DA5C61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3B241-26E5-4D5E-A68E-A9E8DE47E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20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9E78F-5BD1-4B72-970B-3E3ECD655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8EE14C-90E5-499C-89CE-2359BBB1B3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C53D7-5172-40B9-86ED-8581C416D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16DE7-6A69-471B-AFB9-889F83ED5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73C39-32EC-40E6-B22E-826508B8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4AF70-B934-4143-9877-5C6D6888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14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1CD58-93BF-491C-BF34-EE0EB6594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AF9E02-0E34-41BA-BCF4-FD68A206B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96AD0-2402-4168-8B52-37AE9F77A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0735B-D302-4AA1-AC5F-17ACE96DD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E02DE-E931-4274-BE33-A20D199F4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12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F9FC06-215E-4AD0-8E53-9B4A2905A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FFD5B8-091D-4FEC-8E31-AC3DA9F05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C99FC-043C-427B-BB4D-E384B9EA1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33B8A-EBA5-4D09-BB60-E68780368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8F061-685E-4606-A691-20C29DAC7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197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0D8A-E604-428A-904A-3CA59F0BA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0110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5285" y="6320116"/>
            <a:ext cx="2820650" cy="0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298385" y="6409156"/>
            <a:ext cx="2674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www.djpk.kemenkeu.go.id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159" y="207975"/>
            <a:ext cx="701537" cy="65424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975"/>
            <a:ext cx="2117035" cy="84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3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1505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583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033037" y="2215944"/>
            <a:ext cx="6297309" cy="2456892"/>
          </a:xfrm>
          <a:custGeom>
            <a:avLst/>
            <a:gdLst>
              <a:gd name="connsiteX0" fmla="*/ 2697791 w 6297309"/>
              <a:gd name="connsiteY0" fmla="*/ 600870 h 2456892"/>
              <a:gd name="connsiteX1" fmla="*/ 2460225 w 6297309"/>
              <a:gd name="connsiteY1" fmla="*/ 1382744 h 2456892"/>
              <a:gd name="connsiteX2" fmla="*/ 2937862 w 6297309"/>
              <a:gd name="connsiteY2" fmla="*/ 1382744 h 2456892"/>
              <a:gd name="connsiteX3" fmla="*/ 5082216 w 6297309"/>
              <a:gd name="connsiteY3" fmla="*/ 508885 h 2456892"/>
              <a:gd name="connsiteX4" fmla="*/ 4757301 w 6297309"/>
              <a:gd name="connsiteY4" fmla="*/ 652797 h 2456892"/>
              <a:gd name="connsiteX5" fmla="*/ 4632676 w 6297309"/>
              <a:gd name="connsiteY5" fmla="*/ 1102337 h 2456892"/>
              <a:gd name="connsiteX6" fmla="*/ 4754334 w 6297309"/>
              <a:gd name="connsiteY6" fmla="*/ 1602321 h 2456892"/>
              <a:gd name="connsiteX7" fmla="*/ 5088150 w 6297309"/>
              <a:gd name="connsiteY7" fmla="*/ 1746233 h 2456892"/>
              <a:gd name="connsiteX8" fmla="*/ 5217226 w 6297309"/>
              <a:gd name="connsiteY8" fmla="*/ 1732881 h 2456892"/>
              <a:gd name="connsiteX9" fmla="*/ 4950173 w 6297309"/>
              <a:gd name="connsiteY9" fmla="*/ 1578583 h 2456892"/>
              <a:gd name="connsiteX10" fmla="*/ 5055511 w 6297309"/>
              <a:gd name="connsiteY10" fmla="*/ 1336751 h 2456892"/>
              <a:gd name="connsiteX11" fmla="*/ 5194230 w 6297309"/>
              <a:gd name="connsiteY11" fmla="*/ 1376809 h 2456892"/>
              <a:gd name="connsiteX12" fmla="*/ 5387843 w 6297309"/>
              <a:gd name="connsiteY12" fmla="*/ 1501434 h 2456892"/>
              <a:gd name="connsiteX13" fmla="*/ 5462025 w 6297309"/>
              <a:gd name="connsiteY13" fmla="*/ 1550394 h 2456892"/>
              <a:gd name="connsiteX14" fmla="*/ 5542141 w 6297309"/>
              <a:gd name="connsiteY14" fmla="*/ 1120141 h 2456892"/>
              <a:gd name="connsiteX15" fmla="*/ 5419741 w 6297309"/>
              <a:gd name="connsiteY15" fmla="*/ 649830 h 2456892"/>
              <a:gd name="connsiteX16" fmla="*/ 5082216 w 6297309"/>
              <a:gd name="connsiteY16" fmla="*/ 508885 h 2456892"/>
              <a:gd name="connsiteX17" fmla="*/ 2339495 w 6297309"/>
              <a:gd name="connsiteY17" fmla="*/ 37091 h 2456892"/>
              <a:gd name="connsiteX18" fmla="*/ 3072594 w 6297309"/>
              <a:gd name="connsiteY18" fmla="*/ 37091 h 2456892"/>
              <a:gd name="connsiteX19" fmla="*/ 3889889 w 6297309"/>
              <a:gd name="connsiteY19" fmla="*/ 2212093 h 2456892"/>
              <a:gd name="connsiteX20" fmla="*/ 3186092 w 6297309"/>
              <a:gd name="connsiteY20" fmla="*/ 2212093 h 2456892"/>
              <a:gd name="connsiteX21" fmla="*/ 3077276 w 6297309"/>
              <a:gd name="connsiteY21" fmla="*/ 1853054 h 2456892"/>
              <a:gd name="connsiteX22" fmla="*/ 2314250 w 6297309"/>
              <a:gd name="connsiteY22" fmla="*/ 1853054 h 2456892"/>
              <a:gd name="connsiteX23" fmla="*/ 2208240 w 6297309"/>
              <a:gd name="connsiteY23" fmla="*/ 2212093 h 2456892"/>
              <a:gd name="connsiteX24" fmla="*/ 1522014 w 6297309"/>
              <a:gd name="connsiteY24" fmla="*/ 2212093 h 2456892"/>
              <a:gd name="connsiteX25" fmla="*/ 0 w 6297309"/>
              <a:gd name="connsiteY25" fmla="*/ 37091 h 2456892"/>
              <a:gd name="connsiteX26" fmla="*/ 1661666 w 6297309"/>
              <a:gd name="connsiteY26" fmla="*/ 37091 h 2456892"/>
              <a:gd name="connsiteX27" fmla="*/ 1661666 w 6297309"/>
              <a:gd name="connsiteY27" fmla="*/ 504434 h 2456892"/>
              <a:gd name="connsiteX28" fmla="*/ 675052 w 6297309"/>
              <a:gd name="connsiteY28" fmla="*/ 504434 h 2456892"/>
              <a:gd name="connsiteX29" fmla="*/ 675052 w 6297309"/>
              <a:gd name="connsiteY29" fmla="*/ 884244 h 2456892"/>
              <a:gd name="connsiteX30" fmla="*/ 1517754 w 6297309"/>
              <a:gd name="connsiteY30" fmla="*/ 884244 h 2456892"/>
              <a:gd name="connsiteX31" fmla="*/ 1517754 w 6297309"/>
              <a:gd name="connsiteY31" fmla="*/ 1323399 h 2456892"/>
              <a:gd name="connsiteX32" fmla="*/ 675052 w 6297309"/>
              <a:gd name="connsiteY32" fmla="*/ 1323399 h 2456892"/>
              <a:gd name="connsiteX33" fmla="*/ 675052 w 6297309"/>
              <a:gd name="connsiteY33" fmla="*/ 2212093 h 2456892"/>
              <a:gd name="connsiteX34" fmla="*/ 0 w 6297309"/>
              <a:gd name="connsiteY34" fmla="*/ 2212093 h 2456892"/>
              <a:gd name="connsiteX35" fmla="*/ 5083700 w 6297309"/>
              <a:gd name="connsiteY35" fmla="*/ 0 h 2456892"/>
              <a:gd name="connsiteX36" fmla="*/ 5919725 w 6297309"/>
              <a:gd name="connsiteY36" fmla="*/ 290792 h 2456892"/>
              <a:gd name="connsiteX37" fmla="*/ 6214226 w 6297309"/>
              <a:gd name="connsiteY37" fmla="*/ 1123108 h 2456892"/>
              <a:gd name="connsiteX38" fmla="*/ 5976845 w 6297309"/>
              <a:gd name="connsiteY38" fmla="*/ 1894596 h 2456892"/>
              <a:gd name="connsiteX39" fmla="*/ 6141529 w 6297309"/>
              <a:gd name="connsiteY39" fmla="*/ 2004385 h 2456892"/>
              <a:gd name="connsiteX40" fmla="*/ 6297309 w 6297309"/>
              <a:gd name="connsiteY40" fmla="*/ 2080050 h 2456892"/>
              <a:gd name="connsiteX41" fmla="*/ 6110372 w 6297309"/>
              <a:gd name="connsiteY41" fmla="*/ 2456892 h 2456892"/>
              <a:gd name="connsiteX42" fmla="*/ 5831449 w 6297309"/>
              <a:gd name="connsiteY42" fmla="*/ 2294434 h 2456892"/>
              <a:gd name="connsiteX43" fmla="*/ 5638577 w 6297309"/>
              <a:gd name="connsiteY43" fmla="*/ 2152748 h 2456892"/>
              <a:gd name="connsiteX44" fmla="*/ 5080732 w 6297309"/>
              <a:gd name="connsiteY44" fmla="*/ 2249184 h 2456892"/>
              <a:gd name="connsiteX45" fmla="*/ 4298859 w 6297309"/>
              <a:gd name="connsiteY45" fmla="*/ 1991032 h 2456892"/>
              <a:gd name="connsiteX46" fmla="*/ 3960591 w 6297309"/>
              <a:gd name="connsiteY46" fmla="*/ 1132010 h 2456892"/>
              <a:gd name="connsiteX47" fmla="*/ 4256576 w 6297309"/>
              <a:gd name="connsiteY47" fmla="*/ 297468 h 2456892"/>
              <a:gd name="connsiteX48" fmla="*/ 5083700 w 6297309"/>
              <a:gd name="connsiteY48" fmla="*/ 0 h 2456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297309" h="2456892">
                <a:moveTo>
                  <a:pt x="2697791" y="600870"/>
                </a:moveTo>
                <a:lnTo>
                  <a:pt x="2460225" y="1382744"/>
                </a:lnTo>
                <a:lnTo>
                  <a:pt x="2937862" y="1382744"/>
                </a:lnTo>
                <a:close/>
                <a:moveTo>
                  <a:pt x="5082216" y="508885"/>
                </a:moveTo>
                <a:cubicBezTo>
                  <a:pt x="4948689" y="508885"/>
                  <a:pt x="4840384" y="556856"/>
                  <a:pt x="4757301" y="652797"/>
                </a:cubicBezTo>
                <a:cubicBezTo>
                  <a:pt x="4674218" y="748739"/>
                  <a:pt x="4632676" y="898586"/>
                  <a:pt x="4632676" y="1102337"/>
                </a:cubicBezTo>
                <a:cubicBezTo>
                  <a:pt x="4632676" y="1339719"/>
                  <a:pt x="4673228" y="1506380"/>
                  <a:pt x="4754334" y="1602321"/>
                </a:cubicBezTo>
                <a:cubicBezTo>
                  <a:pt x="4835439" y="1698262"/>
                  <a:pt x="4946711" y="1746233"/>
                  <a:pt x="5088150" y="1746233"/>
                </a:cubicBezTo>
                <a:cubicBezTo>
                  <a:pt x="5133648" y="1746233"/>
                  <a:pt x="5176674" y="1741782"/>
                  <a:pt x="5217226" y="1732881"/>
                </a:cubicBezTo>
                <a:cubicBezTo>
                  <a:pt x="5160848" y="1678481"/>
                  <a:pt x="5071830" y="1627048"/>
                  <a:pt x="4950173" y="1578583"/>
                </a:cubicBezTo>
                <a:lnTo>
                  <a:pt x="5055511" y="1336751"/>
                </a:lnTo>
                <a:cubicBezTo>
                  <a:pt x="5114856" y="1347631"/>
                  <a:pt x="5161095" y="1360984"/>
                  <a:pt x="5194230" y="1376809"/>
                </a:cubicBezTo>
                <a:cubicBezTo>
                  <a:pt x="5227364" y="1392635"/>
                  <a:pt x="5291902" y="1434176"/>
                  <a:pt x="5387843" y="1501434"/>
                </a:cubicBezTo>
                <a:cubicBezTo>
                  <a:pt x="5410593" y="1517260"/>
                  <a:pt x="5435319" y="1533579"/>
                  <a:pt x="5462025" y="1550394"/>
                </a:cubicBezTo>
                <a:cubicBezTo>
                  <a:pt x="5515435" y="1454453"/>
                  <a:pt x="5542141" y="1311035"/>
                  <a:pt x="5542141" y="1120141"/>
                </a:cubicBezTo>
                <a:cubicBezTo>
                  <a:pt x="5542141" y="900564"/>
                  <a:pt x="5501341" y="743793"/>
                  <a:pt x="5419741" y="649830"/>
                </a:cubicBezTo>
                <a:cubicBezTo>
                  <a:pt x="5338142" y="555867"/>
                  <a:pt x="5225633" y="508885"/>
                  <a:pt x="5082216" y="508885"/>
                </a:cubicBezTo>
                <a:close/>
                <a:moveTo>
                  <a:pt x="2339495" y="37091"/>
                </a:moveTo>
                <a:lnTo>
                  <a:pt x="3072594" y="37091"/>
                </a:lnTo>
                <a:lnTo>
                  <a:pt x="3889889" y="2212093"/>
                </a:lnTo>
                <a:lnTo>
                  <a:pt x="3186092" y="2212093"/>
                </a:lnTo>
                <a:lnTo>
                  <a:pt x="3077276" y="1853054"/>
                </a:lnTo>
                <a:lnTo>
                  <a:pt x="2314250" y="1853054"/>
                </a:lnTo>
                <a:lnTo>
                  <a:pt x="2208240" y="2212093"/>
                </a:lnTo>
                <a:lnTo>
                  <a:pt x="1522014" y="2212093"/>
                </a:lnTo>
                <a:close/>
                <a:moveTo>
                  <a:pt x="0" y="37091"/>
                </a:moveTo>
                <a:lnTo>
                  <a:pt x="1661666" y="37091"/>
                </a:lnTo>
                <a:lnTo>
                  <a:pt x="1661666" y="504434"/>
                </a:lnTo>
                <a:lnTo>
                  <a:pt x="675052" y="504434"/>
                </a:lnTo>
                <a:lnTo>
                  <a:pt x="675052" y="884244"/>
                </a:lnTo>
                <a:lnTo>
                  <a:pt x="1517754" y="884244"/>
                </a:lnTo>
                <a:lnTo>
                  <a:pt x="1517754" y="1323399"/>
                </a:lnTo>
                <a:lnTo>
                  <a:pt x="675052" y="1323399"/>
                </a:lnTo>
                <a:lnTo>
                  <a:pt x="675052" y="2212093"/>
                </a:lnTo>
                <a:lnTo>
                  <a:pt x="0" y="2212093"/>
                </a:lnTo>
                <a:close/>
                <a:moveTo>
                  <a:pt x="5083700" y="0"/>
                </a:moveTo>
                <a:cubicBezTo>
                  <a:pt x="5444716" y="0"/>
                  <a:pt x="5723391" y="96931"/>
                  <a:pt x="5919725" y="290792"/>
                </a:cubicBezTo>
                <a:cubicBezTo>
                  <a:pt x="6116059" y="484652"/>
                  <a:pt x="6214226" y="762092"/>
                  <a:pt x="6214226" y="1123108"/>
                </a:cubicBezTo>
                <a:cubicBezTo>
                  <a:pt x="6214226" y="1444562"/>
                  <a:pt x="6135099" y="1701724"/>
                  <a:pt x="5976845" y="1894596"/>
                </a:cubicBezTo>
                <a:cubicBezTo>
                  <a:pt x="6060917" y="1952952"/>
                  <a:pt x="6115811" y="1989548"/>
                  <a:pt x="6141529" y="2004385"/>
                </a:cubicBezTo>
                <a:cubicBezTo>
                  <a:pt x="6180103" y="2026145"/>
                  <a:pt x="6232030" y="2051366"/>
                  <a:pt x="6297309" y="2080050"/>
                </a:cubicBezTo>
                <a:lnTo>
                  <a:pt x="6110372" y="2456892"/>
                </a:lnTo>
                <a:cubicBezTo>
                  <a:pt x="6016408" y="2411394"/>
                  <a:pt x="5923435" y="2357242"/>
                  <a:pt x="5831449" y="2294434"/>
                </a:cubicBezTo>
                <a:cubicBezTo>
                  <a:pt x="5739464" y="2231628"/>
                  <a:pt x="5675173" y="2184399"/>
                  <a:pt x="5638577" y="2152748"/>
                </a:cubicBezTo>
                <a:cubicBezTo>
                  <a:pt x="5490214" y="2217039"/>
                  <a:pt x="5304266" y="2249184"/>
                  <a:pt x="5080732" y="2249184"/>
                </a:cubicBezTo>
                <a:cubicBezTo>
                  <a:pt x="4750377" y="2249184"/>
                  <a:pt x="4489753" y="2163133"/>
                  <a:pt x="4298859" y="1991032"/>
                </a:cubicBezTo>
                <a:cubicBezTo>
                  <a:pt x="4073347" y="1787280"/>
                  <a:pt x="3960591" y="1500940"/>
                  <a:pt x="3960591" y="1132010"/>
                </a:cubicBezTo>
                <a:cubicBezTo>
                  <a:pt x="3960591" y="773961"/>
                  <a:pt x="4059253" y="495780"/>
                  <a:pt x="4256576" y="297468"/>
                </a:cubicBezTo>
                <a:cubicBezTo>
                  <a:pt x="4453898" y="99156"/>
                  <a:pt x="4729606" y="0"/>
                  <a:pt x="50837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11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197599" y="18735"/>
            <a:ext cx="5994401" cy="6858000"/>
          </a:xfrm>
          <a:custGeom>
            <a:avLst/>
            <a:gdLst>
              <a:gd name="connsiteX0" fmla="*/ 0 w 5994401"/>
              <a:gd name="connsiteY0" fmla="*/ 0 h 6858000"/>
              <a:gd name="connsiteX1" fmla="*/ 5994401 w 5994401"/>
              <a:gd name="connsiteY1" fmla="*/ 0 h 6858000"/>
              <a:gd name="connsiteX2" fmla="*/ 5994401 w 5994401"/>
              <a:gd name="connsiteY2" fmla="*/ 6858000 h 6858000"/>
              <a:gd name="connsiteX3" fmla="*/ 1198881 w 599440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4401" h="6858000">
                <a:moveTo>
                  <a:pt x="0" y="0"/>
                </a:moveTo>
                <a:lnTo>
                  <a:pt x="5994401" y="0"/>
                </a:lnTo>
                <a:lnTo>
                  <a:pt x="5994401" y="6858000"/>
                </a:lnTo>
                <a:lnTo>
                  <a:pt x="1198881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47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2769326"/>
            <a:ext cx="12192000" cy="408867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59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441269"/>
            <a:ext cx="12192000" cy="408867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8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000847" y="1129662"/>
            <a:ext cx="3971928" cy="3971928"/>
          </a:xfrm>
          <a:custGeom>
            <a:avLst/>
            <a:gdLst>
              <a:gd name="connsiteX0" fmla="*/ 1985964 w 3971928"/>
              <a:gd name="connsiteY0" fmla="*/ 0 h 3971928"/>
              <a:gd name="connsiteX1" fmla="*/ 3971928 w 3971928"/>
              <a:gd name="connsiteY1" fmla="*/ 1985964 h 3971928"/>
              <a:gd name="connsiteX2" fmla="*/ 1985964 w 3971928"/>
              <a:gd name="connsiteY2" fmla="*/ 3971928 h 3971928"/>
              <a:gd name="connsiteX3" fmla="*/ 0 w 3971928"/>
              <a:gd name="connsiteY3" fmla="*/ 1985964 h 3971928"/>
              <a:gd name="connsiteX4" fmla="*/ 1985964 w 3971928"/>
              <a:gd name="connsiteY4" fmla="*/ 0 h 397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1928" h="3971928">
                <a:moveTo>
                  <a:pt x="1985964" y="0"/>
                </a:moveTo>
                <a:cubicBezTo>
                  <a:pt x="3082782" y="0"/>
                  <a:pt x="3971928" y="889146"/>
                  <a:pt x="3971928" y="1985964"/>
                </a:cubicBezTo>
                <a:cubicBezTo>
                  <a:pt x="3971928" y="3082782"/>
                  <a:pt x="3082782" y="3971928"/>
                  <a:pt x="1985964" y="3971928"/>
                </a:cubicBezTo>
                <a:cubicBezTo>
                  <a:pt x="889146" y="3971928"/>
                  <a:pt x="0" y="3082782"/>
                  <a:pt x="0" y="1985964"/>
                </a:cubicBezTo>
                <a:cubicBezTo>
                  <a:pt x="0" y="889146"/>
                  <a:pt x="889146" y="0"/>
                  <a:pt x="19859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67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08867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20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87552" y="841248"/>
            <a:ext cx="4535424" cy="60167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0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381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742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192289" y="1708382"/>
            <a:ext cx="1946447" cy="3425095"/>
          </a:xfrm>
          <a:custGeom>
            <a:avLst/>
            <a:gdLst>
              <a:gd name="connsiteX0" fmla="*/ 0 w 1946447"/>
              <a:gd name="connsiteY0" fmla="*/ 0 h 3425095"/>
              <a:gd name="connsiteX1" fmla="*/ 1946447 w 1946447"/>
              <a:gd name="connsiteY1" fmla="*/ 0 h 3425095"/>
              <a:gd name="connsiteX2" fmla="*/ 1946447 w 1946447"/>
              <a:gd name="connsiteY2" fmla="*/ 3425095 h 3425095"/>
              <a:gd name="connsiteX3" fmla="*/ 0 w 1946447"/>
              <a:gd name="connsiteY3" fmla="*/ 3425095 h 342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6447" h="3425095">
                <a:moveTo>
                  <a:pt x="0" y="0"/>
                </a:moveTo>
                <a:lnTo>
                  <a:pt x="1946447" y="0"/>
                </a:lnTo>
                <a:lnTo>
                  <a:pt x="1946447" y="3425095"/>
                </a:lnTo>
                <a:lnTo>
                  <a:pt x="0" y="34250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80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3814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10140184" y="1981292"/>
            <a:ext cx="1734275" cy="1082750"/>
          </a:xfrm>
          <a:custGeom>
            <a:avLst/>
            <a:gdLst>
              <a:gd name="connsiteX0" fmla="*/ 0 w 1734275"/>
              <a:gd name="connsiteY0" fmla="*/ 0 h 1082750"/>
              <a:gd name="connsiteX1" fmla="*/ 1734275 w 1734275"/>
              <a:gd name="connsiteY1" fmla="*/ 0 h 1082750"/>
              <a:gd name="connsiteX2" fmla="*/ 1734275 w 1734275"/>
              <a:gd name="connsiteY2" fmla="*/ 1082750 h 1082750"/>
              <a:gd name="connsiteX3" fmla="*/ 0 w 1734275"/>
              <a:gd name="connsiteY3" fmla="*/ 1082750 h 108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275" h="1082750">
                <a:moveTo>
                  <a:pt x="0" y="0"/>
                </a:moveTo>
                <a:lnTo>
                  <a:pt x="1734275" y="0"/>
                </a:lnTo>
                <a:lnTo>
                  <a:pt x="1734275" y="1082750"/>
                </a:lnTo>
                <a:lnTo>
                  <a:pt x="0" y="1082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8277726" y="2681597"/>
            <a:ext cx="2192015" cy="1368528"/>
          </a:xfrm>
          <a:custGeom>
            <a:avLst/>
            <a:gdLst>
              <a:gd name="connsiteX0" fmla="*/ 0 w 2192015"/>
              <a:gd name="connsiteY0" fmla="*/ 0 h 1368528"/>
              <a:gd name="connsiteX1" fmla="*/ 2192015 w 2192015"/>
              <a:gd name="connsiteY1" fmla="*/ 0 h 1368528"/>
              <a:gd name="connsiteX2" fmla="*/ 2192015 w 2192015"/>
              <a:gd name="connsiteY2" fmla="*/ 1368528 h 1368528"/>
              <a:gd name="connsiteX3" fmla="*/ 0 w 2192015"/>
              <a:gd name="connsiteY3" fmla="*/ 1368528 h 136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2015" h="1368528">
                <a:moveTo>
                  <a:pt x="0" y="0"/>
                </a:moveTo>
                <a:lnTo>
                  <a:pt x="2192015" y="0"/>
                </a:lnTo>
                <a:lnTo>
                  <a:pt x="2192015" y="1368528"/>
                </a:lnTo>
                <a:lnTo>
                  <a:pt x="0" y="13685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5950317" y="3415954"/>
            <a:ext cx="2924838" cy="1826047"/>
          </a:xfrm>
          <a:custGeom>
            <a:avLst/>
            <a:gdLst>
              <a:gd name="connsiteX0" fmla="*/ 0 w 2924838"/>
              <a:gd name="connsiteY0" fmla="*/ 0 h 1826047"/>
              <a:gd name="connsiteX1" fmla="*/ 2924838 w 2924838"/>
              <a:gd name="connsiteY1" fmla="*/ 0 h 1826047"/>
              <a:gd name="connsiteX2" fmla="*/ 2924838 w 2924838"/>
              <a:gd name="connsiteY2" fmla="*/ 1826047 h 1826047"/>
              <a:gd name="connsiteX3" fmla="*/ 0 w 2924838"/>
              <a:gd name="connsiteY3" fmla="*/ 1826047 h 182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4838" h="1826047">
                <a:moveTo>
                  <a:pt x="0" y="0"/>
                </a:moveTo>
                <a:lnTo>
                  <a:pt x="2924838" y="0"/>
                </a:lnTo>
                <a:lnTo>
                  <a:pt x="2924838" y="1826047"/>
                </a:lnTo>
                <a:lnTo>
                  <a:pt x="0" y="18260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631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3814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504940" y="2216888"/>
            <a:ext cx="3169488" cy="1826047"/>
          </a:xfrm>
          <a:custGeom>
            <a:avLst/>
            <a:gdLst>
              <a:gd name="connsiteX0" fmla="*/ 0 w 3169488"/>
              <a:gd name="connsiteY0" fmla="*/ 0 h 1826047"/>
              <a:gd name="connsiteX1" fmla="*/ 3169488 w 3169488"/>
              <a:gd name="connsiteY1" fmla="*/ 0 h 1826047"/>
              <a:gd name="connsiteX2" fmla="*/ 3169488 w 3169488"/>
              <a:gd name="connsiteY2" fmla="*/ 1826047 h 1826047"/>
              <a:gd name="connsiteX3" fmla="*/ 0 w 3169488"/>
              <a:gd name="connsiteY3" fmla="*/ 1826047 h 182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9488" h="1826047">
                <a:moveTo>
                  <a:pt x="0" y="0"/>
                </a:moveTo>
                <a:lnTo>
                  <a:pt x="3169488" y="0"/>
                </a:lnTo>
                <a:lnTo>
                  <a:pt x="3169488" y="1826047"/>
                </a:lnTo>
                <a:lnTo>
                  <a:pt x="0" y="18260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2423943" y="1637736"/>
            <a:ext cx="2592438" cy="1493589"/>
          </a:xfrm>
          <a:custGeom>
            <a:avLst/>
            <a:gdLst>
              <a:gd name="connsiteX0" fmla="*/ 0 w 2592438"/>
              <a:gd name="connsiteY0" fmla="*/ 0 h 1493589"/>
              <a:gd name="connsiteX1" fmla="*/ 2592438 w 2592438"/>
              <a:gd name="connsiteY1" fmla="*/ 0 h 1493589"/>
              <a:gd name="connsiteX2" fmla="*/ 2592438 w 2592438"/>
              <a:gd name="connsiteY2" fmla="*/ 1493589 h 1493589"/>
              <a:gd name="connsiteX3" fmla="*/ 0 w 2592438"/>
              <a:gd name="connsiteY3" fmla="*/ 1493589 h 149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2438" h="1493589">
                <a:moveTo>
                  <a:pt x="0" y="0"/>
                </a:moveTo>
                <a:lnTo>
                  <a:pt x="2592438" y="0"/>
                </a:lnTo>
                <a:lnTo>
                  <a:pt x="2592438" y="1493589"/>
                </a:lnTo>
                <a:lnTo>
                  <a:pt x="0" y="149358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7172726" y="1636322"/>
            <a:ext cx="2592438" cy="1493589"/>
          </a:xfrm>
          <a:custGeom>
            <a:avLst/>
            <a:gdLst>
              <a:gd name="connsiteX0" fmla="*/ 0 w 2592438"/>
              <a:gd name="connsiteY0" fmla="*/ 0 h 1493589"/>
              <a:gd name="connsiteX1" fmla="*/ 2592438 w 2592438"/>
              <a:gd name="connsiteY1" fmla="*/ 0 h 1493589"/>
              <a:gd name="connsiteX2" fmla="*/ 2592438 w 2592438"/>
              <a:gd name="connsiteY2" fmla="*/ 1493589 h 1493589"/>
              <a:gd name="connsiteX3" fmla="*/ 0 w 2592438"/>
              <a:gd name="connsiteY3" fmla="*/ 1493589 h 149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2438" h="1493589">
                <a:moveTo>
                  <a:pt x="0" y="0"/>
                </a:moveTo>
                <a:lnTo>
                  <a:pt x="2592438" y="0"/>
                </a:lnTo>
                <a:lnTo>
                  <a:pt x="2592438" y="1493589"/>
                </a:lnTo>
                <a:lnTo>
                  <a:pt x="0" y="149358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6045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3814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635305" y="2331418"/>
            <a:ext cx="2924838" cy="1826047"/>
          </a:xfrm>
          <a:custGeom>
            <a:avLst/>
            <a:gdLst>
              <a:gd name="connsiteX0" fmla="*/ 0 w 2924838"/>
              <a:gd name="connsiteY0" fmla="*/ 0 h 1826047"/>
              <a:gd name="connsiteX1" fmla="*/ 2924838 w 2924838"/>
              <a:gd name="connsiteY1" fmla="*/ 0 h 1826047"/>
              <a:gd name="connsiteX2" fmla="*/ 2924838 w 2924838"/>
              <a:gd name="connsiteY2" fmla="*/ 1826047 h 1826047"/>
              <a:gd name="connsiteX3" fmla="*/ 0 w 2924838"/>
              <a:gd name="connsiteY3" fmla="*/ 1826047 h 182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4838" h="1826047">
                <a:moveTo>
                  <a:pt x="0" y="0"/>
                </a:moveTo>
                <a:lnTo>
                  <a:pt x="2924838" y="0"/>
                </a:lnTo>
                <a:lnTo>
                  <a:pt x="2924838" y="1826047"/>
                </a:lnTo>
                <a:lnTo>
                  <a:pt x="0" y="18260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2732339" y="2492187"/>
            <a:ext cx="1924114" cy="1404471"/>
          </a:xfrm>
          <a:custGeom>
            <a:avLst/>
            <a:gdLst>
              <a:gd name="connsiteX0" fmla="*/ 0 w 1924114"/>
              <a:gd name="connsiteY0" fmla="*/ 0 h 1404471"/>
              <a:gd name="connsiteX1" fmla="*/ 1924114 w 1924114"/>
              <a:gd name="connsiteY1" fmla="*/ 0 h 1404471"/>
              <a:gd name="connsiteX2" fmla="*/ 1924114 w 1924114"/>
              <a:gd name="connsiteY2" fmla="*/ 1404471 h 1404471"/>
              <a:gd name="connsiteX3" fmla="*/ 0 w 1924114"/>
              <a:gd name="connsiteY3" fmla="*/ 1404471 h 140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114" h="1404471">
                <a:moveTo>
                  <a:pt x="0" y="0"/>
                </a:moveTo>
                <a:lnTo>
                  <a:pt x="1924114" y="0"/>
                </a:lnTo>
                <a:lnTo>
                  <a:pt x="1924114" y="1404471"/>
                </a:lnTo>
                <a:lnTo>
                  <a:pt x="0" y="14044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7519216" y="2492188"/>
            <a:ext cx="1924114" cy="1404471"/>
          </a:xfrm>
          <a:custGeom>
            <a:avLst/>
            <a:gdLst>
              <a:gd name="connsiteX0" fmla="*/ 0 w 1924114"/>
              <a:gd name="connsiteY0" fmla="*/ 0 h 1404471"/>
              <a:gd name="connsiteX1" fmla="*/ 1924114 w 1924114"/>
              <a:gd name="connsiteY1" fmla="*/ 0 h 1404471"/>
              <a:gd name="connsiteX2" fmla="*/ 1924114 w 1924114"/>
              <a:gd name="connsiteY2" fmla="*/ 1404471 h 1404471"/>
              <a:gd name="connsiteX3" fmla="*/ 0 w 1924114"/>
              <a:gd name="connsiteY3" fmla="*/ 1404471 h 140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114" h="1404471">
                <a:moveTo>
                  <a:pt x="0" y="0"/>
                </a:moveTo>
                <a:lnTo>
                  <a:pt x="1924114" y="0"/>
                </a:lnTo>
                <a:lnTo>
                  <a:pt x="1924114" y="1404471"/>
                </a:lnTo>
                <a:lnTo>
                  <a:pt x="0" y="14044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692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381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517976" y="1881054"/>
            <a:ext cx="1118053" cy="2033686"/>
          </a:xfrm>
          <a:custGeom>
            <a:avLst/>
            <a:gdLst>
              <a:gd name="connsiteX0" fmla="*/ 0 w 1118053"/>
              <a:gd name="connsiteY0" fmla="*/ 0 h 2033686"/>
              <a:gd name="connsiteX1" fmla="*/ 1118053 w 1118053"/>
              <a:gd name="connsiteY1" fmla="*/ 0 h 2033686"/>
              <a:gd name="connsiteX2" fmla="*/ 1118053 w 1118053"/>
              <a:gd name="connsiteY2" fmla="*/ 2033686 h 2033686"/>
              <a:gd name="connsiteX3" fmla="*/ 0 w 1118053"/>
              <a:gd name="connsiteY3" fmla="*/ 2033686 h 203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8053" h="2033686">
                <a:moveTo>
                  <a:pt x="0" y="0"/>
                </a:moveTo>
                <a:lnTo>
                  <a:pt x="1118053" y="0"/>
                </a:lnTo>
                <a:lnTo>
                  <a:pt x="1118053" y="2033686"/>
                </a:lnTo>
                <a:lnTo>
                  <a:pt x="0" y="2033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544904" y="1853989"/>
            <a:ext cx="1118053" cy="2033686"/>
          </a:xfrm>
          <a:custGeom>
            <a:avLst/>
            <a:gdLst>
              <a:gd name="connsiteX0" fmla="*/ 0 w 1118053"/>
              <a:gd name="connsiteY0" fmla="*/ 0 h 2033686"/>
              <a:gd name="connsiteX1" fmla="*/ 1118053 w 1118053"/>
              <a:gd name="connsiteY1" fmla="*/ 0 h 2033686"/>
              <a:gd name="connsiteX2" fmla="*/ 1118053 w 1118053"/>
              <a:gd name="connsiteY2" fmla="*/ 2033686 h 2033686"/>
              <a:gd name="connsiteX3" fmla="*/ 0 w 1118053"/>
              <a:gd name="connsiteY3" fmla="*/ 2033686 h 203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8053" h="2033686">
                <a:moveTo>
                  <a:pt x="0" y="0"/>
                </a:moveTo>
                <a:lnTo>
                  <a:pt x="1118053" y="0"/>
                </a:lnTo>
                <a:lnTo>
                  <a:pt x="1118053" y="2033686"/>
                </a:lnTo>
                <a:lnTo>
                  <a:pt x="0" y="2033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40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3814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671857" y="2332267"/>
            <a:ext cx="2602523" cy="1624818"/>
          </a:xfrm>
          <a:custGeom>
            <a:avLst/>
            <a:gdLst>
              <a:gd name="connsiteX0" fmla="*/ 0 w 2602523"/>
              <a:gd name="connsiteY0" fmla="*/ 0 h 1624818"/>
              <a:gd name="connsiteX1" fmla="*/ 2602523 w 2602523"/>
              <a:gd name="connsiteY1" fmla="*/ 0 h 1624818"/>
              <a:gd name="connsiteX2" fmla="*/ 2602523 w 2602523"/>
              <a:gd name="connsiteY2" fmla="*/ 1624818 h 1624818"/>
              <a:gd name="connsiteX3" fmla="*/ 0 w 2602523"/>
              <a:gd name="connsiteY3" fmla="*/ 1624818 h 162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523" h="1624818">
                <a:moveTo>
                  <a:pt x="0" y="0"/>
                </a:moveTo>
                <a:lnTo>
                  <a:pt x="2602523" y="0"/>
                </a:lnTo>
                <a:lnTo>
                  <a:pt x="2602523" y="1624818"/>
                </a:lnTo>
                <a:lnTo>
                  <a:pt x="0" y="16248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5180645" y="2561845"/>
            <a:ext cx="808520" cy="1470660"/>
          </a:xfrm>
          <a:custGeom>
            <a:avLst/>
            <a:gdLst>
              <a:gd name="connsiteX0" fmla="*/ 0 w 808520"/>
              <a:gd name="connsiteY0" fmla="*/ 0 h 1470660"/>
              <a:gd name="connsiteX1" fmla="*/ 808520 w 808520"/>
              <a:gd name="connsiteY1" fmla="*/ 0 h 1470660"/>
              <a:gd name="connsiteX2" fmla="*/ 808520 w 808520"/>
              <a:gd name="connsiteY2" fmla="*/ 1470660 h 1470660"/>
              <a:gd name="connsiteX3" fmla="*/ 0 w 808520"/>
              <a:gd name="connsiteY3" fmla="*/ 1470660 h 147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20" h="1470660">
                <a:moveTo>
                  <a:pt x="0" y="0"/>
                </a:moveTo>
                <a:lnTo>
                  <a:pt x="808520" y="0"/>
                </a:lnTo>
                <a:lnTo>
                  <a:pt x="808520" y="1470660"/>
                </a:lnTo>
                <a:lnTo>
                  <a:pt x="0" y="14706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5192774" y="1432661"/>
            <a:ext cx="3251028" cy="1799210"/>
          </a:xfrm>
          <a:custGeom>
            <a:avLst/>
            <a:gdLst>
              <a:gd name="connsiteX0" fmla="*/ 0 w 3251028"/>
              <a:gd name="connsiteY0" fmla="*/ 0 h 1799210"/>
              <a:gd name="connsiteX1" fmla="*/ 3251028 w 3251028"/>
              <a:gd name="connsiteY1" fmla="*/ 0 h 1799210"/>
              <a:gd name="connsiteX2" fmla="*/ 3251028 w 3251028"/>
              <a:gd name="connsiteY2" fmla="*/ 1799210 h 1799210"/>
              <a:gd name="connsiteX3" fmla="*/ 0 w 3251028"/>
              <a:gd name="connsiteY3" fmla="*/ 1799210 h 179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1028" h="1799210">
                <a:moveTo>
                  <a:pt x="0" y="0"/>
                </a:moveTo>
                <a:lnTo>
                  <a:pt x="3251028" y="0"/>
                </a:lnTo>
                <a:lnTo>
                  <a:pt x="3251028" y="1799210"/>
                </a:lnTo>
                <a:lnTo>
                  <a:pt x="0" y="17992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8015829" y="2177936"/>
            <a:ext cx="1407826" cy="1915288"/>
          </a:xfrm>
          <a:custGeom>
            <a:avLst/>
            <a:gdLst>
              <a:gd name="connsiteX0" fmla="*/ 0 w 1407826"/>
              <a:gd name="connsiteY0" fmla="*/ 0 h 1915288"/>
              <a:gd name="connsiteX1" fmla="*/ 1407826 w 1407826"/>
              <a:gd name="connsiteY1" fmla="*/ 0 h 1915288"/>
              <a:gd name="connsiteX2" fmla="*/ 1407826 w 1407826"/>
              <a:gd name="connsiteY2" fmla="*/ 1915288 h 1915288"/>
              <a:gd name="connsiteX3" fmla="*/ 0 w 1407826"/>
              <a:gd name="connsiteY3" fmla="*/ 1915288 h 191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26" h="1915288">
                <a:moveTo>
                  <a:pt x="0" y="0"/>
                </a:moveTo>
                <a:lnTo>
                  <a:pt x="1407826" y="0"/>
                </a:lnTo>
                <a:lnTo>
                  <a:pt x="1407826" y="1915288"/>
                </a:lnTo>
                <a:lnTo>
                  <a:pt x="0" y="19152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08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381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606902" y="1967484"/>
            <a:ext cx="1776312" cy="3231028"/>
          </a:xfrm>
          <a:custGeom>
            <a:avLst/>
            <a:gdLst>
              <a:gd name="connsiteX0" fmla="*/ 0 w 1776312"/>
              <a:gd name="connsiteY0" fmla="*/ 0 h 3231028"/>
              <a:gd name="connsiteX1" fmla="*/ 1776312 w 1776312"/>
              <a:gd name="connsiteY1" fmla="*/ 0 h 3231028"/>
              <a:gd name="connsiteX2" fmla="*/ 1776312 w 1776312"/>
              <a:gd name="connsiteY2" fmla="*/ 3231028 h 3231028"/>
              <a:gd name="connsiteX3" fmla="*/ 0 w 1776312"/>
              <a:gd name="connsiteY3" fmla="*/ 3231028 h 32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312" h="3231028">
                <a:moveTo>
                  <a:pt x="0" y="0"/>
                </a:moveTo>
                <a:lnTo>
                  <a:pt x="1776312" y="0"/>
                </a:lnTo>
                <a:lnTo>
                  <a:pt x="1776312" y="3231028"/>
                </a:lnTo>
                <a:lnTo>
                  <a:pt x="0" y="3231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344446" y="2202263"/>
            <a:ext cx="1776312" cy="3231028"/>
          </a:xfrm>
          <a:custGeom>
            <a:avLst/>
            <a:gdLst>
              <a:gd name="connsiteX0" fmla="*/ 0 w 1776312"/>
              <a:gd name="connsiteY0" fmla="*/ 0 h 3231028"/>
              <a:gd name="connsiteX1" fmla="*/ 1776312 w 1776312"/>
              <a:gd name="connsiteY1" fmla="*/ 0 h 3231028"/>
              <a:gd name="connsiteX2" fmla="*/ 1776312 w 1776312"/>
              <a:gd name="connsiteY2" fmla="*/ 3231028 h 3231028"/>
              <a:gd name="connsiteX3" fmla="*/ 0 w 1776312"/>
              <a:gd name="connsiteY3" fmla="*/ 3231028 h 32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312" h="3231028">
                <a:moveTo>
                  <a:pt x="0" y="0"/>
                </a:moveTo>
                <a:lnTo>
                  <a:pt x="1776312" y="0"/>
                </a:lnTo>
                <a:lnTo>
                  <a:pt x="1776312" y="3231028"/>
                </a:lnTo>
                <a:lnTo>
                  <a:pt x="0" y="3231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413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1290824" y="1999821"/>
            <a:ext cx="3612956" cy="2255656"/>
          </a:xfrm>
          <a:custGeom>
            <a:avLst/>
            <a:gdLst>
              <a:gd name="connsiteX0" fmla="*/ 0 w 3612956"/>
              <a:gd name="connsiteY0" fmla="*/ 0 h 2255656"/>
              <a:gd name="connsiteX1" fmla="*/ 3612956 w 3612956"/>
              <a:gd name="connsiteY1" fmla="*/ 0 h 2255656"/>
              <a:gd name="connsiteX2" fmla="*/ 3612956 w 3612956"/>
              <a:gd name="connsiteY2" fmla="*/ 2255656 h 2255656"/>
              <a:gd name="connsiteX3" fmla="*/ 0 w 3612956"/>
              <a:gd name="connsiteY3" fmla="*/ 2255656 h 2255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2956" h="2255656">
                <a:moveTo>
                  <a:pt x="0" y="0"/>
                </a:moveTo>
                <a:lnTo>
                  <a:pt x="3612956" y="0"/>
                </a:lnTo>
                <a:lnTo>
                  <a:pt x="3612956" y="2255656"/>
                </a:lnTo>
                <a:lnTo>
                  <a:pt x="0" y="22556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476261" y="3373832"/>
            <a:ext cx="1133041" cy="1994581"/>
          </a:xfrm>
          <a:custGeom>
            <a:avLst/>
            <a:gdLst>
              <a:gd name="connsiteX0" fmla="*/ 0 w 1133041"/>
              <a:gd name="connsiteY0" fmla="*/ 0 h 1994581"/>
              <a:gd name="connsiteX1" fmla="*/ 1133041 w 1133041"/>
              <a:gd name="connsiteY1" fmla="*/ 0 h 1994581"/>
              <a:gd name="connsiteX2" fmla="*/ 1133041 w 1133041"/>
              <a:gd name="connsiteY2" fmla="*/ 1994581 h 1994581"/>
              <a:gd name="connsiteX3" fmla="*/ 0 w 1133041"/>
              <a:gd name="connsiteY3" fmla="*/ 1994581 h 1994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041" h="1994581">
                <a:moveTo>
                  <a:pt x="0" y="0"/>
                </a:moveTo>
                <a:lnTo>
                  <a:pt x="1133041" y="0"/>
                </a:lnTo>
                <a:lnTo>
                  <a:pt x="1133041" y="1994581"/>
                </a:lnTo>
                <a:lnTo>
                  <a:pt x="0" y="19945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630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777537" y="1885985"/>
            <a:ext cx="1829749" cy="3328228"/>
          </a:xfrm>
          <a:custGeom>
            <a:avLst/>
            <a:gdLst>
              <a:gd name="connsiteX0" fmla="*/ 0 w 1829749"/>
              <a:gd name="connsiteY0" fmla="*/ 0 h 3328228"/>
              <a:gd name="connsiteX1" fmla="*/ 1829749 w 1829749"/>
              <a:gd name="connsiteY1" fmla="*/ 0 h 3328228"/>
              <a:gd name="connsiteX2" fmla="*/ 1829749 w 1829749"/>
              <a:gd name="connsiteY2" fmla="*/ 3328228 h 3328228"/>
              <a:gd name="connsiteX3" fmla="*/ 0 w 1829749"/>
              <a:gd name="connsiteY3" fmla="*/ 3328228 h 332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749" h="3328228">
                <a:moveTo>
                  <a:pt x="0" y="0"/>
                </a:moveTo>
                <a:lnTo>
                  <a:pt x="1829749" y="0"/>
                </a:lnTo>
                <a:lnTo>
                  <a:pt x="1829749" y="3328228"/>
                </a:lnTo>
                <a:lnTo>
                  <a:pt x="0" y="3328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8607286" y="2432075"/>
            <a:ext cx="1318529" cy="2398342"/>
          </a:xfrm>
          <a:custGeom>
            <a:avLst/>
            <a:gdLst>
              <a:gd name="connsiteX0" fmla="*/ 0 w 1318529"/>
              <a:gd name="connsiteY0" fmla="*/ 0 h 2398342"/>
              <a:gd name="connsiteX1" fmla="*/ 1318529 w 1318529"/>
              <a:gd name="connsiteY1" fmla="*/ 0 h 2398342"/>
              <a:gd name="connsiteX2" fmla="*/ 1318529 w 1318529"/>
              <a:gd name="connsiteY2" fmla="*/ 2398342 h 2398342"/>
              <a:gd name="connsiteX3" fmla="*/ 0 w 1318529"/>
              <a:gd name="connsiteY3" fmla="*/ 2398342 h 2398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8529" h="2398342">
                <a:moveTo>
                  <a:pt x="0" y="0"/>
                </a:moveTo>
                <a:lnTo>
                  <a:pt x="1318529" y="0"/>
                </a:lnTo>
                <a:lnTo>
                  <a:pt x="1318529" y="2398342"/>
                </a:lnTo>
                <a:lnTo>
                  <a:pt x="0" y="23983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039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3814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152357" y="2349304"/>
            <a:ext cx="2602523" cy="1624818"/>
          </a:xfrm>
          <a:custGeom>
            <a:avLst/>
            <a:gdLst>
              <a:gd name="connsiteX0" fmla="*/ 0 w 2602523"/>
              <a:gd name="connsiteY0" fmla="*/ 0 h 1624818"/>
              <a:gd name="connsiteX1" fmla="*/ 2602523 w 2602523"/>
              <a:gd name="connsiteY1" fmla="*/ 0 h 1624818"/>
              <a:gd name="connsiteX2" fmla="*/ 2602523 w 2602523"/>
              <a:gd name="connsiteY2" fmla="*/ 1624818 h 1624818"/>
              <a:gd name="connsiteX3" fmla="*/ 0 w 2602523"/>
              <a:gd name="connsiteY3" fmla="*/ 1624818 h 162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523" h="1624818">
                <a:moveTo>
                  <a:pt x="0" y="0"/>
                </a:moveTo>
                <a:lnTo>
                  <a:pt x="2602523" y="0"/>
                </a:lnTo>
                <a:lnTo>
                  <a:pt x="2602523" y="1624818"/>
                </a:lnTo>
                <a:lnTo>
                  <a:pt x="0" y="16248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677645" y="1425864"/>
            <a:ext cx="3251028" cy="1799210"/>
          </a:xfrm>
          <a:custGeom>
            <a:avLst/>
            <a:gdLst>
              <a:gd name="connsiteX0" fmla="*/ 0 w 3251028"/>
              <a:gd name="connsiteY0" fmla="*/ 0 h 1799210"/>
              <a:gd name="connsiteX1" fmla="*/ 3251028 w 3251028"/>
              <a:gd name="connsiteY1" fmla="*/ 0 h 1799210"/>
              <a:gd name="connsiteX2" fmla="*/ 3251028 w 3251028"/>
              <a:gd name="connsiteY2" fmla="*/ 1799210 h 1799210"/>
              <a:gd name="connsiteX3" fmla="*/ 0 w 3251028"/>
              <a:gd name="connsiteY3" fmla="*/ 1799210 h 179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1028" h="1799210">
                <a:moveTo>
                  <a:pt x="0" y="0"/>
                </a:moveTo>
                <a:lnTo>
                  <a:pt x="3251028" y="0"/>
                </a:lnTo>
                <a:lnTo>
                  <a:pt x="3251028" y="1799210"/>
                </a:lnTo>
                <a:lnTo>
                  <a:pt x="0" y="17992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91246" y="2220539"/>
            <a:ext cx="1407826" cy="1915288"/>
          </a:xfrm>
          <a:custGeom>
            <a:avLst/>
            <a:gdLst>
              <a:gd name="connsiteX0" fmla="*/ 0 w 1407826"/>
              <a:gd name="connsiteY0" fmla="*/ 0 h 1915288"/>
              <a:gd name="connsiteX1" fmla="*/ 1407826 w 1407826"/>
              <a:gd name="connsiteY1" fmla="*/ 0 h 1915288"/>
              <a:gd name="connsiteX2" fmla="*/ 1407826 w 1407826"/>
              <a:gd name="connsiteY2" fmla="*/ 1915288 h 1915288"/>
              <a:gd name="connsiteX3" fmla="*/ 0 w 1407826"/>
              <a:gd name="connsiteY3" fmla="*/ 1915288 h 191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26" h="1915288">
                <a:moveTo>
                  <a:pt x="0" y="0"/>
                </a:moveTo>
                <a:lnTo>
                  <a:pt x="1407826" y="0"/>
                </a:lnTo>
                <a:lnTo>
                  <a:pt x="1407826" y="1915288"/>
                </a:lnTo>
                <a:lnTo>
                  <a:pt x="0" y="19152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9252699" y="2606041"/>
            <a:ext cx="808520" cy="1470660"/>
          </a:xfrm>
          <a:custGeom>
            <a:avLst/>
            <a:gdLst>
              <a:gd name="connsiteX0" fmla="*/ 0 w 808520"/>
              <a:gd name="connsiteY0" fmla="*/ 0 h 1470660"/>
              <a:gd name="connsiteX1" fmla="*/ 808520 w 808520"/>
              <a:gd name="connsiteY1" fmla="*/ 0 h 1470660"/>
              <a:gd name="connsiteX2" fmla="*/ 808520 w 808520"/>
              <a:gd name="connsiteY2" fmla="*/ 1470660 h 1470660"/>
              <a:gd name="connsiteX3" fmla="*/ 0 w 808520"/>
              <a:gd name="connsiteY3" fmla="*/ 1470660 h 147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20" h="1470660">
                <a:moveTo>
                  <a:pt x="0" y="0"/>
                </a:moveTo>
                <a:lnTo>
                  <a:pt x="808520" y="0"/>
                </a:lnTo>
                <a:lnTo>
                  <a:pt x="808520" y="1470660"/>
                </a:lnTo>
                <a:lnTo>
                  <a:pt x="0" y="14706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206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176333" y="1738163"/>
            <a:ext cx="1395664" cy="1395664"/>
          </a:xfrm>
          <a:custGeom>
            <a:avLst/>
            <a:gdLst>
              <a:gd name="connsiteX0" fmla="*/ 697832 w 1395664"/>
              <a:gd name="connsiteY0" fmla="*/ 0 h 1395664"/>
              <a:gd name="connsiteX1" fmla="*/ 1395664 w 1395664"/>
              <a:gd name="connsiteY1" fmla="*/ 697832 h 1395664"/>
              <a:gd name="connsiteX2" fmla="*/ 697832 w 1395664"/>
              <a:gd name="connsiteY2" fmla="*/ 1395664 h 1395664"/>
              <a:gd name="connsiteX3" fmla="*/ 0 w 1395664"/>
              <a:gd name="connsiteY3" fmla="*/ 697832 h 1395664"/>
              <a:gd name="connsiteX4" fmla="*/ 697832 w 1395664"/>
              <a:gd name="connsiteY4" fmla="*/ 0 h 13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5664" h="1395664">
                <a:moveTo>
                  <a:pt x="697832" y="0"/>
                </a:moveTo>
                <a:cubicBezTo>
                  <a:pt x="1083234" y="0"/>
                  <a:pt x="1395664" y="312430"/>
                  <a:pt x="1395664" y="697832"/>
                </a:cubicBezTo>
                <a:cubicBezTo>
                  <a:pt x="1395664" y="1083234"/>
                  <a:pt x="1083234" y="1395664"/>
                  <a:pt x="697832" y="1395664"/>
                </a:cubicBezTo>
                <a:cubicBezTo>
                  <a:pt x="312430" y="1395664"/>
                  <a:pt x="0" y="1083234"/>
                  <a:pt x="0" y="697832"/>
                </a:cubicBezTo>
                <a:cubicBezTo>
                  <a:pt x="0" y="312430"/>
                  <a:pt x="312430" y="0"/>
                  <a:pt x="6978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5789387" y="4272814"/>
            <a:ext cx="1395664" cy="1395664"/>
          </a:xfrm>
          <a:custGeom>
            <a:avLst/>
            <a:gdLst>
              <a:gd name="connsiteX0" fmla="*/ 697832 w 1395664"/>
              <a:gd name="connsiteY0" fmla="*/ 0 h 1395664"/>
              <a:gd name="connsiteX1" fmla="*/ 1395664 w 1395664"/>
              <a:gd name="connsiteY1" fmla="*/ 697832 h 1395664"/>
              <a:gd name="connsiteX2" fmla="*/ 697832 w 1395664"/>
              <a:gd name="connsiteY2" fmla="*/ 1395664 h 1395664"/>
              <a:gd name="connsiteX3" fmla="*/ 0 w 1395664"/>
              <a:gd name="connsiteY3" fmla="*/ 697832 h 1395664"/>
              <a:gd name="connsiteX4" fmla="*/ 697832 w 1395664"/>
              <a:gd name="connsiteY4" fmla="*/ 0 h 13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5664" h="1395664">
                <a:moveTo>
                  <a:pt x="697832" y="0"/>
                </a:moveTo>
                <a:cubicBezTo>
                  <a:pt x="1083234" y="0"/>
                  <a:pt x="1395664" y="312430"/>
                  <a:pt x="1395664" y="697832"/>
                </a:cubicBezTo>
                <a:cubicBezTo>
                  <a:pt x="1395664" y="1083234"/>
                  <a:pt x="1083234" y="1395664"/>
                  <a:pt x="697832" y="1395664"/>
                </a:cubicBezTo>
                <a:cubicBezTo>
                  <a:pt x="312430" y="1395664"/>
                  <a:pt x="0" y="1083234"/>
                  <a:pt x="0" y="697832"/>
                </a:cubicBezTo>
                <a:cubicBezTo>
                  <a:pt x="0" y="312430"/>
                  <a:pt x="312430" y="0"/>
                  <a:pt x="6978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8402443" y="1738163"/>
            <a:ext cx="1395664" cy="1395664"/>
          </a:xfrm>
          <a:custGeom>
            <a:avLst/>
            <a:gdLst>
              <a:gd name="connsiteX0" fmla="*/ 697832 w 1395664"/>
              <a:gd name="connsiteY0" fmla="*/ 0 h 1395664"/>
              <a:gd name="connsiteX1" fmla="*/ 1395664 w 1395664"/>
              <a:gd name="connsiteY1" fmla="*/ 697832 h 1395664"/>
              <a:gd name="connsiteX2" fmla="*/ 697832 w 1395664"/>
              <a:gd name="connsiteY2" fmla="*/ 1395664 h 1395664"/>
              <a:gd name="connsiteX3" fmla="*/ 0 w 1395664"/>
              <a:gd name="connsiteY3" fmla="*/ 697832 h 1395664"/>
              <a:gd name="connsiteX4" fmla="*/ 697832 w 1395664"/>
              <a:gd name="connsiteY4" fmla="*/ 0 h 13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5664" h="1395664">
                <a:moveTo>
                  <a:pt x="697832" y="0"/>
                </a:moveTo>
                <a:cubicBezTo>
                  <a:pt x="1083234" y="0"/>
                  <a:pt x="1395664" y="312430"/>
                  <a:pt x="1395664" y="697832"/>
                </a:cubicBezTo>
                <a:cubicBezTo>
                  <a:pt x="1395664" y="1083234"/>
                  <a:pt x="1083234" y="1395664"/>
                  <a:pt x="697832" y="1395664"/>
                </a:cubicBezTo>
                <a:cubicBezTo>
                  <a:pt x="312430" y="1395664"/>
                  <a:pt x="0" y="1083234"/>
                  <a:pt x="0" y="697832"/>
                </a:cubicBezTo>
                <a:cubicBezTo>
                  <a:pt x="0" y="312430"/>
                  <a:pt x="312430" y="0"/>
                  <a:pt x="6978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192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2281989" y="1738163"/>
            <a:ext cx="1395664" cy="1395664"/>
          </a:xfrm>
          <a:custGeom>
            <a:avLst/>
            <a:gdLst>
              <a:gd name="connsiteX0" fmla="*/ 697832 w 1395664"/>
              <a:gd name="connsiteY0" fmla="*/ 0 h 1395664"/>
              <a:gd name="connsiteX1" fmla="*/ 1395664 w 1395664"/>
              <a:gd name="connsiteY1" fmla="*/ 697832 h 1395664"/>
              <a:gd name="connsiteX2" fmla="*/ 697832 w 1395664"/>
              <a:gd name="connsiteY2" fmla="*/ 1395664 h 1395664"/>
              <a:gd name="connsiteX3" fmla="*/ 0 w 1395664"/>
              <a:gd name="connsiteY3" fmla="*/ 697832 h 1395664"/>
              <a:gd name="connsiteX4" fmla="*/ 697832 w 1395664"/>
              <a:gd name="connsiteY4" fmla="*/ 0 h 13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5664" h="1395664">
                <a:moveTo>
                  <a:pt x="697832" y="0"/>
                </a:moveTo>
                <a:cubicBezTo>
                  <a:pt x="1083234" y="0"/>
                  <a:pt x="1395664" y="312430"/>
                  <a:pt x="1395664" y="697832"/>
                </a:cubicBezTo>
                <a:cubicBezTo>
                  <a:pt x="1395664" y="1083234"/>
                  <a:pt x="1083234" y="1395664"/>
                  <a:pt x="697832" y="1395664"/>
                </a:cubicBezTo>
                <a:cubicBezTo>
                  <a:pt x="312430" y="1395664"/>
                  <a:pt x="0" y="1083234"/>
                  <a:pt x="0" y="697832"/>
                </a:cubicBezTo>
                <a:cubicBezTo>
                  <a:pt x="0" y="312430"/>
                  <a:pt x="312430" y="0"/>
                  <a:pt x="6978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398168" y="4272815"/>
            <a:ext cx="1395664" cy="1395664"/>
          </a:xfrm>
          <a:custGeom>
            <a:avLst/>
            <a:gdLst>
              <a:gd name="connsiteX0" fmla="*/ 697832 w 1395664"/>
              <a:gd name="connsiteY0" fmla="*/ 0 h 1395664"/>
              <a:gd name="connsiteX1" fmla="*/ 1395664 w 1395664"/>
              <a:gd name="connsiteY1" fmla="*/ 697832 h 1395664"/>
              <a:gd name="connsiteX2" fmla="*/ 697832 w 1395664"/>
              <a:gd name="connsiteY2" fmla="*/ 1395664 h 1395664"/>
              <a:gd name="connsiteX3" fmla="*/ 0 w 1395664"/>
              <a:gd name="connsiteY3" fmla="*/ 697832 h 1395664"/>
              <a:gd name="connsiteX4" fmla="*/ 697832 w 1395664"/>
              <a:gd name="connsiteY4" fmla="*/ 0 h 13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5664" h="1395664">
                <a:moveTo>
                  <a:pt x="697832" y="0"/>
                </a:moveTo>
                <a:cubicBezTo>
                  <a:pt x="1083234" y="0"/>
                  <a:pt x="1395664" y="312430"/>
                  <a:pt x="1395664" y="697832"/>
                </a:cubicBezTo>
                <a:cubicBezTo>
                  <a:pt x="1395664" y="1083234"/>
                  <a:pt x="1083234" y="1395664"/>
                  <a:pt x="697832" y="1395664"/>
                </a:cubicBezTo>
                <a:cubicBezTo>
                  <a:pt x="312430" y="1395664"/>
                  <a:pt x="0" y="1083234"/>
                  <a:pt x="0" y="697832"/>
                </a:cubicBezTo>
                <a:cubicBezTo>
                  <a:pt x="0" y="312430"/>
                  <a:pt x="312430" y="0"/>
                  <a:pt x="6978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8514347" y="1738163"/>
            <a:ext cx="1395664" cy="1395664"/>
          </a:xfrm>
          <a:custGeom>
            <a:avLst/>
            <a:gdLst>
              <a:gd name="connsiteX0" fmla="*/ 697832 w 1395664"/>
              <a:gd name="connsiteY0" fmla="*/ 0 h 1395664"/>
              <a:gd name="connsiteX1" fmla="*/ 1395664 w 1395664"/>
              <a:gd name="connsiteY1" fmla="*/ 697832 h 1395664"/>
              <a:gd name="connsiteX2" fmla="*/ 697832 w 1395664"/>
              <a:gd name="connsiteY2" fmla="*/ 1395664 h 1395664"/>
              <a:gd name="connsiteX3" fmla="*/ 0 w 1395664"/>
              <a:gd name="connsiteY3" fmla="*/ 697832 h 1395664"/>
              <a:gd name="connsiteX4" fmla="*/ 697832 w 1395664"/>
              <a:gd name="connsiteY4" fmla="*/ 0 h 13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5664" h="1395664">
                <a:moveTo>
                  <a:pt x="697832" y="0"/>
                </a:moveTo>
                <a:cubicBezTo>
                  <a:pt x="1083234" y="0"/>
                  <a:pt x="1395664" y="312430"/>
                  <a:pt x="1395664" y="697832"/>
                </a:cubicBezTo>
                <a:cubicBezTo>
                  <a:pt x="1395664" y="1083234"/>
                  <a:pt x="1083234" y="1395664"/>
                  <a:pt x="697832" y="1395664"/>
                </a:cubicBezTo>
                <a:cubicBezTo>
                  <a:pt x="312430" y="1395664"/>
                  <a:pt x="0" y="1083234"/>
                  <a:pt x="0" y="697832"/>
                </a:cubicBezTo>
                <a:cubicBezTo>
                  <a:pt x="0" y="312430"/>
                  <a:pt x="312430" y="0"/>
                  <a:pt x="6978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015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450377" y="1843789"/>
            <a:ext cx="2158584" cy="2158584"/>
          </a:xfrm>
          <a:custGeom>
            <a:avLst/>
            <a:gdLst>
              <a:gd name="connsiteX0" fmla="*/ 1079292 w 2158584"/>
              <a:gd name="connsiteY0" fmla="*/ 0 h 2158584"/>
              <a:gd name="connsiteX1" fmla="*/ 2158584 w 2158584"/>
              <a:gd name="connsiteY1" fmla="*/ 1079292 h 2158584"/>
              <a:gd name="connsiteX2" fmla="*/ 1079292 w 2158584"/>
              <a:gd name="connsiteY2" fmla="*/ 2158584 h 2158584"/>
              <a:gd name="connsiteX3" fmla="*/ 0 w 2158584"/>
              <a:gd name="connsiteY3" fmla="*/ 1079292 h 2158584"/>
              <a:gd name="connsiteX4" fmla="*/ 1079292 w 2158584"/>
              <a:gd name="connsiteY4" fmla="*/ 0 h 215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8584" h="2158584">
                <a:moveTo>
                  <a:pt x="1079292" y="0"/>
                </a:moveTo>
                <a:cubicBezTo>
                  <a:pt x="1675369" y="0"/>
                  <a:pt x="2158584" y="483215"/>
                  <a:pt x="2158584" y="1079292"/>
                </a:cubicBezTo>
                <a:cubicBezTo>
                  <a:pt x="2158584" y="1675369"/>
                  <a:pt x="1675369" y="2158584"/>
                  <a:pt x="1079292" y="2158584"/>
                </a:cubicBezTo>
                <a:cubicBezTo>
                  <a:pt x="483215" y="2158584"/>
                  <a:pt x="0" y="1675369"/>
                  <a:pt x="0" y="1079292"/>
                </a:cubicBezTo>
                <a:cubicBezTo>
                  <a:pt x="0" y="483215"/>
                  <a:pt x="483215" y="0"/>
                  <a:pt x="10792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1588957" y="1843789"/>
            <a:ext cx="2158584" cy="2158584"/>
          </a:xfrm>
          <a:custGeom>
            <a:avLst/>
            <a:gdLst>
              <a:gd name="connsiteX0" fmla="*/ 1079292 w 2158584"/>
              <a:gd name="connsiteY0" fmla="*/ 0 h 2158584"/>
              <a:gd name="connsiteX1" fmla="*/ 2158584 w 2158584"/>
              <a:gd name="connsiteY1" fmla="*/ 1079292 h 2158584"/>
              <a:gd name="connsiteX2" fmla="*/ 1079292 w 2158584"/>
              <a:gd name="connsiteY2" fmla="*/ 2158584 h 2158584"/>
              <a:gd name="connsiteX3" fmla="*/ 0 w 2158584"/>
              <a:gd name="connsiteY3" fmla="*/ 1079292 h 2158584"/>
              <a:gd name="connsiteX4" fmla="*/ 1079292 w 2158584"/>
              <a:gd name="connsiteY4" fmla="*/ 0 h 215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8584" h="2158584">
                <a:moveTo>
                  <a:pt x="1079292" y="0"/>
                </a:moveTo>
                <a:cubicBezTo>
                  <a:pt x="1675369" y="0"/>
                  <a:pt x="2158584" y="483215"/>
                  <a:pt x="2158584" y="1079292"/>
                </a:cubicBezTo>
                <a:cubicBezTo>
                  <a:pt x="2158584" y="1675369"/>
                  <a:pt x="1675369" y="2158584"/>
                  <a:pt x="1079292" y="2158584"/>
                </a:cubicBezTo>
                <a:cubicBezTo>
                  <a:pt x="483215" y="2158584"/>
                  <a:pt x="0" y="1675369"/>
                  <a:pt x="0" y="1079292"/>
                </a:cubicBezTo>
                <a:cubicBezTo>
                  <a:pt x="0" y="483215"/>
                  <a:pt x="483215" y="0"/>
                  <a:pt x="10792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5016708" y="1843789"/>
            <a:ext cx="2158584" cy="2158584"/>
          </a:xfrm>
          <a:custGeom>
            <a:avLst/>
            <a:gdLst>
              <a:gd name="connsiteX0" fmla="*/ 1079292 w 2158584"/>
              <a:gd name="connsiteY0" fmla="*/ 0 h 2158584"/>
              <a:gd name="connsiteX1" fmla="*/ 2158584 w 2158584"/>
              <a:gd name="connsiteY1" fmla="*/ 1079292 h 2158584"/>
              <a:gd name="connsiteX2" fmla="*/ 1079292 w 2158584"/>
              <a:gd name="connsiteY2" fmla="*/ 2158584 h 2158584"/>
              <a:gd name="connsiteX3" fmla="*/ 0 w 2158584"/>
              <a:gd name="connsiteY3" fmla="*/ 1079292 h 2158584"/>
              <a:gd name="connsiteX4" fmla="*/ 1079292 w 2158584"/>
              <a:gd name="connsiteY4" fmla="*/ 0 h 215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8584" h="2158584">
                <a:moveTo>
                  <a:pt x="1079292" y="0"/>
                </a:moveTo>
                <a:cubicBezTo>
                  <a:pt x="1675369" y="0"/>
                  <a:pt x="2158584" y="483215"/>
                  <a:pt x="2158584" y="1079292"/>
                </a:cubicBezTo>
                <a:cubicBezTo>
                  <a:pt x="2158584" y="1675369"/>
                  <a:pt x="1675369" y="2158584"/>
                  <a:pt x="1079292" y="2158584"/>
                </a:cubicBezTo>
                <a:cubicBezTo>
                  <a:pt x="483215" y="2158584"/>
                  <a:pt x="0" y="1675369"/>
                  <a:pt x="0" y="1079292"/>
                </a:cubicBezTo>
                <a:cubicBezTo>
                  <a:pt x="0" y="483215"/>
                  <a:pt x="483215" y="0"/>
                  <a:pt x="10792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162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475451" y="2314636"/>
            <a:ext cx="2850365" cy="2850365"/>
          </a:xfrm>
          <a:custGeom>
            <a:avLst/>
            <a:gdLst>
              <a:gd name="connsiteX0" fmla="*/ 1015705 w 2031410"/>
              <a:gd name="connsiteY0" fmla="*/ 0 h 2031410"/>
              <a:gd name="connsiteX1" fmla="*/ 2031410 w 2031410"/>
              <a:gd name="connsiteY1" fmla="*/ 1015705 h 2031410"/>
              <a:gd name="connsiteX2" fmla="*/ 1015705 w 2031410"/>
              <a:gd name="connsiteY2" fmla="*/ 2031410 h 2031410"/>
              <a:gd name="connsiteX3" fmla="*/ 0 w 2031410"/>
              <a:gd name="connsiteY3" fmla="*/ 1015705 h 2031410"/>
              <a:gd name="connsiteX4" fmla="*/ 1015705 w 2031410"/>
              <a:gd name="connsiteY4" fmla="*/ 0 h 203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410" h="2031410">
                <a:moveTo>
                  <a:pt x="1015705" y="0"/>
                </a:moveTo>
                <a:cubicBezTo>
                  <a:pt x="1576663" y="0"/>
                  <a:pt x="2031410" y="454747"/>
                  <a:pt x="2031410" y="1015705"/>
                </a:cubicBezTo>
                <a:cubicBezTo>
                  <a:pt x="2031410" y="1576663"/>
                  <a:pt x="1576663" y="2031410"/>
                  <a:pt x="1015705" y="2031410"/>
                </a:cubicBezTo>
                <a:cubicBezTo>
                  <a:pt x="454747" y="2031410"/>
                  <a:pt x="0" y="1576663"/>
                  <a:pt x="0" y="1015705"/>
                </a:cubicBezTo>
                <a:cubicBezTo>
                  <a:pt x="0" y="454747"/>
                  <a:pt x="454747" y="0"/>
                  <a:pt x="10157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168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112477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864249" y="1880725"/>
            <a:ext cx="2463503" cy="2463503"/>
          </a:xfrm>
          <a:custGeom>
            <a:avLst/>
            <a:gdLst>
              <a:gd name="connsiteX0" fmla="*/ 1015705 w 2031410"/>
              <a:gd name="connsiteY0" fmla="*/ 0 h 2031410"/>
              <a:gd name="connsiteX1" fmla="*/ 2031410 w 2031410"/>
              <a:gd name="connsiteY1" fmla="*/ 1015705 h 2031410"/>
              <a:gd name="connsiteX2" fmla="*/ 1015705 w 2031410"/>
              <a:gd name="connsiteY2" fmla="*/ 2031410 h 2031410"/>
              <a:gd name="connsiteX3" fmla="*/ 0 w 2031410"/>
              <a:gd name="connsiteY3" fmla="*/ 1015705 h 2031410"/>
              <a:gd name="connsiteX4" fmla="*/ 1015705 w 2031410"/>
              <a:gd name="connsiteY4" fmla="*/ 0 h 203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410" h="2031410">
                <a:moveTo>
                  <a:pt x="1015705" y="0"/>
                </a:moveTo>
                <a:cubicBezTo>
                  <a:pt x="1576663" y="0"/>
                  <a:pt x="2031410" y="454747"/>
                  <a:pt x="2031410" y="1015705"/>
                </a:cubicBezTo>
                <a:cubicBezTo>
                  <a:pt x="2031410" y="1576663"/>
                  <a:pt x="1576663" y="2031410"/>
                  <a:pt x="1015705" y="2031410"/>
                </a:cubicBezTo>
                <a:cubicBezTo>
                  <a:pt x="454747" y="2031410"/>
                  <a:pt x="0" y="1576663"/>
                  <a:pt x="0" y="1015705"/>
                </a:cubicBezTo>
                <a:cubicBezTo>
                  <a:pt x="0" y="454747"/>
                  <a:pt x="454747" y="0"/>
                  <a:pt x="10157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082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864249" y="860818"/>
            <a:ext cx="2463503" cy="2463503"/>
          </a:xfrm>
          <a:custGeom>
            <a:avLst/>
            <a:gdLst>
              <a:gd name="connsiteX0" fmla="*/ 1015705 w 2031410"/>
              <a:gd name="connsiteY0" fmla="*/ 0 h 2031410"/>
              <a:gd name="connsiteX1" fmla="*/ 2031410 w 2031410"/>
              <a:gd name="connsiteY1" fmla="*/ 1015705 h 2031410"/>
              <a:gd name="connsiteX2" fmla="*/ 1015705 w 2031410"/>
              <a:gd name="connsiteY2" fmla="*/ 2031410 h 2031410"/>
              <a:gd name="connsiteX3" fmla="*/ 0 w 2031410"/>
              <a:gd name="connsiteY3" fmla="*/ 1015705 h 2031410"/>
              <a:gd name="connsiteX4" fmla="*/ 1015705 w 2031410"/>
              <a:gd name="connsiteY4" fmla="*/ 0 h 203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410" h="2031410">
                <a:moveTo>
                  <a:pt x="1015705" y="0"/>
                </a:moveTo>
                <a:cubicBezTo>
                  <a:pt x="1576663" y="0"/>
                  <a:pt x="2031410" y="454747"/>
                  <a:pt x="2031410" y="1015705"/>
                </a:cubicBezTo>
                <a:cubicBezTo>
                  <a:pt x="2031410" y="1576663"/>
                  <a:pt x="1576663" y="2031410"/>
                  <a:pt x="1015705" y="2031410"/>
                </a:cubicBezTo>
                <a:cubicBezTo>
                  <a:pt x="454747" y="2031410"/>
                  <a:pt x="0" y="1576663"/>
                  <a:pt x="0" y="1015705"/>
                </a:cubicBezTo>
                <a:cubicBezTo>
                  <a:pt x="0" y="454747"/>
                  <a:pt x="454747" y="0"/>
                  <a:pt x="10157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838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94031" cy="6858000"/>
          </a:xfrm>
          <a:custGeom>
            <a:avLst/>
            <a:gdLst>
              <a:gd name="connsiteX0" fmla="*/ 0 w 4876800"/>
              <a:gd name="connsiteY0" fmla="*/ 0 h 6248400"/>
              <a:gd name="connsiteX1" fmla="*/ 4876800 w 4876800"/>
              <a:gd name="connsiteY1" fmla="*/ 0 h 6248400"/>
              <a:gd name="connsiteX2" fmla="*/ 4876800 w 4876800"/>
              <a:gd name="connsiteY2" fmla="*/ 6248400 h 6248400"/>
              <a:gd name="connsiteX3" fmla="*/ 0 w 4876800"/>
              <a:gd name="connsiteY3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6248400">
                <a:moveTo>
                  <a:pt x="0" y="0"/>
                </a:moveTo>
                <a:lnTo>
                  <a:pt x="4876800" y="0"/>
                </a:lnTo>
                <a:lnTo>
                  <a:pt x="4876800" y="6248400"/>
                </a:lnTo>
                <a:lnTo>
                  <a:pt x="0" y="6248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889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243255" y="-1"/>
            <a:ext cx="4948745" cy="6858000"/>
          </a:xfrm>
          <a:custGeom>
            <a:avLst/>
            <a:gdLst>
              <a:gd name="connsiteX0" fmla="*/ 0 w 4948745"/>
              <a:gd name="connsiteY0" fmla="*/ 0 h 6858000"/>
              <a:gd name="connsiteX1" fmla="*/ 4948745 w 4948745"/>
              <a:gd name="connsiteY1" fmla="*/ 0 h 6858000"/>
              <a:gd name="connsiteX2" fmla="*/ 4948745 w 4948745"/>
              <a:gd name="connsiteY2" fmla="*/ 6858000 h 6858000"/>
              <a:gd name="connsiteX3" fmla="*/ 0 w 494874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8745" h="6858000">
                <a:moveTo>
                  <a:pt x="0" y="0"/>
                </a:moveTo>
                <a:lnTo>
                  <a:pt x="4948745" y="0"/>
                </a:lnTo>
                <a:lnTo>
                  <a:pt x="494874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035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243255" y="-1"/>
            <a:ext cx="4948745" cy="6858000"/>
          </a:xfrm>
          <a:custGeom>
            <a:avLst/>
            <a:gdLst>
              <a:gd name="connsiteX0" fmla="*/ 0 w 4948745"/>
              <a:gd name="connsiteY0" fmla="*/ 0 h 6858000"/>
              <a:gd name="connsiteX1" fmla="*/ 4948745 w 4948745"/>
              <a:gd name="connsiteY1" fmla="*/ 0 h 6858000"/>
              <a:gd name="connsiteX2" fmla="*/ 4948745 w 4948745"/>
              <a:gd name="connsiteY2" fmla="*/ 6858000 h 6858000"/>
              <a:gd name="connsiteX3" fmla="*/ 0 w 494874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8745" h="6858000">
                <a:moveTo>
                  <a:pt x="0" y="0"/>
                </a:moveTo>
                <a:lnTo>
                  <a:pt x="4948745" y="0"/>
                </a:lnTo>
                <a:lnTo>
                  <a:pt x="494874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858322" y="1467033"/>
            <a:ext cx="6513760" cy="2930128"/>
          </a:xfrm>
          <a:custGeom>
            <a:avLst/>
            <a:gdLst>
              <a:gd name="connsiteX0" fmla="*/ 6162824 w 6513760"/>
              <a:gd name="connsiteY0" fmla="*/ 2696170 h 2930128"/>
              <a:gd name="connsiteX1" fmla="*/ 6344543 w 6513760"/>
              <a:gd name="connsiteY1" fmla="*/ 2696170 h 2930128"/>
              <a:gd name="connsiteX2" fmla="*/ 6344543 w 6513760"/>
              <a:gd name="connsiteY2" fmla="*/ 2856458 h 2930128"/>
              <a:gd name="connsiteX3" fmla="*/ 6162824 w 6513760"/>
              <a:gd name="connsiteY3" fmla="*/ 2856458 h 2930128"/>
              <a:gd name="connsiteX4" fmla="*/ 4185642 w 6513760"/>
              <a:gd name="connsiteY4" fmla="*/ 2343894 h 2930128"/>
              <a:gd name="connsiteX5" fmla="*/ 4087415 w 6513760"/>
              <a:gd name="connsiteY5" fmla="*/ 2387203 h 2930128"/>
              <a:gd name="connsiteX6" fmla="*/ 4050357 w 6513760"/>
              <a:gd name="connsiteY6" fmla="*/ 2530524 h 2930128"/>
              <a:gd name="connsiteX7" fmla="*/ 4087192 w 6513760"/>
              <a:gd name="connsiteY7" fmla="*/ 2672953 h 2930128"/>
              <a:gd name="connsiteX8" fmla="*/ 4187428 w 6513760"/>
              <a:gd name="connsiteY8" fmla="*/ 2716262 h 2930128"/>
              <a:gd name="connsiteX9" fmla="*/ 4288333 w 6513760"/>
              <a:gd name="connsiteY9" fmla="*/ 2673846 h 2930128"/>
              <a:gd name="connsiteX10" fmla="*/ 4324052 w 6513760"/>
              <a:gd name="connsiteY10" fmla="*/ 2521595 h 2930128"/>
              <a:gd name="connsiteX11" fmla="*/ 4286771 w 6513760"/>
              <a:gd name="connsiteY11" fmla="*/ 2386533 h 2930128"/>
              <a:gd name="connsiteX12" fmla="*/ 4185642 w 6513760"/>
              <a:gd name="connsiteY12" fmla="*/ 2343894 h 2930128"/>
              <a:gd name="connsiteX13" fmla="*/ 337542 w 6513760"/>
              <a:gd name="connsiteY13" fmla="*/ 2343894 h 2930128"/>
              <a:gd name="connsiteX14" fmla="*/ 239762 w 6513760"/>
              <a:gd name="connsiteY14" fmla="*/ 2387203 h 2930128"/>
              <a:gd name="connsiteX15" fmla="*/ 202257 w 6513760"/>
              <a:gd name="connsiteY15" fmla="*/ 2522488 h 2930128"/>
              <a:gd name="connsiteX16" fmla="*/ 238869 w 6513760"/>
              <a:gd name="connsiteY16" fmla="*/ 2672953 h 2930128"/>
              <a:gd name="connsiteX17" fmla="*/ 339328 w 6513760"/>
              <a:gd name="connsiteY17" fmla="*/ 2716262 h 2930128"/>
              <a:gd name="connsiteX18" fmla="*/ 378172 w 6513760"/>
              <a:gd name="connsiteY18" fmla="*/ 2712244 h 2930128"/>
              <a:gd name="connsiteX19" fmla="*/ 297805 w 6513760"/>
              <a:gd name="connsiteY19" fmla="*/ 2665809 h 2930128"/>
              <a:gd name="connsiteX20" fmla="*/ 329505 w 6513760"/>
              <a:gd name="connsiteY20" fmla="*/ 2593032 h 2930128"/>
              <a:gd name="connsiteX21" fmla="*/ 371252 w 6513760"/>
              <a:gd name="connsiteY21" fmla="*/ 2605087 h 2930128"/>
              <a:gd name="connsiteX22" fmla="*/ 429518 w 6513760"/>
              <a:gd name="connsiteY22" fmla="*/ 2642592 h 2930128"/>
              <a:gd name="connsiteX23" fmla="*/ 451842 w 6513760"/>
              <a:gd name="connsiteY23" fmla="*/ 2657326 h 2930128"/>
              <a:gd name="connsiteX24" fmla="*/ 475952 w 6513760"/>
              <a:gd name="connsiteY24" fmla="*/ 2527846 h 2930128"/>
              <a:gd name="connsiteX25" fmla="*/ 439117 w 6513760"/>
              <a:gd name="connsiteY25" fmla="*/ 2386310 h 2930128"/>
              <a:gd name="connsiteX26" fmla="*/ 337542 w 6513760"/>
              <a:gd name="connsiteY26" fmla="*/ 2343894 h 2930128"/>
              <a:gd name="connsiteX27" fmla="*/ 4636889 w 6513760"/>
              <a:gd name="connsiteY27" fmla="*/ 2201912 h 2930128"/>
              <a:gd name="connsiteX28" fmla="*/ 4825752 w 6513760"/>
              <a:gd name="connsiteY28" fmla="*/ 2201912 h 2930128"/>
              <a:gd name="connsiteX29" fmla="*/ 5072211 w 6513760"/>
              <a:gd name="connsiteY29" fmla="*/ 2564039 h 2930128"/>
              <a:gd name="connsiteX30" fmla="*/ 5072211 w 6513760"/>
              <a:gd name="connsiteY30" fmla="*/ 2201912 h 2930128"/>
              <a:gd name="connsiteX31" fmla="*/ 5262860 w 6513760"/>
              <a:gd name="connsiteY31" fmla="*/ 2201912 h 2930128"/>
              <a:gd name="connsiteX32" fmla="*/ 5262860 w 6513760"/>
              <a:gd name="connsiteY32" fmla="*/ 2856458 h 2930128"/>
              <a:gd name="connsiteX33" fmla="*/ 5072211 w 6513760"/>
              <a:gd name="connsiteY33" fmla="*/ 2856458 h 2930128"/>
              <a:gd name="connsiteX34" fmla="*/ 4827091 w 6513760"/>
              <a:gd name="connsiteY34" fmla="*/ 2497066 h 2930128"/>
              <a:gd name="connsiteX35" fmla="*/ 4827091 w 6513760"/>
              <a:gd name="connsiteY35" fmla="*/ 2856458 h 2930128"/>
              <a:gd name="connsiteX36" fmla="*/ 4636889 w 6513760"/>
              <a:gd name="connsiteY36" fmla="*/ 2856458 h 2930128"/>
              <a:gd name="connsiteX37" fmla="*/ 3529161 w 6513760"/>
              <a:gd name="connsiteY37" fmla="*/ 2201912 h 2930128"/>
              <a:gd name="connsiteX38" fmla="*/ 3731865 w 6513760"/>
              <a:gd name="connsiteY38" fmla="*/ 2201912 h 2930128"/>
              <a:gd name="connsiteX39" fmla="*/ 3731865 w 6513760"/>
              <a:gd name="connsiteY39" fmla="*/ 2856458 h 2930128"/>
              <a:gd name="connsiteX40" fmla="*/ 3529161 w 6513760"/>
              <a:gd name="connsiteY40" fmla="*/ 2856458 h 2930128"/>
              <a:gd name="connsiteX41" fmla="*/ 2817912 w 6513760"/>
              <a:gd name="connsiteY41" fmla="*/ 2201912 h 2930128"/>
              <a:gd name="connsiteX42" fmla="*/ 3432720 w 6513760"/>
              <a:gd name="connsiteY42" fmla="*/ 2201912 h 2930128"/>
              <a:gd name="connsiteX43" fmla="*/ 3432720 w 6513760"/>
              <a:gd name="connsiteY43" fmla="*/ 2363539 h 2930128"/>
              <a:gd name="connsiteX44" fmla="*/ 3226445 w 6513760"/>
              <a:gd name="connsiteY44" fmla="*/ 2363539 h 2930128"/>
              <a:gd name="connsiteX45" fmla="*/ 3226445 w 6513760"/>
              <a:gd name="connsiteY45" fmla="*/ 2856458 h 2930128"/>
              <a:gd name="connsiteX46" fmla="*/ 3024187 w 6513760"/>
              <a:gd name="connsiteY46" fmla="*/ 2856458 h 2930128"/>
              <a:gd name="connsiteX47" fmla="*/ 3024187 w 6513760"/>
              <a:gd name="connsiteY47" fmla="*/ 2363539 h 2930128"/>
              <a:gd name="connsiteX48" fmla="*/ 2817912 w 6513760"/>
              <a:gd name="connsiteY48" fmla="*/ 2363539 h 2930128"/>
              <a:gd name="connsiteX49" fmla="*/ 1549003 w 6513760"/>
              <a:gd name="connsiteY49" fmla="*/ 2201912 h 2930128"/>
              <a:gd name="connsiteX50" fmla="*/ 2091035 w 6513760"/>
              <a:gd name="connsiteY50" fmla="*/ 2201912 h 2930128"/>
              <a:gd name="connsiteX51" fmla="*/ 2091035 w 6513760"/>
              <a:gd name="connsiteY51" fmla="*/ 2341662 h 2930128"/>
              <a:gd name="connsiteX52" fmla="*/ 1751707 w 6513760"/>
              <a:gd name="connsiteY52" fmla="*/ 2341662 h 2930128"/>
              <a:gd name="connsiteX53" fmla="*/ 1751707 w 6513760"/>
              <a:gd name="connsiteY53" fmla="*/ 2445692 h 2930128"/>
              <a:gd name="connsiteX54" fmla="*/ 2066479 w 6513760"/>
              <a:gd name="connsiteY54" fmla="*/ 2445692 h 2930128"/>
              <a:gd name="connsiteX55" fmla="*/ 2066479 w 6513760"/>
              <a:gd name="connsiteY55" fmla="*/ 2579191 h 2930128"/>
              <a:gd name="connsiteX56" fmla="*/ 1751707 w 6513760"/>
              <a:gd name="connsiteY56" fmla="*/ 2579191 h 2930128"/>
              <a:gd name="connsiteX57" fmla="*/ 1751707 w 6513760"/>
              <a:gd name="connsiteY57" fmla="*/ 2708225 h 2930128"/>
              <a:gd name="connsiteX58" fmla="*/ 2100858 w 6513760"/>
              <a:gd name="connsiteY58" fmla="*/ 2708225 h 2930128"/>
              <a:gd name="connsiteX59" fmla="*/ 2100858 w 6513760"/>
              <a:gd name="connsiteY59" fmla="*/ 2856458 h 2930128"/>
              <a:gd name="connsiteX60" fmla="*/ 1549003 w 6513760"/>
              <a:gd name="connsiteY60" fmla="*/ 2856458 h 2930128"/>
              <a:gd name="connsiteX61" fmla="*/ 787896 w 6513760"/>
              <a:gd name="connsiteY61" fmla="*/ 2201912 h 2930128"/>
              <a:gd name="connsiteX62" fmla="*/ 989707 w 6513760"/>
              <a:gd name="connsiteY62" fmla="*/ 2201912 h 2930128"/>
              <a:gd name="connsiteX63" fmla="*/ 989707 w 6513760"/>
              <a:gd name="connsiteY63" fmla="*/ 2601167 h 2930128"/>
              <a:gd name="connsiteX64" fmla="*/ 1019398 w 6513760"/>
              <a:gd name="connsiteY64" fmla="*/ 2684813 h 2930128"/>
              <a:gd name="connsiteX65" fmla="*/ 1101774 w 6513760"/>
              <a:gd name="connsiteY65" fmla="*/ 2714922 h 2930128"/>
              <a:gd name="connsiteX66" fmla="*/ 1183704 w 6513760"/>
              <a:gd name="connsiteY66" fmla="*/ 2685256 h 2930128"/>
              <a:gd name="connsiteX67" fmla="*/ 1213396 w 6513760"/>
              <a:gd name="connsiteY67" fmla="*/ 2601167 h 2930128"/>
              <a:gd name="connsiteX68" fmla="*/ 1213396 w 6513760"/>
              <a:gd name="connsiteY68" fmla="*/ 2201912 h 2930128"/>
              <a:gd name="connsiteX69" fmla="*/ 1415206 w 6513760"/>
              <a:gd name="connsiteY69" fmla="*/ 2201912 h 2930128"/>
              <a:gd name="connsiteX70" fmla="*/ 1415206 w 6513760"/>
              <a:gd name="connsiteY70" fmla="*/ 2591881 h 2930128"/>
              <a:gd name="connsiteX71" fmla="*/ 1397124 w 6513760"/>
              <a:gd name="connsiteY71" fmla="*/ 2701416 h 2930128"/>
              <a:gd name="connsiteX72" fmla="*/ 1340420 w 6513760"/>
              <a:gd name="connsiteY72" fmla="*/ 2791547 h 2930128"/>
              <a:gd name="connsiteX73" fmla="*/ 1259384 w 6513760"/>
              <a:gd name="connsiteY73" fmla="*/ 2845756 h 2930128"/>
              <a:gd name="connsiteX74" fmla="*/ 1117848 w 6513760"/>
              <a:gd name="connsiteY74" fmla="*/ 2867620 h 2930128"/>
              <a:gd name="connsiteX75" fmla="*/ 1013594 w 6513760"/>
              <a:gd name="connsiteY75" fmla="*/ 2860926 h 2930128"/>
              <a:gd name="connsiteX76" fmla="*/ 919162 w 6513760"/>
              <a:gd name="connsiteY76" fmla="*/ 2834378 h 2930128"/>
              <a:gd name="connsiteX77" fmla="*/ 849734 w 6513760"/>
              <a:gd name="connsiteY77" fmla="*/ 2777936 h 2930128"/>
              <a:gd name="connsiteX78" fmla="*/ 806648 w 6513760"/>
              <a:gd name="connsiteY78" fmla="*/ 2702533 h 2930128"/>
              <a:gd name="connsiteX79" fmla="*/ 787896 w 6513760"/>
              <a:gd name="connsiteY79" fmla="*/ 2591881 h 2930128"/>
              <a:gd name="connsiteX80" fmla="*/ 6275338 w 6513760"/>
              <a:gd name="connsiteY80" fmla="*/ 2190750 h 2930128"/>
              <a:gd name="connsiteX81" fmla="*/ 6432500 w 6513760"/>
              <a:gd name="connsiteY81" fmla="*/ 2231380 h 2930128"/>
              <a:gd name="connsiteX82" fmla="*/ 6513760 w 6513760"/>
              <a:gd name="connsiteY82" fmla="*/ 2377827 h 2930128"/>
              <a:gd name="connsiteX83" fmla="*/ 6492776 w 6513760"/>
              <a:gd name="connsiteY83" fmla="*/ 2451050 h 2930128"/>
              <a:gd name="connsiteX84" fmla="*/ 6407051 w 6513760"/>
              <a:gd name="connsiteY84" fmla="*/ 2537222 h 2930128"/>
              <a:gd name="connsiteX85" fmla="*/ 6350124 w 6513760"/>
              <a:gd name="connsiteY85" fmla="*/ 2594595 h 2930128"/>
              <a:gd name="connsiteX86" fmla="*/ 6338292 w 6513760"/>
              <a:gd name="connsiteY86" fmla="*/ 2651075 h 2930128"/>
              <a:gd name="connsiteX87" fmla="*/ 6168628 w 6513760"/>
              <a:gd name="connsiteY87" fmla="*/ 2651075 h 2930128"/>
              <a:gd name="connsiteX88" fmla="*/ 6168628 w 6513760"/>
              <a:gd name="connsiteY88" fmla="*/ 2634109 h 2930128"/>
              <a:gd name="connsiteX89" fmla="*/ 6178451 w 6513760"/>
              <a:gd name="connsiteY89" fmla="*/ 2563788 h 2930128"/>
              <a:gd name="connsiteX90" fmla="*/ 6207695 w 6513760"/>
              <a:gd name="connsiteY90" fmla="*/ 2514451 h 2930128"/>
              <a:gd name="connsiteX91" fmla="*/ 6294983 w 6513760"/>
              <a:gd name="connsiteY91" fmla="*/ 2435870 h 2930128"/>
              <a:gd name="connsiteX92" fmla="*/ 6331148 w 6513760"/>
              <a:gd name="connsiteY92" fmla="*/ 2381845 h 2930128"/>
              <a:gd name="connsiteX93" fmla="*/ 6316637 w 6513760"/>
              <a:gd name="connsiteY93" fmla="*/ 2343671 h 2930128"/>
              <a:gd name="connsiteX94" fmla="*/ 6272659 w 6513760"/>
              <a:gd name="connsiteY94" fmla="*/ 2330053 h 2930128"/>
              <a:gd name="connsiteX95" fmla="*/ 6220197 w 6513760"/>
              <a:gd name="connsiteY95" fmla="*/ 2351038 h 2930128"/>
              <a:gd name="connsiteX96" fmla="*/ 6193631 w 6513760"/>
              <a:gd name="connsiteY96" fmla="*/ 2424261 h 2930128"/>
              <a:gd name="connsiteX97" fmla="*/ 6020395 w 6513760"/>
              <a:gd name="connsiteY97" fmla="*/ 2402830 h 2930128"/>
              <a:gd name="connsiteX98" fmla="*/ 6089823 w 6513760"/>
              <a:gd name="connsiteY98" fmla="*/ 2249016 h 2930128"/>
              <a:gd name="connsiteX99" fmla="*/ 6275338 w 6513760"/>
              <a:gd name="connsiteY99" fmla="*/ 2190750 h 2930128"/>
              <a:gd name="connsiteX100" fmla="*/ 5664994 w 6513760"/>
              <a:gd name="connsiteY100" fmla="*/ 2190750 h 2930128"/>
              <a:gd name="connsiteX101" fmla="*/ 5856312 w 6513760"/>
              <a:gd name="connsiteY101" fmla="*/ 2237407 h 2930128"/>
              <a:gd name="connsiteX102" fmla="*/ 5934670 w 6513760"/>
              <a:gd name="connsiteY102" fmla="*/ 2385863 h 2930128"/>
              <a:gd name="connsiteX103" fmla="*/ 5744021 w 6513760"/>
              <a:gd name="connsiteY103" fmla="*/ 2397026 h 2930128"/>
              <a:gd name="connsiteX104" fmla="*/ 5712098 w 6513760"/>
              <a:gd name="connsiteY104" fmla="*/ 2332732 h 2930128"/>
              <a:gd name="connsiteX105" fmla="*/ 5644902 w 6513760"/>
              <a:gd name="connsiteY105" fmla="*/ 2312640 h 2930128"/>
              <a:gd name="connsiteX106" fmla="*/ 5591770 w 6513760"/>
              <a:gd name="connsiteY106" fmla="*/ 2327597 h 2930128"/>
              <a:gd name="connsiteX107" fmla="*/ 5573911 w 6513760"/>
              <a:gd name="connsiteY107" fmla="*/ 2363986 h 2930128"/>
              <a:gd name="connsiteX108" fmla="*/ 5588645 w 6513760"/>
              <a:gd name="connsiteY108" fmla="*/ 2392114 h 2930128"/>
              <a:gd name="connsiteX109" fmla="*/ 5656510 w 6513760"/>
              <a:gd name="connsiteY109" fmla="*/ 2416224 h 2930128"/>
              <a:gd name="connsiteX110" fmla="*/ 5846489 w 6513760"/>
              <a:gd name="connsiteY110" fmla="*/ 2474044 h 2930128"/>
              <a:gd name="connsiteX111" fmla="*/ 5929982 w 6513760"/>
              <a:gd name="connsiteY111" fmla="*/ 2546598 h 2930128"/>
              <a:gd name="connsiteX112" fmla="*/ 5956101 w 6513760"/>
              <a:gd name="connsiteY112" fmla="*/ 2643485 h 2930128"/>
              <a:gd name="connsiteX113" fmla="*/ 5921276 w 6513760"/>
              <a:gd name="connsiteY113" fmla="*/ 2759571 h 2930128"/>
              <a:gd name="connsiteX114" fmla="*/ 5823942 w 6513760"/>
              <a:gd name="connsiteY114" fmla="*/ 2840161 h 2930128"/>
              <a:gd name="connsiteX115" fmla="*/ 5666333 w 6513760"/>
              <a:gd name="connsiteY115" fmla="*/ 2867620 h 2930128"/>
              <a:gd name="connsiteX116" fmla="*/ 5435054 w 6513760"/>
              <a:gd name="connsiteY116" fmla="*/ 2803326 h 2930128"/>
              <a:gd name="connsiteX117" fmla="*/ 5362277 w 6513760"/>
              <a:gd name="connsiteY117" fmla="*/ 2639913 h 2930128"/>
              <a:gd name="connsiteX118" fmla="*/ 5554712 w 6513760"/>
              <a:gd name="connsiteY118" fmla="*/ 2627858 h 2930128"/>
              <a:gd name="connsiteX119" fmla="*/ 5580162 w 6513760"/>
              <a:gd name="connsiteY119" fmla="*/ 2699296 h 2930128"/>
              <a:gd name="connsiteX120" fmla="*/ 5669458 w 6513760"/>
              <a:gd name="connsiteY120" fmla="*/ 2739033 h 2930128"/>
              <a:gd name="connsiteX121" fmla="*/ 5736208 w 6513760"/>
              <a:gd name="connsiteY121" fmla="*/ 2718718 h 2930128"/>
              <a:gd name="connsiteX122" fmla="*/ 5759648 w 6513760"/>
              <a:gd name="connsiteY122" fmla="*/ 2671613 h 2930128"/>
              <a:gd name="connsiteX123" fmla="*/ 5737324 w 6513760"/>
              <a:gd name="connsiteY123" fmla="*/ 2626072 h 2930128"/>
              <a:gd name="connsiteX124" fmla="*/ 5633740 w 6513760"/>
              <a:gd name="connsiteY124" fmla="*/ 2588121 h 2930128"/>
              <a:gd name="connsiteX125" fmla="*/ 5443984 w 6513760"/>
              <a:gd name="connsiteY125" fmla="*/ 2508647 h 2930128"/>
              <a:gd name="connsiteX126" fmla="*/ 5386834 w 6513760"/>
              <a:gd name="connsiteY126" fmla="*/ 2382292 h 2930128"/>
              <a:gd name="connsiteX127" fmla="*/ 5416078 w 6513760"/>
              <a:gd name="connsiteY127" fmla="*/ 2286967 h 2930128"/>
              <a:gd name="connsiteX128" fmla="*/ 5504036 w 6513760"/>
              <a:gd name="connsiteY128" fmla="*/ 2216423 h 2930128"/>
              <a:gd name="connsiteX129" fmla="*/ 5664994 w 6513760"/>
              <a:gd name="connsiteY129" fmla="*/ 2190750 h 2930128"/>
              <a:gd name="connsiteX130" fmla="*/ 4186088 w 6513760"/>
              <a:gd name="connsiteY130" fmla="*/ 2190750 h 2930128"/>
              <a:gd name="connsiteX131" fmla="*/ 4437906 w 6513760"/>
              <a:gd name="connsiteY131" fmla="*/ 2278484 h 2930128"/>
              <a:gd name="connsiteX132" fmla="*/ 4526310 w 6513760"/>
              <a:gd name="connsiteY132" fmla="*/ 2524274 h 2930128"/>
              <a:gd name="connsiteX133" fmla="*/ 4487689 w 6513760"/>
              <a:gd name="connsiteY133" fmla="*/ 2712467 h 2930128"/>
              <a:gd name="connsiteX134" fmla="*/ 4376068 w 6513760"/>
              <a:gd name="connsiteY134" fmla="*/ 2826767 h 2930128"/>
              <a:gd name="connsiteX135" fmla="*/ 4194125 w 6513760"/>
              <a:gd name="connsiteY135" fmla="*/ 2867620 h 2930128"/>
              <a:gd name="connsiteX136" fmla="*/ 4010843 w 6513760"/>
              <a:gd name="connsiteY136" fmla="*/ 2832348 h 2930128"/>
              <a:gd name="connsiteX137" fmla="*/ 3893195 w 6513760"/>
              <a:gd name="connsiteY137" fmla="*/ 2720727 h 2930128"/>
              <a:gd name="connsiteX138" fmla="*/ 3848100 w 6513760"/>
              <a:gd name="connsiteY138" fmla="*/ 2529631 h 2930128"/>
              <a:gd name="connsiteX139" fmla="*/ 3937397 w 6513760"/>
              <a:gd name="connsiteY139" fmla="*/ 2280047 h 2930128"/>
              <a:gd name="connsiteX140" fmla="*/ 4186088 w 6513760"/>
              <a:gd name="connsiteY140" fmla="*/ 2190750 h 2930128"/>
              <a:gd name="connsiteX141" fmla="*/ 2474118 w 6513760"/>
              <a:gd name="connsiteY141" fmla="*/ 2190750 h 2930128"/>
              <a:gd name="connsiteX142" fmla="*/ 2665437 w 6513760"/>
              <a:gd name="connsiteY142" fmla="*/ 2237407 h 2930128"/>
              <a:gd name="connsiteX143" fmla="*/ 2743795 w 6513760"/>
              <a:gd name="connsiteY143" fmla="*/ 2385863 h 2930128"/>
              <a:gd name="connsiteX144" fmla="*/ 2553146 w 6513760"/>
              <a:gd name="connsiteY144" fmla="*/ 2397026 h 2930128"/>
              <a:gd name="connsiteX145" fmla="*/ 2521223 w 6513760"/>
              <a:gd name="connsiteY145" fmla="*/ 2332732 h 2930128"/>
              <a:gd name="connsiteX146" fmla="*/ 2454027 w 6513760"/>
              <a:gd name="connsiteY146" fmla="*/ 2312640 h 2930128"/>
              <a:gd name="connsiteX147" fmla="*/ 2400895 w 6513760"/>
              <a:gd name="connsiteY147" fmla="*/ 2327597 h 2930128"/>
              <a:gd name="connsiteX148" fmla="*/ 2383036 w 6513760"/>
              <a:gd name="connsiteY148" fmla="*/ 2363986 h 2930128"/>
              <a:gd name="connsiteX149" fmla="*/ 2397770 w 6513760"/>
              <a:gd name="connsiteY149" fmla="*/ 2392114 h 2930128"/>
              <a:gd name="connsiteX150" fmla="*/ 2465635 w 6513760"/>
              <a:gd name="connsiteY150" fmla="*/ 2416224 h 2930128"/>
              <a:gd name="connsiteX151" fmla="*/ 2655615 w 6513760"/>
              <a:gd name="connsiteY151" fmla="*/ 2474044 h 2930128"/>
              <a:gd name="connsiteX152" fmla="*/ 2739107 w 6513760"/>
              <a:gd name="connsiteY152" fmla="*/ 2546598 h 2930128"/>
              <a:gd name="connsiteX153" fmla="*/ 2765226 w 6513760"/>
              <a:gd name="connsiteY153" fmla="*/ 2643485 h 2930128"/>
              <a:gd name="connsiteX154" fmla="*/ 2730400 w 6513760"/>
              <a:gd name="connsiteY154" fmla="*/ 2759571 h 2930128"/>
              <a:gd name="connsiteX155" fmla="*/ 2633067 w 6513760"/>
              <a:gd name="connsiteY155" fmla="*/ 2840161 h 2930128"/>
              <a:gd name="connsiteX156" fmla="*/ 2475458 w 6513760"/>
              <a:gd name="connsiteY156" fmla="*/ 2867620 h 2930128"/>
              <a:gd name="connsiteX157" fmla="*/ 2244179 w 6513760"/>
              <a:gd name="connsiteY157" fmla="*/ 2803326 h 2930128"/>
              <a:gd name="connsiteX158" fmla="*/ 2171402 w 6513760"/>
              <a:gd name="connsiteY158" fmla="*/ 2639913 h 2930128"/>
              <a:gd name="connsiteX159" fmla="*/ 2363837 w 6513760"/>
              <a:gd name="connsiteY159" fmla="*/ 2627858 h 2930128"/>
              <a:gd name="connsiteX160" fmla="*/ 2389287 w 6513760"/>
              <a:gd name="connsiteY160" fmla="*/ 2699296 h 2930128"/>
              <a:gd name="connsiteX161" fmla="*/ 2478584 w 6513760"/>
              <a:gd name="connsiteY161" fmla="*/ 2739033 h 2930128"/>
              <a:gd name="connsiteX162" fmla="*/ 2545333 w 6513760"/>
              <a:gd name="connsiteY162" fmla="*/ 2718718 h 2930128"/>
              <a:gd name="connsiteX163" fmla="*/ 2568773 w 6513760"/>
              <a:gd name="connsiteY163" fmla="*/ 2671613 h 2930128"/>
              <a:gd name="connsiteX164" fmla="*/ 2546449 w 6513760"/>
              <a:gd name="connsiteY164" fmla="*/ 2626072 h 2930128"/>
              <a:gd name="connsiteX165" fmla="*/ 2442865 w 6513760"/>
              <a:gd name="connsiteY165" fmla="*/ 2588121 h 2930128"/>
              <a:gd name="connsiteX166" fmla="*/ 2253109 w 6513760"/>
              <a:gd name="connsiteY166" fmla="*/ 2508647 h 2930128"/>
              <a:gd name="connsiteX167" fmla="*/ 2195959 w 6513760"/>
              <a:gd name="connsiteY167" fmla="*/ 2382292 h 2930128"/>
              <a:gd name="connsiteX168" fmla="*/ 2225204 w 6513760"/>
              <a:gd name="connsiteY168" fmla="*/ 2286967 h 2930128"/>
              <a:gd name="connsiteX169" fmla="*/ 2313161 w 6513760"/>
              <a:gd name="connsiteY169" fmla="*/ 2216423 h 2930128"/>
              <a:gd name="connsiteX170" fmla="*/ 2474118 w 6513760"/>
              <a:gd name="connsiteY170" fmla="*/ 2190750 h 2930128"/>
              <a:gd name="connsiteX171" fmla="*/ 337988 w 6513760"/>
              <a:gd name="connsiteY171" fmla="*/ 2190750 h 2930128"/>
              <a:gd name="connsiteX172" fmla="*/ 589582 w 6513760"/>
              <a:gd name="connsiteY172" fmla="*/ 2278261 h 2930128"/>
              <a:gd name="connsiteX173" fmla="*/ 678210 w 6513760"/>
              <a:gd name="connsiteY173" fmla="*/ 2528738 h 2930128"/>
              <a:gd name="connsiteX174" fmla="*/ 606772 w 6513760"/>
              <a:gd name="connsiteY174" fmla="*/ 2760910 h 2930128"/>
              <a:gd name="connsiteX175" fmla="*/ 656332 w 6513760"/>
              <a:gd name="connsiteY175" fmla="*/ 2793950 h 2930128"/>
              <a:gd name="connsiteX176" fmla="*/ 703213 w 6513760"/>
              <a:gd name="connsiteY176" fmla="*/ 2816721 h 2930128"/>
              <a:gd name="connsiteX177" fmla="*/ 646956 w 6513760"/>
              <a:gd name="connsiteY177" fmla="*/ 2930128 h 2930128"/>
              <a:gd name="connsiteX178" fmla="*/ 563017 w 6513760"/>
              <a:gd name="connsiteY178" fmla="*/ 2881238 h 2930128"/>
              <a:gd name="connsiteX179" fmla="*/ 504974 w 6513760"/>
              <a:gd name="connsiteY179" fmla="*/ 2838599 h 2930128"/>
              <a:gd name="connsiteX180" fmla="*/ 337096 w 6513760"/>
              <a:gd name="connsiteY180" fmla="*/ 2867620 h 2930128"/>
              <a:gd name="connsiteX181" fmla="*/ 101798 w 6513760"/>
              <a:gd name="connsiteY181" fmla="*/ 2789932 h 2930128"/>
              <a:gd name="connsiteX182" fmla="*/ 0 w 6513760"/>
              <a:gd name="connsiteY182" fmla="*/ 2531417 h 2930128"/>
              <a:gd name="connsiteX183" fmla="*/ 89073 w 6513760"/>
              <a:gd name="connsiteY183" fmla="*/ 2280270 h 2930128"/>
              <a:gd name="connsiteX184" fmla="*/ 337988 w 6513760"/>
              <a:gd name="connsiteY184" fmla="*/ 2190750 h 2930128"/>
              <a:gd name="connsiteX185" fmla="*/ 4066505 w 6513760"/>
              <a:gd name="connsiteY185" fmla="*/ 1276201 h 2930128"/>
              <a:gd name="connsiteX186" fmla="*/ 3995012 w 6513760"/>
              <a:gd name="connsiteY186" fmla="*/ 1511498 h 2930128"/>
              <a:gd name="connsiteX187" fmla="*/ 4138752 w 6513760"/>
              <a:gd name="connsiteY187" fmla="*/ 1511498 h 2930128"/>
              <a:gd name="connsiteX188" fmla="*/ 1732880 w 6513760"/>
              <a:gd name="connsiteY188" fmla="*/ 1276201 h 2930128"/>
              <a:gd name="connsiteX189" fmla="*/ 1661387 w 6513760"/>
              <a:gd name="connsiteY189" fmla="*/ 1511498 h 2930128"/>
              <a:gd name="connsiteX190" fmla="*/ 1805127 w 6513760"/>
              <a:gd name="connsiteY190" fmla="*/ 1511498 h 2930128"/>
              <a:gd name="connsiteX191" fmla="*/ 5188595 w 6513760"/>
              <a:gd name="connsiteY191" fmla="*/ 1106537 h 2930128"/>
              <a:gd name="connsiteX192" fmla="*/ 5413260 w 6513760"/>
              <a:gd name="connsiteY192" fmla="*/ 1106537 h 2930128"/>
              <a:gd name="connsiteX193" fmla="*/ 5545133 w 6513760"/>
              <a:gd name="connsiteY193" fmla="*/ 1327351 h 2930128"/>
              <a:gd name="connsiteX194" fmla="*/ 5677279 w 6513760"/>
              <a:gd name="connsiteY194" fmla="*/ 1106537 h 2930128"/>
              <a:gd name="connsiteX195" fmla="*/ 5900737 w 6513760"/>
              <a:gd name="connsiteY195" fmla="*/ 1106537 h 2930128"/>
              <a:gd name="connsiteX196" fmla="*/ 5646241 w 6513760"/>
              <a:gd name="connsiteY196" fmla="*/ 1486942 h 2930128"/>
              <a:gd name="connsiteX197" fmla="*/ 5646241 w 6513760"/>
              <a:gd name="connsiteY197" fmla="*/ 1761083 h 2930128"/>
              <a:gd name="connsiteX198" fmla="*/ 5443537 w 6513760"/>
              <a:gd name="connsiteY198" fmla="*/ 1761083 h 2930128"/>
              <a:gd name="connsiteX199" fmla="*/ 5443537 w 6513760"/>
              <a:gd name="connsiteY199" fmla="*/ 1486942 h 2930128"/>
              <a:gd name="connsiteX200" fmla="*/ 4494014 w 6513760"/>
              <a:gd name="connsiteY200" fmla="*/ 1106537 h 2930128"/>
              <a:gd name="connsiteX201" fmla="*/ 4682877 w 6513760"/>
              <a:gd name="connsiteY201" fmla="*/ 1106537 h 2930128"/>
              <a:gd name="connsiteX202" fmla="*/ 4929336 w 6513760"/>
              <a:gd name="connsiteY202" fmla="*/ 1468664 h 2930128"/>
              <a:gd name="connsiteX203" fmla="*/ 4929336 w 6513760"/>
              <a:gd name="connsiteY203" fmla="*/ 1106537 h 2930128"/>
              <a:gd name="connsiteX204" fmla="*/ 5119985 w 6513760"/>
              <a:gd name="connsiteY204" fmla="*/ 1106537 h 2930128"/>
              <a:gd name="connsiteX205" fmla="*/ 5119985 w 6513760"/>
              <a:gd name="connsiteY205" fmla="*/ 1761083 h 2930128"/>
              <a:gd name="connsiteX206" fmla="*/ 4929336 w 6513760"/>
              <a:gd name="connsiteY206" fmla="*/ 1761083 h 2930128"/>
              <a:gd name="connsiteX207" fmla="*/ 4684216 w 6513760"/>
              <a:gd name="connsiteY207" fmla="*/ 1401691 h 2930128"/>
              <a:gd name="connsiteX208" fmla="*/ 4684216 w 6513760"/>
              <a:gd name="connsiteY208" fmla="*/ 1761083 h 2930128"/>
              <a:gd name="connsiteX209" fmla="*/ 4494014 w 6513760"/>
              <a:gd name="connsiteY209" fmla="*/ 1761083 h 2930128"/>
              <a:gd name="connsiteX210" fmla="*/ 3958679 w 6513760"/>
              <a:gd name="connsiteY210" fmla="*/ 1106537 h 2930128"/>
              <a:gd name="connsiteX211" fmla="*/ 4179298 w 6513760"/>
              <a:gd name="connsiteY211" fmla="*/ 1106537 h 2930128"/>
              <a:gd name="connsiteX212" fmla="*/ 4425255 w 6513760"/>
              <a:gd name="connsiteY212" fmla="*/ 1761083 h 2930128"/>
              <a:gd name="connsiteX213" fmla="*/ 4213454 w 6513760"/>
              <a:gd name="connsiteY213" fmla="*/ 1761083 h 2930128"/>
              <a:gd name="connsiteX214" fmla="*/ 4180707 w 6513760"/>
              <a:gd name="connsiteY214" fmla="*/ 1653034 h 2930128"/>
              <a:gd name="connsiteX215" fmla="*/ 3951082 w 6513760"/>
              <a:gd name="connsiteY215" fmla="*/ 1653034 h 2930128"/>
              <a:gd name="connsiteX216" fmla="*/ 3919179 w 6513760"/>
              <a:gd name="connsiteY216" fmla="*/ 1761083 h 2930128"/>
              <a:gd name="connsiteX217" fmla="*/ 3712666 w 6513760"/>
              <a:gd name="connsiteY217" fmla="*/ 1761083 h 2930128"/>
              <a:gd name="connsiteX218" fmla="*/ 2825353 w 6513760"/>
              <a:gd name="connsiteY218" fmla="*/ 1106537 h 2930128"/>
              <a:gd name="connsiteX219" fmla="*/ 3367385 w 6513760"/>
              <a:gd name="connsiteY219" fmla="*/ 1106537 h 2930128"/>
              <a:gd name="connsiteX220" fmla="*/ 3367385 w 6513760"/>
              <a:gd name="connsiteY220" fmla="*/ 1246286 h 2930128"/>
              <a:gd name="connsiteX221" fmla="*/ 3028057 w 6513760"/>
              <a:gd name="connsiteY221" fmla="*/ 1246286 h 2930128"/>
              <a:gd name="connsiteX222" fmla="*/ 3028057 w 6513760"/>
              <a:gd name="connsiteY222" fmla="*/ 1350317 h 2930128"/>
              <a:gd name="connsiteX223" fmla="*/ 3342828 w 6513760"/>
              <a:gd name="connsiteY223" fmla="*/ 1350317 h 2930128"/>
              <a:gd name="connsiteX224" fmla="*/ 3342828 w 6513760"/>
              <a:gd name="connsiteY224" fmla="*/ 1483816 h 2930128"/>
              <a:gd name="connsiteX225" fmla="*/ 3028057 w 6513760"/>
              <a:gd name="connsiteY225" fmla="*/ 1483816 h 2930128"/>
              <a:gd name="connsiteX226" fmla="*/ 3028057 w 6513760"/>
              <a:gd name="connsiteY226" fmla="*/ 1612850 h 2930128"/>
              <a:gd name="connsiteX227" fmla="*/ 3377207 w 6513760"/>
              <a:gd name="connsiteY227" fmla="*/ 1612850 h 2930128"/>
              <a:gd name="connsiteX228" fmla="*/ 3377207 w 6513760"/>
              <a:gd name="connsiteY228" fmla="*/ 1761083 h 2930128"/>
              <a:gd name="connsiteX229" fmla="*/ 2825353 w 6513760"/>
              <a:gd name="connsiteY229" fmla="*/ 1761083 h 2930128"/>
              <a:gd name="connsiteX230" fmla="*/ 2047131 w 6513760"/>
              <a:gd name="connsiteY230" fmla="*/ 1106537 h 2930128"/>
              <a:gd name="connsiteX231" fmla="*/ 2258562 w 6513760"/>
              <a:gd name="connsiteY231" fmla="*/ 1106537 h 2930128"/>
              <a:gd name="connsiteX232" fmla="*/ 2405881 w 6513760"/>
              <a:gd name="connsiteY232" fmla="*/ 1577578 h 2930128"/>
              <a:gd name="connsiteX233" fmla="*/ 2551316 w 6513760"/>
              <a:gd name="connsiteY233" fmla="*/ 1106537 h 2930128"/>
              <a:gd name="connsiteX234" fmla="*/ 2756594 w 6513760"/>
              <a:gd name="connsiteY234" fmla="*/ 1106537 h 2930128"/>
              <a:gd name="connsiteX235" fmla="*/ 2513553 w 6513760"/>
              <a:gd name="connsiteY235" fmla="*/ 1761083 h 2930128"/>
              <a:gd name="connsiteX236" fmla="*/ 2294329 w 6513760"/>
              <a:gd name="connsiteY236" fmla="*/ 1761083 h 2930128"/>
              <a:gd name="connsiteX237" fmla="*/ 1625054 w 6513760"/>
              <a:gd name="connsiteY237" fmla="*/ 1106537 h 2930128"/>
              <a:gd name="connsiteX238" fmla="*/ 1845673 w 6513760"/>
              <a:gd name="connsiteY238" fmla="*/ 1106537 h 2930128"/>
              <a:gd name="connsiteX239" fmla="*/ 2091630 w 6513760"/>
              <a:gd name="connsiteY239" fmla="*/ 1761083 h 2930128"/>
              <a:gd name="connsiteX240" fmla="*/ 1879829 w 6513760"/>
              <a:gd name="connsiteY240" fmla="*/ 1761083 h 2930128"/>
              <a:gd name="connsiteX241" fmla="*/ 1847082 w 6513760"/>
              <a:gd name="connsiteY241" fmla="*/ 1653034 h 2930128"/>
              <a:gd name="connsiteX242" fmla="*/ 1617457 w 6513760"/>
              <a:gd name="connsiteY242" fmla="*/ 1653034 h 2930128"/>
              <a:gd name="connsiteX243" fmla="*/ 1585554 w 6513760"/>
              <a:gd name="connsiteY243" fmla="*/ 1761083 h 2930128"/>
              <a:gd name="connsiteX244" fmla="*/ 1379041 w 6513760"/>
              <a:gd name="connsiteY244" fmla="*/ 1761083 h 2930128"/>
              <a:gd name="connsiteX245" fmla="*/ 683568 w 6513760"/>
              <a:gd name="connsiteY245" fmla="*/ 1106537 h 2930128"/>
              <a:gd name="connsiteX246" fmla="*/ 885825 w 6513760"/>
              <a:gd name="connsiteY246" fmla="*/ 1106537 h 2930128"/>
              <a:gd name="connsiteX247" fmla="*/ 885825 w 6513760"/>
              <a:gd name="connsiteY247" fmla="*/ 1335583 h 2930128"/>
              <a:gd name="connsiteX248" fmla="*/ 1106835 w 6513760"/>
              <a:gd name="connsiteY248" fmla="*/ 1335583 h 2930128"/>
              <a:gd name="connsiteX249" fmla="*/ 1106835 w 6513760"/>
              <a:gd name="connsiteY249" fmla="*/ 1106537 h 2930128"/>
              <a:gd name="connsiteX250" fmla="*/ 1309985 w 6513760"/>
              <a:gd name="connsiteY250" fmla="*/ 1106537 h 2930128"/>
              <a:gd name="connsiteX251" fmla="*/ 1309985 w 6513760"/>
              <a:gd name="connsiteY251" fmla="*/ 1761083 h 2930128"/>
              <a:gd name="connsiteX252" fmla="*/ 1106835 w 6513760"/>
              <a:gd name="connsiteY252" fmla="*/ 1761083 h 2930128"/>
              <a:gd name="connsiteX253" fmla="*/ 1106835 w 6513760"/>
              <a:gd name="connsiteY253" fmla="*/ 1496318 h 2930128"/>
              <a:gd name="connsiteX254" fmla="*/ 885825 w 6513760"/>
              <a:gd name="connsiteY254" fmla="*/ 1496318 h 2930128"/>
              <a:gd name="connsiteX255" fmla="*/ 885825 w 6513760"/>
              <a:gd name="connsiteY255" fmla="*/ 1761083 h 2930128"/>
              <a:gd name="connsiteX256" fmla="*/ 683568 w 6513760"/>
              <a:gd name="connsiteY256" fmla="*/ 1761083 h 2930128"/>
              <a:gd name="connsiteX257" fmla="*/ 1544836 w 6513760"/>
              <a:gd name="connsiteY257" fmla="*/ 159395 h 2930128"/>
              <a:gd name="connsiteX258" fmla="*/ 1544836 w 6513760"/>
              <a:gd name="connsiteY258" fmla="*/ 517029 h 2930128"/>
              <a:gd name="connsiteX259" fmla="*/ 1594395 w 6513760"/>
              <a:gd name="connsiteY259" fmla="*/ 517029 h 2930128"/>
              <a:gd name="connsiteX260" fmla="*/ 1684585 w 6513760"/>
              <a:gd name="connsiteY260" fmla="*/ 502965 h 2930128"/>
              <a:gd name="connsiteX261" fmla="*/ 1726555 w 6513760"/>
              <a:gd name="connsiteY261" fmla="*/ 453851 h 2930128"/>
              <a:gd name="connsiteX262" fmla="*/ 1741735 w 6513760"/>
              <a:gd name="connsiteY262" fmla="*/ 340221 h 2930128"/>
              <a:gd name="connsiteX263" fmla="*/ 1707802 w 6513760"/>
              <a:gd name="connsiteY263" fmla="*/ 197792 h 2930128"/>
              <a:gd name="connsiteX264" fmla="*/ 1595288 w 6513760"/>
              <a:gd name="connsiteY264" fmla="*/ 159395 h 2930128"/>
              <a:gd name="connsiteX265" fmla="*/ 4090392 w 6513760"/>
              <a:gd name="connsiteY265" fmla="*/ 153144 h 2930128"/>
              <a:gd name="connsiteX266" fmla="*/ 3992165 w 6513760"/>
              <a:gd name="connsiteY266" fmla="*/ 196453 h 2930128"/>
              <a:gd name="connsiteX267" fmla="*/ 3955107 w 6513760"/>
              <a:gd name="connsiteY267" fmla="*/ 339774 h 2930128"/>
              <a:gd name="connsiteX268" fmla="*/ 3991942 w 6513760"/>
              <a:gd name="connsiteY268" fmla="*/ 482203 h 2930128"/>
              <a:gd name="connsiteX269" fmla="*/ 4092178 w 6513760"/>
              <a:gd name="connsiteY269" fmla="*/ 525512 h 2930128"/>
              <a:gd name="connsiteX270" fmla="*/ 4193083 w 6513760"/>
              <a:gd name="connsiteY270" fmla="*/ 483096 h 2930128"/>
              <a:gd name="connsiteX271" fmla="*/ 4228802 w 6513760"/>
              <a:gd name="connsiteY271" fmla="*/ 330845 h 2930128"/>
              <a:gd name="connsiteX272" fmla="*/ 4191521 w 6513760"/>
              <a:gd name="connsiteY272" fmla="*/ 195783 h 2930128"/>
              <a:gd name="connsiteX273" fmla="*/ 4090392 w 6513760"/>
              <a:gd name="connsiteY273" fmla="*/ 153144 h 2930128"/>
              <a:gd name="connsiteX274" fmla="*/ 2366367 w 6513760"/>
              <a:gd name="connsiteY274" fmla="*/ 153144 h 2930128"/>
              <a:gd name="connsiteX275" fmla="*/ 2268140 w 6513760"/>
              <a:gd name="connsiteY275" fmla="*/ 196453 h 2930128"/>
              <a:gd name="connsiteX276" fmla="*/ 2231082 w 6513760"/>
              <a:gd name="connsiteY276" fmla="*/ 339774 h 2930128"/>
              <a:gd name="connsiteX277" fmla="*/ 2267918 w 6513760"/>
              <a:gd name="connsiteY277" fmla="*/ 482203 h 2930128"/>
              <a:gd name="connsiteX278" fmla="*/ 2368153 w 6513760"/>
              <a:gd name="connsiteY278" fmla="*/ 525512 h 2930128"/>
              <a:gd name="connsiteX279" fmla="*/ 2469059 w 6513760"/>
              <a:gd name="connsiteY279" fmla="*/ 483096 h 2930128"/>
              <a:gd name="connsiteX280" fmla="*/ 2504777 w 6513760"/>
              <a:gd name="connsiteY280" fmla="*/ 330845 h 2930128"/>
              <a:gd name="connsiteX281" fmla="*/ 2467496 w 6513760"/>
              <a:gd name="connsiteY281" fmla="*/ 195783 h 2930128"/>
              <a:gd name="connsiteX282" fmla="*/ 2366367 w 6513760"/>
              <a:gd name="connsiteY282" fmla="*/ 153144 h 2930128"/>
              <a:gd name="connsiteX283" fmla="*/ 4540746 w 6513760"/>
              <a:gd name="connsiteY283" fmla="*/ 11162 h 2930128"/>
              <a:gd name="connsiteX284" fmla="*/ 4742557 w 6513760"/>
              <a:gd name="connsiteY284" fmla="*/ 11162 h 2930128"/>
              <a:gd name="connsiteX285" fmla="*/ 4742557 w 6513760"/>
              <a:gd name="connsiteY285" fmla="*/ 410417 h 2930128"/>
              <a:gd name="connsiteX286" fmla="*/ 4772248 w 6513760"/>
              <a:gd name="connsiteY286" fmla="*/ 494063 h 2930128"/>
              <a:gd name="connsiteX287" fmla="*/ 4854624 w 6513760"/>
              <a:gd name="connsiteY287" fmla="*/ 524172 h 2930128"/>
              <a:gd name="connsiteX288" fmla="*/ 4936554 w 6513760"/>
              <a:gd name="connsiteY288" fmla="*/ 494506 h 2930128"/>
              <a:gd name="connsiteX289" fmla="*/ 4966245 w 6513760"/>
              <a:gd name="connsiteY289" fmla="*/ 410417 h 2930128"/>
              <a:gd name="connsiteX290" fmla="*/ 4966245 w 6513760"/>
              <a:gd name="connsiteY290" fmla="*/ 11162 h 2930128"/>
              <a:gd name="connsiteX291" fmla="*/ 5168056 w 6513760"/>
              <a:gd name="connsiteY291" fmla="*/ 11162 h 2930128"/>
              <a:gd name="connsiteX292" fmla="*/ 5168056 w 6513760"/>
              <a:gd name="connsiteY292" fmla="*/ 401131 h 2930128"/>
              <a:gd name="connsiteX293" fmla="*/ 5149974 w 6513760"/>
              <a:gd name="connsiteY293" fmla="*/ 510666 h 2930128"/>
              <a:gd name="connsiteX294" fmla="*/ 5093270 w 6513760"/>
              <a:gd name="connsiteY294" fmla="*/ 600797 h 2930128"/>
              <a:gd name="connsiteX295" fmla="*/ 5012233 w 6513760"/>
              <a:gd name="connsiteY295" fmla="*/ 655006 h 2930128"/>
              <a:gd name="connsiteX296" fmla="*/ 4870698 w 6513760"/>
              <a:gd name="connsiteY296" fmla="*/ 676870 h 2930128"/>
              <a:gd name="connsiteX297" fmla="*/ 4766444 w 6513760"/>
              <a:gd name="connsiteY297" fmla="*/ 670176 h 2930128"/>
              <a:gd name="connsiteX298" fmla="*/ 4672012 w 6513760"/>
              <a:gd name="connsiteY298" fmla="*/ 643628 h 2930128"/>
              <a:gd name="connsiteX299" fmla="*/ 4602584 w 6513760"/>
              <a:gd name="connsiteY299" fmla="*/ 587186 h 2930128"/>
              <a:gd name="connsiteX300" fmla="*/ 4559498 w 6513760"/>
              <a:gd name="connsiteY300" fmla="*/ 511782 h 2930128"/>
              <a:gd name="connsiteX301" fmla="*/ 4540746 w 6513760"/>
              <a:gd name="connsiteY301" fmla="*/ 401131 h 2930128"/>
              <a:gd name="connsiteX302" fmla="*/ 3054995 w 6513760"/>
              <a:gd name="connsiteY302" fmla="*/ 11162 h 2930128"/>
              <a:gd name="connsiteX303" fmla="*/ 3279660 w 6513760"/>
              <a:gd name="connsiteY303" fmla="*/ 11162 h 2930128"/>
              <a:gd name="connsiteX304" fmla="*/ 3411533 w 6513760"/>
              <a:gd name="connsiteY304" fmla="*/ 231976 h 2930128"/>
              <a:gd name="connsiteX305" fmla="*/ 3543679 w 6513760"/>
              <a:gd name="connsiteY305" fmla="*/ 11162 h 2930128"/>
              <a:gd name="connsiteX306" fmla="*/ 3767137 w 6513760"/>
              <a:gd name="connsiteY306" fmla="*/ 11162 h 2930128"/>
              <a:gd name="connsiteX307" fmla="*/ 3512641 w 6513760"/>
              <a:gd name="connsiteY307" fmla="*/ 391567 h 2930128"/>
              <a:gd name="connsiteX308" fmla="*/ 3512641 w 6513760"/>
              <a:gd name="connsiteY308" fmla="*/ 665708 h 2930128"/>
              <a:gd name="connsiteX309" fmla="*/ 3309937 w 6513760"/>
              <a:gd name="connsiteY309" fmla="*/ 665708 h 2930128"/>
              <a:gd name="connsiteX310" fmla="*/ 3309937 w 6513760"/>
              <a:gd name="connsiteY310" fmla="*/ 391567 h 2930128"/>
              <a:gd name="connsiteX311" fmla="*/ 1342578 w 6513760"/>
              <a:gd name="connsiteY311" fmla="*/ 11162 h 2930128"/>
              <a:gd name="connsiteX312" fmla="*/ 1643062 w 6513760"/>
              <a:gd name="connsiteY312" fmla="*/ 11162 h 2930128"/>
              <a:gd name="connsiteX313" fmla="*/ 1786607 w 6513760"/>
              <a:gd name="connsiteY313" fmla="*/ 35272 h 2930128"/>
              <a:gd name="connsiteX314" fmla="*/ 1877020 w 6513760"/>
              <a:gd name="connsiteY314" fmla="*/ 104477 h 2930128"/>
              <a:gd name="connsiteX315" fmla="*/ 1928812 w 6513760"/>
              <a:gd name="connsiteY315" fmla="*/ 209401 h 2930128"/>
              <a:gd name="connsiteX316" fmla="*/ 1944886 w 6513760"/>
              <a:gd name="connsiteY316" fmla="*/ 336202 h 2930128"/>
              <a:gd name="connsiteX317" fmla="*/ 1920999 w 6513760"/>
              <a:gd name="connsiteY317" fmla="*/ 498946 h 2930128"/>
              <a:gd name="connsiteX318" fmla="*/ 1854696 w 6513760"/>
              <a:gd name="connsiteY318" fmla="*/ 595833 h 2930128"/>
              <a:gd name="connsiteX319" fmla="*/ 1763613 w 6513760"/>
              <a:gd name="connsiteY319" fmla="*/ 647848 h 2930128"/>
              <a:gd name="connsiteX320" fmla="*/ 1643062 w 6513760"/>
              <a:gd name="connsiteY320" fmla="*/ 665708 h 2930128"/>
              <a:gd name="connsiteX321" fmla="*/ 1342578 w 6513760"/>
              <a:gd name="connsiteY321" fmla="*/ 665708 h 2930128"/>
              <a:gd name="connsiteX322" fmla="*/ 4090838 w 6513760"/>
              <a:gd name="connsiteY322" fmla="*/ 0 h 2930128"/>
              <a:gd name="connsiteX323" fmla="*/ 4342656 w 6513760"/>
              <a:gd name="connsiteY323" fmla="*/ 87734 h 2930128"/>
              <a:gd name="connsiteX324" fmla="*/ 4431060 w 6513760"/>
              <a:gd name="connsiteY324" fmla="*/ 333524 h 2930128"/>
              <a:gd name="connsiteX325" fmla="*/ 4392439 w 6513760"/>
              <a:gd name="connsiteY325" fmla="*/ 521717 h 2930128"/>
              <a:gd name="connsiteX326" fmla="*/ 4280818 w 6513760"/>
              <a:gd name="connsiteY326" fmla="*/ 636017 h 2930128"/>
              <a:gd name="connsiteX327" fmla="*/ 4098875 w 6513760"/>
              <a:gd name="connsiteY327" fmla="*/ 676870 h 2930128"/>
              <a:gd name="connsiteX328" fmla="*/ 3915593 w 6513760"/>
              <a:gd name="connsiteY328" fmla="*/ 641598 h 2930128"/>
              <a:gd name="connsiteX329" fmla="*/ 3797945 w 6513760"/>
              <a:gd name="connsiteY329" fmla="*/ 529977 h 2930128"/>
              <a:gd name="connsiteX330" fmla="*/ 3752850 w 6513760"/>
              <a:gd name="connsiteY330" fmla="*/ 338881 h 2930128"/>
              <a:gd name="connsiteX331" fmla="*/ 3842147 w 6513760"/>
              <a:gd name="connsiteY331" fmla="*/ 89297 h 2930128"/>
              <a:gd name="connsiteX332" fmla="*/ 4090838 w 6513760"/>
              <a:gd name="connsiteY332" fmla="*/ 0 h 2930128"/>
              <a:gd name="connsiteX333" fmla="*/ 2366814 w 6513760"/>
              <a:gd name="connsiteY333" fmla="*/ 0 h 2930128"/>
              <a:gd name="connsiteX334" fmla="*/ 2618631 w 6513760"/>
              <a:gd name="connsiteY334" fmla="*/ 87734 h 2930128"/>
              <a:gd name="connsiteX335" fmla="*/ 2707034 w 6513760"/>
              <a:gd name="connsiteY335" fmla="*/ 333524 h 2930128"/>
              <a:gd name="connsiteX336" fmla="*/ 2668414 w 6513760"/>
              <a:gd name="connsiteY336" fmla="*/ 521717 h 2930128"/>
              <a:gd name="connsiteX337" fmla="*/ 2556793 w 6513760"/>
              <a:gd name="connsiteY337" fmla="*/ 636017 h 2930128"/>
              <a:gd name="connsiteX338" fmla="*/ 2374850 w 6513760"/>
              <a:gd name="connsiteY338" fmla="*/ 676870 h 2930128"/>
              <a:gd name="connsiteX339" fmla="*/ 2191568 w 6513760"/>
              <a:gd name="connsiteY339" fmla="*/ 641598 h 2930128"/>
              <a:gd name="connsiteX340" fmla="*/ 2073920 w 6513760"/>
              <a:gd name="connsiteY340" fmla="*/ 529977 h 2930128"/>
              <a:gd name="connsiteX341" fmla="*/ 2028825 w 6513760"/>
              <a:gd name="connsiteY341" fmla="*/ 338881 h 2930128"/>
              <a:gd name="connsiteX342" fmla="*/ 2118122 w 6513760"/>
              <a:gd name="connsiteY342" fmla="*/ 89297 h 2930128"/>
              <a:gd name="connsiteX343" fmla="*/ 2366814 w 6513760"/>
              <a:gd name="connsiteY343" fmla="*/ 0 h 293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</a:cxnLst>
            <a:rect l="l" t="t" r="r" b="b"/>
            <a:pathLst>
              <a:path w="6513760" h="2930128">
                <a:moveTo>
                  <a:pt x="6162824" y="2696170"/>
                </a:moveTo>
                <a:lnTo>
                  <a:pt x="6344543" y="2696170"/>
                </a:lnTo>
                <a:lnTo>
                  <a:pt x="6344543" y="2856458"/>
                </a:lnTo>
                <a:lnTo>
                  <a:pt x="6162824" y="2856458"/>
                </a:lnTo>
                <a:close/>
                <a:moveTo>
                  <a:pt x="4185642" y="2343894"/>
                </a:moveTo>
                <a:cubicBezTo>
                  <a:pt x="4144863" y="2343894"/>
                  <a:pt x="4112121" y="2358330"/>
                  <a:pt x="4087415" y="2387203"/>
                </a:cubicBezTo>
                <a:cubicBezTo>
                  <a:pt x="4062710" y="2416076"/>
                  <a:pt x="4050357" y="2463849"/>
                  <a:pt x="4050357" y="2530524"/>
                </a:cubicBezTo>
                <a:cubicBezTo>
                  <a:pt x="4050357" y="2596604"/>
                  <a:pt x="4062636" y="2644080"/>
                  <a:pt x="4087192" y="2672953"/>
                </a:cubicBezTo>
                <a:cubicBezTo>
                  <a:pt x="4111749" y="2701826"/>
                  <a:pt x="4145161" y="2716262"/>
                  <a:pt x="4187428" y="2716262"/>
                </a:cubicBezTo>
                <a:cubicBezTo>
                  <a:pt x="4230886" y="2716262"/>
                  <a:pt x="4264521" y="2702123"/>
                  <a:pt x="4288333" y="2673846"/>
                </a:cubicBezTo>
                <a:cubicBezTo>
                  <a:pt x="4312146" y="2645569"/>
                  <a:pt x="4324052" y="2594818"/>
                  <a:pt x="4324052" y="2521595"/>
                </a:cubicBezTo>
                <a:cubicBezTo>
                  <a:pt x="4324052" y="2459980"/>
                  <a:pt x="4311625" y="2414959"/>
                  <a:pt x="4286771" y="2386533"/>
                </a:cubicBezTo>
                <a:cubicBezTo>
                  <a:pt x="4261916" y="2358107"/>
                  <a:pt x="4228207" y="2343894"/>
                  <a:pt x="4185642" y="2343894"/>
                </a:cubicBezTo>
                <a:close/>
                <a:moveTo>
                  <a:pt x="337542" y="2343894"/>
                </a:moveTo>
                <a:cubicBezTo>
                  <a:pt x="297359" y="2343894"/>
                  <a:pt x="264765" y="2358330"/>
                  <a:pt x="239762" y="2387203"/>
                </a:cubicBezTo>
                <a:cubicBezTo>
                  <a:pt x="214759" y="2416076"/>
                  <a:pt x="202257" y="2461171"/>
                  <a:pt x="202257" y="2522488"/>
                </a:cubicBezTo>
                <a:cubicBezTo>
                  <a:pt x="202257" y="2593925"/>
                  <a:pt x="214461" y="2644080"/>
                  <a:pt x="238869" y="2672953"/>
                </a:cubicBezTo>
                <a:cubicBezTo>
                  <a:pt x="263277" y="2701826"/>
                  <a:pt x="296763" y="2716262"/>
                  <a:pt x="339328" y="2716262"/>
                </a:cubicBezTo>
                <a:cubicBezTo>
                  <a:pt x="353020" y="2716262"/>
                  <a:pt x="365968" y="2714922"/>
                  <a:pt x="378172" y="2712244"/>
                </a:cubicBezTo>
                <a:cubicBezTo>
                  <a:pt x="361206" y="2695872"/>
                  <a:pt x="334417" y="2680394"/>
                  <a:pt x="297805" y="2665809"/>
                </a:cubicBezTo>
                <a:lnTo>
                  <a:pt x="329505" y="2593032"/>
                </a:lnTo>
                <a:cubicBezTo>
                  <a:pt x="347365" y="2596306"/>
                  <a:pt x="361280" y="2600325"/>
                  <a:pt x="371252" y="2605087"/>
                </a:cubicBezTo>
                <a:cubicBezTo>
                  <a:pt x="381223" y="2609850"/>
                  <a:pt x="400645" y="2622351"/>
                  <a:pt x="429518" y="2642592"/>
                </a:cubicBezTo>
                <a:cubicBezTo>
                  <a:pt x="436364" y="2647354"/>
                  <a:pt x="443805" y="2652266"/>
                  <a:pt x="451842" y="2657326"/>
                </a:cubicBezTo>
                <a:cubicBezTo>
                  <a:pt x="467916" y="2628453"/>
                  <a:pt x="475952" y="2585293"/>
                  <a:pt x="475952" y="2527846"/>
                </a:cubicBezTo>
                <a:cubicBezTo>
                  <a:pt x="475952" y="2461766"/>
                  <a:pt x="463674" y="2414587"/>
                  <a:pt x="439117" y="2386310"/>
                </a:cubicBezTo>
                <a:cubicBezTo>
                  <a:pt x="414560" y="2358033"/>
                  <a:pt x="380702" y="2343894"/>
                  <a:pt x="337542" y="2343894"/>
                </a:cubicBezTo>
                <a:close/>
                <a:moveTo>
                  <a:pt x="4636889" y="2201912"/>
                </a:moveTo>
                <a:lnTo>
                  <a:pt x="4825752" y="2201912"/>
                </a:lnTo>
                <a:lnTo>
                  <a:pt x="5072211" y="2564039"/>
                </a:lnTo>
                <a:lnTo>
                  <a:pt x="5072211" y="2201912"/>
                </a:lnTo>
                <a:lnTo>
                  <a:pt x="5262860" y="2201912"/>
                </a:lnTo>
                <a:lnTo>
                  <a:pt x="5262860" y="2856458"/>
                </a:lnTo>
                <a:lnTo>
                  <a:pt x="5072211" y="2856458"/>
                </a:lnTo>
                <a:lnTo>
                  <a:pt x="4827091" y="2497066"/>
                </a:lnTo>
                <a:lnTo>
                  <a:pt x="4827091" y="2856458"/>
                </a:lnTo>
                <a:lnTo>
                  <a:pt x="4636889" y="2856458"/>
                </a:lnTo>
                <a:close/>
                <a:moveTo>
                  <a:pt x="3529161" y="2201912"/>
                </a:moveTo>
                <a:lnTo>
                  <a:pt x="3731865" y="2201912"/>
                </a:lnTo>
                <a:lnTo>
                  <a:pt x="3731865" y="2856458"/>
                </a:lnTo>
                <a:lnTo>
                  <a:pt x="3529161" y="2856458"/>
                </a:lnTo>
                <a:close/>
                <a:moveTo>
                  <a:pt x="2817912" y="2201912"/>
                </a:moveTo>
                <a:lnTo>
                  <a:pt x="3432720" y="2201912"/>
                </a:lnTo>
                <a:lnTo>
                  <a:pt x="3432720" y="2363539"/>
                </a:lnTo>
                <a:lnTo>
                  <a:pt x="3226445" y="2363539"/>
                </a:lnTo>
                <a:lnTo>
                  <a:pt x="3226445" y="2856458"/>
                </a:lnTo>
                <a:lnTo>
                  <a:pt x="3024187" y="2856458"/>
                </a:lnTo>
                <a:lnTo>
                  <a:pt x="3024187" y="2363539"/>
                </a:lnTo>
                <a:lnTo>
                  <a:pt x="2817912" y="2363539"/>
                </a:lnTo>
                <a:close/>
                <a:moveTo>
                  <a:pt x="1549003" y="2201912"/>
                </a:moveTo>
                <a:lnTo>
                  <a:pt x="2091035" y="2201912"/>
                </a:lnTo>
                <a:lnTo>
                  <a:pt x="2091035" y="2341662"/>
                </a:lnTo>
                <a:lnTo>
                  <a:pt x="1751707" y="2341662"/>
                </a:lnTo>
                <a:lnTo>
                  <a:pt x="1751707" y="2445692"/>
                </a:lnTo>
                <a:lnTo>
                  <a:pt x="2066479" y="2445692"/>
                </a:lnTo>
                <a:lnTo>
                  <a:pt x="2066479" y="2579191"/>
                </a:lnTo>
                <a:lnTo>
                  <a:pt x="1751707" y="2579191"/>
                </a:lnTo>
                <a:lnTo>
                  <a:pt x="1751707" y="2708225"/>
                </a:lnTo>
                <a:lnTo>
                  <a:pt x="2100858" y="2708225"/>
                </a:lnTo>
                <a:lnTo>
                  <a:pt x="2100858" y="2856458"/>
                </a:lnTo>
                <a:lnTo>
                  <a:pt x="1549003" y="2856458"/>
                </a:lnTo>
                <a:close/>
                <a:moveTo>
                  <a:pt x="787896" y="2201912"/>
                </a:moveTo>
                <a:lnTo>
                  <a:pt x="989707" y="2201912"/>
                </a:lnTo>
                <a:lnTo>
                  <a:pt x="989707" y="2601167"/>
                </a:lnTo>
                <a:cubicBezTo>
                  <a:pt x="989707" y="2636857"/>
                  <a:pt x="999604" y="2664739"/>
                  <a:pt x="1019398" y="2684813"/>
                </a:cubicBezTo>
                <a:cubicBezTo>
                  <a:pt x="1039192" y="2704886"/>
                  <a:pt x="1066651" y="2714922"/>
                  <a:pt x="1101774" y="2714922"/>
                </a:cubicBezTo>
                <a:cubicBezTo>
                  <a:pt x="1136600" y="2714922"/>
                  <a:pt x="1163910" y="2705034"/>
                  <a:pt x="1183704" y="2685256"/>
                </a:cubicBezTo>
                <a:cubicBezTo>
                  <a:pt x="1203499" y="2665478"/>
                  <a:pt x="1213396" y="2637448"/>
                  <a:pt x="1213396" y="2601167"/>
                </a:cubicBezTo>
                <a:lnTo>
                  <a:pt x="1213396" y="2201912"/>
                </a:lnTo>
                <a:lnTo>
                  <a:pt x="1415206" y="2201912"/>
                </a:lnTo>
                <a:lnTo>
                  <a:pt x="1415206" y="2591881"/>
                </a:lnTo>
                <a:cubicBezTo>
                  <a:pt x="1415206" y="2630549"/>
                  <a:pt x="1409179" y="2667060"/>
                  <a:pt x="1397124" y="2701416"/>
                </a:cubicBezTo>
                <a:cubicBezTo>
                  <a:pt x="1385069" y="2735772"/>
                  <a:pt x="1366167" y="2765816"/>
                  <a:pt x="1340420" y="2791547"/>
                </a:cubicBezTo>
                <a:cubicBezTo>
                  <a:pt x="1314674" y="2817278"/>
                  <a:pt x="1287661" y="2835348"/>
                  <a:pt x="1259384" y="2845756"/>
                </a:cubicBezTo>
                <a:cubicBezTo>
                  <a:pt x="1220093" y="2860332"/>
                  <a:pt x="1172914" y="2867620"/>
                  <a:pt x="1117848" y="2867620"/>
                </a:cubicBezTo>
                <a:cubicBezTo>
                  <a:pt x="1085999" y="2867620"/>
                  <a:pt x="1051247" y="2865389"/>
                  <a:pt x="1013594" y="2860926"/>
                </a:cubicBezTo>
                <a:cubicBezTo>
                  <a:pt x="975940" y="2856464"/>
                  <a:pt x="944463" y="2847614"/>
                  <a:pt x="919162" y="2834378"/>
                </a:cubicBezTo>
                <a:cubicBezTo>
                  <a:pt x="893862" y="2821142"/>
                  <a:pt x="870719" y="2802328"/>
                  <a:pt x="849734" y="2777936"/>
                </a:cubicBezTo>
                <a:cubicBezTo>
                  <a:pt x="828749" y="2753545"/>
                  <a:pt x="814387" y="2728410"/>
                  <a:pt x="806648" y="2702533"/>
                </a:cubicBezTo>
                <a:cubicBezTo>
                  <a:pt x="794147" y="2660889"/>
                  <a:pt x="787896" y="2624005"/>
                  <a:pt x="787896" y="2591881"/>
                </a:cubicBezTo>
                <a:close/>
                <a:moveTo>
                  <a:pt x="6275338" y="2190750"/>
                </a:moveTo>
                <a:cubicBezTo>
                  <a:pt x="6340227" y="2190750"/>
                  <a:pt x="6392614" y="2204293"/>
                  <a:pt x="6432500" y="2231380"/>
                </a:cubicBezTo>
                <a:cubicBezTo>
                  <a:pt x="6486674" y="2267992"/>
                  <a:pt x="6513760" y="2316807"/>
                  <a:pt x="6513760" y="2377827"/>
                </a:cubicBezTo>
                <a:cubicBezTo>
                  <a:pt x="6513760" y="2403128"/>
                  <a:pt x="6506765" y="2427535"/>
                  <a:pt x="6492776" y="2451050"/>
                </a:cubicBezTo>
                <a:cubicBezTo>
                  <a:pt x="6478786" y="2474565"/>
                  <a:pt x="6450211" y="2503289"/>
                  <a:pt x="6407051" y="2537222"/>
                </a:cubicBezTo>
                <a:cubicBezTo>
                  <a:pt x="6376987" y="2561034"/>
                  <a:pt x="6358012" y="2580159"/>
                  <a:pt x="6350124" y="2594595"/>
                </a:cubicBezTo>
                <a:cubicBezTo>
                  <a:pt x="6342236" y="2609031"/>
                  <a:pt x="6338292" y="2627858"/>
                  <a:pt x="6338292" y="2651075"/>
                </a:cubicBezTo>
                <a:lnTo>
                  <a:pt x="6168628" y="2651075"/>
                </a:lnTo>
                <a:lnTo>
                  <a:pt x="6168628" y="2634109"/>
                </a:lnTo>
                <a:cubicBezTo>
                  <a:pt x="6168628" y="2605236"/>
                  <a:pt x="6171902" y="2581796"/>
                  <a:pt x="6178451" y="2563788"/>
                </a:cubicBezTo>
                <a:cubicBezTo>
                  <a:pt x="6184999" y="2545779"/>
                  <a:pt x="6194747" y="2529334"/>
                  <a:pt x="6207695" y="2514451"/>
                </a:cubicBezTo>
                <a:cubicBezTo>
                  <a:pt x="6220643" y="2499568"/>
                  <a:pt x="6249739" y="2473374"/>
                  <a:pt x="6294983" y="2435870"/>
                </a:cubicBezTo>
                <a:cubicBezTo>
                  <a:pt x="6319093" y="2416224"/>
                  <a:pt x="6331148" y="2398216"/>
                  <a:pt x="6331148" y="2381845"/>
                </a:cubicBezTo>
                <a:cubicBezTo>
                  <a:pt x="6331148" y="2365474"/>
                  <a:pt x="6326311" y="2352749"/>
                  <a:pt x="6316637" y="2343671"/>
                </a:cubicBezTo>
                <a:cubicBezTo>
                  <a:pt x="6306964" y="2334592"/>
                  <a:pt x="6292304" y="2330053"/>
                  <a:pt x="6272659" y="2330053"/>
                </a:cubicBezTo>
                <a:cubicBezTo>
                  <a:pt x="6251525" y="2330053"/>
                  <a:pt x="6234038" y="2337048"/>
                  <a:pt x="6220197" y="2351038"/>
                </a:cubicBezTo>
                <a:cubicBezTo>
                  <a:pt x="6206356" y="2365028"/>
                  <a:pt x="6197501" y="2389435"/>
                  <a:pt x="6193631" y="2424261"/>
                </a:cubicBezTo>
                <a:lnTo>
                  <a:pt x="6020395" y="2402830"/>
                </a:lnTo>
                <a:cubicBezTo>
                  <a:pt x="6026348" y="2339131"/>
                  <a:pt x="6049491" y="2287860"/>
                  <a:pt x="6089823" y="2249016"/>
                </a:cubicBezTo>
                <a:cubicBezTo>
                  <a:pt x="6130156" y="2210172"/>
                  <a:pt x="6191994" y="2190750"/>
                  <a:pt x="6275338" y="2190750"/>
                </a:cubicBezTo>
                <a:close/>
                <a:moveTo>
                  <a:pt x="5664994" y="2190750"/>
                </a:moveTo>
                <a:cubicBezTo>
                  <a:pt x="5748635" y="2190750"/>
                  <a:pt x="5812408" y="2206302"/>
                  <a:pt x="5856312" y="2237407"/>
                </a:cubicBezTo>
                <a:cubicBezTo>
                  <a:pt x="5900216" y="2268513"/>
                  <a:pt x="5926336" y="2317998"/>
                  <a:pt x="5934670" y="2385863"/>
                </a:cubicBezTo>
                <a:lnTo>
                  <a:pt x="5744021" y="2397026"/>
                </a:lnTo>
                <a:cubicBezTo>
                  <a:pt x="5738961" y="2367558"/>
                  <a:pt x="5728320" y="2346126"/>
                  <a:pt x="5712098" y="2332732"/>
                </a:cubicBezTo>
                <a:cubicBezTo>
                  <a:pt x="5695875" y="2319337"/>
                  <a:pt x="5673477" y="2312640"/>
                  <a:pt x="5644902" y="2312640"/>
                </a:cubicBezTo>
                <a:cubicBezTo>
                  <a:pt x="5621387" y="2312640"/>
                  <a:pt x="5603676" y="2317626"/>
                  <a:pt x="5591770" y="2327597"/>
                </a:cubicBezTo>
                <a:cubicBezTo>
                  <a:pt x="5579864" y="2337569"/>
                  <a:pt x="5573911" y="2349698"/>
                  <a:pt x="5573911" y="2363986"/>
                </a:cubicBezTo>
                <a:cubicBezTo>
                  <a:pt x="5573911" y="2374404"/>
                  <a:pt x="5578822" y="2383780"/>
                  <a:pt x="5588645" y="2392114"/>
                </a:cubicBezTo>
                <a:cubicBezTo>
                  <a:pt x="5598170" y="2400746"/>
                  <a:pt x="5620792" y="2408783"/>
                  <a:pt x="5656510" y="2416224"/>
                </a:cubicBezTo>
                <a:cubicBezTo>
                  <a:pt x="5744914" y="2435274"/>
                  <a:pt x="5808241" y="2454548"/>
                  <a:pt x="5846489" y="2474044"/>
                </a:cubicBezTo>
                <a:cubicBezTo>
                  <a:pt x="5884738" y="2493541"/>
                  <a:pt x="5912569" y="2517725"/>
                  <a:pt x="5929982" y="2546598"/>
                </a:cubicBezTo>
                <a:cubicBezTo>
                  <a:pt x="5947395" y="2575471"/>
                  <a:pt x="5956101" y="2607766"/>
                  <a:pt x="5956101" y="2643485"/>
                </a:cubicBezTo>
                <a:cubicBezTo>
                  <a:pt x="5956101" y="2685454"/>
                  <a:pt x="5944493" y="2724150"/>
                  <a:pt x="5921276" y="2759571"/>
                </a:cubicBezTo>
                <a:cubicBezTo>
                  <a:pt x="5898058" y="2794992"/>
                  <a:pt x="5865614" y="2821855"/>
                  <a:pt x="5823942" y="2840161"/>
                </a:cubicBezTo>
                <a:cubicBezTo>
                  <a:pt x="5782270" y="2858467"/>
                  <a:pt x="5729734" y="2867620"/>
                  <a:pt x="5666333" y="2867620"/>
                </a:cubicBezTo>
                <a:cubicBezTo>
                  <a:pt x="5555010" y="2867620"/>
                  <a:pt x="5477917" y="2846189"/>
                  <a:pt x="5435054" y="2803326"/>
                </a:cubicBezTo>
                <a:cubicBezTo>
                  <a:pt x="5392192" y="2760464"/>
                  <a:pt x="5367933" y="2705993"/>
                  <a:pt x="5362277" y="2639913"/>
                </a:cubicBezTo>
                <a:lnTo>
                  <a:pt x="5554712" y="2627858"/>
                </a:lnTo>
                <a:cubicBezTo>
                  <a:pt x="5558879" y="2659112"/>
                  <a:pt x="5567362" y="2682924"/>
                  <a:pt x="5580162" y="2699296"/>
                </a:cubicBezTo>
                <a:cubicBezTo>
                  <a:pt x="5600997" y="2725787"/>
                  <a:pt x="5630763" y="2739033"/>
                  <a:pt x="5669458" y="2739033"/>
                </a:cubicBezTo>
                <a:cubicBezTo>
                  <a:pt x="5698331" y="2739033"/>
                  <a:pt x="5720581" y="2732261"/>
                  <a:pt x="5736208" y="2718718"/>
                </a:cubicBezTo>
                <a:cubicBezTo>
                  <a:pt x="5751835" y="2705174"/>
                  <a:pt x="5759648" y="2689473"/>
                  <a:pt x="5759648" y="2671613"/>
                </a:cubicBezTo>
                <a:cubicBezTo>
                  <a:pt x="5759648" y="2654647"/>
                  <a:pt x="5752207" y="2639467"/>
                  <a:pt x="5737324" y="2626072"/>
                </a:cubicBezTo>
                <a:cubicBezTo>
                  <a:pt x="5722441" y="2612678"/>
                  <a:pt x="5687913" y="2600027"/>
                  <a:pt x="5633740" y="2588121"/>
                </a:cubicBezTo>
                <a:cubicBezTo>
                  <a:pt x="5545038" y="2568178"/>
                  <a:pt x="5481786" y="2541687"/>
                  <a:pt x="5443984" y="2508647"/>
                </a:cubicBezTo>
                <a:cubicBezTo>
                  <a:pt x="5405884" y="2475607"/>
                  <a:pt x="5386834" y="2433488"/>
                  <a:pt x="5386834" y="2382292"/>
                </a:cubicBezTo>
                <a:cubicBezTo>
                  <a:pt x="5386834" y="2348656"/>
                  <a:pt x="5396582" y="2316882"/>
                  <a:pt x="5416078" y="2286967"/>
                </a:cubicBezTo>
                <a:cubicBezTo>
                  <a:pt x="5435575" y="2257053"/>
                  <a:pt x="5464894" y="2233538"/>
                  <a:pt x="5504036" y="2216423"/>
                </a:cubicBezTo>
                <a:cubicBezTo>
                  <a:pt x="5543178" y="2199308"/>
                  <a:pt x="5596830" y="2190750"/>
                  <a:pt x="5664994" y="2190750"/>
                </a:cubicBezTo>
                <a:close/>
                <a:moveTo>
                  <a:pt x="4186088" y="2190750"/>
                </a:moveTo>
                <a:cubicBezTo>
                  <a:pt x="4295031" y="2190750"/>
                  <a:pt x="4378970" y="2219995"/>
                  <a:pt x="4437906" y="2278484"/>
                </a:cubicBezTo>
                <a:cubicBezTo>
                  <a:pt x="4496842" y="2336973"/>
                  <a:pt x="4526310" y="2418903"/>
                  <a:pt x="4526310" y="2524274"/>
                </a:cubicBezTo>
                <a:cubicBezTo>
                  <a:pt x="4526310" y="2600771"/>
                  <a:pt x="4513436" y="2663502"/>
                  <a:pt x="4487689" y="2712467"/>
                </a:cubicBezTo>
                <a:cubicBezTo>
                  <a:pt x="4461941" y="2761431"/>
                  <a:pt x="4424734" y="2799531"/>
                  <a:pt x="4376068" y="2826767"/>
                </a:cubicBezTo>
                <a:cubicBezTo>
                  <a:pt x="4327401" y="2854002"/>
                  <a:pt x="4266753" y="2867620"/>
                  <a:pt x="4194125" y="2867620"/>
                </a:cubicBezTo>
                <a:cubicBezTo>
                  <a:pt x="4120306" y="2867620"/>
                  <a:pt x="4059212" y="2855863"/>
                  <a:pt x="4010843" y="2832348"/>
                </a:cubicBezTo>
                <a:cubicBezTo>
                  <a:pt x="3962474" y="2808833"/>
                  <a:pt x="3923258" y="2771626"/>
                  <a:pt x="3893195" y="2720727"/>
                </a:cubicBezTo>
                <a:cubicBezTo>
                  <a:pt x="3863131" y="2669828"/>
                  <a:pt x="3848100" y="2606129"/>
                  <a:pt x="3848100" y="2529631"/>
                </a:cubicBezTo>
                <a:cubicBezTo>
                  <a:pt x="3848100" y="2422773"/>
                  <a:pt x="3877865" y="2339578"/>
                  <a:pt x="3937397" y="2280047"/>
                </a:cubicBezTo>
                <a:cubicBezTo>
                  <a:pt x="3996928" y="2220515"/>
                  <a:pt x="4079825" y="2190750"/>
                  <a:pt x="4186088" y="2190750"/>
                </a:cubicBezTo>
                <a:close/>
                <a:moveTo>
                  <a:pt x="2474118" y="2190750"/>
                </a:moveTo>
                <a:cubicBezTo>
                  <a:pt x="2557760" y="2190750"/>
                  <a:pt x="2621533" y="2206302"/>
                  <a:pt x="2665437" y="2237407"/>
                </a:cubicBezTo>
                <a:cubicBezTo>
                  <a:pt x="2709342" y="2268513"/>
                  <a:pt x="2735461" y="2317998"/>
                  <a:pt x="2743795" y="2385863"/>
                </a:cubicBezTo>
                <a:lnTo>
                  <a:pt x="2553146" y="2397026"/>
                </a:lnTo>
                <a:cubicBezTo>
                  <a:pt x="2548086" y="2367558"/>
                  <a:pt x="2537445" y="2346126"/>
                  <a:pt x="2521223" y="2332732"/>
                </a:cubicBezTo>
                <a:cubicBezTo>
                  <a:pt x="2505000" y="2319337"/>
                  <a:pt x="2482602" y="2312640"/>
                  <a:pt x="2454027" y="2312640"/>
                </a:cubicBezTo>
                <a:cubicBezTo>
                  <a:pt x="2430512" y="2312640"/>
                  <a:pt x="2412801" y="2317626"/>
                  <a:pt x="2400895" y="2327597"/>
                </a:cubicBezTo>
                <a:cubicBezTo>
                  <a:pt x="2388989" y="2337569"/>
                  <a:pt x="2383036" y="2349698"/>
                  <a:pt x="2383036" y="2363986"/>
                </a:cubicBezTo>
                <a:cubicBezTo>
                  <a:pt x="2383036" y="2374404"/>
                  <a:pt x="2387947" y="2383780"/>
                  <a:pt x="2397770" y="2392114"/>
                </a:cubicBezTo>
                <a:cubicBezTo>
                  <a:pt x="2407295" y="2400746"/>
                  <a:pt x="2429916" y="2408783"/>
                  <a:pt x="2465635" y="2416224"/>
                </a:cubicBezTo>
                <a:cubicBezTo>
                  <a:pt x="2554039" y="2435274"/>
                  <a:pt x="2617365" y="2454548"/>
                  <a:pt x="2655615" y="2474044"/>
                </a:cubicBezTo>
                <a:cubicBezTo>
                  <a:pt x="2693863" y="2493541"/>
                  <a:pt x="2721694" y="2517725"/>
                  <a:pt x="2739107" y="2546598"/>
                </a:cubicBezTo>
                <a:cubicBezTo>
                  <a:pt x="2756520" y="2575471"/>
                  <a:pt x="2765226" y="2607766"/>
                  <a:pt x="2765226" y="2643485"/>
                </a:cubicBezTo>
                <a:cubicBezTo>
                  <a:pt x="2765226" y="2685454"/>
                  <a:pt x="2753618" y="2724150"/>
                  <a:pt x="2730400" y="2759571"/>
                </a:cubicBezTo>
                <a:cubicBezTo>
                  <a:pt x="2707184" y="2794992"/>
                  <a:pt x="2674739" y="2821855"/>
                  <a:pt x="2633067" y="2840161"/>
                </a:cubicBezTo>
                <a:cubicBezTo>
                  <a:pt x="2591395" y="2858467"/>
                  <a:pt x="2538859" y="2867620"/>
                  <a:pt x="2475458" y="2867620"/>
                </a:cubicBezTo>
                <a:cubicBezTo>
                  <a:pt x="2364134" y="2867620"/>
                  <a:pt x="2287042" y="2846189"/>
                  <a:pt x="2244179" y="2803326"/>
                </a:cubicBezTo>
                <a:cubicBezTo>
                  <a:pt x="2201316" y="2760464"/>
                  <a:pt x="2177058" y="2705993"/>
                  <a:pt x="2171402" y="2639913"/>
                </a:cubicBezTo>
                <a:lnTo>
                  <a:pt x="2363837" y="2627858"/>
                </a:lnTo>
                <a:cubicBezTo>
                  <a:pt x="2368004" y="2659112"/>
                  <a:pt x="2376487" y="2682924"/>
                  <a:pt x="2389287" y="2699296"/>
                </a:cubicBezTo>
                <a:cubicBezTo>
                  <a:pt x="2410122" y="2725787"/>
                  <a:pt x="2439888" y="2739033"/>
                  <a:pt x="2478584" y="2739033"/>
                </a:cubicBezTo>
                <a:cubicBezTo>
                  <a:pt x="2507456" y="2739033"/>
                  <a:pt x="2529706" y="2732261"/>
                  <a:pt x="2545333" y="2718718"/>
                </a:cubicBezTo>
                <a:cubicBezTo>
                  <a:pt x="2560960" y="2705174"/>
                  <a:pt x="2568773" y="2689473"/>
                  <a:pt x="2568773" y="2671613"/>
                </a:cubicBezTo>
                <a:cubicBezTo>
                  <a:pt x="2568773" y="2654647"/>
                  <a:pt x="2561332" y="2639467"/>
                  <a:pt x="2546449" y="2626072"/>
                </a:cubicBezTo>
                <a:cubicBezTo>
                  <a:pt x="2531566" y="2612678"/>
                  <a:pt x="2497038" y="2600027"/>
                  <a:pt x="2442865" y="2588121"/>
                </a:cubicBezTo>
                <a:cubicBezTo>
                  <a:pt x="2354163" y="2568178"/>
                  <a:pt x="2290911" y="2541687"/>
                  <a:pt x="2253109" y="2508647"/>
                </a:cubicBezTo>
                <a:cubicBezTo>
                  <a:pt x="2215009" y="2475607"/>
                  <a:pt x="2195959" y="2433488"/>
                  <a:pt x="2195959" y="2382292"/>
                </a:cubicBezTo>
                <a:cubicBezTo>
                  <a:pt x="2195959" y="2348656"/>
                  <a:pt x="2205707" y="2316882"/>
                  <a:pt x="2225204" y="2286967"/>
                </a:cubicBezTo>
                <a:cubicBezTo>
                  <a:pt x="2244700" y="2257053"/>
                  <a:pt x="2274019" y="2233538"/>
                  <a:pt x="2313161" y="2216423"/>
                </a:cubicBezTo>
                <a:cubicBezTo>
                  <a:pt x="2352303" y="2199308"/>
                  <a:pt x="2405955" y="2190750"/>
                  <a:pt x="2474118" y="2190750"/>
                </a:cubicBezTo>
                <a:close/>
                <a:moveTo>
                  <a:pt x="337988" y="2190750"/>
                </a:moveTo>
                <a:cubicBezTo>
                  <a:pt x="446633" y="2190750"/>
                  <a:pt x="530498" y="2219920"/>
                  <a:pt x="589582" y="2278261"/>
                </a:cubicBezTo>
                <a:cubicBezTo>
                  <a:pt x="648667" y="2336601"/>
                  <a:pt x="678210" y="2420094"/>
                  <a:pt x="678210" y="2528738"/>
                </a:cubicBezTo>
                <a:cubicBezTo>
                  <a:pt x="678210" y="2625477"/>
                  <a:pt x="654397" y="2702867"/>
                  <a:pt x="606772" y="2760910"/>
                </a:cubicBezTo>
                <a:cubicBezTo>
                  <a:pt x="632073" y="2778472"/>
                  <a:pt x="648593" y="2789485"/>
                  <a:pt x="656332" y="2793950"/>
                </a:cubicBezTo>
                <a:cubicBezTo>
                  <a:pt x="667940" y="2800499"/>
                  <a:pt x="683568" y="2808089"/>
                  <a:pt x="703213" y="2816721"/>
                </a:cubicBezTo>
                <a:lnTo>
                  <a:pt x="646956" y="2930128"/>
                </a:lnTo>
                <a:cubicBezTo>
                  <a:pt x="618679" y="2916436"/>
                  <a:pt x="590699" y="2900139"/>
                  <a:pt x="563017" y="2881238"/>
                </a:cubicBezTo>
                <a:cubicBezTo>
                  <a:pt x="535335" y="2862337"/>
                  <a:pt x="515987" y="2848124"/>
                  <a:pt x="504974" y="2838599"/>
                </a:cubicBezTo>
                <a:cubicBezTo>
                  <a:pt x="460325" y="2857946"/>
                  <a:pt x="404366" y="2867620"/>
                  <a:pt x="337096" y="2867620"/>
                </a:cubicBezTo>
                <a:cubicBezTo>
                  <a:pt x="237678" y="2867620"/>
                  <a:pt x="159246" y="2841724"/>
                  <a:pt x="101798" y="2789932"/>
                </a:cubicBezTo>
                <a:cubicBezTo>
                  <a:pt x="33933" y="2728615"/>
                  <a:pt x="0" y="2642443"/>
                  <a:pt x="0" y="2531417"/>
                </a:cubicBezTo>
                <a:cubicBezTo>
                  <a:pt x="0" y="2423666"/>
                  <a:pt x="29691" y="2339950"/>
                  <a:pt x="89073" y="2280270"/>
                </a:cubicBezTo>
                <a:cubicBezTo>
                  <a:pt x="148456" y="2220590"/>
                  <a:pt x="231428" y="2190750"/>
                  <a:pt x="337988" y="2190750"/>
                </a:cubicBezTo>
                <a:close/>
                <a:moveTo>
                  <a:pt x="4066505" y="1276201"/>
                </a:moveTo>
                <a:lnTo>
                  <a:pt x="3995012" y="1511498"/>
                </a:lnTo>
                <a:lnTo>
                  <a:pt x="4138752" y="1511498"/>
                </a:lnTo>
                <a:close/>
                <a:moveTo>
                  <a:pt x="1732880" y="1276201"/>
                </a:moveTo>
                <a:lnTo>
                  <a:pt x="1661387" y="1511498"/>
                </a:lnTo>
                <a:lnTo>
                  <a:pt x="1805127" y="1511498"/>
                </a:lnTo>
                <a:close/>
                <a:moveTo>
                  <a:pt x="5188595" y="1106537"/>
                </a:moveTo>
                <a:lnTo>
                  <a:pt x="5413260" y="1106537"/>
                </a:lnTo>
                <a:lnTo>
                  <a:pt x="5545133" y="1327351"/>
                </a:lnTo>
                <a:lnTo>
                  <a:pt x="5677279" y="1106537"/>
                </a:lnTo>
                <a:lnTo>
                  <a:pt x="5900737" y="1106537"/>
                </a:lnTo>
                <a:lnTo>
                  <a:pt x="5646241" y="1486942"/>
                </a:lnTo>
                <a:lnTo>
                  <a:pt x="5646241" y="1761083"/>
                </a:lnTo>
                <a:lnTo>
                  <a:pt x="5443537" y="1761083"/>
                </a:lnTo>
                <a:lnTo>
                  <a:pt x="5443537" y="1486942"/>
                </a:lnTo>
                <a:close/>
                <a:moveTo>
                  <a:pt x="4494014" y="1106537"/>
                </a:moveTo>
                <a:lnTo>
                  <a:pt x="4682877" y="1106537"/>
                </a:lnTo>
                <a:lnTo>
                  <a:pt x="4929336" y="1468664"/>
                </a:lnTo>
                <a:lnTo>
                  <a:pt x="4929336" y="1106537"/>
                </a:lnTo>
                <a:lnTo>
                  <a:pt x="5119985" y="1106537"/>
                </a:lnTo>
                <a:lnTo>
                  <a:pt x="5119985" y="1761083"/>
                </a:lnTo>
                <a:lnTo>
                  <a:pt x="4929336" y="1761083"/>
                </a:lnTo>
                <a:lnTo>
                  <a:pt x="4684216" y="1401691"/>
                </a:lnTo>
                <a:lnTo>
                  <a:pt x="4684216" y="1761083"/>
                </a:lnTo>
                <a:lnTo>
                  <a:pt x="4494014" y="1761083"/>
                </a:lnTo>
                <a:close/>
                <a:moveTo>
                  <a:pt x="3958679" y="1106537"/>
                </a:moveTo>
                <a:lnTo>
                  <a:pt x="4179298" y="1106537"/>
                </a:lnTo>
                <a:lnTo>
                  <a:pt x="4425255" y="1761083"/>
                </a:lnTo>
                <a:lnTo>
                  <a:pt x="4213454" y="1761083"/>
                </a:lnTo>
                <a:lnTo>
                  <a:pt x="4180707" y="1653034"/>
                </a:lnTo>
                <a:lnTo>
                  <a:pt x="3951082" y="1653034"/>
                </a:lnTo>
                <a:lnTo>
                  <a:pt x="3919179" y="1761083"/>
                </a:lnTo>
                <a:lnTo>
                  <a:pt x="3712666" y="1761083"/>
                </a:lnTo>
                <a:close/>
                <a:moveTo>
                  <a:pt x="2825353" y="1106537"/>
                </a:moveTo>
                <a:lnTo>
                  <a:pt x="3367385" y="1106537"/>
                </a:lnTo>
                <a:lnTo>
                  <a:pt x="3367385" y="1246286"/>
                </a:lnTo>
                <a:lnTo>
                  <a:pt x="3028057" y="1246286"/>
                </a:lnTo>
                <a:lnTo>
                  <a:pt x="3028057" y="1350317"/>
                </a:lnTo>
                <a:lnTo>
                  <a:pt x="3342828" y="1350317"/>
                </a:lnTo>
                <a:lnTo>
                  <a:pt x="3342828" y="1483816"/>
                </a:lnTo>
                <a:lnTo>
                  <a:pt x="3028057" y="1483816"/>
                </a:lnTo>
                <a:lnTo>
                  <a:pt x="3028057" y="1612850"/>
                </a:lnTo>
                <a:lnTo>
                  <a:pt x="3377207" y="1612850"/>
                </a:lnTo>
                <a:lnTo>
                  <a:pt x="3377207" y="1761083"/>
                </a:lnTo>
                <a:lnTo>
                  <a:pt x="2825353" y="1761083"/>
                </a:lnTo>
                <a:close/>
                <a:moveTo>
                  <a:pt x="2047131" y="1106537"/>
                </a:moveTo>
                <a:lnTo>
                  <a:pt x="2258562" y="1106537"/>
                </a:lnTo>
                <a:lnTo>
                  <a:pt x="2405881" y="1577578"/>
                </a:lnTo>
                <a:lnTo>
                  <a:pt x="2551316" y="1106537"/>
                </a:lnTo>
                <a:lnTo>
                  <a:pt x="2756594" y="1106537"/>
                </a:lnTo>
                <a:lnTo>
                  <a:pt x="2513553" y="1761083"/>
                </a:lnTo>
                <a:lnTo>
                  <a:pt x="2294329" y="1761083"/>
                </a:lnTo>
                <a:close/>
                <a:moveTo>
                  <a:pt x="1625054" y="1106537"/>
                </a:moveTo>
                <a:lnTo>
                  <a:pt x="1845673" y="1106537"/>
                </a:lnTo>
                <a:lnTo>
                  <a:pt x="2091630" y="1761083"/>
                </a:lnTo>
                <a:lnTo>
                  <a:pt x="1879829" y="1761083"/>
                </a:lnTo>
                <a:lnTo>
                  <a:pt x="1847082" y="1653034"/>
                </a:lnTo>
                <a:lnTo>
                  <a:pt x="1617457" y="1653034"/>
                </a:lnTo>
                <a:lnTo>
                  <a:pt x="1585554" y="1761083"/>
                </a:lnTo>
                <a:lnTo>
                  <a:pt x="1379041" y="1761083"/>
                </a:lnTo>
                <a:close/>
                <a:moveTo>
                  <a:pt x="683568" y="1106537"/>
                </a:moveTo>
                <a:lnTo>
                  <a:pt x="885825" y="1106537"/>
                </a:lnTo>
                <a:lnTo>
                  <a:pt x="885825" y="1335583"/>
                </a:lnTo>
                <a:lnTo>
                  <a:pt x="1106835" y="1335583"/>
                </a:lnTo>
                <a:lnTo>
                  <a:pt x="1106835" y="1106537"/>
                </a:lnTo>
                <a:lnTo>
                  <a:pt x="1309985" y="1106537"/>
                </a:lnTo>
                <a:lnTo>
                  <a:pt x="1309985" y="1761083"/>
                </a:lnTo>
                <a:lnTo>
                  <a:pt x="1106835" y="1761083"/>
                </a:lnTo>
                <a:lnTo>
                  <a:pt x="1106835" y="1496318"/>
                </a:lnTo>
                <a:lnTo>
                  <a:pt x="885825" y="1496318"/>
                </a:lnTo>
                <a:lnTo>
                  <a:pt x="885825" y="1761083"/>
                </a:lnTo>
                <a:lnTo>
                  <a:pt x="683568" y="1761083"/>
                </a:lnTo>
                <a:close/>
                <a:moveTo>
                  <a:pt x="1544836" y="159395"/>
                </a:moveTo>
                <a:lnTo>
                  <a:pt x="1544836" y="517029"/>
                </a:lnTo>
                <a:lnTo>
                  <a:pt x="1594395" y="517029"/>
                </a:lnTo>
                <a:cubicBezTo>
                  <a:pt x="1636663" y="517029"/>
                  <a:pt x="1666726" y="512341"/>
                  <a:pt x="1684585" y="502965"/>
                </a:cubicBezTo>
                <a:cubicBezTo>
                  <a:pt x="1702445" y="493588"/>
                  <a:pt x="1716435" y="477217"/>
                  <a:pt x="1726555" y="453851"/>
                </a:cubicBezTo>
                <a:cubicBezTo>
                  <a:pt x="1736675" y="430485"/>
                  <a:pt x="1741735" y="392608"/>
                  <a:pt x="1741735" y="340221"/>
                </a:cubicBezTo>
                <a:cubicBezTo>
                  <a:pt x="1741735" y="270867"/>
                  <a:pt x="1730424" y="223391"/>
                  <a:pt x="1707802" y="197792"/>
                </a:cubicBezTo>
                <a:cubicBezTo>
                  <a:pt x="1685181" y="172194"/>
                  <a:pt x="1647676" y="159395"/>
                  <a:pt x="1595288" y="159395"/>
                </a:cubicBezTo>
                <a:close/>
                <a:moveTo>
                  <a:pt x="4090392" y="153144"/>
                </a:moveTo>
                <a:cubicBezTo>
                  <a:pt x="4049613" y="153144"/>
                  <a:pt x="4016871" y="167580"/>
                  <a:pt x="3992165" y="196453"/>
                </a:cubicBezTo>
                <a:cubicBezTo>
                  <a:pt x="3967460" y="225325"/>
                  <a:pt x="3955107" y="273099"/>
                  <a:pt x="3955107" y="339774"/>
                </a:cubicBezTo>
                <a:cubicBezTo>
                  <a:pt x="3955107" y="405854"/>
                  <a:pt x="3967385" y="453330"/>
                  <a:pt x="3991942" y="482203"/>
                </a:cubicBezTo>
                <a:cubicBezTo>
                  <a:pt x="4016499" y="511076"/>
                  <a:pt x="4049911" y="525512"/>
                  <a:pt x="4092178" y="525512"/>
                </a:cubicBezTo>
                <a:cubicBezTo>
                  <a:pt x="4135636" y="525512"/>
                  <a:pt x="4169271" y="511373"/>
                  <a:pt x="4193083" y="483096"/>
                </a:cubicBezTo>
                <a:cubicBezTo>
                  <a:pt x="4216896" y="454818"/>
                  <a:pt x="4228802" y="404068"/>
                  <a:pt x="4228802" y="330845"/>
                </a:cubicBezTo>
                <a:cubicBezTo>
                  <a:pt x="4228802" y="269230"/>
                  <a:pt x="4216375" y="224209"/>
                  <a:pt x="4191521" y="195783"/>
                </a:cubicBezTo>
                <a:cubicBezTo>
                  <a:pt x="4166666" y="167357"/>
                  <a:pt x="4132957" y="153144"/>
                  <a:pt x="4090392" y="153144"/>
                </a:cubicBezTo>
                <a:close/>
                <a:moveTo>
                  <a:pt x="2366367" y="153144"/>
                </a:moveTo>
                <a:cubicBezTo>
                  <a:pt x="2325588" y="153144"/>
                  <a:pt x="2292846" y="167580"/>
                  <a:pt x="2268140" y="196453"/>
                </a:cubicBezTo>
                <a:cubicBezTo>
                  <a:pt x="2243435" y="225325"/>
                  <a:pt x="2231082" y="273099"/>
                  <a:pt x="2231082" y="339774"/>
                </a:cubicBezTo>
                <a:cubicBezTo>
                  <a:pt x="2231082" y="405854"/>
                  <a:pt x="2243361" y="453330"/>
                  <a:pt x="2267918" y="482203"/>
                </a:cubicBezTo>
                <a:cubicBezTo>
                  <a:pt x="2292474" y="511076"/>
                  <a:pt x="2325886" y="525512"/>
                  <a:pt x="2368153" y="525512"/>
                </a:cubicBezTo>
                <a:cubicBezTo>
                  <a:pt x="2411611" y="525512"/>
                  <a:pt x="2445246" y="511373"/>
                  <a:pt x="2469059" y="483096"/>
                </a:cubicBezTo>
                <a:cubicBezTo>
                  <a:pt x="2492871" y="454818"/>
                  <a:pt x="2504777" y="404068"/>
                  <a:pt x="2504777" y="330845"/>
                </a:cubicBezTo>
                <a:cubicBezTo>
                  <a:pt x="2504777" y="269230"/>
                  <a:pt x="2492350" y="224209"/>
                  <a:pt x="2467496" y="195783"/>
                </a:cubicBezTo>
                <a:cubicBezTo>
                  <a:pt x="2442641" y="167357"/>
                  <a:pt x="2408932" y="153144"/>
                  <a:pt x="2366367" y="153144"/>
                </a:cubicBezTo>
                <a:close/>
                <a:moveTo>
                  <a:pt x="4540746" y="11162"/>
                </a:moveTo>
                <a:lnTo>
                  <a:pt x="4742557" y="11162"/>
                </a:lnTo>
                <a:lnTo>
                  <a:pt x="4742557" y="410417"/>
                </a:lnTo>
                <a:cubicBezTo>
                  <a:pt x="4742557" y="446107"/>
                  <a:pt x="4752454" y="473989"/>
                  <a:pt x="4772248" y="494063"/>
                </a:cubicBezTo>
                <a:cubicBezTo>
                  <a:pt x="4792042" y="514136"/>
                  <a:pt x="4819501" y="524172"/>
                  <a:pt x="4854624" y="524172"/>
                </a:cubicBezTo>
                <a:cubicBezTo>
                  <a:pt x="4889450" y="524172"/>
                  <a:pt x="4916760" y="514283"/>
                  <a:pt x="4936554" y="494506"/>
                </a:cubicBezTo>
                <a:cubicBezTo>
                  <a:pt x="4956348" y="474728"/>
                  <a:pt x="4966245" y="446698"/>
                  <a:pt x="4966245" y="410417"/>
                </a:cubicBezTo>
                <a:lnTo>
                  <a:pt x="4966245" y="11162"/>
                </a:lnTo>
                <a:lnTo>
                  <a:pt x="5168056" y="11162"/>
                </a:lnTo>
                <a:lnTo>
                  <a:pt x="5168056" y="401131"/>
                </a:lnTo>
                <a:cubicBezTo>
                  <a:pt x="5168056" y="439798"/>
                  <a:pt x="5162029" y="476310"/>
                  <a:pt x="5149974" y="510666"/>
                </a:cubicBezTo>
                <a:cubicBezTo>
                  <a:pt x="5137919" y="545022"/>
                  <a:pt x="5119018" y="575066"/>
                  <a:pt x="5093270" y="600797"/>
                </a:cubicBezTo>
                <a:cubicBezTo>
                  <a:pt x="5067523" y="626528"/>
                  <a:pt x="5040511" y="644598"/>
                  <a:pt x="5012233" y="655006"/>
                </a:cubicBezTo>
                <a:cubicBezTo>
                  <a:pt x="4972943" y="669582"/>
                  <a:pt x="4925764" y="676870"/>
                  <a:pt x="4870698" y="676870"/>
                </a:cubicBezTo>
                <a:cubicBezTo>
                  <a:pt x="4838849" y="676870"/>
                  <a:pt x="4804097" y="674639"/>
                  <a:pt x="4766444" y="670176"/>
                </a:cubicBezTo>
                <a:cubicBezTo>
                  <a:pt x="4728790" y="665714"/>
                  <a:pt x="4697313" y="656864"/>
                  <a:pt x="4672012" y="643628"/>
                </a:cubicBezTo>
                <a:cubicBezTo>
                  <a:pt x="4646712" y="630391"/>
                  <a:pt x="4623569" y="611578"/>
                  <a:pt x="4602584" y="587186"/>
                </a:cubicBezTo>
                <a:cubicBezTo>
                  <a:pt x="4581599" y="562794"/>
                  <a:pt x="4567237" y="537660"/>
                  <a:pt x="4559498" y="511782"/>
                </a:cubicBezTo>
                <a:cubicBezTo>
                  <a:pt x="4546997" y="470138"/>
                  <a:pt x="4540746" y="433255"/>
                  <a:pt x="4540746" y="401131"/>
                </a:cubicBezTo>
                <a:close/>
                <a:moveTo>
                  <a:pt x="3054995" y="11162"/>
                </a:moveTo>
                <a:lnTo>
                  <a:pt x="3279660" y="11162"/>
                </a:lnTo>
                <a:lnTo>
                  <a:pt x="3411533" y="231976"/>
                </a:lnTo>
                <a:lnTo>
                  <a:pt x="3543679" y="11162"/>
                </a:lnTo>
                <a:lnTo>
                  <a:pt x="3767137" y="11162"/>
                </a:lnTo>
                <a:lnTo>
                  <a:pt x="3512641" y="391567"/>
                </a:lnTo>
                <a:lnTo>
                  <a:pt x="3512641" y="665708"/>
                </a:lnTo>
                <a:lnTo>
                  <a:pt x="3309937" y="665708"/>
                </a:lnTo>
                <a:lnTo>
                  <a:pt x="3309937" y="391567"/>
                </a:lnTo>
                <a:close/>
                <a:moveTo>
                  <a:pt x="1342578" y="11162"/>
                </a:moveTo>
                <a:lnTo>
                  <a:pt x="1643062" y="11162"/>
                </a:lnTo>
                <a:cubicBezTo>
                  <a:pt x="1702296" y="11162"/>
                  <a:pt x="1750144" y="19199"/>
                  <a:pt x="1786607" y="35272"/>
                </a:cubicBezTo>
                <a:cubicBezTo>
                  <a:pt x="1823070" y="51346"/>
                  <a:pt x="1853208" y="74414"/>
                  <a:pt x="1877020" y="104477"/>
                </a:cubicBezTo>
                <a:cubicBezTo>
                  <a:pt x="1900833" y="134540"/>
                  <a:pt x="1918097" y="169515"/>
                  <a:pt x="1928812" y="209401"/>
                </a:cubicBezTo>
                <a:cubicBezTo>
                  <a:pt x="1939528" y="249287"/>
                  <a:pt x="1944886" y="291554"/>
                  <a:pt x="1944886" y="336202"/>
                </a:cubicBezTo>
                <a:cubicBezTo>
                  <a:pt x="1944886" y="406152"/>
                  <a:pt x="1936923" y="460400"/>
                  <a:pt x="1920999" y="498946"/>
                </a:cubicBezTo>
                <a:cubicBezTo>
                  <a:pt x="1905074" y="537493"/>
                  <a:pt x="1882973" y="569788"/>
                  <a:pt x="1854696" y="595833"/>
                </a:cubicBezTo>
                <a:cubicBezTo>
                  <a:pt x="1826419" y="621878"/>
                  <a:pt x="1796058" y="639216"/>
                  <a:pt x="1763613" y="647848"/>
                </a:cubicBezTo>
                <a:cubicBezTo>
                  <a:pt x="1719262" y="659755"/>
                  <a:pt x="1679079" y="665708"/>
                  <a:pt x="1643062" y="665708"/>
                </a:cubicBezTo>
                <a:lnTo>
                  <a:pt x="1342578" y="665708"/>
                </a:lnTo>
                <a:close/>
                <a:moveTo>
                  <a:pt x="4090838" y="0"/>
                </a:moveTo>
                <a:cubicBezTo>
                  <a:pt x="4199781" y="0"/>
                  <a:pt x="4283720" y="29244"/>
                  <a:pt x="4342656" y="87734"/>
                </a:cubicBezTo>
                <a:cubicBezTo>
                  <a:pt x="4401592" y="146223"/>
                  <a:pt x="4431060" y="228153"/>
                  <a:pt x="4431060" y="333524"/>
                </a:cubicBezTo>
                <a:cubicBezTo>
                  <a:pt x="4431060" y="410021"/>
                  <a:pt x="4418186" y="472752"/>
                  <a:pt x="4392439" y="521717"/>
                </a:cubicBezTo>
                <a:cubicBezTo>
                  <a:pt x="4366691" y="570681"/>
                  <a:pt x="4329484" y="608781"/>
                  <a:pt x="4280818" y="636017"/>
                </a:cubicBezTo>
                <a:cubicBezTo>
                  <a:pt x="4232151" y="663252"/>
                  <a:pt x="4171503" y="676870"/>
                  <a:pt x="4098875" y="676870"/>
                </a:cubicBezTo>
                <a:cubicBezTo>
                  <a:pt x="4025056" y="676870"/>
                  <a:pt x="3963962" y="665113"/>
                  <a:pt x="3915593" y="641598"/>
                </a:cubicBezTo>
                <a:cubicBezTo>
                  <a:pt x="3867224" y="618083"/>
                  <a:pt x="3828008" y="580876"/>
                  <a:pt x="3797945" y="529977"/>
                </a:cubicBezTo>
                <a:cubicBezTo>
                  <a:pt x="3767881" y="479077"/>
                  <a:pt x="3752850" y="415379"/>
                  <a:pt x="3752850" y="338881"/>
                </a:cubicBezTo>
                <a:cubicBezTo>
                  <a:pt x="3752850" y="232023"/>
                  <a:pt x="3782615" y="148828"/>
                  <a:pt x="3842147" y="89297"/>
                </a:cubicBezTo>
                <a:cubicBezTo>
                  <a:pt x="3901678" y="29765"/>
                  <a:pt x="3984575" y="0"/>
                  <a:pt x="4090838" y="0"/>
                </a:cubicBezTo>
                <a:close/>
                <a:moveTo>
                  <a:pt x="2366814" y="0"/>
                </a:moveTo>
                <a:cubicBezTo>
                  <a:pt x="2475756" y="0"/>
                  <a:pt x="2559695" y="29244"/>
                  <a:pt x="2618631" y="87734"/>
                </a:cubicBezTo>
                <a:cubicBezTo>
                  <a:pt x="2677567" y="146223"/>
                  <a:pt x="2707034" y="228153"/>
                  <a:pt x="2707034" y="333524"/>
                </a:cubicBezTo>
                <a:cubicBezTo>
                  <a:pt x="2707034" y="410021"/>
                  <a:pt x="2694161" y="472752"/>
                  <a:pt x="2668414" y="521717"/>
                </a:cubicBezTo>
                <a:cubicBezTo>
                  <a:pt x="2642666" y="570681"/>
                  <a:pt x="2605459" y="608781"/>
                  <a:pt x="2556793" y="636017"/>
                </a:cubicBezTo>
                <a:cubicBezTo>
                  <a:pt x="2508126" y="663252"/>
                  <a:pt x="2447478" y="676870"/>
                  <a:pt x="2374850" y="676870"/>
                </a:cubicBezTo>
                <a:cubicBezTo>
                  <a:pt x="2301032" y="676870"/>
                  <a:pt x="2239938" y="665113"/>
                  <a:pt x="2191568" y="641598"/>
                </a:cubicBezTo>
                <a:cubicBezTo>
                  <a:pt x="2143199" y="618083"/>
                  <a:pt x="2103983" y="580876"/>
                  <a:pt x="2073920" y="529977"/>
                </a:cubicBezTo>
                <a:cubicBezTo>
                  <a:pt x="2043857" y="479077"/>
                  <a:pt x="2028825" y="415379"/>
                  <a:pt x="2028825" y="338881"/>
                </a:cubicBezTo>
                <a:cubicBezTo>
                  <a:pt x="2028825" y="232023"/>
                  <a:pt x="2058591" y="148828"/>
                  <a:pt x="2118122" y="89297"/>
                </a:cubicBezTo>
                <a:cubicBezTo>
                  <a:pt x="2177653" y="29765"/>
                  <a:pt x="2260550" y="0"/>
                  <a:pt x="23668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77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514475" y="1714500"/>
            <a:ext cx="2914650" cy="1905000"/>
          </a:xfrm>
          <a:custGeom>
            <a:avLst/>
            <a:gdLst>
              <a:gd name="connsiteX0" fmla="*/ 0 w 2914650"/>
              <a:gd name="connsiteY0" fmla="*/ 0 h 1905000"/>
              <a:gd name="connsiteX1" fmla="*/ 2914650 w 2914650"/>
              <a:gd name="connsiteY1" fmla="*/ 0 h 1905000"/>
              <a:gd name="connsiteX2" fmla="*/ 2914650 w 2914650"/>
              <a:gd name="connsiteY2" fmla="*/ 1905000 h 1905000"/>
              <a:gd name="connsiteX3" fmla="*/ 0 w 291465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4650" h="1905000">
                <a:moveTo>
                  <a:pt x="0" y="0"/>
                </a:moveTo>
                <a:lnTo>
                  <a:pt x="2914650" y="0"/>
                </a:lnTo>
                <a:lnTo>
                  <a:pt x="2914650" y="1905000"/>
                </a:lnTo>
                <a:lnTo>
                  <a:pt x="0" y="1905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7762875" y="3924300"/>
            <a:ext cx="2914650" cy="1905000"/>
          </a:xfrm>
          <a:custGeom>
            <a:avLst/>
            <a:gdLst>
              <a:gd name="connsiteX0" fmla="*/ 0 w 2914650"/>
              <a:gd name="connsiteY0" fmla="*/ 0 h 1905000"/>
              <a:gd name="connsiteX1" fmla="*/ 2914650 w 2914650"/>
              <a:gd name="connsiteY1" fmla="*/ 0 h 1905000"/>
              <a:gd name="connsiteX2" fmla="*/ 2914650 w 2914650"/>
              <a:gd name="connsiteY2" fmla="*/ 1905000 h 1905000"/>
              <a:gd name="connsiteX3" fmla="*/ 0 w 291465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4650" h="1905000">
                <a:moveTo>
                  <a:pt x="0" y="0"/>
                </a:moveTo>
                <a:lnTo>
                  <a:pt x="2914650" y="0"/>
                </a:lnTo>
                <a:lnTo>
                  <a:pt x="2914650" y="1905000"/>
                </a:lnTo>
                <a:lnTo>
                  <a:pt x="0" y="1905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422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2097900" y="1343710"/>
            <a:ext cx="7996200" cy="824936"/>
          </a:xfrm>
          <a:custGeom>
            <a:avLst/>
            <a:gdLst>
              <a:gd name="connsiteX0" fmla="*/ 3818616 w 7996200"/>
              <a:gd name="connsiteY0" fmla="*/ 220382 h 824936"/>
              <a:gd name="connsiteX1" fmla="*/ 3731484 w 7996200"/>
              <a:gd name="connsiteY1" fmla="*/ 507151 h 824936"/>
              <a:gd name="connsiteX2" fmla="*/ 3906666 w 7996200"/>
              <a:gd name="connsiteY2" fmla="*/ 507151 h 824936"/>
              <a:gd name="connsiteX3" fmla="*/ 1275978 w 7996200"/>
              <a:gd name="connsiteY3" fmla="*/ 186644 h 824936"/>
              <a:gd name="connsiteX4" fmla="*/ 1156265 w 7996200"/>
              <a:gd name="connsiteY4" fmla="*/ 239427 h 824936"/>
              <a:gd name="connsiteX5" fmla="*/ 1111099 w 7996200"/>
              <a:gd name="connsiteY5" fmla="*/ 414100 h 824936"/>
              <a:gd name="connsiteX6" fmla="*/ 1155992 w 7996200"/>
              <a:gd name="connsiteY6" fmla="*/ 587685 h 824936"/>
              <a:gd name="connsiteX7" fmla="*/ 1278155 w 7996200"/>
              <a:gd name="connsiteY7" fmla="*/ 640468 h 824936"/>
              <a:gd name="connsiteX8" fmla="*/ 1401133 w 7996200"/>
              <a:gd name="connsiteY8" fmla="*/ 588774 h 824936"/>
              <a:gd name="connsiteX9" fmla="*/ 1444665 w 7996200"/>
              <a:gd name="connsiteY9" fmla="*/ 403217 h 824936"/>
              <a:gd name="connsiteX10" fmla="*/ 1399229 w 7996200"/>
              <a:gd name="connsiteY10" fmla="*/ 238611 h 824936"/>
              <a:gd name="connsiteX11" fmla="*/ 1275978 w 7996200"/>
              <a:gd name="connsiteY11" fmla="*/ 186644 h 824936"/>
              <a:gd name="connsiteX12" fmla="*/ 6392084 w 7996200"/>
              <a:gd name="connsiteY12" fmla="*/ 13604 h 824936"/>
              <a:gd name="connsiteX13" fmla="*/ 6638041 w 7996200"/>
              <a:gd name="connsiteY13" fmla="*/ 13604 h 824936"/>
              <a:gd name="connsiteX14" fmla="*/ 6638041 w 7996200"/>
              <a:gd name="connsiteY14" fmla="*/ 500196 h 824936"/>
              <a:gd name="connsiteX15" fmla="*/ 6674227 w 7996200"/>
              <a:gd name="connsiteY15" fmla="*/ 602139 h 824936"/>
              <a:gd name="connsiteX16" fmla="*/ 6774624 w 7996200"/>
              <a:gd name="connsiteY16" fmla="*/ 638836 h 824936"/>
              <a:gd name="connsiteX17" fmla="*/ 6874476 w 7996200"/>
              <a:gd name="connsiteY17" fmla="*/ 602679 h 824936"/>
              <a:gd name="connsiteX18" fmla="*/ 6910662 w 7996200"/>
              <a:gd name="connsiteY18" fmla="*/ 500196 h 824936"/>
              <a:gd name="connsiteX19" fmla="*/ 6910662 w 7996200"/>
              <a:gd name="connsiteY19" fmla="*/ 13604 h 824936"/>
              <a:gd name="connsiteX20" fmla="*/ 7156618 w 7996200"/>
              <a:gd name="connsiteY20" fmla="*/ 13604 h 824936"/>
              <a:gd name="connsiteX21" fmla="*/ 7156618 w 7996200"/>
              <a:gd name="connsiteY21" fmla="*/ 488879 h 824936"/>
              <a:gd name="connsiteX22" fmla="*/ 7134580 w 7996200"/>
              <a:gd name="connsiteY22" fmla="*/ 622375 h 824936"/>
              <a:gd name="connsiteX23" fmla="*/ 7065473 w 7996200"/>
              <a:gd name="connsiteY23" fmla="*/ 732222 h 824936"/>
              <a:gd name="connsiteX24" fmla="*/ 6966709 w 7996200"/>
              <a:gd name="connsiteY24" fmla="*/ 798290 h 824936"/>
              <a:gd name="connsiteX25" fmla="*/ 6794213 w 7996200"/>
              <a:gd name="connsiteY25" fmla="*/ 824936 h 824936"/>
              <a:gd name="connsiteX26" fmla="*/ 6667153 w 7996200"/>
              <a:gd name="connsiteY26" fmla="*/ 816778 h 824936"/>
              <a:gd name="connsiteX27" fmla="*/ 6552065 w 7996200"/>
              <a:gd name="connsiteY27" fmla="*/ 784422 h 824936"/>
              <a:gd name="connsiteX28" fmla="*/ 6467449 w 7996200"/>
              <a:gd name="connsiteY28" fmla="*/ 715633 h 824936"/>
              <a:gd name="connsiteX29" fmla="*/ 6414938 w 7996200"/>
              <a:gd name="connsiteY29" fmla="*/ 623735 h 824936"/>
              <a:gd name="connsiteX30" fmla="*/ 6392084 w 7996200"/>
              <a:gd name="connsiteY30" fmla="*/ 488879 h 824936"/>
              <a:gd name="connsiteX31" fmla="*/ 5125817 w 7996200"/>
              <a:gd name="connsiteY31" fmla="*/ 13604 h 824936"/>
              <a:gd name="connsiteX32" fmla="*/ 5875116 w 7996200"/>
              <a:gd name="connsiteY32" fmla="*/ 13604 h 824936"/>
              <a:gd name="connsiteX33" fmla="*/ 5875116 w 7996200"/>
              <a:gd name="connsiteY33" fmla="*/ 210587 h 824936"/>
              <a:gd name="connsiteX34" fmla="*/ 5623717 w 7996200"/>
              <a:gd name="connsiteY34" fmla="*/ 210587 h 824936"/>
              <a:gd name="connsiteX35" fmla="*/ 5623717 w 7996200"/>
              <a:gd name="connsiteY35" fmla="*/ 811332 h 824936"/>
              <a:gd name="connsiteX36" fmla="*/ 5377216 w 7996200"/>
              <a:gd name="connsiteY36" fmla="*/ 811332 h 824936"/>
              <a:gd name="connsiteX37" fmla="*/ 5377216 w 7996200"/>
              <a:gd name="connsiteY37" fmla="*/ 210587 h 824936"/>
              <a:gd name="connsiteX38" fmla="*/ 5125817 w 7996200"/>
              <a:gd name="connsiteY38" fmla="*/ 210587 h 824936"/>
              <a:gd name="connsiteX39" fmla="*/ 3687203 w 7996200"/>
              <a:gd name="connsiteY39" fmla="*/ 13604 h 824936"/>
              <a:gd name="connsiteX40" fmla="*/ 3956083 w 7996200"/>
              <a:gd name="connsiteY40" fmla="*/ 13604 h 824936"/>
              <a:gd name="connsiteX41" fmla="*/ 4255843 w 7996200"/>
              <a:gd name="connsiteY41" fmla="*/ 811332 h 824936"/>
              <a:gd name="connsiteX42" fmla="*/ 3997710 w 7996200"/>
              <a:gd name="connsiteY42" fmla="*/ 811332 h 824936"/>
              <a:gd name="connsiteX43" fmla="*/ 3957800 w 7996200"/>
              <a:gd name="connsiteY43" fmla="*/ 679647 h 824936"/>
              <a:gd name="connsiteX44" fmla="*/ 3677944 w 7996200"/>
              <a:gd name="connsiteY44" fmla="*/ 679647 h 824936"/>
              <a:gd name="connsiteX45" fmla="*/ 3639062 w 7996200"/>
              <a:gd name="connsiteY45" fmla="*/ 811332 h 824936"/>
              <a:gd name="connsiteX46" fmla="*/ 3387375 w 7996200"/>
              <a:gd name="connsiteY46" fmla="*/ 811332 h 824936"/>
              <a:gd name="connsiteX47" fmla="*/ 2687417 w 7996200"/>
              <a:gd name="connsiteY47" fmla="*/ 13604 h 824936"/>
              <a:gd name="connsiteX48" fmla="*/ 3436716 w 7996200"/>
              <a:gd name="connsiteY48" fmla="*/ 13604 h 824936"/>
              <a:gd name="connsiteX49" fmla="*/ 3436716 w 7996200"/>
              <a:gd name="connsiteY49" fmla="*/ 210587 h 824936"/>
              <a:gd name="connsiteX50" fmla="*/ 3185317 w 7996200"/>
              <a:gd name="connsiteY50" fmla="*/ 210587 h 824936"/>
              <a:gd name="connsiteX51" fmla="*/ 3185317 w 7996200"/>
              <a:gd name="connsiteY51" fmla="*/ 811332 h 824936"/>
              <a:gd name="connsiteX52" fmla="*/ 2938816 w 7996200"/>
              <a:gd name="connsiteY52" fmla="*/ 811332 h 824936"/>
              <a:gd name="connsiteX53" fmla="*/ 2938816 w 7996200"/>
              <a:gd name="connsiteY53" fmla="*/ 210587 h 824936"/>
              <a:gd name="connsiteX54" fmla="*/ 2687417 w 7996200"/>
              <a:gd name="connsiteY54" fmla="*/ 210587 h 824936"/>
              <a:gd name="connsiteX55" fmla="*/ 1821173 w 7996200"/>
              <a:gd name="connsiteY55" fmla="*/ 13604 h 824936"/>
              <a:gd name="connsiteX56" fmla="*/ 2051349 w 7996200"/>
              <a:gd name="connsiteY56" fmla="*/ 13604 h 824936"/>
              <a:gd name="connsiteX57" fmla="*/ 2351721 w 7996200"/>
              <a:gd name="connsiteY57" fmla="*/ 454946 h 824936"/>
              <a:gd name="connsiteX58" fmla="*/ 2351721 w 7996200"/>
              <a:gd name="connsiteY58" fmla="*/ 13604 h 824936"/>
              <a:gd name="connsiteX59" fmla="*/ 2584075 w 7996200"/>
              <a:gd name="connsiteY59" fmla="*/ 13604 h 824936"/>
              <a:gd name="connsiteX60" fmla="*/ 2584075 w 7996200"/>
              <a:gd name="connsiteY60" fmla="*/ 811332 h 824936"/>
              <a:gd name="connsiteX61" fmla="*/ 2351721 w 7996200"/>
              <a:gd name="connsiteY61" fmla="*/ 811332 h 824936"/>
              <a:gd name="connsiteX62" fmla="*/ 2052982 w 7996200"/>
              <a:gd name="connsiteY62" fmla="*/ 373323 h 824936"/>
              <a:gd name="connsiteX63" fmla="*/ 2052982 w 7996200"/>
              <a:gd name="connsiteY63" fmla="*/ 811332 h 824936"/>
              <a:gd name="connsiteX64" fmla="*/ 1821173 w 7996200"/>
              <a:gd name="connsiteY64" fmla="*/ 811332 h 824936"/>
              <a:gd name="connsiteX65" fmla="*/ 7641412 w 7996200"/>
              <a:gd name="connsiteY65" fmla="*/ 0 h 824936"/>
              <a:gd name="connsiteX66" fmla="*/ 7874582 w 7996200"/>
              <a:gd name="connsiteY66" fmla="*/ 56864 h 824936"/>
              <a:gd name="connsiteX67" fmla="*/ 7970080 w 7996200"/>
              <a:gd name="connsiteY67" fmla="*/ 237795 h 824936"/>
              <a:gd name="connsiteX68" fmla="*/ 7737728 w 7996200"/>
              <a:gd name="connsiteY68" fmla="*/ 251399 h 824936"/>
              <a:gd name="connsiteX69" fmla="*/ 7698820 w 7996200"/>
              <a:gd name="connsiteY69" fmla="*/ 173041 h 824936"/>
              <a:gd name="connsiteX70" fmla="*/ 7616926 w 7996200"/>
              <a:gd name="connsiteY70" fmla="*/ 148554 h 824936"/>
              <a:gd name="connsiteX71" fmla="*/ 7552171 w 7996200"/>
              <a:gd name="connsiteY71" fmla="*/ 166783 h 824936"/>
              <a:gd name="connsiteX72" fmla="*/ 7530405 w 7996200"/>
              <a:gd name="connsiteY72" fmla="*/ 211131 h 824936"/>
              <a:gd name="connsiteX73" fmla="*/ 7548362 w 7996200"/>
              <a:gd name="connsiteY73" fmla="*/ 245413 h 824936"/>
              <a:gd name="connsiteX74" fmla="*/ 7631074 w 7996200"/>
              <a:gd name="connsiteY74" fmla="*/ 274797 h 824936"/>
              <a:gd name="connsiteX75" fmla="*/ 7862610 w 7996200"/>
              <a:gd name="connsiteY75" fmla="*/ 345265 h 824936"/>
              <a:gd name="connsiteX76" fmla="*/ 7964367 w 7996200"/>
              <a:gd name="connsiteY76" fmla="*/ 433690 h 824936"/>
              <a:gd name="connsiteX77" fmla="*/ 7996200 w 7996200"/>
              <a:gd name="connsiteY77" fmla="*/ 551771 h 824936"/>
              <a:gd name="connsiteX78" fmla="*/ 7953756 w 7996200"/>
              <a:gd name="connsiteY78" fmla="*/ 693251 h 824936"/>
              <a:gd name="connsiteX79" fmla="*/ 7835130 w 7996200"/>
              <a:gd name="connsiteY79" fmla="*/ 791471 h 824936"/>
              <a:gd name="connsiteX80" fmla="*/ 7643044 w 7996200"/>
              <a:gd name="connsiteY80" fmla="*/ 824936 h 824936"/>
              <a:gd name="connsiteX81" fmla="*/ 7361174 w 7996200"/>
              <a:gd name="connsiteY81" fmla="*/ 746578 h 824936"/>
              <a:gd name="connsiteX82" fmla="*/ 7272476 w 7996200"/>
              <a:gd name="connsiteY82" fmla="*/ 547418 h 824936"/>
              <a:gd name="connsiteX83" fmla="*/ 7507006 w 7996200"/>
              <a:gd name="connsiteY83" fmla="*/ 532726 h 824936"/>
              <a:gd name="connsiteX84" fmla="*/ 7538023 w 7996200"/>
              <a:gd name="connsiteY84" fmla="*/ 619790 h 824936"/>
              <a:gd name="connsiteX85" fmla="*/ 7646854 w 7996200"/>
              <a:gd name="connsiteY85" fmla="*/ 668220 h 824936"/>
              <a:gd name="connsiteX86" fmla="*/ 7728204 w 7996200"/>
              <a:gd name="connsiteY86" fmla="*/ 643461 h 824936"/>
              <a:gd name="connsiteX87" fmla="*/ 7756772 w 7996200"/>
              <a:gd name="connsiteY87" fmla="*/ 586053 h 824936"/>
              <a:gd name="connsiteX88" fmla="*/ 7729565 w 7996200"/>
              <a:gd name="connsiteY88" fmla="*/ 530549 h 824936"/>
              <a:gd name="connsiteX89" fmla="*/ 7603322 w 7996200"/>
              <a:gd name="connsiteY89" fmla="*/ 484296 h 824936"/>
              <a:gd name="connsiteX90" fmla="*/ 7372056 w 7996200"/>
              <a:gd name="connsiteY90" fmla="*/ 387437 h 824936"/>
              <a:gd name="connsiteX91" fmla="*/ 7302405 w 7996200"/>
              <a:gd name="connsiteY91" fmla="*/ 233442 h 824936"/>
              <a:gd name="connsiteX92" fmla="*/ 7338047 w 7996200"/>
              <a:gd name="connsiteY92" fmla="*/ 117265 h 824936"/>
              <a:gd name="connsiteX93" fmla="*/ 7445245 w 7996200"/>
              <a:gd name="connsiteY93" fmla="*/ 31289 h 824936"/>
              <a:gd name="connsiteX94" fmla="*/ 7641412 w 7996200"/>
              <a:gd name="connsiteY94" fmla="*/ 0 h 824936"/>
              <a:gd name="connsiteX95" fmla="*/ 4689467 w 7996200"/>
              <a:gd name="connsiteY95" fmla="*/ 0 h 824936"/>
              <a:gd name="connsiteX96" fmla="*/ 4926446 w 7996200"/>
              <a:gd name="connsiteY96" fmla="*/ 60945 h 824936"/>
              <a:gd name="connsiteX97" fmla="*/ 5054594 w 7996200"/>
              <a:gd name="connsiteY97" fmla="*/ 248134 h 824936"/>
              <a:gd name="connsiteX98" fmla="*/ 4836933 w 7996200"/>
              <a:gd name="connsiteY98" fmla="*/ 296563 h 824936"/>
              <a:gd name="connsiteX99" fmla="*/ 4812990 w 7996200"/>
              <a:gd name="connsiteY99" fmla="*/ 243236 h 824936"/>
              <a:gd name="connsiteX100" fmla="*/ 4762384 w 7996200"/>
              <a:gd name="connsiteY100" fmla="*/ 199704 h 824936"/>
              <a:gd name="connsiteX101" fmla="*/ 4695453 w 7996200"/>
              <a:gd name="connsiteY101" fmla="*/ 184468 h 824936"/>
              <a:gd name="connsiteX102" fmla="*/ 4567033 w 7996200"/>
              <a:gd name="connsiteY102" fmla="*/ 251866 h 824936"/>
              <a:gd name="connsiteX103" fmla="*/ 4533296 w 7996200"/>
              <a:gd name="connsiteY103" fmla="*/ 408931 h 824936"/>
              <a:gd name="connsiteX104" fmla="*/ 4573563 w 7996200"/>
              <a:gd name="connsiteY104" fmla="*/ 590738 h 824936"/>
              <a:gd name="connsiteX105" fmla="*/ 4686747 w 7996200"/>
              <a:gd name="connsiteY105" fmla="*/ 639924 h 824936"/>
              <a:gd name="connsiteX106" fmla="*/ 4793672 w 7996200"/>
              <a:gd name="connsiteY106" fmla="*/ 600201 h 824936"/>
              <a:gd name="connsiteX107" fmla="*/ 4846183 w 7996200"/>
              <a:gd name="connsiteY107" fmla="*/ 484840 h 824936"/>
              <a:gd name="connsiteX108" fmla="*/ 5062212 w 7996200"/>
              <a:gd name="connsiteY108" fmla="*/ 550139 h 824936"/>
              <a:gd name="connsiteX109" fmla="*/ 4993649 w 7996200"/>
              <a:gd name="connsiteY109" fmla="*/ 701957 h 824936"/>
              <a:gd name="connsiteX110" fmla="*/ 4877472 w 7996200"/>
              <a:gd name="connsiteY110" fmla="*/ 793919 h 824936"/>
              <a:gd name="connsiteX111" fmla="*/ 4700895 w 7996200"/>
              <a:gd name="connsiteY111" fmla="*/ 824936 h 824936"/>
              <a:gd name="connsiteX112" fmla="*/ 4488403 w 7996200"/>
              <a:gd name="connsiteY112" fmla="*/ 787143 h 824936"/>
              <a:gd name="connsiteX113" fmla="*/ 4346107 w 7996200"/>
              <a:gd name="connsiteY113" fmla="*/ 654187 h 824936"/>
              <a:gd name="connsiteX114" fmla="*/ 4286250 w 7996200"/>
              <a:gd name="connsiteY114" fmla="*/ 410563 h 824936"/>
              <a:gd name="connsiteX115" fmla="*/ 4391544 w 7996200"/>
              <a:gd name="connsiteY115" fmla="*/ 106314 h 824936"/>
              <a:gd name="connsiteX116" fmla="*/ 4689467 w 7996200"/>
              <a:gd name="connsiteY116" fmla="*/ 0 h 824936"/>
              <a:gd name="connsiteX117" fmla="*/ 1276522 w 7996200"/>
              <a:gd name="connsiteY117" fmla="*/ 0 h 824936"/>
              <a:gd name="connsiteX118" fmla="*/ 1583424 w 7996200"/>
              <a:gd name="connsiteY118" fmla="*/ 106926 h 824936"/>
              <a:gd name="connsiteX119" fmla="*/ 1691166 w 7996200"/>
              <a:gd name="connsiteY119" fmla="*/ 406482 h 824936"/>
              <a:gd name="connsiteX120" fmla="*/ 1644097 w 7996200"/>
              <a:gd name="connsiteY120" fmla="*/ 635843 h 824936"/>
              <a:gd name="connsiteX121" fmla="*/ 1508059 w 7996200"/>
              <a:gd name="connsiteY121" fmla="*/ 775146 h 824936"/>
              <a:gd name="connsiteX122" fmla="*/ 1286317 w 7996200"/>
              <a:gd name="connsiteY122" fmla="*/ 824936 h 824936"/>
              <a:gd name="connsiteX123" fmla="*/ 1062942 w 7996200"/>
              <a:gd name="connsiteY123" fmla="*/ 781948 h 824936"/>
              <a:gd name="connsiteX124" fmla="*/ 919558 w 7996200"/>
              <a:gd name="connsiteY124" fmla="*/ 645910 h 824936"/>
              <a:gd name="connsiteX125" fmla="*/ 864598 w 7996200"/>
              <a:gd name="connsiteY125" fmla="*/ 413012 h 824936"/>
              <a:gd name="connsiteX126" fmla="*/ 973429 w 7996200"/>
              <a:gd name="connsiteY126" fmla="*/ 108831 h 824936"/>
              <a:gd name="connsiteX127" fmla="*/ 1276522 w 7996200"/>
              <a:gd name="connsiteY127" fmla="*/ 0 h 824936"/>
              <a:gd name="connsiteX128" fmla="*/ 403217 w 7996200"/>
              <a:gd name="connsiteY128" fmla="*/ 0 h 824936"/>
              <a:gd name="connsiteX129" fmla="*/ 640196 w 7996200"/>
              <a:gd name="connsiteY129" fmla="*/ 60945 h 824936"/>
              <a:gd name="connsiteX130" fmla="*/ 768344 w 7996200"/>
              <a:gd name="connsiteY130" fmla="*/ 248134 h 824936"/>
              <a:gd name="connsiteX131" fmla="*/ 550682 w 7996200"/>
              <a:gd name="connsiteY131" fmla="*/ 296563 h 824936"/>
              <a:gd name="connsiteX132" fmla="*/ 526740 w 7996200"/>
              <a:gd name="connsiteY132" fmla="*/ 243236 h 824936"/>
              <a:gd name="connsiteX133" fmla="*/ 476134 w 7996200"/>
              <a:gd name="connsiteY133" fmla="*/ 199704 h 824936"/>
              <a:gd name="connsiteX134" fmla="*/ 409203 w 7996200"/>
              <a:gd name="connsiteY134" fmla="*/ 184468 h 824936"/>
              <a:gd name="connsiteX135" fmla="*/ 280783 w 7996200"/>
              <a:gd name="connsiteY135" fmla="*/ 251866 h 824936"/>
              <a:gd name="connsiteX136" fmla="*/ 247045 w 7996200"/>
              <a:gd name="connsiteY136" fmla="*/ 408931 h 824936"/>
              <a:gd name="connsiteX137" fmla="*/ 287313 w 7996200"/>
              <a:gd name="connsiteY137" fmla="*/ 590738 h 824936"/>
              <a:gd name="connsiteX138" fmla="*/ 400496 w 7996200"/>
              <a:gd name="connsiteY138" fmla="*/ 639924 h 824936"/>
              <a:gd name="connsiteX139" fmla="*/ 507423 w 7996200"/>
              <a:gd name="connsiteY139" fmla="*/ 600201 h 824936"/>
              <a:gd name="connsiteX140" fmla="*/ 559933 w 7996200"/>
              <a:gd name="connsiteY140" fmla="*/ 484840 h 824936"/>
              <a:gd name="connsiteX141" fmla="*/ 775962 w 7996200"/>
              <a:gd name="connsiteY141" fmla="*/ 550139 h 824936"/>
              <a:gd name="connsiteX142" fmla="*/ 707398 w 7996200"/>
              <a:gd name="connsiteY142" fmla="*/ 701957 h 824936"/>
              <a:gd name="connsiteX143" fmla="*/ 591222 w 7996200"/>
              <a:gd name="connsiteY143" fmla="*/ 793919 h 824936"/>
              <a:gd name="connsiteX144" fmla="*/ 414644 w 7996200"/>
              <a:gd name="connsiteY144" fmla="*/ 824936 h 824936"/>
              <a:gd name="connsiteX145" fmla="*/ 202153 w 7996200"/>
              <a:gd name="connsiteY145" fmla="*/ 787143 h 824936"/>
              <a:gd name="connsiteX146" fmla="*/ 59857 w 7996200"/>
              <a:gd name="connsiteY146" fmla="*/ 654187 h 824936"/>
              <a:gd name="connsiteX147" fmla="*/ 0 w 7996200"/>
              <a:gd name="connsiteY147" fmla="*/ 410563 h 824936"/>
              <a:gd name="connsiteX148" fmla="*/ 105294 w 7996200"/>
              <a:gd name="connsiteY148" fmla="*/ 106314 h 824936"/>
              <a:gd name="connsiteX149" fmla="*/ 403217 w 7996200"/>
              <a:gd name="connsiteY149" fmla="*/ 0 h 824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7996200" h="824936">
                <a:moveTo>
                  <a:pt x="3818616" y="220382"/>
                </a:moveTo>
                <a:lnTo>
                  <a:pt x="3731484" y="507151"/>
                </a:lnTo>
                <a:lnTo>
                  <a:pt x="3906666" y="507151"/>
                </a:lnTo>
                <a:close/>
                <a:moveTo>
                  <a:pt x="1275978" y="186644"/>
                </a:moveTo>
                <a:cubicBezTo>
                  <a:pt x="1226279" y="186644"/>
                  <a:pt x="1186374" y="204239"/>
                  <a:pt x="1156265" y="239427"/>
                </a:cubicBezTo>
                <a:cubicBezTo>
                  <a:pt x="1126155" y="274616"/>
                  <a:pt x="1111099" y="332840"/>
                  <a:pt x="1111099" y="414100"/>
                </a:cubicBezTo>
                <a:cubicBezTo>
                  <a:pt x="1111099" y="494635"/>
                  <a:pt x="1126064" y="552497"/>
                  <a:pt x="1155992" y="587685"/>
                </a:cubicBezTo>
                <a:cubicBezTo>
                  <a:pt x="1185920" y="622874"/>
                  <a:pt x="1226641" y="640468"/>
                  <a:pt x="1278155" y="640468"/>
                </a:cubicBezTo>
                <a:cubicBezTo>
                  <a:pt x="1331119" y="640468"/>
                  <a:pt x="1372112" y="623237"/>
                  <a:pt x="1401133" y="588774"/>
                </a:cubicBezTo>
                <a:cubicBezTo>
                  <a:pt x="1430154" y="554311"/>
                  <a:pt x="1444665" y="492458"/>
                  <a:pt x="1444665" y="403217"/>
                </a:cubicBezTo>
                <a:cubicBezTo>
                  <a:pt x="1444665" y="328124"/>
                  <a:pt x="1429519" y="273255"/>
                  <a:pt x="1399229" y="238611"/>
                </a:cubicBezTo>
                <a:cubicBezTo>
                  <a:pt x="1368938" y="203967"/>
                  <a:pt x="1327854" y="186644"/>
                  <a:pt x="1275978" y="186644"/>
                </a:cubicBezTo>
                <a:close/>
                <a:moveTo>
                  <a:pt x="6392084" y="13604"/>
                </a:moveTo>
                <a:lnTo>
                  <a:pt x="6638041" y="13604"/>
                </a:lnTo>
                <a:lnTo>
                  <a:pt x="6638041" y="500196"/>
                </a:lnTo>
                <a:cubicBezTo>
                  <a:pt x="6638041" y="543694"/>
                  <a:pt x="6650103" y="577675"/>
                  <a:pt x="6674227" y="602139"/>
                </a:cubicBezTo>
                <a:cubicBezTo>
                  <a:pt x="6698351" y="626604"/>
                  <a:pt x="6731816" y="638836"/>
                  <a:pt x="6774624" y="638836"/>
                </a:cubicBezTo>
                <a:cubicBezTo>
                  <a:pt x="6817067" y="638836"/>
                  <a:pt x="6850351" y="626784"/>
                  <a:pt x="6874476" y="602679"/>
                </a:cubicBezTo>
                <a:cubicBezTo>
                  <a:pt x="6898600" y="578575"/>
                  <a:pt x="6910662" y="544414"/>
                  <a:pt x="6910662" y="500196"/>
                </a:cubicBezTo>
                <a:lnTo>
                  <a:pt x="6910662" y="13604"/>
                </a:lnTo>
                <a:lnTo>
                  <a:pt x="7156618" y="13604"/>
                </a:lnTo>
                <a:lnTo>
                  <a:pt x="7156618" y="488879"/>
                </a:lnTo>
                <a:cubicBezTo>
                  <a:pt x="7156618" y="536005"/>
                  <a:pt x="7149272" y="580504"/>
                  <a:pt x="7134580" y="622375"/>
                </a:cubicBezTo>
                <a:cubicBezTo>
                  <a:pt x="7119888" y="664246"/>
                  <a:pt x="7096852" y="700862"/>
                  <a:pt x="7065473" y="732222"/>
                </a:cubicBezTo>
                <a:cubicBezTo>
                  <a:pt x="7034094" y="763581"/>
                  <a:pt x="7001172" y="785604"/>
                  <a:pt x="6966709" y="798290"/>
                </a:cubicBezTo>
                <a:cubicBezTo>
                  <a:pt x="6918824" y="816054"/>
                  <a:pt x="6861325" y="824936"/>
                  <a:pt x="6794213" y="824936"/>
                </a:cubicBezTo>
                <a:cubicBezTo>
                  <a:pt x="6755396" y="824936"/>
                  <a:pt x="6713044" y="822217"/>
                  <a:pt x="6667153" y="816778"/>
                </a:cubicBezTo>
                <a:cubicBezTo>
                  <a:pt x="6621263" y="811339"/>
                  <a:pt x="6582900" y="800554"/>
                  <a:pt x="6552065" y="784422"/>
                </a:cubicBezTo>
                <a:cubicBezTo>
                  <a:pt x="6521230" y="768290"/>
                  <a:pt x="6493024" y="745361"/>
                  <a:pt x="6467449" y="715633"/>
                </a:cubicBezTo>
                <a:cubicBezTo>
                  <a:pt x="6441874" y="685906"/>
                  <a:pt x="6424370" y="655274"/>
                  <a:pt x="6414938" y="623735"/>
                </a:cubicBezTo>
                <a:cubicBezTo>
                  <a:pt x="6399702" y="572982"/>
                  <a:pt x="6392084" y="528030"/>
                  <a:pt x="6392084" y="488879"/>
                </a:cubicBezTo>
                <a:close/>
                <a:moveTo>
                  <a:pt x="5125817" y="13604"/>
                </a:moveTo>
                <a:lnTo>
                  <a:pt x="5875116" y="13604"/>
                </a:lnTo>
                <a:lnTo>
                  <a:pt x="5875116" y="210587"/>
                </a:lnTo>
                <a:lnTo>
                  <a:pt x="5623717" y="210587"/>
                </a:lnTo>
                <a:lnTo>
                  <a:pt x="5623717" y="811332"/>
                </a:lnTo>
                <a:lnTo>
                  <a:pt x="5377216" y="811332"/>
                </a:lnTo>
                <a:lnTo>
                  <a:pt x="5377216" y="210587"/>
                </a:lnTo>
                <a:lnTo>
                  <a:pt x="5125817" y="210587"/>
                </a:lnTo>
                <a:close/>
                <a:moveTo>
                  <a:pt x="3687203" y="13604"/>
                </a:moveTo>
                <a:lnTo>
                  <a:pt x="3956083" y="13604"/>
                </a:lnTo>
                <a:lnTo>
                  <a:pt x="4255843" y="811332"/>
                </a:lnTo>
                <a:lnTo>
                  <a:pt x="3997710" y="811332"/>
                </a:lnTo>
                <a:lnTo>
                  <a:pt x="3957800" y="679647"/>
                </a:lnTo>
                <a:lnTo>
                  <a:pt x="3677944" y="679647"/>
                </a:lnTo>
                <a:lnTo>
                  <a:pt x="3639062" y="811332"/>
                </a:lnTo>
                <a:lnTo>
                  <a:pt x="3387375" y="811332"/>
                </a:lnTo>
                <a:close/>
                <a:moveTo>
                  <a:pt x="2687417" y="13604"/>
                </a:moveTo>
                <a:lnTo>
                  <a:pt x="3436716" y="13604"/>
                </a:lnTo>
                <a:lnTo>
                  <a:pt x="3436716" y="210587"/>
                </a:lnTo>
                <a:lnTo>
                  <a:pt x="3185317" y="210587"/>
                </a:lnTo>
                <a:lnTo>
                  <a:pt x="3185317" y="811332"/>
                </a:lnTo>
                <a:lnTo>
                  <a:pt x="2938816" y="811332"/>
                </a:lnTo>
                <a:lnTo>
                  <a:pt x="2938816" y="210587"/>
                </a:lnTo>
                <a:lnTo>
                  <a:pt x="2687417" y="210587"/>
                </a:lnTo>
                <a:close/>
                <a:moveTo>
                  <a:pt x="1821173" y="13604"/>
                </a:moveTo>
                <a:lnTo>
                  <a:pt x="2051349" y="13604"/>
                </a:lnTo>
                <a:lnTo>
                  <a:pt x="2351721" y="454946"/>
                </a:lnTo>
                <a:lnTo>
                  <a:pt x="2351721" y="13604"/>
                </a:lnTo>
                <a:lnTo>
                  <a:pt x="2584075" y="13604"/>
                </a:lnTo>
                <a:lnTo>
                  <a:pt x="2584075" y="811332"/>
                </a:lnTo>
                <a:lnTo>
                  <a:pt x="2351721" y="811332"/>
                </a:lnTo>
                <a:lnTo>
                  <a:pt x="2052982" y="373323"/>
                </a:lnTo>
                <a:lnTo>
                  <a:pt x="2052982" y="811332"/>
                </a:lnTo>
                <a:lnTo>
                  <a:pt x="1821173" y="811332"/>
                </a:lnTo>
                <a:close/>
                <a:moveTo>
                  <a:pt x="7641412" y="0"/>
                </a:moveTo>
                <a:cubicBezTo>
                  <a:pt x="7743350" y="0"/>
                  <a:pt x="7821074" y="18955"/>
                  <a:pt x="7874582" y="56864"/>
                </a:cubicBezTo>
                <a:cubicBezTo>
                  <a:pt x="7928090" y="94773"/>
                  <a:pt x="7959923" y="155084"/>
                  <a:pt x="7970080" y="237795"/>
                </a:cubicBezTo>
                <a:lnTo>
                  <a:pt x="7737728" y="251399"/>
                </a:lnTo>
                <a:cubicBezTo>
                  <a:pt x="7731560" y="215485"/>
                  <a:pt x="7718591" y="189365"/>
                  <a:pt x="7698820" y="173041"/>
                </a:cubicBezTo>
                <a:cubicBezTo>
                  <a:pt x="7679050" y="156716"/>
                  <a:pt x="7651751" y="148554"/>
                  <a:pt x="7616926" y="148554"/>
                </a:cubicBezTo>
                <a:cubicBezTo>
                  <a:pt x="7588266" y="148554"/>
                  <a:pt x="7566682" y="154630"/>
                  <a:pt x="7552171" y="166783"/>
                </a:cubicBezTo>
                <a:cubicBezTo>
                  <a:pt x="7537660" y="178936"/>
                  <a:pt x="7530405" y="193718"/>
                  <a:pt x="7530405" y="211131"/>
                </a:cubicBezTo>
                <a:cubicBezTo>
                  <a:pt x="7530405" y="223828"/>
                  <a:pt x="7536390" y="235255"/>
                  <a:pt x="7548362" y="245413"/>
                </a:cubicBezTo>
                <a:cubicBezTo>
                  <a:pt x="7559970" y="255933"/>
                  <a:pt x="7587541" y="265728"/>
                  <a:pt x="7631074" y="274797"/>
                </a:cubicBezTo>
                <a:cubicBezTo>
                  <a:pt x="7738816" y="298014"/>
                  <a:pt x="7815994" y="321504"/>
                  <a:pt x="7862610" y="345265"/>
                </a:cubicBezTo>
                <a:cubicBezTo>
                  <a:pt x="7909226" y="369026"/>
                  <a:pt x="7943145" y="398501"/>
                  <a:pt x="7964367" y="433690"/>
                </a:cubicBezTo>
                <a:cubicBezTo>
                  <a:pt x="7985589" y="468878"/>
                  <a:pt x="7996200" y="508239"/>
                  <a:pt x="7996200" y="551771"/>
                </a:cubicBezTo>
                <a:cubicBezTo>
                  <a:pt x="7996200" y="602922"/>
                  <a:pt x="7982052" y="650082"/>
                  <a:pt x="7953756" y="693251"/>
                </a:cubicBezTo>
                <a:cubicBezTo>
                  <a:pt x="7925460" y="736420"/>
                  <a:pt x="7885918" y="769160"/>
                  <a:pt x="7835130" y="791471"/>
                </a:cubicBezTo>
                <a:cubicBezTo>
                  <a:pt x="7784343" y="813781"/>
                  <a:pt x="7720314" y="824936"/>
                  <a:pt x="7643044" y="824936"/>
                </a:cubicBezTo>
                <a:cubicBezTo>
                  <a:pt x="7507370" y="824936"/>
                  <a:pt x="7413412" y="798817"/>
                  <a:pt x="7361174" y="746578"/>
                </a:cubicBezTo>
                <a:cubicBezTo>
                  <a:pt x="7308935" y="694339"/>
                  <a:pt x="7279369" y="627953"/>
                  <a:pt x="7272476" y="547418"/>
                </a:cubicBezTo>
                <a:lnTo>
                  <a:pt x="7507006" y="532726"/>
                </a:lnTo>
                <a:cubicBezTo>
                  <a:pt x="7512085" y="570817"/>
                  <a:pt x="7522424" y="599838"/>
                  <a:pt x="7538023" y="619790"/>
                </a:cubicBezTo>
                <a:cubicBezTo>
                  <a:pt x="7563417" y="652077"/>
                  <a:pt x="7599694" y="668220"/>
                  <a:pt x="7646854" y="668220"/>
                </a:cubicBezTo>
                <a:cubicBezTo>
                  <a:pt x="7682042" y="668220"/>
                  <a:pt x="7709160" y="659967"/>
                  <a:pt x="7728204" y="643461"/>
                </a:cubicBezTo>
                <a:cubicBezTo>
                  <a:pt x="7747250" y="626955"/>
                  <a:pt x="7756772" y="607819"/>
                  <a:pt x="7756772" y="586053"/>
                </a:cubicBezTo>
                <a:cubicBezTo>
                  <a:pt x="7756772" y="565375"/>
                  <a:pt x="7747704" y="546874"/>
                  <a:pt x="7729565" y="530549"/>
                </a:cubicBezTo>
                <a:cubicBezTo>
                  <a:pt x="7711426" y="514224"/>
                  <a:pt x="7669346" y="498807"/>
                  <a:pt x="7603322" y="484296"/>
                </a:cubicBezTo>
                <a:cubicBezTo>
                  <a:pt x="7495216" y="459991"/>
                  <a:pt x="7418128" y="427704"/>
                  <a:pt x="7372056" y="387437"/>
                </a:cubicBezTo>
                <a:cubicBezTo>
                  <a:pt x="7325622" y="347170"/>
                  <a:pt x="7302405" y="295838"/>
                  <a:pt x="7302405" y="233442"/>
                </a:cubicBezTo>
                <a:cubicBezTo>
                  <a:pt x="7302405" y="192449"/>
                  <a:pt x="7314286" y="153723"/>
                  <a:pt x="7338047" y="117265"/>
                </a:cubicBezTo>
                <a:cubicBezTo>
                  <a:pt x="7361808" y="80807"/>
                  <a:pt x="7397541" y="52148"/>
                  <a:pt x="7445245" y="31289"/>
                </a:cubicBezTo>
                <a:cubicBezTo>
                  <a:pt x="7492949" y="10430"/>
                  <a:pt x="7558338" y="0"/>
                  <a:pt x="7641412" y="0"/>
                </a:cubicBezTo>
                <a:close/>
                <a:moveTo>
                  <a:pt x="4689467" y="0"/>
                </a:moveTo>
                <a:cubicBezTo>
                  <a:pt x="4789954" y="0"/>
                  <a:pt x="4868947" y="20315"/>
                  <a:pt x="4926446" y="60945"/>
                </a:cubicBezTo>
                <a:cubicBezTo>
                  <a:pt x="4983944" y="101575"/>
                  <a:pt x="5026660" y="163971"/>
                  <a:pt x="5054594" y="248134"/>
                </a:cubicBezTo>
                <a:lnTo>
                  <a:pt x="4836933" y="296563"/>
                </a:lnTo>
                <a:cubicBezTo>
                  <a:pt x="4829314" y="272258"/>
                  <a:pt x="4821334" y="254482"/>
                  <a:pt x="4812990" y="243236"/>
                </a:cubicBezTo>
                <a:cubicBezTo>
                  <a:pt x="4799205" y="224372"/>
                  <a:pt x="4782336" y="209862"/>
                  <a:pt x="4762384" y="199704"/>
                </a:cubicBezTo>
                <a:cubicBezTo>
                  <a:pt x="4742432" y="189547"/>
                  <a:pt x="4720122" y="184468"/>
                  <a:pt x="4695453" y="184468"/>
                </a:cubicBezTo>
                <a:cubicBezTo>
                  <a:pt x="4639587" y="184468"/>
                  <a:pt x="4596780" y="206934"/>
                  <a:pt x="4567033" y="251866"/>
                </a:cubicBezTo>
                <a:cubicBezTo>
                  <a:pt x="4544541" y="285201"/>
                  <a:pt x="4533296" y="337556"/>
                  <a:pt x="4533296" y="408931"/>
                </a:cubicBezTo>
                <a:cubicBezTo>
                  <a:pt x="4533296" y="497344"/>
                  <a:pt x="4546718" y="557947"/>
                  <a:pt x="4573563" y="590738"/>
                </a:cubicBezTo>
                <a:cubicBezTo>
                  <a:pt x="4600408" y="623529"/>
                  <a:pt x="4638136" y="639924"/>
                  <a:pt x="4686747" y="639924"/>
                </a:cubicBezTo>
                <a:cubicBezTo>
                  <a:pt x="4733906" y="639924"/>
                  <a:pt x="4769548" y="626683"/>
                  <a:pt x="4793672" y="600201"/>
                </a:cubicBezTo>
                <a:cubicBezTo>
                  <a:pt x="4817797" y="573719"/>
                  <a:pt x="4835300" y="535265"/>
                  <a:pt x="4846183" y="484840"/>
                </a:cubicBezTo>
                <a:lnTo>
                  <a:pt x="5062212" y="550139"/>
                </a:lnTo>
                <a:cubicBezTo>
                  <a:pt x="5047701" y="610721"/>
                  <a:pt x="5024847" y="661327"/>
                  <a:pt x="4993649" y="701957"/>
                </a:cubicBezTo>
                <a:cubicBezTo>
                  <a:pt x="4962450" y="742587"/>
                  <a:pt x="4923725" y="773242"/>
                  <a:pt x="4877472" y="793919"/>
                </a:cubicBezTo>
                <a:cubicBezTo>
                  <a:pt x="4831219" y="814597"/>
                  <a:pt x="4772360" y="824936"/>
                  <a:pt x="4700895" y="824936"/>
                </a:cubicBezTo>
                <a:cubicBezTo>
                  <a:pt x="4614193" y="824936"/>
                  <a:pt x="4543362" y="812338"/>
                  <a:pt x="4488403" y="787143"/>
                </a:cubicBezTo>
                <a:cubicBezTo>
                  <a:pt x="4433443" y="761947"/>
                  <a:pt x="4386011" y="717629"/>
                  <a:pt x="4346107" y="654187"/>
                </a:cubicBezTo>
                <a:cubicBezTo>
                  <a:pt x="4306202" y="590745"/>
                  <a:pt x="4286250" y="509537"/>
                  <a:pt x="4286250" y="410563"/>
                </a:cubicBezTo>
                <a:cubicBezTo>
                  <a:pt x="4286250" y="278606"/>
                  <a:pt x="4321348" y="177190"/>
                  <a:pt x="4391544" y="106314"/>
                </a:cubicBezTo>
                <a:cubicBezTo>
                  <a:pt x="4461739" y="35438"/>
                  <a:pt x="4561047" y="0"/>
                  <a:pt x="4689467" y="0"/>
                </a:cubicBezTo>
                <a:close/>
                <a:moveTo>
                  <a:pt x="1276522" y="0"/>
                </a:moveTo>
                <a:cubicBezTo>
                  <a:pt x="1409295" y="0"/>
                  <a:pt x="1511596" y="35642"/>
                  <a:pt x="1583424" y="106926"/>
                </a:cubicBezTo>
                <a:cubicBezTo>
                  <a:pt x="1655253" y="178210"/>
                  <a:pt x="1691166" y="278062"/>
                  <a:pt x="1691166" y="406482"/>
                </a:cubicBezTo>
                <a:cubicBezTo>
                  <a:pt x="1691166" y="499714"/>
                  <a:pt x="1675476" y="576167"/>
                  <a:pt x="1644097" y="635843"/>
                </a:cubicBezTo>
                <a:cubicBezTo>
                  <a:pt x="1612718" y="695518"/>
                  <a:pt x="1567372" y="741953"/>
                  <a:pt x="1508059" y="775146"/>
                </a:cubicBezTo>
                <a:cubicBezTo>
                  <a:pt x="1448746" y="808339"/>
                  <a:pt x="1374832" y="824936"/>
                  <a:pt x="1286317" y="824936"/>
                </a:cubicBezTo>
                <a:cubicBezTo>
                  <a:pt x="1196350" y="824936"/>
                  <a:pt x="1121892" y="810607"/>
                  <a:pt x="1062942" y="781948"/>
                </a:cubicBezTo>
                <a:cubicBezTo>
                  <a:pt x="1003992" y="753289"/>
                  <a:pt x="956197" y="707943"/>
                  <a:pt x="919558" y="645910"/>
                </a:cubicBezTo>
                <a:cubicBezTo>
                  <a:pt x="882918" y="583876"/>
                  <a:pt x="864598" y="506244"/>
                  <a:pt x="864598" y="413012"/>
                </a:cubicBezTo>
                <a:cubicBezTo>
                  <a:pt x="864598" y="282778"/>
                  <a:pt x="900875" y="181384"/>
                  <a:pt x="973429" y="108831"/>
                </a:cubicBezTo>
                <a:cubicBezTo>
                  <a:pt x="1045982" y="36277"/>
                  <a:pt x="1147014" y="0"/>
                  <a:pt x="1276522" y="0"/>
                </a:cubicBezTo>
                <a:close/>
                <a:moveTo>
                  <a:pt x="403217" y="0"/>
                </a:moveTo>
                <a:cubicBezTo>
                  <a:pt x="503704" y="0"/>
                  <a:pt x="582697" y="20315"/>
                  <a:pt x="640196" y="60945"/>
                </a:cubicBezTo>
                <a:cubicBezTo>
                  <a:pt x="697695" y="101575"/>
                  <a:pt x="740411" y="163971"/>
                  <a:pt x="768344" y="248134"/>
                </a:cubicBezTo>
                <a:lnTo>
                  <a:pt x="550682" y="296563"/>
                </a:lnTo>
                <a:cubicBezTo>
                  <a:pt x="543065" y="272258"/>
                  <a:pt x="535083" y="254482"/>
                  <a:pt x="526740" y="243236"/>
                </a:cubicBezTo>
                <a:cubicBezTo>
                  <a:pt x="512955" y="224372"/>
                  <a:pt x="496086" y="209862"/>
                  <a:pt x="476134" y="199704"/>
                </a:cubicBezTo>
                <a:cubicBezTo>
                  <a:pt x="456182" y="189547"/>
                  <a:pt x="433871" y="184468"/>
                  <a:pt x="409203" y="184468"/>
                </a:cubicBezTo>
                <a:cubicBezTo>
                  <a:pt x="353336" y="184468"/>
                  <a:pt x="310530" y="206934"/>
                  <a:pt x="280783" y="251866"/>
                </a:cubicBezTo>
                <a:cubicBezTo>
                  <a:pt x="258291" y="285201"/>
                  <a:pt x="247045" y="337556"/>
                  <a:pt x="247045" y="408931"/>
                </a:cubicBezTo>
                <a:cubicBezTo>
                  <a:pt x="247045" y="497344"/>
                  <a:pt x="260468" y="557947"/>
                  <a:pt x="287313" y="590738"/>
                </a:cubicBezTo>
                <a:cubicBezTo>
                  <a:pt x="314157" y="623529"/>
                  <a:pt x="351886" y="639924"/>
                  <a:pt x="400496" y="639924"/>
                </a:cubicBezTo>
                <a:cubicBezTo>
                  <a:pt x="447656" y="639924"/>
                  <a:pt x="483299" y="626683"/>
                  <a:pt x="507423" y="600201"/>
                </a:cubicBezTo>
                <a:cubicBezTo>
                  <a:pt x="531547" y="573719"/>
                  <a:pt x="549050" y="535265"/>
                  <a:pt x="559933" y="484840"/>
                </a:cubicBezTo>
                <a:lnTo>
                  <a:pt x="775962" y="550139"/>
                </a:lnTo>
                <a:cubicBezTo>
                  <a:pt x="761451" y="610721"/>
                  <a:pt x="738597" y="661327"/>
                  <a:pt x="707398" y="701957"/>
                </a:cubicBezTo>
                <a:cubicBezTo>
                  <a:pt x="676200" y="742587"/>
                  <a:pt x="637475" y="773242"/>
                  <a:pt x="591222" y="793919"/>
                </a:cubicBezTo>
                <a:cubicBezTo>
                  <a:pt x="544969" y="814597"/>
                  <a:pt x="486110" y="824936"/>
                  <a:pt x="414644" y="824936"/>
                </a:cubicBezTo>
                <a:cubicBezTo>
                  <a:pt x="327943" y="824936"/>
                  <a:pt x="257112" y="812338"/>
                  <a:pt x="202153" y="787143"/>
                </a:cubicBezTo>
                <a:cubicBezTo>
                  <a:pt x="147193" y="761947"/>
                  <a:pt x="99761" y="717629"/>
                  <a:pt x="59857" y="654187"/>
                </a:cubicBezTo>
                <a:cubicBezTo>
                  <a:pt x="19952" y="590745"/>
                  <a:pt x="0" y="509537"/>
                  <a:pt x="0" y="410563"/>
                </a:cubicBezTo>
                <a:cubicBezTo>
                  <a:pt x="0" y="278606"/>
                  <a:pt x="35098" y="177190"/>
                  <a:pt x="105294" y="106314"/>
                </a:cubicBezTo>
                <a:cubicBezTo>
                  <a:pt x="175489" y="35438"/>
                  <a:pt x="274797" y="0"/>
                  <a:pt x="4032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278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38189" y="1760150"/>
            <a:ext cx="2490788" cy="2897194"/>
          </a:xfrm>
          <a:custGeom>
            <a:avLst/>
            <a:gdLst>
              <a:gd name="connsiteX0" fmla="*/ 0 w 2057400"/>
              <a:gd name="connsiteY0" fmla="*/ 0 h 1543050"/>
              <a:gd name="connsiteX1" fmla="*/ 2057400 w 2057400"/>
              <a:gd name="connsiteY1" fmla="*/ 0 h 1543050"/>
              <a:gd name="connsiteX2" fmla="*/ 2057400 w 2057400"/>
              <a:gd name="connsiteY2" fmla="*/ 1543050 h 1543050"/>
              <a:gd name="connsiteX3" fmla="*/ 0 w 2057400"/>
              <a:gd name="connsiteY3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0" h="1543050">
                <a:moveTo>
                  <a:pt x="0" y="0"/>
                </a:moveTo>
                <a:lnTo>
                  <a:pt x="2057400" y="0"/>
                </a:lnTo>
                <a:lnTo>
                  <a:pt x="2057400" y="1543050"/>
                </a:lnTo>
                <a:lnTo>
                  <a:pt x="0" y="1543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471863" y="1760150"/>
            <a:ext cx="2490788" cy="2897194"/>
          </a:xfrm>
          <a:custGeom>
            <a:avLst/>
            <a:gdLst>
              <a:gd name="connsiteX0" fmla="*/ 0 w 2057400"/>
              <a:gd name="connsiteY0" fmla="*/ 0 h 1543050"/>
              <a:gd name="connsiteX1" fmla="*/ 2057400 w 2057400"/>
              <a:gd name="connsiteY1" fmla="*/ 0 h 1543050"/>
              <a:gd name="connsiteX2" fmla="*/ 2057400 w 2057400"/>
              <a:gd name="connsiteY2" fmla="*/ 1543050 h 1543050"/>
              <a:gd name="connsiteX3" fmla="*/ 0 w 2057400"/>
              <a:gd name="connsiteY3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0" h="1543050">
                <a:moveTo>
                  <a:pt x="0" y="0"/>
                </a:moveTo>
                <a:lnTo>
                  <a:pt x="2057400" y="0"/>
                </a:lnTo>
                <a:lnTo>
                  <a:pt x="2057400" y="1543050"/>
                </a:lnTo>
                <a:lnTo>
                  <a:pt x="0" y="1543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6205538" y="1760150"/>
            <a:ext cx="2490788" cy="2897194"/>
          </a:xfrm>
          <a:custGeom>
            <a:avLst/>
            <a:gdLst>
              <a:gd name="connsiteX0" fmla="*/ 0 w 2057400"/>
              <a:gd name="connsiteY0" fmla="*/ 0 h 1543050"/>
              <a:gd name="connsiteX1" fmla="*/ 2057400 w 2057400"/>
              <a:gd name="connsiteY1" fmla="*/ 0 h 1543050"/>
              <a:gd name="connsiteX2" fmla="*/ 2057400 w 2057400"/>
              <a:gd name="connsiteY2" fmla="*/ 1543050 h 1543050"/>
              <a:gd name="connsiteX3" fmla="*/ 0 w 2057400"/>
              <a:gd name="connsiteY3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0" h="1543050">
                <a:moveTo>
                  <a:pt x="0" y="0"/>
                </a:moveTo>
                <a:lnTo>
                  <a:pt x="2057400" y="0"/>
                </a:lnTo>
                <a:lnTo>
                  <a:pt x="2057400" y="1543050"/>
                </a:lnTo>
                <a:lnTo>
                  <a:pt x="0" y="1543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8939212" y="1760150"/>
            <a:ext cx="2490788" cy="2897194"/>
          </a:xfrm>
          <a:custGeom>
            <a:avLst/>
            <a:gdLst>
              <a:gd name="connsiteX0" fmla="*/ 0 w 2057400"/>
              <a:gd name="connsiteY0" fmla="*/ 0 h 1543050"/>
              <a:gd name="connsiteX1" fmla="*/ 2057400 w 2057400"/>
              <a:gd name="connsiteY1" fmla="*/ 0 h 1543050"/>
              <a:gd name="connsiteX2" fmla="*/ 2057400 w 2057400"/>
              <a:gd name="connsiteY2" fmla="*/ 1543050 h 1543050"/>
              <a:gd name="connsiteX3" fmla="*/ 0 w 2057400"/>
              <a:gd name="connsiteY3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0" h="1543050">
                <a:moveTo>
                  <a:pt x="0" y="0"/>
                </a:moveTo>
                <a:lnTo>
                  <a:pt x="2057400" y="0"/>
                </a:lnTo>
                <a:lnTo>
                  <a:pt x="2057400" y="1543050"/>
                </a:lnTo>
                <a:lnTo>
                  <a:pt x="0" y="1543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603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38189" y="1760150"/>
            <a:ext cx="2490788" cy="2512047"/>
          </a:xfrm>
          <a:custGeom>
            <a:avLst/>
            <a:gdLst>
              <a:gd name="connsiteX0" fmla="*/ 0 w 2057400"/>
              <a:gd name="connsiteY0" fmla="*/ 0 h 1543050"/>
              <a:gd name="connsiteX1" fmla="*/ 2057400 w 2057400"/>
              <a:gd name="connsiteY1" fmla="*/ 0 h 1543050"/>
              <a:gd name="connsiteX2" fmla="*/ 2057400 w 2057400"/>
              <a:gd name="connsiteY2" fmla="*/ 1543050 h 1543050"/>
              <a:gd name="connsiteX3" fmla="*/ 0 w 2057400"/>
              <a:gd name="connsiteY3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0" h="1543050">
                <a:moveTo>
                  <a:pt x="0" y="0"/>
                </a:moveTo>
                <a:lnTo>
                  <a:pt x="2057400" y="0"/>
                </a:lnTo>
                <a:lnTo>
                  <a:pt x="2057400" y="1543050"/>
                </a:lnTo>
                <a:lnTo>
                  <a:pt x="0" y="1543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471863" y="1760150"/>
            <a:ext cx="2490788" cy="2512047"/>
          </a:xfrm>
          <a:custGeom>
            <a:avLst/>
            <a:gdLst>
              <a:gd name="connsiteX0" fmla="*/ 0 w 2057400"/>
              <a:gd name="connsiteY0" fmla="*/ 0 h 1543050"/>
              <a:gd name="connsiteX1" fmla="*/ 2057400 w 2057400"/>
              <a:gd name="connsiteY1" fmla="*/ 0 h 1543050"/>
              <a:gd name="connsiteX2" fmla="*/ 2057400 w 2057400"/>
              <a:gd name="connsiteY2" fmla="*/ 1543050 h 1543050"/>
              <a:gd name="connsiteX3" fmla="*/ 0 w 2057400"/>
              <a:gd name="connsiteY3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0" h="1543050">
                <a:moveTo>
                  <a:pt x="0" y="0"/>
                </a:moveTo>
                <a:lnTo>
                  <a:pt x="2057400" y="0"/>
                </a:lnTo>
                <a:lnTo>
                  <a:pt x="2057400" y="1543050"/>
                </a:lnTo>
                <a:lnTo>
                  <a:pt x="0" y="1543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6205538" y="1760150"/>
            <a:ext cx="2490788" cy="2512047"/>
          </a:xfrm>
          <a:custGeom>
            <a:avLst/>
            <a:gdLst>
              <a:gd name="connsiteX0" fmla="*/ 0 w 2057400"/>
              <a:gd name="connsiteY0" fmla="*/ 0 h 1543050"/>
              <a:gd name="connsiteX1" fmla="*/ 2057400 w 2057400"/>
              <a:gd name="connsiteY1" fmla="*/ 0 h 1543050"/>
              <a:gd name="connsiteX2" fmla="*/ 2057400 w 2057400"/>
              <a:gd name="connsiteY2" fmla="*/ 1543050 h 1543050"/>
              <a:gd name="connsiteX3" fmla="*/ 0 w 2057400"/>
              <a:gd name="connsiteY3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0" h="1543050">
                <a:moveTo>
                  <a:pt x="0" y="0"/>
                </a:moveTo>
                <a:lnTo>
                  <a:pt x="2057400" y="0"/>
                </a:lnTo>
                <a:lnTo>
                  <a:pt x="2057400" y="1543050"/>
                </a:lnTo>
                <a:lnTo>
                  <a:pt x="0" y="1543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8939212" y="1760150"/>
            <a:ext cx="2490788" cy="2512047"/>
          </a:xfrm>
          <a:custGeom>
            <a:avLst/>
            <a:gdLst>
              <a:gd name="connsiteX0" fmla="*/ 0 w 2057400"/>
              <a:gd name="connsiteY0" fmla="*/ 0 h 1543050"/>
              <a:gd name="connsiteX1" fmla="*/ 2057400 w 2057400"/>
              <a:gd name="connsiteY1" fmla="*/ 0 h 1543050"/>
              <a:gd name="connsiteX2" fmla="*/ 2057400 w 2057400"/>
              <a:gd name="connsiteY2" fmla="*/ 1543050 h 1543050"/>
              <a:gd name="connsiteX3" fmla="*/ 0 w 2057400"/>
              <a:gd name="connsiteY3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0" h="1543050">
                <a:moveTo>
                  <a:pt x="0" y="0"/>
                </a:moveTo>
                <a:lnTo>
                  <a:pt x="2057400" y="0"/>
                </a:lnTo>
                <a:lnTo>
                  <a:pt x="2057400" y="1543050"/>
                </a:lnTo>
                <a:lnTo>
                  <a:pt x="0" y="1543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097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194786" y="1760150"/>
            <a:ext cx="3802428" cy="4101004"/>
          </a:xfrm>
          <a:custGeom>
            <a:avLst/>
            <a:gdLst>
              <a:gd name="connsiteX0" fmla="*/ 0 w 2057400"/>
              <a:gd name="connsiteY0" fmla="*/ 0 h 1543050"/>
              <a:gd name="connsiteX1" fmla="*/ 2057400 w 2057400"/>
              <a:gd name="connsiteY1" fmla="*/ 0 h 1543050"/>
              <a:gd name="connsiteX2" fmla="*/ 2057400 w 2057400"/>
              <a:gd name="connsiteY2" fmla="*/ 1543050 h 1543050"/>
              <a:gd name="connsiteX3" fmla="*/ 0 w 2057400"/>
              <a:gd name="connsiteY3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0" h="1543050">
                <a:moveTo>
                  <a:pt x="0" y="0"/>
                </a:moveTo>
                <a:lnTo>
                  <a:pt x="2057400" y="0"/>
                </a:lnTo>
                <a:lnTo>
                  <a:pt x="2057400" y="1543050"/>
                </a:lnTo>
                <a:lnTo>
                  <a:pt x="0" y="1543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917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80275" y="1775684"/>
            <a:ext cx="2652373" cy="1978702"/>
          </a:xfrm>
          <a:custGeom>
            <a:avLst/>
            <a:gdLst>
              <a:gd name="connsiteX0" fmla="*/ 2652373 w 2652373"/>
              <a:gd name="connsiteY0" fmla="*/ 0 h 1978702"/>
              <a:gd name="connsiteX1" fmla="*/ 2652373 w 2652373"/>
              <a:gd name="connsiteY1" fmla="*/ 1978702 h 1978702"/>
              <a:gd name="connsiteX2" fmla="*/ 0 w 2652373"/>
              <a:gd name="connsiteY2" fmla="*/ 1978702 h 1978702"/>
              <a:gd name="connsiteX3" fmla="*/ 0 w 2652373"/>
              <a:gd name="connsiteY3" fmla="*/ 395740 h 197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2373" h="1978702">
                <a:moveTo>
                  <a:pt x="2652373" y="0"/>
                </a:moveTo>
                <a:lnTo>
                  <a:pt x="2652373" y="1978702"/>
                </a:lnTo>
                <a:lnTo>
                  <a:pt x="0" y="1978702"/>
                </a:lnTo>
                <a:lnTo>
                  <a:pt x="0" y="3957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405460" y="3814020"/>
            <a:ext cx="2652373" cy="1978702"/>
          </a:xfrm>
          <a:custGeom>
            <a:avLst/>
            <a:gdLst>
              <a:gd name="connsiteX0" fmla="*/ 0 w 2652373"/>
              <a:gd name="connsiteY0" fmla="*/ 0 h 1978702"/>
              <a:gd name="connsiteX1" fmla="*/ 2652373 w 2652373"/>
              <a:gd name="connsiteY1" fmla="*/ 0 h 1978702"/>
              <a:gd name="connsiteX2" fmla="*/ 2652373 w 2652373"/>
              <a:gd name="connsiteY2" fmla="*/ 1582962 h 1978702"/>
              <a:gd name="connsiteX3" fmla="*/ 0 w 2652373"/>
              <a:gd name="connsiteY3" fmla="*/ 1978702 h 197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2373" h="1978702">
                <a:moveTo>
                  <a:pt x="0" y="0"/>
                </a:moveTo>
                <a:lnTo>
                  <a:pt x="2652373" y="0"/>
                </a:lnTo>
                <a:lnTo>
                  <a:pt x="2652373" y="1582962"/>
                </a:lnTo>
                <a:lnTo>
                  <a:pt x="0" y="1978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6134168" y="1775684"/>
            <a:ext cx="2652373" cy="1978702"/>
          </a:xfrm>
          <a:custGeom>
            <a:avLst/>
            <a:gdLst>
              <a:gd name="connsiteX0" fmla="*/ 2652373 w 2652373"/>
              <a:gd name="connsiteY0" fmla="*/ 0 h 1978702"/>
              <a:gd name="connsiteX1" fmla="*/ 2652373 w 2652373"/>
              <a:gd name="connsiteY1" fmla="*/ 1978702 h 1978702"/>
              <a:gd name="connsiteX2" fmla="*/ 0 w 2652373"/>
              <a:gd name="connsiteY2" fmla="*/ 1978702 h 1978702"/>
              <a:gd name="connsiteX3" fmla="*/ 0 w 2652373"/>
              <a:gd name="connsiteY3" fmla="*/ 395740 h 197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2373" h="1978702">
                <a:moveTo>
                  <a:pt x="2652373" y="0"/>
                </a:moveTo>
                <a:lnTo>
                  <a:pt x="2652373" y="1978702"/>
                </a:lnTo>
                <a:lnTo>
                  <a:pt x="0" y="1978702"/>
                </a:lnTo>
                <a:lnTo>
                  <a:pt x="0" y="3957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8859353" y="3814020"/>
            <a:ext cx="2652373" cy="1978702"/>
          </a:xfrm>
          <a:custGeom>
            <a:avLst/>
            <a:gdLst>
              <a:gd name="connsiteX0" fmla="*/ 0 w 2652373"/>
              <a:gd name="connsiteY0" fmla="*/ 0 h 1978702"/>
              <a:gd name="connsiteX1" fmla="*/ 2652373 w 2652373"/>
              <a:gd name="connsiteY1" fmla="*/ 0 h 1978702"/>
              <a:gd name="connsiteX2" fmla="*/ 2652373 w 2652373"/>
              <a:gd name="connsiteY2" fmla="*/ 1582962 h 1978702"/>
              <a:gd name="connsiteX3" fmla="*/ 0 w 2652373"/>
              <a:gd name="connsiteY3" fmla="*/ 1978702 h 197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2373" h="1978702">
                <a:moveTo>
                  <a:pt x="0" y="0"/>
                </a:moveTo>
                <a:lnTo>
                  <a:pt x="2652373" y="0"/>
                </a:lnTo>
                <a:lnTo>
                  <a:pt x="2652373" y="1582962"/>
                </a:lnTo>
                <a:lnTo>
                  <a:pt x="0" y="1978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863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217475" y="1728537"/>
            <a:ext cx="3400926" cy="3400926"/>
          </a:xfrm>
          <a:custGeom>
            <a:avLst/>
            <a:gdLst>
              <a:gd name="connsiteX0" fmla="*/ 1700463 w 3400926"/>
              <a:gd name="connsiteY0" fmla="*/ 0 h 3400926"/>
              <a:gd name="connsiteX1" fmla="*/ 3400926 w 3400926"/>
              <a:gd name="connsiteY1" fmla="*/ 1700463 h 3400926"/>
              <a:gd name="connsiteX2" fmla="*/ 1700463 w 3400926"/>
              <a:gd name="connsiteY2" fmla="*/ 3400926 h 3400926"/>
              <a:gd name="connsiteX3" fmla="*/ 0 w 3400926"/>
              <a:gd name="connsiteY3" fmla="*/ 1700463 h 3400926"/>
              <a:gd name="connsiteX4" fmla="*/ 1700463 w 3400926"/>
              <a:gd name="connsiteY4" fmla="*/ 0 h 340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926" h="3400926">
                <a:moveTo>
                  <a:pt x="1700463" y="0"/>
                </a:moveTo>
                <a:cubicBezTo>
                  <a:pt x="2639603" y="0"/>
                  <a:pt x="3400926" y="761323"/>
                  <a:pt x="3400926" y="1700463"/>
                </a:cubicBezTo>
                <a:cubicBezTo>
                  <a:pt x="3400926" y="2639603"/>
                  <a:pt x="2639603" y="3400926"/>
                  <a:pt x="1700463" y="3400926"/>
                </a:cubicBezTo>
                <a:cubicBezTo>
                  <a:pt x="761323" y="3400926"/>
                  <a:pt x="0" y="2639603"/>
                  <a:pt x="0" y="1700463"/>
                </a:cubicBezTo>
                <a:cubicBezTo>
                  <a:pt x="0" y="761323"/>
                  <a:pt x="761323" y="0"/>
                  <a:pt x="17004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095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133975" y="695589"/>
            <a:ext cx="1924050" cy="1924050"/>
          </a:xfrm>
          <a:custGeom>
            <a:avLst/>
            <a:gdLst>
              <a:gd name="connsiteX0" fmla="*/ 962025 w 1924050"/>
              <a:gd name="connsiteY0" fmla="*/ 0 h 1924050"/>
              <a:gd name="connsiteX1" fmla="*/ 1924050 w 1924050"/>
              <a:gd name="connsiteY1" fmla="*/ 962025 h 1924050"/>
              <a:gd name="connsiteX2" fmla="*/ 962025 w 1924050"/>
              <a:gd name="connsiteY2" fmla="*/ 1924050 h 1924050"/>
              <a:gd name="connsiteX3" fmla="*/ 0 w 1924050"/>
              <a:gd name="connsiteY3" fmla="*/ 962025 h 1924050"/>
              <a:gd name="connsiteX4" fmla="*/ 962025 w 1924050"/>
              <a:gd name="connsiteY4" fmla="*/ 0 h 192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050" h="1924050">
                <a:moveTo>
                  <a:pt x="962025" y="0"/>
                </a:moveTo>
                <a:cubicBezTo>
                  <a:pt x="1493337" y="0"/>
                  <a:pt x="1924050" y="430713"/>
                  <a:pt x="1924050" y="962025"/>
                </a:cubicBezTo>
                <a:cubicBezTo>
                  <a:pt x="1924050" y="1493337"/>
                  <a:pt x="1493337" y="1924050"/>
                  <a:pt x="962025" y="1924050"/>
                </a:cubicBezTo>
                <a:cubicBezTo>
                  <a:pt x="430713" y="1924050"/>
                  <a:pt x="0" y="1493337"/>
                  <a:pt x="0" y="962025"/>
                </a:cubicBezTo>
                <a:cubicBezTo>
                  <a:pt x="0" y="430713"/>
                  <a:pt x="430713" y="0"/>
                  <a:pt x="9620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3975" y="3179232"/>
            <a:ext cx="1924050" cy="1924050"/>
          </a:xfrm>
          <a:custGeom>
            <a:avLst/>
            <a:gdLst>
              <a:gd name="connsiteX0" fmla="*/ 962025 w 1924050"/>
              <a:gd name="connsiteY0" fmla="*/ 0 h 1924050"/>
              <a:gd name="connsiteX1" fmla="*/ 1924050 w 1924050"/>
              <a:gd name="connsiteY1" fmla="*/ 962025 h 1924050"/>
              <a:gd name="connsiteX2" fmla="*/ 962025 w 1924050"/>
              <a:gd name="connsiteY2" fmla="*/ 1924050 h 1924050"/>
              <a:gd name="connsiteX3" fmla="*/ 0 w 1924050"/>
              <a:gd name="connsiteY3" fmla="*/ 962025 h 1924050"/>
              <a:gd name="connsiteX4" fmla="*/ 962025 w 1924050"/>
              <a:gd name="connsiteY4" fmla="*/ 0 h 192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050" h="1924050">
                <a:moveTo>
                  <a:pt x="962025" y="0"/>
                </a:moveTo>
                <a:cubicBezTo>
                  <a:pt x="1493337" y="0"/>
                  <a:pt x="1924050" y="430713"/>
                  <a:pt x="1924050" y="962025"/>
                </a:cubicBezTo>
                <a:cubicBezTo>
                  <a:pt x="1924050" y="1493337"/>
                  <a:pt x="1493337" y="1924050"/>
                  <a:pt x="962025" y="1924050"/>
                </a:cubicBezTo>
                <a:cubicBezTo>
                  <a:pt x="430713" y="1924050"/>
                  <a:pt x="0" y="1493337"/>
                  <a:pt x="0" y="962025"/>
                </a:cubicBezTo>
                <a:cubicBezTo>
                  <a:pt x="0" y="430713"/>
                  <a:pt x="430713" y="0"/>
                  <a:pt x="9620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32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6434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296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946324" y="1732375"/>
            <a:ext cx="7245675" cy="3239675"/>
          </a:xfrm>
          <a:custGeom>
            <a:avLst/>
            <a:gdLst>
              <a:gd name="connsiteX0" fmla="*/ 0 w 7245675"/>
              <a:gd name="connsiteY0" fmla="*/ 0 h 3239675"/>
              <a:gd name="connsiteX1" fmla="*/ 7245675 w 7245675"/>
              <a:gd name="connsiteY1" fmla="*/ 0 h 3239675"/>
              <a:gd name="connsiteX2" fmla="*/ 7245675 w 7245675"/>
              <a:gd name="connsiteY2" fmla="*/ 3239675 h 3239675"/>
              <a:gd name="connsiteX3" fmla="*/ 0 w 7245675"/>
              <a:gd name="connsiteY3" fmla="*/ 3239675 h 323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675" h="3239675">
                <a:moveTo>
                  <a:pt x="0" y="0"/>
                </a:moveTo>
                <a:lnTo>
                  <a:pt x="7245675" y="0"/>
                </a:lnTo>
                <a:lnTo>
                  <a:pt x="7245675" y="3239675"/>
                </a:lnTo>
                <a:lnTo>
                  <a:pt x="0" y="32396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912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3981219"/>
            <a:ext cx="12192000" cy="2876780"/>
          </a:xfrm>
          <a:custGeom>
            <a:avLst/>
            <a:gdLst>
              <a:gd name="connsiteX0" fmla="*/ 0 w 12192000"/>
              <a:gd name="connsiteY0" fmla="*/ 0 h 2876780"/>
              <a:gd name="connsiteX1" fmla="*/ 12192000 w 12192000"/>
              <a:gd name="connsiteY1" fmla="*/ 0 h 2876780"/>
              <a:gd name="connsiteX2" fmla="*/ 12192000 w 12192000"/>
              <a:gd name="connsiteY2" fmla="*/ 2876780 h 2876780"/>
              <a:gd name="connsiteX3" fmla="*/ 0 w 12192000"/>
              <a:gd name="connsiteY3" fmla="*/ 2876780 h 287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876780">
                <a:moveTo>
                  <a:pt x="0" y="0"/>
                </a:moveTo>
                <a:lnTo>
                  <a:pt x="12192000" y="0"/>
                </a:lnTo>
                <a:lnTo>
                  <a:pt x="12192000" y="2876780"/>
                </a:lnTo>
                <a:lnTo>
                  <a:pt x="0" y="28767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125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72190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762375" y="762000"/>
            <a:ext cx="4667250" cy="609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3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399321" y="2417735"/>
            <a:ext cx="2526223" cy="3363132"/>
          </a:xfrm>
          <a:custGeom>
            <a:avLst/>
            <a:gdLst>
              <a:gd name="connsiteX0" fmla="*/ 0 w 2526223"/>
              <a:gd name="connsiteY0" fmla="*/ 0 h 3363132"/>
              <a:gd name="connsiteX1" fmla="*/ 2526223 w 2526223"/>
              <a:gd name="connsiteY1" fmla="*/ 0 h 3363132"/>
              <a:gd name="connsiteX2" fmla="*/ 2526223 w 2526223"/>
              <a:gd name="connsiteY2" fmla="*/ 3363132 h 3363132"/>
              <a:gd name="connsiteX3" fmla="*/ 0 w 2526223"/>
              <a:gd name="connsiteY3" fmla="*/ 3363132 h 336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6223" h="3363132">
                <a:moveTo>
                  <a:pt x="0" y="0"/>
                </a:moveTo>
                <a:lnTo>
                  <a:pt x="2526223" y="0"/>
                </a:lnTo>
                <a:lnTo>
                  <a:pt x="2526223" y="3363132"/>
                </a:lnTo>
                <a:lnTo>
                  <a:pt x="0" y="33631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129975" y="2417734"/>
            <a:ext cx="2526223" cy="3363132"/>
          </a:xfrm>
          <a:custGeom>
            <a:avLst/>
            <a:gdLst>
              <a:gd name="connsiteX0" fmla="*/ 0 w 2526223"/>
              <a:gd name="connsiteY0" fmla="*/ 0 h 3363132"/>
              <a:gd name="connsiteX1" fmla="*/ 2526223 w 2526223"/>
              <a:gd name="connsiteY1" fmla="*/ 0 h 3363132"/>
              <a:gd name="connsiteX2" fmla="*/ 2526223 w 2526223"/>
              <a:gd name="connsiteY2" fmla="*/ 3363132 h 3363132"/>
              <a:gd name="connsiteX3" fmla="*/ 0 w 2526223"/>
              <a:gd name="connsiteY3" fmla="*/ 3363132 h 336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6223" h="3363132">
                <a:moveTo>
                  <a:pt x="0" y="0"/>
                </a:moveTo>
                <a:lnTo>
                  <a:pt x="2526223" y="0"/>
                </a:lnTo>
                <a:lnTo>
                  <a:pt x="2526223" y="3363132"/>
                </a:lnTo>
                <a:lnTo>
                  <a:pt x="0" y="33631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668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379495" y="1475872"/>
            <a:ext cx="3433011" cy="3433011"/>
          </a:xfrm>
          <a:custGeom>
            <a:avLst/>
            <a:gdLst>
              <a:gd name="connsiteX0" fmla="*/ 1716506 w 3433011"/>
              <a:gd name="connsiteY0" fmla="*/ 0 h 3433011"/>
              <a:gd name="connsiteX1" fmla="*/ 3433011 w 3433011"/>
              <a:gd name="connsiteY1" fmla="*/ 1716506 h 3433011"/>
              <a:gd name="connsiteX2" fmla="*/ 1716506 w 3433011"/>
              <a:gd name="connsiteY2" fmla="*/ 3433011 h 3433011"/>
              <a:gd name="connsiteX3" fmla="*/ 0 w 3433011"/>
              <a:gd name="connsiteY3" fmla="*/ 1716506 h 343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011" h="3433011">
                <a:moveTo>
                  <a:pt x="1716506" y="0"/>
                </a:moveTo>
                <a:lnTo>
                  <a:pt x="3433011" y="1716506"/>
                </a:lnTo>
                <a:lnTo>
                  <a:pt x="1716506" y="3433011"/>
                </a:lnTo>
                <a:lnTo>
                  <a:pt x="0" y="17165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296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639793" y="1892372"/>
            <a:ext cx="2839222" cy="3236286"/>
          </a:xfrm>
          <a:custGeom>
            <a:avLst/>
            <a:gdLst>
              <a:gd name="connsiteX0" fmla="*/ 1447363 w 2839222"/>
              <a:gd name="connsiteY0" fmla="*/ 0 h 3236286"/>
              <a:gd name="connsiteX1" fmla="*/ 2362105 w 2839222"/>
              <a:gd name="connsiteY1" fmla="*/ 223081 h 3236286"/>
              <a:gd name="connsiteX2" fmla="*/ 2736754 w 2839222"/>
              <a:gd name="connsiteY2" fmla="*/ 932887 h 3236286"/>
              <a:gd name="connsiteX3" fmla="*/ 1825214 w 2839222"/>
              <a:gd name="connsiteY3" fmla="*/ 986256 h 3236286"/>
              <a:gd name="connsiteX4" fmla="*/ 1672579 w 2839222"/>
              <a:gd name="connsiteY4" fmla="*/ 678851 h 3236286"/>
              <a:gd name="connsiteX5" fmla="*/ 1351299 w 2839222"/>
              <a:gd name="connsiteY5" fmla="*/ 582787 h 3236286"/>
              <a:gd name="connsiteX6" fmla="*/ 1097263 w 2839222"/>
              <a:gd name="connsiteY6" fmla="*/ 654301 h 3236286"/>
              <a:gd name="connsiteX7" fmla="*/ 1011873 w 2839222"/>
              <a:gd name="connsiteY7" fmla="*/ 828284 h 3236286"/>
              <a:gd name="connsiteX8" fmla="*/ 1082320 w 2839222"/>
              <a:gd name="connsiteY8" fmla="*/ 962774 h 3236286"/>
              <a:gd name="connsiteX9" fmla="*/ 1406803 w 2839222"/>
              <a:gd name="connsiteY9" fmla="*/ 1078050 h 3236286"/>
              <a:gd name="connsiteX10" fmla="*/ 2315140 w 2839222"/>
              <a:gd name="connsiteY10" fmla="*/ 1354501 h 3236286"/>
              <a:gd name="connsiteX11" fmla="*/ 2714339 w 2839222"/>
              <a:gd name="connsiteY11" fmla="*/ 1701398 h 3236286"/>
              <a:gd name="connsiteX12" fmla="*/ 2839222 w 2839222"/>
              <a:gd name="connsiteY12" fmla="*/ 2164640 h 3236286"/>
              <a:gd name="connsiteX13" fmla="*/ 2672711 w 2839222"/>
              <a:gd name="connsiteY13" fmla="*/ 2719676 h 3236286"/>
              <a:gd name="connsiteX14" fmla="*/ 2207335 w 2839222"/>
              <a:gd name="connsiteY14" fmla="*/ 3104999 h 3236286"/>
              <a:gd name="connsiteX15" fmla="*/ 1453767 w 2839222"/>
              <a:gd name="connsiteY15" fmla="*/ 3236286 h 3236286"/>
              <a:gd name="connsiteX16" fmla="*/ 347965 w 2839222"/>
              <a:gd name="connsiteY16" fmla="*/ 2928881 h 3236286"/>
              <a:gd name="connsiteX17" fmla="*/ 0 w 2839222"/>
              <a:gd name="connsiteY17" fmla="*/ 2147562 h 3236286"/>
              <a:gd name="connsiteX18" fmla="*/ 920079 w 2839222"/>
              <a:gd name="connsiteY18" fmla="*/ 2089923 h 3236286"/>
              <a:gd name="connsiteX19" fmla="*/ 1041760 w 2839222"/>
              <a:gd name="connsiteY19" fmla="*/ 2431484 h 3236286"/>
              <a:gd name="connsiteX20" fmla="*/ 1468711 w 2839222"/>
              <a:gd name="connsiteY20" fmla="*/ 2621477 h 3236286"/>
              <a:gd name="connsiteX21" fmla="*/ 1787856 w 2839222"/>
              <a:gd name="connsiteY21" fmla="*/ 2524346 h 3236286"/>
              <a:gd name="connsiteX22" fmla="*/ 1899931 w 2839222"/>
              <a:gd name="connsiteY22" fmla="*/ 2299129 h 3236286"/>
              <a:gd name="connsiteX23" fmla="*/ 1793193 w 2839222"/>
              <a:gd name="connsiteY23" fmla="*/ 2081384 h 3236286"/>
              <a:gd name="connsiteX24" fmla="*/ 1297930 w 2839222"/>
              <a:gd name="connsiteY24" fmla="*/ 1899930 h 3236286"/>
              <a:gd name="connsiteX25" fmla="*/ 390660 w 2839222"/>
              <a:gd name="connsiteY25" fmla="*/ 1519944 h 3236286"/>
              <a:gd name="connsiteX26" fmla="*/ 117411 w 2839222"/>
              <a:gd name="connsiteY26" fmla="*/ 915809 h 3236286"/>
              <a:gd name="connsiteX27" fmla="*/ 257238 w 2839222"/>
              <a:gd name="connsiteY27" fmla="*/ 460039 h 3236286"/>
              <a:gd name="connsiteX28" fmla="*/ 677784 w 2839222"/>
              <a:gd name="connsiteY28" fmla="*/ 122748 h 3236286"/>
              <a:gd name="connsiteX29" fmla="*/ 1447363 w 2839222"/>
              <a:gd name="connsiteY29" fmla="*/ 0 h 3236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839222" h="3236286">
                <a:moveTo>
                  <a:pt x="1447363" y="0"/>
                </a:moveTo>
                <a:cubicBezTo>
                  <a:pt x="1847273" y="0"/>
                  <a:pt x="2152187" y="74360"/>
                  <a:pt x="2362105" y="223081"/>
                </a:cubicBezTo>
                <a:cubicBezTo>
                  <a:pt x="2572022" y="371802"/>
                  <a:pt x="2696905" y="608404"/>
                  <a:pt x="2736754" y="932887"/>
                </a:cubicBezTo>
                <a:lnTo>
                  <a:pt x="1825214" y="986256"/>
                </a:lnTo>
                <a:cubicBezTo>
                  <a:pt x="1801020" y="845362"/>
                  <a:pt x="1750142" y="742894"/>
                  <a:pt x="1672579" y="678851"/>
                </a:cubicBezTo>
                <a:cubicBezTo>
                  <a:pt x="1595017" y="614808"/>
                  <a:pt x="1487923" y="582787"/>
                  <a:pt x="1351299" y="582787"/>
                </a:cubicBezTo>
                <a:cubicBezTo>
                  <a:pt x="1238869" y="582787"/>
                  <a:pt x="1154190" y="606625"/>
                  <a:pt x="1097263" y="654301"/>
                </a:cubicBezTo>
                <a:cubicBezTo>
                  <a:pt x="1040337" y="701978"/>
                  <a:pt x="1011873" y="759972"/>
                  <a:pt x="1011873" y="828284"/>
                </a:cubicBezTo>
                <a:cubicBezTo>
                  <a:pt x="1011873" y="878095"/>
                  <a:pt x="1035356" y="922925"/>
                  <a:pt x="1082320" y="962774"/>
                </a:cubicBezTo>
                <a:cubicBezTo>
                  <a:pt x="1127862" y="1004046"/>
                  <a:pt x="1236022" y="1042471"/>
                  <a:pt x="1406803" y="1078050"/>
                </a:cubicBezTo>
                <a:cubicBezTo>
                  <a:pt x="1829484" y="1169133"/>
                  <a:pt x="2132263" y="1261283"/>
                  <a:pt x="2315140" y="1354501"/>
                </a:cubicBezTo>
                <a:cubicBezTo>
                  <a:pt x="2498017" y="1447718"/>
                  <a:pt x="2631084" y="1563351"/>
                  <a:pt x="2714339" y="1701398"/>
                </a:cubicBezTo>
                <a:cubicBezTo>
                  <a:pt x="2797594" y="1839446"/>
                  <a:pt x="2839222" y="1993859"/>
                  <a:pt x="2839222" y="2164640"/>
                </a:cubicBezTo>
                <a:cubicBezTo>
                  <a:pt x="2839222" y="2365306"/>
                  <a:pt x="2783719" y="2550318"/>
                  <a:pt x="2672711" y="2719676"/>
                </a:cubicBezTo>
                <a:cubicBezTo>
                  <a:pt x="2561704" y="2889033"/>
                  <a:pt x="2406579" y="3017474"/>
                  <a:pt x="2207335" y="3104999"/>
                </a:cubicBezTo>
                <a:cubicBezTo>
                  <a:pt x="2008092" y="3192523"/>
                  <a:pt x="1756902" y="3236286"/>
                  <a:pt x="1453767" y="3236286"/>
                </a:cubicBezTo>
                <a:cubicBezTo>
                  <a:pt x="921502" y="3236286"/>
                  <a:pt x="552901" y="3133818"/>
                  <a:pt x="347965" y="2928881"/>
                </a:cubicBezTo>
                <a:cubicBezTo>
                  <a:pt x="143028" y="2723945"/>
                  <a:pt x="27040" y="2463505"/>
                  <a:pt x="0" y="2147562"/>
                </a:cubicBezTo>
                <a:lnTo>
                  <a:pt x="920079" y="2089923"/>
                </a:lnTo>
                <a:cubicBezTo>
                  <a:pt x="940003" y="2239356"/>
                  <a:pt x="980564" y="2353210"/>
                  <a:pt x="1041760" y="2431484"/>
                </a:cubicBezTo>
                <a:cubicBezTo>
                  <a:pt x="1141382" y="2558146"/>
                  <a:pt x="1283699" y="2621477"/>
                  <a:pt x="1468711" y="2621477"/>
                </a:cubicBezTo>
                <a:cubicBezTo>
                  <a:pt x="1606758" y="2621477"/>
                  <a:pt x="1713140" y="2589100"/>
                  <a:pt x="1787856" y="2524346"/>
                </a:cubicBezTo>
                <a:cubicBezTo>
                  <a:pt x="1862572" y="2459591"/>
                  <a:pt x="1899931" y="2384519"/>
                  <a:pt x="1899931" y="2299129"/>
                </a:cubicBezTo>
                <a:cubicBezTo>
                  <a:pt x="1899931" y="2218008"/>
                  <a:pt x="1864351" y="2145427"/>
                  <a:pt x="1793193" y="2081384"/>
                </a:cubicBezTo>
                <a:cubicBezTo>
                  <a:pt x="1722035" y="2017342"/>
                  <a:pt x="1556947" y="1956857"/>
                  <a:pt x="1297930" y="1899930"/>
                </a:cubicBezTo>
                <a:cubicBezTo>
                  <a:pt x="873826" y="1804578"/>
                  <a:pt x="571402" y="1677916"/>
                  <a:pt x="390660" y="1519944"/>
                </a:cubicBezTo>
                <a:cubicBezTo>
                  <a:pt x="208494" y="1361972"/>
                  <a:pt x="117411" y="1160594"/>
                  <a:pt x="117411" y="915809"/>
                </a:cubicBezTo>
                <a:cubicBezTo>
                  <a:pt x="117411" y="754990"/>
                  <a:pt x="164020" y="603067"/>
                  <a:pt x="257238" y="460039"/>
                </a:cubicBezTo>
                <a:cubicBezTo>
                  <a:pt x="350455" y="317010"/>
                  <a:pt x="490637" y="204580"/>
                  <a:pt x="677784" y="122748"/>
                </a:cubicBezTo>
                <a:cubicBezTo>
                  <a:pt x="864931" y="40916"/>
                  <a:pt x="1121457" y="0"/>
                  <a:pt x="14473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759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271782" y="2458452"/>
            <a:ext cx="3653419" cy="2611366"/>
          </a:xfrm>
          <a:custGeom>
            <a:avLst/>
            <a:gdLst>
              <a:gd name="connsiteX0" fmla="*/ 0 w 3653419"/>
              <a:gd name="connsiteY0" fmla="*/ 0 h 2611366"/>
              <a:gd name="connsiteX1" fmla="*/ 766426 w 3653419"/>
              <a:gd name="connsiteY1" fmla="*/ 0 h 2611366"/>
              <a:gd name="connsiteX2" fmla="*/ 1042359 w 3653419"/>
              <a:gd name="connsiteY2" fmla="*/ 1461907 h 2611366"/>
              <a:gd name="connsiteX3" fmla="*/ 1446210 w 3653419"/>
              <a:gd name="connsiteY3" fmla="*/ 0 h 2611366"/>
              <a:gd name="connsiteX4" fmla="*/ 2209881 w 3653419"/>
              <a:gd name="connsiteY4" fmla="*/ 0 h 2611366"/>
              <a:gd name="connsiteX5" fmla="*/ 2614734 w 3653419"/>
              <a:gd name="connsiteY5" fmla="*/ 1459959 h 2611366"/>
              <a:gd name="connsiteX6" fmla="*/ 2890972 w 3653419"/>
              <a:gd name="connsiteY6" fmla="*/ 0 h 2611366"/>
              <a:gd name="connsiteX7" fmla="*/ 3653419 w 3653419"/>
              <a:gd name="connsiteY7" fmla="*/ 0 h 2611366"/>
              <a:gd name="connsiteX8" fmla="*/ 3077785 w 3653419"/>
              <a:gd name="connsiteY8" fmla="*/ 2611366 h 2611366"/>
              <a:gd name="connsiteX9" fmla="*/ 2286504 w 3653419"/>
              <a:gd name="connsiteY9" fmla="*/ 2611366 h 2611366"/>
              <a:gd name="connsiteX10" fmla="*/ 1828491 w 3653419"/>
              <a:gd name="connsiteY10" fmla="*/ 967238 h 2611366"/>
              <a:gd name="connsiteX11" fmla="*/ 1372259 w 3653419"/>
              <a:gd name="connsiteY11" fmla="*/ 2611366 h 2611366"/>
              <a:gd name="connsiteX12" fmla="*/ 580977 w 3653419"/>
              <a:gd name="connsiteY12" fmla="*/ 2611366 h 261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53419" h="2611366">
                <a:moveTo>
                  <a:pt x="0" y="0"/>
                </a:moveTo>
                <a:lnTo>
                  <a:pt x="766426" y="0"/>
                </a:lnTo>
                <a:lnTo>
                  <a:pt x="1042359" y="1461907"/>
                </a:lnTo>
                <a:lnTo>
                  <a:pt x="1446210" y="0"/>
                </a:lnTo>
                <a:lnTo>
                  <a:pt x="2209881" y="0"/>
                </a:lnTo>
                <a:lnTo>
                  <a:pt x="2614734" y="1459959"/>
                </a:lnTo>
                <a:lnTo>
                  <a:pt x="2890972" y="0"/>
                </a:lnTo>
                <a:lnTo>
                  <a:pt x="3653419" y="0"/>
                </a:lnTo>
                <a:lnTo>
                  <a:pt x="3077785" y="2611366"/>
                </a:lnTo>
                <a:lnTo>
                  <a:pt x="2286504" y="2611366"/>
                </a:lnTo>
                <a:lnTo>
                  <a:pt x="1828491" y="967238"/>
                </a:lnTo>
                <a:lnTo>
                  <a:pt x="1372259" y="2611366"/>
                </a:lnTo>
                <a:lnTo>
                  <a:pt x="580977" y="26113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851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179153" y="2002017"/>
            <a:ext cx="3242691" cy="3236286"/>
          </a:xfrm>
          <a:custGeom>
            <a:avLst/>
            <a:gdLst>
              <a:gd name="connsiteX0" fmla="*/ 1613874 w 3242691"/>
              <a:gd name="connsiteY0" fmla="*/ 732220 h 3236286"/>
              <a:gd name="connsiteX1" fmla="*/ 1144229 w 3242691"/>
              <a:gd name="connsiteY1" fmla="*/ 939291 h 3236286"/>
              <a:gd name="connsiteX2" fmla="*/ 967044 w 3242691"/>
              <a:gd name="connsiteY2" fmla="*/ 1624547 h 3236286"/>
              <a:gd name="connsiteX3" fmla="*/ 1143161 w 3242691"/>
              <a:gd name="connsiteY3" fmla="*/ 2305533 h 3236286"/>
              <a:gd name="connsiteX4" fmla="*/ 1622413 w 3242691"/>
              <a:gd name="connsiteY4" fmla="*/ 2512604 h 3236286"/>
              <a:gd name="connsiteX5" fmla="*/ 2104867 w 3242691"/>
              <a:gd name="connsiteY5" fmla="*/ 2309803 h 3236286"/>
              <a:gd name="connsiteX6" fmla="*/ 2275648 w 3242691"/>
              <a:gd name="connsiteY6" fmla="*/ 1581852 h 3236286"/>
              <a:gd name="connsiteX7" fmla="*/ 2097396 w 3242691"/>
              <a:gd name="connsiteY7" fmla="*/ 936089 h 3236286"/>
              <a:gd name="connsiteX8" fmla="*/ 1613874 w 3242691"/>
              <a:gd name="connsiteY8" fmla="*/ 732220 h 3236286"/>
              <a:gd name="connsiteX9" fmla="*/ 1616009 w 3242691"/>
              <a:gd name="connsiteY9" fmla="*/ 0 h 3236286"/>
              <a:gd name="connsiteX10" fmla="*/ 2820010 w 3242691"/>
              <a:gd name="connsiteY10" fmla="*/ 419479 h 3236286"/>
              <a:gd name="connsiteX11" fmla="*/ 3242691 w 3242691"/>
              <a:gd name="connsiteY11" fmla="*/ 1594660 h 3236286"/>
              <a:gd name="connsiteX12" fmla="*/ 3058035 w 3242691"/>
              <a:gd name="connsiteY12" fmla="*/ 2494459 h 3236286"/>
              <a:gd name="connsiteX13" fmla="*/ 2524347 w 3242691"/>
              <a:gd name="connsiteY13" fmla="*/ 3040956 h 3236286"/>
              <a:gd name="connsiteX14" fmla="*/ 1654435 w 3242691"/>
              <a:gd name="connsiteY14" fmla="*/ 3236286 h 3236286"/>
              <a:gd name="connsiteX15" fmla="*/ 778118 w 3242691"/>
              <a:gd name="connsiteY15" fmla="*/ 3067640 h 3236286"/>
              <a:gd name="connsiteX16" fmla="*/ 215610 w 3242691"/>
              <a:gd name="connsiteY16" fmla="*/ 2533952 h 3236286"/>
              <a:gd name="connsiteX17" fmla="*/ 0 w 3242691"/>
              <a:gd name="connsiteY17" fmla="*/ 1620278 h 3236286"/>
              <a:gd name="connsiteX18" fmla="*/ 426952 w 3242691"/>
              <a:gd name="connsiteY18" fmla="*/ 426950 h 3236286"/>
              <a:gd name="connsiteX19" fmla="*/ 1616009 w 3242691"/>
              <a:gd name="connsiteY19" fmla="*/ 0 h 3236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42691" h="3236286">
                <a:moveTo>
                  <a:pt x="1613874" y="732220"/>
                </a:moveTo>
                <a:cubicBezTo>
                  <a:pt x="1418900" y="732220"/>
                  <a:pt x="1262351" y="801244"/>
                  <a:pt x="1144229" y="939291"/>
                </a:cubicBezTo>
                <a:cubicBezTo>
                  <a:pt x="1026106" y="1077338"/>
                  <a:pt x="967044" y="1305757"/>
                  <a:pt x="967044" y="1624547"/>
                </a:cubicBezTo>
                <a:cubicBezTo>
                  <a:pt x="967044" y="1940491"/>
                  <a:pt x="1025750" y="2167486"/>
                  <a:pt x="1143161" y="2305533"/>
                </a:cubicBezTo>
                <a:cubicBezTo>
                  <a:pt x="1260573" y="2443581"/>
                  <a:pt x="1420323" y="2512604"/>
                  <a:pt x="1622413" y="2512604"/>
                </a:cubicBezTo>
                <a:cubicBezTo>
                  <a:pt x="1830196" y="2512604"/>
                  <a:pt x="1991014" y="2445004"/>
                  <a:pt x="2104867" y="2309803"/>
                </a:cubicBezTo>
                <a:cubicBezTo>
                  <a:pt x="2218721" y="2174602"/>
                  <a:pt x="2275648" y="1931952"/>
                  <a:pt x="2275648" y="1581852"/>
                </a:cubicBezTo>
                <a:cubicBezTo>
                  <a:pt x="2275648" y="1287256"/>
                  <a:pt x="2216230" y="1072002"/>
                  <a:pt x="2097396" y="936089"/>
                </a:cubicBezTo>
                <a:cubicBezTo>
                  <a:pt x="1978561" y="800176"/>
                  <a:pt x="1817387" y="732220"/>
                  <a:pt x="1613874" y="732220"/>
                </a:cubicBezTo>
                <a:close/>
                <a:moveTo>
                  <a:pt x="1616009" y="0"/>
                </a:moveTo>
                <a:cubicBezTo>
                  <a:pt x="2136889" y="0"/>
                  <a:pt x="2538223" y="139826"/>
                  <a:pt x="2820010" y="419479"/>
                </a:cubicBezTo>
                <a:cubicBezTo>
                  <a:pt x="3101797" y="699131"/>
                  <a:pt x="3242691" y="1090858"/>
                  <a:pt x="3242691" y="1594660"/>
                </a:cubicBezTo>
                <a:cubicBezTo>
                  <a:pt x="3242691" y="1960415"/>
                  <a:pt x="3181139" y="2260348"/>
                  <a:pt x="3058035" y="2494459"/>
                </a:cubicBezTo>
                <a:cubicBezTo>
                  <a:pt x="2934931" y="2728570"/>
                  <a:pt x="2757035" y="2910736"/>
                  <a:pt x="2524347" y="3040956"/>
                </a:cubicBezTo>
                <a:cubicBezTo>
                  <a:pt x="2291659" y="3171176"/>
                  <a:pt x="2001687" y="3236286"/>
                  <a:pt x="1654435" y="3236286"/>
                </a:cubicBezTo>
                <a:cubicBezTo>
                  <a:pt x="1301489" y="3236286"/>
                  <a:pt x="1009383" y="3180071"/>
                  <a:pt x="778118" y="3067640"/>
                </a:cubicBezTo>
                <a:cubicBezTo>
                  <a:pt x="546854" y="2955210"/>
                  <a:pt x="359351" y="2777314"/>
                  <a:pt x="215610" y="2533952"/>
                </a:cubicBezTo>
                <a:cubicBezTo>
                  <a:pt x="71870" y="2290590"/>
                  <a:pt x="0" y="1986032"/>
                  <a:pt x="0" y="1620278"/>
                </a:cubicBezTo>
                <a:cubicBezTo>
                  <a:pt x="0" y="1109360"/>
                  <a:pt x="142317" y="711584"/>
                  <a:pt x="426952" y="426950"/>
                </a:cubicBezTo>
                <a:cubicBezTo>
                  <a:pt x="711585" y="142316"/>
                  <a:pt x="1107938" y="0"/>
                  <a:pt x="16160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531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626222" y="2061061"/>
            <a:ext cx="2939556" cy="3129549"/>
          </a:xfrm>
          <a:custGeom>
            <a:avLst/>
            <a:gdLst>
              <a:gd name="connsiteX0" fmla="*/ 0 w 2939556"/>
              <a:gd name="connsiteY0" fmla="*/ 0 h 3129549"/>
              <a:gd name="connsiteX1" fmla="*/ 2939556 w 2939556"/>
              <a:gd name="connsiteY1" fmla="*/ 0 h 3129549"/>
              <a:gd name="connsiteX2" fmla="*/ 2939556 w 2939556"/>
              <a:gd name="connsiteY2" fmla="*/ 772781 h 3129549"/>
              <a:gd name="connsiteX3" fmla="*/ 1953300 w 2939556"/>
              <a:gd name="connsiteY3" fmla="*/ 772781 h 3129549"/>
              <a:gd name="connsiteX4" fmla="*/ 1953300 w 2939556"/>
              <a:gd name="connsiteY4" fmla="*/ 3129549 h 3129549"/>
              <a:gd name="connsiteX5" fmla="*/ 986256 w 2939556"/>
              <a:gd name="connsiteY5" fmla="*/ 3129549 h 3129549"/>
              <a:gd name="connsiteX6" fmla="*/ 986256 w 2939556"/>
              <a:gd name="connsiteY6" fmla="*/ 772781 h 3129549"/>
              <a:gd name="connsiteX7" fmla="*/ 0 w 2939556"/>
              <a:gd name="connsiteY7" fmla="*/ 772781 h 312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9556" h="3129549">
                <a:moveTo>
                  <a:pt x="0" y="0"/>
                </a:moveTo>
                <a:lnTo>
                  <a:pt x="2939556" y="0"/>
                </a:lnTo>
                <a:lnTo>
                  <a:pt x="2939556" y="772781"/>
                </a:lnTo>
                <a:lnTo>
                  <a:pt x="1953300" y="772781"/>
                </a:lnTo>
                <a:lnTo>
                  <a:pt x="1953300" y="3129549"/>
                </a:lnTo>
                <a:lnTo>
                  <a:pt x="986256" y="3129549"/>
                </a:lnTo>
                <a:lnTo>
                  <a:pt x="986256" y="772781"/>
                </a:lnTo>
                <a:lnTo>
                  <a:pt x="0" y="772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803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2" y="2108618"/>
            <a:ext cx="4747152" cy="4749382"/>
          </a:xfrm>
          <a:custGeom>
            <a:avLst/>
            <a:gdLst>
              <a:gd name="connsiteX0" fmla="*/ 0 w 4747152"/>
              <a:gd name="connsiteY0" fmla="*/ 0 h 4749382"/>
              <a:gd name="connsiteX1" fmla="*/ 483265 w 4747152"/>
              <a:gd name="connsiteY1" fmla="*/ 24401 h 4749382"/>
              <a:gd name="connsiteX2" fmla="*/ 4722635 w 4747152"/>
              <a:gd name="connsiteY2" fmla="*/ 4263773 h 4749382"/>
              <a:gd name="connsiteX3" fmla="*/ 4747152 w 4747152"/>
              <a:gd name="connsiteY3" fmla="*/ 4749277 h 4749382"/>
              <a:gd name="connsiteX4" fmla="*/ 4747152 w 4747152"/>
              <a:gd name="connsiteY4" fmla="*/ 4749382 h 4749382"/>
              <a:gd name="connsiteX5" fmla="*/ 0 w 4747152"/>
              <a:gd name="connsiteY5" fmla="*/ 4749382 h 474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7152" h="4749382">
                <a:moveTo>
                  <a:pt x="0" y="0"/>
                </a:moveTo>
                <a:lnTo>
                  <a:pt x="483265" y="24401"/>
                </a:lnTo>
                <a:cubicBezTo>
                  <a:pt x="2718565" y="251410"/>
                  <a:pt x="4495627" y="2028473"/>
                  <a:pt x="4722635" y="4263773"/>
                </a:cubicBezTo>
                <a:lnTo>
                  <a:pt x="4747152" y="4749277"/>
                </a:lnTo>
                <a:lnTo>
                  <a:pt x="4747152" y="4749382"/>
                </a:lnTo>
                <a:lnTo>
                  <a:pt x="0" y="47493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181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117" y="-1"/>
            <a:ext cx="4749382" cy="4747152"/>
          </a:xfrm>
          <a:custGeom>
            <a:avLst/>
            <a:gdLst>
              <a:gd name="connsiteX0" fmla="*/ 0 w 4749382"/>
              <a:gd name="connsiteY0" fmla="*/ 0 h 4747152"/>
              <a:gd name="connsiteX1" fmla="*/ 4749382 w 4749382"/>
              <a:gd name="connsiteY1" fmla="*/ 0 h 4747152"/>
              <a:gd name="connsiteX2" fmla="*/ 4724981 w 4749382"/>
              <a:gd name="connsiteY2" fmla="*/ 483265 h 4747152"/>
              <a:gd name="connsiteX3" fmla="*/ 485609 w 4749382"/>
              <a:gd name="connsiteY3" fmla="*/ 4722635 h 4747152"/>
              <a:gd name="connsiteX4" fmla="*/ 105 w 4749382"/>
              <a:gd name="connsiteY4" fmla="*/ 4747152 h 4747152"/>
              <a:gd name="connsiteX5" fmla="*/ 0 w 4749382"/>
              <a:gd name="connsiteY5" fmla="*/ 4747152 h 474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9382" h="4747152">
                <a:moveTo>
                  <a:pt x="0" y="0"/>
                </a:moveTo>
                <a:lnTo>
                  <a:pt x="4749382" y="0"/>
                </a:lnTo>
                <a:lnTo>
                  <a:pt x="4724981" y="483265"/>
                </a:lnTo>
                <a:cubicBezTo>
                  <a:pt x="4497973" y="2718565"/>
                  <a:pt x="2720910" y="4495627"/>
                  <a:pt x="485609" y="4722635"/>
                </a:cubicBezTo>
                <a:lnTo>
                  <a:pt x="105" y="4747152"/>
                </a:lnTo>
                <a:lnTo>
                  <a:pt x="0" y="47471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960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44847" y="2108617"/>
            <a:ext cx="4747152" cy="4749382"/>
          </a:xfrm>
          <a:custGeom>
            <a:avLst/>
            <a:gdLst>
              <a:gd name="connsiteX0" fmla="*/ 4747152 w 4747152"/>
              <a:gd name="connsiteY0" fmla="*/ 0 h 4749382"/>
              <a:gd name="connsiteX1" fmla="*/ 4747152 w 4747152"/>
              <a:gd name="connsiteY1" fmla="*/ 4749382 h 4749382"/>
              <a:gd name="connsiteX2" fmla="*/ 0 w 4747152"/>
              <a:gd name="connsiteY2" fmla="*/ 4749382 h 4749382"/>
              <a:gd name="connsiteX3" fmla="*/ 0 w 4747152"/>
              <a:gd name="connsiteY3" fmla="*/ 4749277 h 4749382"/>
              <a:gd name="connsiteX4" fmla="*/ 24517 w 4747152"/>
              <a:gd name="connsiteY4" fmla="*/ 4263773 h 4749382"/>
              <a:gd name="connsiteX5" fmla="*/ 4263888 w 4747152"/>
              <a:gd name="connsiteY5" fmla="*/ 24401 h 474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7152" h="4749382">
                <a:moveTo>
                  <a:pt x="4747152" y="0"/>
                </a:moveTo>
                <a:lnTo>
                  <a:pt x="4747152" y="4749382"/>
                </a:lnTo>
                <a:lnTo>
                  <a:pt x="0" y="4749382"/>
                </a:lnTo>
                <a:lnTo>
                  <a:pt x="0" y="4749277"/>
                </a:lnTo>
                <a:lnTo>
                  <a:pt x="24517" y="4263773"/>
                </a:lnTo>
                <a:cubicBezTo>
                  <a:pt x="251525" y="2028472"/>
                  <a:pt x="2028588" y="251410"/>
                  <a:pt x="4263888" y="244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281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7442617" y="0"/>
            <a:ext cx="4749382" cy="4747152"/>
          </a:xfrm>
          <a:custGeom>
            <a:avLst/>
            <a:gdLst>
              <a:gd name="connsiteX0" fmla="*/ 0 w 4749382"/>
              <a:gd name="connsiteY0" fmla="*/ 0 h 4747152"/>
              <a:gd name="connsiteX1" fmla="*/ 4749382 w 4749382"/>
              <a:gd name="connsiteY1" fmla="*/ 0 h 4747152"/>
              <a:gd name="connsiteX2" fmla="*/ 4749382 w 4749382"/>
              <a:gd name="connsiteY2" fmla="*/ 4747152 h 4747152"/>
              <a:gd name="connsiteX3" fmla="*/ 4749277 w 4749382"/>
              <a:gd name="connsiteY3" fmla="*/ 4747152 h 4747152"/>
              <a:gd name="connsiteX4" fmla="*/ 4263773 w 4749382"/>
              <a:gd name="connsiteY4" fmla="*/ 4722635 h 4747152"/>
              <a:gd name="connsiteX5" fmla="*/ 24401 w 4749382"/>
              <a:gd name="connsiteY5" fmla="*/ 483265 h 474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9382" h="4747152">
                <a:moveTo>
                  <a:pt x="0" y="0"/>
                </a:moveTo>
                <a:lnTo>
                  <a:pt x="4749382" y="0"/>
                </a:lnTo>
                <a:lnTo>
                  <a:pt x="4749382" y="4747152"/>
                </a:lnTo>
                <a:lnTo>
                  <a:pt x="4749277" y="4747152"/>
                </a:lnTo>
                <a:lnTo>
                  <a:pt x="4263773" y="4722635"/>
                </a:lnTo>
                <a:cubicBezTo>
                  <a:pt x="2028472" y="4495627"/>
                  <a:pt x="251409" y="2718565"/>
                  <a:pt x="24401" y="48326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870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2" y="1685453"/>
            <a:ext cx="12192000" cy="4137831"/>
          </a:xfrm>
          <a:custGeom>
            <a:avLst/>
            <a:gdLst>
              <a:gd name="connsiteX0" fmla="*/ 0 w 12192000"/>
              <a:gd name="connsiteY0" fmla="*/ 0 h 4137831"/>
              <a:gd name="connsiteX1" fmla="*/ 12192000 w 12192000"/>
              <a:gd name="connsiteY1" fmla="*/ 0 h 4137831"/>
              <a:gd name="connsiteX2" fmla="*/ 12192000 w 12192000"/>
              <a:gd name="connsiteY2" fmla="*/ 4137831 h 4137831"/>
              <a:gd name="connsiteX3" fmla="*/ 0 w 12192000"/>
              <a:gd name="connsiteY3" fmla="*/ 4137831 h 413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137831">
                <a:moveTo>
                  <a:pt x="0" y="0"/>
                </a:moveTo>
                <a:lnTo>
                  <a:pt x="12192000" y="0"/>
                </a:lnTo>
                <a:lnTo>
                  <a:pt x="12192000" y="4137831"/>
                </a:lnTo>
                <a:lnTo>
                  <a:pt x="0" y="413783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883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201501" y="2046533"/>
            <a:ext cx="998681" cy="988927"/>
          </a:xfrm>
          <a:custGeom>
            <a:avLst/>
            <a:gdLst>
              <a:gd name="connsiteX0" fmla="*/ 0 w 998681"/>
              <a:gd name="connsiteY0" fmla="*/ 0 h 988927"/>
              <a:gd name="connsiteX1" fmla="*/ 998681 w 998681"/>
              <a:gd name="connsiteY1" fmla="*/ 0 h 988927"/>
              <a:gd name="connsiteX2" fmla="*/ 998681 w 998681"/>
              <a:gd name="connsiteY2" fmla="*/ 988927 h 988927"/>
              <a:gd name="connsiteX3" fmla="*/ 0 w 998681"/>
              <a:gd name="connsiteY3" fmla="*/ 988927 h 98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81" h="988927">
                <a:moveTo>
                  <a:pt x="0" y="0"/>
                </a:moveTo>
                <a:lnTo>
                  <a:pt x="998681" y="0"/>
                </a:lnTo>
                <a:lnTo>
                  <a:pt x="998681" y="988927"/>
                </a:lnTo>
                <a:lnTo>
                  <a:pt x="0" y="9889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1201500" y="3035461"/>
            <a:ext cx="998681" cy="964324"/>
          </a:xfrm>
          <a:custGeom>
            <a:avLst/>
            <a:gdLst>
              <a:gd name="connsiteX0" fmla="*/ 0 w 998681"/>
              <a:gd name="connsiteY0" fmla="*/ 0 h 964324"/>
              <a:gd name="connsiteX1" fmla="*/ 998681 w 998681"/>
              <a:gd name="connsiteY1" fmla="*/ 0 h 964324"/>
              <a:gd name="connsiteX2" fmla="*/ 998681 w 998681"/>
              <a:gd name="connsiteY2" fmla="*/ 964324 h 964324"/>
              <a:gd name="connsiteX3" fmla="*/ 0 w 998681"/>
              <a:gd name="connsiteY3" fmla="*/ 964324 h 96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81" h="964324">
                <a:moveTo>
                  <a:pt x="0" y="0"/>
                </a:moveTo>
                <a:lnTo>
                  <a:pt x="998681" y="0"/>
                </a:lnTo>
                <a:lnTo>
                  <a:pt x="998681" y="964324"/>
                </a:lnTo>
                <a:lnTo>
                  <a:pt x="0" y="9643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1201501" y="3975181"/>
            <a:ext cx="998681" cy="988927"/>
          </a:xfrm>
          <a:custGeom>
            <a:avLst/>
            <a:gdLst>
              <a:gd name="connsiteX0" fmla="*/ 0 w 998681"/>
              <a:gd name="connsiteY0" fmla="*/ 0 h 988927"/>
              <a:gd name="connsiteX1" fmla="*/ 998681 w 998681"/>
              <a:gd name="connsiteY1" fmla="*/ 0 h 988927"/>
              <a:gd name="connsiteX2" fmla="*/ 998681 w 998681"/>
              <a:gd name="connsiteY2" fmla="*/ 988927 h 988927"/>
              <a:gd name="connsiteX3" fmla="*/ 0 w 998681"/>
              <a:gd name="connsiteY3" fmla="*/ 988927 h 98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81" h="988927">
                <a:moveTo>
                  <a:pt x="0" y="0"/>
                </a:moveTo>
                <a:lnTo>
                  <a:pt x="998681" y="0"/>
                </a:lnTo>
                <a:lnTo>
                  <a:pt x="998681" y="988927"/>
                </a:lnTo>
                <a:lnTo>
                  <a:pt x="0" y="9889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1201500" y="4964109"/>
            <a:ext cx="998681" cy="964324"/>
          </a:xfrm>
          <a:custGeom>
            <a:avLst/>
            <a:gdLst>
              <a:gd name="connsiteX0" fmla="*/ 0 w 998681"/>
              <a:gd name="connsiteY0" fmla="*/ 0 h 964324"/>
              <a:gd name="connsiteX1" fmla="*/ 998681 w 998681"/>
              <a:gd name="connsiteY1" fmla="*/ 0 h 964324"/>
              <a:gd name="connsiteX2" fmla="*/ 998681 w 998681"/>
              <a:gd name="connsiteY2" fmla="*/ 964324 h 964324"/>
              <a:gd name="connsiteX3" fmla="*/ 0 w 998681"/>
              <a:gd name="connsiteY3" fmla="*/ 964324 h 96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81" h="964324">
                <a:moveTo>
                  <a:pt x="0" y="0"/>
                </a:moveTo>
                <a:lnTo>
                  <a:pt x="998681" y="0"/>
                </a:lnTo>
                <a:lnTo>
                  <a:pt x="998681" y="964324"/>
                </a:lnTo>
                <a:lnTo>
                  <a:pt x="0" y="9643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58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923876" y="1617483"/>
            <a:ext cx="2294385" cy="1609754"/>
          </a:xfrm>
          <a:custGeom>
            <a:avLst/>
            <a:gdLst>
              <a:gd name="connsiteX0" fmla="*/ 0 w 2294385"/>
              <a:gd name="connsiteY0" fmla="*/ 0 h 1609754"/>
              <a:gd name="connsiteX1" fmla="*/ 2294385 w 2294385"/>
              <a:gd name="connsiteY1" fmla="*/ 0 h 1609754"/>
              <a:gd name="connsiteX2" fmla="*/ 2294385 w 2294385"/>
              <a:gd name="connsiteY2" fmla="*/ 1609754 h 1609754"/>
              <a:gd name="connsiteX3" fmla="*/ 0 w 2294385"/>
              <a:gd name="connsiteY3" fmla="*/ 1609754 h 160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4385" h="1609754">
                <a:moveTo>
                  <a:pt x="0" y="0"/>
                </a:moveTo>
                <a:lnTo>
                  <a:pt x="2294385" y="0"/>
                </a:lnTo>
                <a:lnTo>
                  <a:pt x="2294385" y="1609754"/>
                </a:lnTo>
                <a:lnTo>
                  <a:pt x="0" y="16097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607164" y="1617484"/>
            <a:ext cx="2294385" cy="1609754"/>
          </a:xfrm>
          <a:custGeom>
            <a:avLst/>
            <a:gdLst>
              <a:gd name="connsiteX0" fmla="*/ 0 w 2294385"/>
              <a:gd name="connsiteY0" fmla="*/ 0 h 1609754"/>
              <a:gd name="connsiteX1" fmla="*/ 2294385 w 2294385"/>
              <a:gd name="connsiteY1" fmla="*/ 0 h 1609754"/>
              <a:gd name="connsiteX2" fmla="*/ 2294385 w 2294385"/>
              <a:gd name="connsiteY2" fmla="*/ 1609754 h 1609754"/>
              <a:gd name="connsiteX3" fmla="*/ 0 w 2294385"/>
              <a:gd name="connsiteY3" fmla="*/ 1609754 h 160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4385" h="1609754">
                <a:moveTo>
                  <a:pt x="0" y="0"/>
                </a:moveTo>
                <a:lnTo>
                  <a:pt x="2294385" y="0"/>
                </a:lnTo>
                <a:lnTo>
                  <a:pt x="2294385" y="1609754"/>
                </a:lnTo>
                <a:lnTo>
                  <a:pt x="0" y="16097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6290452" y="1617483"/>
            <a:ext cx="2294385" cy="1609754"/>
          </a:xfrm>
          <a:custGeom>
            <a:avLst/>
            <a:gdLst>
              <a:gd name="connsiteX0" fmla="*/ 0 w 2294385"/>
              <a:gd name="connsiteY0" fmla="*/ 0 h 1609754"/>
              <a:gd name="connsiteX1" fmla="*/ 2294385 w 2294385"/>
              <a:gd name="connsiteY1" fmla="*/ 0 h 1609754"/>
              <a:gd name="connsiteX2" fmla="*/ 2294385 w 2294385"/>
              <a:gd name="connsiteY2" fmla="*/ 1609754 h 1609754"/>
              <a:gd name="connsiteX3" fmla="*/ 0 w 2294385"/>
              <a:gd name="connsiteY3" fmla="*/ 1609754 h 160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4385" h="1609754">
                <a:moveTo>
                  <a:pt x="0" y="0"/>
                </a:moveTo>
                <a:lnTo>
                  <a:pt x="2294385" y="0"/>
                </a:lnTo>
                <a:lnTo>
                  <a:pt x="2294385" y="1609754"/>
                </a:lnTo>
                <a:lnTo>
                  <a:pt x="0" y="16097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8973739" y="1617484"/>
            <a:ext cx="2294385" cy="1609754"/>
          </a:xfrm>
          <a:custGeom>
            <a:avLst/>
            <a:gdLst>
              <a:gd name="connsiteX0" fmla="*/ 0 w 2294385"/>
              <a:gd name="connsiteY0" fmla="*/ 0 h 1609754"/>
              <a:gd name="connsiteX1" fmla="*/ 2294385 w 2294385"/>
              <a:gd name="connsiteY1" fmla="*/ 0 h 1609754"/>
              <a:gd name="connsiteX2" fmla="*/ 2294385 w 2294385"/>
              <a:gd name="connsiteY2" fmla="*/ 1609754 h 1609754"/>
              <a:gd name="connsiteX3" fmla="*/ 0 w 2294385"/>
              <a:gd name="connsiteY3" fmla="*/ 1609754 h 160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4385" h="1609754">
                <a:moveTo>
                  <a:pt x="0" y="0"/>
                </a:moveTo>
                <a:lnTo>
                  <a:pt x="2294385" y="0"/>
                </a:lnTo>
                <a:lnTo>
                  <a:pt x="2294385" y="1609754"/>
                </a:lnTo>
                <a:lnTo>
                  <a:pt x="0" y="16097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6356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358663"/>
          </a:xfrm>
          <a:custGeom>
            <a:avLst/>
            <a:gdLst>
              <a:gd name="connsiteX0" fmla="*/ 0 w 12192000"/>
              <a:gd name="connsiteY0" fmla="*/ 0 h 4197927"/>
              <a:gd name="connsiteX1" fmla="*/ 12192000 w 12192000"/>
              <a:gd name="connsiteY1" fmla="*/ 0 h 4197927"/>
              <a:gd name="connsiteX2" fmla="*/ 12192000 w 12192000"/>
              <a:gd name="connsiteY2" fmla="*/ 4197927 h 4197927"/>
              <a:gd name="connsiteX3" fmla="*/ 0 w 12192000"/>
              <a:gd name="connsiteY3" fmla="*/ 4197927 h 419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197927">
                <a:moveTo>
                  <a:pt x="0" y="0"/>
                </a:moveTo>
                <a:lnTo>
                  <a:pt x="12192000" y="0"/>
                </a:lnTo>
                <a:lnTo>
                  <a:pt x="12192000" y="4197927"/>
                </a:lnTo>
                <a:lnTo>
                  <a:pt x="0" y="41979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105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73523" y="1509485"/>
            <a:ext cx="5696647" cy="1923291"/>
          </a:xfrm>
          <a:custGeom>
            <a:avLst/>
            <a:gdLst>
              <a:gd name="connsiteX0" fmla="*/ 0 w 5696647"/>
              <a:gd name="connsiteY0" fmla="*/ 0 h 1923291"/>
              <a:gd name="connsiteX1" fmla="*/ 5696647 w 5696647"/>
              <a:gd name="connsiteY1" fmla="*/ 0 h 1923291"/>
              <a:gd name="connsiteX2" fmla="*/ 5696647 w 5696647"/>
              <a:gd name="connsiteY2" fmla="*/ 1923291 h 1923291"/>
              <a:gd name="connsiteX3" fmla="*/ 0 w 5696647"/>
              <a:gd name="connsiteY3" fmla="*/ 1923291 h 192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6647" h="1923291">
                <a:moveTo>
                  <a:pt x="0" y="0"/>
                </a:moveTo>
                <a:lnTo>
                  <a:pt x="5696647" y="0"/>
                </a:lnTo>
                <a:lnTo>
                  <a:pt x="5696647" y="1923291"/>
                </a:lnTo>
                <a:lnTo>
                  <a:pt x="0" y="19232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542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937D1-3DD7-4885-973A-A336DF2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D6DB3-2D29-43E3-B310-A3B2D8D4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817157C-130F-4CC4-BDCC-2D48500E5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5B37631-AD0A-43DA-996D-6DE19B6F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70D7CC5-559A-46A8-994D-E0B9B774EA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913439" cy="6857999"/>
          </a:xfrm>
          <a:custGeom>
            <a:avLst/>
            <a:gdLst>
              <a:gd name="connsiteX0" fmla="*/ 0 w 5913439"/>
              <a:gd name="connsiteY0" fmla="*/ 0 h 6857999"/>
              <a:gd name="connsiteX1" fmla="*/ 5786218 w 5913439"/>
              <a:gd name="connsiteY1" fmla="*/ 0 h 6857999"/>
              <a:gd name="connsiteX2" fmla="*/ 5788155 w 5913439"/>
              <a:gd name="connsiteY2" fmla="*/ 805 h 6857999"/>
              <a:gd name="connsiteX3" fmla="*/ 5805219 w 5913439"/>
              <a:gd name="connsiteY3" fmla="*/ 8439 h 6857999"/>
              <a:gd name="connsiteX4" fmla="*/ 5822732 w 5913439"/>
              <a:gd name="connsiteY4" fmla="*/ 14726 h 6857999"/>
              <a:gd name="connsiteX5" fmla="*/ 5840245 w 5913439"/>
              <a:gd name="connsiteY5" fmla="*/ 20563 h 6857999"/>
              <a:gd name="connsiteX6" fmla="*/ 5848777 w 5913439"/>
              <a:gd name="connsiteY6" fmla="*/ 23258 h 6857999"/>
              <a:gd name="connsiteX7" fmla="*/ 5858206 w 5913439"/>
              <a:gd name="connsiteY7" fmla="*/ 25503 h 6857999"/>
              <a:gd name="connsiteX8" fmla="*/ 5866738 w 5913439"/>
              <a:gd name="connsiteY8" fmla="*/ 27299 h 6857999"/>
              <a:gd name="connsiteX9" fmla="*/ 5875719 w 5913439"/>
              <a:gd name="connsiteY9" fmla="*/ 28646 h 6857999"/>
              <a:gd name="connsiteX10" fmla="*/ 5885149 w 5913439"/>
              <a:gd name="connsiteY10" fmla="*/ 29993 h 6857999"/>
              <a:gd name="connsiteX11" fmla="*/ 5894130 w 5913439"/>
              <a:gd name="connsiteY11" fmla="*/ 30891 h 6857999"/>
              <a:gd name="connsiteX12" fmla="*/ 5896375 w 5913439"/>
              <a:gd name="connsiteY12" fmla="*/ 30891 h 6857999"/>
              <a:gd name="connsiteX13" fmla="*/ 5898621 w 5913439"/>
              <a:gd name="connsiteY13" fmla="*/ 31790 h 6857999"/>
              <a:gd name="connsiteX14" fmla="*/ 5900417 w 5913439"/>
              <a:gd name="connsiteY14" fmla="*/ 33137 h 6857999"/>
              <a:gd name="connsiteX15" fmla="*/ 5902662 w 5913439"/>
              <a:gd name="connsiteY15" fmla="*/ 34484 h 6857999"/>
              <a:gd name="connsiteX16" fmla="*/ 5906254 w 5913439"/>
              <a:gd name="connsiteY16" fmla="*/ 38076 h 6857999"/>
              <a:gd name="connsiteX17" fmla="*/ 5908949 w 5913439"/>
              <a:gd name="connsiteY17" fmla="*/ 42117 h 6857999"/>
              <a:gd name="connsiteX18" fmla="*/ 5910296 w 5913439"/>
              <a:gd name="connsiteY18" fmla="*/ 45261 h 6857999"/>
              <a:gd name="connsiteX19" fmla="*/ 5911643 w 5913439"/>
              <a:gd name="connsiteY19" fmla="*/ 49751 h 6857999"/>
              <a:gd name="connsiteX20" fmla="*/ 5912541 w 5913439"/>
              <a:gd name="connsiteY20" fmla="*/ 55589 h 6857999"/>
              <a:gd name="connsiteX21" fmla="*/ 5912990 w 5913439"/>
              <a:gd name="connsiteY21" fmla="*/ 61876 h 6857999"/>
              <a:gd name="connsiteX22" fmla="*/ 5913439 w 5913439"/>
              <a:gd name="connsiteY22" fmla="*/ 78490 h 6857999"/>
              <a:gd name="connsiteX23" fmla="*/ 5912990 w 5913439"/>
              <a:gd name="connsiteY23" fmla="*/ 98697 h 6857999"/>
              <a:gd name="connsiteX24" fmla="*/ 5912092 w 5913439"/>
              <a:gd name="connsiteY24" fmla="*/ 121598 h 6857999"/>
              <a:gd name="connsiteX25" fmla="*/ 5910296 w 5913439"/>
              <a:gd name="connsiteY25" fmla="*/ 146296 h 6857999"/>
              <a:gd name="connsiteX26" fmla="*/ 5907601 w 5913439"/>
              <a:gd name="connsiteY26" fmla="*/ 172790 h 6857999"/>
              <a:gd name="connsiteX27" fmla="*/ 5904907 w 5913439"/>
              <a:gd name="connsiteY27" fmla="*/ 199732 h 6857999"/>
              <a:gd name="connsiteX28" fmla="*/ 5901315 w 5913439"/>
              <a:gd name="connsiteY28" fmla="*/ 226226 h 6857999"/>
              <a:gd name="connsiteX29" fmla="*/ 5897273 w 5913439"/>
              <a:gd name="connsiteY29" fmla="*/ 252271 h 6857999"/>
              <a:gd name="connsiteX30" fmla="*/ 5892783 w 5913439"/>
              <a:gd name="connsiteY30" fmla="*/ 277417 h 6857999"/>
              <a:gd name="connsiteX31" fmla="*/ 5888742 w 5913439"/>
              <a:gd name="connsiteY31" fmla="*/ 299420 h 6857999"/>
              <a:gd name="connsiteX32" fmla="*/ 5884251 w 5913439"/>
              <a:gd name="connsiteY32" fmla="*/ 319178 h 6857999"/>
              <a:gd name="connsiteX33" fmla="*/ 5882006 w 5913439"/>
              <a:gd name="connsiteY33" fmla="*/ 327261 h 6857999"/>
              <a:gd name="connsiteX34" fmla="*/ 5879761 w 5913439"/>
              <a:gd name="connsiteY34" fmla="*/ 334895 h 6857999"/>
              <a:gd name="connsiteX35" fmla="*/ 5877515 w 5913439"/>
              <a:gd name="connsiteY35" fmla="*/ 341631 h 6857999"/>
              <a:gd name="connsiteX36" fmla="*/ 5875270 w 5913439"/>
              <a:gd name="connsiteY36" fmla="*/ 346570 h 6857999"/>
              <a:gd name="connsiteX37" fmla="*/ 5873025 w 5913439"/>
              <a:gd name="connsiteY37" fmla="*/ 350611 h 6857999"/>
              <a:gd name="connsiteX38" fmla="*/ 5871229 w 5913439"/>
              <a:gd name="connsiteY38" fmla="*/ 353306 h 6857999"/>
              <a:gd name="connsiteX39" fmla="*/ 5866289 w 5913439"/>
              <a:gd name="connsiteY39" fmla="*/ 356898 h 6857999"/>
              <a:gd name="connsiteX40" fmla="*/ 5861350 w 5913439"/>
              <a:gd name="connsiteY40" fmla="*/ 359592 h 6857999"/>
              <a:gd name="connsiteX41" fmla="*/ 5855512 w 5913439"/>
              <a:gd name="connsiteY41" fmla="*/ 362736 h 6857999"/>
              <a:gd name="connsiteX42" fmla="*/ 5849675 w 5913439"/>
              <a:gd name="connsiteY42" fmla="*/ 364981 h 6857999"/>
              <a:gd name="connsiteX43" fmla="*/ 5838448 w 5913439"/>
              <a:gd name="connsiteY43" fmla="*/ 369471 h 6857999"/>
              <a:gd name="connsiteX44" fmla="*/ 5826773 w 5913439"/>
              <a:gd name="connsiteY44" fmla="*/ 374411 h 6857999"/>
              <a:gd name="connsiteX45" fmla="*/ 5821834 w 5913439"/>
              <a:gd name="connsiteY45" fmla="*/ 378452 h 6857999"/>
              <a:gd name="connsiteX46" fmla="*/ 5816894 w 5913439"/>
              <a:gd name="connsiteY46" fmla="*/ 382045 h 6857999"/>
              <a:gd name="connsiteX47" fmla="*/ 5813751 w 5913439"/>
              <a:gd name="connsiteY47" fmla="*/ 385637 h 6857999"/>
              <a:gd name="connsiteX48" fmla="*/ 5810608 w 5913439"/>
              <a:gd name="connsiteY48" fmla="*/ 388780 h 6857999"/>
              <a:gd name="connsiteX49" fmla="*/ 5808812 w 5913439"/>
              <a:gd name="connsiteY49" fmla="*/ 391924 h 6857999"/>
              <a:gd name="connsiteX50" fmla="*/ 5807015 w 5913439"/>
              <a:gd name="connsiteY50" fmla="*/ 395067 h 6857999"/>
              <a:gd name="connsiteX51" fmla="*/ 5806117 w 5913439"/>
              <a:gd name="connsiteY51" fmla="*/ 397761 h 6857999"/>
              <a:gd name="connsiteX52" fmla="*/ 5805668 w 5913439"/>
              <a:gd name="connsiteY52" fmla="*/ 400905 h 6857999"/>
              <a:gd name="connsiteX53" fmla="*/ 5806117 w 5913439"/>
              <a:gd name="connsiteY53" fmla="*/ 403599 h 6857999"/>
              <a:gd name="connsiteX54" fmla="*/ 5806566 w 5913439"/>
              <a:gd name="connsiteY54" fmla="*/ 405844 h 6857999"/>
              <a:gd name="connsiteX55" fmla="*/ 5807464 w 5913439"/>
              <a:gd name="connsiteY55" fmla="*/ 408538 h 6857999"/>
              <a:gd name="connsiteX56" fmla="*/ 5808812 w 5913439"/>
              <a:gd name="connsiteY56" fmla="*/ 410784 h 6857999"/>
              <a:gd name="connsiteX57" fmla="*/ 5812404 w 5913439"/>
              <a:gd name="connsiteY57" fmla="*/ 416172 h 6857999"/>
              <a:gd name="connsiteX58" fmla="*/ 5816894 w 5913439"/>
              <a:gd name="connsiteY58" fmla="*/ 420662 h 6857999"/>
              <a:gd name="connsiteX59" fmla="*/ 5827671 w 5913439"/>
              <a:gd name="connsiteY59" fmla="*/ 430092 h 6857999"/>
              <a:gd name="connsiteX60" fmla="*/ 5832611 w 5913439"/>
              <a:gd name="connsiteY60" fmla="*/ 435032 h 6857999"/>
              <a:gd name="connsiteX61" fmla="*/ 5837101 w 5913439"/>
              <a:gd name="connsiteY61" fmla="*/ 439971 h 6857999"/>
              <a:gd name="connsiteX62" fmla="*/ 5838898 w 5913439"/>
              <a:gd name="connsiteY62" fmla="*/ 442666 h 6857999"/>
              <a:gd name="connsiteX63" fmla="*/ 5840694 w 5913439"/>
              <a:gd name="connsiteY63" fmla="*/ 445360 h 6857999"/>
              <a:gd name="connsiteX64" fmla="*/ 5842041 w 5913439"/>
              <a:gd name="connsiteY64" fmla="*/ 448054 h 6857999"/>
              <a:gd name="connsiteX65" fmla="*/ 5842939 w 5913439"/>
              <a:gd name="connsiteY65" fmla="*/ 451647 h 6857999"/>
              <a:gd name="connsiteX66" fmla="*/ 5843388 w 5913439"/>
              <a:gd name="connsiteY66" fmla="*/ 454790 h 6857999"/>
              <a:gd name="connsiteX67" fmla="*/ 5843388 w 5913439"/>
              <a:gd name="connsiteY67" fmla="*/ 457933 h 6857999"/>
              <a:gd name="connsiteX68" fmla="*/ 5842939 w 5913439"/>
              <a:gd name="connsiteY68" fmla="*/ 461526 h 6857999"/>
              <a:gd name="connsiteX69" fmla="*/ 5842041 w 5913439"/>
              <a:gd name="connsiteY69" fmla="*/ 465118 h 6857999"/>
              <a:gd name="connsiteX70" fmla="*/ 5834856 w 5913439"/>
              <a:gd name="connsiteY70" fmla="*/ 461526 h 6857999"/>
              <a:gd name="connsiteX71" fmla="*/ 5827671 w 5913439"/>
              <a:gd name="connsiteY71" fmla="*/ 459280 h 6857999"/>
              <a:gd name="connsiteX72" fmla="*/ 5821385 w 5913439"/>
              <a:gd name="connsiteY72" fmla="*/ 457933 h 6857999"/>
              <a:gd name="connsiteX73" fmla="*/ 5815098 w 5913439"/>
              <a:gd name="connsiteY73" fmla="*/ 457484 h 6857999"/>
              <a:gd name="connsiteX74" fmla="*/ 5809710 w 5913439"/>
              <a:gd name="connsiteY74" fmla="*/ 457933 h 6857999"/>
              <a:gd name="connsiteX75" fmla="*/ 5804321 w 5913439"/>
              <a:gd name="connsiteY75" fmla="*/ 459280 h 6857999"/>
              <a:gd name="connsiteX76" fmla="*/ 5799831 w 5913439"/>
              <a:gd name="connsiteY76" fmla="*/ 461076 h 6857999"/>
              <a:gd name="connsiteX77" fmla="*/ 5795340 w 5913439"/>
              <a:gd name="connsiteY77" fmla="*/ 463771 h 6857999"/>
              <a:gd name="connsiteX78" fmla="*/ 5790850 w 5913439"/>
              <a:gd name="connsiteY78" fmla="*/ 466914 h 6857999"/>
              <a:gd name="connsiteX79" fmla="*/ 5786808 w 5913439"/>
              <a:gd name="connsiteY79" fmla="*/ 470506 h 6857999"/>
              <a:gd name="connsiteX80" fmla="*/ 5782767 w 5913439"/>
              <a:gd name="connsiteY80" fmla="*/ 474548 h 6857999"/>
              <a:gd name="connsiteX81" fmla="*/ 5779175 w 5913439"/>
              <a:gd name="connsiteY81" fmla="*/ 479038 h 6857999"/>
              <a:gd name="connsiteX82" fmla="*/ 5772439 w 5913439"/>
              <a:gd name="connsiteY82" fmla="*/ 488917 h 6857999"/>
              <a:gd name="connsiteX83" fmla="*/ 5765703 w 5913439"/>
              <a:gd name="connsiteY83" fmla="*/ 499245 h 6857999"/>
              <a:gd name="connsiteX84" fmla="*/ 5758968 w 5913439"/>
              <a:gd name="connsiteY84" fmla="*/ 510023 h 6857999"/>
              <a:gd name="connsiteX85" fmla="*/ 5752232 w 5913439"/>
              <a:gd name="connsiteY85" fmla="*/ 519902 h 6857999"/>
              <a:gd name="connsiteX86" fmla="*/ 5748639 w 5913439"/>
              <a:gd name="connsiteY86" fmla="*/ 524841 h 6857999"/>
              <a:gd name="connsiteX87" fmla="*/ 5744149 w 5913439"/>
              <a:gd name="connsiteY87" fmla="*/ 529331 h 6857999"/>
              <a:gd name="connsiteX88" fmla="*/ 5740108 w 5913439"/>
              <a:gd name="connsiteY88" fmla="*/ 533373 h 6857999"/>
              <a:gd name="connsiteX89" fmla="*/ 5736066 w 5913439"/>
              <a:gd name="connsiteY89" fmla="*/ 536965 h 6857999"/>
              <a:gd name="connsiteX90" fmla="*/ 5731127 w 5913439"/>
              <a:gd name="connsiteY90" fmla="*/ 539659 h 6857999"/>
              <a:gd name="connsiteX91" fmla="*/ 5726187 w 5913439"/>
              <a:gd name="connsiteY91" fmla="*/ 542354 h 6857999"/>
              <a:gd name="connsiteX92" fmla="*/ 5721248 w 5913439"/>
              <a:gd name="connsiteY92" fmla="*/ 544150 h 6857999"/>
              <a:gd name="connsiteX93" fmla="*/ 5715410 w 5913439"/>
              <a:gd name="connsiteY93" fmla="*/ 545048 h 6857999"/>
              <a:gd name="connsiteX94" fmla="*/ 5709124 w 5913439"/>
              <a:gd name="connsiteY94" fmla="*/ 545497 h 6857999"/>
              <a:gd name="connsiteX95" fmla="*/ 5702388 w 5913439"/>
              <a:gd name="connsiteY95" fmla="*/ 545048 h 6857999"/>
              <a:gd name="connsiteX96" fmla="*/ 5695203 w 5913439"/>
              <a:gd name="connsiteY96" fmla="*/ 543701 h 6857999"/>
              <a:gd name="connsiteX97" fmla="*/ 5688018 w 5913439"/>
              <a:gd name="connsiteY97" fmla="*/ 541007 h 6857999"/>
              <a:gd name="connsiteX98" fmla="*/ 5659729 w 5913439"/>
              <a:gd name="connsiteY98" fmla="*/ 546844 h 6857999"/>
              <a:gd name="connsiteX99" fmla="*/ 5631888 w 5913439"/>
              <a:gd name="connsiteY99" fmla="*/ 551335 h 6857999"/>
              <a:gd name="connsiteX100" fmla="*/ 5604496 w 5913439"/>
              <a:gd name="connsiteY100" fmla="*/ 555825 h 6857999"/>
              <a:gd name="connsiteX101" fmla="*/ 5576206 w 5913439"/>
              <a:gd name="connsiteY101" fmla="*/ 559417 h 6857999"/>
              <a:gd name="connsiteX102" fmla="*/ 5548366 w 5913439"/>
              <a:gd name="connsiteY102" fmla="*/ 562112 h 6857999"/>
              <a:gd name="connsiteX103" fmla="*/ 5534445 w 5913439"/>
              <a:gd name="connsiteY103" fmla="*/ 563010 h 6857999"/>
              <a:gd name="connsiteX104" fmla="*/ 5520076 w 5913439"/>
              <a:gd name="connsiteY104" fmla="*/ 563459 h 6857999"/>
              <a:gd name="connsiteX105" fmla="*/ 5506155 w 5913439"/>
              <a:gd name="connsiteY105" fmla="*/ 563908 h 6857999"/>
              <a:gd name="connsiteX106" fmla="*/ 5491786 w 5913439"/>
              <a:gd name="connsiteY106" fmla="*/ 563908 h 6857999"/>
              <a:gd name="connsiteX107" fmla="*/ 5477417 w 5913439"/>
              <a:gd name="connsiteY107" fmla="*/ 563459 h 6857999"/>
              <a:gd name="connsiteX108" fmla="*/ 5463496 w 5913439"/>
              <a:gd name="connsiteY108" fmla="*/ 563010 h 6857999"/>
              <a:gd name="connsiteX109" fmla="*/ 5434308 w 5913439"/>
              <a:gd name="connsiteY109" fmla="*/ 566602 h 6857999"/>
              <a:gd name="connsiteX110" fmla="*/ 5405120 w 5913439"/>
              <a:gd name="connsiteY110" fmla="*/ 569746 h 6857999"/>
              <a:gd name="connsiteX111" fmla="*/ 5376381 w 5913439"/>
              <a:gd name="connsiteY111" fmla="*/ 572440 h 6857999"/>
              <a:gd name="connsiteX112" fmla="*/ 5347193 w 5913439"/>
              <a:gd name="connsiteY112" fmla="*/ 574236 h 6857999"/>
              <a:gd name="connsiteX113" fmla="*/ 5318006 w 5913439"/>
              <a:gd name="connsiteY113" fmla="*/ 576032 h 6857999"/>
              <a:gd name="connsiteX114" fmla="*/ 5288818 w 5913439"/>
              <a:gd name="connsiteY114" fmla="*/ 577379 h 6857999"/>
              <a:gd name="connsiteX115" fmla="*/ 5259630 w 5913439"/>
              <a:gd name="connsiteY115" fmla="*/ 577828 h 6857999"/>
              <a:gd name="connsiteX116" fmla="*/ 5230891 w 5913439"/>
              <a:gd name="connsiteY116" fmla="*/ 578726 h 6857999"/>
              <a:gd name="connsiteX117" fmla="*/ 5172515 w 5913439"/>
              <a:gd name="connsiteY117" fmla="*/ 579624 h 6857999"/>
              <a:gd name="connsiteX118" fmla="*/ 5113690 w 5913439"/>
              <a:gd name="connsiteY118" fmla="*/ 580074 h 6857999"/>
              <a:gd name="connsiteX119" fmla="*/ 5055763 w 5913439"/>
              <a:gd name="connsiteY119" fmla="*/ 580972 h 6857999"/>
              <a:gd name="connsiteX120" fmla="*/ 5026575 w 5913439"/>
              <a:gd name="connsiteY120" fmla="*/ 581870 h 6857999"/>
              <a:gd name="connsiteX121" fmla="*/ 4996938 w 5913439"/>
              <a:gd name="connsiteY121" fmla="*/ 583217 h 6857999"/>
              <a:gd name="connsiteX122" fmla="*/ 4399709 w 5913439"/>
              <a:gd name="connsiteY122" fmla="*/ 602077 h 6857999"/>
              <a:gd name="connsiteX123" fmla="*/ 4399260 w 5913439"/>
              <a:gd name="connsiteY123" fmla="*/ 622284 h 6857999"/>
              <a:gd name="connsiteX124" fmla="*/ 4438775 w 5913439"/>
              <a:gd name="connsiteY124" fmla="*/ 631265 h 6857999"/>
              <a:gd name="connsiteX125" fmla="*/ 4478740 w 5913439"/>
              <a:gd name="connsiteY125" fmla="*/ 640246 h 6857999"/>
              <a:gd name="connsiteX126" fmla="*/ 4518257 w 5913439"/>
              <a:gd name="connsiteY126" fmla="*/ 648328 h 6857999"/>
              <a:gd name="connsiteX127" fmla="*/ 4558221 w 5913439"/>
              <a:gd name="connsiteY127" fmla="*/ 656411 h 6857999"/>
              <a:gd name="connsiteX128" fmla="*/ 4717632 w 5913439"/>
              <a:gd name="connsiteY128" fmla="*/ 688293 h 6857999"/>
              <a:gd name="connsiteX129" fmla="*/ 4757597 w 5913439"/>
              <a:gd name="connsiteY129" fmla="*/ 696376 h 6857999"/>
              <a:gd name="connsiteX130" fmla="*/ 4797113 w 5913439"/>
              <a:gd name="connsiteY130" fmla="*/ 704459 h 6857999"/>
              <a:gd name="connsiteX131" fmla="*/ 4837078 w 5913439"/>
              <a:gd name="connsiteY131" fmla="*/ 713889 h 6857999"/>
              <a:gd name="connsiteX132" fmla="*/ 4876594 w 5913439"/>
              <a:gd name="connsiteY132" fmla="*/ 722870 h 6857999"/>
              <a:gd name="connsiteX133" fmla="*/ 4915661 w 5913439"/>
              <a:gd name="connsiteY133" fmla="*/ 732300 h 6857999"/>
              <a:gd name="connsiteX134" fmla="*/ 4955177 w 5913439"/>
              <a:gd name="connsiteY134" fmla="*/ 743077 h 6857999"/>
              <a:gd name="connsiteX135" fmla="*/ 4994244 w 5913439"/>
              <a:gd name="connsiteY135" fmla="*/ 754303 h 6857999"/>
              <a:gd name="connsiteX136" fmla="*/ 5033311 w 5913439"/>
              <a:gd name="connsiteY136" fmla="*/ 765978 h 6857999"/>
              <a:gd name="connsiteX137" fmla="*/ 5049926 w 5913439"/>
              <a:gd name="connsiteY137" fmla="*/ 764631 h 6857999"/>
              <a:gd name="connsiteX138" fmla="*/ 5065642 w 5913439"/>
              <a:gd name="connsiteY138" fmla="*/ 764182 h 6857999"/>
              <a:gd name="connsiteX139" fmla="*/ 5082257 w 5913439"/>
              <a:gd name="connsiteY139" fmla="*/ 764631 h 6857999"/>
              <a:gd name="connsiteX140" fmla="*/ 5097973 w 5913439"/>
              <a:gd name="connsiteY140" fmla="*/ 766427 h 6857999"/>
              <a:gd name="connsiteX141" fmla="*/ 5113690 w 5913439"/>
              <a:gd name="connsiteY141" fmla="*/ 768672 h 6857999"/>
              <a:gd name="connsiteX142" fmla="*/ 5129856 w 5913439"/>
              <a:gd name="connsiteY142" fmla="*/ 771816 h 6857999"/>
              <a:gd name="connsiteX143" fmla="*/ 5145572 w 5913439"/>
              <a:gd name="connsiteY143" fmla="*/ 776306 h 6857999"/>
              <a:gd name="connsiteX144" fmla="*/ 5161289 w 5913439"/>
              <a:gd name="connsiteY144" fmla="*/ 782593 h 6857999"/>
              <a:gd name="connsiteX145" fmla="*/ 5167126 w 5913439"/>
              <a:gd name="connsiteY145" fmla="*/ 782144 h 6857999"/>
              <a:gd name="connsiteX146" fmla="*/ 5172964 w 5913439"/>
              <a:gd name="connsiteY146" fmla="*/ 782144 h 6857999"/>
              <a:gd name="connsiteX147" fmla="*/ 5178353 w 5913439"/>
              <a:gd name="connsiteY147" fmla="*/ 782593 h 6857999"/>
              <a:gd name="connsiteX148" fmla="*/ 5184190 w 5913439"/>
              <a:gd name="connsiteY148" fmla="*/ 783042 h 6857999"/>
              <a:gd name="connsiteX149" fmla="*/ 5189579 w 5913439"/>
              <a:gd name="connsiteY149" fmla="*/ 784389 h 6857999"/>
              <a:gd name="connsiteX150" fmla="*/ 5194967 w 5913439"/>
              <a:gd name="connsiteY150" fmla="*/ 785736 h 6857999"/>
              <a:gd name="connsiteX151" fmla="*/ 5200356 w 5913439"/>
              <a:gd name="connsiteY151" fmla="*/ 787532 h 6857999"/>
              <a:gd name="connsiteX152" fmla="*/ 5205295 w 5913439"/>
              <a:gd name="connsiteY152" fmla="*/ 789329 h 6857999"/>
              <a:gd name="connsiteX153" fmla="*/ 5215174 w 5913439"/>
              <a:gd name="connsiteY153" fmla="*/ 793819 h 6857999"/>
              <a:gd name="connsiteX154" fmla="*/ 5224604 w 5913439"/>
              <a:gd name="connsiteY154" fmla="*/ 799207 h 6857999"/>
              <a:gd name="connsiteX155" fmla="*/ 5234483 w 5913439"/>
              <a:gd name="connsiteY155" fmla="*/ 805045 h 6857999"/>
              <a:gd name="connsiteX156" fmla="*/ 5243913 w 5913439"/>
              <a:gd name="connsiteY156" fmla="*/ 810883 h 6857999"/>
              <a:gd name="connsiteX157" fmla="*/ 5253343 w 5913439"/>
              <a:gd name="connsiteY157" fmla="*/ 817618 h 6857999"/>
              <a:gd name="connsiteX158" fmla="*/ 5263222 w 5913439"/>
              <a:gd name="connsiteY158" fmla="*/ 823456 h 6857999"/>
              <a:gd name="connsiteX159" fmla="*/ 5273101 w 5913439"/>
              <a:gd name="connsiteY159" fmla="*/ 828844 h 6857999"/>
              <a:gd name="connsiteX160" fmla="*/ 5283429 w 5913439"/>
              <a:gd name="connsiteY160" fmla="*/ 833784 h 6857999"/>
              <a:gd name="connsiteX161" fmla="*/ 5293757 w 5913439"/>
              <a:gd name="connsiteY161" fmla="*/ 837376 h 6857999"/>
              <a:gd name="connsiteX162" fmla="*/ 5299146 w 5913439"/>
              <a:gd name="connsiteY162" fmla="*/ 839173 h 6857999"/>
              <a:gd name="connsiteX163" fmla="*/ 5304983 w 5913439"/>
              <a:gd name="connsiteY163" fmla="*/ 840520 h 6857999"/>
              <a:gd name="connsiteX164" fmla="*/ 5310821 w 5913439"/>
              <a:gd name="connsiteY164" fmla="*/ 841418 h 6857999"/>
              <a:gd name="connsiteX165" fmla="*/ 5316209 w 5913439"/>
              <a:gd name="connsiteY165" fmla="*/ 842316 h 6857999"/>
              <a:gd name="connsiteX166" fmla="*/ 5322496 w 5913439"/>
              <a:gd name="connsiteY166" fmla="*/ 842316 h 6857999"/>
              <a:gd name="connsiteX167" fmla="*/ 5328334 w 5913439"/>
              <a:gd name="connsiteY167" fmla="*/ 842316 h 6857999"/>
              <a:gd name="connsiteX168" fmla="*/ 5333722 w 5913439"/>
              <a:gd name="connsiteY168" fmla="*/ 842316 h 6857999"/>
              <a:gd name="connsiteX169" fmla="*/ 5338213 w 5913439"/>
              <a:gd name="connsiteY169" fmla="*/ 843214 h 6857999"/>
              <a:gd name="connsiteX170" fmla="*/ 5342254 w 5913439"/>
              <a:gd name="connsiteY170" fmla="*/ 845010 h 6857999"/>
              <a:gd name="connsiteX171" fmla="*/ 5344948 w 5913439"/>
              <a:gd name="connsiteY171" fmla="*/ 847255 h 6857999"/>
              <a:gd name="connsiteX172" fmla="*/ 5347193 w 5913439"/>
              <a:gd name="connsiteY172" fmla="*/ 850399 h 6857999"/>
              <a:gd name="connsiteX173" fmla="*/ 5348092 w 5913439"/>
              <a:gd name="connsiteY173" fmla="*/ 853991 h 6857999"/>
              <a:gd name="connsiteX174" fmla="*/ 5348990 w 5913439"/>
              <a:gd name="connsiteY174" fmla="*/ 857583 h 6857999"/>
              <a:gd name="connsiteX175" fmla="*/ 5349439 w 5913439"/>
              <a:gd name="connsiteY175" fmla="*/ 862074 h 6857999"/>
              <a:gd name="connsiteX176" fmla="*/ 5348990 w 5913439"/>
              <a:gd name="connsiteY176" fmla="*/ 866564 h 6857999"/>
              <a:gd name="connsiteX177" fmla="*/ 5348990 w 5913439"/>
              <a:gd name="connsiteY177" fmla="*/ 871055 h 6857999"/>
              <a:gd name="connsiteX178" fmla="*/ 5347642 w 5913439"/>
              <a:gd name="connsiteY178" fmla="*/ 880485 h 6857999"/>
              <a:gd name="connsiteX179" fmla="*/ 5346295 w 5913439"/>
              <a:gd name="connsiteY179" fmla="*/ 890364 h 6857999"/>
              <a:gd name="connsiteX180" fmla="*/ 5345397 w 5913439"/>
              <a:gd name="connsiteY180" fmla="*/ 898895 h 6857999"/>
              <a:gd name="connsiteX181" fmla="*/ 5344948 w 5913439"/>
              <a:gd name="connsiteY181" fmla="*/ 955924 h 6857999"/>
              <a:gd name="connsiteX182" fmla="*/ 5344499 w 5913439"/>
              <a:gd name="connsiteY182" fmla="*/ 1013402 h 6857999"/>
              <a:gd name="connsiteX183" fmla="*/ 5344050 w 5913439"/>
              <a:gd name="connsiteY183" fmla="*/ 1128358 h 6857999"/>
              <a:gd name="connsiteX184" fmla="*/ 5356623 w 5913439"/>
              <a:gd name="connsiteY184" fmla="*/ 1125663 h 6857999"/>
              <a:gd name="connsiteX185" fmla="*/ 5362012 w 5913439"/>
              <a:gd name="connsiteY185" fmla="*/ 1125214 h 6857999"/>
              <a:gd name="connsiteX186" fmla="*/ 5366951 w 5913439"/>
              <a:gd name="connsiteY186" fmla="*/ 1124765 h 6857999"/>
              <a:gd name="connsiteX187" fmla="*/ 5370993 w 5913439"/>
              <a:gd name="connsiteY187" fmla="*/ 1124765 h 6857999"/>
              <a:gd name="connsiteX188" fmla="*/ 5375034 w 5913439"/>
              <a:gd name="connsiteY188" fmla="*/ 1124765 h 6857999"/>
              <a:gd name="connsiteX189" fmla="*/ 5378627 w 5913439"/>
              <a:gd name="connsiteY189" fmla="*/ 1125663 h 6857999"/>
              <a:gd name="connsiteX190" fmla="*/ 5381770 w 5913439"/>
              <a:gd name="connsiteY190" fmla="*/ 1126561 h 6857999"/>
              <a:gd name="connsiteX191" fmla="*/ 5384015 w 5913439"/>
              <a:gd name="connsiteY191" fmla="*/ 1127459 h 6857999"/>
              <a:gd name="connsiteX192" fmla="*/ 5386260 w 5913439"/>
              <a:gd name="connsiteY192" fmla="*/ 1129256 h 6857999"/>
              <a:gd name="connsiteX193" fmla="*/ 5388057 w 5913439"/>
              <a:gd name="connsiteY193" fmla="*/ 1130603 h 6857999"/>
              <a:gd name="connsiteX194" fmla="*/ 5389404 w 5913439"/>
              <a:gd name="connsiteY194" fmla="*/ 1132399 h 6857999"/>
              <a:gd name="connsiteX195" fmla="*/ 5390302 w 5913439"/>
              <a:gd name="connsiteY195" fmla="*/ 1134644 h 6857999"/>
              <a:gd name="connsiteX196" fmla="*/ 5391200 w 5913439"/>
              <a:gd name="connsiteY196" fmla="*/ 1136889 h 6857999"/>
              <a:gd name="connsiteX197" fmla="*/ 5391649 w 5913439"/>
              <a:gd name="connsiteY197" fmla="*/ 1139135 h 6857999"/>
              <a:gd name="connsiteX198" fmla="*/ 5392098 w 5913439"/>
              <a:gd name="connsiteY198" fmla="*/ 1141829 h 6857999"/>
              <a:gd name="connsiteX199" fmla="*/ 5392098 w 5913439"/>
              <a:gd name="connsiteY199" fmla="*/ 1147666 h 6857999"/>
              <a:gd name="connsiteX200" fmla="*/ 5391200 w 5913439"/>
              <a:gd name="connsiteY200" fmla="*/ 1153953 h 6857999"/>
              <a:gd name="connsiteX201" fmla="*/ 5389853 w 5913439"/>
              <a:gd name="connsiteY201" fmla="*/ 1160240 h 6857999"/>
              <a:gd name="connsiteX202" fmla="*/ 5388506 w 5913439"/>
              <a:gd name="connsiteY202" fmla="*/ 1166526 h 6857999"/>
              <a:gd name="connsiteX203" fmla="*/ 5385811 w 5913439"/>
              <a:gd name="connsiteY203" fmla="*/ 1179549 h 6857999"/>
              <a:gd name="connsiteX204" fmla="*/ 5384913 w 5913439"/>
              <a:gd name="connsiteY204" fmla="*/ 1185835 h 6857999"/>
              <a:gd name="connsiteX205" fmla="*/ 5384464 w 5913439"/>
              <a:gd name="connsiteY205" fmla="*/ 1191673 h 6857999"/>
              <a:gd name="connsiteX206" fmla="*/ 5385362 w 5913439"/>
              <a:gd name="connsiteY206" fmla="*/ 1207390 h 6857999"/>
              <a:gd name="connsiteX207" fmla="*/ 5387158 w 5913439"/>
              <a:gd name="connsiteY207" fmla="*/ 1223555 h 6857999"/>
              <a:gd name="connsiteX208" fmla="*/ 5389853 w 5913439"/>
              <a:gd name="connsiteY208" fmla="*/ 1239721 h 6857999"/>
              <a:gd name="connsiteX209" fmla="*/ 5392996 w 5913439"/>
              <a:gd name="connsiteY209" fmla="*/ 1255437 h 6857999"/>
              <a:gd name="connsiteX210" fmla="*/ 5398834 w 5913439"/>
              <a:gd name="connsiteY210" fmla="*/ 1287768 h 6857999"/>
              <a:gd name="connsiteX211" fmla="*/ 5401079 w 5913439"/>
              <a:gd name="connsiteY211" fmla="*/ 1303934 h 6857999"/>
              <a:gd name="connsiteX212" fmla="*/ 5402875 w 5913439"/>
              <a:gd name="connsiteY212" fmla="*/ 1320100 h 6857999"/>
              <a:gd name="connsiteX213" fmla="*/ 5403324 w 5913439"/>
              <a:gd name="connsiteY213" fmla="*/ 1327733 h 6857999"/>
              <a:gd name="connsiteX214" fmla="*/ 5403773 w 5913439"/>
              <a:gd name="connsiteY214" fmla="*/ 1336265 h 6857999"/>
              <a:gd name="connsiteX215" fmla="*/ 5403773 w 5913439"/>
              <a:gd name="connsiteY215" fmla="*/ 1343899 h 6857999"/>
              <a:gd name="connsiteX216" fmla="*/ 5403324 w 5913439"/>
              <a:gd name="connsiteY216" fmla="*/ 1351533 h 6857999"/>
              <a:gd name="connsiteX217" fmla="*/ 5402426 w 5913439"/>
              <a:gd name="connsiteY217" fmla="*/ 1359616 h 6857999"/>
              <a:gd name="connsiteX218" fmla="*/ 5401528 w 5913439"/>
              <a:gd name="connsiteY218" fmla="*/ 1367699 h 6857999"/>
              <a:gd name="connsiteX219" fmla="*/ 5399732 w 5913439"/>
              <a:gd name="connsiteY219" fmla="*/ 1375332 h 6857999"/>
              <a:gd name="connsiteX220" fmla="*/ 5397936 w 5913439"/>
              <a:gd name="connsiteY220" fmla="*/ 1382966 h 6857999"/>
              <a:gd name="connsiteX221" fmla="*/ 5395241 w 5913439"/>
              <a:gd name="connsiteY221" fmla="*/ 1390600 h 6857999"/>
              <a:gd name="connsiteX222" fmla="*/ 5392547 w 5913439"/>
              <a:gd name="connsiteY222" fmla="*/ 1398234 h 6857999"/>
              <a:gd name="connsiteX223" fmla="*/ 5388955 w 5913439"/>
              <a:gd name="connsiteY223" fmla="*/ 1405867 h 6857999"/>
              <a:gd name="connsiteX224" fmla="*/ 5384913 w 5913439"/>
              <a:gd name="connsiteY224" fmla="*/ 1413501 h 6857999"/>
              <a:gd name="connsiteX225" fmla="*/ 5379974 w 5913439"/>
              <a:gd name="connsiteY225" fmla="*/ 1421135 h 6857999"/>
              <a:gd name="connsiteX226" fmla="*/ 5374136 w 5913439"/>
              <a:gd name="connsiteY226" fmla="*/ 1428320 h 6857999"/>
              <a:gd name="connsiteX227" fmla="*/ 5368299 w 5913439"/>
              <a:gd name="connsiteY227" fmla="*/ 1435504 h 6857999"/>
              <a:gd name="connsiteX228" fmla="*/ 5361563 w 5913439"/>
              <a:gd name="connsiteY228" fmla="*/ 1443138 h 6857999"/>
              <a:gd name="connsiteX229" fmla="*/ 5335518 w 5913439"/>
              <a:gd name="connsiteY229" fmla="*/ 1475469 h 6857999"/>
              <a:gd name="connsiteX230" fmla="*/ 5339560 w 5913439"/>
              <a:gd name="connsiteY230" fmla="*/ 1484450 h 6857999"/>
              <a:gd name="connsiteX231" fmla="*/ 5342703 w 5913439"/>
              <a:gd name="connsiteY231" fmla="*/ 1493431 h 6857999"/>
              <a:gd name="connsiteX232" fmla="*/ 5344948 w 5913439"/>
              <a:gd name="connsiteY232" fmla="*/ 1501514 h 6857999"/>
              <a:gd name="connsiteX233" fmla="*/ 5346744 w 5913439"/>
              <a:gd name="connsiteY233" fmla="*/ 1510046 h 6857999"/>
              <a:gd name="connsiteX234" fmla="*/ 5347642 w 5913439"/>
              <a:gd name="connsiteY234" fmla="*/ 1518578 h 6857999"/>
              <a:gd name="connsiteX235" fmla="*/ 5348541 w 5913439"/>
              <a:gd name="connsiteY235" fmla="*/ 1526211 h 6857999"/>
              <a:gd name="connsiteX236" fmla="*/ 5348541 w 5913439"/>
              <a:gd name="connsiteY236" fmla="*/ 1533845 h 6857999"/>
              <a:gd name="connsiteX237" fmla="*/ 5348092 w 5913439"/>
              <a:gd name="connsiteY237" fmla="*/ 1541479 h 6857999"/>
              <a:gd name="connsiteX238" fmla="*/ 5347193 w 5913439"/>
              <a:gd name="connsiteY238" fmla="*/ 1548664 h 6857999"/>
              <a:gd name="connsiteX239" fmla="*/ 5345846 w 5913439"/>
              <a:gd name="connsiteY239" fmla="*/ 1556298 h 6857999"/>
              <a:gd name="connsiteX240" fmla="*/ 5344050 w 5913439"/>
              <a:gd name="connsiteY240" fmla="*/ 1563033 h 6857999"/>
              <a:gd name="connsiteX241" fmla="*/ 5341356 w 5913439"/>
              <a:gd name="connsiteY241" fmla="*/ 1569769 h 6857999"/>
              <a:gd name="connsiteX242" fmla="*/ 5337763 w 5913439"/>
              <a:gd name="connsiteY242" fmla="*/ 1576055 h 6857999"/>
              <a:gd name="connsiteX243" fmla="*/ 5334171 w 5913439"/>
              <a:gd name="connsiteY243" fmla="*/ 1581893 h 6857999"/>
              <a:gd name="connsiteX244" fmla="*/ 5330579 w 5913439"/>
              <a:gd name="connsiteY244" fmla="*/ 1588180 h 6857999"/>
              <a:gd name="connsiteX245" fmla="*/ 5326088 w 5913439"/>
              <a:gd name="connsiteY245" fmla="*/ 1594017 h 6857999"/>
              <a:gd name="connsiteX246" fmla="*/ 5321149 w 5913439"/>
              <a:gd name="connsiteY246" fmla="*/ 1598957 h 6857999"/>
              <a:gd name="connsiteX247" fmla="*/ 5315760 w 5913439"/>
              <a:gd name="connsiteY247" fmla="*/ 1603896 h 6857999"/>
              <a:gd name="connsiteX248" fmla="*/ 5309923 w 5913439"/>
              <a:gd name="connsiteY248" fmla="*/ 1608836 h 6857999"/>
              <a:gd name="connsiteX249" fmla="*/ 5303187 w 5913439"/>
              <a:gd name="connsiteY249" fmla="*/ 1612877 h 6857999"/>
              <a:gd name="connsiteX250" fmla="*/ 5296002 w 5913439"/>
              <a:gd name="connsiteY250" fmla="*/ 1616919 h 6857999"/>
              <a:gd name="connsiteX251" fmla="*/ 5288818 w 5913439"/>
              <a:gd name="connsiteY251" fmla="*/ 1620960 h 6857999"/>
              <a:gd name="connsiteX252" fmla="*/ 5281184 w 5913439"/>
              <a:gd name="connsiteY252" fmla="*/ 1624552 h 6857999"/>
              <a:gd name="connsiteX253" fmla="*/ 5273101 w 5913439"/>
              <a:gd name="connsiteY253" fmla="*/ 1627696 h 6857999"/>
              <a:gd name="connsiteX254" fmla="*/ 5264120 w 5913439"/>
              <a:gd name="connsiteY254" fmla="*/ 1630390 h 6857999"/>
              <a:gd name="connsiteX255" fmla="*/ 5255139 w 5913439"/>
              <a:gd name="connsiteY255" fmla="*/ 1632635 h 6857999"/>
              <a:gd name="connsiteX256" fmla="*/ 5246158 w 5913439"/>
              <a:gd name="connsiteY256" fmla="*/ 1634880 h 6857999"/>
              <a:gd name="connsiteX257" fmla="*/ 5236279 w 5913439"/>
              <a:gd name="connsiteY257" fmla="*/ 1636676 h 6857999"/>
              <a:gd name="connsiteX258" fmla="*/ 5225951 w 5913439"/>
              <a:gd name="connsiteY258" fmla="*/ 1637575 h 6857999"/>
              <a:gd name="connsiteX259" fmla="*/ 5215174 w 5913439"/>
              <a:gd name="connsiteY259" fmla="*/ 1638473 h 6857999"/>
              <a:gd name="connsiteX260" fmla="*/ 5204397 w 5913439"/>
              <a:gd name="connsiteY260" fmla="*/ 1638922 h 6857999"/>
              <a:gd name="connsiteX261" fmla="*/ 5193171 w 5913439"/>
              <a:gd name="connsiteY261" fmla="*/ 1638922 h 6857999"/>
              <a:gd name="connsiteX262" fmla="*/ 5183292 w 5913439"/>
              <a:gd name="connsiteY262" fmla="*/ 1641616 h 6857999"/>
              <a:gd name="connsiteX263" fmla="*/ 5173862 w 5913439"/>
              <a:gd name="connsiteY263" fmla="*/ 1644310 h 6857999"/>
              <a:gd name="connsiteX264" fmla="*/ 5163983 w 5913439"/>
              <a:gd name="connsiteY264" fmla="*/ 1646106 h 6857999"/>
              <a:gd name="connsiteX265" fmla="*/ 5154553 w 5913439"/>
              <a:gd name="connsiteY265" fmla="*/ 1647454 h 6857999"/>
              <a:gd name="connsiteX266" fmla="*/ 5144225 w 5913439"/>
              <a:gd name="connsiteY266" fmla="*/ 1647903 h 6857999"/>
              <a:gd name="connsiteX267" fmla="*/ 5134795 w 5913439"/>
              <a:gd name="connsiteY267" fmla="*/ 1647454 h 6857999"/>
              <a:gd name="connsiteX268" fmla="*/ 5129856 w 5913439"/>
              <a:gd name="connsiteY268" fmla="*/ 1647005 h 6857999"/>
              <a:gd name="connsiteX269" fmla="*/ 5124916 w 5913439"/>
              <a:gd name="connsiteY269" fmla="*/ 1646106 h 6857999"/>
              <a:gd name="connsiteX270" fmla="*/ 5119977 w 5913439"/>
              <a:gd name="connsiteY270" fmla="*/ 1644759 h 6857999"/>
              <a:gd name="connsiteX271" fmla="*/ 5114588 w 5913439"/>
              <a:gd name="connsiteY271" fmla="*/ 1643412 h 6857999"/>
              <a:gd name="connsiteX272" fmla="*/ 5104709 w 5913439"/>
              <a:gd name="connsiteY272" fmla="*/ 1647005 h 6857999"/>
              <a:gd name="connsiteX273" fmla="*/ 5094830 w 5913439"/>
              <a:gd name="connsiteY273" fmla="*/ 1650148 h 6857999"/>
              <a:gd name="connsiteX274" fmla="*/ 5084502 w 5913439"/>
              <a:gd name="connsiteY274" fmla="*/ 1651944 h 6857999"/>
              <a:gd name="connsiteX275" fmla="*/ 5079563 w 5913439"/>
              <a:gd name="connsiteY275" fmla="*/ 1652842 h 6857999"/>
              <a:gd name="connsiteX276" fmla="*/ 5074174 w 5913439"/>
              <a:gd name="connsiteY276" fmla="*/ 1653291 h 6857999"/>
              <a:gd name="connsiteX277" fmla="*/ 5069235 w 5913439"/>
              <a:gd name="connsiteY277" fmla="*/ 1653740 h 6857999"/>
              <a:gd name="connsiteX278" fmla="*/ 5063846 w 5913439"/>
              <a:gd name="connsiteY278" fmla="*/ 1653291 h 6857999"/>
              <a:gd name="connsiteX279" fmla="*/ 5058907 w 5913439"/>
              <a:gd name="connsiteY279" fmla="*/ 1652842 h 6857999"/>
              <a:gd name="connsiteX280" fmla="*/ 5053967 w 5913439"/>
              <a:gd name="connsiteY280" fmla="*/ 1652393 h 6857999"/>
              <a:gd name="connsiteX281" fmla="*/ 5049028 w 5913439"/>
              <a:gd name="connsiteY281" fmla="*/ 1651046 h 6857999"/>
              <a:gd name="connsiteX282" fmla="*/ 5043639 w 5913439"/>
              <a:gd name="connsiteY282" fmla="*/ 1649250 h 6857999"/>
              <a:gd name="connsiteX283" fmla="*/ 5038250 w 5913439"/>
              <a:gd name="connsiteY283" fmla="*/ 1647005 h 6857999"/>
              <a:gd name="connsiteX284" fmla="*/ 5033311 w 5913439"/>
              <a:gd name="connsiteY284" fmla="*/ 1644310 h 6857999"/>
              <a:gd name="connsiteX285" fmla="*/ 4911171 w 5913439"/>
              <a:gd name="connsiteY285" fmla="*/ 1665416 h 6857999"/>
              <a:gd name="connsiteX286" fmla="*/ 4911171 w 5913439"/>
              <a:gd name="connsiteY286" fmla="*/ 1675294 h 6857999"/>
              <a:gd name="connsiteX287" fmla="*/ 4910273 w 5913439"/>
              <a:gd name="connsiteY287" fmla="*/ 1685623 h 6857999"/>
              <a:gd name="connsiteX288" fmla="*/ 5237626 w 5913439"/>
              <a:gd name="connsiteY288" fmla="*/ 1766900 h 6857999"/>
              <a:gd name="connsiteX289" fmla="*/ 5264120 w 5913439"/>
              <a:gd name="connsiteY289" fmla="*/ 1774533 h 6857999"/>
              <a:gd name="connsiteX290" fmla="*/ 5291512 w 5913439"/>
              <a:gd name="connsiteY290" fmla="*/ 1781269 h 6857999"/>
              <a:gd name="connsiteX291" fmla="*/ 5345846 w 5913439"/>
              <a:gd name="connsiteY291" fmla="*/ 1794291 h 6857999"/>
              <a:gd name="connsiteX292" fmla="*/ 5399732 w 5913439"/>
              <a:gd name="connsiteY292" fmla="*/ 1806865 h 6857999"/>
              <a:gd name="connsiteX293" fmla="*/ 5454066 w 5913439"/>
              <a:gd name="connsiteY293" fmla="*/ 1820785 h 6857999"/>
              <a:gd name="connsiteX294" fmla="*/ 5480560 w 5913439"/>
              <a:gd name="connsiteY294" fmla="*/ 1827521 h 6857999"/>
              <a:gd name="connsiteX295" fmla="*/ 5507503 w 5913439"/>
              <a:gd name="connsiteY295" fmla="*/ 1835155 h 6857999"/>
              <a:gd name="connsiteX296" fmla="*/ 5534445 w 5913439"/>
              <a:gd name="connsiteY296" fmla="*/ 1843237 h 6857999"/>
              <a:gd name="connsiteX297" fmla="*/ 5560490 w 5913439"/>
              <a:gd name="connsiteY297" fmla="*/ 1852218 h 6857999"/>
              <a:gd name="connsiteX298" fmla="*/ 5586983 w 5913439"/>
              <a:gd name="connsiteY298" fmla="*/ 1861199 h 6857999"/>
              <a:gd name="connsiteX299" fmla="*/ 5613028 w 5913439"/>
              <a:gd name="connsiteY299" fmla="*/ 1871527 h 6857999"/>
              <a:gd name="connsiteX300" fmla="*/ 5639072 w 5913439"/>
              <a:gd name="connsiteY300" fmla="*/ 1882753 h 6857999"/>
              <a:gd name="connsiteX301" fmla="*/ 5664219 w 5913439"/>
              <a:gd name="connsiteY301" fmla="*/ 1894429 h 6857999"/>
              <a:gd name="connsiteX302" fmla="*/ 5676792 w 5913439"/>
              <a:gd name="connsiteY302" fmla="*/ 1897123 h 6857999"/>
              <a:gd name="connsiteX303" fmla="*/ 5688467 w 5913439"/>
              <a:gd name="connsiteY303" fmla="*/ 1900266 h 6857999"/>
              <a:gd name="connsiteX304" fmla="*/ 5699245 w 5913439"/>
              <a:gd name="connsiteY304" fmla="*/ 1903858 h 6857999"/>
              <a:gd name="connsiteX305" fmla="*/ 5710022 w 5913439"/>
              <a:gd name="connsiteY305" fmla="*/ 1907900 h 6857999"/>
              <a:gd name="connsiteX306" fmla="*/ 5719002 w 5913439"/>
              <a:gd name="connsiteY306" fmla="*/ 1912390 h 6857999"/>
              <a:gd name="connsiteX307" fmla="*/ 5727534 w 5913439"/>
              <a:gd name="connsiteY307" fmla="*/ 1917330 h 6857999"/>
              <a:gd name="connsiteX308" fmla="*/ 5731127 w 5913439"/>
              <a:gd name="connsiteY308" fmla="*/ 1920922 h 6857999"/>
              <a:gd name="connsiteX309" fmla="*/ 5734719 w 5913439"/>
              <a:gd name="connsiteY309" fmla="*/ 1924066 h 6857999"/>
              <a:gd name="connsiteX310" fmla="*/ 5738311 w 5913439"/>
              <a:gd name="connsiteY310" fmla="*/ 1927209 h 6857999"/>
              <a:gd name="connsiteX311" fmla="*/ 5741455 w 5913439"/>
              <a:gd name="connsiteY311" fmla="*/ 1930352 h 6857999"/>
              <a:gd name="connsiteX312" fmla="*/ 5744149 w 5913439"/>
              <a:gd name="connsiteY312" fmla="*/ 1933944 h 6857999"/>
              <a:gd name="connsiteX313" fmla="*/ 5746843 w 5913439"/>
              <a:gd name="connsiteY313" fmla="*/ 1937986 h 6857999"/>
              <a:gd name="connsiteX314" fmla="*/ 5749089 w 5913439"/>
              <a:gd name="connsiteY314" fmla="*/ 1941578 h 6857999"/>
              <a:gd name="connsiteX315" fmla="*/ 5751334 w 5913439"/>
              <a:gd name="connsiteY315" fmla="*/ 1946069 h 6857999"/>
              <a:gd name="connsiteX316" fmla="*/ 5752681 w 5913439"/>
              <a:gd name="connsiteY316" fmla="*/ 1950559 h 6857999"/>
              <a:gd name="connsiteX317" fmla="*/ 5754028 w 5913439"/>
              <a:gd name="connsiteY317" fmla="*/ 1955498 h 6857999"/>
              <a:gd name="connsiteX318" fmla="*/ 5755375 w 5913439"/>
              <a:gd name="connsiteY318" fmla="*/ 1960438 h 6857999"/>
              <a:gd name="connsiteX319" fmla="*/ 5755824 w 5913439"/>
              <a:gd name="connsiteY319" fmla="*/ 1965377 h 6857999"/>
              <a:gd name="connsiteX320" fmla="*/ 5756273 w 5913439"/>
              <a:gd name="connsiteY320" fmla="*/ 1970766 h 6857999"/>
              <a:gd name="connsiteX321" fmla="*/ 5756273 w 5913439"/>
              <a:gd name="connsiteY321" fmla="*/ 1976604 h 6857999"/>
              <a:gd name="connsiteX322" fmla="*/ 5755824 w 5913439"/>
              <a:gd name="connsiteY322" fmla="*/ 1982441 h 6857999"/>
              <a:gd name="connsiteX323" fmla="*/ 5755375 w 5913439"/>
              <a:gd name="connsiteY323" fmla="*/ 1988728 h 6857999"/>
              <a:gd name="connsiteX324" fmla="*/ 5754028 w 5913439"/>
              <a:gd name="connsiteY324" fmla="*/ 1995463 h 6857999"/>
              <a:gd name="connsiteX325" fmla="*/ 5752681 w 5913439"/>
              <a:gd name="connsiteY325" fmla="*/ 2002199 h 6857999"/>
              <a:gd name="connsiteX326" fmla="*/ 5750885 w 5913439"/>
              <a:gd name="connsiteY326" fmla="*/ 2009384 h 6857999"/>
              <a:gd name="connsiteX327" fmla="*/ 5748639 w 5913439"/>
              <a:gd name="connsiteY327" fmla="*/ 2016569 h 6857999"/>
              <a:gd name="connsiteX328" fmla="*/ 5747292 w 5913439"/>
              <a:gd name="connsiteY328" fmla="*/ 2022406 h 6857999"/>
              <a:gd name="connsiteX329" fmla="*/ 5745496 w 5913439"/>
              <a:gd name="connsiteY329" fmla="*/ 2027795 h 6857999"/>
              <a:gd name="connsiteX330" fmla="*/ 5744598 w 5913439"/>
              <a:gd name="connsiteY330" fmla="*/ 2034081 h 6857999"/>
              <a:gd name="connsiteX331" fmla="*/ 5744149 w 5913439"/>
              <a:gd name="connsiteY331" fmla="*/ 2039919 h 6857999"/>
              <a:gd name="connsiteX332" fmla="*/ 5743700 w 5913439"/>
              <a:gd name="connsiteY332" fmla="*/ 2052043 h 6857999"/>
              <a:gd name="connsiteX333" fmla="*/ 5743700 w 5913439"/>
              <a:gd name="connsiteY333" fmla="*/ 2064168 h 6857999"/>
              <a:gd name="connsiteX334" fmla="*/ 5745496 w 5913439"/>
              <a:gd name="connsiteY334" fmla="*/ 2089314 h 6857999"/>
              <a:gd name="connsiteX335" fmla="*/ 5745945 w 5913439"/>
              <a:gd name="connsiteY335" fmla="*/ 2102336 h 6857999"/>
              <a:gd name="connsiteX336" fmla="*/ 5746843 w 5913439"/>
              <a:gd name="connsiteY336" fmla="*/ 2114012 h 6857999"/>
              <a:gd name="connsiteX337" fmla="*/ 5749538 w 5913439"/>
              <a:gd name="connsiteY337" fmla="*/ 2128830 h 6857999"/>
              <a:gd name="connsiteX338" fmla="*/ 5751334 w 5913439"/>
              <a:gd name="connsiteY338" fmla="*/ 2143649 h 6857999"/>
              <a:gd name="connsiteX339" fmla="*/ 5751783 w 5913439"/>
              <a:gd name="connsiteY339" fmla="*/ 2157569 h 6857999"/>
              <a:gd name="connsiteX340" fmla="*/ 5751334 w 5913439"/>
              <a:gd name="connsiteY340" fmla="*/ 2171040 h 6857999"/>
              <a:gd name="connsiteX341" fmla="*/ 5749987 w 5913439"/>
              <a:gd name="connsiteY341" fmla="*/ 2184961 h 6857999"/>
              <a:gd name="connsiteX342" fmla="*/ 5747741 w 5913439"/>
              <a:gd name="connsiteY342" fmla="*/ 2197534 h 6857999"/>
              <a:gd name="connsiteX343" fmla="*/ 5743700 w 5913439"/>
              <a:gd name="connsiteY343" fmla="*/ 2209658 h 6857999"/>
              <a:gd name="connsiteX344" fmla="*/ 5739210 w 5913439"/>
              <a:gd name="connsiteY344" fmla="*/ 2222231 h 6857999"/>
              <a:gd name="connsiteX345" fmla="*/ 5733821 w 5913439"/>
              <a:gd name="connsiteY345" fmla="*/ 2233458 h 6857999"/>
              <a:gd name="connsiteX346" fmla="*/ 5727534 w 5913439"/>
              <a:gd name="connsiteY346" fmla="*/ 2244683 h 6857999"/>
              <a:gd name="connsiteX347" fmla="*/ 5720350 w 5913439"/>
              <a:gd name="connsiteY347" fmla="*/ 2255461 h 6857999"/>
              <a:gd name="connsiteX348" fmla="*/ 5712267 w 5913439"/>
              <a:gd name="connsiteY348" fmla="*/ 2265789 h 6857999"/>
              <a:gd name="connsiteX349" fmla="*/ 5702388 w 5913439"/>
              <a:gd name="connsiteY349" fmla="*/ 2275668 h 6857999"/>
              <a:gd name="connsiteX350" fmla="*/ 5692509 w 5913439"/>
              <a:gd name="connsiteY350" fmla="*/ 2285098 h 6857999"/>
              <a:gd name="connsiteX351" fmla="*/ 5681283 w 5913439"/>
              <a:gd name="connsiteY351" fmla="*/ 2294977 h 6857999"/>
              <a:gd name="connsiteX352" fmla="*/ 5668709 w 5913439"/>
              <a:gd name="connsiteY352" fmla="*/ 2303509 h 6857999"/>
              <a:gd name="connsiteX353" fmla="*/ 5677690 w 5913439"/>
              <a:gd name="connsiteY353" fmla="*/ 2309795 h 6857999"/>
              <a:gd name="connsiteX354" fmla="*/ 5686671 w 5913439"/>
              <a:gd name="connsiteY354" fmla="*/ 2316980 h 6857999"/>
              <a:gd name="connsiteX355" fmla="*/ 5695203 w 5913439"/>
              <a:gd name="connsiteY355" fmla="*/ 2325063 h 6857999"/>
              <a:gd name="connsiteX356" fmla="*/ 5698795 w 5913439"/>
              <a:gd name="connsiteY356" fmla="*/ 2328655 h 6857999"/>
              <a:gd name="connsiteX357" fmla="*/ 5701939 w 5913439"/>
              <a:gd name="connsiteY357" fmla="*/ 2332696 h 6857999"/>
              <a:gd name="connsiteX358" fmla="*/ 5705082 w 5913439"/>
              <a:gd name="connsiteY358" fmla="*/ 2336738 h 6857999"/>
              <a:gd name="connsiteX359" fmla="*/ 5706878 w 5913439"/>
              <a:gd name="connsiteY359" fmla="*/ 2340779 h 6857999"/>
              <a:gd name="connsiteX360" fmla="*/ 5708225 w 5913439"/>
              <a:gd name="connsiteY360" fmla="*/ 2344821 h 6857999"/>
              <a:gd name="connsiteX361" fmla="*/ 5708225 w 5913439"/>
              <a:gd name="connsiteY361" fmla="*/ 2348862 h 6857999"/>
              <a:gd name="connsiteX362" fmla="*/ 5708225 w 5913439"/>
              <a:gd name="connsiteY362" fmla="*/ 2351107 h 6857999"/>
              <a:gd name="connsiteX363" fmla="*/ 5707776 w 5913439"/>
              <a:gd name="connsiteY363" fmla="*/ 2352903 h 6857999"/>
              <a:gd name="connsiteX364" fmla="*/ 5706878 w 5913439"/>
              <a:gd name="connsiteY364" fmla="*/ 2354700 h 6857999"/>
              <a:gd name="connsiteX365" fmla="*/ 5705531 w 5913439"/>
              <a:gd name="connsiteY365" fmla="*/ 2356945 h 6857999"/>
              <a:gd name="connsiteX366" fmla="*/ 5704184 w 5913439"/>
              <a:gd name="connsiteY366" fmla="*/ 2359190 h 6857999"/>
              <a:gd name="connsiteX367" fmla="*/ 5702388 w 5913439"/>
              <a:gd name="connsiteY367" fmla="*/ 2360986 h 6857999"/>
              <a:gd name="connsiteX368" fmla="*/ 5697897 w 5913439"/>
              <a:gd name="connsiteY368" fmla="*/ 2364579 h 6857999"/>
              <a:gd name="connsiteX369" fmla="*/ 5693407 w 5913439"/>
              <a:gd name="connsiteY369" fmla="*/ 2368171 h 6857999"/>
              <a:gd name="connsiteX370" fmla="*/ 5688467 w 5913439"/>
              <a:gd name="connsiteY370" fmla="*/ 2371763 h 6857999"/>
              <a:gd name="connsiteX371" fmla="*/ 5679487 w 5913439"/>
              <a:gd name="connsiteY371" fmla="*/ 2379846 h 6857999"/>
              <a:gd name="connsiteX372" fmla="*/ 5670506 w 5913439"/>
              <a:gd name="connsiteY372" fmla="*/ 2388827 h 6857999"/>
              <a:gd name="connsiteX373" fmla="*/ 5661974 w 5913439"/>
              <a:gd name="connsiteY373" fmla="*/ 2398706 h 6857999"/>
              <a:gd name="connsiteX374" fmla="*/ 5644461 w 5913439"/>
              <a:gd name="connsiteY374" fmla="*/ 2417566 h 6857999"/>
              <a:gd name="connsiteX375" fmla="*/ 5635031 w 5913439"/>
              <a:gd name="connsiteY375" fmla="*/ 2426996 h 6857999"/>
              <a:gd name="connsiteX376" fmla="*/ 5626050 w 5913439"/>
              <a:gd name="connsiteY376" fmla="*/ 2435528 h 6857999"/>
              <a:gd name="connsiteX377" fmla="*/ 5621111 w 5913439"/>
              <a:gd name="connsiteY377" fmla="*/ 2439569 h 6857999"/>
              <a:gd name="connsiteX378" fmla="*/ 5616171 w 5913439"/>
              <a:gd name="connsiteY378" fmla="*/ 2443161 h 6857999"/>
              <a:gd name="connsiteX379" fmla="*/ 5611232 w 5913439"/>
              <a:gd name="connsiteY379" fmla="*/ 2446305 h 6857999"/>
              <a:gd name="connsiteX380" fmla="*/ 5605843 w 5913439"/>
              <a:gd name="connsiteY380" fmla="*/ 2448999 h 6857999"/>
              <a:gd name="connsiteX381" fmla="*/ 5600455 w 5913439"/>
              <a:gd name="connsiteY381" fmla="*/ 2451693 h 6857999"/>
              <a:gd name="connsiteX382" fmla="*/ 5594617 w 5913439"/>
              <a:gd name="connsiteY382" fmla="*/ 2453489 h 6857999"/>
              <a:gd name="connsiteX383" fmla="*/ 5588779 w 5913439"/>
              <a:gd name="connsiteY383" fmla="*/ 2455286 h 6857999"/>
              <a:gd name="connsiteX384" fmla="*/ 5582942 w 5913439"/>
              <a:gd name="connsiteY384" fmla="*/ 2456633 h 6857999"/>
              <a:gd name="connsiteX385" fmla="*/ 5576655 w 5913439"/>
              <a:gd name="connsiteY385" fmla="*/ 2457082 h 6857999"/>
              <a:gd name="connsiteX386" fmla="*/ 5570369 w 5913439"/>
              <a:gd name="connsiteY386" fmla="*/ 2457082 h 6857999"/>
              <a:gd name="connsiteX387" fmla="*/ 5563633 w 5913439"/>
              <a:gd name="connsiteY387" fmla="*/ 2456633 h 6857999"/>
              <a:gd name="connsiteX388" fmla="*/ 5555999 w 5913439"/>
              <a:gd name="connsiteY388" fmla="*/ 2455286 h 6857999"/>
              <a:gd name="connsiteX389" fmla="*/ 5548815 w 5913439"/>
              <a:gd name="connsiteY389" fmla="*/ 2453489 h 6857999"/>
              <a:gd name="connsiteX390" fmla="*/ 5541181 w 5913439"/>
              <a:gd name="connsiteY390" fmla="*/ 2450795 h 6857999"/>
              <a:gd name="connsiteX391" fmla="*/ 5533547 w 5913439"/>
              <a:gd name="connsiteY391" fmla="*/ 2447652 h 6857999"/>
              <a:gd name="connsiteX392" fmla="*/ 5525464 w 5913439"/>
              <a:gd name="connsiteY392" fmla="*/ 2443611 h 6857999"/>
              <a:gd name="connsiteX393" fmla="*/ 5517382 w 5913439"/>
              <a:gd name="connsiteY393" fmla="*/ 2447203 h 6857999"/>
              <a:gd name="connsiteX394" fmla="*/ 5510197 w 5913439"/>
              <a:gd name="connsiteY394" fmla="*/ 2450346 h 6857999"/>
              <a:gd name="connsiteX395" fmla="*/ 5503012 w 5913439"/>
              <a:gd name="connsiteY395" fmla="*/ 2453489 h 6857999"/>
              <a:gd name="connsiteX396" fmla="*/ 5495827 w 5913439"/>
              <a:gd name="connsiteY396" fmla="*/ 2456184 h 6857999"/>
              <a:gd name="connsiteX397" fmla="*/ 5480111 w 5913439"/>
              <a:gd name="connsiteY397" fmla="*/ 2460674 h 6857999"/>
              <a:gd name="connsiteX398" fmla="*/ 5465292 w 5913439"/>
              <a:gd name="connsiteY398" fmla="*/ 2464716 h 6857999"/>
              <a:gd name="connsiteX399" fmla="*/ 5449576 w 5913439"/>
              <a:gd name="connsiteY399" fmla="*/ 2467410 h 6857999"/>
              <a:gd name="connsiteX400" fmla="*/ 5434308 w 5913439"/>
              <a:gd name="connsiteY400" fmla="*/ 2470553 h 6857999"/>
              <a:gd name="connsiteX401" fmla="*/ 5419041 w 5913439"/>
              <a:gd name="connsiteY401" fmla="*/ 2471901 h 6857999"/>
              <a:gd name="connsiteX402" fmla="*/ 5403324 w 5913439"/>
              <a:gd name="connsiteY402" fmla="*/ 2473248 h 6857999"/>
              <a:gd name="connsiteX403" fmla="*/ 5371891 w 5913439"/>
              <a:gd name="connsiteY403" fmla="*/ 2475044 h 6857999"/>
              <a:gd name="connsiteX404" fmla="*/ 5341356 w 5913439"/>
              <a:gd name="connsiteY404" fmla="*/ 2476840 h 6857999"/>
              <a:gd name="connsiteX405" fmla="*/ 5325190 w 5913439"/>
              <a:gd name="connsiteY405" fmla="*/ 2477738 h 6857999"/>
              <a:gd name="connsiteX406" fmla="*/ 5309923 w 5913439"/>
              <a:gd name="connsiteY406" fmla="*/ 2478636 h 6857999"/>
              <a:gd name="connsiteX407" fmla="*/ 5294206 w 5913439"/>
              <a:gd name="connsiteY407" fmla="*/ 2479983 h 6857999"/>
              <a:gd name="connsiteX408" fmla="*/ 5278939 w 5913439"/>
              <a:gd name="connsiteY408" fmla="*/ 2482228 h 6857999"/>
              <a:gd name="connsiteX409" fmla="*/ 5275346 w 5913439"/>
              <a:gd name="connsiteY409" fmla="*/ 2506477 h 6857999"/>
              <a:gd name="connsiteX410" fmla="*/ 5278939 w 5913439"/>
              <a:gd name="connsiteY410" fmla="*/ 2523540 h 6857999"/>
              <a:gd name="connsiteX411" fmla="*/ 5282531 w 5913439"/>
              <a:gd name="connsiteY411" fmla="*/ 2540604 h 6857999"/>
              <a:gd name="connsiteX412" fmla="*/ 5285225 w 5913439"/>
              <a:gd name="connsiteY412" fmla="*/ 2558117 h 6857999"/>
              <a:gd name="connsiteX413" fmla="*/ 5287021 w 5913439"/>
              <a:gd name="connsiteY413" fmla="*/ 2575181 h 6857999"/>
              <a:gd name="connsiteX414" fmla="*/ 5287919 w 5913439"/>
              <a:gd name="connsiteY414" fmla="*/ 2584162 h 6857999"/>
              <a:gd name="connsiteX415" fmla="*/ 5287919 w 5913439"/>
              <a:gd name="connsiteY415" fmla="*/ 2592693 h 6857999"/>
              <a:gd name="connsiteX416" fmla="*/ 5287919 w 5913439"/>
              <a:gd name="connsiteY416" fmla="*/ 2601225 h 6857999"/>
              <a:gd name="connsiteX417" fmla="*/ 5287021 w 5913439"/>
              <a:gd name="connsiteY417" fmla="*/ 2609757 h 6857999"/>
              <a:gd name="connsiteX418" fmla="*/ 5286123 w 5913439"/>
              <a:gd name="connsiteY418" fmla="*/ 2618738 h 6857999"/>
              <a:gd name="connsiteX419" fmla="*/ 5284776 w 5913439"/>
              <a:gd name="connsiteY419" fmla="*/ 2627270 h 6857999"/>
              <a:gd name="connsiteX420" fmla="*/ 5282531 w 5913439"/>
              <a:gd name="connsiteY420" fmla="*/ 2635802 h 6857999"/>
              <a:gd name="connsiteX421" fmla="*/ 5279837 w 5913439"/>
              <a:gd name="connsiteY421" fmla="*/ 2644783 h 6857999"/>
              <a:gd name="connsiteX422" fmla="*/ 5282531 w 5913439"/>
              <a:gd name="connsiteY422" fmla="*/ 2649722 h 6857999"/>
              <a:gd name="connsiteX423" fmla="*/ 5284776 w 5913439"/>
              <a:gd name="connsiteY423" fmla="*/ 2655560 h 6857999"/>
              <a:gd name="connsiteX424" fmla="*/ 5286123 w 5913439"/>
              <a:gd name="connsiteY424" fmla="*/ 2660499 h 6857999"/>
              <a:gd name="connsiteX425" fmla="*/ 5287470 w 5913439"/>
              <a:gd name="connsiteY425" fmla="*/ 2665439 h 6857999"/>
              <a:gd name="connsiteX426" fmla="*/ 5287919 w 5913439"/>
              <a:gd name="connsiteY426" fmla="*/ 2670827 h 6857999"/>
              <a:gd name="connsiteX427" fmla="*/ 5288369 w 5913439"/>
              <a:gd name="connsiteY427" fmla="*/ 2675767 h 6857999"/>
              <a:gd name="connsiteX428" fmla="*/ 5288369 w 5913439"/>
              <a:gd name="connsiteY428" fmla="*/ 2680706 h 6857999"/>
              <a:gd name="connsiteX429" fmla="*/ 5287919 w 5913439"/>
              <a:gd name="connsiteY429" fmla="*/ 2686095 h 6857999"/>
              <a:gd name="connsiteX430" fmla="*/ 5286123 w 5913439"/>
              <a:gd name="connsiteY430" fmla="*/ 2696423 h 6857999"/>
              <a:gd name="connsiteX431" fmla="*/ 5283878 w 5913439"/>
              <a:gd name="connsiteY431" fmla="*/ 2706751 h 6857999"/>
              <a:gd name="connsiteX432" fmla="*/ 5278490 w 5913439"/>
              <a:gd name="connsiteY432" fmla="*/ 2727407 h 6857999"/>
              <a:gd name="connsiteX433" fmla="*/ 5276244 w 5913439"/>
              <a:gd name="connsiteY433" fmla="*/ 2747165 h 6857999"/>
              <a:gd name="connsiteX434" fmla="*/ 5273101 w 5913439"/>
              <a:gd name="connsiteY434" fmla="*/ 2766923 h 6857999"/>
              <a:gd name="connsiteX435" fmla="*/ 5270856 w 5913439"/>
              <a:gd name="connsiteY435" fmla="*/ 2776802 h 6857999"/>
              <a:gd name="connsiteX436" fmla="*/ 5268611 w 5913439"/>
              <a:gd name="connsiteY436" fmla="*/ 2786232 h 6857999"/>
              <a:gd name="connsiteX437" fmla="*/ 5265916 w 5913439"/>
              <a:gd name="connsiteY437" fmla="*/ 2795213 h 6857999"/>
              <a:gd name="connsiteX438" fmla="*/ 5262324 w 5913439"/>
              <a:gd name="connsiteY438" fmla="*/ 2805092 h 6857999"/>
              <a:gd name="connsiteX439" fmla="*/ 5259181 w 5913439"/>
              <a:gd name="connsiteY439" fmla="*/ 2813624 h 6857999"/>
              <a:gd name="connsiteX440" fmla="*/ 5255139 w 5913439"/>
              <a:gd name="connsiteY440" fmla="*/ 2822604 h 6857999"/>
              <a:gd name="connsiteX441" fmla="*/ 5250200 w 5913439"/>
              <a:gd name="connsiteY441" fmla="*/ 2830688 h 6857999"/>
              <a:gd name="connsiteX442" fmla="*/ 5244811 w 5913439"/>
              <a:gd name="connsiteY442" fmla="*/ 2839668 h 6857999"/>
              <a:gd name="connsiteX443" fmla="*/ 5238974 w 5913439"/>
              <a:gd name="connsiteY443" fmla="*/ 2847302 h 6857999"/>
              <a:gd name="connsiteX444" fmla="*/ 5232238 w 5913439"/>
              <a:gd name="connsiteY444" fmla="*/ 2854936 h 6857999"/>
              <a:gd name="connsiteX445" fmla="*/ 5224155 w 5913439"/>
              <a:gd name="connsiteY445" fmla="*/ 2861671 h 6857999"/>
              <a:gd name="connsiteX446" fmla="*/ 5216072 w 5913439"/>
              <a:gd name="connsiteY446" fmla="*/ 2868407 h 6857999"/>
              <a:gd name="connsiteX447" fmla="*/ 5216521 w 5913439"/>
              <a:gd name="connsiteY447" fmla="*/ 2869754 h 6857999"/>
              <a:gd name="connsiteX448" fmla="*/ 5216970 w 5913439"/>
              <a:gd name="connsiteY448" fmla="*/ 2871102 h 6857999"/>
              <a:gd name="connsiteX449" fmla="*/ 5216970 w 5913439"/>
              <a:gd name="connsiteY449" fmla="*/ 2872448 h 6857999"/>
              <a:gd name="connsiteX450" fmla="*/ 5216970 w 5913439"/>
              <a:gd name="connsiteY450" fmla="*/ 2874245 h 6857999"/>
              <a:gd name="connsiteX451" fmla="*/ 5215623 w 5913439"/>
              <a:gd name="connsiteY451" fmla="*/ 2876490 h 6857999"/>
              <a:gd name="connsiteX452" fmla="*/ 5213827 w 5913439"/>
              <a:gd name="connsiteY452" fmla="*/ 2879184 h 6857999"/>
              <a:gd name="connsiteX453" fmla="*/ 5211582 w 5913439"/>
              <a:gd name="connsiteY453" fmla="*/ 2881430 h 6857999"/>
              <a:gd name="connsiteX454" fmla="*/ 5208888 w 5913439"/>
              <a:gd name="connsiteY454" fmla="*/ 2883675 h 6857999"/>
              <a:gd name="connsiteX455" fmla="*/ 5203499 w 5913439"/>
              <a:gd name="connsiteY455" fmla="*/ 2888165 h 6857999"/>
              <a:gd name="connsiteX456" fmla="*/ 5200805 w 5913439"/>
              <a:gd name="connsiteY456" fmla="*/ 2890410 h 6857999"/>
              <a:gd name="connsiteX457" fmla="*/ 5199009 w 5913439"/>
              <a:gd name="connsiteY457" fmla="*/ 2893105 h 6857999"/>
              <a:gd name="connsiteX458" fmla="*/ 5198110 w 5913439"/>
              <a:gd name="connsiteY458" fmla="*/ 2895350 h 6857999"/>
              <a:gd name="connsiteX459" fmla="*/ 5198110 w 5913439"/>
              <a:gd name="connsiteY459" fmla="*/ 2896697 h 6857999"/>
              <a:gd name="connsiteX460" fmla="*/ 5198110 w 5913439"/>
              <a:gd name="connsiteY460" fmla="*/ 2897595 h 6857999"/>
              <a:gd name="connsiteX461" fmla="*/ 5198560 w 5913439"/>
              <a:gd name="connsiteY461" fmla="*/ 2898942 h 6857999"/>
              <a:gd name="connsiteX462" fmla="*/ 5199009 w 5913439"/>
              <a:gd name="connsiteY462" fmla="*/ 2900289 h 6857999"/>
              <a:gd name="connsiteX463" fmla="*/ 5201703 w 5913439"/>
              <a:gd name="connsiteY463" fmla="*/ 2902984 h 6857999"/>
              <a:gd name="connsiteX464" fmla="*/ 5205744 w 5913439"/>
              <a:gd name="connsiteY464" fmla="*/ 2905678 h 6857999"/>
              <a:gd name="connsiteX465" fmla="*/ 5212031 w 5913439"/>
              <a:gd name="connsiteY465" fmla="*/ 2908372 h 6857999"/>
              <a:gd name="connsiteX466" fmla="*/ 5216970 w 5913439"/>
              <a:gd name="connsiteY466" fmla="*/ 2911515 h 6857999"/>
              <a:gd name="connsiteX467" fmla="*/ 5221461 w 5913439"/>
              <a:gd name="connsiteY467" fmla="*/ 2914210 h 6857999"/>
              <a:gd name="connsiteX468" fmla="*/ 5225502 w 5913439"/>
              <a:gd name="connsiteY468" fmla="*/ 2917802 h 6857999"/>
              <a:gd name="connsiteX469" fmla="*/ 5229544 w 5913439"/>
              <a:gd name="connsiteY469" fmla="*/ 2921394 h 6857999"/>
              <a:gd name="connsiteX470" fmla="*/ 5232687 w 5913439"/>
              <a:gd name="connsiteY470" fmla="*/ 2924987 h 6857999"/>
              <a:gd name="connsiteX471" fmla="*/ 5235381 w 5913439"/>
              <a:gd name="connsiteY471" fmla="*/ 2929028 h 6857999"/>
              <a:gd name="connsiteX472" fmla="*/ 5237177 w 5913439"/>
              <a:gd name="connsiteY472" fmla="*/ 2933070 h 6857999"/>
              <a:gd name="connsiteX473" fmla="*/ 5238525 w 5913439"/>
              <a:gd name="connsiteY473" fmla="*/ 2937111 h 6857999"/>
              <a:gd name="connsiteX474" fmla="*/ 5239423 w 5913439"/>
              <a:gd name="connsiteY474" fmla="*/ 2940704 h 6857999"/>
              <a:gd name="connsiteX475" fmla="*/ 5239423 w 5913439"/>
              <a:gd name="connsiteY475" fmla="*/ 2944745 h 6857999"/>
              <a:gd name="connsiteX476" fmla="*/ 5238974 w 5913439"/>
              <a:gd name="connsiteY476" fmla="*/ 2948337 h 6857999"/>
              <a:gd name="connsiteX477" fmla="*/ 5238075 w 5913439"/>
              <a:gd name="connsiteY477" fmla="*/ 2951481 h 6857999"/>
              <a:gd name="connsiteX478" fmla="*/ 5236728 w 5913439"/>
              <a:gd name="connsiteY478" fmla="*/ 2954175 h 6857999"/>
              <a:gd name="connsiteX479" fmla="*/ 5234483 w 5913439"/>
              <a:gd name="connsiteY479" fmla="*/ 2956420 h 6857999"/>
              <a:gd name="connsiteX480" fmla="*/ 5231340 w 5913439"/>
              <a:gd name="connsiteY480" fmla="*/ 2957767 h 6857999"/>
              <a:gd name="connsiteX481" fmla="*/ 5227747 w 5913439"/>
              <a:gd name="connsiteY481" fmla="*/ 2958665 h 6857999"/>
              <a:gd name="connsiteX482" fmla="*/ 5222359 w 5913439"/>
              <a:gd name="connsiteY482" fmla="*/ 2959563 h 6857999"/>
              <a:gd name="connsiteX483" fmla="*/ 5217419 w 5913439"/>
              <a:gd name="connsiteY483" fmla="*/ 2960461 h 6857999"/>
              <a:gd name="connsiteX484" fmla="*/ 5212480 w 5913439"/>
              <a:gd name="connsiteY484" fmla="*/ 2962258 h 6857999"/>
              <a:gd name="connsiteX485" fmla="*/ 5207540 w 5913439"/>
              <a:gd name="connsiteY485" fmla="*/ 2963605 h 6857999"/>
              <a:gd name="connsiteX486" fmla="*/ 5199009 w 5913439"/>
              <a:gd name="connsiteY486" fmla="*/ 2967646 h 6857999"/>
              <a:gd name="connsiteX487" fmla="*/ 5190028 w 5913439"/>
              <a:gd name="connsiteY487" fmla="*/ 2972586 h 6857999"/>
              <a:gd name="connsiteX488" fmla="*/ 5181945 w 5913439"/>
              <a:gd name="connsiteY488" fmla="*/ 2977974 h 6857999"/>
              <a:gd name="connsiteX489" fmla="*/ 5174311 w 5913439"/>
              <a:gd name="connsiteY489" fmla="*/ 2984710 h 6857999"/>
              <a:gd name="connsiteX490" fmla="*/ 5159493 w 5913439"/>
              <a:gd name="connsiteY490" fmla="*/ 2997283 h 6857999"/>
              <a:gd name="connsiteX491" fmla="*/ 5151859 w 5913439"/>
              <a:gd name="connsiteY491" fmla="*/ 3003121 h 6857999"/>
              <a:gd name="connsiteX492" fmla="*/ 5144225 w 5913439"/>
              <a:gd name="connsiteY492" fmla="*/ 3009407 h 6857999"/>
              <a:gd name="connsiteX493" fmla="*/ 5136591 w 5913439"/>
              <a:gd name="connsiteY493" fmla="*/ 3014796 h 6857999"/>
              <a:gd name="connsiteX494" fmla="*/ 5128509 w 5913439"/>
              <a:gd name="connsiteY494" fmla="*/ 3019735 h 6857999"/>
              <a:gd name="connsiteX495" fmla="*/ 5119977 w 5913439"/>
              <a:gd name="connsiteY495" fmla="*/ 3024226 h 6857999"/>
              <a:gd name="connsiteX496" fmla="*/ 5115486 w 5913439"/>
              <a:gd name="connsiteY496" fmla="*/ 3026022 h 6857999"/>
              <a:gd name="connsiteX497" fmla="*/ 5110996 w 5913439"/>
              <a:gd name="connsiteY497" fmla="*/ 3027369 h 6857999"/>
              <a:gd name="connsiteX498" fmla="*/ 5106056 w 5913439"/>
              <a:gd name="connsiteY498" fmla="*/ 3028267 h 6857999"/>
              <a:gd name="connsiteX499" fmla="*/ 5101566 w 5913439"/>
              <a:gd name="connsiteY499" fmla="*/ 3029165 h 6857999"/>
              <a:gd name="connsiteX500" fmla="*/ 5096177 w 5913439"/>
              <a:gd name="connsiteY500" fmla="*/ 3029614 h 6857999"/>
              <a:gd name="connsiteX501" fmla="*/ 5091238 w 5913439"/>
              <a:gd name="connsiteY501" fmla="*/ 3030064 h 6857999"/>
              <a:gd name="connsiteX502" fmla="*/ 5053967 w 5913439"/>
              <a:gd name="connsiteY502" fmla="*/ 3033656 h 6857999"/>
              <a:gd name="connsiteX503" fmla="*/ 4972690 w 5913439"/>
              <a:gd name="connsiteY503" fmla="*/ 3035901 h 6857999"/>
              <a:gd name="connsiteX504" fmla="*/ 4869859 w 5913439"/>
              <a:gd name="connsiteY504" fmla="*/ 3054312 h 6857999"/>
              <a:gd name="connsiteX505" fmla="*/ 4868511 w 5913439"/>
              <a:gd name="connsiteY505" fmla="*/ 3071376 h 6857999"/>
              <a:gd name="connsiteX506" fmla="*/ 4867613 w 5913439"/>
              <a:gd name="connsiteY506" fmla="*/ 3088439 h 6857999"/>
              <a:gd name="connsiteX507" fmla="*/ 4867164 w 5913439"/>
              <a:gd name="connsiteY507" fmla="*/ 3106401 h 6857999"/>
              <a:gd name="connsiteX508" fmla="*/ 4867613 w 5913439"/>
              <a:gd name="connsiteY508" fmla="*/ 3123465 h 6857999"/>
              <a:gd name="connsiteX509" fmla="*/ 4868062 w 5913439"/>
              <a:gd name="connsiteY509" fmla="*/ 3158490 h 6857999"/>
              <a:gd name="connsiteX510" fmla="*/ 4867613 w 5913439"/>
              <a:gd name="connsiteY510" fmla="*/ 3176452 h 6857999"/>
              <a:gd name="connsiteX511" fmla="*/ 4867164 w 5913439"/>
              <a:gd name="connsiteY511" fmla="*/ 3193516 h 6857999"/>
              <a:gd name="connsiteX512" fmla="*/ 4865368 w 5913439"/>
              <a:gd name="connsiteY512" fmla="*/ 3210579 h 6857999"/>
              <a:gd name="connsiteX513" fmla="*/ 4864021 w 5913439"/>
              <a:gd name="connsiteY513" fmla="*/ 3219111 h 6857999"/>
              <a:gd name="connsiteX514" fmla="*/ 4862225 w 5913439"/>
              <a:gd name="connsiteY514" fmla="*/ 3227194 h 6857999"/>
              <a:gd name="connsiteX515" fmla="*/ 4860429 w 5913439"/>
              <a:gd name="connsiteY515" fmla="*/ 3235277 h 6857999"/>
              <a:gd name="connsiteX516" fmla="*/ 4858183 w 5913439"/>
              <a:gd name="connsiteY516" fmla="*/ 3243809 h 6857999"/>
              <a:gd name="connsiteX517" fmla="*/ 4855040 w 5913439"/>
              <a:gd name="connsiteY517" fmla="*/ 3251892 h 6857999"/>
              <a:gd name="connsiteX518" fmla="*/ 4851897 w 5913439"/>
              <a:gd name="connsiteY518" fmla="*/ 3259975 h 6857999"/>
              <a:gd name="connsiteX519" fmla="*/ 4848304 w 5913439"/>
              <a:gd name="connsiteY519" fmla="*/ 3267608 h 6857999"/>
              <a:gd name="connsiteX520" fmla="*/ 4844263 w 5913439"/>
              <a:gd name="connsiteY520" fmla="*/ 3275242 h 6857999"/>
              <a:gd name="connsiteX521" fmla="*/ 4839773 w 5913439"/>
              <a:gd name="connsiteY521" fmla="*/ 3283325 h 6857999"/>
              <a:gd name="connsiteX522" fmla="*/ 4834384 w 5913439"/>
              <a:gd name="connsiteY522" fmla="*/ 3290510 h 6857999"/>
              <a:gd name="connsiteX523" fmla="*/ 4828546 w 5913439"/>
              <a:gd name="connsiteY523" fmla="*/ 3297694 h 6857999"/>
              <a:gd name="connsiteX524" fmla="*/ 4822260 w 5913439"/>
              <a:gd name="connsiteY524" fmla="*/ 3304879 h 6857999"/>
              <a:gd name="connsiteX525" fmla="*/ 4814626 w 5913439"/>
              <a:gd name="connsiteY525" fmla="*/ 3312064 h 6857999"/>
              <a:gd name="connsiteX526" fmla="*/ 4806992 w 5913439"/>
              <a:gd name="connsiteY526" fmla="*/ 3319249 h 6857999"/>
              <a:gd name="connsiteX527" fmla="*/ 4809237 w 5913439"/>
              <a:gd name="connsiteY527" fmla="*/ 3329128 h 6857999"/>
              <a:gd name="connsiteX528" fmla="*/ 4811034 w 5913439"/>
              <a:gd name="connsiteY528" fmla="*/ 3338108 h 6857999"/>
              <a:gd name="connsiteX529" fmla="*/ 4812381 w 5913439"/>
              <a:gd name="connsiteY529" fmla="*/ 3347089 h 6857999"/>
              <a:gd name="connsiteX530" fmla="*/ 4812830 w 5913439"/>
              <a:gd name="connsiteY530" fmla="*/ 3355621 h 6857999"/>
              <a:gd name="connsiteX531" fmla="*/ 4812830 w 5913439"/>
              <a:gd name="connsiteY531" fmla="*/ 3363704 h 6857999"/>
              <a:gd name="connsiteX532" fmla="*/ 4811932 w 5913439"/>
              <a:gd name="connsiteY532" fmla="*/ 3371338 h 6857999"/>
              <a:gd name="connsiteX533" fmla="*/ 4811034 w 5913439"/>
              <a:gd name="connsiteY533" fmla="*/ 3378073 h 6857999"/>
              <a:gd name="connsiteX534" fmla="*/ 4809237 w 5913439"/>
              <a:gd name="connsiteY534" fmla="*/ 3384809 h 6857999"/>
              <a:gd name="connsiteX535" fmla="*/ 4806992 w 5913439"/>
              <a:gd name="connsiteY535" fmla="*/ 3391545 h 6857999"/>
              <a:gd name="connsiteX536" fmla="*/ 4804298 w 5913439"/>
              <a:gd name="connsiteY536" fmla="*/ 3397382 h 6857999"/>
              <a:gd name="connsiteX537" fmla="*/ 4801155 w 5913439"/>
              <a:gd name="connsiteY537" fmla="*/ 3403220 h 6857999"/>
              <a:gd name="connsiteX538" fmla="*/ 4798011 w 5913439"/>
              <a:gd name="connsiteY538" fmla="*/ 3408159 h 6857999"/>
              <a:gd name="connsiteX539" fmla="*/ 4793970 w 5913439"/>
              <a:gd name="connsiteY539" fmla="*/ 3413099 h 6857999"/>
              <a:gd name="connsiteX540" fmla="*/ 4789929 w 5913439"/>
              <a:gd name="connsiteY540" fmla="*/ 3418038 h 6857999"/>
              <a:gd name="connsiteX541" fmla="*/ 4785438 w 5913439"/>
              <a:gd name="connsiteY541" fmla="*/ 3422529 h 6857999"/>
              <a:gd name="connsiteX542" fmla="*/ 4780050 w 5913439"/>
              <a:gd name="connsiteY542" fmla="*/ 3427019 h 6857999"/>
              <a:gd name="connsiteX543" fmla="*/ 4775110 w 5913439"/>
              <a:gd name="connsiteY543" fmla="*/ 3431061 h 6857999"/>
              <a:gd name="connsiteX544" fmla="*/ 4769722 w 5913439"/>
              <a:gd name="connsiteY544" fmla="*/ 3435102 h 6857999"/>
              <a:gd name="connsiteX545" fmla="*/ 4758495 w 5913439"/>
              <a:gd name="connsiteY545" fmla="*/ 3441838 h 6857999"/>
              <a:gd name="connsiteX546" fmla="*/ 4746371 w 5913439"/>
              <a:gd name="connsiteY546" fmla="*/ 3448573 h 6857999"/>
              <a:gd name="connsiteX547" fmla="*/ 4733349 w 5913439"/>
              <a:gd name="connsiteY547" fmla="*/ 3454860 h 6857999"/>
              <a:gd name="connsiteX548" fmla="*/ 4707304 w 5913439"/>
              <a:gd name="connsiteY548" fmla="*/ 3466984 h 6857999"/>
              <a:gd name="connsiteX549" fmla="*/ 4694282 w 5913439"/>
              <a:gd name="connsiteY549" fmla="*/ 3472822 h 6857999"/>
              <a:gd name="connsiteX550" fmla="*/ 4682158 w 5913439"/>
              <a:gd name="connsiteY550" fmla="*/ 3479108 h 6857999"/>
              <a:gd name="connsiteX551" fmla="*/ 4547444 w 5913439"/>
              <a:gd name="connsiteY551" fmla="*/ 3506500 h 6857999"/>
              <a:gd name="connsiteX552" fmla="*/ 4563610 w 5913439"/>
              <a:gd name="connsiteY552" fmla="*/ 3544669 h 6857999"/>
              <a:gd name="connsiteX553" fmla="*/ 4572591 w 5913439"/>
              <a:gd name="connsiteY553" fmla="*/ 3546914 h 6857999"/>
              <a:gd name="connsiteX554" fmla="*/ 4582021 w 5913439"/>
              <a:gd name="connsiteY554" fmla="*/ 3548261 h 6857999"/>
              <a:gd name="connsiteX555" fmla="*/ 4601779 w 5913439"/>
              <a:gd name="connsiteY555" fmla="*/ 3547812 h 6857999"/>
              <a:gd name="connsiteX556" fmla="*/ 4620639 w 5913439"/>
              <a:gd name="connsiteY556" fmla="*/ 3548710 h 6857999"/>
              <a:gd name="connsiteX557" fmla="*/ 4639947 w 5913439"/>
              <a:gd name="connsiteY557" fmla="*/ 3550058 h 6857999"/>
              <a:gd name="connsiteX558" fmla="*/ 4658359 w 5913439"/>
              <a:gd name="connsiteY558" fmla="*/ 3552303 h 6857999"/>
              <a:gd name="connsiteX559" fmla="*/ 4677218 w 5913439"/>
              <a:gd name="connsiteY559" fmla="*/ 3554997 h 6857999"/>
              <a:gd name="connsiteX560" fmla="*/ 4695180 w 5913439"/>
              <a:gd name="connsiteY560" fmla="*/ 3558589 h 6857999"/>
              <a:gd name="connsiteX561" fmla="*/ 4713591 w 5913439"/>
              <a:gd name="connsiteY561" fmla="*/ 3563080 h 6857999"/>
              <a:gd name="connsiteX562" fmla="*/ 4731553 w 5913439"/>
              <a:gd name="connsiteY562" fmla="*/ 3568019 h 6857999"/>
              <a:gd name="connsiteX563" fmla="*/ 4749514 w 5913439"/>
              <a:gd name="connsiteY563" fmla="*/ 3573857 h 6857999"/>
              <a:gd name="connsiteX564" fmla="*/ 4767027 w 5913439"/>
              <a:gd name="connsiteY564" fmla="*/ 3579695 h 6857999"/>
              <a:gd name="connsiteX565" fmla="*/ 4784540 w 5913439"/>
              <a:gd name="connsiteY565" fmla="*/ 3586430 h 6857999"/>
              <a:gd name="connsiteX566" fmla="*/ 4802053 w 5913439"/>
              <a:gd name="connsiteY566" fmla="*/ 3593166 h 6857999"/>
              <a:gd name="connsiteX567" fmla="*/ 4819116 w 5913439"/>
              <a:gd name="connsiteY567" fmla="*/ 3600800 h 6857999"/>
              <a:gd name="connsiteX568" fmla="*/ 4836629 w 5913439"/>
              <a:gd name="connsiteY568" fmla="*/ 3608882 h 6857999"/>
              <a:gd name="connsiteX569" fmla="*/ 4853244 w 5913439"/>
              <a:gd name="connsiteY569" fmla="*/ 3616965 h 6857999"/>
              <a:gd name="connsiteX570" fmla="*/ 4870757 w 5913439"/>
              <a:gd name="connsiteY570" fmla="*/ 3625497 h 6857999"/>
              <a:gd name="connsiteX571" fmla="*/ 4871206 w 5913439"/>
              <a:gd name="connsiteY571" fmla="*/ 3625497 h 6857999"/>
              <a:gd name="connsiteX572" fmla="*/ 4885575 w 5913439"/>
              <a:gd name="connsiteY572" fmla="*/ 3629089 h 6857999"/>
              <a:gd name="connsiteX573" fmla="*/ 4899046 w 5913439"/>
              <a:gd name="connsiteY573" fmla="*/ 3633131 h 6857999"/>
              <a:gd name="connsiteX574" fmla="*/ 4911171 w 5913439"/>
              <a:gd name="connsiteY574" fmla="*/ 3638070 h 6857999"/>
              <a:gd name="connsiteX575" fmla="*/ 4917008 w 5913439"/>
              <a:gd name="connsiteY575" fmla="*/ 3640765 h 6857999"/>
              <a:gd name="connsiteX576" fmla="*/ 4922397 w 5913439"/>
              <a:gd name="connsiteY576" fmla="*/ 3643459 h 6857999"/>
              <a:gd name="connsiteX577" fmla="*/ 4927785 w 5913439"/>
              <a:gd name="connsiteY577" fmla="*/ 3647051 h 6857999"/>
              <a:gd name="connsiteX578" fmla="*/ 4932725 w 5913439"/>
              <a:gd name="connsiteY578" fmla="*/ 3650195 h 6857999"/>
              <a:gd name="connsiteX579" fmla="*/ 4937664 w 5913439"/>
              <a:gd name="connsiteY579" fmla="*/ 3653338 h 6857999"/>
              <a:gd name="connsiteX580" fmla="*/ 4942155 w 5913439"/>
              <a:gd name="connsiteY580" fmla="*/ 3656930 h 6857999"/>
              <a:gd name="connsiteX581" fmla="*/ 4946196 w 5913439"/>
              <a:gd name="connsiteY581" fmla="*/ 3660972 h 6857999"/>
              <a:gd name="connsiteX582" fmla="*/ 4949789 w 5913439"/>
              <a:gd name="connsiteY582" fmla="*/ 3665013 h 6857999"/>
              <a:gd name="connsiteX583" fmla="*/ 4953381 w 5913439"/>
              <a:gd name="connsiteY583" fmla="*/ 3669054 h 6857999"/>
              <a:gd name="connsiteX584" fmla="*/ 4956973 w 5913439"/>
              <a:gd name="connsiteY584" fmla="*/ 3673545 h 6857999"/>
              <a:gd name="connsiteX585" fmla="*/ 4960117 w 5913439"/>
              <a:gd name="connsiteY585" fmla="*/ 3678035 h 6857999"/>
              <a:gd name="connsiteX586" fmla="*/ 4962811 w 5913439"/>
              <a:gd name="connsiteY586" fmla="*/ 3682975 h 6857999"/>
              <a:gd name="connsiteX587" fmla="*/ 4965505 w 5913439"/>
              <a:gd name="connsiteY587" fmla="*/ 3687914 h 6857999"/>
              <a:gd name="connsiteX588" fmla="*/ 4968199 w 5913439"/>
              <a:gd name="connsiteY588" fmla="*/ 3693303 h 6857999"/>
              <a:gd name="connsiteX589" fmla="*/ 4969996 w 5913439"/>
              <a:gd name="connsiteY589" fmla="*/ 3698691 h 6857999"/>
              <a:gd name="connsiteX590" fmla="*/ 4971792 w 5913439"/>
              <a:gd name="connsiteY590" fmla="*/ 3704080 h 6857999"/>
              <a:gd name="connsiteX591" fmla="*/ 4973588 w 5913439"/>
              <a:gd name="connsiteY591" fmla="*/ 3709918 h 6857999"/>
              <a:gd name="connsiteX592" fmla="*/ 4974935 w 5913439"/>
              <a:gd name="connsiteY592" fmla="*/ 3715755 h 6857999"/>
              <a:gd name="connsiteX593" fmla="*/ 4975833 w 5913439"/>
              <a:gd name="connsiteY593" fmla="*/ 3722491 h 6857999"/>
              <a:gd name="connsiteX594" fmla="*/ 4976731 w 5913439"/>
              <a:gd name="connsiteY594" fmla="*/ 3728777 h 6857999"/>
              <a:gd name="connsiteX595" fmla="*/ 4977180 w 5913439"/>
              <a:gd name="connsiteY595" fmla="*/ 3742249 h 6857999"/>
              <a:gd name="connsiteX596" fmla="*/ 4977180 w 5913439"/>
              <a:gd name="connsiteY596" fmla="*/ 3757067 h 6857999"/>
              <a:gd name="connsiteX597" fmla="*/ 4975833 w 5913439"/>
              <a:gd name="connsiteY597" fmla="*/ 3771886 h 6857999"/>
              <a:gd name="connsiteX598" fmla="*/ 4974935 w 5913439"/>
              <a:gd name="connsiteY598" fmla="*/ 3784908 h 6857999"/>
              <a:gd name="connsiteX599" fmla="*/ 4974037 w 5913439"/>
              <a:gd name="connsiteY599" fmla="*/ 3797930 h 6857999"/>
              <a:gd name="connsiteX600" fmla="*/ 4974037 w 5913439"/>
              <a:gd name="connsiteY600" fmla="*/ 3810504 h 6857999"/>
              <a:gd name="connsiteX601" fmla="*/ 4974486 w 5913439"/>
              <a:gd name="connsiteY601" fmla="*/ 3823526 h 6857999"/>
              <a:gd name="connsiteX602" fmla="*/ 4975384 w 5913439"/>
              <a:gd name="connsiteY602" fmla="*/ 3849571 h 6857999"/>
              <a:gd name="connsiteX603" fmla="*/ 4975833 w 5913439"/>
              <a:gd name="connsiteY603" fmla="*/ 3876064 h 6857999"/>
              <a:gd name="connsiteX604" fmla="*/ 4975833 w 5913439"/>
              <a:gd name="connsiteY604" fmla="*/ 3888638 h 6857999"/>
              <a:gd name="connsiteX605" fmla="*/ 4975384 w 5913439"/>
              <a:gd name="connsiteY605" fmla="*/ 3901660 h 6857999"/>
              <a:gd name="connsiteX606" fmla="*/ 4974037 w 5913439"/>
              <a:gd name="connsiteY606" fmla="*/ 3914682 h 6857999"/>
              <a:gd name="connsiteX607" fmla="*/ 4972241 w 5913439"/>
              <a:gd name="connsiteY607" fmla="*/ 3927255 h 6857999"/>
              <a:gd name="connsiteX608" fmla="*/ 4969547 w 5913439"/>
              <a:gd name="connsiteY608" fmla="*/ 3940278 h 6857999"/>
              <a:gd name="connsiteX609" fmla="*/ 4965056 w 5913439"/>
              <a:gd name="connsiteY609" fmla="*/ 3952851 h 6857999"/>
              <a:gd name="connsiteX610" fmla="*/ 4962811 w 5913439"/>
              <a:gd name="connsiteY610" fmla="*/ 3959138 h 6857999"/>
              <a:gd name="connsiteX611" fmla="*/ 4960566 w 5913439"/>
              <a:gd name="connsiteY611" fmla="*/ 3965424 h 6857999"/>
              <a:gd name="connsiteX612" fmla="*/ 4957422 w 5913439"/>
              <a:gd name="connsiteY612" fmla="*/ 3971262 h 6857999"/>
              <a:gd name="connsiteX613" fmla="*/ 4954279 w 5913439"/>
              <a:gd name="connsiteY613" fmla="*/ 3977997 h 6857999"/>
              <a:gd name="connsiteX614" fmla="*/ 4951585 w 5913439"/>
              <a:gd name="connsiteY614" fmla="*/ 3984733 h 6857999"/>
              <a:gd name="connsiteX615" fmla="*/ 4948441 w 5913439"/>
              <a:gd name="connsiteY615" fmla="*/ 3991918 h 6857999"/>
              <a:gd name="connsiteX616" fmla="*/ 4945298 w 5913439"/>
              <a:gd name="connsiteY616" fmla="*/ 3998205 h 6857999"/>
              <a:gd name="connsiteX617" fmla="*/ 4941706 w 5913439"/>
              <a:gd name="connsiteY617" fmla="*/ 4004940 h 6857999"/>
              <a:gd name="connsiteX618" fmla="*/ 4934072 w 5913439"/>
              <a:gd name="connsiteY618" fmla="*/ 4017513 h 6857999"/>
              <a:gd name="connsiteX619" fmla="*/ 4925540 w 5913439"/>
              <a:gd name="connsiteY619" fmla="*/ 4029638 h 6857999"/>
              <a:gd name="connsiteX620" fmla="*/ 4916559 w 5913439"/>
              <a:gd name="connsiteY620" fmla="*/ 4040864 h 6857999"/>
              <a:gd name="connsiteX621" fmla="*/ 4907129 w 5913439"/>
              <a:gd name="connsiteY621" fmla="*/ 4052090 h 6857999"/>
              <a:gd name="connsiteX622" fmla="*/ 4897250 w 5913439"/>
              <a:gd name="connsiteY622" fmla="*/ 4062867 h 6857999"/>
              <a:gd name="connsiteX623" fmla="*/ 4886922 w 5913439"/>
              <a:gd name="connsiteY623" fmla="*/ 4073195 h 6857999"/>
              <a:gd name="connsiteX624" fmla="*/ 4866266 w 5913439"/>
              <a:gd name="connsiteY624" fmla="*/ 4093851 h 6857999"/>
              <a:gd name="connsiteX625" fmla="*/ 4845161 w 5913439"/>
              <a:gd name="connsiteY625" fmla="*/ 4114058 h 6857999"/>
              <a:gd name="connsiteX626" fmla="*/ 4834833 w 5913439"/>
              <a:gd name="connsiteY626" fmla="*/ 4125284 h 6857999"/>
              <a:gd name="connsiteX627" fmla="*/ 4825403 w 5913439"/>
              <a:gd name="connsiteY627" fmla="*/ 4136061 h 6857999"/>
              <a:gd name="connsiteX628" fmla="*/ 4815524 w 5913439"/>
              <a:gd name="connsiteY628" fmla="*/ 4147287 h 6857999"/>
              <a:gd name="connsiteX629" fmla="*/ 4806992 w 5913439"/>
              <a:gd name="connsiteY629" fmla="*/ 4159412 h 6857999"/>
              <a:gd name="connsiteX630" fmla="*/ 4799808 w 5913439"/>
              <a:gd name="connsiteY630" fmla="*/ 4168842 h 6857999"/>
              <a:gd name="connsiteX631" fmla="*/ 4791725 w 5913439"/>
              <a:gd name="connsiteY631" fmla="*/ 4177823 h 6857999"/>
              <a:gd name="connsiteX632" fmla="*/ 4783642 w 5913439"/>
              <a:gd name="connsiteY632" fmla="*/ 4185456 h 6857999"/>
              <a:gd name="connsiteX633" fmla="*/ 4774212 w 5913439"/>
              <a:gd name="connsiteY633" fmla="*/ 4192192 h 6857999"/>
              <a:gd name="connsiteX634" fmla="*/ 4764782 w 5913439"/>
              <a:gd name="connsiteY634" fmla="*/ 4198479 h 6857999"/>
              <a:gd name="connsiteX635" fmla="*/ 4755352 w 5913439"/>
              <a:gd name="connsiteY635" fmla="*/ 4203867 h 6857999"/>
              <a:gd name="connsiteX636" fmla="*/ 4745024 w 5913439"/>
              <a:gd name="connsiteY636" fmla="*/ 4207909 h 6857999"/>
              <a:gd name="connsiteX637" fmla="*/ 4734696 w 5913439"/>
              <a:gd name="connsiteY637" fmla="*/ 4211501 h 6857999"/>
              <a:gd name="connsiteX638" fmla="*/ 4724368 w 5913439"/>
              <a:gd name="connsiteY638" fmla="*/ 4214195 h 6857999"/>
              <a:gd name="connsiteX639" fmla="*/ 4713142 w 5913439"/>
              <a:gd name="connsiteY639" fmla="*/ 4215991 h 6857999"/>
              <a:gd name="connsiteX640" fmla="*/ 4701916 w 5913439"/>
              <a:gd name="connsiteY640" fmla="*/ 4217338 h 6857999"/>
              <a:gd name="connsiteX641" fmla="*/ 4690690 w 5913439"/>
              <a:gd name="connsiteY641" fmla="*/ 4217788 h 6857999"/>
              <a:gd name="connsiteX642" fmla="*/ 4679014 w 5913439"/>
              <a:gd name="connsiteY642" fmla="*/ 4217788 h 6857999"/>
              <a:gd name="connsiteX643" fmla="*/ 4666890 w 5913439"/>
              <a:gd name="connsiteY643" fmla="*/ 4217338 h 6857999"/>
              <a:gd name="connsiteX644" fmla="*/ 4655216 w 5913439"/>
              <a:gd name="connsiteY644" fmla="*/ 4216440 h 6857999"/>
              <a:gd name="connsiteX645" fmla="*/ 4643091 w 5913439"/>
              <a:gd name="connsiteY645" fmla="*/ 4214644 h 6857999"/>
              <a:gd name="connsiteX646" fmla="*/ 4583817 w 5913439"/>
              <a:gd name="connsiteY646" fmla="*/ 4216889 h 6857999"/>
              <a:gd name="connsiteX647" fmla="*/ 4563610 w 5913439"/>
              <a:gd name="connsiteY647" fmla="*/ 4217338 h 6857999"/>
              <a:gd name="connsiteX648" fmla="*/ 4531728 w 5913439"/>
              <a:gd name="connsiteY648" fmla="*/ 4220931 h 6857999"/>
              <a:gd name="connsiteX649" fmla="*/ 4500294 w 5913439"/>
              <a:gd name="connsiteY649" fmla="*/ 4224074 h 6857999"/>
              <a:gd name="connsiteX650" fmla="*/ 4468412 w 5913439"/>
              <a:gd name="connsiteY650" fmla="*/ 4226768 h 6857999"/>
              <a:gd name="connsiteX651" fmla="*/ 4436979 w 5913439"/>
              <a:gd name="connsiteY651" fmla="*/ 4228565 h 6857999"/>
              <a:gd name="connsiteX652" fmla="*/ 4405097 w 5913439"/>
              <a:gd name="connsiteY652" fmla="*/ 4230361 h 6857999"/>
              <a:gd name="connsiteX653" fmla="*/ 4373664 w 5913439"/>
              <a:gd name="connsiteY653" fmla="*/ 4231708 h 6857999"/>
              <a:gd name="connsiteX654" fmla="*/ 4310797 w 5913439"/>
              <a:gd name="connsiteY654" fmla="*/ 4233953 h 6857999"/>
              <a:gd name="connsiteX655" fmla="*/ 4306757 w 5913439"/>
              <a:gd name="connsiteY655" fmla="*/ 4233953 h 6857999"/>
              <a:gd name="connsiteX656" fmla="*/ 4303164 w 5913439"/>
              <a:gd name="connsiteY656" fmla="*/ 4233953 h 6857999"/>
              <a:gd name="connsiteX657" fmla="*/ 4245686 w 5913439"/>
              <a:gd name="connsiteY657" fmla="*/ 4234851 h 6857999"/>
              <a:gd name="connsiteX658" fmla="*/ 4187759 w 5913439"/>
              <a:gd name="connsiteY658" fmla="*/ 4235300 h 6857999"/>
              <a:gd name="connsiteX659" fmla="*/ 4130730 w 5913439"/>
              <a:gd name="connsiteY659" fmla="*/ 4235749 h 6857999"/>
              <a:gd name="connsiteX660" fmla="*/ 4072804 w 5913439"/>
              <a:gd name="connsiteY660" fmla="*/ 4236647 h 6857999"/>
              <a:gd name="connsiteX661" fmla="*/ 3663724 w 5913439"/>
              <a:gd name="connsiteY661" fmla="*/ 4242485 h 6857999"/>
              <a:gd name="connsiteX662" fmla="*/ 3622860 w 5913439"/>
              <a:gd name="connsiteY662" fmla="*/ 4242485 h 6857999"/>
              <a:gd name="connsiteX663" fmla="*/ 3420341 w 5913439"/>
              <a:gd name="connsiteY663" fmla="*/ 4257303 h 6857999"/>
              <a:gd name="connsiteX664" fmla="*/ 3414055 w 5913439"/>
              <a:gd name="connsiteY664" fmla="*/ 4259549 h 6857999"/>
              <a:gd name="connsiteX665" fmla="*/ 3407319 w 5913439"/>
              <a:gd name="connsiteY665" fmla="*/ 4261345 h 6857999"/>
              <a:gd name="connsiteX666" fmla="*/ 3401032 w 5913439"/>
              <a:gd name="connsiteY666" fmla="*/ 4262692 h 6857999"/>
              <a:gd name="connsiteX667" fmla="*/ 3394746 w 5913439"/>
              <a:gd name="connsiteY667" fmla="*/ 4263590 h 6857999"/>
              <a:gd name="connsiteX668" fmla="*/ 3388459 w 5913439"/>
              <a:gd name="connsiteY668" fmla="*/ 4264488 h 6857999"/>
              <a:gd name="connsiteX669" fmla="*/ 3382172 w 5913439"/>
              <a:gd name="connsiteY669" fmla="*/ 4264937 h 6857999"/>
              <a:gd name="connsiteX670" fmla="*/ 3369150 w 5913439"/>
              <a:gd name="connsiteY670" fmla="*/ 4264937 h 6857999"/>
              <a:gd name="connsiteX671" fmla="*/ 3356577 w 5913439"/>
              <a:gd name="connsiteY671" fmla="*/ 4264488 h 6857999"/>
              <a:gd name="connsiteX672" fmla="*/ 3343554 w 5913439"/>
              <a:gd name="connsiteY672" fmla="*/ 4263590 h 6857999"/>
              <a:gd name="connsiteX673" fmla="*/ 3317959 w 5913439"/>
              <a:gd name="connsiteY673" fmla="*/ 4260447 h 6857999"/>
              <a:gd name="connsiteX674" fmla="*/ 3326042 w 5913439"/>
              <a:gd name="connsiteY674" fmla="*/ 4265835 h 6857999"/>
              <a:gd name="connsiteX675" fmla="*/ 3334574 w 5913439"/>
              <a:gd name="connsiteY675" fmla="*/ 4271224 h 6857999"/>
              <a:gd name="connsiteX676" fmla="*/ 3343554 w 5913439"/>
              <a:gd name="connsiteY676" fmla="*/ 4275714 h 6857999"/>
              <a:gd name="connsiteX677" fmla="*/ 3352086 w 5913439"/>
              <a:gd name="connsiteY677" fmla="*/ 4279307 h 6857999"/>
              <a:gd name="connsiteX678" fmla="*/ 3361067 w 5913439"/>
              <a:gd name="connsiteY678" fmla="*/ 4282899 h 6857999"/>
              <a:gd name="connsiteX679" fmla="*/ 3369599 w 5913439"/>
              <a:gd name="connsiteY679" fmla="*/ 4286042 h 6857999"/>
              <a:gd name="connsiteX680" fmla="*/ 3379029 w 5913439"/>
              <a:gd name="connsiteY680" fmla="*/ 4289186 h 6857999"/>
              <a:gd name="connsiteX681" fmla="*/ 3388010 w 5913439"/>
              <a:gd name="connsiteY681" fmla="*/ 4291431 h 6857999"/>
              <a:gd name="connsiteX682" fmla="*/ 3396991 w 5913439"/>
              <a:gd name="connsiteY682" fmla="*/ 4293676 h 6857999"/>
              <a:gd name="connsiteX683" fmla="*/ 3405972 w 5913439"/>
              <a:gd name="connsiteY683" fmla="*/ 4295472 h 6857999"/>
              <a:gd name="connsiteX684" fmla="*/ 3424383 w 5913439"/>
              <a:gd name="connsiteY684" fmla="*/ 4298167 h 6857999"/>
              <a:gd name="connsiteX685" fmla="*/ 3442793 w 5913439"/>
              <a:gd name="connsiteY685" fmla="*/ 4299963 h 6857999"/>
              <a:gd name="connsiteX686" fmla="*/ 3461653 w 5913439"/>
              <a:gd name="connsiteY686" fmla="*/ 4301310 h 6857999"/>
              <a:gd name="connsiteX687" fmla="*/ 3480513 w 5913439"/>
              <a:gd name="connsiteY687" fmla="*/ 4302208 h 6857999"/>
              <a:gd name="connsiteX688" fmla="*/ 3499373 w 5913439"/>
              <a:gd name="connsiteY688" fmla="*/ 4302657 h 6857999"/>
              <a:gd name="connsiteX689" fmla="*/ 3537093 w 5913439"/>
              <a:gd name="connsiteY689" fmla="*/ 4303555 h 6857999"/>
              <a:gd name="connsiteX690" fmla="*/ 3555953 w 5913439"/>
              <a:gd name="connsiteY690" fmla="*/ 4304004 h 6857999"/>
              <a:gd name="connsiteX691" fmla="*/ 3574813 w 5913439"/>
              <a:gd name="connsiteY691" fmla="*/ 4305351 h 6857999"/>
              <a:gd name="connsiteX692" fmla="*/ 3593223 w 5913439"/>
              <a:gd name="connsiteY692" fmla="*/ 4308046 h 6857999"/>
              <a:gd name="connsiteX693" fmla="*/ 3611634 w 5913439"/>
              <a:gd name="connsiteY693" fmla="*/ 4310740 h 6857999"/>
              <a:gd name="connsiteX694" fmla="*/ 3644415 w 5913439"/>
              <a:gd name="connsiteY694" fmla="*/ 4316577 h 6857999"/>
              <a:gd name="connsiteX695" fmla="*/ 3676746 w 5913439"/>
              <a:gd name="connsiteY695" fmla="*/ 4321068 h 6857999"/>
              <a:gd name="connsiteX696" fmla="*/ 3709526 w 5913439"/>
              <a:gd name="connsiteY696" fmla="*/ 4325558 h 6857999"/>
              <a:gd name="connsiteX697" fmla="*/ 3741857 w 5913439"/>
              <a:gd name="connsiteY697" fmla="*/ 4329600 h 6857999"/>
              <a:gd name="connsiteX698" fmla="*/ 3774638 w 5913439"/>
              <a:gd name="connsiteY698" fmla="*/ 4332743 h 6857999"/>
              <a:gd name="connsiteX699" fmla="*/ 3807418 w 5913439"/>
              <a:gd name="connsiteY699" fmla="*/ 4336335 h 6857999"/>
              <a:gd name="connsiteX700" fmla="*/ 3873428 w 5913439"/>
              <a:gd name="connsiteY700" fmla="*/ 4343071 h 6857999"/>
              <a:gd name="connsiteX701" fmla="*/ 3906208 w 5913439"/>
              <a:gd name="connsiteY701" fmla="*/ 4346214 h 6857999"/>
              <a:gd name="connsiteX702" fmla="*/ 3938988 w 5913439"/>
              <a:gd name="connsiteY702" fmla="*/ 4349807 h 6857999"/>
              <a:gd name="connsiteX703" fmla="*/ 3971768 w 5913439"/>
              <a:gd name="connsiteY703" fmla="*/ 4353399 h 6857999"/>
              <a:gd name="connsiteX704" fmla="*/ 4004549 w 5913439"/>
              <a:gd name="connsiteY704" fmla="*/ 4357890 h 6857999"/>
              <a:gd name="connsiteX705" fmla="*/ 4036880 w 5913439"/>
              <a:gd name="connsiteY705" fmla="*/ 4362829 h 6857999"/>
              <a:gd name="connsiteX706" fmla="*/ 4069211 w 5913439"/>
              <a:gd name="connsiteY706" fmla="*/ 4368667 h 6857999"/>
              <a:gd name="connsiteX707" fmla="*/ 4101992 w 5913439"/>
              <a:gd name="connsiteY707" fmla="*/ 4374953 h 6857999"/>
              <a:gd name="connsiteX708" fmla="*/ 4134323 w 5913439"/>
              <a:gd name="connsiteY708" fmla="*/ 4383036 h 6857999"/>
              <a:gd name="connsiteX709" fmla="*/ 5009961 w 5913439"/>
              <a:gd name="connsiteY709" fmla="*/ 4510565 h 6857999"/>
              <a:gd name="connsiteX710" fmla="*/ 5028371 w 5913439"/>
              <a:gd name="connsiteY710" fmla="*/ 4513259 h 6857999"/>
              <a:gd name="connsiteX711" fmla="*/ 5047231 w 5913439"/>
              <a:gd name="connsiteY711" fmla="*/ 4516402 h 6857999"/>
              <a:gd name="connsiteX712" fmla="*/ 5065642 w 5913439"/>
              <a:gd name="connsiteY712" fmla="*/ 4520444 h 6857999"/>
              <a:gd name="connsiteX713" fmla="*/ 5084053 w 5913439"/>
              <a:gd name="connsiteY713" fmla="*/ 4525383 h 6857999"/>
              <a:gd name="connsiteX714" fmla="*/ 5101566 w 5913439"/>
              <a:gd name="connsiteY714" fmla="*/ 4531221 h 6857999"/>
              <a:gd name="connsiteX715" fmla="*/ 5119528 w 5913439"/>
              <a:gd name="connsiteY715" fmla="*/ 4536610 h 6857999"/>
              <a:gd name="connsiteX716" fmla="*/ 5137040 w 5913439"/>
              <a:gd name="connsiteY716" fmla="*/ 4542896 h 6857999"/>
              <a:gd name="connsiteX717" fmla="*/ 5155002 w 5913439"/>
              <a:gd name="connsiteY717" fmla="*/ 4549183 h 6857999"/>
              <a:gd name="connsiteX718" fmla="*/ 5190028 w 5913439"/>
              <a:gd name="connsiteY718" fmla="*/ 4562205 h 6857999"/>
              <a:gd name="connsiteX719" fmla="*/ 5225053 w 5913439"/>
              <a:gd name="connsiteY719" fmla="*/ 4575676 h 6857999"/>
              <a:gd name="connsiteX720" fmla="*/ 5243015 w 5913439"/>
              <a:gd name="connsiteY720" fmla="*/ 4581514 h 6857999"/>
              <a:gd name="connsiteX721" fmla="*/ 5260528 w 5913439"/>
              <a:gd name="connsiteY721" fmla="*/ 4587352 h 6857999"/>
              <a:gd name="connsiteX722" fmla="*/ 5278939 w 5913439"/>
              <a:gd name="connsiteY722" fmla="*/ 4592740 h 6857999"/>
              <a:gd name="connsiteX723" fmla="*/ 5296900 w 5913439"/>
              <a:gd name="connsiteY723" fmla="*/ 4597680 h 6857999"/>
              <a:gd name="connsiteX724" fmla="*/ 5304534 w 5913439"/>
              <a:gd name="connsiteY724" fmla="*/ 4600374 h 6857999"/>
              <a:gd name="connsiteX725" fmla="*/ 5311719 w 5913439"/>
              <a:gd name="connsiteY725" fmla="*/ 4603068 h 6857999"/>
              <a:gd name="connsiteX726" fmla="*/ 5318455 w 5913439"/>
              <a:gd name="connsiteY726" fmla="*/ 4607110 h 6857999"/>
              <a:gd name="connsiteX727" fmla="*/ 5321598 w 5913439"/>
              <a:gd name="connsiteY727" fmla="*/ 4609355 h 6857999"/>
              <a:gd name="connsiteX728" fmla="*/ 5324292 w 5913439"/>
              <a:gd name="connsiteY728" fmla="*/ 4611600 h 6857999"/>
              <a:gd name="connsiteX729" fmla="*/ 5326986 w 5913439"/>
              <a:gd name="connsiteY729" fmla="*/ 4614294 h 6857999"/>
              <a:gd name="connsiteX730" fmla="*/ 5329232 w 5913439"/>
              <a:gd name="connsiteY730" fmla="*/ 4616989 h 6857999"/>
              <a:gd name="connsiteX731" fmla="*/ 5331028 w 5913439"/>
              <a:gd name="connsiteY731" fmla="*/ 4620132 h 6857999"/>
              <a:gd name="connsiteX732" fmla="*/ 5332824 w 5913439"/>
              <a:gd name="connsiteY732" fmla="*/ 4623275 h 6857999"/>
              <a:gd name="connsiteX733" fmla="*/ 5334171 w 5913439"/>
              <a:gd name="connsiteY733" fmla="*/ 4626868 h 6857999"/>
              <a:gd name="connsiteX734" fmla="*/ 5335069 w 5913439"/>
              <a:gd name="connsiteY734" fmla="*/ 4630460 h 6857999"/>
              <a:gd name="connsiteX735" fmla="*/ 5335518 w 5913439"/>
              <a:gd name="connsiteY735" fmla="*/ 4634501 h 6857999"/>
              <a:gd name="connsiteX736" fmla="*/ 5335518 w 5913439"/>
              <a:gd name="connsiteY736" fmla="*/ 4639441 h 6857999"/>
              <a:gd name="connsiteX737" fmla="*/ 5335069 w 5913439"/>
              <a:gd name="connsiteY737" fmla="*/ 4659648 h 6857999"/>
              <a:gd name="connsiteX738" fmla="*/ 5335069 w 5913439"/>
              <a:gd name="connsiteY738" fmla="*/ 4680304 h 6857999"/>
              <a:gd name="connsiteX739" fmla="*/ 5335518 w 5913439"/>
              <a:gd name="connsiteY739" fmla="*/ 4700960 h 6857999"/>
              <a:gd name="connsiteX740" fmla="*/ 5336416 w 5913439"/>
              <a:gd name="connsiteY740" fmla="*/ 4722065 h 6857999"/>
              <a:gd name="connsiteX741" fmla="*/ 5337314 w 5913439"/>
              <a:gd name="connsiteY741" fmla="*/ 4742721 h 6857999"/>
              <a:gd name="connsiteX742" fmla="*/ 5338213 w 5913439"/>
              <a:gd name="connsiteY742" fmla="*/ 4763826 h 6857999"/>
              <a:gd name="connsiteX743" fmla="*/ 5338213 w 5913439"/>
              <a:gd name="connsiteY743" fmla="*/ 4784482 h 6857999"/>
              <a:gd name="connsiteX744" fmla="*/ 5337763 w 5913439"/>
              <a:gd name="connsiteY744" fmla="*/ 4805138 h 6857999"/>
              <a:gd name="connsiteX745" fmla="*/ 5336416 w 5913439"/>
              <a:gd name="connsiteY745" fmla="*/ 4825795 h 6857999"/>
              <a:gd name="connsiteX746" fmla="*/ 5335518 w 5913439"/>
              <a:gd name="connsiteY746" fmla="*/ 4835674 h 6857999"/>
              <a:gd name="connsiteX747" fmla="*/ 5334171 w 5913439"/>
              <a:gd name="connsiteY747" fmla="*/ 4845553 h 6857999"/>
              <a:gd name="connsiteX748" fmla="*/ 5332375 w 5913439"/>
              <a:gd name="connsiteY748" fmla="*/ 4855432 h 6857999"/>
              <a:gd name="connsiteX749" fmla="*/ 5330130 w 5913439"/>
              <a:gd name="connsiteY749" fmla="*/ 4865760 h 6857999"/>
              <a:gd name="connsiteX750" fmla="*/ 5327885 w 5913439"/>
              <a:gd name="connsiteY750" fmla="*/ 4875639 h 6857999"/>
              <a:gd name="connsiteX751" fmla="*/ 5324741 w 5913439"/>
              <a:gd name="connsiteY751" fmla="*/ 4885518 h 6857999"/>
              <a:gd name="connsiteX752" fmla="*/ 5321598 w 5913439"/>
              <a:gd name="connsiteY752" fmla="*/ 4895397 h 6857999"/>
              <a:gd name="connsiteX753" fmla="*/ 5317556 w 5913439"/>
              <a:gd name="connsiteY753" fmla="*/ 4905276 h 6857999"/>
              <a:gd name="connsiteX754" fmla="*/ 5313515 w 5913439"/>
              <a:gd name="connsiteY754" fmla="*/ 4914705 h 6857999"/>
              <a:gd name="connsiteX755" fmla="*/ 5308576 w 5913439"/>
              <a:gd name="connsiteY755" fmla="*/ 4924135 h 6857999"/>
              <a:gd name="connsiteX756" fmla="*/ 5303187 w 5913439"/>
              <a:gd name="connsiteY756" fmla="*/ 4934014 h 6857999"/>
              <a:gd name="connsiteX757" fmla="*/ 5296900 w 5913439"/>
              <a:gd name="connsiteY757" fmla="*/ 4942995 h 6857999"/>
              <a:gd name="connsiteX758" fmla="*/ 5290165 w 5913439"/>
              <a:gd name="connsiteY758" fmla="*/ 4951976 h 6857999"/>
              <a:gd name="connsiteX759" fmla="*/ 5282980 w 5913439"/>
              <a:gd name="connsiteY759" fmla="*/ 4960957 h 6857999"/>
              <a:gd name="connsiteX760" fmla="*/ 5266814 w 5913439"/>
              <a:gd name="connsiteY760" fmla="*/ 4978021 h 6857999"/>
              <a:gd name="connsiteX761" fmla="*/ 5260079 w 5913439"/>
              <a:gd name="connsiteY761" fmla="*/ 4985206 h 6857999"/>
              <a:gd name="connsiteX762" fmla="*/ 5257833 w 5913439"/>
              <a:gd name="connsiteY762" fmla="*/ 4988349 h 6857999"/>
              <a:gd name="connsiteX763" fmla="*/ 5269509 w 5913439"/>
              <a:gd name="connsiteY763" fmla="*/ 5000473 h 6857999"/>
              <a:gd name="connsiteX764" fmla="*/ 5273999 w 5913439"/>
              <a:gd name="connsiteY764" fmla="*/ 5006311 h 6857999"/>
              <a:gd name="connsiteX765" fmla="*/ 5277591 w 5913439"/>
              <a:gd name="connsiteY765" fmla="*/ 5011699 h 6857999"/>
              <a:gd name="connsiteX766" fmla="*/ 5281184 w 5913439"/>
              <a:gd name="connsiteY766" fmla="*/ 5016190 h 6857999"/>
              <a:gd name="connsiteX767" fmla="*/ 5283429 w 5913439"/>
              <a:gd name="connsiteY767" fmla="*/ 5020680 h 6857999"/>
              <a:gd name="connsiteX768" fmla="*/ 5285674 w 5913439"/>
              <a:gd name="connsiteY768" fmla="*/ 5024721 h 6857999"/>
              <a:gd name="connsiteX769" fmla="*/ 5287021 w 5913439"/>
              <a:gd name="connsiteY769" fmla="*/ 5028763 h 6857999"/>
              <a:gd name="connsiteX770" fmla="*/ 5287919 w 5913439"/>
              <a:gd name="connsiteY770" fmla="*/ 5031906 h 6857999"/>
              <a:gd name="connsiteX771" fmla="*/ 5288369 w 5913439"/>
              <a:gd name="connsiteY771" fmla="*/ 5035050 h 6857999"/>
              <a:gd name="connsiteX772" fmla="*/ 5288369 w 5913439"/>
              <a:gd name="connsiteY772" fmla="*/ 5038193 h 6857999"/>
              <a:gd name="connsiteX773" fmla="*/ 5287919 w 5913439"/>
              <a:gd name="connsiteY773" fmla="*/ 5040438 h 6857999"/>
              <a:gd name="connsiteX774" fmla="*/ 5286572 w 5913439"/>
              <a:gd name="connsiteY774" fmla="*/ 5043132 h 6857999"/>
              <a:gd name="connsiteX775" fmla="*/ 5285225 w 5913439"/>
              <a:gd name="connsiteY775" fmla="*/ 5045378 h 6857999"/>
              <a:gd name="connsiteX776" fmla="*/ 5283429 w 5913439"/>
              <a:gd name="connsiteY776" fmla="*/ 5047174 h 6857999"/>
              <a:gd name="connsiteX777" fmla="*/ 5281184 w 5913439"/>
              <a:gd name="connsiteY777" fmla="*/ 5048970 h 6857999"/>
              <a:gd name="connsiteX778" fmla="*/ 5278939 w 5913439"/>
              <a:gd name="connsiteY778" fmla="*/ 5050317 h 6857999"/>
              <a:gd name="connsiteX779" fmla="*/ 5275795 w 5913439"/>
              <a:gd name="connsiteY779" fmla="*/ 5051664 h 6857999"/>
              <a:gd name="connsiteX780" fmla="*/ 5269509 w 5913439"/>
              <a:gd name="connsiteY780" fmla="*/ 5053460 h 6857999"/>
              <a:gd name="connsiteX781" fmla="*/ 5261875 w 5913439"/>
              <a:gd name="connsiteY781" fmla="*/ 5055257 h 6857999"/>
              <a:gd name="connsiteX782" fmla="*/ 5253792 w 5913439"/>
              <a:gd name="connsiteY782" fmla="*/ 5056155 h 6857999"/>
              <a:gd name="connsiteX783" fmla="*/ 5235830 w 5913439"/>
              <a:gd name="connsiteY783" fmla="*/ 5057502 h 6857999"/>
              <a:gd name="connsiteX784" fmla="*/ 5217419 w 5913439"/>
              <a:gd name="connsiteY784" fmla="*/ 5058400 h 6857999"/>
              <a:gd name="connsiteX785" fmla="*/ 5203948 w 5913439"/>
              <a:gd name="connsiteY785" fmla="*/ 5076362 h 6857999"/>
              <a:gd name="connsiteX786" fmla="*/ 5197212 w 5913439"/>
              <a:gd name="connsiteY786" fmla="*/ 5085343 h 6857999"/>
              <a:gd name="connsiteX787" fmla="*/ 5190028 w 5913439"/>
              <a:gd name="connsiteY787" fmla="*/ 5093874 h 6857999"/>
              <a:gd name="connsiteX788" fmla="*/ 5182843 w 5913439"/>
              <a:gd name="connsiteY788" fmla="*/ 5102406 h 6857999"/>
              <a:gd name="connsiteX789" fmla="*/ 5175209 w 5913439"/>
              <a:gd name="connsiteY789" fmla="*/ 5110040 h 6857999"/>
              <a:gd name="connsiteX790" fmla="*/ 5167575 w 5913439"/>
              <a:gd name="connsiteY790" fmla="*/ 5117674 h 6857999"/>
              <a:gd name="connsiteX791" fmla="*/ 5159493 w 5913439"/>
              <a:gd name="connsiteY791" fmla="*/ 5123960 h 6857999"/>
              <a:gd name="connsiteX792" fmla="*/ 5150512 w 5913439"/>
              <a:gd name="connsiteY792" fmla="*/ 5129349 h 6857999"/>
              <a:gd name="connsiteX793" fmla="*/ 5146021 w 5913439"/>
              <a:gd name="connsiteY793" fmla="*/ 5132043 h 6857999"/>
              <a:gd name="connsiteX794" fmla="*/ 5141531 w 5913439"/>
              <a:gd name="connsiteY794" fmla="*/ 5134288 h 6857999"/>
              <a:gd name="connsiteX795" fmla="*/ 5137040 w 5913439"/>
              <a:gd name="connsiteY795" fmla="*/ 5136085 h 6857999"/>
              <a:gd name="connsiteX796" fmla="*/ 5132101 w 5913439"/>
              <a:gd name="connsiteY796" fmla="*/ 5137881 h 6857999"/>
              <a:gd name="connsiteX797" fmla="*/ 5127161 w 5913439"/>
              <a:gd name="connsiteY797" fmla="*/ 5139228 h 6857999"/>
              <a:gd name="connsiteX798" fmla="*/ 5121773 w 5913439"/>
              <a:gd name="connsiteY798" fmla="*/ 5140575 h 6857999"/>
              <a:gd name="connsiteX799" fmla="*/ 5116384 w 5913439"/>
              <a:gd name="connsiteY799" fmla="*/ 5141024 h 6857999"/>
              <a:gd name="connsiteX800" fmla="*/ 5110547 w 5913439"/>
              <a:gd name="connsiteY800" fmla="*/ 5141473 h 6857999"/>
              <a:gd name="connsiteX801" fmla="*/ 5104709 w 5913439"/>
              <a:gd name="connsiteY801" fmla="*/ 5141922 h 6857999"/>
              <a:gd name="connsiteX802" fmla="*/ 5098872 w 5913439"/>
              <a:gd name="connsiteY802" fmla="*/ 5141473 h 6857999"/>
              <a:gd name="connsiteX803" fmla="*/ 5093034 w 5913439"/>
              <a:gd name="connsiteY803" fmla="*/ 5141024 h 6857999"/>
              <a:gd name="connsiteX804" fmla="*/ 5086747 w 5913439"/>
              <a:gd name="connsiteY804" fmla="*/ 5140126 h 6857999"/>
              <a:gd name="connsiteX805" fmla="*/ 5080012 w 5913439"/>
              <a:gd name="connsiteY805" fmla="*/ 5138779 h 6857999"/>
              <a:gd name="connsiteX806" fmla="*/ 5072827 w 5913439"/>
              <a:gd name="connsiteY806" fmla="*/ 5136983 h 6857999"/>
              <a:gd name="connsiteX807" fmla="*/ 4999633 w 5913439"/>
              <a:gd name="connsiteY807" fmla="*/ 5142820 h 6857999"/>
              <a:gd name="connsiteX808" fmla="*/ 4942604 w 5913439"/>
              <a:gd name="connsiteY808" fmla="*/ 5149556 h 6857999"/>
              <a:gd name="connsiteX809" fmla="*/ 4913865 w 5913439"/>
              <a:gd name="connsiteY809" fmla="*/ 5153148 h 6857999"/>
              <a:gd name="connsiteX810" fmla="*/ 4885126 w 5913439"/>
              <a:gd name="connsiteY810" fmla="*/ 5155843 h 6857999"/>
              <a:gd name="connsiteX811" fmla="*/ 4856836 w 5913439"/>
              <a:gd name="connsiteY811" fmla="*/ 5158537 h 6857999"/>
              <a:gd name="connsiteX812" fmla="*/ 4828097 w 5913439"/>
              <a:gd name="connsiteY812" fmla="*/ 5160333 h 6857999"/>
              <a:gd name="connsiteX813" fmla="*/ 4799358 w 5913439"/>
              <a:gd name="connsiteY813" fmla="*/ 5162129 h 6857999"/>
              <a:gd name="connsiteX814" fmla="*/ 4770620 w 5913439"/>
              <a:gd name="connsiteY814" fmla="*/ 5163476 h 6857999"/>
              <a:gd name="connsiteX815" fmla="*/ 4741881 w 5913439"/>
              <a:gd name="connsiteY815" fmla="*/ 5163925 h 6857999"/>
              <a:gd name="connsiteX816" fmla="*/ 4713591 w 5913439"/>
              <a:gd name="connsiteY816" fmla="*/ 5164374 h 6857999"/>
              <a:gd name="connsiteX817" fmla="*/ 4684852 w 5913439"/>
              <a:gd name="connsiteY817" fmla="*/ 5163925 h 6857999"/>
              <a:gd name="connsiteX818" fmla="*/ 4656113 w 5913439"/>
              <a:gd name="connsiteY818" fmla="*/ 5162578 h 6857999"/>
              <a:gd name="connsiteX819" fmla="*/ 4627375 w 5913439"/>
              <a:gd name="connsiteY819" fmla="*/ 5160782 h 6857999"/>
              <a:gd name="connsiteX820" fmla="*/ 4599085 w 5913439"/>
              <a:gd name="connsiteY820" fmla="*/ 5158088 h 6857999"/>
              <a:gd name="connsiteX821" fmla="*/ 4570346 w 5913439"/>
              <a:gd name="connsiteY821" fmla="*/ 5154496 h 6857999"/>
              <a:gd name="connsiteX822" fmla="*/ 4541607 w 5913439"/>
              <a:gd name="connsiteY822" fmla="*/ 5149556 h 6857999"/>
              <a:gd name="connsiteX823" fmla="*/ 4538015 w 5913439"/>
              <a:gd name="connsiteY823" fmla="*/ 5149107 h 6857999"/>
              <a:gd name="connsiteX824" fmla="*/ 4534871 w 5913439"/>
              <a:gd name="connsiteY824" fmla="*/ 5149107 h 6857999"/>
              <a:gd name="connsiteX825" fmla="*/ 4531279 w 5913439"/>
              <a:gd name="connsiteY825" fmla="*/ 5149107 h 6857999"/>
              <a:gd name="connsiteX826" fmla="*/ 4528135 w 5913439"/>
              <a:gd name="connsiteY826" fmla="*/ 5149556 h 6857999"/>
              <a:gd name="connsiteX827" fmla="*/ 4521400 w 5913439"/>
              <a:gd name="connsiteY827" fmla="*/ 5151801 h 6857999"/>
              <a:gd name="connsiteX828" fmla="*/ 4515113 w 5913439"/>
              <a:gd name="connsiteY828" fmla="*/ 5154046 h 6857999"/>
              <a:gd name="connsiteX829" fmla="*/ 4509275 w 5913439"/>
              <a:gd name="connsiteY829" fmla="*/ 5156741 h 6857999"/>
              <a:gd name="connsiteX830" fmla="*/ 4503438 w 5913439"/>
              <a:gd name="connsiteY830" fmla="*/ 5159884 h 6857999"/>
              <a:gd name="connsiteX831" fmla="*/ 4491763 w 5913439"/>
              <a:gd name="connsiteY831" fmla="*/ 5166171 h 6857999"/>
              <a:gd name="connsiteX832" fmla="*/ 4485925 w 5913439"/>
              <a:gd name="connsiteY832" fmla="*/ 5168865 h 6857999"/>
              <a:gd name="connsiteX833" fmla="*/ 4479639 w 5913439"/>
              <a:gd name="connsiteY833" fmla="*/ 5171110 h 6857999"/>
              <a:gd name="connsiteX834" fmla="*/ 4473801 w 5913439"/>
              <a:gd name="connsiteY834" fmla="*/ 5172906 h 6857999"/>
              <a:gd name="connsiteX835" fmla="*/ 4467964 w 5913439"/>
              <a:gd name="connsiteY835" fmla="*/ 5173355 h 6857999"/>
              <a:gd name="connsiteX836" fmla="*/ 4464820 w 5913439"/>
              <a:gd name="connsiteY836" fmla="*/ 5173355 h 6857999"/>
              <a:gd name="connsiteX837" fmla="*/ 4461677 w 5913439"/>
              <a:gd name="connsiteY837" fmla="*/ 5172906 h 6857999"/>
              <a:gd name="connsiteX838" fmla="*/ 4458533 w 5913439"/>
              <a:gd name="connsiteY838" fmla="*/ 5172008 h 6857999"/>
              <a:gd name="connsiteX839" fmla="*/ 4455390 w 5913439"/>
              <a:gd name="connsiteY839" fmla="*/ 5171110 h 6857999"/>
              <a:gd name="connsiteX840" fmla="*/ 4452247 w 5913439"/>
              <a:gd name="connsiteY840" fmla="*/ 5169763 h 6857999"/>
              <a:gd name="connsiteX841" fmla="*/ 4449103 w 5913439"/>
              <a:gd name="connsiteY841" fmla="*/ 5167967 h 6857999"/>
              <a:gd name="connsiteX842" fmla="*/ 4445062 w 5913439"/>
              <a:gd name="connsiteY842" fmla="*/ 5165273 h 6857999"/>
              <a:gd name="connsiteX843" fmla="*/ 4441919 w 5913439"/>
              <a:gd name="connsiteY843" fmla="*/ 5162578 h 6857999"/>
              <a:gd name="connsiteX844" fmla="*/ 4438327 w 5913439"/>
              <a:gd name="connsiteY844" fmla="*/ 5164374 h 6857999"/>
              <a:gd name="connsiteX845" fmla="*/ 4434734 w 5913439"/>
              <a:gd name="connsiteY845" fmla="*/ 5165722 h 6857999"/>
              <a:gd name="connsiteX846" fmla="*/ 4431142 w 5913439"/>
              <a:gd name="connsiteY846" fmla="*/ 5166620 h 6857999"/>
              <a:gd name="connsiteX847" fmla="*/ 4427550 w 5913439"/>
              <a:gd name="connsiteY847" fmla="*/ 5167069 h 6857999"/>
              <a:gd name="connsiteX848" fmla="*/ 4420814 w 5913439"/>
              <a:gd name="connsiteY848" fmla="*/ 5167518 h 6857999"/>
              <a:gd name="connsiteX849" fmla="*/ 4414078 w 5913439"/>
              <a:gd name="connsiteY849" fmla="*/ 5167069 h 6857999"/>
              <a:gd name="connsiteX850" fmla="*/ 4395218 w 5913439"/>
              <a:gd name="connsiteY850" fmla="*/ 5169763 h 6857999"/>
              <a:gd name="connsiteX851" fmla="*/ 4376808 w 5913439"/>
              <a:gd name="connsiteY851" fmla="*/ 5171559 h 6857999"/>
              <a:gd name="connsiteX852" fmla="*/ 4357947 w 5913439"/>
              <a:gd name="connsiteY852" fmla="*/ 5173355 h 6857999"/>
              <a:gd name="connsiteX853" fmla="*/ 4339087 w 5913439"/>
              <a:gd name="connsiteY853" fmla="*/ 5174253 h 6857999"/>
              <a:gd name="connsiteX854" fmla="*/ 4320228 w 5913439"/>
              <a:gd name="connsiteY854" fmla="*/ 5175152 h 6857999"/>
              <a:gd name="connsiteX855" fmla="*/ 4301817 w 5913439"/>
              <a:gd name="connsiteY855" fmla="*/ 5175601 h 6857999"/>
              <a:gd name="connsiteX856" fmla="*/ 4264097 w 5913439"/>
              <a:gd name="connsiteY856" fmla="*/ 5175601 h 6857999"/>
              <a:gd name="connsiteX857" fmla="*/ 4188657 w 5913439"/>
              <a:gd name="connsiteY857" fmla="*/ 5175152 h 6857999"/>
              <a:gd name="connsiteX858" fmla="*/ 4150937 w 5913439"/>
              <a:gd name="connsiteY858" fmla="*/ 5175601 h 6857999"/>
              <a:gd name="connsiteX859" fmla="*/ 4132527 w 5913439"/>
              <a:gd name="connsiteY859" fmla="*/ 5176050 h 6857999"/>
              <a:gd name="connsiteX860" fmla="*/ 4113667 w 5913439"/>
              <a:gd name="connsiteY860" fmla="*/ 5176499 h 6857999"/>
              <a:gd name="connsiteX861" fmla="*/ 4093011 w 5913439"/>
              <a:gd name="connsiteY861" fmla="*/ 5176499 h 6857999"/>
              <a:gd name="connsiteX862" fmla="*/ 4000956 w 5913439"/>
              <a:gd name="connsiteY862" fmla="*/ 5177846 h 6857999"/>
              <a:gd name="connsiteX863" fmla="*/ 3955154 w 5913439"/>
              <a:gd name="connsiteY863" fmla="*/ 5179193 h 6857999"/>
              <a:gd name="connsiteX864" fmla="*/ 3932702 w 5913439"/>
              <a:gd name="connsiteY864" fmla="*/ 5180091 h 6857999"/>
              <a:gd name="connsiteX865" fmla="*/ 3909800 w 5913439"/>
              <a:gd name="connsiteY865" fmla="*/ 5180989 h 6857999"/>
              <a:gd name="connsiteX866" fmla="*/ 3901717 w 5913439"/>
              <a:gd name="connsiteY866" fmla="*/ 5181438 h 6857999"/>
              <a:gd name="connsiteX867" fmla="*/ 3894084 w 5913439"/>
              <a:gd name="connsiteY867" fmla="*/ 5181438 h 6857999"/>
              <a:gd name="connsiteX868" fmla="*/ 3886001 w 5913439"/>
              <a:gd name="connsiteY868" fmla="*/ 5180989 h 6857999"/>
              <a:gd name="connsiteX869" fmla="*/ 3879265 w 5913439"/>
              <a:gd name="connsiteY869" fmla="*/ 5180091 h 6857999"/>
              <a:gd name="connsiteX870" fmla="*/ 3872979 w 5913439"/>
              <a:gd name="connsiteY870" fmla="*/ 5178744 h 6857999"/>
              <a:gd name="connsiteX871" fmla="*/ 3867141 w 5913439"/>
              <a:gd name="connsiteY871" fmla="*/ 5176948 h 6857999"/>
              <a:gd name="connsiteX872" fmla="*/ 3861752 w 5913439"/>
              <a:gd name="connsiteY872" fmla="*/ 5174253 h 6857999"/>
              <a:gd name="connsiteX873" fmla="*/ 3857262 w 5913439"/>
              <a:gd name="connsiteY873" fmla="*/ 5171559 h 6857999"/>
              <a:gd name="connsiteX874" fmla="*/ 3852322 w 5913439"/>
              <a:gd name="connsiteY874" fmla="*/ 5167518 h 6857999"/>
              <a:gd name="connsiteX875" fmla="*/ 3848730 w 5913439"/>
              <a:gd name="connsiteY875" fmla="*/ 5163476 h 6857999"/>
              <a:gd name="connsiteX876" fmla="*/ 3845587 w 5913439"/>
              <a:gd name="connsiteY876" fmla="*/ 5158537 h 6857999"/>
              <a:gd name="connsiteX877" fmla="*/ 3843342 w 5913439"/>
              <a:gd name="connsiteY877" fmla="*/ 5152699 h 6857999"/>
              <a:gd name="connsiteX878" fmla="*/ 3841545 w 5913439"/>
              <a:gd name="connsiteY878" fmla="*/ 5145964 h 6857999"/>
              <a:gd name="connsiteX879" fmla="*/ 3840198 w 5913439"/>
              <a:gd name="connsiteY879" fmla="*/ 5138330 h 6857999"/>
              <a:gd name="connsiteX880" fmla="*/ 3839749 w 5913439"/>
              <a:gd name="connsiteY880" fmla="*/ 5130247 h 6857999"/>
              <a:gd name="connsiteX881" fmla="*/ 3840198 w 5913439"/>
              <a:gd name="connsiteY881" fmla="*/ 5121266 h 6857999"/>
              <a:gd name="connsiteX882" fmla="*/ 3828972 w 5913439"/>
              <a:gd name="connsiteY882" fmla="*/ 5139228 h 6857999"/>
              <a:gd name="connsiteX883" fmla="*/ 3828523 w 5913439"/>
              <a:gd name="connsiteY883" fmla="*/ 5145515 h 6857999"/>
              <a:gd name="connsiteX884" fmla="*/ 3828074 w 5913439"/>
              <a:gd name="connsiteY884" fmla="*/ 5151352 h 6857999"/>
              <a:gd name="connsiteX885" fmla="*/ 3827176 w 5913439"/>
              <a:gd name="connsiteY885" fmla="*/ 5156292 h 6857999"/>
              <a:gd name="connsiteX886" fmla="*/ 3826278 w 5913439"/>
              <a:gd name="connsiteY886" fmla="*/ 5160782 h 6857999"/>
              <a:gd name="connsiteX887" fmla="*/ 3824931 w 5913439"/>
              <a:gd name="connsiteY887" fmla="*/ 5164824 h 6857999"/>
              <a:gd name="connsiteX888" fmla="*/ 3823584 w 5913439"/>
              <a:gd name="connsiteY888" fmla="*/ 5168416 h 6857999"/>
              <a:gd name="connsiteX889" fmla="*/ 3821787 w 5913439"/>
              <a:gd name="connsiteY889" fmla="*/ 5171110 h 6857999"/>
              <a:gd name="connsiteX890" fmla="*/ 3819542 w 5913439"/>
              <a:gd name="connsiteY890" fmla="*/ 5173804 h 6857999"/>
              <a:gd name="connsiteX891" fmla="*/ 3817297 w 5913439"/>
              <a:gd name="connsiteY891" fmla="*/ 5175601 h 6857999"/>
              <a:gd name="connsiteX892" fmla="*/ 3814603 w 5913439"/>
              <a:gd name="connsiteY892" fmla="*/ 5177397 h 6857999"/>
              <a:gd name="connsiteX893" fmla="*/ 3812357 w 5913439"/>
              <a:gd name="connsiteY893" fmla="*/ 5178744 h 6857999"/>
              <a:gd name="connsiteX894" fmla="*/ 3809663 w 5913439"/>
              <a:gd name="connsiteY894" fmla="*/ 5180091 h 6857999"/>
              <a:gd name="connsiteX895" fmla="*/ 3806969 w 5913439"/>
              <a:gd name="connsiteY895" fmla="*/ 5180540 h 6857999"/>
              <a:gd name="connsiteX896" fmla="*/ 3803826 w 5913439"/>
              <a:gd name="connsiteY896" fmla="*/ 5180989 h 6857999"/>
              <a:gd name="connsiteX897" fmla="*/ 3797988 w 5913439"/>
              <a:gd name="connsiteY897" fmla="*/ 5181438 h 6857999"/>
              <a:gd name="connsiteX898" fmla="*/ 3791252 w 5913439"/>
              <a:gd name="connsiteY898" fmla="*/ 5180989 h 6857999"/>
              <a:gd name="connsiteX899" fmla="*/ 3784966 w 5913439"/>
              <a:gd name="connsiteY899" fmla="*/ 5180091 h 6857999"/>
              <a:gd name="connsiteX900" fmla="*/ 3770596 w 5913439"/>
              <a:gd name="connsiteY900" fmla="*/ 5177846 h 6857999"/>
              <a:gd name="connsiteX901" fmla="*/ 3764310 w 5913439"/>
              <a:gd name="connsiteY901" fmla="*/ 5176948 h 6857999"/>
              <a:gd name="connsiteX902" fmla="*/ 3757574 w 5913439"/>
              <a:gd name="connsiteY902" fmla="*/ 5176499 h 6857999"/>
              <a:gd name="connsiteX903" fmla="*/ 3751736 w 5913439"/>
              <a:gd name="connsiteY903" fmla="*/ 5176948 h 6857999"/>
              <a:gd name="connsiteX904" fmla="*/ 3748593 w 5913439"/>
              <a:gd name="connsiteY904" fmla="*/ 5177397 h 6857999"/>
              <a:gd name="connsiteX905" fmla="*/ 3745899 w 5913439"/>
              <a:gd name="connsiteY905" fmla="*/ 5177846 h 6857999"/>
              <a:gd name="connsiteX906" fmla="*/ 3705036 w 5913439"/>
              <a:gd name="connsiteY906" fmla="*/ 5181438 h 6857999"/>
              <a:gd name="connsiteX907" fmla="*/ 3711322 w 5913439"/>
              <a:gd name="connsiteY907" fmla="*/ 5186827 h 6857999"/>
              <a:gd name="connsiteX908" fmla="*/ 3717160 w 5913439"/>
              <a:gd name="connsiteY908" fmla="*/ 5192664 h 6857999"/>
              <a:gd name="connsiteX909" fmla="*/ 3723447 w 5913439"/>
              <a:gd name="connsiteY909" fmla="*/ 5197155 h 6857999"/>
              <a:gd name="connsiteX910" fmla="*/ 3729733 w 5913439"/>
              <a:gd name="connsiteY910" fmla="*/ 5201196 h 6857999"/>
              <a:gd name="connsiteX911" fmla="*/ 3736020 w 5913439"/>
              <a:gd name="connsiteY911" fmla="*/ 5205238 h 6857999"/>
              <a:gd name="connsiteX912" fmla="*/ 3742755 w 5913439"/>
              <a:gd name="connsiteY912" fmla="*/ 5208830 h 6857999"/>
              <a:gd name="connsiteX913" fmla="*/ 3749940 w 5913439"/>
              <a:gd name="connsiteY913" fmla="*/ 5211973 h 6857999"/>
              <a:gd name="connsiteX914" fmla="*/ 3756676 w 5913439"/>
              <a:gd name="connsiteY914" fmla="*/ 5214668 h 6857999"/>
              <a:gd name="connsiteX915" fmla="*/ 3763412 w 5913439"/>
              <a:gd name="connsiteY915" fmla="*/ 5217362 h 6857999"/>
              <a:gd name="connsiteX916" fmla="*/ 3770596 w 5913439"/>
              <a:gd name="connsiteY916" fmla="*/ 5219607 h 6857999"/>
              <a:gd name="connsiteX917" fmla="*/ 3784966 w 5913439"/>
              <a:gd name="connsiteY917" fmla="*/ 5223648 h 6857999"/>
              <a:gd name="connsiteX918" fmla="*/ 3799784 w 5913439"/>
              <a:gd name="connsiteY918" fmla="*/ 5227241 h 6857999"/>
              <a:gd name="connsiteX919" fmla="*/ 3814154 w 5913439"/>
              <a:gd name="connsiteY919" fmla="*/ 5230384 h 6857999"/>
              <a:gd name="connsiteX920" fmla="*/ 3844240 w 5913439"/>
              <a:gd name="connsiteY920" fmla="*/ 5235324 h 6857999"/>
              <a:gd name="connsiteX921" fmla="*/ 3859058 w 5913439"/>
              <a:gd name="connsiteY921" fmla="*/ 5238018 h 6857999"/>
              <a:gd name="connsiteX922" fmla="*/ 3873877 w 5913439"/>
              <a:gd name="connsiteY922" fmla="*/ 5241161 h 6857999"/>
              <a:gd name="connsiteX923" fmla="*/ 3888246 w 5913439"/>
              <a:gd name="connsiteY923" fmla="*/ 5244754 h 6857999"/>
              <a:gd name="connsiteX924" fmla="*/ 3902616 w 5913439"/>
              <a:gd name="connsiteY924" fmla="*/ 5249244 h 6857999"/>
              <a:gd name="connsiteX925" fmla="*/ 3909351 w 5913439"/>
              <a:gd name="connsiteY925" fmla="*/ 5251938 h 6857999"/>
              <a:gd name="connsiteX926" fmla="*/ 3916087 w 5913439"/>
              <a:gd name="connsiteY926" fmla="*/ 5255082 h 6857999"/>
              <a:gd name="connsiteX927" fmla="*/ 3922823 w 5913439"/>
              <a:gd name="connsiteY927" fmla="*/ 5258225 h 6857999"/>
              <a:gd name="connsiteX928" fmla="*/ 3930007 w 5913439"/>
              <a:gd name="connsiteY928" fmla="*/ 5262266 h 6857999"/>
              <a:gd name="connsiteX929" fmla="*/ 3938539 w 5913439"/>
              <a:gd name="connsiteY929" fmla="*/ 5263613 h 6857999"/>
              <a:gd name="connsiteX930" fmla="*/ 3947071 w 5913439"/>
              <a:gd name="connsiteY930" fmla="*/ 5265410 h 6857999"/>
              <a:gd name="connsiteX931" fmla="*/ 3955603 w 5913439"/>
              <a:gd name="connsiteY931" fmla="*/ 5267655 h 6857999"/>
              <a:gd name="connsiteX932" fmla="*/ 3963686 w 5913439"/>
              <a:gd name="connsiteY932" fmla="*/ 5270349 h 6857999"/>
              <a:gd name="connsiteX933" fmla="*/ 3972218 w 5913439"/>
              <a:gd name="connsiteY933" fmla="*/ 5273043 h 6857999"/>
              <a:gd name="connsiteX934" fmla="*/ 3979851 w 5913439"/>
              <a:gd name="connsiteY934" fmla="*/ 5276187 h 6857999"/>
              <a:gd name="connsiteX935" fmla="*/ 3987485 w 5913439"/>
              <a:gd name="connsiteY935" fmla="*/ 5279779 h 6857999"/>
              <a:gd name="connsiteX936" fmla="*/ 3995119 w 5913439"/>
              <a:gd name="connsiteY936" fmla="*/ 5283371 h 6857999"/>
              <a:gd name="connsiteX937" fmla="*/ 4002753 w 5913439"/>
              <a:gd name="connsiteY937" fmla="*/ 5287413 h 6857999"/>
              <a:gd name="connsiteX938" fmla="*/ 4010386 w 5913439"/>
              <a:gd name="connsiteY938" fmla="*/ 5291454 h 6857999"/>
              <a:gd name="connsiteX939" fmla="*/ 4024756 w 5913439"/>
              <a:gd name="connsiteY939" fmla="*/ 5301333 h 6857999"/>
              <a:gd name="connsiteX940" fmla="*/ 4038676 w 5913439"/>
              <a:gd name="connsiteY940" fmla="*/ 5311212 h 6857999"/>
              <a:gd name="connsiteX941" fmla="*/ 4052597 w 5913439"/>
              <a:gd name="connsiteY941" fmla="*/ 5321989 h 6857999"/>
              <a:gd name="connsiteX942" fmla="*/ 4055740 w 5913439"/>
              <a:gd name="connsiteY942" fmla="*/ 5327827 h 6857999"/>
              <a:gd name="connsiteX943" fmla="*/ 4058434 w 5913439"/>
              <a:gd name="connsiteY943" fmla="*/ 5333215 h 6857999"/>
              <a:gd name="connsiteX944" fmla="*/ 4060679 w 5913439"/>
              <a:gd name="connsiteY944" fmla="*/ 5339502 h 6857999"/>
              <a:gd name="connsiteX945" fmla="*/ 4062476 w 5913439"/>
              <a:gd name="connsiteY945" fmla="*/ 5345340 h 6857999"/>
              <a:gd name="connsiteX946" fmla="*/ 4063823 w 5913439"/>
              <a:gd name="connsiteY946" fmla="*/ 5351177 h 6857999"/>
              <a:gd name="connsiteX947" fmla="*/ 4065170 w 5913439"/>
              <a:gd name="connsiteY947" fmla="*/ 5356566 h 6857999"/>
              <a:gd name="connsiteX948" fmla="*/ 4066068 w 5913439"/>
              <a:gd name="connsiteY948" fmla="*/ 5362403 h 6857999"/>
              <a:gd name="connsiteX949" fmla="*/ 4066517 w 5913439"/>
              <a:gd name="connsiteY949" fmla="*/ 5368241 h 6857999"/>
              <a:gd name="connsiteX950" fmla="*/ 4066966 w 5913439"/>
              <a:gd name="connsiteY950" fmla="*/ 5379916 h 6857999"/>
              <a:gd name="connsiteX951" fmla="*/ 4066517 w 5913439"/>
              <a:gd name="connsiteY951" fmla="*/ 5391142 h 6857999"/>
              <a:gd name="connsiteX952" fmla="*/ 4065170 w 5913439"/>
              <a:gd name="connsiteY952" fmla="*/ 5402368 h 6857999"/>
              <a:gd name="connsiteX953" fmla="*/ 4063823 w 5913439"/>
              <a:gd name="connsiteY953" fmla="*/ 5414044 h 6857999"/>
              <a:gd name="connsiteX954" fmla="*/ 4061577 w 5913439"/>
              <a:gd name="connsiteY954" fmla="*/ 5425270 h 6857999"/>
              <a:gd name="connsiteX955" fmla="*/ 4058883 w 5913439"/>
              <a:gd name="connsiteY955" fmla="*/ 5436945 h 6857999"/>
              <a:gd name="connsiteX956" fmla="*/ 4053944 w 5913439"/>
              <a:gd name="connsiteY956" fmla="*/ 5459846 h 6857999"/>
              <a:gd name="connsiteX957" fmla="*/ 4051698 w 5913439"/>
              <a:gd name="connsiteY957" fmla="*/ 5471072 h 6857999"/>
              <a:gd name="connsiteX958" fmla="*/ 4049902 w 5913439"/>
              <a:gd name="connsiteY958" fmla="*/ 5482747 h 6857999"/>
              <a:gd name="connsiteX959" fmla="*/ 4048555 w 5913439"/>
              <a:gd name="connsiteY959" fmla="*/ 5493974 h 6857999"/>
              <a:gd name="connsiteX960" fmla="*/ 4048106 w 5913439"/>
              <a:gd name="connsiteY960" fmla="*/ 5505649 h 6857999"/>
              <a:gd name="connsiteX961" fmla="*/ 4049453 w 5913439"/>
              <a:gd name="connsiteY961" fmla="*/ 5517324 h 6857999"/>
              <a:gd name="connsiteX962" fmla="*/ 4050351 w 5913439"/>
              <a:gd name="connsiteY962" fmla="*/ 5529448 h 6857999"/>
              <a:gd name="connsiteX963" fmla="*/ 4050351 w 5913439"/>
              <a:gd name="connsiteY963" fmla="*/ 5541572 h 6857999"/>
              <a:gd name="connsiteX964" fmla="*/ 4049902 w 5913439"/>
              <a:gd name="connsiteY964" fmla="*/ 5553697 h 6857999"/>
              <a:gd name="connsiteX965" fmla="*/ 4048555 w 5913439"/>
              <a:gd name="connsiteY965" fmla="*/ 5566719 h 6857999"/>
              <a:gd name="connsiteX966" fmla="*/ 4046759 w 5913439"/>
              <a:gd name="connsiteY966" fmla="*/ 5579292 h 6857999"/>
              <a:gd name="connsiteX967" fmla="*/ 4044514 w 5913439"/>
              <a:gd name="connsiteY967" fmla="*/ 5591416 h 6857999"/>
              <a:gd name="connsiteX968" fmla="*/ 4041370 w 5913439"/>
              <a:gd name="connsiteY968" fmla="*/ 5604439 h 6857999"/>
              <a:gd name="connsiteX969" fmla="*/ 4037329 w 5913439"/>
              <a:gd name="connsiteY969" fmla="*/ 5617012 h 6857999"/>
              <a:gd name="connsiteX970" fmla="*/ 4033288 w 5913439"/>
              <a:gd name="connsiteY970" fmla="*/ 5630034 h 6857999"/>
              <a:gd name="connsiteX971" fmla="*/ 4028797 w 5913439"/>
              <a:gd name="connsiteY971" fmla="*/ 5642158 h 6857999"/>
              <a:gd name="connsiteX972" fmla="*/ 4023858 w 5913439"/>
              <a:gd name="connsiteY972" fmla="*/ 5654283 h 6857999"/>
              <a:gd name="connsiteX973" fmla="*/ 4018469 w 5913439"/>
              <a:gd name="connsiteY973" fmla="*/ 5666856 h 6857999"/>
              <a:gd name="connsiteX974" fmla="*/ 4012632 w 5913439"/>
              <a:gd name="connsiteY974" fmla="*/ 5678980 h 6857999"/>
              <a:gd name="connsiteX975" fmla="*/ 4006345 w 5913439"/>
              <a:gd name="connsiteY975" fmla="*/ 5690655 h 6857999"/>
              <a:gd name="connsiteX976" fmla="*/ 3998711 w 5913439"/>
              <a:gd name="connsiteY976" fmla="*/ 5701881 h 6857999"/>
              <a:gd name="connsiteX977" fmla="*/ 3991526 w 5913439"/>
              <a:gd name="connsiteY977" fmla="*/ 5713557 h 6857999"/>
              <a:gd name="connsiteX978" fmla="*/ 3984342 w 5913439"/>
              <a:gd name="connsiteY978" fmla="*/ 5724783 h 6857999"/>
              <a:gd name="connsiteX979" fmla="*/ 3976259 w 5913439"/>
              <a:gd name="connsiteY979" fmla="*/ 5735560 h 6857999"/>
              <a:gd name="connsiteX980" fmla="*/ 3968176 w 5913439"/>
              <a:gd name="connsiteY980" fmla="*/ 5745888 h 6857999"/>
              <a:gd name="connsiteX981" fmla="*/ 3959195 w 5913439"/>
              <a:gd name="connsiteY981" fmla="*/ 5756216 h 6857999"/>
              <a:gd name="connsiteX982" fmla="*/ 3950214 w 5913439"/>
              <a:gd name="connsiteY982" fmla="*/ 5765646 h 6857999"/>
              <a:gd name="connsiteX983" fmla="*/ 3941233 w 5913439"/>
              <a:gd name="connsiteY983" fmla="*/ 5774627 h 6857999"/>
              <a:gd name="connsiteX984" fmla="*/ 3931803 w 5913439"/>
              <a:gd name="connsiteY984" fmla="*/ 5783608 h 6857999"/>
              <a:gd name="connsiteX985" fmla="*/ 3921475 w 5913439"/>
              <a:gd name="connsiteY985" fmla="*/ 5791690 h 6857999"/>
              <a:gd name="connsiteX986" fmla="*/ 3911596 w 5913439"/>
              <a:gd name="connsiteY986" fmla="*/ 5799324 h 6857999"/>
              <a:gd name="connsiteX987" fmla="*/ 3901717 w 5913439"/>
              <a:gd name="connsiteY987" fmla="*/ 5806509 h 6857999"/>
              <a:gd name="connsiteX988" fmla="*/ 3890940 w 5913439"/>
              <a:gd name="connsiteY988" fmla="*/ 5813245 h 6857999"/>
              <a:gd name="connsiteX989" fmla="*/ 3880612 w 5913439"/>
              <a:gd name="connsiteY989" fmla="*/ 5819082 h 6857999"/>
              <a:gd name="connsiteX990" fmla="*/ 3869835 w 5913439"/>
              <a:gd name="connsiteY990" fmla="*/ 5824022 h 6857999"/>
              <a:gd name="connsiteX991" fmla="*/ 3859058 w 5913439"/>
              <a:gd name="connsiteY991" fmla="*/ 5828512 h 6857999"/>
              <a:gd name="connsiteX992" fmla="*/ 3847832 w 5913439"/>
              <a:gd name="connsiteY992" fmla="*/ 5832554 h 6857999"/>
              <a:gd name="connsiteX993" fmla="*/ 3844240 w 5913439"/>
              <a:gd name="connsiteY993" fmla="*/ 5835248 h 6857999"/>
              <a:gd name="connsiteX994" fmla="*/ 3840198 w 5913439"/>
              <a:gd name="connsiteY994" fmla="*/ 5837044 h 6857999"/>
              <a:gd name="connsiteX995" fmla="*/ 3836157 w 5913439"/>
              <a:gd name="connsiteY995" fmla="*/ 5837493 h 6857999"/>
              <a:gd name="connsiteX996" fmla="*/ 3831666 w 5913439"/>
              <a:gd name="connsiteY996" fmla="*/ 5837044 h 6857999"/>
              <a:gd name="connsiteX997" fmla="*/ 3825829 w 5913439"/>
              <a:gd name="connsiteY997" fmla="*/ 5841085 h 6857999"/>
              <a:gd name="connsiteX998" fmla="*/ 3819093 w 5913439"/>
              <a:gd name="connsiteY998" fmla="*/ 5844678 h 6857999"/>
              <a:gd name="connsiteX999" fmla="*/ 3812357 w 5913439"/>
              <a:gd name="connsiteY999" fmla="*/ 5847372 h 6857999"/>
              <a:gd name="connsiteX1000" fmla="*/ 3805173 w 5913439"/>
              <a:gd name="connsiteY1000" fmla="*/ 5849617 h 6857999"/>
              <a:gd name="connsiteX1001" fmla="*/ 3797988 w 5913439"/>
              <a:gd name="connsiteY1001" fmla="*/ 5851413 h 6857999"/>
              <a:gd name="connsiteX1002" fmla="*/ 3790803 w 5913439"/>
              <a:gd name="connsiteY1002" fmla="*/ 5852312 h 6857999"/>
              <a:gd name="connsiteX1003" fmla="*/ 3774638 w 5913439"/>
              <a:gd name="connsiteY1003" fmla="*/ 5854108 h 6857999"/>
              <a:gd name="connsiteX1004" fmla="*/ 3758472 w 5913439"/>
              <a:gd name="connsiteY1004" fmla="*/ 5855904 h 6857999"/>
              <a:gd name="connsiteX1005" fmla="*/ 3749491 w 5913439"/>
              <a:gd name="connsiteY1005" fmla="*/ 5856802 h 6857999"/>
              <a:gd name="connsiteX1006" fmla="*/ 3740061 w 5913439"/>
              <a:gd name="connsiteY1006" fmla="*/ 5858149 h 6857999"/>
              <a:gd name="connsiteX1007" fmla="*/ 3731080 w 5913439"/>
              <a:gd name="connsiteY1007" fmla="*/ 5859945 h 6857999"/>
              <a:gd name="connsiteX1008" fmla="*/ 3721650 w 5913439"/>
              <a:gd name="connsiteY1008" fmla="*/ 5862190 h 6857999"/>
              <a:gd name="connsiteX1009" fmla="*/ 3712220 w 5913439"/>
              <a:gd name="connsiteY1009" fmla="*/ 5865334 h 6857999"/>
              <a:gd name="connsiteX1010" fmla="*/ 3701443 w 5913439"/>
              <a:gd name="connsiteY1010" fmla="*/ 5868926 h 6857999"/>
              <a:gd name="connsiteX1011" fmla="*/ 3724794 w 5913439"/>
              <a:gd name="connsiteY1011" fmla="*/ 5874315 h 6857999"/>
              <a:gd name="connsiteX1012" fmla="*/ 3747695 w 5913439"/>
              <a:gd name="connsiteY1012" fmla="*/ 5879254 h 6857999"/>
              <a:gd name="connsiteX1013" fmla="*/ 3792150 w 5913439"/>
              <a:gd name="connsiteY1013" fmla="*/ 5889133 h 6857999"/>
              <a:gd name="connsiteX1014" fmla="*/ 3835259 w 5913439"/>
              <a:gd name="connsiteY1014" fmla="*/ 5898114 h 6857999"/>
              <a:gd name="connsiteX1015" fmla="*/ 3877020 w 5913439"/>
              <a:gd name="connsiteY1015" fmla="*/ 5906646 h 6857999"/>
              <a:gd name="connsiteX1016" fmla="*/ 3897676 w 5913439"/>
              <a:gd name="connsiteY1016" fmla="*/ 5911136 h 6857999"/>
              <a:gd name="connsiteX1017" fmla="*/ 3917883 w 5913439"/>
              <a:gd name="connsiteY1017" fmla="*/ 5916076 h 6857999"/>
              <a:gd name="connsiteX1018" fmla="*/ 3938090 w 5913439"/>
              <a:gd name="connsiteY1018" fmla="*/ 5921464 h 6857999"/>
              <a:gd name="connsiteX1019" fmla="*/ 3957848 w 5913439"/>
              <a:gd name="connsiteY1019" fmla="*/ 5927302 h 6857999"/>
              <a:gd name="connsiteX1020" fmla="*/ 3977157 w 5913439"/>
              <a:gd name="connsiteY1020" fmla="*/ 5933140 h 6857999"/>
              <a:gd name="connsiteX1021" fmla="*/ 3996466 w 5913439"/>
              <a:gd name="connsiteY1021" fmla="*/ 5939426 h 6857999"/>
              <a:gd name="connsiteX1022" fmla="*/ 4015775 w 5913439"/>
              <a:gd name="connsiteY1022" fmla="*/ 5946611 h 6857999"/>
              <a:gd name="connsiteX1023" fmla="*/ 4034186 w 5913439"/>
              <a:gd name="connsiteY1023" fmla="*/ 5954245 h 6857999"/>
              <a:gd name="connsiteX1024" fmla="*/ 4442368 w 5913439"/>
              <a:gd name="connsiteY1024" fmla="*/ 6056627 h 6857999"/>
              <a:gd name="connsiteX1025" fmla="*/ 4442368 w 5913439"/>
              <a:gd name="connsiteY1025" fmla="*/ 6056178 h 6857999"/>
              <a:gd name="connsiteX1026" fmla="*/ 4457187 w 5913439"/>
              <a:gd name="connsiteY1026" fmla="*/ 6057974 h 6857999"/>
              <a:gd name="connsiteX1027" fmla="*/ 4472005 w 5913439"/>
              <a:gd name="connsiteY1027" fmla="*/ 6059770 h 6857999"/>
              <a:gd name="connsiteX1028" fmla="*/ 4501193 w 5913439"/>
              <a:gd name="connsiteY1028" fmla="*/ 6064710 h 6857999"/>
              <a:gd name="connsiteX1029" fmla="*/ 4530381 w 5913439"/>
              <a:gd name="connsiteY1029" fmla="*/ 6070547 h 6857999"/>
              <a:gd name="connsiteX1030" fmla="*/ 4558671 w 5913439"/>
              <a:gd name="connsiteY1030" fmla="*/ 6077283 h 6857999"/>
              <a:gd name="connsiteX1031" fmla="*/ 4586961 w 5913439"/>
              <a:gd name="connsiteY1031" fmla="*/ 6084468 h 6857999"/>
              <a:gd name="connsiteX1032" fmla="*/ 4615251 w 5913439"/>
              <a:gd name="connsiteY1032" fmla="*/ 6092551 h 6857999"/>
              <a:gd name="connsiteX1033" fmla="*/ 4643091 w 5913439"/>
              <a:gd name="connsiteY1033" fmla="*/ 6101532 h 6857999"/>
              <a:gd name="connsiteX1034" fmla="*/ 4670483 w 5913439"/>
              <a:gd name="connsiteY1034" fmla="*/ 6111410 h 6857999"/>
              <a:gd name="connsiteX1035" fmla="*/ 4697874 w 5913439"/>
              <a:gd name="connsiteY1035" fmla="*/ 6121289 h 6857999"/>
              <a:gd name="connsiteX1036" fmla="*/ 4725266 w 5913439"/>
              <a:gd name="connsiteY1036" fmla="*/ 6131618 h 6857999"/>
              <a:gd name="connsiteX1037" fmla="*/ 4752658 w 5913439"/>
              <a:gd name="connsiteY1037" fmla="*/ 6142844 h 6857999"/>
              <a:gd name="connsiteX1038" fmla="*/ 4779601 w 5913439"/>
              <a:gd name="connsiteY1038" fmla="*/ 6154070 h 6857999"/>
              <a:gd name="connsiteX1039" fmla="*/ 4833935 w 5913439"/>
              <a:gd name="connsiteY1039" fmla="*/ 6177420 h 6857999"/>
              <a:gd name="connsiteX1040" fmla="*/ 4887371 w 5913439"/>
              <a:gd name="connsiteY1040" fmla="*/ 6201669 h 6857999"/>
              <a:gd name="connsiteX1041" fmla="*/ 4892311 w 5913439"/>
              <a:gd name="connsiteY1041" fmla="*/ 6203914 h 6857999"/>
              <a:gd name="connsiteX1042" fmla="*/ 4897250 w 5913439"/>
              <a:gd name="connsiteY1042" fmla="*/ 6206608 h 6857999"/>
              <a:gd name="connsiteX1043" fmla="*/ 4900394 w 5913439"/>
              <a:gd name="connsiteY1043" fmla="*/ 6209302 h 6857999"/>
              <a:gd name="connsiteX1044" fmla="*/ 4903088 w 5913439"/>
              <a:gd name="connsiteY1044" fmla="*/ 6211548 h 6857999"/>
              <a:gd name="connsiteX1045" fmla="*/ 4905333 w 5913439"/>
              <a:gd name="connsiteY1045" fmla="*/ 6214242 h 6857999"/>
              <a:gd name="connsiteX1046" fmla="*/ 4906680 w 5913439"/>
              <a:gd name="connsiteY1046" fmla="*/ 6217834 h 6857999"/>
              <a:gd name="connsiteX1047" fmla="*/ 4907578 w 5913439"/>
              <a:gd name="connsiteY1047" fmla="*/ 6220528 h 6857999"/>
              <a:gd name="connsiteX1048" fmla="*/ 4908027 w 5913439"/>
              <a:gd name="connsiteY1048" fmla="*/ 6223223 h 6857999"/>
              <a:gd name="connsiteX1049" fmla="*/ 4908476 w 5913439"/>
              <a:gd name="connsiteY1049" fmla="*/ 6225917 h 6857999"/>
              <a:gd name="connsiteX1050" fmla="*/ 4908476 w 5913439"/>
              <a:gd name="connsiteY1050" fmla="*/ 6229060 h 6857999"/>
              <a:gd name="connsiteX1051" fmla="*/ 4907578 w 5913439"/>
              <a:gd name="connsiteY1051" fmla="*/ 6234898 h 6857999"/>
              <a:gd name="connsiteX1052" fmla="*/ 4906680 w 5913439"/>
              <a:gd name="connsiteY1052" fmla="*/ 6241634 h 6857999"/>
              <a:gd name="connsiteX1053" fmla="*/ 4906231 w 5913439"/>
              <a:gd name="connsiteY1053" fmla="*/ 6247920 h 6857999"/>
              <a:gd name="connsiteX1054" fmla="*/ 4906680 w 5913439"/>
              <a:gd name="connsiteY1054" fmla="*/ 6277557 h 6857999"/>
              <a:gd name="connsiteX1055" fmla="*/ 4907578 w 5913439"/>
              <a:gd name="connsiteY1055" fmla="*/ 6306745 h 6857999"/>
              <a:gd name="connsiteX1056" fmla="*/ 4909375 w 5913439"/>
              <a:gd name="connsiteY1056" fmla="*/ 6365121 h 6857999"/>
              <a:gd name="connsiteX1057" fmla="*/ 4911620 w 5913439"/>
              <a:gd name="connsiteY1057" fmla="*/ 6391166 h 6857999"/>
              <a:gd name="connsiteX1058" fmla="*/ 4912967 w 5913439"/>
              <a:gd name="connsiteY1058" fmla="*/ 6404637 h 6857999"/>
              <a:gd name="connsiteX1059" fmla="*/ 4914314 w 5913439"/>
              <a:gd name="connsiteY1059" fmla="*/ 6417659 h 6857999"/>
              <a:gd name="connsiteX1060" fmla="*/ 4914763 w 5913439"/>
              <a:gd name="connsiteY1060" fmla="*/ 6430682 h 6857999"/>
              <a:gd name="connsiteX1061" fmla="*/ 4914763 w 5913439"/>
              <a:gd name="connsiteY1061" fmla="*/ 6443704 h 6857999"/>
              <a:gd name="connsiteX1062" fmla="*/ 4914314 w 5913439"/>
              <a:gd name="connsiteY1062" fmla="*/ 6455828 h 6857999"/>
              <a:gd name="connsiteX1063" fmla="*/ 4912518 w 5913439"/>
              <a:gd name="connsiteY1063" fmla="*/ 6467952 h 6857999"/>
              <a:gd name="connsiteX1064" fmla="*/ 4911620 w 5913439"/>
              <a:gd name="connsiteY1064" fmla="*/ 6474239 h 6857999"/>
              <a:gd name="connsiteX1065" fmla="*/ 4909824 w 5913439"/>
              <a:gd name="connsiteY1065" fmla="*/ 6480076 h 6857999"/>
              <a:gd name="connsiteX1066" fmla="*/ 4908027 w 5913439"/>
              <a:gd name="connsiteY1066" fmla="*/ 6485914 h 6857999"/>
              <a:gd name="connsiteX1067" fmla="*/ 4906231 w 5913439"/>
              <a:gd name="connsiteY1067" fmla="*/ 6491303 h 6857999"/>
              <a:gd name="connsiteX1068" fmla="*/ 4903537 w 5913439"/>
              <a:gd name="connsiteY1068" fmla="*/ 6497140 h 6857999"/>
              <a:gd name="connsiteX1069" fmla="*/ 4900843 w 5913439"/>
              <a:gd name="connsiteY1069" fmla="*/ 6502529 h 6857999"/>
              <a:gd name="connsiteX1070" fmla="*/ 4897699 w 5913439"/>
              <a:gd name="connsiteY1070" fmla="*/ 6507468 h 6857999"/>
              <a:gd name="connsiteX1071" fmla="*/ 4894107 w 5913439"/>
              <a:gd name="connsiteY1071" fmla="*/ 6512857 h 6857999"/>
              <a:gd name="connsiteX1072" fmla="*/ 4889617 w 5913439"/>
              <a:gd name="connsiteY1072" fmla="*/ 6517796 h 6857999"/>
              <a:gd name="connsiteX1073" fmla="*/ 4885126 w 5913439"/>
              <a:gd name="connsiteY1073" fmla="*/ 6522736 h 6857999"/>
              <a:gd name="connsiteX1074" fmla="*/ 4880187 w 5913439"/>
              <a:gd name="connsiteY1074" fmla="*/ 6527226 h 6857999"/>
              <a:gd name="connsiteX1075" fmla="*/ 4874798 w 5913439"/>
              <a:gd name="connsiteY1075" fmla="*/ 6531717 h 6857999"/>
              <a:gd name="connsiteX1076" fmla="*/ 4868960 w 5913439"/>
              <a:gd name="connsiteY1076" fmla="*/ 6536207 h 6857999"/>
              <a:gd name="connsiteX1077" fmla="*/ 4862225 w 5913439"/>
              <a:gd name="connsiteY1077" fmla="*/ 6540249 h 6857999"/>
              <a:gd name="connsiteX1078" fmla="*/ 4854591 w 5913439"/>
              <a:gd name="connsiteY1078" fmla="*/ 6544290 h 6857999"/>
              <a:gd name="connsiteX1079" fmla="*/ 4847406 w 5913439"/>
              <a:gd name="connsiteY1079" fmla="*/ 6548331 h 6857999"/>
              <a:gd name="connsiteX1080" fmla="*/ 4847406 w 5913439"/>
              <a:gd name="connsiteY1080" fmla="*/ 6551924 h 6857999"/>
              <a:gd name="connsiteX1081" fmla="*/ 4848304 w 5913439"/>
              <a:gd name="connsiteY1081" fmla="*/ 6555965 h 6857999"/>
              <a:gd name="connsiteX1082" fmla="*/ 4849202 w 5913439"/>
              <a:gd name="connsiteY1082" fmla="*/ 6559557 h 6857999"/>
              <a:gd name="connsiteX1083" fmla="*/ 4850550 w 5913439"/>
              <a:gd name="connsiteY1083" fmla="*/ 6563599 h 6857999"/>
              <a:gd name="connsiteX1084" fmla="*/ 4853693 w 5913439"/>
              <a:gd name="connsiteY1084" fmla="*/ 6570784 h 6857999"/>
              <a:gd name="connsiteX1085" fmla="*/ 4857734 w 5913439"/>
              <a:gd name="connsiteY1085" fmla="*/ 6577968 h 6857999"/>
              <a:gd name="connsiteX1086" fmla="*/ 4862225 w 5913439"/>
              <a:gd name="connsiteY1086" fmla="*/ 6585602 h 6857999"/>
              <a:gd name="connsiteX1087" fmla="*/ 4866715 w 5913439"/>
              <a:gd name="connsiteY1087" fmla="*/ 6592338 h 6857999"/>
              <a:gd name="connsiteX1088" fmla="*/ 4871206 w 5913439"/>
              <a:gd name="connsiteY1088" fmla="*/ 6599522 h 6857999"/>
              <a:gd name="connsiteX1089" fmla="*/ 4875247 w 5913439"/>
              <a:gd name="connsiteY1089" fmla="*/ 6606707 h 6857999"/>
              <a:gd name="connsiteX1090" fmla="*/ 4878839 w 5913439"/>
              <a:gd name="connsiteY1090" fmla="*/ 6613892 h 6857999"/>
              <a:gd name="connsiteX1091" fmla="*/ 4881983 w 5913439"/>
              <a:gd name="connsiteY1091" fmla="*/ 6621526 h 6857999"/>
              <a:gd name="connsiteX1092" fmla="*/ 4882881 w 5913439"/>
              <a:gd name="connsiteY1092" fmla="*/ 6625567 h 6857999"/>
              <a:gd name="connsiteX1093" fmla="*/ 4883779 w 5913439"/>
              <a:gd name="connsiteY1093" fmla="*/ 6629159 h 6857999"/>
              <a:gd name="connsiteX1094" fmla="*/ 4884228 w 5913439"/>
              <a:gd name="connsiteY1094" fmla="*/ 6633201 h 6857999"/>
              <a:gd name="connsiteX1095" fmla="*/ 4884677 w 5913439"/>
              <a:gd name="connsiteY1095" fmla="*/ 6636793 h 6857999"/>
              <a:gd name="connsiteX1096" fmla="*/ 4884228 w 5913439"/>
              <a:gd name="connsiteY1096" fmla="*/ 6640835 h 6857999"/>
              <a:gd name="connsiteX1097" fmla="*/ 4883779 w 5913439"/>
              <a:gd name="connsiteY1097" fmla="*/ 6644876 h 6857999"/>
              <a:gd name="connsiteX1098" fmla="*/ 4882881 w 5913439"/>
              <a:gd name="connsiteY1098" fmla="*/ 6648917 h 6857999"/>
              <a:gd name="connsiteX1099" fmla="*/ 4881534 w 5913439"/>
              <a:gd name="connsiteY1099" fmla="*/ 6653408 h 6857999"/>
              <a:gd name="connsiteX1100" fmla="*/ 4879738 w 5913439"/>
              <a:gd name="connsiteY1100" fmla="*/ 6657898 h 6857999"/>
              <a:gd name="connsiteX1101" fmla="*/ 4877043 w 5913439"/>
              <a:gd name="connsiteY1101" fmla="*/ 6662389 h 6857999"/>
              <a:gd name="connsiteX1102" fmla="*/ 4874349 w 5913439"/>
              <a:gd name="connsiteY1102" fmla="*/ 6666879 h 6857999"/>
              <a:gd name="connsiteX1103" fmla="*/ 4870757 w 5913439"/>
              <a:gd name="connsiteY1103" fmla="*/ 6671370 h 6857999"/>
              <a:gd name="connsiteX1104" fmla="*/ 4875247 w 5913439"/>
              <a:gd name="connsiteY1104" fmla="*/ 6677656 h 6857999"/>
              <a:gd name="connsiteX1105" fmla="*/ 4879738 w 5913439"/>
              <a:gd name="connsiteY1105" fmla="*/ 6684392 h 6857999"/>
              <a:gd name="connsiteX1106" fmla="*/ 4881983 w 5913439"/>
              <a:gd name="connsiteY1106" fmla="*/ 6687535 h 6857999"/>
              <a:gd name="connsiteX1107" fmla="*/ 4884677 w 5913439"/>
              <a:gd name="connsiteY1107" fmla="*/ 6690230 h 6857999"/>
              <a:gd name="connsiteX1108" fmla="*/ 4887371 w 5913439"/>
              <a:gd name="connsiteY1108" fmla="*/ 6692475 h 6857999"/>
              <a:gd name="connsiteX1109" fmla="*/ 4890066 w 5913439"/>
              <a:gd name="connsiteY1109" fmla="*/ 6693822 h 6857999"/>
              <a:gd name="connsiteX1110" fmla="*/ 4920152 w 5913439"/>
              <a:gd name="connsiteY1110" fmla="*/ 6706395 h 6857999"/>
              <a:gd name="connsiteX1111" fmla="*/ 4946196 w 5913439"/>
              <a:gd name="connsiteY1111" fmla="*/ 6717621 h 6857999"/>
              <a:gd name="connsiteX1112" fmla="*/ 4969098 w 5913439"/>
              <a:gd name="connsiteY1112" fmla="*/ 6727500 h 6857999"/>
              <a:gd name="connsiteX1113" fmla="*/ 4987957 w 5913439"/>
              <a:gd name="connsiteY1113" fmla="*/ 6737379 h 6857999"/>
              <a:gd name="connsiteX1114" fmla="*/ 4996489 w 5913439"/>
              <a:gd name="connsiteY1114" fmla="*/ 6741870 h 6857999"/>
              <a:gd name="connsiteX1115" fmla="*/ 5004123 w 5913439"/>
              <a:gd name="connsiteY1115" fmla="*/ 6746360 h 6857999"/>
              <a:gd name="connsiteX1116" fmla="*/ 5011757 w 5913439"/>
              <a:gd name="connsiteY1116" fmla="*/ 6750851 h 6857999"/>
              <a:gd name="connsiteX1117" fmla="*/ 5018043 w 5913439"/>
              <a:gd name="connsiteY1117" fmla="*/ 6755790 h 6857999"/>
              <a:gd name="connsiteX1118" fmla="*/ 5023881 w 5913439"/>
              <a:gd name="connsiteY1118" fmla="*/ 6760730 h 6857999"/>
              <a:gd name="connsiteX1119" fmla="*/ 5028821 w 5913439"/>
              <a:gd name="connsiteY1119" fmla="*/ 6765669 h 6857999"/>
              <a:gd name="connsiteX1120" fmla="*/ 5033311 w 5913439"/>
              <a:gd name="connsiteY1120" fmla="*/ 6771507 h 6857999"/>
              <a:gd name="connsiteX1121" fmla="*/ 5037352 w 5913439"/>
              <a:gd name="connsiteY1121" fmla="*/ 6776895 h 6857999"/>
              <a:gd name="connsiteX1122" fmla="*/ 5040945 w 5913439"/>
              <a:gd name="connsiteY1122" fmla="*/ 6782733 h 6857999"/>
              <a:gd name="connsiteX1123" fmla="*/ 5044537 w 5913439"/>
              <a:gd name="connsiteY1123" fmla="*/ 6788570 h 6857999"/>
              <a:gd name="connsiteX1124" fmla="*/ 5047231 w 5913439"/>
              <a:gd name="connsiteY1124" fmla="*/ 6795306 h 6857999"/>
              <a:gd name="connsiteX1125" fmla="*/ 5049028 w 5913439"/>
              <a:gd name="connsiteY1125" fmla="*/ 6802042 h 6857999"/>
              <a:gd name="connsiteX1126" fmla="*/ 5050824 w 5913439"/>
              <a:gd name="connsiteY1126" fmla="*/ 6810125 h 6857999"/>
              <a:gd name="connsiteX1127" fmla="*/ 5052171 w 5913439"/>
              <a:gd name="connsiteY1127" fmla="*/ 6818207 h 6857999"/>
              <a:gd name="connsiteX1128" fmla="*/ 5053518 w 5913439"/>
              <a:gd name="connsiteY1128" fmla="*/ 6826739 h 6857999"/>
              <a:gd name="connsiteX1129" fmla="*/ 5053967 w 5913439"/>
              <a:gd name="connsiteY1129" fmla="*/ 6835720 h 6857999"/>
              <a:gd name="connsiteX1130" fmla="*/ 5054416 w 5913439"/>
              <a:gd name="connsiteY1130" fmla="*/ 6846048 h 6857999"/>
              <a:gd name="connsiteX1131" fmla="*/ 5054865 w 5913439"/>
              <a:gd name="connsiteY1131" fmla="*/ 6856376 h 6857999"/>
              <a:gd name="connsiteX1132" fmla="*/ 5054835 w 5913439"/>
              <a:gd name="connsiteY1132" fmla="*/ 6857999 h 6857999"/>
              <a:gd name="connsiteX1133" fmla="*/ 0 w 5913439"/>
              <a:gd name="connsiteY113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</a:cxnLst>
            <a:rect l="l" t="t" r="r" b="b"/>
            <a:pathLst>
              <a:path w="5913439" h="6857999">
                <a:moveTo>
                  <a:pt x="0" y="0"/>
                </a:moveTo>
                <a:lnTo>
                  <a:pt x="5786218" y="0"/>
                </a:lnTo>
                <a:lnTo>
                  <a:pt x="5788155" y="805"/>
                </a:lnTo>
                <a:lnTo>
                  <a:pt x="5805219" y="8439"/>
                </a:lnTo>
                <a:lnTo>
                  <a:pt x="5822732" y="14726"/>
                </a:lnTo>
                <a:lnTo>
                  <a:pt x="5840245" y="20563"/>
                </a:lnTo>
                <a:lnTo>
                  <a:pt x="5848777" y="23258"/>
                </a:lnTo>
                <a:lnTo>
                  <a:pt x="5858206" y="25503"/>
                </a:lnTo>
                <a:lnTo>
                  <a:pt x="5866738" y="27299"/>
                </a:lnTo>
                <a:lnTo>
                  <a:pt x="5875719" y="28646"/>
                </a:lnTo>
                <a:lnTo>
                  <a:pt x="5885149" y="29993"/>
                </a:lnTo>
                <a:lnTo>
                  <a:pt x="5894130" y="30891"/>
                </a:lnTo>
                <a:lnTo>
                  <a:pt x="5896375" y="30891"/>
                </a:lnTo>
                <a:lnTo>
                  <a:pt x="5898621" y="31790"/>
                </a:lnTo>
                <a:lnTo>
                  <a:pt x="5900417" y="33137"/>
                </a:lnTo>
                <a:lnTo>
                  <a:pt x="5902662" y="34484"/>
                </a:lnTo>
                <a:lnTo>
                  <a:pt x="5906254" y="38076"/>
                </a:lnTo>
                <a:lnTo>
                  <a:pt x="5908949" y="42117"/>
                </a:lnTo>
                <a:lnTo>
                  <a:pt x="5910296" y="45261"/>
                </a:lnTo>
                <a:lnTo>
                  <a:pt x="5911643" y="49751"/>
                </a:lnTo>
                <a:lnTo>
                  <a:pt x="5912541" y="55589"/>
                </a:lnTo>
                <a:lnTo>
                  <a:pt x="5912990" y="61876"/>
                </a:lnTo>
                <a:lnTo>
                  <a:pt x="5913439" y="78490"/>
                </a:lnTo>
                <a:lnTo>
                  <a:pt x="5912990" y="98697"/>
                </a:lnTo>
                <a:lnTo>
                  <a:pt x="5912092" y="121598"/>
                </a:lnTo>
                <a:lnTo>
                  <a:pt x="5910296" y="146296"/>
                </a:lnTo>
                <a:lnTo>
                  <a:pt x="5907601" y="172790"/>
                </a:lnTo>
                <a:lnTo>
                  <a:pt x="5904907" y="199732"/>
                </a:lnTo>
                <a:lnTo>
                  <a:pt x="5901315" y="226226"/>
                </a:lnTo>
                <a:lnTo>
                  <a:pt x="5897273" y="252271"/>
                </a:lnTo>
                <a:lnTo>
                  <a:pt x="5892783" y="277417"/>
                </a:lnTo>
                <a:lnTo>
                  <a:pt x="5888742" y="299420"/>
                </a:lnTo>
                <a:lnTo>
                  <a:pt x="5884251" y="319178"/>
                </a:lnTo>
                <a:lnTo>
                  <a:pt x="5882006" y="327261"/>
                </a:lnTo>
                <a:lnTo>
                  <a:pt x="5879761" y="334895"/>
                </a:lnTo>
                <a:lnTo>
                  <a:pt x="5877515" y="341631"/>
                </a:lnTo>
                <a:lnTo>
                  <a:pt x="5875270" y="346570"/>
                </a:lnTo>
                <a:lnTo>
                  <a:pt x="5873025" y="350611"/>
                </a:lnTo>
                <a:lnTo>
                  <a:pt x="5871229" y="353306"/>
                </a:lnTo>
                <a:lnTo>
                  <a:pt x="5866289" y="356898"/>
                </a:lnTo>
                <a:lnTo>
                  <a:pt x="5861350" y="359592"/>
                </a:lnTo>
                <a:lnTo>
                  <a:pt x="5855512" y="362736"/>
                </a:lnTo>
                <a:lnTo>
                  <a:pt x="5849675" y="364981"/>
                </a:lnTo>
                <a:lnTo>
                  <a:pt x="5838448" y="369471"/>
                </a:lnTo>
                <a:lnTo>
                  <a:pt x="5826773" y="374411"/>
                </a:lnTo>
                <a:lnTo>
                  <a:pt x="5821834" y="378452"/>
                </a:lnTo>
                <a:lnTo>
                  <a:pt x="5816894" y="382045"/>
                </a:lnTo>
                <a:lnTo>
                  <a:pt x="5813751" y="385637"/>
                </a:lnTo>
                <a:lnTo>
                  <a:pt x="5810608" y="388780"/>
                </a:lnTo>
                <a:lnTo>
                  <a:pt x="5808812" y="391924"/>
                </a:lnTo>
                <a:lnTo>
                  <a:pt x="5807015" y="395067"/>
                </a:lnTo>
                <a:lnTo>
                  <a:pt x="5806117" y="397761"/>
                </a:lnTo>
                <a:lnTo>
                  <a:pt x="5805668" y="400905"/>
                </a:lnTo>
                <a:lnTo>
                  <a:pt x="5806117" y="403599"/>
                </a:lnTo>
                <a:lnTo>
                  <a:pt x="5806566" y="405844"/>
                </a:lnTo>
                <a:lnTo>
                  <a:pt x="5807464" y="408538"/>
                </a:lnTo>
                <a:lnTo>
                  <a:pt x="5808812" y="410784"/>
                </a:lnTo>
                <a:lnTo>
                  <a:pt x="5812404" y="416172"/>
                </a:lnTo>
                <a:lnTo>
                  <a:pt x="5816894" y="420662"/>
                </a:lnTo>
                <a:lnTo>
                  <a:pt x="5827671" y="430092"/>
                </a:lnTo>
                <a:lnTo>
                  <a:pt x="5832611" y="435032"/>
                </a:lnTo>
                <a:lnTo>
                  <a:pt x="5837101" y="439971"/>
                </a:lnTo>
                <a:lnTo>
                  <a:pt x="5838898" y="442666"/>
                </a:lnTo>
                <a:lnTo>
                  <a:pt x="5840694" y="445360"/>
                </a:lnTo>
                <a:lnTo>
                  <a:pt x="5842041" y="448054"/>
                </a:lnTo>
                <a:lnTo>
                  <a:pt x="5842939" y="451647"/>
                </a:lnTo>
                <a:lnTo>
                  <a:pt x="5843388" y="454790"/>
                </a:lnTo>
                <a:lnTo>
                  <a:pt x="5843388" y="457933"/>
                </a:lnTo>
                <a:lnTo>
                  <a:pt x="5842939" y="461526"/>
                </a:lnTo>
                <a:lnTo>
                  <a:pt x="5842041" y="465118"/>
                </a:lnTo>
                <a:lnTo>
                  <a:pt x="5834856" y="461526"/>
                </a:lnTo>
                <a:lnTo>
                  <a:pt x="5827671" y="459280"/>
                </a:lnTo>
                <a:lnTo>
                  <a:pt x="5821385" y="457933"/>
                </a:lnTo>
                <a:lnTo>
                  <a:pt x="5815098" y="457484"/>
                </a:lnTo>
                <a:lnTo>
                  <a:pt x="5809710" y="457933"/>
                </a:lnTo>
                <a:lnTo>
                  <a:pt x="5804321" y="459280"/>
                </a:lnTo>
                <a:lnTo>
                  <a:pt x="5799831" y="461076"/>
                </a:lnTo>
                <a:lnTo>
                  <a:pt x="5795340" y="463771"/>
                </a:lnTo>
                <a:lnTo>
                  <a:pt x="5790850" y="466914"/>
                </a:lnTo>
                <a:lnTo>
                  <a:pt x="5786808" y="470506"/>
                </a:lnTo>
                <a:lnTo>
                  <a:pt x="5782767" y="474548"/>
                </a:lnTo>
                <a:lnTo>
                  <a:pt x="5779175" y="479038"/>
                </a:lnTo>
                <a:lnTo>
                  <a:pt x="5772439" y="488917"/>
                </a:lnTo>
                <a:lnTo>
                  <a:pt x="5765703" y="499245"/>
                </a:lnTo>
                <a:lnTo>
                  <a:pt x="5758968" y="510023"/>
                </a:lnTo>
                <a:lnTo>
                  <a:pt x="5752232" y="519902"/>
                </a:lnTo>
                <a:lnTo>
                  <a:pt x="5748639" y="524841"/>
                </a:lnTo>
                <a:lnTo>
                  <a:pt x="5744149" y="529331"/>
                </a:lnTo>
                <a:lnTo>
                  <a:pt x="5740108" y="533373"/>
                </a:lnTo>
                <a:lnTo>
                  <a:pt x="5736066" y="536965"/>
                </a:lnTo>
                <a:lnTo>
                  <a:pt x="5731127" y="539659"/>
                </a:lnTo>
                <a:lnTo>
                  <a:pt x="5726187" y="542354"/>
                </a:lnTo>
                <a:lnTo>
                  <a:pt x="5721248" y="544150"/>
                </a:lnTo>
                <a:lnTo>
                  <a:pt x="5715410" y="545048"/>
                </a:lnTo>
                <a:lnTo>
                  <a:pt x="5709124" y="545497"/>
                </a:lnTo>
                <a:lnTo>
                  <a:pt x="5702388" y="545048"/>
                </a:lnTo>
                <a:lnTo>
                  <a:pt x="5695203" y="543701"/>
                </a:lnTo>
                <a:lnTo>
                  <a:pt x="5688018" y="541007"/>
                </a:lnTo>
                <a:lnTo>
                  <a:pt x="5659729" y="546844"/>
                </a:lnTo>
                <a:lnTo>
                  <a:pt x="5631888" y="551335"/>
                </a:lnTo>
                <a:lnTo>
                  <a:pt x="5604496" y="555825"/>
                </a:lnTo>
                <a:lnTo>
                  <a:pt x="5576206" y="559417"/>
                </a:lnTo>
                <a:lnTo>
                  <a:pt x="5548366" y="562112"/>
                </a:lnTo>
                <a:lnTo>
                  <a:pt x="5534445" y="563010"/>
                </a:lnTo>
                <a:lnTo>
                  <a:pt x="5520076" y="563459"/>
                </a:lnTo>
                <a:lnTo>
                  <a:pt x="5506155" y="563908"/>
                </a:lnTo>
                <a:lnTo>
                  <a:pt x="5491786" y="563908"/>
                </a:lnTo>
                <a:lnTo>
                  <a:pt x="5477417" y="563459"/>
                </a:lnTo>
                <a:lnTo>
                  <a:pt x="5463496" y="563010"/>
                </a:lnTo>
                <a:lnTo>
                  <a:pt x="5434308" y="566602"/>
                </a:lnTo>
                <a:lnTo>
                  <a:pt x="5405120" y="569746"/>
                </a:lnTo>
                <a:lnTo>
                  <a:pt x="5376381" y="572440"/>
                </a:lnTo>
                <a:lnTo>
                  <a:pt x="5347193" y="574236"/>
                </a:lnTo>
                <a:lnTo>
                  <a:pt x="5318006" y="576032"/>
                </a:lnTo>
                <a:lnTo>
                  <a:pt x="5288818" y="577379"/>
                </a:lnTo>
                <a:lnTo>
                  <a:pt x="5259630" y="577828"/>
                </a:lnTo>
                <a:lnTo>
                  <a:pt x="5230891" y="578726"/>
                </a:lnTo>
                <a:lnTo>
                  <a:pt x="5172515" y="579624"/>
                </a:lnTo>
                <a:lnTo>
                  <a:pt x="5113690" y="580074"/>
                </a:lnTo>
                <a:lnTo>
                  <a:pt x="5055763" y="580972"/>
                </a:lnTo>
                <a:lnTo>
                  <a:pt x="5026575" y="581870"/>
                </a:lnTo>
                <a:lnTo>
                  <a:pt x="4996938" y="583217"/>
                </a:lnTo>
                <a:lnTo>
                  <a:pt x="4399709" y="602077"/>
                </a:lnTo>
                <a:lnTo>
                  <a:pt x="4399260" y="622284"/>
                </a:lnTo>
                <a:lnTo>
                  <a:pt x="4438775" y="631265"/>
                </a:lnTo>
                <a:lnTo>
                  <a:pt x="4478740" y="640246"/>
                </a:lnTo>
                <a:lnTo>
                  <a:pt x="4518257" y="648328"/>
                </a:lnTo>
                <a:lnTo>
                  <a:pt x="4558221" y="656411"/>
                </a:lnTo>
                <a:lnTo>
                  <a:pt x="4717632" y="688293"/>
                </a:lnTo>
                <a:lnTo>
                  <a:pt x="4757597" y="696376"/>
                </a:lnTo>
                <a:lnTo>
                  <a:pt x="4797113" y="704459"/>
                </a:lnTo>
                <a:lnTo>
                  <a:pt x="4837078" y="713889"/>
                </a:lnTo>
                <a:lnTo>
                  <a:pt x="4876594" y="722870"/>
                </a:lnTo>
                <a:lnTo>
                  <a:pt x="4915661" y="732300"/>
                </a:lnTo>
                <a:lnTo>
                  <a:pt x="4955177" y="743077"/>
                </a:lnTo>
                <a:lnTo>
                  <a:pt x="4994244" y="754303"/>
                </a:lnTo>
                <a:lnTo>
                  <a:pt x="5033311" y="765978"/>
                </a:lnTo>
                <a:lnTo>
                  <a:pt x="5049926" y="764631"/>
                </a:lnTo>
                <a:lnTo>
                  <a:pt x="5065642" y="764182"/>
                </a:lnTo>
                <a:lnTo>
                  <a:pt x="5082257" y="764631"/>
                </a:lnTo>
                <a:lnTo>
                  <a:pt x="5097973" y="766427"/>
                </a:lnTo>
                <a:lnTo>
                  <a:pt x="5113690" y="768672"/>
                </a:lnTo>
                <a:lnTo>
                  <a:pt x="5129856" y="771816"/>
                </a:lnTo>
                <a:lnTo>
                  <a:pt x="5145572" y="776306"/>
                </a:lnTo>
                <a:lnTo>
                  <a:pt x="5161289" y="782593"/>
                </a:lnTo>
                <a:lnTo>
                  <a:pt x="5167126" y="782144"/>
                </a:lnTo>
                <a:lnTo>
                  <a:pt x="5172964" y="782144"/>
                </a:lnTo>
                <a:lnTo>
                  <a:pt x="5178353" y="782593"/>
                </a:lnTo>
                <a:lnTo>
                  <a:pt x="5184190" y="783042"/>
                </a:lnTo>
                <a:lnTo>
                  <a:pt x="5189579" y="784389"/>
                </a:lnTo>
                <a:lnTo>
                  <a:pt x="5194967" y="785736"/>
                </a:lnTo>
                <a:lnTo>
                  <a:pt x="5200356" y="787532"/>
                </a:lnTo>
                <a:lnTo>
                  <a:pt x="5205295" y="789329"/>
                </a:lnTo>
                <a:lnTo>
                  <a:pt x="5215174" y="793819"/>
                </a:lnTo>
                <a:lnTo>
                  <a:pt x="5224604" y="799207"/>
                </a:lnTo>
                <a:lnTo>
                  <a:pt x="5234483" y="805045"/>
                </a:lnTo>
                <a:lnTo>
                  <a:pt x="5243913" y="810883"/>
                </a:lnTo>
                <a:lnTo>
                  <a:pt x="5253343" y="817618"/>
                </a:lnTo>
                <a:lnTo>
                  <a:pt x="5263222" y="823456"/>
                </a:lnTo>
                <a:lnTo>
                  <a:pt x="5273101" y="828844"/>
                </a:lnTo>
                <a:lnTo>
                  <a:pt x="5283429" y="833784"/>
                </a:lnTo>
                <a:lnTo>
                  <a:pt x="5293757" y="837376"/>
                </a:lnTo>
                <a:lnTo>
                  <a:pt x="5299146" y="839173"/>
                </a:lnTo>
                <a:lnTo>
                  <a:pt x="5304983" y="840520"/>
                </a:lnTo>
                <a:lnTo>
                  <a:pt x="5310821" y="841418"/>
                </a:lnTo>
                <a:lnTo>
                  <a:pt x="5316209" y="842316"/>
                </a:lnTo>
                <a:lnTo>
                  <a:pt x="5322496" y="842316"/>
                </a:lnTo>
                <a:lnTo>
                  <a:pt x="5328334" y="842316"/>
                </a:lnTo>
                <a:lnTo>
                  <a:pt x="5333722" y="842316"/>
                </a:lnTo>
                <a:lnTo>
                  <a:pt x="5338213" y="843214"/>
                </a:lnTo>
                <a:lnTo>
                  <a:pt x="5342254" y="845010"/>
                </a:lnTo>
                <a:lnTo>
                  <a:pt x="5344948" y="847255"/>
                </a:lnTo>
                <a:lnTo>
                  <a:pt x="5347193" y="850399"/>
                </a:lnTo>
                <a:lnTo>
                  <a:pt x="5348092" y="853991"/>
                </a:lnTo>
                <a:lnTo>
                  <a:pt x="5348990" y="857583"/>
                </a:lnTo>
                <a:lnTo>
                  <a:pt x="5349439" y="862074"/>
                </a:lnTo>
                <a:lnTo>
                  <a:pt x="5348990" y="866564"/>
                </a:lnTo>
                <a:lnTo>
                  <a:pt x="5348990" y="871055"/>
                </a:lnTo>
                <a:lnTo>
                  <a:pt x="5347642" y="880485"/>
                </a:lnTo>
                <a:lnTo>
                  <a:pt x="5346295" y="890364"/>
                </a:lnTo>
                <a:lnTo>
                  <a:pt x="5345397" y="898895"/>
                </a:lnTo>
                <a:lnTo>
                  <a:pt x="5344948" y="955924"/>
                </a:lnTo>
                <a:lnTo>
                  <a:pt x="5344499" y="1013402"/>
                </a:lnTo>
                <a:lnTo>
                  <a:pt x="5344050" y="1128358"/>
                </a:lnTo>
                <a:lnTo>
                  <a:pt x="5356623" y="1125663"/>
                </a:lnTo>
                <a:lnTo>
                  <a:pt x="5362012" y="1125214"/>
                </a:lnTo>
                <a:lnTo>
                  <a:pt x="5366951" y="1124765"/>
                </a:lnTo>
                <a:lnTo>
                  <a:pt x="5370993" y="1124765"/>
                </a:lnTo>
                <a:lnTo>
                  <a:pt x="5375034" y="1124765"/>
                </a:lnTo>
                <a:lnTo>
                  <a:pt x="5378627" y="1125663"/>
                </a:lnTo>
                <a:lnTo>
                  <a:pt x="5381770" y="1126561"/>
                </a:lnTo>
                <a:lnTo>
                  <a:pt x="5384015" y="1127459"/>
                </a:lnTo>
                <a:lnTo>
                  <a:pt x="5386260" y="1129256"/>
                </a:lnTo>
                <a:lnTo>
                  <a:pt x="5388057" y="1130603"/>
                </a:lnTo>
                <a:lnTo>
                  <a:pt x="5389404" y="1132399"/>
                </a:lnTo>
                <a:lnTo>
                  <a:pt x="5390302" y="1134644"/>
                </a:lnTo>
                <a:lnTo>
                  <a:pt x="5391200" y="1136889"/>
                </a:lnTo>
                <a:lnTo>
                  <a:pt x="5391649" y="1139135"/>
                </a:lnTo>
                <a:lnTo>
                  <a:pt x="5392098" y="1141829"/>
                </a:lnTo>
                <a:lnTo>
                  <a:pt x="5392098" y="1147666"/>
                </a:lnTo>
                <a:lnTo>
                  <a:pt x="5391200" y="1153953"/>
                </a:lnTo>
                <a:lnTo>
                  <a:pt x="5389853" y="1160240"/>
                </a:lnTo>
                <a:lnTo>
                  <a:pt x="5388506" y="1166526"/>
                </a:lnTo>
                <a:lnTo>
                  <a:pt x="5385811" y="1179549"/>
                </a:lnTo>
                <a:lnTo>
                  <a:pt x="5384913" y="1185835"/>
                </a:lnTo>
                <a:lnTo>
                  <a:pt x="5384464" y="1191673"/>
                </a:lnTo>
                <a:lnTo>
                  <a:pt x="5385362" y="1207390"/>
                </a:lnTo>
                <a:lnTo>
                  <a:pt x="5387158" y="1223555"/>
                </a:lnTo>
                <a:lnTo>
                  <a:pt x="5389853" y="1239721"/>
                </a:lnTo>
                <a:lnTo>
                  <a:pt x="5392996" y="1255437"/>
                </a:lnTo>
                <a:lnTo>
                  <a:pt x="5398834" y="1287768"/>
                </a:lnTo>
                <a:lnTo>
                  <a:pt x="5401079" y="1303934"/>
                </a:lnTo>
                <a:lnTo>
                  <a:pt x="5402875" y="1320100"/>
                </a:lnTo>
                <a:lnTo>
                  <a:pt x="5403324" y="1327733"/>
                </a:lnTo>
                <a:lnTo>
                  <a:pt x="5403773" y="1336265"/>
                </a:lnTo>
                <a:lnTo>
                  <a:pt x="5403773" y="1343899"/>
                </a:lnTo>
                <a:lnTo>
                  <a:pt x="5403324" y="1351533"/>
                </a:lnTo>
                <a:lnTo>
                  <a:pt x="5402426" y="1359616"/>
                </a:lnTo>
                <a:lnTo>
                  <a:pt x="5401528" y="1367699"/>
                </a:lnTo>
                <a:lnTo>
                  <a:pt x="5399732" y="1375332"/>
                </a:lnTo>
                <a:lnTo>
                  <a:pt x="5397936" y="1382966"/>
                </a:lnTo>
                <a:lnTo>
                  <a:pt x="5395241" y="1390600"/>
                </a:lnTo>
                <a:lnTo>
                  <a:pt x="5392547" y="1398234"/>
                </a:lnTo>
                <a:lnTo>
                  <a:pt x="5388955" y="1405867"/>
                </a:lnTo>
                <a:lnTo>
                  <a:pt x="5384913" y="1413501"/>
                </a:lnTo>
                <a:lnTo>
                  <a:pt x="5379974" y="1421135"/>
                </a:lnTo>
                <a:lnTo>
                  <a:pt x="5374136" y="1428320"/>
                </a:lnTo>
                <a:lnTo>
                  <a:pt x="5368299" y="1435504"/>
                </a:lnTo>
                <a:lnTo>
                  <a:pt x="5361563" y="1443138"/>
                </a:lnTo>
                <a:lnTo>
                  <a:pt x="5335518" y="1475469"/>
                </a:lnTo>
                <a:lnTo>
                  <a:pt x="5339560" y="1484450"/>
                </a:lnTo>
                <a:lnTo>
                  <a:pt x="5342703" y="1493431"/>
                </a:lnTo>
                <a:lnTo>
                  <a:pt x="5344948" y="1501514"/>
                </a:lnTo>
                <a:lnTo>
                  <a:pt x="5346744" y="1510046"/>
                </a:lnTo>
                <a:lnTo>
                  <a:pt x="5347642" y="1518578"/>
                </a:lnTo>
                <a:lnTo>
                  <a:pt x="5348541" y="1526211"/>
                </a:lnTo>
                <a:lnTo>
                  <a:pt x="5348541" y="1533845"/>
                </a:lnTo>
                <a:lnTo>
                  <a:pt x="5348092" y="1541479"/>
                </a:lnTo>
                <a:lnTo>
                  <a:pt x="5347193" y="1548664"/>
                </a:lnTo>
                <a:lnTo>
                  <a:pt x="5345846" y="1556298"/>
                </a:lnTo>
                <a:lnTo>
                  <a:pt x="5344050" y="1563033"/>
                </a:lnTo>
                <a:lnTo>
                  <a:pt x="5341356" y="1569769"/>
                </a:lnTo>
                <a:lnTo>
                  <a:pt x="5337763" y="1576055"/>
                </a:lnTo>
                <a:lnTo>
                  <a:pt x="5334171" y="1581893"/>
                </a:lnTo>
                <a:lnTo>
                  <a:pt x="5330579" y="1588180"/>
                </a:lnTo>
                <a:lnTo>
                  <a:pt x="5326088" y="1594017"/>
                </a:lnTo>
                <a:lnTo>
                  <a:pt x="5321149" y="1598957"/>
                </a:lnTo>
                <a:lnTo>
                  <a:pt x="5315760" y="1603896"/>
                </a:lnTo>
                <a:lnTo>
                  <a:pt x="5309923" y="1608836"/>
                </a:lnTo>
                <a:lnTo>
                  <a:pt x="5303187" y="1612877"/>
                </a:lnTo>
                <a:lnTo>
                  <a:pt x="5296002" y="1616919"/>
                </a:lnTo>
                <a:lnTo>
                  <a:pt x="5288818" y="1620960"/>
                </a:lnTo>
                <a:lnTo>
                  <a:pt x="5281184" y="1624552"/>
                </a:lnTo>
                <a:lnTo>
                  <a:pt x="5273101" y="1627696"/>
                </a:lnTo>
                <a:lnTo>
                  <a:pt x="5264120" y="1630390"/>
                </a:lnTo>
                <a:lnTo>
                  <a:pt x="5255139" y="1632635"/>
                </a:lnTo>
                <a:lnTo>
                  <a:pt x="5246158" y="1634880"/>
                </a:lnTo>
                <a:lnTo>
                  <a:pt x="5236279" y="1636676"/>
                </a:lnTo>
                <a:lnTo>
                  <a:pt x="5225951" y="1637575"/>
                </a:lnTo>
                <a:lnTo>
                  <a:pt x="5215174" y="1638473"/>
                </a:lnTo>
                <a:lnTo>
                  <a:pt x="5204397" y="1638922"/>
                </a:lnTo>
                <a:lnTo>
                  <a:pt x="5193171" y="1638922"/>
                </a:lnTo>
                <a:lnTo>
                  <a:pt x="5183292" y="1641616"/>
                </a:lnTo>
                <a:lnTo>
                  <a:pt x="5173862" y="1644310"/>
                </a:lnTo>
                <a:lnTo>
                  <a:pt x="5163983" y="1646106"/>
                </a:lnTo>
                <a:lnTo>
                  <a:pt x="5154553" y="1647454"/>
                </a:lnTo>
                <a:lnTo>
                  <a:pt x="5144225" y="1647903"/>
                </a:lnTo>
                <a:lnTo>
                  <a:pt x="5134795" y="1647454"/>
                </a:lnTo>
                <a:lnTo>
                  <a:pt x="5129856" y="1647005"/>
                </a:lnTo>
                <a:lnTo>
                  <a:pt x="5124916" y="1646106"/>
                </a:lnTo>
                <a:lnTo>
                  <a:pt x="5119977" y="1644759"/>
                </a:lnTo>
                <a:lnTo>
                  <a:pt x="5114588" y="1643412"/>
                </a:lnTo>
                <a:lnTo>
                  <a:pt x="5104709" y="1647005"/>
                </a:lnTo>
                <a:lnTo>
                  <a:pt x="5094830" y="1650148"/>
                </a:lnTo>
                <a:lnTo>
                  <a:pt x="5084502" y="1651944"/>
                </a:lnTo>
                <a:lnTo>
                  <a:pt x="5079563" y="1652842"/>
                </a:lnTo>
                <a:lnTo>
                  <a:pt x="5074174" y="1653291"/>
                </a:lnTo>
                <a:lnTo>
                  <a:pt x="5069235" y="1653740"/>
                </a:lnTo>
                <a:lnTo>
                  <a:pt x="5063846" y="1653291"/>
                </a:lnTo>
                <a:lnTo>
                  <a:pt x="5058907" y="1652842"/>
                </a:lnTo>
                <a:lnTo>
                  <a:pt x="5053967" y="1652393"/>
                </a:lnTo>
                <a:lnTo>
                  <a:pt x="5049028" y="1651046"/>
                </a:lnTo>
                <a:lnTo>
                  <a:pt x="5043639" y="1649250"/>
                </a:lnTo>
                <a:lnTo>
                  <a:pt x="5038250" y="1647005"/>
                </a:lnTo>
                <a:lnTo>
                  <a:pt x="5033311" y="1644310"/>
                </a:lnTo>
                <a:lnTo>
                  <a:pt x="4911171" y="1665416"/>
                </a:lnTo>
                <a:lnTo>
                  <a:pt x="4911171" y="1675294"/>
                </a:lnTo>
                <a:lnTo>
                  <a:pt x="4910273" y="1685623"/>
                </a:lnTo>
                <a:lnTo>
                  <a:pt x="5237626" y="1766900"/>
                </a:lnTo>
                <a:lnTo>
                  <a:pt x="5264120" y="1774533"/>
                </a:lnTo>
                <a:lnTo>
                  <a:pt x="5291512" y="1781269"/>
                </a:lnTo>
                <a:lnTo>
                  <a:pt x="5345846" y="1794291"/>
                </a:lnTo>
                <a:lnTo>
                  <a:pt x="5399732" y="1806865"/>
                </a:lnTo>
                <a:lnTo>
                  <a:pt x="5454066" y="1820785"/>
                </a:lnTo>
                <a:lnTo>
                  <a:pt x="5480560" y="1827521"/>
                </a:lnTo>
                <a:lnTo>
                  <a:pt x="5507503" y="1835155"/>
                </a:lnTo>
                <a:lnTo>
                  <a:pt x="5534445" y="1843237"/>
                </a:lnTo>
                <a:lnTo>
                  <a:pt x="5560490" y="1852218"/>
                </a:lnTo>
                <a:lnTo>
                  <a:pt x="5586983" y="1861199"/>
                </a:lnTo>
                <a:lnTo>
                  <a:pt x="5613028" y="1871527"/>
                </a:lnTo>
                <a:lnTo>
                  <a:pt x="5639072" y="1882753"/>
                </a:lnTo>
                <a:lnTo>
                  <a:pt x="5664219" y="1894429"/>
                </a:lnTo>
                <a:lnTo>
                  <a:pt x="5676792" y="1897123"/>
                </a:lnTo>
                <a:lnTo>
                  <a:pt x="5688467" y="1900266"/>
                </a:lnTo>
                <a:lnTo>
                  <a:pt x="5699245" y="1903858"/>
                </a:lnTo>
                <a:lnTo>
                  <a:pt x="5710022" y="1907900"/>
                </a:lnTo>
                <a:lnTo>
                  <a:pt x="5719002" y="1912390"/>
                </a:lnTo>
                <a:lnTo>
                  <a:pt x="5727534" y="1917330"/>
                </a:lnTo>
                <a:lnTo>
                  <a:pt x="5731127" y="1920922"/>
                </a:lnTo>
                <a:lnTo>
                  <a:pt x="5734719" y="1924066"/>
                </a:lnTo>
                <a:lnTo>
                  <a:pt x="5738311" y="1927209"/>
                </a:lnTo>
                <a:lnTo>
                  <a:pt x="5741455" y="1930352"/>
                </a:lnTo>
                <a:lnTo>
                  <a:pt x="5744149" y="1933944"/>
                </a:lnTo>
                <a:lnTo>
                  <a:pt x="5746843" y="1937986"/>
                </a:lnTo>
                <a:lnTo>
                  <a:pt x="5749089" y="1941578"/>
                </a:lnTo>
                <a:lnTo>
                  <a:pt x="5751334" y="1946069"/>
                </a:lnTo>
                <a:lnTo>
                  <a:pt x="5752681" y="1950559"/>
                </a:lnTo>
                <a:lnTo>
                  <a:pt x="5754028" y="1955498"/>
                </a:lnTo>
                <a:lnTo>
                  <a:pt x="5755375" y="1960438"/>
                </a:lnTo>
                <a:lnTo>
                  <a:pt x="5755824" y="1965377"/>
                </a:lnTo>
                <a:lnTo>
                  <a:pt x="5756273" y="1970766"/>
                </a:lnTo>
                <a:lnTo>
                  <a:pt x="5756273" y="1976604"/>
                </a:lnTo>
                <a:lnTo>
                  <a:pt x="5755824" y="1982441"/>
                </a:lnTo>
                <a:lnTo>
                  <a:pt x="5755375" y="1988728"/>
                </a:lnTo>
                <a:lnTo>
                  <a:pt x="5754028" y="1995463"/>
                </a:lnTo>
                <a:lnTo>
                  <a:pt x="5752681" y="2002199"/>
                </a:lnTo>
                <a:lnTo>
                  <a:pt x="5750885" y="2009384"/>
                </a:lnTo>
                <a:lnTo>
                  <a:pt x="5748639" y="2016569"/>
                </a:lnTo>
                <a:lnTo>
                  <a:pt x="5747292" y="2022406"/>
                </a:lnTo>
                <a:lnTo>
                  <a:pt x="5745496" y="2027795"/>
                </a:lnTo>
                <a:lnTo>
                  <a:pt x="5744598" y="2034081"/>
                </a:lnTo>
                <a:lnTo>
                  <a:pt x="5744149" y="2039919"/>
                </a:lnTo>
                <a:lnTo>
                  <a:pt x="5743700" y="2052043"/>
                </a:lnTo>
                <a:lnTo>
                  <a:pt x="5743700" y="2064168"/>
                </a:lnTo>
                <a:lnTo>
                  <a:pt x="5745496" y="2089314"/>
                </a:lnTo>
                <a:lnTo>
                  <a:pt x="5745945" y="2102336"/>
                </a:lnTo>
                <a:lnTo>
                  <a:pt x="5746843" y="2114012"/>
                </a:lnTo>
                <a:lnTo>
                  <a:pt x="5749538" y="2128830"/>
                </a:lnTo>
                <a:lnTo>
                  <a:pt x="5751334" y="2143649"/>
                </a:lnTo>
                <a:lnTo>
                  <a:pt x="5751783" y="2157569"/>
                </a:lnTo>
                <a:lnTo>
                  <a:pt x="5751334" y="2171040"/>
                </a:lnTo>
                <a:lnTo>
                  <a:pt x="5749987" y="2184961"/>
                </a:lnTo>
                <a:lnTo>
                  <a:pt x="5747741" y="2197534"/>
                </a:lnTo>
                <a:lnTo>
                  <a:pt x="5743700" y="2209658"/>
                </a:lnTo>
                <a:lnTo>
                  <a:pt x="5739210" y="2222231"/>
                </a:lnTo>
                <a:lnTo>
                  <a:pt x="5733821" y="2233458"/>
                </a:lnTo>
                <a:lnTo>
                  <a:pt x="5727534" y="2244683"/>
                </a:lnTo>
                <a:lnTo>
                  <a:pt x="5720350" y="2255461"/>
                </a:lnTo>
                <a:lnTo>
                  <a:pt x="5712267" y="2265789"/>
                </a:lnTo>
                <a:lnTo>
                  <a:pt x="5702388" y="2275668"/>
                </a:lnTo>
                <a:lnTo>
                  <a:pt x="5692509" y="2285098"/>
                </a:lnTo>
                <a:lnTo>
                  <a:pt x="5681283" y="2294977"/>
                </a:lnTo>
                <a:lnTo>
                  <a:pt x="5668709" y="2303509"/>
                </a:lnTo>
                <a:lnTo>
                  <a:pt x="5677690" y="2309795"/>
                </a:lnTo>
                <a:lnTo>
                  <a:pt x="5686671" y="2316980"/>
                </a:lnTo>
                <a:lnTo>
                  <a:pt x="5695203" y="2325063"/>
                </a:lnTo>
                <a:lnTo>
                  <a:pt x="5698795" y="2328655"/>
                </a:lnTo>
                <a:lnTo>
                  <a:pt x="5701939" y="2332696"/>
                </a:lnTo>
                <a:lnTo>
                  <a:pt x="5705082" y="2336738"/>
                </a:lnTo>
                <a:lnTo>
                  <a:pt x="5706878" y="2340779"/>
                </a:lnTo>
                <a:lnTo>
                  <a:pt x="5708225" y="2344821"/>
                </a:lnTo>
                <a:lnTo>
                  <a:pt x="5708225" y="2348862"/>
                </a:lnTo>
                <a:lnTo>
                  <a:pt x="5708225" y="2351107"/>
                </a:lnTo>
                <a:lnTo>
                  <a:pt x="5707776" y="2352903"/>
                </a:lnTo>
                <a:lnTo>
                  <a:pt x="5706878" y="2354700"/>
                </a:lnTo>
                <a:lnTo>
                  <a:pt x="5705531" y="2356945"/>
                </a:lnTo>
                <a:lnTo>
                  <a:pt x="5704184" y="2359190"/>
                </a:lnTo>
                <a:lnTo>
                  <a:pt x="5702388" y="2360986"/>
                </a:lnTo>
                <a:lnTo>
                  <a:pt x="5697897" y="2364579"/>
                </a:lnTo>
                <a:lnTo>
                  <a:pt x="5693407" y="2368171"/>
                </a:lnTo>
                <a:lnTo>
                  <a:pt x="5688467" y="2371763"/>
                </a:lnTo>
                <a:lnTo>
                  <a:pt x="5679487" y="2379846"/>
                </a:lnTo>
                <a:lnTo>
                  <a:pt x="5670506" y="2388827"/>
                </a:lnTo>
                <a:lnTo>
                  <a:pt x="5661974" y="2398706"/>
                </a:lnTo>
                <a:lnTo>
                  <a:pt x="5644461" y="2417566"/>
                </a:lnTo>
                <a:lnTo>
                  <a:pt x="5635031" y="2426996"/>
                </a:lnTo>
                <a:lnTo>
                  <a:pt x="5626050" y="2435528"/>
                </a:lnTo>
                <a:lnTo>
                  <a:pt x="5621111" y="2439569"/>
                </a:lnTo>
                <a:lnTo>
                  <a:pt x="5616171" y="2443161"/>
                </a:lnTo>
                <a:lnTo>
                  <a:pt x="5611232" y="2446305"/>
                </a:lnTo>
                <a:lnTo>
                  <a:pt x="5605843" y="2448999"/>
                </a:lnTo>
                <a:lnTo>
                  <a:pt x="5600455" y="2451693"/>
                </a:lnTo>
                <a:lnTo>
                  <a:pt x="5594617" y="2453489"/>
                </a:lnTo>
                <a:lnTo>
                  <a:pt x="5588779" y="2455286"/>
                </a:lnTo>
                <a:lnTo>
                  <a:pt x="5582942" y="2456633"/>
                </a:lnTo>
                <a:lnTo>
                  <a:pt x="5576655" y="2457082"/>
                </a:lnTo>
                <a:lnTo>
                  <a:pt x="5570369" y="2457082"/>
                </a:lnTo>
                <a:lnTo>
                  <a:pt x="5563633" y="2456633"/>
                </a:lnTo>
                <a:lnTo>
                  <a:pt x="5555999" y="2455286"/>
                </a:lnTo>
                <a:lnTo>
                  <a:pt x="5548815" y="2453489"/>
                </a:lnTo>
                <a:lnTo>
                  <a:pt x="5541181" y="2450795"/>
                </a:lnTo>
                <a:lnTo>
                  <a:pt x="5533547" y="2447652"/>
                </a:lnTo>
                <a:lnTo>
                  <a:pt x="5525464" y="2443611"/>
                </a:lnTo>
                <a:lnTo>
                  <a:pt x="5517382" y="2447203"/>
                </a:lnTo>
                <a:lnTo>
                  <a:pt x="5510197" y="2450346"/>
                </a:lnTo>
                <a:lnTo>
                  <a:pt x="5503012" y="2453489"/>
                </a:lnTo>
                <a:lnTo>
                  <a:pt x="5495827" y="2456184"/>
                </a:lnTo>
                <a:lnTo>
                  <a:pt x="5480111" y="2460674"/>
                </a:lnTo>
                <a:lnTo>
                  <a:pt x="5465292" y="2464716"/>
                </a:lnTo>
                <a:lnTo>
                  <a:pt x="5449576" y="2467410"/>
                </a:lnTo>
                <a:lnTo>
                  <a:pt x="5434308" y="2470553"/>
                </a:lnTo>
                <a:lnTo>
                  <a:pt x="5419041" y="2471901"/>
                </a:lnTo>
                <a:lnTo>
                  <a:pt x="5403324" y="2473248"/>
                </a:lnTo>
                <a:lnTo>
                  <a:pt x="5371891" y="2475044"/>
                </a:lnTo>
                <a:lnTo>
                  <a:pt x="5341356" y="2476840"/>
                </a:lnTo>
                <a:lnTo>
                  <a:pt x="5325190" y="2477738"/>
                </a:lnTo>
                <a:lnTo>
                  <a:pt x="5309923" y="2478636"/>
                </a:lnTo>
                <a:lnTo>
                  <a:pt x="5294206" y="2479983"/>
                </a:lnTo>
                <a:lnTo>
                  <a:pt x="5278939" y="2482228"/>
                </a:lnTo>
                <a:lnTo>
                  <a:pt x="5275346" y="2506477"/>
                </a:lnTo>
                <a:lnTo>
                  <a:pt x="5278939" y="2523540"/>
                </a:lnTo>
                <a:lnTo>
                  <a:pt x="5282531" y="2540604"/>
                </a:lnTo>
                <a:lnTo>
                  <a:pt x="5285225" y="2558117"/>
                </a:lnTo>
                <a:lnTo>
                  <a:pt x="5287021" y="2575181"/>
                </a:lnTo>
                <a:lnTo>
                  <a:pt x="5287919" y="2584162"/>
                </a:lnTo>
                <a:lnTo>
                  <a:pt x="5287919" y="2592693"/>
                </a:lnTo>
                <a:lnTo>
                  <a:pt x="5287919" y="2601225"/>
                </a:lnTo>
                <a:lnTo>
                  <a:pt x="5287021" y="2609757"/>
                </a:lnTo>
                <a:lnTo>
                  <a:pt x="5286123" y="2618738"/>
                </a:lnTo>
                <a:lnTo>
                  <a:pt x="5284776" y="2627270"/>
                </a:lnTo>
                <a:lnTo>
                  <a:pt x="5282531" y="2635802"/>
                </a:lnTo>
                <a:lnTo>
                  <a:pt x="5279837" y="2644783"/>
                </a:lnTo>
                <a:lnTo>
                  <a:pt x="5282531" y="2649722"/>
                </a:lnTo>
                <a:lnTo>
                  <a:pt x="5284776" y="2655560"/>
                </a:lnTo>
                <a:lnTo>
                  <a:pt x="5286123" y="2660499"/>
                </a:lnTo>
                <a:lnTo>
                  <a:pt x="5287470" y="2665439"/>
                </a:lnTo>
                <a:lnTo>
                  <a:pt x="5287919" y="2670827"/>
                </a:lnTo>
                <a:lnTo>
                  <a:pt x="5288369" y="2675767"/>
                </a:lnTo>
                <a:lnTo>
                  <a:pt x="5288369" y="2680706"/>
                </a:lnTo>
                <a:lnTo>
                  <a:pt x="5287919" y="2686095"/>
                </a:lnTo>
                <a:lnTo>
                  <a:pt x="5286123" y="2696423"/>
                </a:lnTo>
                <a:lnTo>
                  <a:pt x="5283878" y="2706751"/>
                </a:lnTo>
                <a:lnTo>
                  <a:pt x="5278490" y="2727407"/>
                </a:lnTo>
                <a:lnTo>
                  <a:pt x="5276244" y="2747165"/>
                </a:lnTo>
                <a:lnTo>
                  <a:pt x="5273101" y="2766923"/>
                </a:lnTo>
                <a:lnTo>
                  <a:pt x="5270856" y="2776802"/>
                </a:lnTo>
                <a:lnTo>
                  <a:pt x="5268611" y="2786232"/>
                </a:lnTo>
                <a:lnTo>
                  <a:pt x="5265916" y="2795213"/>
                </a:lnTo>
                <a:lnTo>
                  <a:pt x="5262324" y="2805092"/>
                </a:lnTo>
                <a:lnTo>
                  <a:pt x="5259181" y="2813624"/>
                </a:lnTo>
                <a:lnTo>
                  <a:pt x="5255139" y="2822604"/>
                </a:lnTo>
                <a:lnTo>
                  <a:pt x="5250200" y="2830688"/>
                </a:lnTo>
                <a:lnTo>
                  <a:pt x="5244811" y="2839668"/>
                </a:lnTo>
                <a:lnTo>
                  <a:pt x="5238974" y="2847302"/>
                </a:lnTo>
                <a:lnTo>
                  <a:pt x="5232238" y="2854936"/>
                </a:lnTo>
                <a:lnTo>
                  <a:pt x="5224155" y="2861671"/>
                </a:lnTo>
                <a:lnTo>
                  <a:pt x="5216072" y="2868407"/>
                </a:lnTo>
                <a:lnTo>
                  <a:pt x="5216521" y="2869754"/>
                </a:lnTo>
                <a:lnTo>
                  <a:pt x="5216970" y="2871102"/>
                </a:lnTo>
                <a:lnTo>
                  <a:pt x="5216970" y="2872448"/>
                </a:lnTo>
                <a:lnTo>
                  <a:pt x="5216970" y="2874245"/>
                </a:lnTo>
                <a:lnTo>
                  <a:pt x="5215623" y="2876490"/>
                </a:lnTo>
                <a:lnTo>
                  <a:pt x="5213827" y="2879184"/>
                </a:lnTo>
                <a:lnTo>
                  <a:pt x="5211582" y="2881430"/>
                </a:lnTo>
                <a:lnTo>
                  <a:pt x="5208888" y="2883675"/>
                </a:lnTo>
                <a:lnTo>
                  <a:pt x="5203499" y="2888165"/>
                </a:lnTo>
                <a:lnTo>
                  <a:pt x="5200805" y="2890410"/>
                </a:lnTo>
                <a:lnTo>
                  <a:pt x="5199009" y="2893105"/>
                </a:lnTo>
                <a:lnTo>
                  <a:pt x="5198110" y="2895350"/>
                </a:lnTo>
                <a:lnTo>
                  <a:pt x="5198110" y="2896697"/>
                </a:lnTo>
                <a:lnTo>
                  <a:pt x="5198110" y="2897595"/>
                </a:lnTo>
                <a:lnTo>
                  <a:pt x="5198560" y="2898942"/>
                </a:lnTo>
                <a:lnTo>
                  <a:pt x="5199009" y="2900289"/>
                </a:lnTo>
                <a:lnTo>
                  <a:pt x="5201703" y="2902984"/>
                </a:lnTo>
                <a:lnTo>
                  <a:pt x="5205744" y="2905678"/>
                </a:lnTo>
                <a:lnTo>
                  <a:pt x="5212031" y="2908372"/>
                </a:lnTo>
                <a:lnTo>
                  <a:pt x="5216970" y="2911515"/>
                </a:lnTo>
                <a:lnTo>
                  <a:pt x="5221461" y="2914210"/>
                </a:lnTo>
                <a:lnTo>
                  <a:pt x="5225502" y="2917802"/>
                </a:lnTo>
                <a:lnTo>
                  <a:pt x="5229544" y="2921394"/>
                </a:lnTo>
                <a:lnTo>
                  <a:pt x="5232687" y="2924987"/>
                </a:lnTo>
                <a:lnTo>
                  <a:pt x="5235381" y="2929028"/>
                </a:lnTo>
                <a:lnTo>
                  <a:pt x="5237177" y="2933070"/>
                </a:lnTo>
                <a:lnTo>
                  <a:pt x="5238525" y="2937111"/>
                </a:lnTo>
                <a:lnTo>
                  <a:pt x="5239423" y="2940704"/>
                </a:lnTo>
                <a:lnTo>
                  <a:pt x="5239423" y="2944745"/>
                </a:lnTo>
                <a:lnTo>
                  <a:pt x="5238974" y="2948337"/>
                </a:lnTo>
                <a:lnTo>
                  <a:pt x="5238075" y="2951481"/>
                </a:lnTo>
                <a:lnTo>
                  <a:pt x="5236728" y="2954175"/>
                </a:lnTo>
                <a:lnTo>
                  <a:pt x="5234483" y="2956420"/>
                </a:lnTo>
                <a:lnTo>
                  <a:pt x="5231340" y="2957767"/>
                </a:lnTo>
                <a:lnTo>
                  <a:pt x="5227747" y="2958665"/>
                </a:lnTo>
                <a:lnTo>
                  <a:pt x="5222359" y="2959563"/>
                </a:lnTo>
                <a:lnTo>
                  <a:pt x="5217419" y="2960461"/>
                </a:lnTo>
                <a:lnTo>
                  <a:pt x="5212480" y="2962258"/>
                </a:lnTo>
                <a:lnTo>
                  <a:pt x="5207540" y="2963605"/>
                </a:lnTo>
                <a:lnTo>
                  <a:pt x="5199009" y="2967646"/>
                </a:lnTo>
                <a:lnTo>
                  <a:pt x="5190028" y="2972586"/>
                </a:lnTo>
                <a:lnTo>
                  <a:pt x="5181945" y="2977974"/>
                </a:lnTo>
                <a:lnTo>
                  <a:pt x="5174311" y="2984710"/>
                </a:lnTo>
                <a:lnTo>
                  <a:pt x="5159493" y="2997283"/>
                </a:lnTo>
                <a:lnTo>
                  <a:pt x="5151859" y="3003121"/>
                </a:lnTo>
                <a:lnTo>
                  <a:pt x="5144225" y="3009407"/>
                </a:lnTo>
                <a:lnTo>
                  <a:pt x="5136591" y="3014796"/>
                </a:lnTo>
                <a:lnTo>
                  <a:pt x="5128509" y="3019735"/>
                </a:lnTo>
                <a:lnTo>
                  <a:pt x="5119977" y="3024226"/>
                </a:lnTo>
                <a:lnTo>
                  <a:pt x="5115486" y="3026022"/>
                </a:lnTo>
                <a:lnTo>
                  <a:pt x="5110996" y="3027369"/>
                </a:lnTo>
                <a:lnTo>
                  <a:pt x="5106056" y="3028267"/>
                </a:lnTo>
                <a:lnTo>
                  <a:pt x="5101566" y="3029165"/>
                </a:lnTo>
                <a:lnTo>
                  <a:pt x="5096177" y="3029614"/>
                </a:lnTo>
                <a:lnTo>
                  <a:pt x="5091238" y="3030064"/>
                </a:lnTo>
                <a:lnTo>
                  <a:pt x="5053967" y="3033656"/>
                </a:lnTo>
                <a:lnTo>
                  <a:pt x="4972690" y="3035901"/>
                </a:lnTo>
                <a:lnTo>
                  <a:pt x="4869859" y="3054312"/>
                </a:lnTo>
                <a:lnTo>
                  <a:pt x="4868511" y="3071376"/>
                </a:lnTo>
                <a:lnTo>
                  <a:pt x="4867613" y="3088439"/>
                </a:lnTo>
                <a:lnTo>
                  <a:pt x="4867164" y="3106401"/>
                </a:lnTo>
                <a:lnTo>
                  <a:pt x="4867613" y="3123465"/>
                </a:lnTo>
                <a:lnTo>
                  <a:pt x="4868062" y="3158490"/>
                </a:lnTo>
                <a:lnTo>
                  <a:pt x="4867613" y="3176452"/>
                </a:lnTo>
                <a:lnTo>
                  <a:pt x="4867164" y="3193516"/>
                </a:lnTo>
                <a:lnTo>
                  <a:pt x="4865368" y="3210579"/>
                </a:lnTo>
                <a:lnTo>
                  <a:pt x="4864021" y="3219111"/>
                </a:lnTo>
                <a:lnTo>
                  <a:pt x="4862225" y="3227194"/>
                </a:lnTo>
                <a:lnTo>
                  <a:pt x="4860429" y="3235277"/>
                </a:lnTo>
                <a:lnTo>
                  <a:pt x="4858183" y="3243809"/>
                </a:lnTo>
                <a:lnTo>
                  <a:pt x="4855040" y="3251892"/>
                </a:lnTo>
                <a:lnTo>
                  <a:pt x="4851897" y="3259975"/>
                </a:lnTo>
                <a:lnTo>
                  <a:pt x="4848304" y="3267608"/>
                </a:lnTo>
                <a:lnTo>
                  <a:pt x="4844263" y="3275242"/>
                </a:lnTo>
                <a:lnTo>
                  <a:pt x="4839773" y="3283325"/>
                </a:lnTo>
                <a:lnTo>
                  <a:pt x="4834384" y="3290510"/>
                </a:lnTo>
                <a:lnTo>
                  <a:pt x="4828546" y="3297694"/>
                </a:lnTo>
                <a:lnTo>
                  <a:pt x="4822260" y="3304879"/>
                </a:lnTo>
                <a:lnTo>
                  <a:pt x="4814626" y="3312064"/>
                </a:lnTo>
                <a:lnTo>
                  <a:pt x="4806992" y="3319249"/>
                </a:lnTo>
                <a:lnTo>
                  <a:pt x="4809237" y="3329128"/>
                </a:lnTo>
                <a:lnTo>
                  <a:pt x="4811034" y="3338108"/>
                </a:lnTo>
                <a:lnTo>
                  <a:pt x="4812381" y="3347089"/>
                </a:lnTo>
                <a:lnTo>
                  <a:pt x="4812830" y="3355621"/>
                </a:lnTo>
                <a:lnTo>
                  <a:pt x="4812830" y="3363704"/>
                </a:lnTo>
                <a:lnTo>
                  <a:pt x="4811932" y="3371338"/>
                </a:lnTo>
                <a:lnTo>
                  <a:pt x="4811034" y="3378073"/>
                </a:lnTo>
                <a:lnTo>
                  <a:pt x="4809237" y="3384809"/>
                </a:lnTo>
                <a:lnTo>
                  <a:pt x="4806992" y="3391545"/>
                </a:lnTo>
                <a:lnTo>
                  <a:pt x="4804298" y="3397382"/>
                </a:lnTo>
                <a:lnTo>
                  <a:pt x="4801155" y="3403220"/>
                </a:lnTo>
                <a:lnTo>
                  <a:pt x="4798011" y="3408159"/>
                </a:lnTo>
                <a:lnTo>
                  <a:pt x="4793970" y="3413099"/>
                </a:lnTo>
                <a:lnTo>
                  <a:pt x="4789929" y="3418038"/>
                </a:lnTo>
                <a:lnTo>
                  <a:pt x="4785438" y="3422529"/>
                </a:lnTo>
                <a:lnTo>
                  <a:pt x="4780050" y="3427019"/>
                </a:lnTo>
                <a:lnTo>
                  <a:pt x="4775110" y="3431061"/>
                </a:lnTo>
                <a:lnTo>
                  <a:pt x="4769722" y="3435102"/>
                </a:lnTo>
                <a:lnTo>
                  <a:pt x="4758495" y="3441838"/>
                </a:lnTo>
                <a:lnTo>
                  <a:pt x="4746371" y="3448573"/>
                </a:lnTo>
                <a:lnTo>
                  <a:pt x="4733349" y="3454860"/>
                </a:lnTo>
                <a:lnTo>
                  <a:pt x="4707304" y="3466984"/>
                </a:lnTo>
                <a:lnTo>
                  <a:pt x="4694282" y="3472822"/>
                </a:lnTo>
                <a:lnTo>
                  <a:pt x="4682158" y="3479108"/>
                </a:lnTo>
                <a:lnTo>
                  <a:pt x="4547444" y="3506500"/>
                </a:lnTo>
                <a:lnTo>
                  <a:pt x="4563610" y="3544669"/>
                </a:lnTo>
                <a:lnTo>
                  <a:pt x="4572591" y="3546914"/>
                </a:lnTo>
                <a:lnTo>
                  <a:pt x="4582021" y="3548261"/>
                </a:lnTo>
                <a:lnTo>
                  <a:pt x="4601779" y="3547812"/>
                </a:lnTo>
                <a:lnTo>
                  <a:pt x="4620639" y="3548710"/>
                </a:lnTo>
                <a:lnTo>
                  <a:pt x="4639947" y="3550058"/>
                </a:lnTo>
                <a:lnTo>
                  <a:pt x="4658359" y="3552303"/>
                </a:lnTo>
                <a:lnTo>
                  <a:pt x="4677218" y="3554997"/>
                </a:lnTo>
                <a:lnTo>
                  <a:pt x="4695180" y="3558589"/>
                </a:lnTo>
                <a:lnTo>
                  <a:pt x="4713591" y="3563080"/>
                </a:lnTo>
                <a:lnTo>
                  <a:pt x="4731553" y="3568019"/>
                </a:lnTo>
                <a:lnTo>
                  <a:pt x="4749514" y="3573857"/>
                </a:lnTo>
                <a:lnTo>
                  <a:pt x="4767027" y="3579695"/>
                </a:lnTo>
                <a:lnTo>
                  <a:pt x="4784540" y="3586430"/>
                </a:lnTo>
                <a:lnTo>
                  <a:pt x="4802053" y="3593166"/>
                </a:lnTo>
                <a:lnTo>
                  <a:pt x="4819116" y="3600800"/>
                </a:lnTo>
                <a:lnTo>
                  <a:pt x="4836629" y="3608882"/>
                </a:lnTo>
                <a:lnTo>
                  <a:pt x="4853244" y="3616965"/>
                </a:lnTo>
                <a:lnTo>
                  <a:pt x="4870757" y="3625497"/>
                </a:lnTo>
                <a:lnTo>
                  <a:pt x="4871206" y="3625497"/>
                </a:lnTo>
                <a:lnTo>
                  <a:pt x="4885575" y="3629089"/>
                </a:lnTo>
                <a:lnTo>
                  <a:pt x="4899046" y="3633131"/>
                </a:lnTo>
                <a:lnTo>
                  <a:pt x="4911171" y="3638070"/>
                </a:lnTo>
                <a:lnTo>
                  <a:pt x="4917008" y="3640765"/>
                </a:lnTo>
                <a:lnTo>
                  <a:pt x="4922397" y="3643459"/>
                </a:lnTo>
                <a:lnTo>
                  <a:pt x="4927785" y="3647051"/>
                </a:lnTo>
                <a:lnTo>
                  <a:pt x="4932725" y="3650195"/>
                </a:lnTo>
                <a:lnTo>
                  <a:pt x="4937664" y="3653338"/>
                </a:lnTo>
                <a:lnTo>
                  <a:pt x="4942155" y="3656930"/>
                </a:lnTo>
                <a:lnTo>
                  <a:pt x="4946196" y="3660972"/>
                </a:lnTo>
                <a:lnTo>
                  <a:pt x="4949789" y="3665013"/>
                </a:lnTo>
                <a:lnTo>
                  <a:pt x="4953381" y="3669054"/>
                </a:lnTo>
                <a:lnTo>
                  <a:pt x="4956973" y="3673545"/>
                </a:lnTo>
                <a:lnTo>
                  <a:pt x="4960117" y="3678035"/>
                </a:lnTo>
                <a:lnTo>
                  <a:pt x="4962811" y="3682975"/>
                </a:lnTo>
                <a:lnTo>
                  <a:pt x="4965505" y="3687914"/>
                </a:lnTo>
                <a:lnTo>
                  <a:pt x="4968199" y="3693303"/>
                </a:lnTo>
                <a:lnTo>
                  <a:pt x="4969996" y="3698691"/>
                </a:lnTo>
                <a:lnTo>
                  <a:pt x="4971792" y="3704080"/>
                </a:lnTo>
                <a:lnTo>
                  <a:pt x="4973588" y="3709918"/>
                </a:lnTo>
                <a:lnTo>
                  <a:pt x="4974935" y="3715755"/>
                </a:lnTo>
                <a:lnTo>
                  <a:pt x="4975833" y="3722491"/>
                </a:lnTo>
                <a:lnTo>
                  <a:pt x="4976731" y="3728777"/>
                </a:lnTo>
                <a:lnTo>
                  <a:pt x="4977180" y="3742249"/>
                </a:lnTo>
                <a:lnTo>
                  <a:pt x="4977180" y="3757067"/>
                </a:lnTo>
                <a:lnTo>
                  <a:pt x="4975833" y="3771886"/>
                </a:lnTo>
                <a:lnTo>
                  <a:pt x="4974935" y="3784908"/>
                </a:lnTo>
                <a:lnTo>
                  <a:pt x="4974037" y="3797930"/>
                </a:lnTo>
                <a:lnTo>
                  <a:pt x="4974037" y="3810504"/>
                </a:lnTo>
                <a:lnTo>
                  <a:pt x="4974486" y="3823526"/>
                </a:lnTo>
                <a:lnTo>
                  <a:pt x="4975384" y="3849571"/>
                </a:lnTo>
                <a:lnTo>
                  <a:pt x="4975833" y="3876064"/>
                </a:lnTo>
                <a:lnTo>
                  <a:pt x="4975833" y="3888638"/>
                </a:lnTo>
                <a:lnTo>
                  <a:pt x="4975384" y="3901660"/>
                </a:lnTo>
                <a:lnTo>
                  <a:pt x="4974037" y="3914682"/>
                </a:lnTo>
                <a:lnTo>
                  <a:pt x="4972241" y="3927255"/>
                </a:lnTo>
                <a:lnTo>
                  <a:pt x="4969547" y="3940278"/>
                </a:lnTo>
                <a:lnTo>
                  <a:pt x="4965056" y="3952851"/>
                </a:lnTo>
                <a:lnTo>
                  <a:pt x="4962811" y="3959138"/>
                </a:lnTo>
                <a:lnTo>
                  <a:pt x="4960566" y="3965424"/>
                </a:lnTo>
                <a:lnTo>
                  <a:pt x="4957422" y="3971262"/>
                </a:lnTo>
                <a:lnTo>
                  <a:pt x="4954279" y="3977997"/>
                </a:lnTo>
                <a:lnTo>
                  <a:pt x="4951585" y="3984733"/>
                </a:lnTo>
                <a:lnTo>
                  <a:pt x="4948441" y="3991918"/>
                </a:lnTo>
                <a:lnTo>
                  <a:pt x="4945298" y="3998205"/>
                </a:lnTo>
                <a:lnTo>
                  <a:pt x="4941706" y="4004940"/>
                </a:lnTo>
                <a:lnTo>
                  <a:pt x="4934072" y="4017513"/>
                </a:lnTo>
                <a:lnTo>
                  <a:pt x="4925540" y="4029638"/>
                </a:lnTo>
                <a:lnTo>
                  <a:pt x="4916559" y="4040864"/>
                </a:lnTo>
                <a:lnTo>
                  <a:pt x="4907129" y="4052090"/>
                </a:lnTo>
                <a:lnTo>
                  <a:pt x="4897250" y="4062867"/>
                </a:lnTo>
                <a:lnTo>
                  <a:pt x="4886922" y="4073195"/>
                </a:lnTo>
                <a:lnTo>
                  <a:pt x="4866266" y="4093851"/>
                </a:lnTo>
                <a:lnTo>
                  <a:pt x="4845161" y="4114058"/>
                </a:lnTo>
                <a:lnTo>
                  <a:pt x="4834833" y="4125284"/>
                </a:lnTo>
                <a:lnTo>
                  <a:pt x="4825403" y="4136061"/>
                </a:lnTo>
                <a:lnTo>
                  <a:pt x="4815524" y="4147287"/>
                </a:lnTo>
                <a:lnTo>
                  <a:pt x="4806992" y="4159412"/>
                </a:lnTo>
                <a:lnTo>
                  <a:pt x="4799808" y="4168842"/>
                </a:lnTo>
                <a:lnTo>
                  <a:pt x="4791725" y="4177823"/>
                </a:lnTo>
                <a:lnTo>
                  <a:pt x="4783642" y="4185456"/>
                </a:lnTo>
                <a:lnTo>
                  <a:pt x="4774212" y="4192192"/>
                </a:lnTo>
                <a:lnTo>
                  <a:pt x="4764782" y="4198479"/>
                </a:lnTo>
                <a:lnTo>
                  <a:pt x="4755352" y="4203867"/>
                </a:lnTo>
                <a:lnTo>
                  <a:pt x="4745024" y="4207909"/>
                </a:lnTo>
                <a:lnTo>
                  <a:pt x="4734696" y="4211501"/>
                </a:lnTo>
                <a:lnTo>
                  <a:pt x="4724368" y="4214195"/>
                </a:lnTo>
                <a:lnTo>
                  <a:pt x="4713142" y="4215991"/>
                </a:lnTo>
                <a:lnTo>
                  <a:pt x="4701916" y="4217338"/>
                </a:lnTo>
                <a:lnTo>
                  <a:pt x="4690690" y="4217788"/>
                </a:lnTo>
                <a:lnTo>
                  <a:pt x="4679014" y="4217788"/>
                </a:lnTo>
                <a:lnTo>
                  <a:pt x="4666890" y="4217338"/>
                </a:lnTo>
                <a:lnTo>
                  <a:pt x="4655216" y="4216440"/>
                </a:lnTo>
                <a:lnTo>
                  <a:pt x="4643091" y="4214644"/>
                </a:lnTo>
                <a:lnTo>
                  <a:pt x="4583817" y="4216889"/>
                </a:lnTo>
                <a:lnTo>
                  <a:pt x="4563610" y="4217338"/>
                </a:lnTo>
                <a:lnTo>
                  <a:pt x="4531728" y="4220931"/>
                </a:lnTo>
                <a:lnTo>
                  <a:pt x="4500294" y="4224074"/>
                </a:lnTo>
                <a:lnTo>
                  <a:pt x="4468412" y="4226768"/>
                </a:lnTo>
                <a:lnTo>
                  <a:pt x="4436979" y="4228565"/>
                </a:lnTo>
                <a:lnTo>
                  <a:pt x="4405097" y="4230361"/>
                </a:lnTo>
                <a:lnTo>
                  <a:pt x="4373664" y="4231708"/>
                </a:lnTo>
                <a:lnTo>
                  <a:pt x="4310797" y="4233953"/>
                </a:lnTo>
                <a:lnTo>
                  <a:pt x="4306757" y="4233953"/>
                </a:lnTo>
                <a:lnTo>
                  <a:pt x="4303164" y="4233953"/>
                </a:lnTo>
                <a:lnTo>
                  <a:pt x="4245686" y="4234851"/>
                </a:lnTo>
                <a:lnTo>
                  <a:pt x="4187759" y="4235300"/>
                </a:lnTo>
                <a:lnTo>
                  <a:pt x="4130730" y="4235749"/>
                </a:lnTo>
                <a:lnTo>
                  <a:pt x="4072804" y="4236647"/>
                </a:lnTo>
                <a:lnTo>
                  <a:pt x="3663724" y="4242485"/>
                </a:lnTo>
                <a:lnTo>
                  <a:pt x="3622860" y="4242485"/>
                </a:lnTo>
                <a:lnTo>
                  <a:pt x="3420341" y="4257303"/>
                </a:lnTo>
                <a:lnTo>
                  <a:pt x="3414055" y="4259549"/>
                </a:lnTo>
                <a:lnTo>
                  <a:pt x="3407319" y="4261345"/>
                </a:lnTo>
                <a:lnTo>
                  <a:pt x="3401032" y="4262692"/>
                </a:lnTo>
                <a:lnTo>
                  <a:pt x="3394746" y="4263590"/>
                </a:lnTo>
                <a:lnTo>
                  <a:pt x="3388459" y="4264488"/>
                </a:lnTo>
                <a:lnTo>
                  <a:pt x="3382172" y="4264937"/>
                </a:lnTo>
                <a:lnTo>
                  <a:pt x="3369150" y="4264937"/>
                </a:lnTo>
                <a:lnTo>
                  <a:pt x="3356577" y="4264488"/>
                </a:lnTo>
                <a:lnTo>
                  <a:pt x="3343554" y="4263590"/>
                </a:lnTo>
                <a:lnTo>
                  <a:pt x="3317959" y="4260447"/>
                </a:lnTo>
                <a:lnTo>
                  <a:pt x="3326042" y="4265835"/>
                </a:lnTo>
                <a:lnTo>
                  <a:pt x="3334574" y="4271224"/>
                </a:lnTo>
                <a:lnTo>
                  <a:pt x="3343554" y="4275714"/>
                </a:lnTo>
                <a:lnTo>
                  <a:pt x="3352086" y="4279307"/>
                </a:lnTo>
                <a:lnTo>
                  <a:pt x="3361067" y="4282899"/>
                </a:lnTo>
                <a:lnTo>
                  <a:pt x="3369599" y="4286042"/>
                </a:lnTo>
                <a:lnTo>
                  <a:pt x="3379029" y="4289186"/>
                </a:lnTo>
                <a:lnTo>
                  <a:pt x="3388010" y="4291431"/>
                </a:lnTo>
                <a:lnTo>
                  <a:pt x="3396991" y="4293676"/>
                </a:lnTo>
                <a:lnTo>
                  <a:pt x="3405972" y="4295472"/>
                </a:lnTo>
                <a:lnTo>
                  <a:pt x="3424383" y="4298167"/>
                </a:lnTo>
                <a:lnTo>
                  <a:pt x="3442793" y="4299963"/>
                </a:lnTo>
                <a:lnTo>
                  <a:pt x="3461653" y="4301310"/>
                </a:lnTo>
                <a:lnTo>
                  <a:pt x="3480513" y="4302208"/>
                </a:lnTo>
                <a:lnTo>
                  <a:pt x="3499373" y="4302657"/>
                </a:lnTo>
                <a:lnTo>
                  <a:pt x="3537093" y="4303555"/>
                </a:lnTo>
                <a:lnTo>
                  <a:pt x="3555953" y="4304004"/>
                </a:lnTo>
                <a:lnTo>
                  <a:pt x="3574813" y="4305351"/>
                </a:lnTo>
                <a:lnTo>
                  <a:pt x="3593223" y="4308046"/>
                </a:lnTo>
                <a:lnTo>
                  <a:pt x="3611634" y="4310740"/>
                </a:lnTo>
                <a:lnTo>
                  <a:pt x="3644415" y="4316577"/>
                </a:lnTo>
                <a:lnTo>
                  <a:pt x="3676746" y="4321068"/>
                </a:lnTo>
                <a:lnTo>
                  <a:pt x="3709526" y="4325558"/>
                </a:lnTo>
                <a:lnTo>
                  <a:pt x="3741857" y="4329600"/>
                </a:lnTo>
                <a:lnTo>
                  <a:pt x="3774638" y="4332743"/>
                </a:lnTo>
                <a:lnTo>
                  <a:pt x="3807418" y="4336335"/>
                </a:lnTo>
                <a:lnTo>
                  <a:pt x="3873428" y="4343071"/>
                </a:lnTo>
                <a:lnTo>
                  <a:pt x="3906208" y="4346214"/>
                </a:lnTo>
                <a:lnTo>
                  <a:pt x="3938988" y="4349807"/>
                </a:lnTo>
                <a:lnTo>
                  <a:pt x="3971768" y="4353399"/>
                </a:lnTo>
                <a:lnTo>
                  <a:pt x="4004549" y="4357890"/>
                </a:lnTo>
                <a:lnTo>
                  <a:pt x="4036880" y="4362829"/>
                </a:lnTo>
                <a:lnTo>
                  <a:pt x="4069211" y="4368667"/>
                </a:lnTo>
                <a:lnTo>
                  <a:pt x="4101992" y="4374953"/>
                </a:lnTo>
                <a:lnTo>
                  <a:pt x="4134323" y="4383036"/>
                </a:lnTo>
                <a:lnTo>
                  <a:pt x="5009961" y="4510565"/>
                </a:lnTo>
                <a:lnTo>
                  <a:pt x="5028371" y="4513259"/>
                </a:lnTo>
                <a:lnTo>
                  <a:pt x="5047231" y="4516402"/>
                </a:lnTo>
                <a:lnTo>
                  <a:pt x="5065642" y="4520444"/>
                </a:lnTo>
                <a:lnTo>
                  <a:pt x="5084053" y="4525383"/>
                </a:lnTo>
                <a:lnTo>
                  <a:pt x="5101566" y="4531221"/>
                </a:lnTo>
                <a:lnTo>
                  <a:pt x="5119528" y="4536610"/>
                </a:lnTo>
                <a:lnTo>
                  <a:pt x="5137040" y="4542896"/>
                </a:lnTo>
                <a:lnTo>
                  <a:pt x="5155002" y="4549183"/>
                </a:lnTo>
                <a:lnTo>
                  <a:pt x="5190028" y="4562205"/>
                </a:lnTo>
                <a:lnTo>
                  <a:pt x="5225053" y="4575676"/>
                </a:lnTo>
                <a:lnTo>
                  <a:pt x="5243015" y="4581514"/>
                </a:lnTo>
                <a:lnTo>
                  <a:pt x="5260528" y="4587352"/>
                </a:lnTo>
                <a:lnTo>
                  <a:pt x="5278939" y="4592740"/>
                </a:lnTo>
                <a:lnTo>
                  <a:pt x="5296900" y="4597680"/>
                </a:lnTo>
                <a:lnTo>
                  <a:pt x="5304534" y="4600374"/>
                </a:lnTo>
                <a:lnTo>
                  <a:pt x="5311719" y="4603068"/>
                </a:lnTo>
                <a:lnTo>
                  <a:pt x="5318455" y="4607110"/>
                </a:lnTo>
                <a:lnTo>
                  <a:pt x="5321598" y="4609355"/>
                </a:lnTo>
                <a:lnTo>
                  <a:pt x="5324292" y="4611600"/>
                </a:lnTo>
                <a:lnTo>
                  <a:pt x="5326986" y="4614294"/>
                </a:lnTo>
                <a:lnTo>
                  <a:pt x="5329232" y="4616989"/>
                </a:lnTo>
                <a:lnTo>
                  <a:pt x="5331028" y="4620132"/>
                </a:lnTo>
                <a:lnTo>
                  <a:pt x="5332824" y="4623275"/>
                </a:lnTo>
                <a:lnTo>
                  <a:pt x="5334171" y="4626868"/>
                </a:lnTo>
                <a:lnTo>
                  <a:pt x="5335069" y="4630460"/>
                </a:lnTo>
                <a:lnTo>
                  <a:pt x="5335518" y="4634501"/>
                </a:lnTo>
                <a:lnTo>
                  <a:pt x="5335518" y="4639441"/>
                </a:lnTo>
                <a:lnTo>
                  <a:pt x="5335069" y="4659648"/>
                </a:lnTo>
                <a:lnTo>
                  <a:pt x="5335069" y="4680304"/>
                </a:lnTo>
                <a:lnTo>
                  <a:pt x="5335518" y="4700960"/>
                </a:lnTo>
                <a:lnTo>
                  <a:pt x="5336416" y="4722065"/>
                </a:lnTo>
                <a:lnTo>
                  <a:pt x="5337314" y="4742721"/>
                </a:lnTo>
                <a:lnTo>
                  <a:pt x="5338213" y="4763826"/>
                </a:lnTo>
                <a:lnTo>
                  <a:pt x="5338213" y="4784482"/>
                </a:lnTo>
                <a:lnTo>
                  <a:pt x="5337763" y="4805138"/>
                </a:lnTo>
                <a:lnTo>
                  <a:pt x="5336416" y="4825795"/>
                </a:lnTo>
                <a:lnTo>
                  <a:pt x="5335518" y="4835674"/>
                </a:lnTo>
                <a:lnTo>
                  <a:pt x="5334171" y="4845553"/>
                </a:lnTo>
                <a:lnTo>
                  <a:pt x="5332375" y="4855432"/>
                </a:lnTo>
                <a:lnTo>
                  <a:pt x="5330130" y="4865760"/>
                </a:lnTo>
                <a:lnTo>
                  <a:pt x="5327885" y="4875639"/>
                </a:lnTo>
                <a:lnTo>
                  <a:pt x="5324741" y="4885518"/>
                </a:lnTo>
                <a:lnTo>
                  <a:pt x="5321598" y="4895397"/>
                </a:lnTo>
                <a:lnTo>
                  <a:pt x="5317556" y="4905276"/>
                </a:lnTo>
                <a:lnTo>
                  <a:pt x="5313515" y="4914705"/>
                </a:lnTo>
                <a:lnTo>
                  <a:pt x="5308576" y="4924135"/>
                </a:lnTo>
                <a:lnTo>
                  <a:pt x="5303187" y="4934014"/>
                </a:lnTo>
                <a:lnTo>
                  <a:pt x="5296900" y="4942995"/>
                </a:lnTo>
                <a:lnTo>
                  <a:pt x="5290165" y="4951976"/>
                </a:lnTo>
                <a:lnTo>
                  <a:pt x="5282980" y="4960957"/>
                </a:lnTo>
                <a:lnTo>
                  <a:pt x="5266814" y="4978021"/>
                </a:lnTo>
                <a:lnTo>
                  <a:pt x="5260079" y="4985206"/>
                </a:lnTo>
                <a:lnTo>
                  <a:pt x="5257833" y="4988349"/>
                </a:lnTo>
                <a:lnTo>
                  <a:pt x="5269509" y="5000473"/>
                </a:lnTo>
                <a:lnTo>
                  <a:pt x="5273999" y="5006311"/>
                </a:lnTo>
                <a:lnTo>
                  <a:pt x="5277591" y="5011699"/>
                </a:lnTo>
                <a:lnTo>
                  <a:pt x="5281184" y="5016190"/>
                </a:lnTo>
                <a:lnTo>
                  <a:pt x="5283429" y="5020680"/>
                </a:lnTo>
                <a:lnTo>
                  <a:pt x="5285674" y="5024721"/>
                </a:lnTo>
                <a:lnTo>
                  <a:pt x="5287021" y="5028763"/>
                </a:lnTo>
                <a:lnTo>
                  <a:pt x="5287919" y="5031906"/>
                </a:lnTo>
                <a:lnTo>
                  <a:pt x="5288369" y="5035050"/>
                </a:lnTo>
                <a:lnTo>
                  <a:pt x="5288369" y="5038193"/>
                </a:lnTo>
                <a:lnTo>
                  <a:pt x="5287919" y="5040438"/>
                </a:lnTo>
                <a:lnTo>
                  <a:pt x="5286572" y="5043132"/>
                </a:lnTo>
                <a:lnTo>
                  <a:pt x="5285225" y="5045378"/>
                </a:lnTo>
                <a:lnTo>
                  <a:pt x="5283429" y="5047174"/>
                </a:lnTo>
                <a:lnTo>
                  <a:pt x="5281184" y="5048970"/>
                </a:lnTo>
                <a:lnTo>
                  <a:pt x="5278939" y="5050317"/>
                </a:lnTo>
                <a:lnTo>
                  <a:pt x="5275795" y="5051664"/>
                </a:lnTo>
                <a:lnTo>
                  <a:pt x="5269509" y="5053460"/>
                </a:lnTo>
                <a:lnTo>
                  <a:pt x="5261875" y="5055257"/>
                </a:lnTo>
                <a:lnTo>
                  <a:pt x="5253792" y="5056155"/>
                </a:lnTo>
                <a:lnTo>
                  <a:pt x="5235830" y="5057502"/>
                </a:lnTo>
                <a:lnTo>
                  <a:pt x="5217419" y="5058400"/>
                </a:lnTo>
                <a:lnTo>
                  <a:pt x="5203948" y="5076362"/>
                </a:lnTo>
                <a:lnTo>
                  <a:pt x="5197212" y="5085343"/>
                </a:lnTo>
                <a:lnTo>
                  <a:pt x="5190028" y="5093874"/>
                </a:lnTo>
                <a:lnTo>
                  <a:pt x="5182843" y="5102406"/>
                </a:lnTo>
                <a:lnTo>
                  <a:pt x="5175209" y="5110040"/>
                </a:lnTo>
                <a:lnTo>
                  <a:pt x="5167575" y="5117674"/>
                </a:lnTo>
                <a:lnTo>
                  <a:pt x="5159493" y="5123960"/>
                </a:lnTo>
                <a:lnTo>
                  <a:pt x="5150512" y="5129349"/>
                </a:lnTo>
                <a:lnTo>
                  <a:pt x="5146021" y="5132043"/>
                </a:lnTo>
                <a:lnTo>
                  <a:pt x="5141531" y="5134288"/>
                </a:lnTo>
                <a:lnTo>
                  <a:pt x="5137040" y="5136085"/>
                </a:lnTo>
                <a:lnTo>
                  <a:pt x="5132101" y="5137881"/>
                </a:lnTo>
                <a:lnTo>
                  <a:pt x="5127161" y="5139228"/>
                </a:lnTo>
                <a:lnTo>
                  <a:pt x="5121773" y="5140575"/>
                </a:lnTo>
                <a:lnTo>
                  <a:pt x="5116384" y="5141024"/>
                </a:lnTo>
                <a:lnTo>
                  <a:pt x="5110547" y="5141473"/>
                </a:lnTo>
                <a:lnTo>
                  <a:pt x="5104709" y="5141922"/>
                </a:lnTo>
                <a:lnTo>
                  <a:pt x="5098872" y="5141473"/>
                </a:lnTo>
                <a:lnTo>
                  <a:pt x="5093034" y="5141024"/>
                </a:lnTo>
                <a:lnTo>
                  <a:pt x="5086747" y="5140126"/>
                </a:lnTo>
                <a:lnTo>
                  <a:pt x="5080012" y="5138779"/>
                </a:lnTo>
                <a:lnTo>
                  <a:pt x="5072827" y="5136983"/>
                </a:lnTo>
                <a:lnTo>
                  <a:pt x="4999633" y="5142820"/>
                </a:lnTo>
                <a:lnTo>
                  <a:pt x="4942604" y="5149556"/>
                </a:lnTo>
                <a:lnTo>
                  <a:pt x="4913865" y="5153148"/>
                </a:lnTo>
                <a:lnTo>
                  <a:pt x="4885126" y="5155843"/>
                </a:lnTo>
                <a:lnTo>
                  <a:pt x="4856836" y="5158537"/>
                </a:lnTo>
                <a:lnTo>
                  <a:pt x="4828097" y="5160333"/>
                </a:lnTo>
                <a:lnTo>
                  <a:pt x="4799358" y="5162129"/>
                </a:lnTo>
                <a:lnTo>
                  <a:pt x="4770620" y="5163476"/>
                </a:lnTo>
                <a:lnTo>
                  <a:pt x="4741881" y="5163925"/>
                </a:lnTo>
                <a:lnTo>
                  <a:pt x="4713591" y="5164374"/>
                </a:lnTo>
                <a:lnTo>
                  <a:pt x="4684852" y="5163925"/>
                </a:lnTo>
                <a:lnTo>
                  <a:pt x="4656113" y="5162578"/>
                </a:lnTo>
                <a:lnTo>
                  <a:pt x="4627375" y="5160782"/>
                </a:lnTo>
                <a:lnTo>
                  <a:pt x="4599085" y="5158088"/>
                </a:lnTo>
                <a:lnTo>
                  <a:pt x="4570346" y="5154496"/>
                </a:lnTo>
                <a:lnTo>
                  <a:pt x="4541607" y="5149556"/>
                </a:lnTo>
                <a:lnTo>
                  <a:pt x="4538015" y="5149107"/>
                </a:lnTo>
                <a:lnTo>
                  <a:pt x="4534871" y="5149107"/>
                </a:lnTo>
                <a:lnTo>
                  <a:pt x="4531279" y="5149107"/>
                </a:lnTo>
                <a:lnTo>
                  <a:pt x="4528135" y="5149556"/>
                </a:lnTo>
                <a:lnTo>
                  <a:pt x="4521400" y="5151801"/>
                </a:lnTo>
                <a:lnTo>
                  <a:pt x="4515113" y="5154046"/>
                </a:lnTo>
                <a:lnTo>
                  <a:pt x="4509275" y="5156741"/>
                </a:lnTo>
                <a:lnTo>
                  <a:pt x="4503438" y="5159884"/>
                </a:lnTo>
                <a:lnTo>
                  <a:pt x="4491763" y="5166171"/>
                </a:lnTo>
                <a:lnTo>
                  <a:pt x="4485925" y="5168865"/>
                </a:lnTo>
                <a:lnTo>
                  <a:pt x="4479639" y="5171110"/>
                </a:lnTo>
                <a:lnTo>
                  <a:pt x="4473801" y="5172906"/>
                </a:lnTo>
                <a:lnTo>
                  <a:pt x="4467964" y="5173355"/>
                </a:lnTo>
                <a:lnTo>
                  <a:pt x="4464820" y="5173355"/>
                </a:lnTo>
                <a:lnTo>
                  <a:pt x="4461677" y="5172906"/>
                </a:lnTo>
                <a:lnTo>
                  <a:pt x="4458533" y="5172008"/>
                </a:lnTo>
                <a:lnTo>
                  <a:pt x="4455390" y="5171110"/>
                </a:lnTo>
                <a:lnTo>
                  <a:pt x="4452247" y="5169763"/>
                </a:lnTo>
                <a:lnTo>
                  <a:pt x="4449103" y="5167967"/>
                </a:lnTo>
                <a:lnTo>
                  <a:pt x="4445062" y="5165273"/>
                </a:lnTo>
                <a:lnTo>
                  <a:pt x="4441919" y="5162578"/>
                </a:lnTo>
                <a:lnTo>
                  <a:pt x="4438327" y="5164374"/>
                </a:lnTo>
                <a:lnTo>
                  <a:pt x="4434734" y="5165722"/>
                </a:lnTo>
                <a:lnTo>
                  <a:pt x="4431142" y="5166620"/>
                </a:lnTo>
                <a:lnTo>
                  <a:pt x="4427550" y="5167069"/>
                </a:lnTo>
                <a:lnTo>
                  <a:pt x="4420814" y="5167518"/>
                </a:lnTo>
                <a:lnTo>
                  <a:pt x="4414078" y="5167069"/>
                </a:lnTo>
                <a:lnTo>
                  <a:pt x="4395218" y="5169763"/>
                </a:lnTo>
                <a:lnTo>
                  <a:pt x="4376808" y="5171559"/>
                </a:lnTo>
                <a:lnTo>
                  <a:pt x="4357947" y="5173355"/>
                </a:lnTo>
                <a:lnTo>
                  <a:pt x="4339087" y="5174253"/>
                </a:lnTo>
                <a:lnTo>
                  <a:pt x="4320228" y="5175152"/>
                </a:lnTo>
                <a:lnTo>
                  <a:pt x="4301817" y="5175601"/>
                </a:lnTo>
                <a:lnTo>
                  <a:pt x="4264097" y="5175601"/>
                </a:lnTo>
                <a:lnTo>
                  <a:pt x="4188657" y="5175152"/>
                </a:lnTo>
                <a:lnTo>
                  <a:pt x="4150937" y="5175601"/>
                </a:lnTo>
                <a:lnTo>
                  <a:pt x="4132527" y="5176050"/>
                </a:lnTo>
                <a:lnTo>
                  <a:pt x="4113667" y="5176499"/>
                </a:lnTo>
                <a:lnTo>
                  <a:pt x="4093011" y="5176499"/>
                </a:lnTo>
                <a:lnTo>
                  <a:pt x="4000956" y="5177846"/>
                </a:lnTo>
                <a:lnTo>
                  <a:pt x="3955154" y="5179193"/>
                </a:lnTo>
                <a:lnTo>
                  <a:pt x="3932702" y="5180091"/>
                </a:lnTo>
                <a:lnTo>
                  <a:pt x="3909800" y="5180989"/>
                </a:lnTo>
                <a:lnTo>
                  <a:pt x="3901717" y="5181438"/>
                </a:lnTo>
                <a:lnTo>
                  <a:pt x="3894084" y="5181438"/>
                </a:lnTo>
                <a:lnTo>
                  <a:pt x="3886001" y="5180989"/>
                </a:lnTo>
                <a:lnTo>
                  <a:pt x="3879265" y="5180091"/>
                </a:lnTo>
                <a:lnTo>
                  <a:pt x="3872979" y="5178744"/>
                </a:lnTo>
                <a:lnTo>
                  <a:pt x="3867141" y="5176948"/>
                </a:lnTo>
                <a:lnTo>
                  <a:pt x="3861752" y="5174253"/>
                </a:lnTo>
                <a:lnTo>
                  <a:pt x="3857262" y="5171559"/>
                </a:lnTo>
                <a:lnTo>
                  <a:pt x="3852322" y="5167518"/>
                </a:lnTo>
                <a:lnTo>
                  <a:pt x="3848730" y="5163476"/>
                </a:lnTo>
                <a:lnTo>
                  <a:pt x="3845587" y="5158537"/>
                </a:lnTo>
                <a:lnTo>
                  <a:pt x="3843342" y="5152699"/>
                </a:lnTo>
                <a:lnTo>
                  <a:pt x="3841545" y="5145964"/>
                </a:lnTo>
                <a:lnTo>
                  <a:pt x="3840198" y="5138330"/>
                </a:lnTo>
                <a:lnTo>
                  <a:pt x="3839749" y="5130247"/>
                </a:lnTo>
                <a:lnTo>
                  <a:pt x="3840198" y="5121266"/>
                </a:lnTo>
                <a:lnTo>
                  <a:pt x="3828972" y="5139228"/>
                </a:lnTo>
                <a:lnTo>
                  <a:pt x="3828523" y="5145515"/>
                </a:lnTo>
                <a:lnTo>
                  <a:pt x="3828074" y="5151352"/>
                </a:lnTo>
                <a:lnTo>
                  <a:pt x="3827176" y="5156292"/>
                </a:lnTo>
                <a:lnTo>
                  <a:pt x="3826278" y="5160782"/>
                </a:lnTo>
                <a:lnTo>
                  <a:pt x="3824931" y="5164824"/>
                </a:lnTo>
                <a:lnTo>
                  <a:pt x="3823584" y="5168416"/>
                </a:lnTo>
                <a:lnTo>
                  <a:pt x="3821787" y="5171110"/>
                </a:lnTo>
                <a:lnTo>
                  <a:pt x="3819542" y="5173804"/>
                </a:lnTo>
                <a:lnTo>
                  <a:pt x="3817297" y="5175601"/>
                </a:lnTo>
                <a:lnTo>
                  <a:pt x="3814603" y="5177397"/>
                </a:lnTo>
                <a:lnTo>
                  <a:pt x="3812357" y="5178744"/>
                </a:lnTo>
                <a:lnTo>
                  <a:pt x="3809663" y="5180091"/>
                </a:lnTo>
                <a:lnTo>
                  <a:pt x="3806969" y="5180540"/>
                </a:lnTo>
                <a:lnTo>
                  <a:pt x="3803826" y="5180989"/>
                </a:lnTo>
                <a:lnTo>
                  <a:pt x="3797988" y="5181438"/>
                </a:lnTo>
                <a:lnTo>
                  <a:pt x="3791252" y="5180989"/>
                </a:lnTo>
                <a:lnTo>
                  <a:pt x="3784966" y="5180091"/>
                </a:lnTo>
                <a:lnTo>
                  <a:pt x="3770596" y="5177846"/>
                </a:lnTo>
                <a:lnTo>
                  <a:pt x="3764310" y="5176948"/>
                </a:lnTo>
                <a:lnTo>
                  <a:pt x="3757574" y="5176499"/>
                </a:lnTo>
                <a:lnTo>
                  <a:pt x="3751736" y="5176948"/>
                </a:lnTo>
                <a:lnTo>
                  <a:pt x="3748593" y="5177397"/>
                </a:lnTo>
                <a:lnTo>
                  <a:pt x="3745899" y="5177846"/>
                </a:lnTo>
                <a:lnTo>
                  <a:pt x="3705036" y="5181438"/>
                </a:lnTo>
                <a:lnTo>
                  <a:pt x="3711322" y="5186827"/>
                </a:lnTo>
                <a:lnTo>
                  <a:pt x="3717160" y="5192664"/>
                </a:lnTo>
                <a:lnTo>
                  <a:pt x="3723447" y="5197155"/>
                </a:lnTo>
                <a:lnTo>
                  <a:pt x="3729733" y="5201196"/>
                </a:lnTo>
                <a:lnTo>
                  <a:pt x="3736020" y="5205238"/>
                </a:lnTo>
                <a:lnTo>
                  <a:pt x="3742755" y="5208830"/>
                </a:lnTo>
                <a:lnTo>
                  <a:pt x="3749940" y="5211973"/>
                </a:lnTo>
                <a:lnTo>
                  <a:pt x="3756676" y="5214668"/>
                </a:lnTo>
                <a:lnTo>
                  <a:pt x="3763412" y="5217362"/>
                </a:lnTo>
                <a:lnTo>
                  <a:pt x="3770596" y="5219607"/>
                </a:lnTo>
                <a:lnTo>
                  <a:pt x="3784966" y="5223648"/>
                </a:lnTo>
                <a:lnTo>
                  <a:pt x="3799784" y="5227241"/>
                </a:lnTo>
                <a:lnTo>
                  <a:pt x="3814154" y="5230384"/>
                </a:lnTo>
                <a:lnTo>
                  <a:pt x="3844240" y="5235324"/>
                </a:lnTo>
                <a:lnTo>
                  <a:pt x="3859058" y="5238018"/>
                </a:lnTo>
                <a:lnTo>
                  <a:pt x="3873877" y="5241161"/>
                </a:lnTo>
                <a:lnTo>
                  <a:pt x="3888246" y="5244754"/>
                </a:lnTo>
                <a:lnTo>
                  <a:pt x="3902616" y="5249244"/>
                </a:lnTo>
                <a:lnTo>
                  <a:pt x="3909351" y="5251938"/>
                </a:lnTo>
                <a:lnTo>
                  <a:pt x="3916087" y="5255082"/>
                </a:lnTo>
                <a:lnTo>
                  <a:pt x="3922823" y="5258225"/>
                </a:lnTo>
                <a:lnTo>
                  <a:pt x="3930007" y="5262266"/>
                </a:lnTo>
                <a:lnTo>
                  <a:pt x="3938539" y="5263613"/>
                </a:lnTo>
                <a:lnTo>
                  <a:pt x="3947071" y="5265410"/>
                </a:lnTo>
                <a:lnTo>
                  <a:pt x="3955603" y="5267655"/>
                </a:lnTo>
                <a:lnTo>
                  <a:pt x="3963686" y="5270349"/>
                </a:lnTo>
                <a:lnTo>
                  <a:pt x="3972218" y="5273043"/>
                </a:lnTo>
                <a:lnTo>
                  <a:pt x="3979851" y="5276187"/>
                </a:lnTo>
                <a:lnTo>
                  <a:pt x="3987485" y="5279779"/>
                </a:lnTo>
                <a:lnTo>
                  <a:pt x="3995119" y="5283371"/>
                </a:lnTo>
                <a:lnTo>
                  <a:pt x="4002753" y="5287413"/>
                </a:lnTo>
                <a:lnTo>
                  <a:pt x="4010386" y="5291454"/>
                </a:lnTo>
                <a:lnTo>
                  <a:pt x="4024756" y="5301333"/>
                </a:lnTo>
                <a:lnTo>
                  <a:pt x="4038676" y="5311212"/>
                </a:lnTo>
                <a:lnTo>
                  <a:pt x="4052597" y="5321989"/>
                </a:lnTo>
                <a:lnTo>
                  <a:pt x="4055740" y="5327827"/>
                </a:lnTo>
                <a:lnTo>
                  <a:pt x="4058434" y="5333215"/>
                </a:lnTo>
                <a:lnTo>
                  <a:pt x="4060679" y="5339502"/>
                </a:lnTo>
                <a:lnTo>
                  <a:pt x="4062476" y="5345340"/>
                </a:lnTo>
                <a:lnTo>
                  <a:pt x="4063823" y="5351177"/>
                </a:lnTo>
                <a:lnTo>
                  <a:pt x="4065170" y="5356566"/>
                </a:lnTo>
                <a:lnTo>
                  <a:pt x="4066068" y="5362403"/>
                </a:lnTo>
                <a:lnTo>
                  <a:pt x="4066517" y="5368241"/>
                </a:lnTo>
                <a:lnTo>
                  <a:pt x="4066966" y="5379916"/>
                </a:lnTo>
                <a:lnTo>
                  <a:pt x="4066517" y="5391142"/>
                </a:lnTo>
                <a:lnTo>
                  <a:pt x="4065170" y="5402368"/>
                </a:lnTo>
                <a:lnTo>
                  <a:pt x="4063823" y="5414044"/>
                </a:lnTo>
                <a:lnTo>
                  <a:pt x="4061577" y="5425270"/>
                </a:lnTo>
                <a:lnTo>
                  <a:pt x="4058883" y="5436945"/>
                </a:lnTo>
                <a:lnTo>
                  <a:pt x="4053944" y="5459846"/>
                </a:lnTo>
                <a:lnTo>
                  <a:pt x="4051698" y="5471072"/>
                </a:lnTo>
                <a:lnTo>
                  <a:pt x="4049902" y="5482747"/>
                </a:lnTo>
                <a:lnTo>
                  <a:pt x="4048555" y="5493974"/>
                </a:lnTo>
                <a:lnTo>
                  <a:pt x="4048106" y="5505649"/>
                </a:lnTo>
                <a:lnTo>
                  <a:pt x="4049453" y="5517324"/>
                </a:lnTo>
                <a:lnTo>
                  <a:pt x="4050351" y="5529448"/>
                </a:lnTo>
                <a:lnTo>
                  <a:pt x="4050351" y="5541572"/>
                </a:lnTo>
                <a:lnTo>
                  <a:pt x="4049902" y="5553697"/>
                </a:lnTo>
                <a:lnTo>
                  <a:pt x="4048555" y="5566719"/>
                </a:lnTo>
                <a:lnTo>
                  <a:pt x="4046759" y="5579292"/>
                </a:lnTo>
                <a:lnTo>
                  <a:pt x="4044514" y="5591416"/>
                </a:lnTo>
                <a:lnTo>
                  <a:pt x="4041370" y="5604439"/>
                </a:lnTo>
                <a:lnTo>
                  <a:pt x="4037329" y="5617012"/>
                </a:lnTo>
                <a:lnTo>
                  <a:pt x="4033288" y="5630034"/>
                </a:lnTo>
                <a:lnTo>
                  <a:pt x="4028797" y="5642158"/>
                </a:lnTo>
                <a:lnTo>
                  <a:pt x="4023858" y="5654283"/>
                </a:lnTo>
                <a:lnTo>
                  <a:pt x="4018469" y="5666856"/>
                </a:lnTo>
                <a:lnTo>
                  <a:pt x="4012632" y="5678980"/>
                </a:lnTo>
                <a:lnTo>
                  <a:pt x="4006345" y="5690655"/>
                </a:lnTo>
                <a:lnTo>
                  <a:pt x="3998711" y="5701881"/>
                </a:lnTo>
                <a:lnTo>
                  <a:pt x="3991526" y="5713557"/>
                </a:lnTo>
                <a:lnTo>
                  <a:pt x="3984342" y="5724783"/>
                </a:lnTo>
                <a:lnTo>
                  <a:pt x="3976259" y="5735560"/>
                </a:lnTo>
                <a:lnTo>
                  <a:pt x="3968176" y="5745888"/>
                </a:lnTo>
                <a:lnTo>
                  <a:pt x="3959195" y="5756216"/>
                </a:lnTo>
                <a:lnTo>
                  <a:pt x="3950214" y="5765646"/>
                </a:lnTo>
                <a:lnTo>
                  <a:pt x="3941233" y="5774627"/>
                </a:lnTo>
                <a:lnTo>
                  <a:pt x="3931803" y="5783608"/>
                </a:lnTo>
                <a:lnTo>
                  <a:pt x="3921475" y="5791690"/>
                </a:lnTo>
                <a:lnTo>
                  <a:pt x="3911596" y="5799324"/>
                </a:lnTo>
                <a:lnTo>
                  <a:pt x="3901717" y="5806509"/>
                </a:lnTo>
                <a:lnTo>
                  <a:pt x="3890940" y="5813245"/>
                </a:lnTo>
                <a:lnTo>
                  <a:pt x="3880612" y="5819082"/>
                </a:lnTo>
                <a:lnTo>
                  <a:pt x="3869835" y="5824022"/>
                </a:lnTo>
                <a:lnTo>
                  <a:pt x="3859058" y="5828512"/>
                </a:lnTo>
                <a:lnTo>
                  <a:pt x="3847832" y="5832554"/>
                </a:lnTo>
                <a:lnTo>
                  <a:pt x="3844240" y="5835248"/>
                </a:lnTo>
                <a:lnTo>
                  <a:pt x="3840198" y="5837044"/>
                </a:lnTo>
                <a:lnTo>
                  <a:pt x="3836157" y="5837493"/>
                </a:lnTo>
                <a:lnTo>
                  <a:pt x="3831666" y="5837044"/>
                </a:lnTo>
                <a:lnTo>
                  <a:pt x="3825829" y="5841085"/>
                </a:lnTo>
                <a:lnTo>
                  <a:pt x="3819093" y="5844678"/>
                </a:lnTo>
                <a:lnTo>
                  <a:pt x="3812357" y="5847372"/>
                </a:lnTo>
                <a:lnTo>
                  <a:pt x="3805173" y="5849617"/>
                </a:lnTo>
                <a:lnTo>
                  <a:pt x="3797988" y="5851413"/>
                </a:lnTo>
                <a:lnTo>
                  <a:pt x="3790803" y="5852312"/>
                </a:lnTo>
                <a:lnTo>
                  <a:pt x="3774638" y="5854108"/>
                </a:lnTo>
                <a:lnTo>
                  <a:pt x="3758472" y="5855904"/>
                </a:lnTo>
                <a:lnTo>
                  <a:pt x="3749491" y="5856802"/>
                </a:lnTo>
                <a:lnTo>
                  <a:pt x="3740061" y="5858149"/>
                </a:lnTo>
                <a:lnTo>
                  <a:pt x="3731080" y="5859945"/>
                </a:lnTo>
                <a:lnTo>
                  <a:pt x="3721650" y="5862190"/>
                </a:lnTo>
                <a:lnTo>
                  <a:pt x="3712220" y="5865334"/>
                </a:lnTo>
                <a:lnTo>
                  <a:pt x="3701443" y="5868926"/>
                </a:lnTo>
                <a:lnTo>
                  <a:pt x="3724794" y="5874315"/>
                </a:lnTo>
                <a:lnTo>
                  <a:pt x="3747695" y="5879254"/>
                </a:lnTo>
                <a:lnTo>
                  <a:pt x="3792150" y="5889133"/>
                </a:lnTo>
                <a:lnTo>
                  <a:pt x="3835259" y="5898114"/>
                </a:lnTo>
                <a:lnTo>
                  <a:pt x="3877020" y="5906646"/>
                </a:lnTo>
                <a:lnTo>
                  <a:pt x="3897676" y="5911136"/>
                </a:lnTo>
                <a:lnTo>
                  <a:pt x="3917883" y="5916076"/>
                </a:lnTo>
                <a:lnTo>
                  <a:pt x="3938090" y="5921464"/>
                </a:lnTo>
                <a:lnTo>
                  <a:pt x="3957848" y="5927302"/>
                </a:lnTo>
                <a:lnTo>
                  <a:pt x="3977157" y="5933140"/>
                </a:lnTo>
                <a:lnTo>
                  <a:pt x="3996466" y="5939426"/>
                </a:lnTo>
                <a:lnTo>
                  <a:pt x="4015775" y="5946611"/>
                </a:lnTo>
                <a:lnTo>
                  <a:pt x="4034186" y="5954245"/>
                </a:lnTo>
                <a:lnTo>
                  <a:pt x="4442368" y="6056627"/>
                </a:lnTo>
                <a:lnTo>
                  <a:pt x="4442368" y="6056178"/>
                </a:lnTo>
                <a:lnTo>
                  <a:pt x="4457187" y="6057974"/>
                </a:lnTo>
                <a:lnTo>
                  <a:pt x="4472005" y="6059770"/>
                </a:lnTo>
                <a:lnTo>
                  <a:pt x="4501193" y="6064710"/>
                </a:lnTo>
                <a:lnTo>
                  <a:pt x="4530381" y="6070547"/>
                </a:lnTo>
                <a:lnTo>
                  <a:pt x="4558671" y="6077283"/>
                </a:lnTo>
                <a:lnTo>
                  <a:pt x="4586961" y="6084468"/>
                </a:lnTo>
                <a:lnTo>
                  <a:pt x="4615251" y="6092551"/>
                </a:lnTo>
                <a:lnTo>
                  <a:pt x="4643091" y="6101532"/>
                </a:lnTo>
                <a:lnTo>
                  <a:pt x="4670483" y="6111410"/>
                </a:lnTo>
                <a:lnTo>
                  <a:pt x="4697874" y="6121289"/>
                </a:lnTo>
                <a:lnTo>
                  <a:pt x="4725266" y="6131618"/>
                </a:lnTo>
                <a:lnTo>
                  <a:pt x="4752658" y="6142844"/>
                </a:lnTo>
                <a:lnTo>
                  <a:pt x="4779601" y="6154070"/>
                </a:lnTo>
                <a:lnTo>
                  <a:pt x="4833935" y="6177420"/>
                </a:lnTo>
                <a:lnTo>
                  <a:pt x="4887371" y="6201669"/>
                </a:lnTo>
                <a:lnTo>
                  <a:pt x="4892311" y="6203914"/>
                </a:lnTo>
                <a:lnTo>
                  <a:pt x="4897250" y="6206608"/>
                </a:lnTo>
                <a:lnTo>
                  <a:pt x="4900394" y="6209302"/>
                </a:lnTo>
                <a:lnTo>
                  <a:pt x="4903088" y="6211548"/>
                </a:lnTo>
                <a:lnTo>
                  <a:pt x="4905333" y="6214242"/>
                </a:lnTo>
                <a:lnTo>
                  <a:pt x="4906680" y="6217834"/>
                </a:lnTo>
                <a:lnTo>
                  <a:pt x="4907578" y="6220528"/>
                </a:lnTo>
                <a:lnTo>
                  <a:pt x="4908027" y="6223223"/>
                </a:lnTo>
                <a:lnTo>
                  <a:pt x="4908476" y="6225917"/>
                </a:lnTo>
                <a:lnTo>
                  <a:pt x="4908476" y="6229060"/>
                </a:lnTo>
                <a:lnTo>
                  <a:pt x="4907578" y="6234898"/>
                </a:lnTo>
                <a:lnTo>
                  <a:pt x="4906680" y="6241634"/>
                </a:lnTo>
                <a:lnTo>
                  <a:pt x="4906231" y="6247920"/>
                </a:lnTo>
                <a:lnTo>
                  <a:pt x="4906680" y="6277557"/>
                </a:lnTo>
                <a:lnTo>
                  <a:pt x="4907578" y="6306745"/>
                </a:lnTo>
                <a:lnTo>
                  <a:pt x="4909375" y="6365121"/>
                </a:lnTo>
                <a:lnTo>
                  <a:pt x="4911620" y="6391166"/>
                </a:lnTo>
                <a:lnTo>
                  <a:pt x="4912967" y="6404637"/>
                </a:lnTo>
                <a:lnTo>
                  <a:pt x="4914314" y="6417659"/>
                </a:lnTo>
                <a:lnTo>
                  <a:pt x="4914763" y="6430682"/>
                </a:lnTo>
                <a:lnTo>
                  <a:pt x="4914763" y="6443704"/>
                </a:lnTo>
                <a:lnTo>
                  <a:pt x="4914314" y="6455828"/>
                </a:lnTo>
                <a:lnTo>
                  <a:pt x="4912518" y="6467952"/>
                </a:lnTo>
                <a:lnTo>
                  <a:pt x="4911620" y="6474239"/>
                </a:lnTo>
                <a:lnTo>
                  <a:pt x="4909824" y="6480076"/>
                </a:lnTo>
                <a:lnTo>
                  <a:pt x="4908027" y="6485914"/>
                </a:lnTo>
                <a:lnTo>
                  <a:pt x="4906231" y="6491303"/>
                </a:lnTo>
                <a:lnTo>
                  <a:pt x="4903537" y="6497140"/>
                </a:lnTo>
                <a:lnTo>
                  <a:pt x="4900843" y="6502529"/>
                </a:lnTo>
                <a:lnTo>
                  <a:pt x="4897699" y="6507468"/>
                </a:lnTo>
                <a:lnTo>
                  <a:pt x="4894107" y="6512857"/>
                </a:lnTo>
                <a:lnTo>
                  <a:pt x="4889617" y="6517796"/>
                </a:lnTo>
                <a:lnTo>
                  <a:pt x="4885126" y="6522736"/>
                </a:lnTo>
                <a:lnTo>
                  <a:pt x="4880187" y="6527226"/>
                </a:lnTo>
                <a:lnTo>
                  <a:pt x="4874798" y="6531717"/>
                </a:lnTo>
                <a:lnTo>
                  <a:pt x="4868960" y="6536207"/>
                </a:lnTo>
                <a:lnTo>
                  <a:pt x="4862225" y="6540249"/>
                </a:lnTo>
                <a:lnTo>
                  <a:pt x="4854591" y="6544290"/>
                </a:lnTo>
                <a:lnTo>
                  <a:pt x="4847406" y="6548331"/>
                </a:lnTo>
                <a:lnTo>
                  <a:pt x="4847406" y="6551924"/>
                </a:lnTo>
                <a:lnTo>
                  <a:pt x="4848304" y="6555965"/>
                </a:lnTo>
                <a:lnTo>
                  <a:pt x="4849202" y="6559557"/>
                </a:lnTo>
                <a:lnTo>
                  <a:pt x="4850550" y="6563599"/>
                </a:lnTo>
                <a:lnTo>
                  <a:pt x="4853693" y="6570784"/>
                </a:lnTo>
                <a:lnTo>
                  <a:pt x="4857734" y="6577968"/>
                </a:lnTo>
                <a:lnTo>
                  <a:pt x="4862225" y="6585602"/>
                </a:lnTo>
                <a:lnTo>
                  <a:pt x="4866715" y="6592338"/>
                </a:lnTo>
                <a:lnTo>
                  <a:pt x="4871206" y="6599522"/>
                </a:lnTo>
                <a:lnTo>
                  <a:pt x="4875247" y="6606707"/>
                </a:lnTo>
                <a:lnTo>
                  <a:pt x="4878839" y="6613892"/>
                </a:lnTo>
                <a:lnTo>
                  <a:pt x="4881983" y="6621526"/>
                </a:lnTo>
                <a:lnTo>
                  <a:pt x="4882881" y="6625567"/>
                </a:lnTo>
                <a:lnTo>
                  <a:pt x="4883779" y="6629159"/>
                </a:lnTo>
                <a:lnTo>
                  <a:pt x="4884228" y="6633201"/>
                </a:lnTo>
                <a:lnTo>
                  <a:pt x="4884677" y="6636793"/>
                </a:lnTo>
                <a:lnTo>
                  <a:pt x="4884228" y="6640835"/>
                </a:lnTo>
                <a:lnTo>
                  <a:pt x="4883779" y="6644876"/>
                </a:lnTo>
                <a:lnTo>
                  <a:pt x="4882881" y="6648917"/>
                </a:lnTo>
                <a:lnTo>
                  <a:pt x="4881534" y="6653408"/>
                </a:lnTo>
                <a:lnTo>
                  <a:pt x="4879738" y="6657898"/>
                </a:lnTo>
                <a:lnTo>
                  <a:pt x="4877043" y="6662389"/>
                </a:lnTo>
                <a:lnTo>
                  <a:pt x="4874349" y="6666879"/>
                </a:lnTo>
                <a:lnTo>
                  <a:pt x="4870757" y="6671370"/>
                </a:lnTo>
                <a:lnTo>
                  <a:pt x="4875247" y="6677656"/>
                </a:lnTo>
                <a:lnTo>
                  <a:pt x="4879738" y="6684392"/>
                </a:lnTo>
                <a:lnTo>
                  <a:pt x="4881983" y="6687535"/>
                </a:lnTo>
                <a:lnTo>
                  <a:pt x="4884677" y="6690230"/>
                </a:lnTo>
                <a:lnTo>
                  <a:pt x="4887371" y="6692475"/>
                </a:lnTo>
                <a:lnTo>
                  <a:pt x="4890066" y="6693822"/>
                </a:lnTo>
                <a:lnTo>
                  <a:pt x="4920152" y="6706395"/>
                </a:lnTo>
                <a:lnTo>
                  <a:pt x="4946196" y="6717621"/>
                </a:lnTo>
                <a:lnTo>
                  <a:pt x="4969098" y="6727500"/>
                </a:lnTo>
                <a:lnTo>
                  <a:pt x="4987957" y="6737379"/>
                </a:lnTo>
                <a:lnTo>
                  <a:pt x="4996489" y="6741870"/>
                </a:lnTo>
                <a:lnTo>
                  <a:pt x="5004123" y="6746360"/>
                </a:lnTo>
                <a:lnTo>
                  <a:pt x="5011757" y="6750851"/>
                </a:lnTo>
                <a:lnTo>
                  <a:pt x="5018043" y="6755790"/>
                </a:lnTo>
                <a:lnTo>
                  <a:pt x="5023881" y="6760730"/>
                </a:lnTo>
                <a:lnTo>
                  <a:pt x="5028821" y="6765669"/>
                </a:lnTo>
                <a:lnTo>
                  <a:pt x="5033311" y="6771507"/>
                </a:lnTo>
                <a:lnTo>
                  <a:pt x="5037352" y="6776895"/>
                </a:lnTo>
                <a:lnTo>
                  <a:pt x="5040945" y="6782733"/>
                </a:lnTo>
                <a:lnTo>
                  <a:pt x="5044537" y="6788570"/>
                </a:lnTo>
                <a:lnTo>
                  <a:pt x="5047231" y="6795306"/>
                </a:lnTo>
                <a:lnTo>
                  <a:pt x="5049028" y="6802042"/>
                </a:lnTo>
                <a:lnTo>
                  <a:pt x="5050824" y="6810125"/>
                </a:lnTo>
                <a:lnTo>
                  <a:pt x="5052171" y="6818207"/>
                </a:lnTo>
                <a:lnTo>
                  <a:pt x="5053518" y="6826739"/>
                </a:lnTo>
                <a:lnTo>
                  <a:pt x="5053967" y="6835720"/>
                </a:lnTo>
                <a:lnTo>
                  <a:pt x="5054416" y="6846048"/>
                </a:lnTo>
                <a:lnTo>
                  <a:pt x="5054865" y="6856376"/>
                </a:lnTo>
                <a:lnTo>
                  <a:pt x="505483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8917846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039352" y="304286"/>
            <a:ext cx="8113295" cy="6249427"/>
          </a:xfrm>
          <a:custGeom>
            <a:avLst/>
            <a:gdLst>
              <a:gd name="connsiteX0" fmla="*/ 2000942 w 8113295"/>
              <a:gd name="connsiteY0" fmla="*/ 0 h 6249427"/>
              <a:gd name="connsiteX1" fmla="*/ 6112353 w 8113295"/>
              <a:gd name="connsiteY1" fmla="*/ 0 h 6249427"/>
              <a:gd name="connsiteX2" fmla="*/ 8113295 w 8113295"/>
              <a:gd name="connsiteY2" fmla="*/ 3124714 h 6249427"/>
              <a:gd name="connsiteX3" fmla="*/ 6112353 w 8113295"/>
              <a:gd name="connsiteY3" fmla="*/ 6249427 h 6249427"/>
              <a:gd name="connsiteX4" fmla="*/ 2000942 w 8113295"/>
              <a:gd name="connsiteY4" fmla="*/ 6249427 h 6249427"/>
              <a:gd name="connsiteX5" fmla="*/ 0 w 8113295"/>
              <a:gd name="connsiteY5" fmla="*/ 3124714 h 624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3295" h="6249427">
                <a:moveTo>
                  <a:pt x="2000942" y="0"/>
                </a:moveTo>
                <a:lnTo>
                  <a:pt x="6112353" y="0"/>
                </a:lnTo>
                <a:lnTo>
                  <a:pt x="8113295" y="3124714"/>
                </a:lnTo>
                <a:lnTo>
                  <a:pt x="6112353" y="6249427"/>
                </a:lnTo>
                <a:lnTo>
                  <a:pt x="2000942" y="6249427"/>
                </a:lnTo>
                <a:lnTo>
                  <a:pt x="0" y="3124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944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073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anteng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wrap="square" lIns="91398" tIns="91398" rIns="91398" bIns="91398" anchor="ctr" anchorCtr="0"/>
          <a:lstStyle>
            <a:lvl1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342798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685598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1028392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1371188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Shape 82"/>
          <p:cNvSpPr txBox="1">
            <a:spLocks noGrp="1"/>
          </p:cNvSpPr>
          <p:nvPr>
            <p:ph type="dt" idx="10"/>
          </p:nvPr>
        </p:nvSpPr>
        <p:spPr>
          <a:xfrm>
            <a:off x="1130300" y="6456364"/>
            <a:ext cx="2743200" cy="365125"/>
          </a:xfrm>
          <a:prstGeom prst="rect">
            <a:avLst/>
          </a:prstGeom>
        </p:spPr>
        <p:txBody>
          <a:bodyPr vert="horz" wrap="square" lIns="91398" tIns="91398" rIns="91398" bIns="9139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4" name="Shape 8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wrap="square" lIns="91398" tIns="91398" rIns="91398" bIns="9139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/>
              <a:t>Kementerian Keuangan</a:t>
            </a:r>
          </a:p>
        </p:txBody>
      </p:sp>
      <p:sp>
        <p:nvSpPr>
          <p:cNvPr id="5" name="Shape 84"/>
          <p:cNvSpPr txBox="1">
            <a:spLocks noGrp="1"/>
          </p:cNvSpPr>
          <p:nvPr>
            <p:ph type="sldNum" idx="12"/>
          </p:nvPr>
        </p:nvSpPr>
        <p:spPr>
          <a:xfrm>
            <a:off x="9330068" y="6411480"/>
            <a:ext cx="2743200" cy="365125"/>
          </a:xfrm>
          <a:prstGeom prst="rect">
            <a:avLst/>
          </a:prstGeom>
        </p:spPr>
        <p:txBody>
          <a:bodyPr vert="horz" wrap="square" lIns="91398" tIns="45690" rIns="91398" bIns="45690" numCol="1" anchor="ctr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buClr>
                <a:srgbClr val="898989"/>
              </a:buClr>
              <a:buSzPct val="25000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D4E3D4-6AFF-4416-87F4-AD3EA17BDF39}" type="slidenum">
              <a:rPr lang="id-ID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" y="5965116"/>
            <a:ext cx="1112627" cy="914400"/>
          </a:xfrm>
          <a:prstGeom prst="rect">
            <a:avLst/>
          </a:prstGeom>
        </p:spPr>
      </p:pic>
      <p:pic>
        <p:nvPicPr>
          <p:cNvPr id="9" name="Picture 2" descr="\\FIRMWIDE.CORP.GS.COM\IBDROOT\PROJECTS\IBD-HK\STELLA2017\600573_1\_GRAPHICS\PHOTOSHOP\Images\INDONESIA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5349" y="269877"/>
            <a:ext cx="603251" cy="527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5433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595749"/>
            <a:ext cx="12192000" cy="2895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45" tIns="60922" rIns="121845" bIns="60922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 bwMode="auto">
          <a:xfrm>
            <a:off x="9300633" y="6212348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lIns="121845" tIns="60922" rIns="121845" bIns="6092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7C7DA948-4697-4165-BD02-1B39CBBD3EBD}" type="slidenum">
              <a:rPr lang="en-US" sz="1200" b="1" smtClean="0">
                <a:solidFill>
                  <a:prstClr val="white"/>
                </a:solidFill>
                <a:latin typeface="Calibri" pitchFamily="34" charset="0"/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7099" y="6595749"/>
            <a:ext cx="333665" cy="293305"/>
          </a:xfrm>
          <a:prstGeom prst="rect">
            <a:avLst/>
          </a:prstGeom>
        </p:spPr>
      </p:pic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9043924" y="6552344"/>
            <a:ext cx="2844800" cy="365125"/>
          </a:xfrm>
          <a:prstGeom prst="rect">
            <a:avLst/>
          </a:prstGeom>
        </p:spPr>
        <p:txBody>
          <a:bodyPr vert="horz" lIns="91384" tIns="45718" rIns="91384" bIns="45718" rtlCol="0" anchor="ctr"/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defTabSz="914400">
              <a:defRPr/>
            </a:pPr>
            <a:fld id="{E5B49A93-D2A8-49EE-A579-7E18B3EF9D02}" type="slidenum">
              <a:rPr lang="en-US" sz="19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pPr defTabSz="914400">
                <a:defRPr/>
              </a:pPr>
              <a:t>‹#›</a:t>
            </a:fld>
            <a:endParaRPr lang="en-US" sz="19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46255" y="6577471"/>
            <a:ext cx="2327988" cy="307776"/>
          </a:xfrm>
          <a:prstGeom prst="rect">
            <a:avLst/>
          </a:prstGeom>
        </p:spPr>
        <p:txBody>
          <a:bodyPr wrap="none" lIns="121845" tIns="60922" rIns="121845" bIns="60922">
            <a:spAutoFit/>
          </a:bodyPr>
          <a:lstStyle/>
          <a:p>
            <a:pPr defTabSz="914400">
              <a:defRPr/>
            </a:pPr>
            <a:r>
              <a:rPr lang="id-ID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itchFamily="34" charset="0"/>
              </a:rPr>
              <a:t>KEMENTERIAN KEUANGAN RI</a:t>
            </a:r>
            <a:endParaRPr lang="en-US" sz="1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1875" y="-4656"/>
            <a:ext cx="12192000" cy="8916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45" tIns="60922" rIns="121845" bIns="60922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475931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26" Type="http://schemas.openxmlformats.org/officeDocument/2006/relationships/slideLayout" Target="../slideLayouts/slideLayout26.xml" /><Relationship Id="rId39" Type="http://schemas.openxmlformats.org/officeDocument/2006/relationships/slideLayout" Target="../slideLayouts/slideLayout39.xml" /><Relationship Id="rId21" Type="http://schemas.openxmlformats.org/officeDocument/2006/relationships/slideLayout" Target="../slideLayouts/slideLayout21.xml" /><Relationship Id="rId34" Type="http://schemas.openxmlformats.org/officeDocument/2006/relationships/slideLayout" Target="../slideLayouts/slideLayout34.xml" /><Relationship Id="rId42" Type="http://schemas.openxmlformats.org/officeDocument/2006/relationships/slideLayout" Target="../slideLayouts/slideLayout42.xml" /><Relationship Id="rId47" Type="http://schemas.openxmlformats.org/officeDocument/2006/relationships/slideLayout" Target="../slideLayouts/slideLayout47.xml" /><Relationship Id="rId50" Type="http://schemas.openxmlformats.org/officeDocument/2006/relationships/slideLayout" Target="../slideLayouts/slideLayout50.xml" /><Relationship Id="rId55" Type="http://schemas.openxmlformats.org/officeDocument/2006/relationships/slideLayout" Target="../slideLayouts/slideLayout55.xml" /><Relationship Id="rId63" Type="http://schemas.openxmlformats.org/officeDocument/2006/relationships/slideLayout" Target="../slideLayouts/slideLayout63.xml" /><Relationship Id="rId68" Type="http://schemas.openxmlformats.org/officeDocument/2006/relationships/slideLayout" Target="../slideLayouts/slideLayout68.xml" /><Relationship Id="rId7" Type="http://schemas.openxmlformats.org/officeDocument/2006/relationships/slideLayout" Target="../slideLayouts/slideLayout7.xml" /><Relationship Id="rId71" Type="http://schemas.openxmlformats.org/officeDocument/2006/relationships/slideLayout" Target="../slideLayouts/slideLayout7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9" Type="http://schemas.openxmlformats.org/officeDocument/2006/relationships/slideLayout" Target="../slideLayouts/slideLayout29.xml" /><Relationship Id="rId11" Type="http://schemas.openxmlformats.org/officeDocument/2006/relationships/slideLayout" Target="../slideLayouts/slideLayout11.xml" /><Relationship Id="rId24" Type="http://schemas.openxmlformats.org/officeDocument/2006/relationships/slideLayout" Target="../slideLayouts/slideLayout24.xml" /><Relationship Id="rId32" Type="http://schemas.openxmlformats.org/officeDocument/2006/relationships/slideLayout" Target="../slideLayouts/slideLayout32.xml" /><Relationship Id="rId37" Type="http://schemas.openxmlformats.org/officeDocument/2006/relationships/slideLayout" Target="../slideLayouts/slideLayout37.xml" /><Relationship Id="rId40" Type="http://schemas.openxmlformats.org/officeDocument/2006/relationships/slideLayout" Target="../slideLayouts/slideLayout40.xml" /><Relationship Id="rId45" Type="http://schemas.openxmlformats.org/officeDocument/2006/relationships/slideLayout" Target="../slideLayouts/slideLayout45.xml" /><Relationship Id="rId53" Type="http://schemas.openxmlformats.org/officeDocument/2006/relationships/slideLayout" Target="../slideLayouts/slideLayout53.xml" /><Relationship Id="rId58" Type="http://schemas.openxmlformats.org/officeDocument/2006/relationships/slideLayout" Target="../slideLayouts/slideLayout58.xml" /><Relationship Id="rId66" Type="http://schemas.openxmlformats.org/officeDocument/2006/relationships/slideLayout" Target="../slideLayouts/slideLayout66.xml" /><Relationship Id="rId74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slideLayout" Target="../slideLayouts/slideLayout23.xml" /><Relationship Id="rId28" Type="http://schemas.openxmlformats.org/officeDocument/2006/relationships/slideLayout" Target="../slideLayouts/slideLayout28.xml" /><Relationship Id="rId36" Type="http://schemas.openxmlformats.org/officeDocument/2006/relationships/slideLayout" Target="../slideLayouts/slideLayout36.xml" /><Relationship Id="rId49" Type="http://schemas.openxmlformats.org/officeDocument/2006/relationships/slideLayout" Target="../slideLayouts/slideLayout49.xml" /><Relationship Id="rId57" Type="http://schemas.openxmlformats.org/officeDocument/2006/relationships/slideLayout" Target="../slideLayouts/slideLayout57.xml" /><Relationship Id="rId61" Type="http://schemas.openxmlformats.org/officeDocument/2006/relationships/slideLayout" Target="../slideLayouts/slideLayout61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31" Type="http://schemas.openxmlformats.org/officeDocument/2006/relationships/slideLayout" Target="../slideLayouts/slideLayout31.xml" /><Relationship Id="rId44" Type="http://schemas.openxmlformats.org/officeDocument/2006/relationships/slideLayout" Target="../slideLayouts/slideLayout44.xml" /><Relationship Id="rId52" Type="http://schemas.openxmlformats.org/officeDocument/2006/relationships/slideLayout" Target="../slideLayouts/slideLayout52.xml" /><Relationship Id="rId60" Type="http://schemas.openxmlformats.org/officeDocument/2006/relationships/slideLayout" Target="../slideLayouts/slideLayout60.xml" /><Relationship Id="rId65" Type="http://schemas.openxmlformats.org/officeDocument/2006/relationships/slideLayout" Target="../slideLayouts/slideLayout65.xml" /><Relationship Id="rId73" Type="http://schemas.openxmlformats.org/officeDocument/2006/relationships/slideLayout" Target="../slideLayouts/slideLayout73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slideLayout" Target="../slideLayouts/slideLayout22.xml" /><Relationship Id="rId27" Type="http://schemas.openxmlformats.org/officeDocument/2006/relationships/slideLayout" Target="../slideLayouts/slideLayout27.xml" /><Relationship Id="rId30" Type="http://schemas.openxmlformats.org/officeDocument/2006/relationships/slideLayout" Target="../slideLayouts/slideLayout30.xml" /><Relationship Id="rId35" Type="http://schemas.openxmlformats.org/officeDocument/2006/relationships/slideLayout" Target="../slideLayouts/slideLayout35.xml" /><Relationship Id="rId43" Type="http://schemas.openxmlformats.org/officeDocument/2006/relationships/slideLayout" Target="../slideLayouts/slideLayout43.xml" /><Relationship Id="rId48" Type="http://schemas.openxmlformats.org/officeDocument/2006/relationships/slideLayout" Target="../slideLayouts/slideLayout48.xml" /><Relationship Id="rId56" Type="http://schemas.openxmlformats.org/officeDocument/2006/relationships/slideLayout" Target="../slideLayouts/slideLayout56.xml" /><Relationship Id="rId64" Type="http://schemas.openxmlformats.org/officeDocument/2006/relationships/slideLayout" Target="../slideLayouts/slideLayout64.xml" /><Relationship Id="rId69" Type="http://schemas.openxmlformats.org/officeDocument/2006/relationships/slideLayout" Target="../slideLayouts/slideLayout69.xml" /><Relationship Id="rId8" Type="http://schemas.openxmlformats.org/officeDocument/2006/relationships/slideLayout" Target="../slideLayouts/slideLayout8.xml" /><Relationship Id="rId51" Type="http://schemas.openxmlformats.org/officeDocument/2006/relationships/slideLayout" Target="../slideLayouts/slideLayout51.xml" /><Relationship Id="rId72" Type="http://schemas.openxmlformats.org/officeDocument/2006/relationships/slideLayout" Target="../slideLayouts/slideLayout72.xml" /><Relationship Id="rId3" Type="http://schemas.openxmlformats.org/officeDocument/2006/relationships/slideLayout" Target="../slideLayouts/slideLayout3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5" Type="http://schemas.openxmlformats.org/officeDocument/2006/relationships/slideLayout" Target="../slideLayouts/slideLayout25.xml" /><Relationship Id="rId33" Type="http://schemas.openxmlformats.org/officeDocument/2006/relationships/slideLayout" Target="../slideLayouts/slideLayout33.xml" /><Relationship Id="rId38" Type="http://schemas.openxmlformats.org/officeDocument/2006/relationships/slideLayout" Target="../slideLayouts/slideLayout38.xml" /><Relationship Id="rId46" Type="http://schemas.openxmlformats.org/officeDocument/2006/relationships/slideLayout" Target="../slideLayouts/slideLayout46.xml" /><Relationship Id="rId59" Type="http://schemas.openxmlformats.org/officeDocument/2006/relationships/slideLayout" Target="../slideLayouts/slideLayout59.xml" /><Relationship Id="rId67" Type="http://schemas.openxmlformats.org/officeDocument/2006/relationships/slideLayout" Target="../slideLayouts/slideLayout67.xml" /><Relationship Id="rId20" Type="http://schemas.openxmlformats.org/officeDocument/2006/relationships/slideLayout" Target="../slideLayouts/slideLayout20.xml" /><Relationship Id="rId41" Type="http://schemas.openxmlformats.org/officeDocument/2006/relationships/slideLayout" Target="../slideLayouts/slideLayout41.xml" /><Relationship Id="rId54" Type="http://schemas.openxmlformats.org/officeDocument/2006/relationships/slideLayout" Target="../slideLayouts/slideLayout54.xml" /><Relationship Id="rId62" Type="http://schemas.openxmlformats.org/officeDocument/2006/relationships/slideLayout" Target="../slideLayouts/slideLayout62.xml" /><Relationship Id="rId70" Type="http://schemas.openxmlformats.org/officeDocument/2006/relationships/slideLayout" Target="../slideLayouts/slideLayout70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AF630-FB70-4665-9878-36FB0263C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81370-B3C5-403A-94F8-1AC9D73D5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1733E-FA26-4242-96F8-AED495751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9824F-5003-4771-926C-40C73FEC8A3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8541-D793-4975-8475-FA84C2B02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90873-BBA2-4172-B7E7-20EF4EF9E1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44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28" r:id="rId12"/>
    <p:sldLayoutId id="2147483972" r:id="rId13"/>
    <p:sldLayoutId id="2147483713" r:id="rId14"/>
    <p:sldLayoutId id="2147483785" r:id="rId15"/>
    <p:sldLayoutId id="2147483709" r:id="rId16"/>
    <p:sldLayoutId id="2147483651" r:id="rId17"/>
    <p:sldLayoutId id="2147483698" r:id="rId18"/>
    <p:sldLayoutId id="2147483715" r:id="rId19"/>
    <p:sldLayoutId id="2147483699" r:id="rId20"/>
    <p:sldLayoutId id="2147483759" r:id="rId21"/>
    <p:sldLayoutId id="2147483717" r:id="rId22"/>
    <p:sldLayoutId id="2147483740" r:id="rId23"/>
    <p:sldLayoutId id="2147483739" r:id="rId24"/>
    <p:sldLayoutId id="2147483738" r:id="rId25"/>
    <p:sldLayoutId id="2147483737" r:id="rId26"/>
    <p:sldLayoutId id="2147483736" r:id="rId27"/>
    <p:sldLayoutId id="2147483734" r:id="rId28"/>
    <p:sldLayoutId id="2147483732" r:id="rId29"/>
    <p:sldLayoutId id="2147483733" r:id="rId30"/>
    <p:sldLayoutId id="2147483735" r:id="rId31"/>
    <p:sldLayoutId id="2147483731" r:id="rId32"/>
    <p:sldLayoutId id="2147483652" r:id="rId33"/>
    <p:sldLayoutId id="2147483653" r:id="rId34"/>
    <p:sldLayoutId id="2147483687" r:id="rId35"/>
    <p:sldLayoutId id="2147483656" r:id="rId36"/>
    <p:sldLayoutId id="2147483657" r:id="rId37"/>
    <p:sldLayoutId id="2147483658" r:id="rId38"/>
    <p:sldLayoutId id="2147483660" r:id="rId39"/>
    <p:sldLayoutId id="2147483775" r:id="rId40"/>
    <p:sldLayoutId id="2147483786" r:id="rId41"/>
    <p:sldLayoutId id="2147483784" r:id="rId42"/>
    <p:sldLayoutId id="2147483781" r:id="rId43"/>
    <p:sldLayoutId id="2147483684" r:id="rId44"/>
    <p:sldLayoutId id="2147483728" r:id="rId45"/>
    <p:sldLayoutId id="2147483727" r:id="rId46"/>
    <p:sldLayoutId id="2147483729" r:id="rId47"/>
    <p:sldLayoutId id="2147483683" r:id="rId48"/>
    <p:sldLayoutId id="2147483689" r:id="rId49"/>
    <p:sldLayoutId id="2147483714" r:id="rId50"/>
    <p:sldLayoutId id="2147483708" r:id="rId51"/>
    <p:sldLayoutId id="2147483730" r:id="rId52"/>
    <p:sldLayoutId id="2147483762" r:id="rId53"/>
    <p:sldLayoutId id="2147483780" r:id="rId54"/>
    <p:sldLayoutId id="2147483741" r:id="rId55"/>
    <p:sldLayoutId id="2147483742" r:id="rId56"/>
    <p:sldLayoutId id="2147483743" r:id="rId57"/>
    <p:sldLayoutId id="2147483744" r:id="rId58"/>
    <p:sldLayoutId id="2147483745" r:id="rId59"/>
    <p:sldLayoutId id="2147483746" r:id="rId60"/>
    <p:sldLayoutId id="2147483747" r:id="rId61"/>
    <p:sldLayoutId id="2147483748" r:id="rId62"/>
    <p:sldLayoutId id="2147483749" r:id="rId63"/>
    <p:sldLayoutId id="2147483750" r:id="rId64"/>
    <p:sldLayoutId id="2147483751" r:id="rId65"/>
    <p:sldLayoutId id="2147483760" r:id="rId66"/>
    <p:sldLayoutId id="2147483782" r:id="rId67"/>
    <p:sldLayoutId id="2147483783" r:id="rId68"/>
    <p:sldLayoutId id="2147483787" r:id="rId69"/>
    <p:sldLayoutId id="2147483788" r:id="rId70"/>
    <p:sldLayoutId id="2147483790" r:id="rId71"/>
    <p:sldLayoutId id="2147484030" r:id="rId72"/>
    <p:sldLayoutId id="2147484031" r:id="rId7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2.xml" /><Relationship Id="rId4" Type="http://schemas.openxmlformats.org/officeDocument/2006/relationships/image" Target="../media/image10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 /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73.xml" /><Relationship Id="rId4" Type="http://schemas.openxmlformats.org/officeDocument/2006/relationships/image" Target="../media/image13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2.xml" /><Relationship Id="rId4" Type="http://schemas.openxmlformats.org/officeDocument/2006/relationships/image" Target="../media/image10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2.xml" /><Relationship Id="rId4" Type="http://schemas.openxmlformats.org/officeDocument/2006/relationships/image" Target="../media/image10.pn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3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3.xml" /><Relationship Id="rId4" Type="http://schemas.openxmlformats.org/officeDocument/2006/relationships/image" Target="../media/image19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2.xml" /><Relationship Id="rId5" Type="http://schemas.openxmlformats.org/officeDocument/2006/relationships/image" Target="../media/image20.png" /><Relationship Id="rId4" Type="http://schemas.openxmlformats.org/officeDocument/2006/relationships/chart" Target="../charts/char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 /><Relationship Id="rId13" Type="http://schemas.openxmlformats.org/officeDocument/2006/relationships/image" Target="../media/image22.png" /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2" Type="http://schemas.microsoft.com/office/2007/relationships/diagramDrawing" Target="../diagrams/drawing2.xml" /><Relationship Id="rId2" Type="http://schemas.openxmlformats.org/officeDocument/2006/relationships/image" Target="../media/image23.emf" /><Relationship Id="rId1" Type="http://schemas.openxmlformats.org/officeDocument/2006/relationships/slideLayout" Target="../slideLayouts/slideLayout7.xml" /><Relationship Id="rId6" Type="http://schemas.openxmlformats.org/officeDocument/2006/relationships/diagramColors" Target="../diagrams/colors1.xml" /><Relationship Id="rId11" Type="http://schemas.openxmlformats.org/officeDocument/2006/relationships/diagramColors" Target="../diagrams/colors2.xml" /><Relationship Id="rId5" Type="http://schemas.openxmlformats.org/officeDocument/2006/relationships/diagramQuickStyle" Target="../diagrams/quickStyle1.xml" /><Relationship Id="rId10" Type="http://schemas.openxmlformats.org/officeDocument/2006/relationships/diagramQuickStyle" Target="../diagrams/quickStyle2.xml" /><Relationship Id="rId4" Type="http://schemas.openxmlformats.org/officeDocument/2006/relationships/diagramLayout" Target="../diagrams/layout1.xml" /><Relationship Id="rId9" Type="http://schemas.openxmlformats.org/officeDocument/2006/relationships/diagramLayout" Target="../diagrams/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chart" Target="../charts/chart2.xml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chart" Target="../charts/chart3.xml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4.emf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chart" Target="../charts/chart4.xml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 /><Relationship Id="rId2" Type="http://schemas.openxmlformats.org/officeDocument/2006/relationships/chart" Target="../charts/chart5.xml" /><Relationship Id="rId1" Type="http://schemas.openxmlformats.org/officeDocument/2006/relationships/slideLayout" Target="../slideLayouts/slideLayout6.xml" /><Relationship Id="rId4" Type="http://schemas.openxmlformats.org/officeDocument/2006/relationships/chart" Target="../charts/char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7" Type="http://schemas.openxmlformats.org/officeDocument/2006/relationships/image" Target="../media/image30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6.xml" /><Relationship Id="rId6" Type="http://schemas.openxmlformats.org/officeDocument/2006/relationships/image" Target="../media/image29.png" /><Relationship Id="rId5" Type="http://schemas.openxmlformats.org/officeDocument/2006/relationships/image" Target="../media/image28.png" /><Relationship Id="rId4" Type="http://schemas.openxmlformats.org/officeDocument/2006/relationships/image" Target="../media/image27.pn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 /><Relationship Id="rId3" Type="http://schemas.openxmlformats.org/officeDocument/2006/relationships/image" Target="../media/image32.png" /><Relationship Id="rId7" Type="http://schemas.openxmlformats.org/officeDocument/2006/relationships/image" Target="../media/image36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6.xml" /><Relationship Id="rId6" Type="http://schemas.openxmlformats.org/officeDocument/2006/relationships/image" Target="../media/image35.png" /><Relationship Id="rId5" Type="http://schemas.openxmlformats.org/officeDocument/2006/relationships/image" Target="../media/image34.png" /><Relationship Id="rId4" Type="http://schemas.openxmlformats.org/officeDocument/2006/relationships/image" Target="../media/image33.png" /><Relationship Id="rId9" Type="http://schemas.openxmlformats.org/officeDocument/2006/relationships/image" Target="../media/image38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 /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6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 /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43.pn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46.jpeg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1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 /><Relationship Id="rId3" Type="http://schemas.openxmlformats.org/officeDocument/2006/relationships/diagramLayout" Target="../diagrams/layout3.xml" /><Relationship Id="rId7" Type="http://schemas.openxmlformats.org/officeDocument/2006/relationships/image" Target="../media/image49.png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88957" y="-1190112"/>
            <a:ext cx="2813587" cy="323163"/>
          </a:xfrm>
          <a:prstGeom prst="rect">
            <a:avLst/>
          </a:prstGeom>
          <a:noFill/>
        </p:spPr>
        <p:txBody>
          <a:bodyPr wrap="none" lIns="91430" tIns="45718" rIns="91430" bIns="45718" rtlCol="0">
            <a:spAutoFit/>
          </a:bodyPr>
          <a:lstStyle/>
          <a:p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Tahoma" charset="0"/>
                <a:cs typeface="Tahoma" charset="0"/>
              </a:rPr>
              <a:t>Paparan</a:t>
            </a: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Tahoma" charset="0"/>
                <a:cs typeface="Tahoma" charset="0"/>
              </a:rPr>
              <a:t>Menteri</a:t>
            </a: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Tahoma" charset="0"/>
                <a:cs typeface="Tahoma" charset="0"/>
              </a:rPr>
              <a:t>Keuangan</a:t>
            </a:r>
            <a:endParaRPr 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Tahoma" charset="0"/>
              <a:ea typeface="Tahoma" charset="0"/>
              <a:cs typeface="Tahoma" charset="0"/>
            </a:endParaRPr>
          </a:p>
        </p:txBody>
      </p:sp>
      <p:pic>
        <p:nvPicPr>
          <p:cNvPr id="14" name="Picture 8" descr="E:\KERJAAN\DESAIN\bahan gambar\FRESH\DepkeuLogo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3977" y="344458"/>
            <a:ext cx="746483" cy="71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4195680" y="896075"/>
            <a:ext cx="4066285" cy="486068"/>
          </a:xfrm>
          <a:prstGeom prst="rect">
            <a:avLst/>
          </a:prstGeom>
        </p:spPr>
        <p:txBody>
          <a:bodyPr vert="horz" lIns="91430" tIns="45718" rIns="91430" bIns="4571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K E M E N T E R I A N  K E U A N G </a:t>
            </a:r>
            <a:r>
              <a:rPr lang="en-US" sz="1200" b="1">
                <a:solidFill>
                  <a:schemeClr val="bg2">
                    <a:lumMod val="2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 N</a:t>
            </a:r>
            <a:endParaRPr lang="id-ID" sz="1200" b="1" dirty="0">
              <a:solidFill>
                <a:schemeClr val="bg2">
                  <a:lumMod val="2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055CC-DDF3-463B-A043-66C3E755948F}"/>
              </a:ext>
            </a:extLst>
          </p:cNvPr>
          <p:cNvSpPr/>
          <p:nvPr/>
        </p:nvSpPr>
        <p:spPr>
          <a:xfrm>
            <a:off x="17967" y="4943202"/>
            <a:ext cx="5480312" cy="369328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DIREKTUR JENDERAL PERIMBANGAN KEUANGAN</a:t>
            </a:r>
            <a:endParaRPr lang="id-ID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055CC-DDF3-463B-A043-66C3E755948F}"/>
              </a:ext>
            </a:extLst>
          </p:cNvPr>
          <p:cNvSpPr/>
          <p:nvPr/>
        </p:nvSpPr>
        <p:spPr>
          <a:xfrm>
            <a:off x="0" y="5773473"/>
            <a:ext cx="12192000" cy="3231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lIns="91430" tIns="45718" rIns="91430" bIns="45718">
            <a:spAutoFit/>
          </a:bodyPr>
          <a:lstStyle/>
          <a:p>
            <a:pPr algn="ctr"/>
            <a:r>
              <a:rPr lang="id-ID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MUSRENBANG </a:t>
            </a:r>
            <a:r>
              <a:rPr lang="id-ID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PROVINSI </a:t>
            </a: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BALI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D055CC-DDF3-463B-A043-66C3E755948F}"/>
              </a:ext>
            </a:extLst>
          </p:cNvPr>
          <p:cNvSpPr/>
          <p:nvPr/>
        </p:nvSpPr>
        <p:spPr>
          <a:xfrm>
            <a:off x="1597463" y="4572937"/>
            <a:ext cx="2273739" cy="338555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pPr algn="ctr"/>
            <a:r>
              <a:rPr lang="id-ID" sz="1600" b="1" u="sng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Disampaikan oleh :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-414892" y="2641382"/>
            <a:ext cx="6244663" cy="731215"/>
          </a:xfrm>
          <a:prstGeom prst="rect">
            <a:avLst/>
          </a:prstGeom>
        </p:spPr>
        <p:txBody>
          <a:bodyPr lIns="91430" tIns="45718" rIns="91430" bIns="45718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14426"/>
            <a:r>
              <a:rPr lang="id-ID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INSTRUMEN PEMERINTAH </a:t>
            </a:r>
          </a:p>
          <a:p>
            <a:pPr algn="ctr" defTabSz="514426"/>
            <a:r>
              <a:rPr lang="id-ID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MEWUJUDKAN TUJUAN BERNEGARA</a:t>
            </a:r>
            <a:endParaRPr lang="id-ID" b="1" i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59356" y="1419093"/>
            <a:ext cx="3055645" cy="1323439"/>
          </a:xfrm>
          <a:prstGeom prst="rect">
            <a:avLst/>
          </a:prstGeom>
        </p:spPr>
        <p:txBody>
          <a:bodyPr wrap="none" lIns="91430" tIns="45718" rIns="91430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APBN</a:t>
            </a:r>
            <a:endParaRPr lang="en-US" sz="8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D055CC-DDF3-463B-A043-66C3E755948F}"/>
              </a:ext>
            </a:extLst>
          </p:cNvPr>
          <p:cNvSpPr/>
          <p:nvPr/>
        </p:nvSpPr>
        <p:spPr>
          <a:xfrm>
            <a:off x="0" y="6109154"/>
            <a:ext cx="12192000" cy="3231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lIns="91430" tIns="45718" rIns="91430" bIns="45718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Denpasar</a:t>
            </a:r>
            <a:r>
              <a:rPr lang="id-ID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lang="id-ID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April 2019</a:t>
            </a:r>
            <a:endParaRPr 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849" y="3396347"/>
            <a:ext cx="1473179" cy="11045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982" y="1637660"/>
            <a:ext cx="7623464" cy="316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52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/>
          </p:cNvPr>
          <p:cNvSpPr/>
          <p:nvPr/>
        </p:nvSpPr>
        <p:spPr>
          <a:xfrm rot="603460">
            <a:off x="-799136" y="-706435"/>
            <a:ext cx="4874871" cy="863323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00" dirty="0">
              <a:solidFill>
                <a:srgbClr val="FFFFFF"/>
              </a:solidFill>
              <a:ea typeface="ＭＳ Ｐゴシック" charset="0"/>
              <a:cs typeface="Arial" charset="0"/>
            </a:endParaRPr>
          </a:p>
        </p:txBody>
      </p:sp>
      <p:sp>
        <p:nvSpPr>
          <p:cNvPr id="12" name="Title 21">
            <a:extLst/>
          </p:cNvPr>
          <p:cNvSpPr txBox="1">
            <a:spLocks/>
          </p:cNvSpPr>
          <p:nvPr/>
        </p:nvSpPr>
        <p:spPr bwMode="auto">
          <a:xfrm>
            <a:off x="-68942" y="1668144"/>
            <a:ext cx="3727579" cy="1310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443" tIns="25722" rIns="51443" bIns="25722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>
          <a:xfrm>
            <a:off x="9246943" y="6411480"/>
            <a:ext cx="2743200" cy="365125"/>
          </a:xfrm>
        </p:spPr>
        <p:txBody>
          <a:bodyPr/>
          <a:lstStyle/>
          <a:p>
            <a:fld id="{9CD4E3D4-6AFF-4416-87F4-AD3EA17BDF39}" type="slidenum">
              <a:rPr lang="id-ID" altLang="en-US" smtClean="0">
                <a:solidFill>
                  <a:srgbClr val="000000"/>
                </a:solidFill>
              </a:rPr>
              <a:pPr/>
              <a:t>2</a:t>
            </a:fld>
            <a:endParaRPr lang="id-ID" alt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08451" y="2145478"/>
            <a:ext cx="7238127" cy="2862318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pPr marL="273017" indent="-2730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d-ID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Sekilas Pelaksanaan APBN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20</a:t>
            </a:r>
            <a:r>
              <a:rPr lang="id-ID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19 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:</a:t>
            </a:r>
          </a:p>
          <a:p>
            <a:pPr marL="273017" indent="-2730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400" kern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Open Sans SemiBold" panose="020B0706030804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“</a:t>
            </a:r>
            <a:r>
              <a:rPr lang="id-ID" sz="2400" b="1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APBN </a:t>
            </a:r>
            <a:r>
              <a:rPr lang="en-US" sz="2400" b="1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Adil</a:t>
            </a:r>
            <a:r>
              <a:rPr lang="en-US" sz="2400" b="1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: </a:t>
            </a:r>
            <a:r>
              <a:rPr lang="en-US" sz="2400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Keseimbangan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antara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Pembangunan </a:t>
            </a:r>
            <a:r>
              <a:rPr lang="en-US" sz="2400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Fisik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dan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SDM, Pembangunan </a:t>
            </a:r>
            <a:r>
              <a:rPr lang="en-US" sz="2400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Pusat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dan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Daerah, </a:t>
            </a:r>
            <a:r>
              <a:rPr lang="en-US" sz="2400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serta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Pajak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yang </a:t>
            </a:r>
            <a:r>
              <a:rPr lang="en-US" sz="2400" kern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progresif</a:t>
            </a:r>
            <a:r>
              <a:rPr lang="id-ID" sz="24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”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80900" y="254403"/>
            <a:ext cx="2578102" cy="560159"/>
            <a:chOff x="533400" y="183146"/>
            <a:chExt cx="2578102" cy="56015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414"/>
            <a:stretch/>
          </p:blipFill>
          <p:spPr>
            <a:xfrm>
              <a:off x="533400" y="183146"/>
              <a:ext cx="609600" cy="54142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030483" y="343194"/>
              <a:ext cx="2081019" cy="4001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990573" eaLnBrk="0" fontAlgn="base" hangingPunct="0">
                <a:lnSpc>
                  <a:spcPts val="1192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ID" sz="1100" b="1" kern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KEMENTERIAN KEUANGAN</a:t>
              </a:r>
            </a:p>
            <a:p>
              <a:pPr defTabSz="990573" eaLnBrk="0" fontAlgn="base" hangingPunct="0">
                <a:lnSpc>
                  <a:spcPts val="1192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ID" sz="1100" b="1" kern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REPUBLIK INDONESIA</a:t>
              </a:r>
              <a:endParaRPr lang="en-US" sz="11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5" y="1007978"/>
            <a:ext cx="2635208" cy="10941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982203" y="0"/>
            <a:ext cx="209797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9169682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47" y="4264296"/>
            <a:ext cx="3010940" cy="1584973"/>
          </a:xfrm>
          <a:prstGeom prst="rect">
            <a:avLst/>
          </a:prstGeom>
          <a:noFill/>
        </p:spPr>
        <p:txBody>
          <a:bodyPr wrap="square" lIns="121834" tIns="60917" rIns="121834" bIns="60917" rtlCol="0">
            <a:spAutoFit/>
          </a:bodyPr>
          <a:lstStyle/>
          <a:p>
            <a:pPr algn="ctr" defTabSz="121908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Sehat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Mandiri</a:t>
            </a:r>
            <a:r>
              <a:rPr lang="id-ID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, dan Adil</a:t>
            </a:r>
          </a:p>
          <a:p>
            <a:pPr algn="ctr" defTabSz="121908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dimana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defisit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dijaga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pada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angka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1,84%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dengan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primary balance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mendekati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Rp0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63" y="2116466"/>
            <a:ext cx="2297804" cy="1992443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9591675" y="6319838"/>
            <a:ext cx="2600325" cy="365125"/>
          </a:xfrm>
        </p:spPr>
        <p:txBody>
          <a:bodyPr/>
          <a:lstStyle/>
          <a:p>
            <a:fld id="{56F65CB6-13D8-5D4E-98F4-C5A5713AE474}" type="slidenum">
              <a:rPr lang="en-US" sz="1500">
                <a:solidFill>
                  <a:prstClr val="white"/>
                </a:solidFill>
              </a:rPr>
              <a:pPr/>
              <a:t>3</a:t>
            </a:fld>
            <a:endParaRPr lang="en-US" sz="1500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212" y="476610"/>
            <a:ext cx="8544949" cy="58846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4699" y="1168351"/>
            <a:ext cx="2811025" cy="861775"/>
          </a:xfrm>
          <a:prstGeom prst="rect">
            <a:avLst/>
          </a:prstGeom>
          <a:noFill/>
        </p:spPr>
        <p:txBody>
          <a:bodyPr wrap="none" lIns="121906" tIns="60953" rIns="121906" bIns="60953">
            <a:spAutoFit/>
          </a:bodyPr>
          <a:lstStyle/>
          <a:p>
            <a:pPr algn="r" defTabSz="1219080" fontAlgn="base">
              <a:spcBef>
                <a:spcPct val="0"/>
              </a:spcBef>
              <a:spcAft>
                <a:spcPct val="0"/>
              </a:spcAft>
            </a:pPr>
            <a:r>
              <a:rPr lang="id-ID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POSTUR</a:t>
            </a:r>
            <a:endParaRPr lang="en-US" sz="4800" b="1" dirty="0">
              <a:ln w="9525">
                <a:solidFill>
                  <a:prstClr val="white"/>
                </a:solidFill>
                <a:prstDash val="solid"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20" y="130625"/>
            <a:ext cx="1235378" cy="112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16318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/>
          </p:cNvPr>
          <p:cNvSpPr/>
          <p:nvPr/>
        </p:nvSpPr>
        <p:spPr>
          <a:xfrm rot="603460">
            <a:off x="-799136" y="-706435"/>
            <a:ext cx="4874871" cy="8633235"/>
          </a:xfrm>
          <a:prstGeom prst="rect">
            <a:avLst/>
          </a:prstGeom>
          <a:solidFill>
            <a:srgbClr val="32466B"/>
          </a:solidFill>
          <a:ln>
            <a:solidFill>
              <a:srgbClr val="3246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00" dirty="0">
              <a:solidFill>
                <a:srgbClr val="FFFFFF"/>
              </a:solidFill>
              <a:ea typeface="ＭＳ Ｐゴシック" charset="0"/>
              <a:cs typeface="Arial" charset="0"/>
            </a:endParaRPr>
          </a:p>
        </p:txBody>
      </p:sp>
      <p:sp>
        <p:nvSpPr>
          <p:cNvPr id="12" name="Title 21">
            <a:extLst/>
          </p:cNvPr>
          <p:cNvSpPr txBox="1">
            <a:spLocks/>
          </p:cNvSpPr>
          <p:nvPr/>
        </p:nvSpPr>
        <p:spPr bwMode="auto">
          <a:xfrm>
            <a:off x="-68942" y="1668144"/>
            <a:ext cx="3727579" cy="1310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443" tIns="25722" rIns="51443" bIns="25722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>
          <a:xfrm>
            <a:off x="9211318" y="6411480"/>
            <a:ext cx="2743200" cy="365125"/>
          </a:xfrm>
        </p:spPr>
        <p:txBody>
          <a:bodyPr/>
          <a:lstStyle/>
          <a:p>
            <a:fld id="{9CD4E3D4-6AFF-4416-87F4-AD3EA17BDF39}" type="slidenum">
              <a:rPr lang="id-ID" altLang="en-US" smtClean="0">
                <a:solidFill>
                  <a:srgbClr val="000000"/>
                </a:solidFill>
              </a:rPr>
              <a:pPr/>
              <a:t>4</a:t>
            </a:fld>
            <a:endParaRPr lang="id-ID" alt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84701" y="2561103"/>
            <a:ext cx="7066925" cy="1754322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pPr marL="273017" indent="-2730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” </a:t>
            </a:r>
            <a:r>
              <a:rPr lang="en-US" sz="2400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Kebijakan</a:t>
            </a:r>
            <a:r>
              <a:rPr lang="en-US" sz="2400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Fiskal</a:t>
            </a:r>
            <a:r>
              <a:rPr lang="en-US" sz="2400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id-ID" sz="2400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Tahun </a:t>
            </a:r>
            <a:r>
              <a:rPr lang="en-US" sz="2400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2020</a:t>
            </a:r>
            <a:r>
              <a:rPr lang="id-ID" sz="2400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diusulkan untuk mendukung </a:t>
            </a:r>
            <a:r>
              <a:rPr lang="en-US" sz="2400" b="1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Akselerasi</a:t>
            </a: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Daya</a:t>
            </a: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Saing</a:t>
            </a: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melalui</a:t>
            </a: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Inovasi</a:t>
            </a: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dan</a:t>
            </a: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Penguatan</a:t>
            </a: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Kualitas</a:t>
            </a: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SDM”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33400" y="183153"/>
            <a:ext cx="2578102" cy="560159"/>
            <a:chOff x="533400" y="183146"/>
            <a:chExt cx="2578102" cy="56015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414"/>
            <a:stretch/>
          </p:blipFill>
          <p:spPr>
            <a:xfrm>
              <a:off x="533400" y="183146"/>
              <a:ext cx="609600" cy="54142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030483" y="343194"/>
              <a:ext cx="2081019" cy="4001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990573" eaLnBrk="0" fontAlgn="base" hangingPunct="0">
                <a:lnSpc>
                  <a:spcPts val="1192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ID" sz="1100" b="1" kern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KEMENTERIAN KEUANGAN</a:t>
              </a:r>
            </a:p>
            <a:p>
              <a:pPr defTabSz="990573" eaLnBrk="0" fontAlgn="base" hangingPunct="0">
                <a:lnSpc>
                  <a:spcPts val="1192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ID" sz="1100" b="1" kern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REPUBLIK INDONESIA</a:t>
              </a:r>
              <a:endParaRPr lang="en-US" sz="11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5" y="1007978"/>
            <a:ext cx="2635208" cy="10941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982203" y="11875"/>
            <a:ext cx="209797" cy="6858000"/>
          </a:xfrm>
          <a:prstGeom prst="rect">
            <a:avLst/>
          </a:prstGeom>
          <a:solidFill>
            <a:srgbClr val="32466B"/>
          </a:solidFill>
          <a:ln>
            <a:solidFill>
              <a:srgbClr val="3246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454202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0D8A-E604-428A-904A-3CA59F0BAB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0"/>
            <a:ext cx="12192000" cy="68524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40629" y="3875314"/>
            <a:ext cx="4267200" cy="2846161"/>
          </a:xfrm>
          <a:prstGeom prst="rect">
            <a:avLst/>
          </a:prstGeom>
          <a:noFill/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AU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772386" y="6453652"/>
            <a:ext cx="391886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AU" sz="1800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58734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FA7369F-B07A-5D44-ACFF-834712A38B16}"/>
              </a:ext>
            </a:extLst>
          </p:cNvPr>
          <p:cNvSpPr/>
          <p:nvPr/>
        </p:nvSpPr>
        <p:spPr bwMode="auto">
          <a:xfrm rot="21397590">
            <a:off x="-804240" y="-152080"/>
            <a:ext cx="4175779" cy="2249263"/>
          </a:xfrm>
          <a:prstGeom prst="rect">
            <a:avLst/>
          </a:prstGeom>
          <a:solidFill>
            <a:srgbClr val="32466B"/>
          </a:solidFill>
          <a:ln w="6350" cap="flat" cmpd="sng" algn="ctr">
            <a:solidFill>
              <a:srgbClr val="32466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34" tIns="45718" rIns="91434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858775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700" b="1" i="1" dirty="0">
              <a:solidFill>
                <a:srgbClr val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31645" y="304875"/>
            <a:ext cx="8380673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err="1"/>
              <a:t>Fakta</a:t>
            </a:r>
            <a:r>
              <a:rPr lang="en-AU" dirty="0"/>
              <a:t> </a:t>
            </a:r>
            <a:r>
              <a:rPr lang="en-AU" dirty="0" err="1"/>
              <a:t>Tantangan</a:t>
            </a:r>
            <a:r>
              <a:rPr lang="en-AU" dirty="0"/>
              <a:t> Pembangunan </a:t>
            </a:r>
            <a:r>
              <a:rPr lang="en-AU" dirty="0" err="1"/>
              <a:t>memerlukan</a:t>
            </a:r>
            <a:r>
              <a:rPr lang="en-AU" dirty="0"/>
              <a:t> </a:t>
            </a:r>
            <a:r>
              <a:rPr lang="en-AU" dirty="0" err="1"/>
              <a:t>adanya</a:t>
            </a:r>
            <a:r>
              <a:rPr lang="en-AU" dirty="0"/>
              <a:t> </a:t>
            </a:r>
            <a:r>
              <a:rPr lang="en-AU" dirty="0" err="1"/>
              <a:t>respon</a:t>
            </a:r>
            <a:r>
              <a:rPr lang="en-AU" dirty="0"/>
              <a:t> </a:t>
            </a:r>
            <a:r>
              <a:rPr lang="en-AU" dirty="0" err="1"/>
              <a:t>kebijakan</a:t>
            </a:r>
            <a:r>
              <a:rPr lang="en-AU" dirty="0"/>
              <a:t> yang </a:t>
            </a:r>
            <a:r>
              <a:rPr lang="en-AU" dirty="0" err="1"/>
              <a:t>mampu</a:t>
            </a:r>
            <a:r>
              <a:rPr lang="en-AU" dirty="0"/>
              <a:t> </a:t>
            </a:r>
            <a:r>
              <a:rPr lang="en-AU" b="1" dirty="0" err="1"/>
              <a:t>mendorong</a:t>
            </a:r>
            <a:r>
              <a:rPr lang="en-AU" b="1" dirty="0"/>
              <a:t> </a:t>
            </a:r>
            <a:r>
              <a:rPr lang="en-AU" b="1" dirty="0" err="1"/>
              <a:t>pertumbuhan</a:t>
            </a:r>
            <a:r>
              <a:rPr lang="en-AU" b="1" dirty="0"/>
              <a:t> yang </a:t>
            </a:r>
            <a:r>
              <a:rPr lang="en-AU" b="1" dirty="0" err="1"/>
              <a:t>berkualitas</a:t>
            </a:r>
            <a:r>
              <a:rPr lang="en-AU" b="1" dirty="0"/>
              <a:t> </a:t>
            </a:r>
            <a:r>
              <a:rPr lang="en-AU" b="1" dirty="0" err="1"/>
              <a:t>melalui</a:t>
            </a:r>
            <a:r>
              <a:rPr lang="en-AU" b="1" dirty="0"/>
              <a:t> </a:t>
            </a:r>
            <a:r>
              <a:rPr lang="en-AU" b="1" dirty="0" err="1"/>
              <a:t>akselerasi</a:t>
            </a:r>
            <a:r>
              <a:rPr lang="en-AU" b="1" dirty="0"/>
              <a:t> </a:t>
            </a:r>
            <a:r>
              <a:rPr lang="en-AU" b="1" dirty="0" err="1"/>
              <a:t>daya</a:t>
            </a:r>
            <a:r>
              <a:rPr lang="en-AU" b="1" dirty="0"/>
              <a:t> </a:t>
            </a:r>
            <a:r>
              <a:rPr lang="en-AU" b="1" dirty="0" err="1"/>
              <a:t>saing</a:t>
            </a:r>
            <a:r>
              <a:rPr lang="en-AU" b="1" dirty="0"/>
              <a:t>, </a:t>
            </a:r>
            <a:r>
              <a:rPr lang="en-AU" b="1" dirty="0" err="1"/>
              <a:t>peningkatan</a:t>
            </a:r>
            <a:r>
              <a:rPr lang="en-AU" b="1" dirty="0"/>
              <a:t> </a:t>
            </a:r>
            <a:r>
              <a:rPr lang="en-AU" b="1" dirty="0" err="1"/>
              <a:t>kualitas</a:t>
            </a:r>
            <a:r>
              <a:rPr lang="en-AU" b="1" dirty="0"/>
              <a:t> SDM </a:t>
            </a:r>
            <a:r>
              <a:rPr lang="en-AU" b="1" dirty="0" err="1"/>
              <a:t>dan</a:t>
            </a:r>
            <a:r>
              <a:rPr lang="en-AU" b="1" dirty="0"/>
              <a:t> </a:t>
            </a:r>
            <a:r>
              <a:rPr lang="en-AU" b="1" dirty="0" err="1"/>
              <a:t>mendorong</a:t>
            </a:r>
            <a:r>
              <a:rPr lang="en-AU" b="1" dirty="0"/>
              <a:t> </a:t>
            </a:r>
            <a:r>
              <a:rPr lang="en-AU" b="1" dirty="0" err="1"/>
              <a:t>inovasi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7459" y="1713017"/>
            <a:ext cx="4876799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AU" b="1" dirty="0" err="1"/>
              <a:t>Tema</a:t>
            </a:r>
            <a:r>
              <a:rPr lang="en-AU" b="1" dirty="0"/>
              <a:t> RKP 2020</a:t>
            </a:r>
          </a:p>
          <a:p>
            <a:pPr algn="r"/>
            <a:r>
              <a:rPr lang="en-AU" dirty="0" err="1"/>
              <a:t>Peningkatan</a:t>
            </a:r>
            <a:r>
              <a:rPr lang="en-AU" dirty="0"/>
              <a:t> </a:t>
            </a:r>
            <a:r>
              <a:rPr lang="en-AU" dirty="0" err="1"/>
              <a:t>Sumber</a:t>
            </a:r>
            <a:r>
              <a:rPr lang="en-AU" dirty="0"/>
              <a:t> </a:t>
            </a:r>
            <a:r>
              <a:rPr lang="en-AU" dirty="0" err="1"/>
              <a:t>Daya</a:t>
            </a:r>
            <a:r>
              <a:rPr lang="en-AU" dirty="0"/>
              <a:t> </a:t>
            </a:r>
            <a:r>
              <a:rPr lang="en-AU" dirty="0" err="1"/>
              <a:t>Manusia</a:t>
            </a:r>
            <a:r>
              <a:rPr lang="en-AU" dirty="0"/>
              <a:t> </a:t>
            </a:r>
            <a:r>
              <a:rPr lang="en-AU" dirty="0" err="1"/>
              <a:t>untuk</a:t>
            </a:r>
            <a:r>
              <a:rPr lang="en-AU" dirty="0"/>
              <a:t> </a:t>
            </a:r>
            <a:r>
              <a:rPr lang="en-AU" dirty="0" err="1"/>
              <a:t>Pertumbuhan</a:t>
            </a:r>
            <a:r>
              <a:rPr lang="en-AU" dirty="0"/>
              <a:t> yang </a:t>
            </a:r>
            <a:r>
              <a:rPr lang="en-AU" dirty="0" err="1"/>
              <a:t>berkualitas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6901542" y="1713017"/>
            <a:ext cx="5050972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 err="1"/>
              <a:t>Tema</a:t>
            </a:r>
            <a:r>
              <a:rPr lang="en-AU" b="1" dirty="0"/>
              <a:t> </a:t>
            </a:r>
            <a:r>
              <a:rPr lang="en-AU" b="1" dirty="0" err="1"/>
              <a:t>Kebijakan</a:t>
            </a:r>
            <a:r>
              <a:rPr lang="en-AU" b="1" dirty="0"/>
              <a:t> </a:t>
            </a:r>
            <a:r>
              <a:rPr lang="en-AU" b="1" dirty="0" err="1"/>
              <a:t>Fiskal</a:t>
            </a:r>
            <a:r>
              <a:rPr lang="en-AU" b="1" dirty="0"/>
              <a:t> 2020</a:t>
            </a:r>
          </a:p>
          <a:p>
            <a:r>
              <a:rPr lang="en-AU" dirty="0"/>
              <a:t>APBN </a:t>
            </a:r>
            <a:r>
              <a:rPr lang="en-AU" dirty="0" err="1"/>
              <a:t>untuk</a:t>
            </a:r>
            <a:r>
              <a:rPr lang="en-AU" dirty="0"/>
              <a:t> </a:t>
            </a:r>
            <a:r>
              <a:rPr lang="en-AU" dirty="0" err="1"/>
              <a:t>akselerasi</a:t>
            </a:r>
            <a:r>
              <a:rPr lang="en-AU" dirty="0"/>
              <a:t> </a:t>
            </a:r>
            <a:r>
              <a:rPr lang="en-AU" dirty="0" err="1"/>
              <a:t>daya</a:t>
            </a:r>
            <a:r>
              <a:rPr lang="en-AU" dirty="0"/>
              <a:t> </a:t>
            </a:r>
            <a:r>
              <a:rPr lang="en-AU" dirty="0" err="1"/>
              <a:t>saing</a:t>
            </a:r>
            <a:r>
              <a:rPr lang="en-AU" dirty="0"/>
              <a:t> </a:t>
            </a:r>
            <a:r>
              <a:rPr lang="en-AU" dirty="0" err="1"/>
              <a:t>melalui</a:t>
            </a:r>
            <a:r>
              <a:rPr lang="en-AU" dirty="0"/>
              <a:t> </a:t>
            </a:r>
            <a:r>
              <a:rPr lang="en-AU" dirty="0" err="1"/>
              <a:t>inovasi</a:t>
            </a:r>
            <a:r>
              <a:rPr lang="en-AU" dirty="0"/>
              <a:t> </a:t>
            </a:r>
            <a:r>
              <a:rPr lang="en-AU" dirty="0" err="1"/>
              <a:t>dan</a:t>
            </a:r>
            <a:r>
              <a:rPr lang="en-AU" dirty="0"/>
              <a:t> </a:t>
            </a:r>
            <a:r>
              <a:rPr lang="en-AU" dirty="0" err="1"/>
              <a:t>penguatan</a:t>
            </a:r>
            <a:r>
              <a:rPr lang="en-AU" dirty="0"/>
              <a:t> </a:t>
            </a:r>
            <a:r>
              <a:rPr lang="en-AU" dirty="0" err="1"/>
              <a:t>kualitas</a:t>
            </a:r>
            <a:r>
              <a:rPr lang="en-AU" dirty="0"/>
              <a:t> SDM </a:t>
            </a:r>
          </a:p>
        </p:txBody>
      </p:sp>
      <p:sp>
        <p:nvSpPr>
          <p:cNvPr id="5" name="Left-Right Arrow 4"/>
          <p:cNvSpPr/>
          <p:nvPr/>
        </p:nvSpPr>
        <p:spPr>
          <a:xfrm>
            <a:off x="5562603" y="1878185"/>
            <a:ext cx="1012371" cy="68196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50" b="1" dirty="0"/>
              <a:t>SELARAS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01542" y="3040314"/>
            <a:ext cx="2209004" cy="830997"/>
          </a:xfrm>
          <a:prstGeom prst="rect">
            <a:avLst/>
          </a:prstGeom>
          <a:solidFill>
            <a:srgbClr val="F3A1BA"/>
          </a:solidFill>
        </p:spPr>
        <p:txBody>
          <a:bodyPr wrap="square" rtlCol="0">
            <a:spAutoFit/>
          </a:bodyPr>
          <a:lstStyle/>
          <a:p>
            <a:pPr algn="ctr"/>
            <a:endParaRPr lang="en-AU" sz="1600" dirty="0"/>
          </a:p>
          <a:p>
            <a:pPr algn="ctr"/>
            <a:r>
              <a:rPr lang="en-AU" sz="1600" dirty="0" err="1"/>
              <a:t>Strategi</a:t>
            </a:r>
            <a:r>
              <a:rPr lang="en-AU" sz="1600" dirty="0"/>
              <a:t> </a:t>
            </a:r>
            <a:r>
              <a:rPr lang="en-AU" sz="1600" dirty="0" err="1"/>
              <a:t>Belanja</a:t>
            </a:r>
            <a:r>
              <a:rPr lang="en-AU" sz="1600" dirty="0"/>
              <a:t> </a:t>
            </a:r>
            <a:r>
              <a:rPr lang="en-AU" sz="1600" dirty="0" err="1"/>
              <a:t>Pusat</a:t>
            </a:r>
            <a:r>
              <a:rPr lang="en-AU" sz="1600" dirty="0"/>
              <a:t> (K/L)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68543" y="3040314"/>
            <a:ext cx="2122714" cy="830997"/>
          </a:xfrm>
          <a:prstGeom prst="rect">
            <a:avLst/>
          </a:prstGeom>
          <a:solidFill>
            <a:srgbClr val="F3A1B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dirty="0" err="1"/>
              <a:t>Strategi</a:t>
            </a:r>
            <a:r>
              <a:rPr lang="en-AU" sz="1600" dirty="0"/>
              <a:t> </a:t>
            </a:r>
            <a:r>
              <a:rPr lang="en-AU" sz="1600" dirty="0" err="1"/>
              <a:t>Belanja</a:t>
            </a:r>
            <a:r>
              <a:rPr lang="en-AU" sz="1600" dirty="0"/>
              <a:t> Transfer </a:t>
            </a:r>
            <a:r>
              <a:rPr lang="en-AU" sz="1600" dirty="0" err="1"/>
              <a:t>ke</a:t>
            </a:r>
            <a:r>
              <a:rPr lang="en-AU" sz="1600" dirty="0"/>
              <a:t> Daerah </a:t>
            </a:r>
            <a:r>
              <a:rPr lang="en-AU" sz="1600" dirty="0" err="1"/>
              <a:t>dan</a:t>
            </a:r>
            <a:r>
              <a:rPr lang="en-AU" sz="1600" dirty="0"/>
              <a:t> Dana </a:t>
            </a:r>
            <a:r>
              <a:rPr lang="en-AU" sz="1600" dirty="0" err="1"/>
              <a:t>Desa</a:t>
            </a:r>
            <a:r>
              <a:rPr lang="en-AU" sz="1600" dirty="0"/>
              <a:t> (TKDD)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5942" y="4302626"/>
            <a:ext cx="2922683" cy="584775"/>
          </a:xfrm>
          <a:prstGeom prst="rect">
            <a:avLst/>
          </a:prstGeom>
          <a:solidFill>
            <a:srgbClr val="F3A1B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dirty="0" err="1"/>
              <a:t>Sinkronisasi</a:t>
            </a:r>
            <a:r>
              <a:rPr lang="en-AU" sz="1600" dirty="0"/>
              <a:t> </a:t>
            </a:r>
            <a:r>
              <a:rPr lang="en-AU" sz="1600" dirty="0" err="1"/>
              <a:t>dan</a:t>
            </a:r>
            <a:r>
              <a:rPr lang="en-AU" sz="1600" dirty="0"/>
              <a:t> </a:t>
            </a:r>
            <a:r>
              <a:rPr lang="en-AU" sz="1600" dirty="0" err="1"/>
              <a:t>harmonisasi</a:t>
            </a:r>
            <a:r>
              <a:rPr lang="en-AU" sz="1600" dirty="0"/>
              <a:t> </a:t>
            </a:r>
            <a:r>
              <a:rPr lang="en-AU" sz="1600" dirty="0" err="1"/>
              <a:t>Belanja</a:t>
            </a:r>
            <a:r>
              <a:rPr lang="en-AU" sz="1600" dirty="0"/>
              <a:t> K/L </a:t>
            </a:r>
            <a:r>
              <a:rPr lang="en-AU" sz="1600" dirty="0" err="1"/>
              <a:t>dan</a:t>
            </a:r>
            <a:r>
              <a:rPr lang="en-AU" sz="1600" dirty="0"/>
              <a:t> TKDD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44186" y="3591951"/>
            <a:ext cx="3145966" cy="584775"/>
          </a:xfrm>
          <a:prstGeom prst="rect">
            <a:avLst/>
          </a:prstGeom>
          <a:solidFill>
            <a:srgbClr val="E6A9E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RKP </a:t>
            </a:r>
            <a:r>
              <a:rPr lang="en-AU" sz="1600" b="1" dirty="0" err="1"/>
              <a:t>sebagai</a:t>
            </a:r>
            <a:r>
              <a:rPr lang="en-AU" sz="1600" b="1" dirty="0"/>
              <a:t> </a:t>
            </a:r>
            <a:r>
              <a:rPr lang="en-AU" sz="1600" b="1" dirty="0" err="1"/>
              <a:t>acuan</a:t>
            </a:r>
            <a:r>
              <a:rPr lang="en-AU" sz="1600" b="1" dirty="0"/>
              <a:t> </a:t>
            </a:r>
            <a:r>
              <a:rPr lang="en-AU" sz="1600" b="1" dirty="0" err="1"/>
              <a:t>dalam</a:t>
            </a:r>
            <a:r>
              <a:rPr lang="en-AU" sz="1600" b="1" dirty="0"/>
              <a:t> </a:t>
            </a:r>
            <a:r>
              <a:rPr lang="en-AU" sz="1600" b="1" dirty="0" err="1"/>
              <a:t>penyusunan</a:t>
            </a:r>
            <a:r>
              <a:rPr lang="en-AU" sz="1600" b="1" dirty="0"/>
              <a:t> RKPD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87581" y="5464623"/>
            <a:ext cx="6902470" cy="123110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dirty="0" err="1"/>
              <a:t>Perencanaan</a:t>
            </a:r>
            <a:r>
              <a:rPr lang="en-AU" sz="1600" dirty="0"/>
              <a:t> </a:t>
            </a:r>
            <a:r>
              <a:rPr lang="en-AU" sz="1600" dirty="0" err="1"/>
              <a:t>dan</a:t>
            </a:r>
            <a:r>
              <a:rPr lang="en-AU" sz="1600" dirty="0"/>
              <a:t> </a:t>
            </a:r>
            <a:r>
              <a:rPr lang="en-AU" sz="1600" dirty="0" err="1"/>
              <a:t>penganggaran</a:t>
            </a:r>
            <a:r>
              <a:rPr lang="en-AU" sz="1600" dirty="0"/>
              <a:t> di Daerah yang </a:t>
            </a:r>
            <a:r>
              <a:rPr lang="en-AU" sz="1600" b="1" dirty="0" err="1"/>
              <a:t>terkoneksi</a:t>
            </a:r>
            <a:r>
              <a:rPr lang="en-AU" sz="1600" b="1" dirty="0"/>
              <a:t> </a:t>
            </a:r>
            <a:r>
              <a:rPr lang="en-AU" sz="1600" b="1" dirty="0" err="1"/>
              <a:t>dan</a:t>
            </a:r>
            <a:r>
              <a:rPr lang="en-AU" sz="1600" b="1" dirty="0"/>
              <a:t> </a:t>
            </a:r>
            <a:r>
              <a:rPr lang="en-AU" sz="1600" b="1" dirty="0" err="1"/>
              <a:t>diselaraskan</a:t>
            </a:r>
            <a:r>
              <a:rPr lang="en-AU" sz="1600" b="1" dirty="0"/>
              <a:t> </a:t>
            </a:r>
            <a:r>
              <a:rPr lang="en-AU" sz="1600" dirty="0" err="1"/>
              <a:t>dengan</a:t>
            </a:r>
            <a:r>
              <a:rPr lang="en-AU" sz="1600" dirty="0"/>
              <a:t> </a:t>
            </a:r>
            <a:r>
              <a:rPr lang="en-AU" sz="1600" dirty="0" err="1"/>
              <a:t>arah</a:t>
            </a:r>
            <a:r>
              <a:rPr lang="en-AU" sz="1600" dirty="0"/>
              <a:t> </a:t>
            </a:r>
            <a:r>
              <a:rPr lang="en-AU" sz="1600" dirty="0" err="1"/>
              <a:t>dan</a:t>
            </a:r>
            <a:r>
              <a:rPr lang="en-AU" sz="1600" dirty="0"/>
              <a:t> </a:t>
            </a:r>
            <a:r>
              <a:rPr lang="en-AU" sz="1600" dirty="0" err="1"/>
              <a:t>tujuan</a:t>
            </a:r>
            <a:r>
              <a:rPr lang="en-AU" sz="1600" dirty="0"/>
              <a:t> </a:t>
            </a:r>
            <a:r>
              <a:rPr lang="en-AU" sz="1600" dirty="0" err="1"/>
              <a:t>pembangunan</a:t>
            </a:r>
            <a:r>
              <a:rPr lang="en-AU" sz="1600" dirty="0"/>
              <a:t> </a:t>
            </a:r>
            <a:r>
              <a:rPr lang="en-AU" sz="1600" dirty="0" err="1"/>
              <a:t>nasional</a:t>
            </a:r>
            <a:r>
              <a:rPr lang="en-AU" sz="1600" dirty="0"/>
              <a:t>, </a:t>
            </a:r>
            <a:r>
              <a:rPr lang="en-AU" sz="1600" dirty="0" err="1"/>
              <a:t>dengan</a:t>
            </a:r>
            <a:r>
              <a:rPr lang="en-AU" sz="1600" dirty="0"/>
              <a:t> </a:t>
            </a:r>
            <a:r>
              <a:rPr lang="en-AU" sz="1600" dirty="0" err="1"/>
              <a:t>mengedepankan</a:t>
            </a:r>
            <a:r>
              <a:rPr lang="en-AU" sz="1600" dirty="0"/>
              <a:t>:</a:t>
            </a:r>
          </a:p>
          <a:p>
            <a:pPr marL="719138" indent="-285750">
              <a:buFont typeface="Arial" panose="020B0604020202020204" pitchFamily="34" charset="0"/>
              <a:buChar char="•"/>
            </a:pPr>
            <a:r>
              <a:rPr lang="en-AU" sz="1400" b="1" dirty="0" err="1"/>
              <a:t>Anggaran</a:t>
            </a:r>
            <a:r>
              <a:rPr lang="en-AU" sz="1400" b="1" dirty="0"/>
              <a:t> yang </a:t>
            </a:r>
            <a:r>
              <a:rPr lang="en-AU" sz="1400" b="1" dirty="0" err="1"/>
              <a:t>produktif</a:t>
            </a:r>
            <a:endParaRPr lang="en-AU" sz="1400" b="1" dirty="0"/>
          </a:p>
          <a:p>
            <a:pPr marL="719138" indent="-285750">
              <a:buFont typeface="Arial" panose="020B0604020202020204" pitchFamily="34" charset="0"/>
              <a:buChar char="•"/>
            </a:pPr>
            <a:r>
              <a:rPr lang="en-AU" sz="1400" b="1" dirty="0" err="1"/>
              <a:t>Anggaran</a:t>
            </a:r>
            <a:r>
              <a:rPr lang="en-AU" sz="1400" b="1" dirty="0"/>
              <a:t> yang </a:t>
            </a:r>
            <a:r>
              <a:rPr lang="en-AU" sz="1400" b="1" dirty="0" err="1"/>
              <a:t>bermanfaat</a:t>
            </a:r>
            <a:r>
              <a:rPr lang="en-AU" sz="1400" b="1" dirty="0"/>
              <a:t> </a:t>
            </a:r>
            <a:r>
              <a:rPr lang="en-AU" sz="1400" b="1" dirty="0" err="1"/>
              <a:t>langsung</a:t>
            </a:r>
            <a:r>
              <a:rPr lang="en-AU" sz="1400" b="1" dirty="0"/>
              <a:t> </a:t>
            </a:r>
            <a:r>
              <a:rPr lang="en-AU" sz="1400" b="1" dirty="0" err="1"/>
              <a:t>kepada</a:t>
            </a:r>
            <a:r>
              <a:rPr lang="en-AU" sz="1400" b="1" dirty="0"/>
              <a:t> </a:t>
            </a:r>
            <a:r>
              <a:rPr lang="en-AU" sz="1400" b="1" dirty="0" err="1"/>
              <a:t>masyarakat</a:t>
            </a:r>
            <a:endParaRPr lang="en-AU" sz="1400" b="1" dirty="0"/>
          </a:p>
          <a:p>
            <a:pPr marL="719138" indent="-285750">
              <a:buFont typeface="Arial" panose="020B0604020202020204" pitchFamily="34" charset="0"/>
              <a:buChar char="•"/>
            </a:pPr>
            <a:r>
              <a:rPr lang="en-AU" sz="1400" b="1" dirty="0" err="1"/>
              <a:t>Anggaran</a:t>
            </a:r>
            <a:r>
              <a:rPr lang="en-AU" sz="1400" b="1" dirty="0"/>
              <a:t> yang </a:t>
            </a:r>
            <a:r>
              <a:rPr lang="en-AU" sz="1400" b="1" dirty="0" err="1"/>
              <a:t>mendorong</a:t>
            </a:r>
            <a:r>
              <a:rPr lang="en-AU" sz="1400" b="1" dirty="0"/>
              <a:t> </a:t>
            </a:r>
            <a:r>
              <a:rPr lang="en-AU" sz="1400" b="1" dirty="0" err="1"/>
              <a:t>pertumbuhan</a:t>
            </a:r>
            <a:r>
              <a:rPr lang="en-AU" sz="1400" b="1" dirty="0"/>
              <a:t> </a:t>
            </a:r>
            <a:r>
              <a:rPr lang="en-AU" sz="1400" b="1" dirty="0" err="1"/>
              <a:t>ekonomi</a:t>
            </a:r>
            <a:endParaRPr lang="en-AU" sz="1400" b="1" dirty="0"/>
          </a:p>
        </p:txBody>
      </p:sp>
      <p:sp>
        <p:nvSpPr>
          <p:cNvPr id="14" name="Down Arrow 13"/>
          <p:cNvSpPr/>
          <p:nvPr/>
        </p:nvSpPr>
        <p:spPr>
          <a:xfrm>
            <a:off x="2775858" y="2752978"/>
            <a:ext cx="150138" cy="67915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Down Arrow 14"/>
          <p:cNvSpPr/>
          <p:nvPr/>
        </p:nvSpPr>
        <p:spPr>
          <a:xfrm>
            <a:off x="7973120" y="2689805"/>
            <a:ext cx="88147" cy="31705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Down Arrow 15"/>
          <p:cNvSpPr/>
          <p:nvPr/>
        </p:nvSpPr>
        <p:spPr>
          <a:xfrm>
            <a:off x="10433822" y="2686088"/>
            <a:ext cx="88147" cy="31705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Down Arrow 19"/>
          <p:cNvSpPr/>
          <p:nvPr/>
        </p:nvSpPr>
        <p:spPr>
          <a:xfrm>
            <a:off x="8839196" y="3923868"/>
            <a:ext cx="88147" cy="31705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Down Arrow 20"/>
          <p:cNvSpPr/>
          <p:nvPr/>
        </p:nvSpPr>
        <p:spPr>
          <a:xfrm>
            <a:off x="9716427" y="3920152"/>
            <a:ext cx="88147" cy="31705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Down Arrow 21"/>
          <p:cNvSpPr/>
          <p:nvPr/>
        </p:nvSpPr>
        <p:spPr>
          <a:xfrm>
            <a:off x="4204010" y="4237209"/>
            <a:ext cx="267629" cy="11401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Down Arrow 22"/>
          <p:cNvSpPr/>
          <p:nvPr/>
        </p:nvSpPr>
        <p:spPr>
          <a:xfrm>
            <a:off x="7913649" y="4983379"/>
            <a:ext cx="271346" cy="3939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11898085" y="6531428"/>
            <a:ext cx="27603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400" dirty="0"/>
              <a:t>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4DE0F6A-9073-4442-B4AD-1FCC8DD2B6CC}"/>
              </a:ext>
            </a:extLst>
          </p:cNvPr>
          <p:cNvCxnSpPr/>
          <p:nvPr/>
        </p:nvCxnSpPr>
        <p:spPr bwMode="auto">
          <a:xfrm>
            <a:off x="533400" y="1583971"/>
            <a:ext cx="9906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7" name="Group 26"/>
          <p:cNvGrpSpPr/>
          <p:nvPr/>
        </p:nvGrpSpPr>
        <p:grpSpPr>
          <a:xfrm>
            <a:off x="272825" y="265931"/>
            <a:ext cx="2578102" cy="560159"/>
            <a:chOff x="533400" y="183146"/>
            <a:chExt cx="2578102" cy="560157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414"/>
            <a:stretch/>
          </p:blipFill>
          <p:spPr>
            <a:xfrm>
              <a:off x="533400" y="183146"/>
              <a:ext cx="609600" cy="541421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030483" y="343194"/>
              <a:ext cx="2081019" cy="4001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990621" eaLnBrk="0" fontAlgn="base" hangingPunct="0">
                <a:lnSpc>
                  <a:spcPts val="1192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ID" sz="1100" b="1" kern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KEMENTERIAN KEUANGAN</a:t>
              </a:r>
            </a:p>
            <a:p>
              <a:pPr defTabSz="990621" eaLnBrk="0" fontAlgn="base" hangingPunct="0">
                <a:lnSpc>
                  <a:spcPts val="1192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ID" sz="1100" b="1" kern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REPUBLIK INDONESIA</a:t>
              </a:r>
              <a:endParaRPr lang="en-US" sz="11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5823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/>
          </p:cNvPr>
          <p:cNvSpPr/>
          <p:nvPr/>
        </p:nvSpPr>
        <p:spPr>
          <a:xfrm rot="603460">
            <a:off x="-799136" y="-706435"/>
            <a:ext cx="4874871" cy="8633235"/>
          </a:xfrm>
          <a:prstGeom prst="rect">
            <a:avLst/>
          </a:prstGeom>
          <a:solidFill>
            <a:srgbClr val="32466B"/>
          </a:solidFill>
          <a:ln>
            <a:solidFill>
              <a:srgbClr val="3246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00" dirty="0">
              <a:solidFill>
                <a:srgbClr val="FFFFFF"/>
              </a:solidFill>
              <a:ea typeface="ＭＳ Ｐゴシック" charset="0"/>
              <a:cs typeface="Arial" charset="0"/>
            </a:endParaRPr>
          </a:p>
        </p:txBody>
      </p:sp>
      <p:sp>
        <p:nvSpPr>
          <p:cNvPr id="12" name="Title 21">
            <a:extLst/>
          </p:cNvPr>
          <p:cNvSpPr txBox="1">
            <a:spLocks/>
          </p:cNvSpPr>
          <p:nvPr/>
        </p:nvSpPr>
        <p:spPr bwMode="auto">
          <a:xfrm>
            <a:off x="-68942" y="1668144"/>
            <a:ext cx="3727579" cy="1310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443" tIns="25722" rIns="51443" bIns="25722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/>
          </p:cNvPr>
          <p:cNvSpPr/>
          <p:nvPr/>
        </p:nvSpPr>
        <p:spPr>
          <a:xfrm rot="603460">
            <a:off x="-718705" y="-326463"/>
            <a:ext cx="4874871" cy="86332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00">
              <a:solidFill>
                <a:srgbClr val="FFFFFF"/>
              </a:solidFill>
              <a:ea typeface="ＭＳ Ｐゴシック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CD4E3D4-6AFF-4416-87F4-AD3EA17BDF39}" type="slidenum">
              <a:rPr lang="id-ID" altLang="en-US" smtClean="0">
                <a:solidFill>
                  <a:srgbClr val="000000"/>
                </a:solidFill>
              </a:rPr>
              <a:pPr/>
              <a:t>7</a:t>
            </a:fld>
            <a:endParaRPr lang="id-ID" alt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44076" y="2133603"/>
            <a:ext cx="7238127" cy="2862318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pPr marL="273017" indent="-2730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d-ID" sz="2400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Penguatan Pelaksanaan TKDD </a:t>
            </a:r>
            <a:r>
              <a:rPr lang="en-US" sz="2400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:</a:t>
            </a:r>
          </a:p>
          <a:p>
            <a:pPr marL="273017" indent="-2730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400" kern="0" dirty="0">
              <a:solidFill>
                <a:srgbClr val="195F96">
                  <a:lumMod val="75000"/>
                </a:srgbClr>
              </a:solidFill>
              <a:latin typeface="Arial" panose="020B0604020202020204" pitchFamily="34" charset="0"/>
              <a:ea typeface="Open Sans SemiBold" panose="020B0706030804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“</a:t>
            </a:r>
            <a:r>
              <a:rPr lang="id-ID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Pengalokasian TKDD untuk mendukung kebutuhan pendanaan  pelayanan publik di daerah, disertai prinsip </a:t>
            </a:r>
            <a:r>
              <a:rPr lang="id-ID" sz="2400" b="1" i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Value For Money</a:t>
            </a:r>
            <a:r>
              <a:rPr lang="id-ID" sz="2400" i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>
                <a:solidFill>
                  <a:srgbClr val="195F96">
                    <a:lumMod val="75000"/>
                  </a:srgb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”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33400" y="183153"/>
            <a:ext cx="2578102" cy="560159"/>
            <a:chOff x="533400" y="183146"/>
            <a:chExt cx="2578102" cy="56015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414"/>
            <a:stretch/>
          </p:blipFill>
          <p:spPr>
            <a:xfrm>
              <a:off x="533400" y="183146"/>
              <a:ext cx="609600" cy="54142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030483" y="343194"/>
              <a:ext cx="2081019" cy="4001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990573" eaLnBrk="0" fontAlgn="base" hangingPunct="0">
                <a:lnSpc>
                  <a:spcPts val="1192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ID" sz="1100" b="1" kern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KEMENTERIAN KEUANGAN</a:t>
              </a:r>
            </a:p>
            <a:p>
              <a:pPr defTabSz="990573" eaLnBrk="0" fontAlgn="base" hangingPunct="0">
                <a:lnSpc>
                  <a:spcPts val="1192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ID" sz="1100" b="1" kern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REPUBLIK INDONESIA</a:t>
              </a:r>
              <a:endParaRPr lang="en-US" sz="11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5" y="1007978"/>
            <a:ext cx="2635208" cy="109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2051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6E3112BF-C941-45F9-B3A6-052202EC825D}"/>
              </a:ext>
            </a:extLst>
          </p:cNvPr>
          <p:cNvSpPr/>
          <p:nvPr/>
        </p:nvSpPr>
        <p:spPr>
          <a:xfrm>
            <a:off x="554040" y="5762820"/>
            <a:ext cx="2054320" cy="10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382CDA1-24AE-4513-979E-36492E85257B}"/>
              </a:ext>
            </a:extLst>
          </p:cNvPr>
          <p:cNvSpPr/>
          <p:nvPr/>
        </p:nvSpPr>
        <p:spPr>
          <a:xfrm>
            <a:off x="2876231" y="5748968"/>
            <a:ext cx="1944000" cy="10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B8803DA-46D9-46CA-A6CE-368D65E1B687}"/>
              </a:ext>
            </a:extLst>
          </p:cNvPr>
          <p:cNvSpPr/>
          <p:nvPr/>
        </p:nvSpPr>
        <p:spPr>
          <a:xfrm>
            <a:off x="5021056" y="5762820"/>
            <a:ext cx="1944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889287C-C3BC-425F-842A-ADA9F95708BD}"/>
              </a:ext>
            </a:extLst>
          </p:cNvPr>
          <p:cNvSpPr/>
          <p:nvPr/>
        </p:nvSpPr>
        <p:spPr>
          <a:xfrm>
            <a:off x="7221320" y="5762820"/>
            <a:ext cx="1944000" cy="10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B7A1A35-9D4A-47D1-B78B-A32321893632}"/>
              </a:ext>
            </a:extLst>
          </p:cNvPr>
          <p:cNvSpPr/>
          <p:nvPr/>
        </p:nvSpPr>
        <p:spPr>
          <a:xfrm>
            <a:off x="9397768" y="5748968"/>
            <a:ext cx="1944000" cy="1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3A49734-9D3B-4310-8DB5-3F24D2707D09}"/>
              </a:ext>
            </a:extLst>
          </p:cNvPr>
          <p:cNvSpPr/>
          <p:nvPr/>
        </p:nvSpPr>
        <p:spPr>
          <a:xfrm>
            <a:off x="554040" y="2573788"/>
            <a:ext cx="2054320" cy="294647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3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C53313B-A33F-473B-9419-DF45B59CA9F8}"/>
              </a:ext>
            </a:extLst>
          </p:cNvPr>
          <p:cNvSpPr txBox="1"/>
          <p:nvPr/>
        </p:nvSpPr>
        <p:spPr>
          <a:xfrm>
            <a:off x="626029" y="2672405"/>
            <a:ext cx="1895145" cy="1815883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Memperkuat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i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Taxing Power </a:t>
            </a:r>
            <a:r>
              <a:rPr lang="en-US" altLang="ko-KR" sz="1600" b="1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daerah</a:t>
            </a:r>
            <a:r>
              <a:rPr lang="id-ID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.</a:t>
            </a:r>
            <a:endParaRPr lang="id-ID" altLang="ko-KR" sz="1600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marL="285717" indent="-285717">
              <a:buFont typeface="Wingdings" panose="05000000000000000000" pitchFamily="2" charset="2"/>
              <a:buChar char="Ø"/>
            </a:pPr>
            <a:r>
              <a:rPr lang="id-ID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P</a:t>
            </a:r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engalihan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PBB-P2 </a:t>
            </a:r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menjadi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pajak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daerah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pada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tahun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2014</a:t>
            </a:r>
          </a:p>
          <a:p>
            <a:endParaRPr lang="ko-KR" altLang="en-US" sz="1600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9128917-6D44-4873-88C2-F9B2B8D1197D}"/>
              </a:ext>
            </a:extLst>
          </p:cNvPr>
          <p:cNvSpPr/>
          <p:nvPr/>
        </p:nvSpPr>
        <p:spPr>
          <a:xfrm>
            <a:off x="2888333" y="2568185"/>
            <a:ext cx="1944000" cy="29520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2B4130D-EE90-4DB1-8D72-0FDF0FE02D89}"/>
              </a:ext>
            </a:extLst>
          </p:cNvPr>
          <p:cNvSpPr txBox="1"/>
          <p:nvPr/>
        </p:nvSpPr>
        <p:spPr>
          <a:xfrm>
            <a:off x="2900212" y="2636292"/>
            <a:ext cx="2015479" cy="255454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id-ID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Memperkuat pengelolaan </a:t>
            </a:r>
            <a:r>
              <a:rPr lang="sv-SE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Dana Desa</a:t>
            </a:r>
            <a:r>
              <a:rPr lang="id-ID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.</a:t>
            </a:r>
            <a:r>
              <a:rPr lang="sv-SE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endParaRPr lang="id-ID" altLang="ko-KR" sz="16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marL="285717" indent="-285717">
              <a:buFont typeface="Wingdings" panose="05000000000000000000" pitchFamily="2" charset="2"/>
              <a:buChar char="Ø"/>
            </a:pPr>
            <a:r>
              <a:rPr lang="sv-SE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penyempurnaan program prioritas </a:t>
            </a:r>
            <a:endParaRPr lang="id-ID" altLang="ko-KR" sz="1600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marL="285717" indent="-285717">
              <a:buFont typeface="Wingdings" panose="05000000000000000000" pitchFamily="2" charset="2"/>
              <a:buChar char="Ø"/>
            </a:pPr>
            <a:r>
              <a:rPr lang="sv-SE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Fokus</a:t>
            </a:r>
            <a:r>
              <a:rPr lang="id-ID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pada</a:t>
            </a:r>
            <a:r>
              <a:rPr lang="sv-SE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id-ID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pemberdayaan masyarakat </a:t>
            </a:r>
            <a:r>
              <a:rPr lang="sv-SE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(skema padat karya tunai)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B05E2DE-05AB-440B-AD22-B7631D61A3CA}"/>
              </a:ext>
            </a:extLst>
          </p:cNvPr>
          <p:cNvSpPr/>
          <p:nvPr/>
        </p:nvSpPr>
        <p:spPr>
          <a:xfrm>
            <a:off x="5021056" y="2545607"/>
            <a:ext cx="1944000" cy="297466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3E763C7-61F9-4F0E-BF27-D5858D9693CD}"/>
              </a:ext>
            </a:extLst>
          </p:cNvPr>
          <p:cNvSpPr txBox="1"/>
          <p:nvPr/>
        </p:nvSpPr>
        <p:spPr>
          <a:xfrm>
            <a:off x="5060748" y="2627174"/>
            <a:ext cx="1923277" cy="2923873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id-ID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Implementasi </a:t>
            </a:r>
            <a:r>
              <a:rPr lang="en-US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TKDD </a:t>
            </a:r>
            <a:r>
              <a:rPr lang="en-US" altLang="ko-KR" sz="1600" b="1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berbasis</a:t>
            </a:r>
            <a:r>
              <a:rPr lang="en-US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kinerja</a:t>
            </a:r>
            <a:r>
              <a:rPr lang="en-US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id-ID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(</a:t>
            </a:r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penyerapan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capaian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output</a:t>
            </a:r>
            <a:r>
              <a:rPr lang="id-ID" altLang="ko-KR" sz="16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).</a:t>
            </a:r>
          </a:p>
          <a:p>
            <a:pPr marL="171430" indent="-171430">
              <a:buFont typeface="Wingdings" panose="05000000000000000000" pitchFamily="2" charset="2"/>
              <a:buChar char="Ø"/>
            </a:pP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DAK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Fisik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berdasarkan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proposal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daerah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id-ID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sejak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tahun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2016.</a:t>
            </a:r>
            <a:endParaRPr lang="id-ID" altLang="ko-KR" sz="1500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marL="171430" indent="-171430">
              <a:buFont typeface="Wingdings" panose="05000000000000000000" pitchFamily="2" charset="2"/>
              <a:buChar char="Ø"/>
            </a:pPr>
            <a:r>
              <a:rPr lang="id-ID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Penyaluran dana desa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berbasis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kinerja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pada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tahun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2019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752102C-27C4-4B1B-AC45-68ED61625AB9}"/>
              </a:ext>
            </a:extLst>
          </p:cNvPr>
          <p:cNvSpPr/>
          <p:nvPr/>
        </p:nvSpPr>
        <p:spPr>
          <a:xfrm>
            <a:off x="7130034" y="2568185"/>
            <a:ext cx="2184159" cy="29520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B98D1AF-F4AE-43E5-B49B-CA36E566FAA4}"/>
              </a:ext>
            </a:extLst>
          </p:cNvPr>
          <p:cNvSpPr txBox="1"/>
          <p:nvPr/>
        </p:nvSpPr>
        <p:spPr>
          <a:xfrm>
            <a:off x="7106835" y="2631973"/>
            <a:ext cx="2207352" cy="2215989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id-ID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Percepatan pembangunan infrastruktur di daerah.</a:t>
            </a:r>
          </a:p>
          <a:p>
            <a:pPr marL="285717" indent="-285717">
              <a:buFont typeface="Wingdings" panose="05000000000000000000" pitchFamily="2" charset="2"/>
              <a:buChar char="Ø"/>
            </a:pPr>
            <a:r>
              <a:rPr lang="id-ID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M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inimal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25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persen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dari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D</a:t>
            </a:r>
            <a:r>
              <a:rPr lang="id-ID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ana 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T</a:t>
            </a:r>
            <a:r>
              <a:rPr lang="id-ID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ransfer 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U</a:t>
            </a:r>
            <a:r>
              <a:rPr lang="id-ID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mum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(DBH dan DAU)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belanja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infrastruktur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sejak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tahun</a:t>
            </a: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2017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3DB2CE8-972D-4D56-8C3E-01F68F62EF6B}"/>
              </a:ext>
            </a:extLst>
          </p:cNvPr>
          <p:cNvSpPr/>
          <p:nvPr/>
        </p:nvSpPr>
        <p:spPr>
          <a:xfrm>
            <a:off x="9415711" y="2568185"/>
            <a:ext cx="1944000" cy="29520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FABE886-DAA9-4A87-9C4E-2D1F3A9BBDD8}"/>
              </a:ext>
            </a:extLst>
          </p:cNvPr>
          <p:cNvSpPr txBox="1"/>
          <p:nvPr/>
        </p:nvSpPr>
        <p:spPr>
          <a:xfrm>
            <a:off x="9510160" y="2635317"/>
            <a:ext cx="1793373" cy="246220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id-ID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DAU Tambahan untuk dukungan Pendanaan</a:t>
            </a:r>
            <a:r>
              <a:rPr lang="fi-FI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Kelurahan</a:t>
            </a:r>
            <a:r>
              <a:rPr lang="id-ID" altLang="ko-KR" sz="16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.</a:t>
            </a:r>
            <a:r>
              <a:rPr lang="fi-FI" altLang="ko-KR" sz="15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</a:t>
            </a:r>
            <a:endParaRPr lang="id-ID" altLang="ko-KR" sz="15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r>
              <a:rPr lang="id-ID" altLang="ko-KR" sz="15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Mendukung pelayanan publik </a:t>
            </a:r>
            <a:r>
              <a:rPr lang="id-ID" sz="1500" dirty="0">
                <a:solidFill>
                  <a:schemeClr val="tx2">
                    <a:lumMod val="50000"/>
                  </a:schemeClr>
                </a:solidFill>
              </a:rPr>
              <a:t>dan kegiatan pemberdayaan masyarakat di tingkat kelurahan</a:t>
            </a:r>
            <a:endParaRPr lang="fi-FI" altLang="ko-KR" sz="1500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D775FC3-973A-42DB-8F5A-D35F513CBD0F}"/>
              </a:ext>
            </a:extLst>
          </p:cNvPr>
          <p:cNvSpPr/>
          <p:nvPr/>
        </p:nvSpPr>
        <p:spPr>
          <a:xfrm>
            <a:off x="107039" y="174841"/>
            <a:ext cx="11927480" cy="1246491"/>
          </a:xfrm>
          <a:prstGeom prst="rect">
            <a:avLst/>
          </a:prstGeom>
        </p:spPr>
        <p:txBody>
          <a:bodyPr wrap="square" lIns="91426" tIns="45718" rIns="91426" bIns="45718">
            <a:spAutoFit/>
          </a:bodyPr>
          <a:lstStyle/>
          <a:p>
            <a:r>
              <a:rPr lang="id-ID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Reformasi Pengelolaan </a:t>
            </a:r>
            <a:r>
              <a:rPr lang="en-US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 </a:t>
            </a:r>
            <a:r>
              <a:rPr lang="en-US" sz="24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Daerah dan Dana </a:t>
            </a:r>
            <a:r>
              <a:rPr lang="en-US" sz="24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</a:t>
            </a:r>
            <a:r>
              <a:rPr lang="id-ID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untuk memperkuat Desentralisasi Fiskal </a:t>
            </a:r>
            <a:br>
              <a:rPr lang="id-ID" sz="27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id-ID" sz="27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hevron 2"/>
          <p:cNvSpPr/>
          <p:nvPr/>
        </p:nvSpPr>
        <p:spPr>
          <a:xfrm>
            <a:off x="613415" y="1407619"/>
            <a:ext cx="2207352" cy="952124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0" name="Chevron 49"/>
          <p:cNvSpPr/>
          <p:nvPr/>
        </p:nvSpPr>
        <p:spPr>
          <a:xfrm>
            <a:off x="2876231" y="1444601"/>
            <a:ext cx="2207352" cy="926067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1" name="Chevron 50"/>
          <p:cNvSpPr/>
          <p:nvPr/>
        </p:nvSpPr>
        <p:spPr>
          <a:xfrm>
            <a:off x="5046312" y="1403066"/>
            <a:ext cx="2207352" cy="967607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2" name="Chevron 51"/>
          <p:cNvSpPr/>
          <p:nvPr/>
        </p:nvSpPr>
        <p:spPr>
          <a:xfrm>
            <a:off x="7201051" y="1396697"/>
            <a:ext cx="2207352" cy="973971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3" name="Chevron 52"/>
          <p:cNvSpPr/>
          <p:nvPr/>
        </p:nvSpPr>
        <p:spPr>
          <a:xfrm>
            <a:off x="9364213" y="1403066"/>
            <a:ext cx="2207352" cy="967607"/>
          </a:xfrm>
          <a:prstGeom prst="chevron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284" y="1466686"/>
            <a:ext cx="751614" cy="84036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100" y="1487451"/>
            <a:ext cx="751614" cy="84036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847" y="1466686"/>
            <a:ext cx="751614" cy="84036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795" y="1463398"/>
            <a:ext cx="751614" cy="84036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957" y="1460111"/>
            <a:ext cx="751614" cy="84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83995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74E23E-6076-4779-93C7-F8ABEBF27192}"/>
              </a:ext>
            </a:extLst>
          </p:cNvPr>
          <p:cNvSpPr/>
          <p:nvPr/>
        </p:nvSpPr>
        <p:spPr bwMode="auto">
          <a:xfrm>
            <a:off x="93537" y="140101"/>
            <a:ext cx="11851065" cy="96709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4" tIns="45718" rIns="91434" bIns="45718" numCol="1" rtlCol="0" anchor="ctr" anchorCtr="0" compatLnSpc="1">
            <a:prstTxWarp prst="textNoShape">
              <a:avLst/>
            </a:prstTxWarp>
          </a:bodyPr>
          <a:lstStyle/>
          <a:p>
            <a:pPr defTabSz="914332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Perlu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perbaikan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pengelolaan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keuangan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daerah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terutama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belanja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modal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dan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belanja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barang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id-ID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pemerintah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daerah</a:t>
            </a:r>
            <a:r>
              <a:rPr lang="id-ID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... (1/2)</a:t>
            </a:r>
          </a:p>
        </p:txBody>
      </p:sp>
      <p:sp>
        <p:nvSpPr>
          <p:cNvPr id="2" name="AutoShape 2" descr="Hasil gambar untuk icon air minum"/>
          <p:cNvSpPr>
            <a:spLocks noChangeAspect="1" noChangeArrowheads="1"/>
          </p:cNvSpPr>
          <p:nvPr/>
        </p:nvSpPr>
        <p:spPr bwMode="auto">
          <a:xfrm>
            <a:off x="155576" y="-685800"/>
            <a:ext cx="1428751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914332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5317" y="3505128"/>
            <a:ext cx="11198125" cy="25340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061478" y="4986024"/>
            <a:ext cx="1425467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sz="2800" b="1" dirty="0">
                <a:solidFill>
                  <a:srgbClr val="44546A">
                    <a:lumMod val="50000"/>
                  </a:srgbClr>
                </a:solidFill>
                <a:latin typeface="Century Gothic" panose="020B0502020202020204" pitchFamily="34" charset="0"/>
              </a:rPr>
              <a:t>20,4 %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50822" y="4974986"/>
            <a:ext cx="1441225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24,2 %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10049" y="3556189"/>
            <a:ext cx="4677607" cy="40011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Porsi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Belanja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Barang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1592" y="1257852"/>
            <a:ext cx="11201855" cy="218855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37937" y="2544675"/>
            <a:ext cx="1431503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sz="2800" b="1" dirty="0">
                <a:solidFill>
                  <a:srgbClr val="44546A">
                    <a:lumMod val="50000"/>
                  </a:srgbClr>
                </a:solidFill>
                <a:latin typeface="Century Gothic" panose="020B0502020202020204" pitchFamily="34" charset="0"/>
              </a:rPr>
              <a:t>70,7 %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56687" y="2541019"/>
            <a:ext cx="1532131" cy="523220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69,3 %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699704" y="1281515"/>
            <a:ext cx="4923681" cy="3847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b="1" dirty="0" err="1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Ketergantungan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 APBD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terhadap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 APBN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312607" y="1959261"/>
            <a:ext cx="817395" cy="38471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 defTabSz="914332"/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2014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323713" y="1955881"/>
            <a:ext cx="817395" cy="38471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 defTabSz="914332"/>
            <a:r>
              <a:rPr 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2371426" y="4297458"/>
            <a:ext cx="817395" cy="38471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2014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428441" y="4276259"/>
            <a:ext cx="817395" cy="38471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b="1" dirty="0">
                <a:solidFill>
                  <a:srgbClr val="C00000"/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710050" y="4012456"/>
            <a:ext cx="9702139" cy="181833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710050" y="1698271"/>
            <a:ext cx="9702140" cy="161494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002156" y="1805146"/>
            <a:ext cx="5303151" cy="1389320"/>
          </a:xfrm>
          <a:prstGeom prst="rect">
            <a:avLst/>
          </a:prstGeom>
          <a:noFill/>
          <a:ln w="285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040639" y="1842384"/>
            <a:ext cx="5264668" cy="1323435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id-ID" sz="16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Pemerintah daerah agar lebih mandiri dan kreatif dalam pengelolaan anggaran </a:t>
            </a:r>
            <a:r>
              <a:rPr lang="id-ID" sz="1600" b="1" dirty="0">
                <a:solidFill>
                  <a:schemeClr val="tx2">
                    <a:lumMod val="50000"/>
                  </a:schemeClr>
                </a:solidFill>
                <a:latin typeface="Century Gothic"/>
              </a:rPr>
              <a:t>→</a:t>
            </a:r>
            <a:r>
              <a:rPr lang="id-ID" sz="16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 mobilisasi sumber pendapatan daerah (pajak daerah dan retribusi daerah) tanpa menghambat iklim investasi dan melakukan efisiensi belanja daerah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24532" y="4266743"/>
            <a:ext cx="5285775" cy="1323435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id-ID" sz="16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Pemanfaatan belanja di daerah yang efektif, efisien, dan produktif </a:t>
            </a:r>
            <a:r>
              <a:rPr lang="id-ID" sz="1600" b="1" dirty="0">
                <a:solidFill>
                  <a:schemeClr val="tx2">
                    <a:lumMod val="50000"/>
                  </a:schemeClr>
                </a:solidFill>
                <a:latin typeface="Century Gothic"/>
              </a:rPr>
              <a:t>→</a:t>
            </a:r>
            <a:r>
              <a:rPr lang="id-ID" sz="16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 penghematan belanja honorarium, perjalanan dinas, dan paket meeting serta p</a:t>
            </a:r>
            <a:r>
              <a:rPr lang="sv-SE" sz="16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enajaman dan sinkronisasi Belanja Barang yang </a:t>
            </a:r>
            <a:r>
              <a:rPr lang="id-ID" sz="16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d</a:t>
            </a:r>
            <a:r>
              <a:rPr lang="sv-SE" sz="16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iserahkan kepada </a:t>
            </a:r>
            <a:r>
              <a:rPr lang="id-ID" sz="16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m</a:t>
            </a:r>
            <a:r>
              <a:rPr lang="sv-SE" sz="16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asyarakat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13" y="4019055"/>
            <a:ext cx="1055418" cy="105541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74" y="1644968"/>
            <a:ext cx="1487296" cy="1301384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>
          <a:xfrm>
            <a:off x="3457565" y="4514259"/>
            <a:ext cx="528697" cy="714526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own Arrow 6"/>
          <p:cNvSpPr/>
          <p:nvPr/>
        </p:nvSpPr>
        <p:spPr>
          <a:xfrm>
            <a:off x="3424605" y="2238410"/>
            <a:ext cx="570866" cy="7239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8" name="Rectangle 37"/>
          <p:cNvSpPr/>
          <p:nvPr/>
        </p:nvSpPr>
        <p:spPr>
          <a:xfrm>
            <a:off x="5895281" y="4226962"/>
            <a:ext cx="5303151" cy="1389320"/>
          </a:xfrm>
          <a:prstGeom prst="rect">
            <a:avLst/>
          </a:prstGeom>
          <a:noFill/>
          <a:ln w="285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30170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74E23E-6076-4779-93C7-F8ABEBF27192}"/>
              </a:ext>
            </a:extLst>
          </p:cNvPr>
          <p:cNvSpPr/>
          <p:nvPr/>
        </p:nvSpPr>
        <p:spPr bwMode="auto">
          <a:xfrm>
            <a:off x="93537" y="128226"/>
            <a:ext cx="11851065" cy="96709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4" tIns="45718" rIns="91434" bIns="45718" numCol="1" rtlCol="0" anchor="ctr" anchorCtr="0" compatLnSpc="1">
            <a:prstTxWarp prst="textNoShape">
              <a:avLst/>
            </a:prstTxWarp>
          </a:bodyPr>
          <a:lstStyle/>
          <a:p>
            <a:pPr defTabSz="914332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Perlu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perbaikan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pengelolaan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keuangan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daerah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terutama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belanja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modal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dan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belanja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barang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daerah</a:t>
            </a:r>
            <a:r>
              <a:rPr lang="id-ID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... (2/2)</a:t>
            </a:r>
          </a:p>
        </p:txBody>
      </p:sp>
      <p:sp>
        <p:nvSpPr>
          <p:cNvPr id="2" name="AutoShape 2" descr="Hasil gambar untuk icon air minum"/>
          <p:cNvSpPr>
            <a:spLocks noChangeAspect="1" noChangeArrowheads="1"/>
          </p:cNvSpPr>
          <p:nvPr/>
        </p:nvSpPr>
        <p:spPr bwMode="auto">
          <a:xfrm>
            <a:off x="155576" y="-685800"/>
            <a:ext cx="1428751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914332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AutoShape 4" descr="Hasil gambar untuk icon air minum"/>
          <p:cNvSpPr>
            <a:spLocks noChangeAspect="1" noChangeArrowheads="1"/>
          </p:cNvSpPr>
          <p:nvPr/>
        </p:nvSpPr>
        <p:spPr bwMode="auto">
          <a:xfrm>
            <a:off x="1734448" y="2161674"/>
            <a:ext cx="752232" cy="75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914332"/>
            <a:endParaRPr lang="en-US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52451" y="1243316"/>
            <a:ext cx="11161616" cy="21875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34269" y="2572566"/>
            <a:ext cx="1376843" cy="523220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sz="2800" b="1" dirty="0">
                <a:solidFill>
                  <a:srgbClr val="44546A">
                    <a:lumMod val="50000"/>
                  </a:srgbClr>
                </a:solidFill>
                <a:latin typeface="Century Gothic" panose="020B0502020202020204" pitchFamily="34" charset="0"/>
              </a:rPr>
              <a:t>24,7 %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36591" y="2576175"/>
            <a:ext cx="1304127" cy="523220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20,6%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2451" y="3473923"/>
            <a:ext cx="11161616" cy="25340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50044" y="5071845"/>
            <a:ext cx="134911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sz="2800" b="1" dirty="0">
                <a:solidFill>
                  <a:srgbClr val="44546A">
                    <a:lumMod val="50000"/>
                  </a:srgbClr>
                </a:solidFill>
                <a:latin typeface="Century Gothic" panose="020B0502020202020204" pitchFamily="34" charset="0"/>
              </a:rPr>
              <a:t>45,4 %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179037" y="5059137"/>
            <a:ext cx="1490853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37,8 %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760159" y="3534193"/>
            <a:ext cx="3997667" cy="40011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 defTabSz="914332"/>
            <a:r>
              <a:rPr lang="en-US" sz="20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Porsi</a:t>
            </a:r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Belanja</a:t>
            </a:r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Pegawai</a:t>
            </a:r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APBD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92309" y="1302352"/>
            <a:ext cx="3859479" cy="38471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Porsi</a:t>
            </a:r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Belanja</a:t>
            </a:r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 Modal APBD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544329" y="1808097"/>
            <a:ext cx="817395" cy="38471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2014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14571" y="1812537"/>
            <a:ext cx="817395" cy="38471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326785" y="4184544"/>
            <a:ext cx="817395" cy="38471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2014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434322" y="4171804"/>
            <a:ext cx="817395" cy="38471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927934" y="1718108"/>
            <a:ext cx="9413486" cy="151198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927933" y="4011104"/>
            <a:ext cx="9407501" cy="172468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078907" y="4409243"/>
            <a:ext cx="5030903" cy="877159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id-ID" sz="17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Komitmen daerah untuk mendukung birokrasi yang efisien, efektif, dan bebas korupsi untuk meningkatkan kualitas pelayanan publik </a:t>
            </a:r>
            <a:endParaRPr lang="en-US" sz="1700" b="1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805326" y="1880228"/>
            <a:ext cx="5357969" cy="1169547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/>
            <a:r>
              <a:rPr lang="id-ID" sz="14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Belanja Modal untuk pembangunan infrastruktur sejalan dengan prioritas nasional dan penghematan belanja gedung perkantoran baru dan kendaraan bermotor serta pengalokasian belanja pemeliharaan secara berkesinambungan untuk memperpanjang umur ekonomis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81" y="4054680"/>
            <a:ext cx="1055418" cy="10554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3" y="1681912"/>
            <a:ext cx="1019256" cy="1019256"/>
          </a:xfrm>
          <a:prstGeom prst="rect">
            <a:avLst/>
          </a:prstGeom>
        </p:spPr>
      </p:pic>
      <p:sp>
        <p:nvSpPr>
          <p:cNvPr id="34" name="Down Arrow 33"/>
          <p:cNvSpPr/>
          <p:nvPr/>
        </p:nvSpPr>
        <p:spPr>
          <a:xfrm>
            <a:off x="3543355" y="2107785"/>
            <a:ext cx="570866" cy="7239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Down Arrow 34"/>
          <p:cNvSpPr/>
          <p:nvPr/>
        </p:nvSpPr>
        <p:spPr>
          <a:xfrm>
            <a:off x="3538620" y="4520786"/>
            <a:ext cx="570866" cy="7239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6" name="Rectangle 35"/>
          <p:cNvSpPr/>
          <p:nvPr/>
        </p:nvSpPr>
        <p:spPr>
          <a:xfrm>
            <a:off x="5757826" y="1828896"/>
            <a:ext cx="5476231" cy="1270499"/>
          </a:xfrm>
          <a:prstGeom prst="rect">
            <a:avLst/>
          </a:prstGeom>
          <a:noFill/>
          <a:ln w="285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035240" y="4303024"/>
            <a:ext cx="5127567" cy="1151449"/>
          </a:xfrm>
          <a:prstGeom prst="rect">
            <a:avLst/>
          </a:prstGeom>
          <a:noFill/>
          <a:ln w="285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defTabSz="914332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87111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F71EF3B-6B02-564C-B2F7-84AB48C92FBD}"/>
              </a:ext>
            </a:extLst>
          </p:cNvPr>
          <p:cNvSpPr/>
          <p:nvPr/>
        </p:nvSpPr>
        <p:spPr bwMode="auto">
          <a:xfrm>
            <a:off x="-44115" y="-30403"/>
            <a:ext cx="12236115" cy="1656023"/>
          </a:xfrm>
          <a:prstGeom prst="rect">
            <a:avLst/>
          </a:prstGeom>
          <a:solidFill>
            <a:srgbClr val="32466B"/>
          </a:solidFill>
          <a:ln w="6350" cap="flat" cmpd="sng" algn="ctr">
            <a:solidFill>
              <a:srgbClr val="32466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34" tIns="45718" rIns="91434" bIns="45718" numCol="1" rtlCol="0" anchor="ctr" anchorCtr="0" compatLnSpc="1">
            <a:prstTxWarp prst="textNoShape">
              <a:avLst/>
            </a:prstTxWarp>
          </a:bodyPr>
          <a:lstStyle/>
          <a:p>
            <a:pPr defTabSz="99062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00" i="1" kern="0" dirty="0">
              <a:solidFill>
                <a:srgbClr val="F2F2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663EAC-D036-4249-AC19-A8AB5CC624A8}"/>
              </a:ext>
            </a:extLst>
          </p:cNvPr>
          <p:cNvSpPr txBox="1"/>
          <p:nvPr/>
        </p:nvSpPr>
        <p:spPr>
          <a:xfrm>
            <a:off x="25524" y="680423"/>
            <a:ext cx="7282856" cy="70788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lIns="91434" tIns="45718" rIns="91434" bIns="45718" rtlCol="0">
            <a:spAutoFit/>
          </a:bodyPr>
          <a:lstStyle/>
          <a:p>
            <a:pPr algn="ctr" defTabSz="99062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PENGUATAN KUALITAS DESENTRALISASI FISKAL</a:t>
            </a:r>
          </a:p>
          <a:p>
            <a:pPr algn="ctr" defTabSz="99062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 TRANSFER KE DAERAH DAN DANA DESA</a:t>
            </a:r>
            <a:endParaRPr lang="id-ID" sz="2000" b="1" kern="0" dirty="0">
              <a:solidFill>
                <a:srgbClr val="F2F2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A5778A-0C14-BF45-BF7C-21777DAAF694}"/>
              </a:ext>
            </a:extLst>
          </p:cNvPr>
          <p:cNvSpPr/>
          <p:nvPr/>
        </p:nvSpPr>
        <p:spPr>
          <a:xfrm>
            <a:off x="7429035" y="683089"/>
            <a:ext cx="4632343" cy="692493"/>
          </a:xfrm>
          <a:prstGeom prst="rect">
            <a:avLst/>
          </a:prstGeom>
          <a:ln w="19050">
            <a:solidFill>
              <a:schemeClr val="bg1"/>
            </a:solidFill>
            <a:prstDash val="sysDash"/>
          </a:ln>
        </p:spPr>
        <p:txBody>
          <a:bodyPr wrap="square" lIns="91434" tIns="45718" rIns="91434" bIns="45718">
            <a:spAutoFit/>
          </a:bodyPr>
          <a:lstStyle/>
          <a:p>
            <a:pPr defTabSz="99062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Diarahkan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mendukung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perbaikan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publik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daerah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akselerasi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saing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mendorong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belanja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produktif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membentuk</a:t>
            </a:r>
            <a:r>
              <a:rPr lang="en-US" sz="1300" b="1" i="1" kern="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i="1" kern="0" dirty="0" err="1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aset</a:t>
            </a:r>
            <a:endParaRPr lang="id-ID" sz="1300" b="1" i="1" kern="0" dirty="0">
              <a:solidFill>
                <a:srgbClr val="F2F2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\\FIRMWIDE.CORP.GS.COM\IBDROOT\PROJECTS\IBD-HK\STELLA2017\600573_1\_GRAPHICS\PHOTOSHOP\Images\INDONESIA_logo.png">
            <a:extLst>
              <a:ext uri="{FF2B5EF4-FFF2-40B4-BE49-F238E27FC236}">
                <a16:creationId xmlns:a16="http://schemas.microsoft.com/office/drawing/2014/main" id="{405CB934-EDEC-7D4F-982B-AE7DB8E6B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149" y="76200"/>
            <a:ext cx="603251" cy="527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22FBCD-F209-4141-AC12-C661422A5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3" y="76200"/>
            <a:ext cx="2151143" cy="527051"/>
          </a:xfrm>
          <a:prstGeom prst="rect">
            <a:avLst/>
          </a:prstGeom>
        </p:spPr>
      </p:pic>
      <p:sp>
        <p:nvSpPr>
          <p:cNvPr id="23" name="Slide Number Placeholder 1"/>
          <p:cNvSpPr>
            <a:spLocks noGrp="1"/>
          </p:cNvSpPr>
          <p:nvPr>
            <p:ph type="sldNum" idx="12"/>
          </p:nvPr>
        </p:nvSpPr>
        <p:spPr>
          <a:xfrm>
            <a:off x="9330068" y="6411480"/>
            <a:ext cx="2743200" cy="365125"/>
          </a:xfrm>
        </p:spPr>
        <p:txBody>
          <a:bodyPr/>
          <a:lstStyle/>
          <a:p>
            <a:pPr>
              <a:defRPr/>
            </a:pPr>
            <a:fld id="{936B6E1A-3C2D-43CB-B5FA-3D1BD1298B98}" type="slidenum">
              <a:rPr lang="id-ID" alt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id-ID" altLang="en-US" dirty="0">
              <a:solidFill>
                <a:prstClr val="black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761683" y="2278328"/>
            <a:ext cx="5302879" cy="3896871"/>
            <a:chOff x="722692" y="1379567"/>
            <a:chExt cx="5630565" cy="3896871"/>
          </a:xfrm>
        </p:grpSpPr>
        <p:sp>
          <p:nvSpPr>
            <p:cNvPr id="32" name="Content Placeholder 2">
              <a:extLst>
                <a:ext uri="{FF2B5EF4-FFF2-40B4-BE49-F238E27FC236}">
                  <a16:creationId xmlns:a16="http://schemas.microsoft.com/office/drawing/2014/main" id="{8DA05ADB-500A-A14A-BC2E-BA0A538EDB53}"/>
                </a:ext>
              </a:extLst>
            </p:cNvPr>
            <p:cNvSpPr txBox="1">
              <a:spLocks/>
            </p:cNvSpPr>
            <p:nvPr/>
          </p:nvSpPr>
          <p:spPr>
            <a:xfrm>
              <a:off x="1252735" y="1379567"/>
              <a:ext cx="5100522" cy="389687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base">
                <a:spcBef>
                  <a:spcPts val="960"/>
                </a:spcBef>
                <a:spcAft>
                  <a:spcPct val="0"/>
                </a:spcAft>
                <a:buNone/>
                <a:defRPr/>
              </a:pP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Meningkatkan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akses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kualitas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layanan</a:t>
              </a:r>
              <a:r>
                <a:rPr lang="en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dasar</a:t>
              </a:r>
              <a:r>
                <a:rPr lang="en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publik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daerah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seperti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pendidikan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0" indent="0" fontAlgn="base">
                <a:spcBef>
                  <a:spcPts val="960"/>
                </a:spcBef>
                <a:spcAft>
                  <a:spcPct val="0"/>
                </a:spcAft>
                <a:buNone/>
                <a:defRPr/>
              </a:pP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Mendukung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penguatan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infrastruktur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konektivitas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antar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wilayah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terutama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kawasan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3T;</a:t>
              </a:r>
            </a:p>
            <a:p>
              <a:pPr marL="0" indent="0" fontAlgn="base">
                <a:spcBef>
                  <a:spcPts val="960"/>
                </a:spcBef>
                <a:spcAft>
                  <a:spcPct val="0"/>
                </a:spcAft>
                <a:buNone/>
                <a:defRPr/>
              </a:pPr>
              <a:r>
                <a:rPr lang="id-ID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dukung</a:t>
              </a:r>
              <a:r>
                <a:rPr lang="id-ID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b="1" spc="-47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kesinambungan program </a:t>
              </a:r>
              <a:r>
                <a:rPr lang="en-US" sz="1500" b="1" spc="-47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strategis</a:t>
              </a:r>
              <a:r>
                <a:rPr lang="en-US" sz="1500" b="1" spc="-47" dirty="0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a.l</a:t>
              </a:r>
              <a:r>
                <a:rPr lang="en-US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pengentasan</a:t>
              </a:r>
              <a:r>
                <a:rPr lang="id-ID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kemiskinan,</a:t>
              </a:r>
              <a:r>
                <a:rPr lang="en-US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perlindungan</a:t>
              </a:r>
              <a:r>
                <a:rPr lang="en-US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sosial</a:t>
              </a:r>
              <a:r>
                <a:rPr lang="en-US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pembangunan</a:t>
              </a:r>
              <a:r>
                <a:rPr lang="en-US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SDM, 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akselerasi</a:t>
              </a:r>
              <a:r>
                <a:rPr lang="en-US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daya</a:t>
              </a:r>
              <a:r>
                <a:rPr lang="en-US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spc="1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saing</a:t>
              </a:r>
              <a:r>
                <a:rPr lang="en-US" sz="1500" spc="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fontAlgn="base">
                <a:spcBef>
                  <a:spcPts val="960"/>
                </a:spcBef>
                <a:spcAft>
                  <a:spcPct val="0"/>
                </a:spcAft>
                <a:buNone/>
                <a:defRPr/>
              </a:pP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Meningkatkan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sinergi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pusat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daerah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terutama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dalam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aspek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perencanaan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penganggaran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0" indent="0" fontAlgn="base">
                <a:spcBef>
                  <a:spcPts val="960"/>
                </a:spcBef>
                <a:spcAft>
                  <a:spcPct val="0"/>
                </a:spcAft>
                <a:buNone/>
                <a:defRPr/>
              </a:pPr>
              <a:r>
                <a:rPr 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Mendorong 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id-ID" sz="1500" b="1" spc="5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id-ID" sz="1500" b="1" spc="23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id-ID" sz="1500" b="1" spc="5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</a:t>
              </a:r>
              <a:r>
                <a:rPr lang="id-ID" sz="1500" b="1" spc="5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id-ID" sz="1500" b="1" spc="23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id-ID" sz="1500" b="1" spc="5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id-ID" sz="1500" b="1" spc="-5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</a:t>
              </a:r>
              <a:r>
                <a:rPr lang="id-ID" sz="1500" b="1" spc="5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id-ID" sz="1500" b="1" spc="1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</a:t>
              </a:r>
              <a:r>
                <a:rPr lang="id-ID" sz="1500" b="1" spc="1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b="1" spc="5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ae</a:t>
              </a:r>
              <a:r>
                <a:rPr lang="id-ID" sz="1500" b="1" spc="-4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ah</a:t>
              </a:r>
              <a:r>
                <a:rPr lang="id-ID" sz="1500" b="1" spc="17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yang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produktif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id-ID" sz="1500" b="1" spc="-1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id-ID" sz="1500" b="1" spc="-53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id-ID" sz="1500" b="1" spc="-1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id-ID" sz="1500" b="1" spc="-1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id-ID" sz="1500" b="1" spc="-125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id-ID" sz="1500" b="1" spc="1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spc="1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500" b="1" spc="1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b="1" spc="-1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id-ID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fisie</a:t>
              </a:r>
              <a:r>
                <a:rPr lang="id-ID" sz="1500" b="1" spc="5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id-ID" sz="1500" b="1" spc="17" dirty="0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id-ID" sz="1500" spc="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id-ID" sz="1500" spc="-3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</a:t>
              </a:r>
              <a:r>
                <a:rPr lang="id-ID" sz="1500" spc="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</a:t>
              </a:r>
              <a:r>
                <a:rPr lang="id-ID" sz="1500" spc="-4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r>
                <a:rPr 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</a:t>
              </a:r>
              <a:r>
                <a:rPr lang="id-ID" sz="1500" spc="1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</a:t>
              </a:r>
              <a:r>
                <a:rPr lang="id-ID" sz="1500" spc="-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id-ID" sz="1500" spc="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id-ID" sz="1500" spc="-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id-ID" sz="1500" spc="1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i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</a:t>
              </a:r>
              <a:r>
                <a:rPr lang="id-ID" sz="1500" i="1" spc="-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id-ID" sz="1500" i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</a:t>
              </a:r>
              <a:r>
                <a:rPr lang="id-ID" sz="1500" i="1" spc="1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1500" i="1" spc="-23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id-ID" sz="1500" i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 mon</a:t>
              </a:r>
              <a:r>
                <a:rPr lang="id-ID" sz="1500" i="1" spc="-1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id-ID" sz="1500" i="1" spc="-12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en-US" sz="1500" i="1" spc="-12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0" indent="0" fontAlgn="base">
                <a:spcBef>
                  <a:spcPts val="960"/>
                </a:spcBef>
                <a:spcAft>
                  <a:spcPct val="0"/>
                </a:spcAft>
                <a:buNone/>
                <a:defRPr/>
              </a:pP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Mendorong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strategi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pembiayaan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kreatif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bagi</a:t>
              </a:r>
              <a:r>
                <a:rPr lang="en-US" sz="15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Pemda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mengakselerasi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pembangunan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en-US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daerah</a:t>
              </a:r>
              <a:r>
                <a:rPr lang="en-US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id-ID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DF51AF7-F31B-4139-B992-AB675C14FD30}"/>
                </a:ext>
              </a:extLst>
            </p:cNvPr>
            <p:cNvSpPr/>
            <p:nvPr/>
          </p:nvSpPr>
          <p:spPr>
            <a:xfrm>
              <a:off x="722692" y="4082195"/>
              <a:ext cx="534732" cy="46149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D8C50B1-CBA1-4283-8CE9-22ABFB69098B}"/>
                </a:ext>
              </a:extLst>
            </p:cNvPr>
            <p:cNvSpPr/>
            <p:nvPr/>
          </p:nvSpPr>
          <p:spPr>
            <a:xfrm>
              <a:off x="738282" y="1424731"/>
              <a:ext cx="534732" cy="46149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EC36E0D-EDCA-4BB2-A0B6-224C3D0F174C}"/>
                </a:ext>
              </a:extLst>
            </p:cNvPr>
            <p:cNvSpPr/>
            <p:nvPr/>
          </p:nvSpPr>
          <p:spPr>
            <a:xfrm>
              <a:off x="734777" y="2032442"/>
              <a:ext cx="534732" cy="46149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F13B57E-11E9-4A5D-97DC-39388070147D}"/>
                </a:ext>
              </a:extLst>
            </p:cNvPr>
            <p:cNvSpPr/>
            <p:nvPr/>
          </p:nvSpPr>
          <p:spPr>
            <a:xfrm>
              <a:off x="742685" y="2721280"/>
              <a:ext cx="534732" cy="46149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94D8F5E-125E-4698-8E4A-B065422B344B}"/>
                </a:ext>
              </a:extLst>
            </p:cNvPr>
            <p:cNvSpPr/>
            <p:nvPr/>
          </p:nvSpPr>
          <p:spPr>
            <a:xfrm>
              <a:off x="729286" y="3412124"/>
              <a:ext cx="534732" cy="46149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68" name="Chart 67"/>
          <p:cNvGraphicFramePr>
            <a:graphicFrameLocks/>
          </p:cNvGraphicFramePr>
          <p:nvPr>
            <p:extLst/>
          </p:nvPr>
        </p:nvGraphicFramePr>
        <p:xfrm>
          <a:off x="98359" y="1676230"/>
          <a:ext cx="6150040" cy="2219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152403" y="3881935"/>
            <a:ext cx="6474028" cy="3385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34" tIns="45718" rIns="91434" bIns="45718" rtlCol="0" anchor="ctr">
            <a:spAutoFit/>
          </a:bodyPr>
          <a:lstStyle/>
          <a:p>
            <a:pPr algn="ctr" defTabSz="914332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Tantangan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Isu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Strategis</a:t>
            </a:r>
            <a:endParaRPr lang="en-US" sz="11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61189" y="1791386"/>
            <a:ext cx="5291497" cy="3385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34" tIns="45718" rIns="91434" bIns="45718" rtlCol="0" anchor="ctr">
            <a:spAutoFit/>
          </a:bodyPr>
          <a:lstStyle/>
          <a:p>
            <a:pPr algn="ctr" defTabSz="914332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Fokus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Kebijakan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  <a:endParaRPr lang="en-US" sz="11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001" y="6458084"/>
            <a:ext cx="2907051" cy="26160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91433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1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1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Kemenkeu</a:t>
            </a:r>
            <a:endParaRPr lang="en-US" sz="11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038749" y="4338924"/>
          <a:ext cx="3450995" cy="3708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450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/>
          </p:nvPr>
        </p:nvGraphicFramePr>
        <p:xfrm>
          <a:off x="3031986" y="4722479"/>
          <a:ext cx="3450995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450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/>
          </p:nvPr>
        </p:nvGraphicFramePr>
        <p:xfrm>
          <a:off x="3029225" y="5110449"/>
          <a:ext cx="3450995" cy="3708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450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/>
          </p:nvPr>
        </p:nvGraphicFramePr>
        <p:xfrm>
          <a:off x="3029225" y="5567849"/>
          <a:ext cx="3450995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450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/>
          </p:nvPr>
        </p:nvGraphicFramePr>
        <p:xfrm>
          <a:off x="3029225" y="6015223"/>
          <a:ext cx="3450995" cy="3708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450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>
            <p:extLst/>
          </p:nvPr>
        </p:nvGraphicFramePr>
        <p:xfrm>
          <a:off x="164788" y="4271084"/>
          <a:ext cx="3089051" cy="2413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98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Pemenuhan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Mandatory Spending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untuk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Pelayanan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</a:t>
                      </a:r>
                      <a:endParaRPr lang="en-US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3246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723"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Pendidikan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(20%)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daerah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memenuhi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(26,9%)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85"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Kesehatan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(10%)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daerah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memenuhi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(11,8%)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3"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Infrastruktur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(25% DTU)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daerah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memenuhi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(53,3%)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185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 </a:t>
                      </a: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(10% DTU)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daerah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memenuhi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(16,3%)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64584" y="4296160"/>
            <a:ext cx="3484059" cy="209288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marL="180962" indent="-180962" defTabSz="914332" eaLnBrk="0" fontAlgn="base" hangingPunct="0">
              <a:spcBef>
                <a:spcPct val="0"/>
              </a:spcBef>
              <a:spcAft>
                <a:spcPts val="300"/>
              </a:spcAft>
              <a:buFontTx/>
              <a:buAutoNum type="arabicPeriod"/>
              <a:defRPr/>
            </a:pP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Penguatan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SDM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akselerasi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saing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62" indent="-180962" defTabSz="914332" eaLnBrk="0" fontAlgn="base" hangingPunct="0">
              <a:spcBef>
                <a:spcPct val="0"/>
              </a:spcBef>
              <a:spcAft>
                <a:spcPts val="300"/>
              </a:spcAft>
              <a:buFontTx/>
              <a:buAutoNum type="arabicPeriod"/>
              <a:defRPr/>
            </a:pP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Pengurangan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kesenjangan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kemiskinan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daerah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62" indent="-180962" defTabSz="914332" eaLnBrk="0" fontAlgn="base" hangingPunct="0">
              <a:spcBef>
                <a:spcPct val="0"/>
              </a:spcBef>
              <a:spcAft>
                <a:spcPts val="300"/>
              </a:spcAft>
              <a:buFontTx/>
              <a:buAutoNum type="arabicPeriod"/>
              <a:defRPr/>
            </a:pP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Konektivitas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pemerataan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pembangunan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kewilayahan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62" indent="-180962" defTabSz="914332" eaLnBrk="0" fontAlgn="base" hangingPunct="0">
              <a:spcBef>
                <a:spcPct val="0"/>
              </a:spcBef>
              <a:spcAft>
                <a:spcPts val="300"/>
              </a:spcAft>
              <a:buFontTx/>
              <a:buAutoNum type="arabicPeriod"/>
              <a:defRPr/>
            </a:pP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iklim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kebencanaan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62" indent="-180962" defTabSz="914332" eaLnBrk="0" fontAlgn="base" hangingPunct="0">
              <a:spcBef>
                <a:spcPct val="0"/>
              </a:spcBef>
              <a:spcAft>
                <a:spcPts val="300"/>
              </a:spcAft>
              <a:buFontTx/>
              <a:buAutoNum type="arabicPeriod"/>
              <a:defRPr/>
            </a:pP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Mendorong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tambah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kesempatan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daerah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DF51AF7-F31B-4139-B992-AB675C14FD30}"/>
              </a:ext>
            </a:extLst>
          </p:cNvPr>
          <p:cNvSpPr/>
          <p:nvPr/>
        </p:nvSpPr>
        <p:spPr>
          <a:xfrm>
            <a:off x="6761189" y="5691497"/>
            <a:ext cx="503612" cy="46149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767" y="2379823"/>
            <a:ext cx="370456" cy="3725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643" y="2975659"/>
            <a:ext cx="370456" cy="37257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090" y="3678633"/>
            <a:ext cx="370456" cy="37257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215" y="4355341"/>
            <a:ext cx="370456" cy="37257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564" y="5025412"/>
            <a:ext cx="370456" cy="37257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944" y="5735953"/>
            <a:ext cx="370456" cy="37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46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28780018-14AF-47F9-970D-44F27E033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r="5621"/>
          <a:stretch/>
        </p:blipFill>
        <p:spPr bwMode="auto">
          <a:xfrm>
            <a:off x="0" y="-1"/>
            <a:ext cx="12192000" cy="6858002"/>
          </a:xfrm>
          <a:prstGeom prst="rect">
            <a:avLst/>
          </a:prstGeom>
          <a:noFill/>
          <a:extLst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CD13A94-D210-4A83-BD7D-E1FF1ADD9A78}"/>
              </a:ext>
            </a:extLst>
          </p:cNvPr>
          <p:cNvSpPr txBox="1">
            <a:spLocks/>
          </p:cNvSpPr>
          <p:nvPr/>
        </p:nvSpPr>
        <p:spPr bwMode="gray">
          <a:xfrm>
            <a:off x="5276282" y="2486067"/>
            <a:ext cx="5924550" cy="3323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5400" dirty="0">
                <a:solidFill>
                  <a:prstClr val="white"/>
                </a:solidFill>
                <a:latin typeface="Tw Cen MT" panose="020B0602020104020603" pitchFamily="34" charset="0"/>
                <a:ea typeface="Adobe Gothic Std B" panose="020B0800000000000000" pitchFamily="34" charset="-128"/>
              </a:rPr>
              <a:t>KEBIJAKAN TRANSFER</a:t>
            </a:r>
            <a:endParaRPr lang="en-US" sz="5400" dirty="0">
              <a:solidFill>
                <a:prstClr val="white"/>
              </a:solidFill>
              <a:latin typeface="Tw Cen MT" panose="020B0602020104020603" pitchFamily="34" charset="0"/>
              <a:ea typeface="Adobe Gothic Std B" panose="020B0800000000000000" pitchFamily="34" charset="-128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665E7C-7048-4E83-8238-4F020DD886FD}"/>
              </a:ext>
            </a:extLst>
          </p:cNvPr>
          <p:cNvCxnSpPr>
            <a:cxnSpLocks/>
          </p:cNvCxnSpPr>
          <p:nvPr/>
        </p:nvCxnSpPr>
        <p:spPr>
          <a:xfrm>
            <a:off x="5410200" y="5295900"/>
            <a:ext cx="3257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6ADD3E-61A8-41DF-92F1-C340F75F2B72}"/>
              </a:ext>
            </a:extLst>
          </p:cNvPr>
          <p:cNvCxnSpPr>
            <a:cxnSpLocks/>
          </p:cNvCxnSpPr>
          <p:nvPr/>
        </p:nvCxnSpPr>
        <p:spPr>
          <a:xfrm>
            <a:off x="5410200" y="5410200"/>
            <a:ext cx="281826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EE221-EA51-421E-BB04-3592D7458977}"/>
              </a:ext>
            </a:extLst>
          </p:cNvPr>
          <p:cNvCxnSpPr>
            <a:cxnSpLocks/>
          </p:cNvCxnSpPr>
          <p:nvPr/>
        </p:nvCxnSpPr>
        <p:spPr>
          <a:xfrm>
            <a:off x="5410200" y="5524500"/>
            <a:ext cx="23431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3ABD30-EA39-4CE7-9073-9C73ACCDFF94}"/>
              </a:ext>
            </a:extLst>
          </p:cNvPr>
          <p:cNvCxnSpPr>
            <a:cxnSpLocks/>
          </p:cNvCxnSpPr>
          <p:nvPr/>
        </p:nvCxnSpPr>
        <p:spPr>
          <a:xfrm>
            <a:off x="5410200" y="5638800"/>
            <a:ext cx="1905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52EDC-3374-4020-966C-DDA054C2895D}"/>
              </a:ext>
            </a:extLst>
          </p:cNvPr>
          <p:cNvSpPr/>
          <p:nvPr/>
        </p:nvSpPr>
        <p:spPr>
          <a:xfrm>
            <a:off x="0" y="0"/>
            <a:ext cx="5162550" cy="6858000"/>
          </a:xfrm>
          <a:prstGeom prst="rect">
            <a:avLst/>
          </a:prstGeom>
          <a:solidFill>
            <a:srgbClr val="DBB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A6AB409-9BC2-42DA-B164-FFAE447B079F}"/>
              </a:ext>
            </a:extLst>
          </p:cNvPr>
          <p:cNvSpPr/>
          <p:nvPr/>
        </p:nvSpPr>
        <p:spPr>
          <a:xfrm>
            <a:off x="856114" y="3085688"/>
            <a:ext cx="3429000" cy="3429000"/>
          </a:xfrm>
          <a:prstGeom prst="ellipse">
            <a:avLst/>
          </a:prstGeom>
          <a:solidFill>
            <a:srgbClr val="8B6A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prstClr val="white"/>
                </a:solidFill>
              </a:rPr>
              <a:t>Desentralisasi</a:t>
            </a:r>
            <a:r>
              <a:rPr lang="en-US" sz="2800" b="1" dirty="0">
                <a:solidFill>
                  <a:prstClr val="white"/>
                </a:solidFill>
              </a:rPr>
              <a:t> </a:t>
            </a:r>
            <a:r>
              <a:rPr lang="en-US" sz="2800" b="1" dirty="0" err="1">
                <a:solidFill>
                  <a:prstClr val="white"/>
                </a:solidFill>
              </a:rPr>
              <a:t>Fiskal</a:t>
            </a:r>
            <a:r>
              <a:rPr lang="en-US" sz="2800" b="1" dirty="0">
                <a:solidFill>
                  <a:prstClr val="white"/>
                </a:solidFill>
              </a:rPr>
              <a:t> yang </a:t>
            </a:r>
            <a:r>
              <a:rPr lang="en-US" sz="2800" b="1" dirty="0" err="1">
                <a:solidFill>
                  <a:prstClr val="white"/>
                </a:solidFill>
              </a:rPr>
              <a:t>Berkualitas</a:t>
            </a:r>
            <a:endParaRPr lang="en-US" sz="2800" b="1" dirty="0">
              <a:solidFill>
                <a:prstClr val="white"/>
              </a:solidFill>
            </a:endParaRPr>
          </a:p>
        </p:txBody>
      </p:sp>
      <p:pic>
        <p:nvPicPr>
          <p:cNvPr id="15" name="Picture 14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93446" y="253322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23"/>
          <p:cNvSpPr txBox="1"/>
          <p:nvPr/>
        </p:nvSpPr>
        <p:spPr>
          <a:xfrm>
            <a:off x="971550" y="1126862"/>
            <a:ext cx="31271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KEUANGAN</a:t>
            </a:r>
          </a:p>
          <a:p>
            <a:pPr algn="ctr"/>
            <a:r>
              <a:rPr lang="id-ID" sz="1100">
                <a:solidFill>
                  <a:sysClr val="windowText" lastClr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DIREKTORAT JENDERAL PERIMBANGAN KEUANGAN</a:t>
            </a:r>
            <a:endParaRPr lang="en-US" sz="1100" dirty="0">
              <a:solidFill>
                <a:sysClr val="windowText" lastClr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763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88E791-ED19-4DE7-B358-D119D505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84926"/>
            <a:ext cx="2743200" cy="365125"/>
          </a:xfrm>
        </p:spPr>
        <p:txBody>
          <a:bodyPr/>
          <a:lstStyle/>
          <a:p>
            <a:fld id="{11A70D8A-E604-428A-904A-3CA59F0BAB36}" type="slidenum">
              <a:rPr lang="en-US" smtClean="0">
                <a:cs typeface="Arial" panose="020B0604020202020204" pitchFamily="34" charset="0"/>
              </a:rPr>
              <a:t>13</a:t>
            </a:fld>
            <a:endParaRPr lang="en-US" dirty="0"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3394EF-CDBE-4417-8852-02558DAC7C63}"/>
              </a:ext>
            </a:extLst>
          </p:cNvPr>
          <p:cNvGrpSpPr/>
          <p:nvPr/>
        </p:nvGrpSpPr>
        <p:grpSpPr>
          <a:xfrm>
            <a:off x="1" y="132030"/>
            <a:ext cx="3186112" cy="580228"/>
            <a:chOff x="0" y="326896"/>
            <a:chExt cx="3208297" cy="580228"/>
          </a:xfrm>
        </p:grpSpPr>
        <p:sp>
          <p:nvSpPr>
            <p:cNvPr id="4" name="Pentagon 82">
              <a:extLst>
                <a:ext uri="{FF2B5EF4-FFF2-40B4-BE49-F238E27FC236}">
                  <a16:creationId xmlns:a16="http://schemas.microsoft.com/office/drawing/2014/main" id="{39E29A76-01F0-4863-B9BF-DA8E3457BBEA}"/>
                </a:ext>
              </a:extLst>
            </p:cNvPr>
            <p:cNvSpPr/>
            <p:nvPr/>
          </p:nvSpPr>
          <p:spPr>
            <a:xfrm>
              <a:off x="200862" y="326896"/>
              <a:ext cx="3007435" cy="576118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cs typeface="Arial" panose="020B0604020202020204" pitchFamily="34" charset="0"/>
              </a:endParaRPr>
            </a:p>
          </p:txBody>
        </p:sp>
        <p:sp>
          <p:nvSpPr>
            <p:cNvPr id="5" name="Pentagon 83">
              <a:extLst>
                <a:ext uri="{FF2B5EF4-FFF2-40B4-BE49-F238E27FC236}">
                  <a16:creationId xmlns:a16="http://schemas.microsoft.com/office/drawing/2014/main" id="{16653A11-F29A-43B4-A2E8-92BE2B5888C0}"/>
                </a:ext>
              </a:extLst>
            </p:cNvPr>
            <p:cNvSpPr/>
            <p:nvPr/>
          </p:nvSpPr>
          <p:spPr>
            <a:xfrm>
              <a:off x="0" y="326896"/>
              <a:ext cx="3007435" cy="576118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D03CE11-B34A-4021-9D8E-FC04925BFAE6}"/>
                </a:ext>
              </a:extLst>
            </p:cNvPr>
            <p:cNvSpPr txBox="1"/>
            <p:nvPr/>
          </p:nvSpPr>
          <p:spPr>
            <a:xfrm>
              <a:off x="150622" y="383904"/>
              <a:ext cx="25374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cs typeface="Arial" panose="020B0604020202020204" pitchFamily="34" charset="0"/>
                </a:rPr>
                <a:t>Overview TKDD</a:t>
              </a:r>
              <a:endParaRPr sz="2800" b="1" dirty="0">
                <a:cs typeface="Arial" panose="020B0604020202020204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F06AB1D-15A3-41D5-A1AC-DB5EB272DBCA}"/>
              </a:ext>
            </a:extLst>
          </p:cNvPr>
          <p:cNvSpPr/>
          <p:nvPr/>
        </p:nvSpPr>
        <p:spPr>
          <a:xfrm>
            <a:off x="3362433" y="99083"/>
            <a:ext cx="72031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" dirty="0" err="1">
                <a:ea typeface="Calibri" panose="020F0502020204030204" pitchFamily="34" charset="0"/>
                <a:cs typeface="Arial" panose="020B0604020202020204" pitchFamily="34" charset="0"/>
              </a:rPr>
              <a:t>Tabel</a:t>
            </a:r>
            <a:r>
              <a:rPr lang="en-US" sz="2400" b="1" spc="-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15" dirty="0" err="1">
                <a:ea typeface="Calibri" panose="020F0502020204030204" pitchFamily="34" charset="0"/>
                <a:cs typeface="Arial" panose="020B0604020202020204" pitchFamily="34" charset="0"/>
              </a:rPr>
              <a:t>Alokasi</a:t>
            </a:r>
            <a:r>
              <a:rPr lang="en-US" sz="2400" b="1" spc="-15" dirty="0"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US" sz="2400" b="1" dirty="0" err="1">
                <a:ea typeface="Calibri" panose="020F0502020204030204" pitchFamily="34" charset="0"/>
                <a:cs typeface="Arial" panose="020B0604020202020204" pitchFamily="34" charset="0"/>
              </a:rPr>
              <a:t>Re</a:t>
            </a:r>
            <a:r>
              <a:rPr lang="en-US" sz="2400" b="1" spc="5" dirty="0" err="1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2400" b="1" spc="-5" dirty="0" err="1">
                <a:ea typeface="Calibri" panose="020F0502020204030204" pitchFamily="34" charset="0"/>
                <a:cs typeface="Arial" panose="020B0604020202020204" pitchFamily="34" charset="0"/>
              </a:rPr>
              <a:t>li</a:t>
            </a:r>
            <a:r>
              <a:rPr lang="en-US" sz="2400" b="1" spc="-10" dirty="0" err="1"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US" sz="2400" b="1" spc="5" dirty="0" err="1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2400" b="1" spc="-10" dirty="0" err="1"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US" sz="2400" b="1" dirty="0" err="1"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b="1" spc="5" dirty="0">
                <a:ea typeface="Calibri" panose="020F0502020204030204" pitchFamily="34" charset="0"/>
                <a:cs typeface="Arial" panose="020B0604020202020204" pitchFamily="34" charset="0"/>
              </a:rPr>
              <a:t> T</a:t>
            </a:r>
            <a:r>
              <a:rPr lang="en-US" sz="2400" b="1" spc="-5" dirty="0"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US" sz="2400" b="1" dirty="0">
                <a:ea typeface="Calibri" panose="020F0502020204030204" pitchFamily="34" charset="0"/>
                <a:cs typeface="Arial" panose="020B0604020202020204" pitchFamily="34" charset="0"/>
              </a:rPr>
              <a:t>DD</a:t>
            </a:r>
            <a:r>
              <a:rPr lang="en-US" sz="2400" b="1" spc="-1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spc="5">
                <a:ea typeface="Calibri" panose="020F0502020204030204" pitchFamily="34" charset="0"/>
                <a:cs typeface="Arial" panose="020B0604020202020204" pitchFamily="34" charset="0"/>
              </a:rPr>
              <a:t>2015-2019</a:t>
            </a:r>
            <a:r>
              <a:rPr lang="en-US" sz="2400" b="1" spc="-15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id-ID" sz="2400" b="1" spc="-15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600" spc="-10"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spc="5" dirty="0" err="1"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1600" spc="-10" dirty="0" err="1"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en-US" sz="1600" spc="15" dirty="0" err="1"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1600" spc="-5" dirty="0" err="1">
                <a:ea typeface="Calibri" panose="020F0502020204030204" pitchFamily="34" charset="0"/>
                <a:cs typeface="Arial" panose="020B0604020202020204" pitchFamily="34" charset="0"/>
              </a:rPr>
              <a:t>li</a:t>
            </a:r>
            <a:r>
              <a:rPr lang="en-US" sz="1600" spc="5" dirty="0" err="1">
                <a:ea typeface="Calibri" panose="020F0502020204030204" pitchFamily="34" charset="0"/>
                <a:cs typeface="Arial" panose="020B0604020202020204" pitchFamily="34" charset="0"/>
              </a:rPr>
              <a:t>un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15ECF5-D55C-48C2-AD45-52E12E0F2CBA}"/>
              </a:ext>
            </a:extLst>
          </p:cNvPr>
          <p:cNvSpPr/>
          <p:nvPr/>
        </p:nvSpPr>
        <p:spPr>
          <a:xfrm>
            <a:off x="8846185" y="1201704"/>
            <a:ext cx="33235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spc="5" dirty="0"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400" i="1" spc="-5" dirty="0"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400" i="1" spc="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spc="-10" dirty="0" err="1"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400" i="1" spc="-5" dirty="0" err="1">
                <a:ea typeface="Calibri" panose="020F0502020204030204" pitchFamily="34" charset="0"/>
                <a:cs typeface="Arial" panose="020B0604020202020204" pitchFamily="34" charset="0"/>
              </a:rPr>
              <a:t>hu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1400" i="1" spc="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spc="-10" dirty="0"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400" i="1" spc="15" dirty="0"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n-US" sz="1400" i="1" spc="-10" dirty="0"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400" i="1" spc="2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rea</a:t>
            </a:r>
            <a:r>
              <a:rPr lang="en-US" sz="1400" i="1" spc="10" dirty="0" err="1">
                <a:ea typeface="Calibri" panose="020F0502020204030204" pitchFamily="34" charset="0"/>
                <a:cs typeface="Arial" panose="020B0604020202020204" pitchFamily="34" charset="0"/>
              </a:rPr>
              <a:t>li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sasi</a:t>
            </a:r>
            <a:r>
              <a:rPr lang="en-US" sz="1400" i="1" spc="2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spc="-10" dirty="0"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US" sz="1400" i="1" spc="-5" dirty="0"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D 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mencapai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>
                <a:ea typeface="Calibri" panose="020F0502020204030204" pitchFamily="34" charset="0"/>
                <a:cs typeface="Arial" panose="020B0604020202020204" pitchFamily="34" charset="0"/>
              </a:rPr>
              <a:t>Rp757,8 </a:t>
            </a:r>
            <a:r>
              <a:rPr lang="en-US" sz="1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triliun</a:t>
            </a:r>
            <a:r>
              <a:rPr lang="en-US" sz="1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atau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400" b="1" i="1" spc="-10" dirty="0">
                <a:ea typeface="Calibri" panose="020F0502020204030204" pitchFamily="34" charset="0"/>
                <a:cs typeface="Arial" panose="020B0604020202020204" pitchFamily="34" charset="0"/>
              </a:rPr>
              <a:t>98,9</a:t>
            </a:r>
            <a:r>
              <a:rPr lang="en-US" sz="1400" b="1" i="1" spc="2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spc="-5" dirty="0" err="1"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ers</a:t>
            </a:r>
            <a:r>
              <a:rPr lang="en-US" sz="1400" b="1" i="1" spc="5" dirty="0" err="1"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1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Terd</a:t>
            </a:r>
            <a:r>
              <a:rPr lang="en-US" sz="1400" i="1" spc="10" dirty="0" err="1"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ri</a:t>
            </a:r>
            <a:r>
              <a:rPr lang="en-US" sz="1400" i="1" spc="1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400" i="1" spc="-10" dirty="0" err="1"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as</a:t>
            </a:r>
            <a:r>
              <a:rPr lang="en-US" sz="1400" i="1" spc="2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spc="-10" dirty="0"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KD</a:t>
            </a:r>
            <a:r>
              <a:rPr lang="en-US" sz="1400" i="1" spc="1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sebesar</a:t>
            </a:r>
            <a:r>
              <a:rPr lang="en-US" sz="1400" i="1" spc="1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>
                <a:ea typeface="Calibri" panose="020F0502020204030204" pitchFamily="34" charset="0"/>
                <a:cs typeface="Arial" panose="020B0604020202020204" pitchFamily="34" charset="0"/>
              </a:rPr>
              <a:t>Rp</a:t>
            </a:r>
            <a:r>
              <a:rPr lang="en-US" sz="1400" b="1" i="1" spc="-10" dirty="0">
                <a:ea typeface="Calibri" panose="020F0502020204030204" pitchFamily="34" charset="0"/>
                <a:cs typeface="Arial" panose="020B0604020202020204" pitchFamily="34" charset="0"/>
              </a:rPr>
              <a:t>697,</a:t>
            </a:r>
            <a:r>
              <a:rPr lang="en-US" sz="1400" b="1" i="1" dirty="0"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US" sz="1400" b="1" i="1" spc="2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spc="-10" dirty="0" err="1"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1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en-US" sz="1400" b="1" i="1" spc="10" dirty="0" err="1">
                <a:ea typeface="Calibri" panose="020F0502020204030204" pitchFamily="34" charset="0"/>
                <a:cs typeface="Arial" panose="020B0604020202020204" pitchFamily="34" charset="0"/>
              </a:rPr>
              <a:t>ili</a:t>
            </a:r>
            <a:r>
              <a:rPr lang="en-US" sz="1400" b="1" i="1" spc="-5" dirty="0" err="1"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en-US" sz="1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1400" i="1" spc="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400" i="1" spc="-5" dirty="0"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US" sz="1400" i="1" spc="-10" dirty="0">
                <a:ea typeface="Calibri" panose="020F0502020204030204" pitchFamily="34" charset="0"/>
                <a:cs typeface="Arial" panose="020B0604020202020204" pitchFamily="34" charset="0"/>
              </a:rPr>
              <a:t>8,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8 </a:t>
            </a:r>
            <a:r>
              <a:rPr lang="en-US" sz="1400" i="1" spc="-5" dirty="0" err="1"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ers</a:t>
            </a:r>
            <a:r>
              <a:rPr lang="en-US" sz="1400" i="1" spc="5" dirty="0" err="1"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1400" i="1" spc="-5" dirty="0" err="1"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US" sz="1400" i="1" spc="1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spc="-5" dirty="0"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an</a:t>
            </a:r>
            <a:r>
              <a:rPr lang="en-US" sz="1400" i="1" spc="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spc="-5" dirty="0"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400" i="1" spc="-5" dirty="0"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400" i="1" spc="1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spc="-5" dirty="0" err="1"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esa</a:t>
            </a:r>
            <a:r>
              <a:rPr lang="en-US" sz="1400" i="1" spc="1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sebesar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>
                <a:ea typeface="Calibri" panose="020F0502020204030204" pitchFamily="34" charset="0"/>
                <a:cs typeface="Arial" panose="020B0604020202020204" pitchFamily="34" charset="0"/>
              </a:rPr>
              <a:t>Rp</a:t>
            </a:r>
            <a:r>
              <a:rPr lang="en-US" sz="1400" b="1" i="1" spc="-10" dirty="0">
                <a:ea typeface="Calibri" panose="020F0502020204030204" pitchFamily="34" charset="0"/>
                <a:cs typeface="Arial" panose="020B0604020202020204" pitchFamily="34" charset="0"/>
              </a:rPr>
              <a:t>59,</a:t>
            </a:r>
            <a:r>
              <a:rPr lang="en-US" sz="1400" b="1" i="1" dirty="0"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US" sz="1400" b="1" i="1" spc="2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spc="-10" dirty="0" err="1"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1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en-US" sz="1400" b="1" i="1" spc="10" dirty="0" err="1">
                <a:ea typeface="Calibri" panose="020F0502020204030204" pitchFamily="34" charset="0"/>
                <a:cs typeface="Arial" panose="020B0604020202020204" pitchFamily="34" charset="0"/>
              </a:rPr>
              <a:t>ili</a:t>
            </a:r>
            <a:r>
              <a:rPr lang="en-US" sz="1400" b="1" i="1" spc="-5" dirty="0" err="1"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en-US" sz="1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400" i="1" spc="-5" dirty="0"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US" sz="1400" i="1" spc="-10" dirty="0">
                <a:ea typeface="Calibri" panose="020F0502020204030204" pitchFamily="34" charset="0"/>
                <a:cs typeface="Arial" panose="020B0604020202020204" pitchFamily="34" charset="0"/>
              </a:rPr>
              <a:t>9,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8 </a:t>
            </a:r>
            <a:r>
              <a:rPr lang="en-US" sz="1400" i="1" spc="-5" dirty="0" err="1"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ers</a:t>
            </a:r>
            <a:r>
              <a:rPr lang="en-US" sz="1400" i="1" spc="5" dirty="0" err="1"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1400" i="1" spc="-5" dirty="0" err="1"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sz="1400" i="1" dirty="0"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200F7AC-8AAF-413D-9293-895DD04E4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2" y="854952"/>
            <a:ext cx="8770303" cy="2294757"/>
          </a:xfrm>
          <a:prstGeom prst="rect">
            <a:avLst/>
          </a:prstGeom>
        </p:spPr>
      </p:pic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A73538E8-1FEE-4FD1-95E6-8ECEB3A03D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7464312"/>
              </p:ext>
            </p:extLst>
          </p:nvPr>
        </p:nvGraphicFramePr>
        <p:xfrm>
          <a:off x="6387207" y="4055633"/>
          <a:ext cx="5680262" cy="2609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33">
            <a:extLst>
              <a:ext uri="{FF2B5EF4-FFF2-40B4-BE49-F238E27FC236}">
                <a16:creationId xmlns:a16="http://schemas.microsoft.com/office/drawing/2014/main" id="{4E25C944-2267-4197-83D2-61C2DC1BE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01" y="3289473"/>
            <a:ext cx="4384149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chemeClr val="bg1"/>
                </a:solidFill>
                <a:cs typeface="Arial" panose="020B0604020202020204" pitchFamily="34" charset="0"/>
              </a:rPr>
              <a:t>ARAH KEBIJAKAN TKDD 2020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A73538E8-1FEE-4FD1-95E6-8ECEB3A03D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5345022"/>
              </p:ext>
            </p:extLst>
          </p:nvPr>
        </p:nvGraphicFramePr>
        <p:xfrm>
          <a:off x="60511" y="4055633"/>
          <a:ext cx="6269545" cy="2694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6" name="Rounded Rectangle 4"/>
          <p:cNvSpPr txBox="1"/>
          <p:nvPr/>
        </p:nvSpPr>
        <p:spPr>
          <a:xfrm>
            <a:off x="3548743" y="3289001"/>
            <a:ext cx="8481107" cy="71534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lvl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 err="1">
                <a:cs typeface="Arial" panose="020B0604020202020204" pitchFamily="34" charset="0"/>
              </a:rPr>
              <a:t>Pengalokasian</a:t>
            </a:r>
            <a:r>
              <a:rPr lang="en-US" sz="1600" kern="1200" dirty="0">
                <a:cs typeface="Arial" panose="020B0604020202020204" pitchFamily="34" charset="0"/>
              </a:rPr>
              <a:t> </a:t>
            </a:r>
            <a:r>
              <a:rPr lang="en-US" sz="1600" kern="1200" dirty="0" err="1">
                <a:cs typeface="Arial" panose="020B0604020202020204" pitchFamily="34" charset="0"/>
              </a:rPr>
              <a:t>dan</a:t>
            </a:r>
            <a:r>
              <a:rPr lang="en-US" sz="1600" kern="1200" dirty="0">
                <a:cs typeface="Arial" panose="020B0604020202020204" pitchFamily="34" charset="0"/>
              </a:rPr>
              <a:t> </a:t>
            </a:r>
            <a:r>
              <a:rPr lang="en-US" sz="1600" kern="1200" dirty="0" err="1">
                <a:cs typeface="Arial" panose="020B0604020202020204" pitchFamily="34" charset="0"/>
              </a:rPr>
              <a:t>pengaturan</a:t>
            </a:r>
            <a:r>
              <a:rPr lang="en-US" sz="1600" kern="1200" dirty="0">
                <a:cs typeface="Arial" panose="020B0604020202020204" pitchFamily="34" charset="0"/>
              </a:rPr>
              <a:t> TKDD yang </a:t>
            </a:r>
            <a:r>
              <a:rPr lang="en-US" sz="1600" b="1" kern="1200" dirty="0" err="1">
                <a:solidFill>
                  <a:srgbClr val="FFFF00"/>
                </a:solidFill>
                <a:cs typeface="Arial" panose="020B0604020202020204" pitchFamily="34" charset="0"/>
              </a:rPr>
              <a:t>mendorong</a:t>
            </a:r>
            <a:r>
              <a:rPr lang="en-US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id-ID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kinerja</a:t>
            </a:r>
            <a:r>
              <a:rPr lang="en-US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n-US" sz="1600" b="1" kern="1200" dirty="0" err="1">
                <a:solidFill>
                  <a:srgbClr val="FFFF00"/>
                </a:solidFill>
                <a:cs typeface="Arial" panose="020B0604020202020204" pitchFamily="34" charset="0"/>
              </a:rPr>
              <a:t>belanja</a:t>
            </a:r>
            <a:r>
              <a:rPr lang="en-US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 Daerah </a:t>
            </a:r>
            <a:r>
              <a:rPr lang="en-US" sz="1600" kern="1200" dirty="0" err="1">
                <a:cs typeface="Arial" panose="020B0604020202020204" pitchFamily="34" charset="0"/>
              </a:rPr>
              <a:t>secara</a:t>
            </a:r>
            <a:r>
              <a:rPr lang="en-US" sz="1600" kern="1200" dirty="0">
                <a:cs typeface="Arial" panose="020B0604020202020204" pitchFamily="34" charset="0"/>
              </a:rPr>
              <a:t> </a:t>
            </a:r>
            <a:r>
              <a:rPr lang="en-US" sz="1600" kern="1200" dirty="0" err="1">
                <a:cs typeface="Arial" panose="020B0604020202020204" pitchFamily="34" charset="0"/>
              </a:rPr>
              <a:t>efektif</a:t>
            </a:r>
            <a:r>
              <a:rPr lang="en-US" sz="1600" kern="1200" dirty="0">
                <a:cs typeface="Arial" panose="020B0604020202020204" pitchFamily="34" charset="0"/>
              </a:rPr>
              <a:t> </a:t>
            </a:r>
            <a:r>
              <a:rPr lang="en-US" sz="1600" kern="1200" dirty="0" err="1">
                <a:cs typeface="Arial" panose="020B0604020202020204" pitchFamily="34" charset="0"/>
              </a:rPr>
              <a:t>dan</a:t>
            </a:r>
            <a:r>
              <a:rPr lang="en-US" sz="1600" kern="1200" dirty="0">
                <a:cs typeface="Arial" panose="020B0604020202020204" pitchFamily="34" charset="0"/>
              </a:rPr>
              <a:t> </a:t>
            </a:r>
            <a:r>
              <a:rPr lang="en-US" sz="1600" kern="1200" dirty="0" err="1">
                <a:cs typeface="Arial" panose="020B0604020202020204" pitchFamily="34" charset="0"/>
              </a:rPr>
              <a:t>efisien</a:t>
            </a:r>
            <a:r>
              <a:rPr lang="en-US" sz="1600" kern="1200" dirty="0">
                <a:cs typeface="Arial" panose="020B0604020202020204" pitchFamily="34" charset="0"/>
              </a:rPr>
              <a:t>,</a:t>
            </a:r>
            <a:r>
              <a:rPr lang="id-ID" sz="1600" kern="1200" dirty="0">
                <a:cs typeface="Arial" panose="020B0604020202020204" pitchFamily="34" charset="0"/>
              </a:rPr>
              <a:t> </a:t>
            </a:r>
            <a:r>
              <a:rPr lang="en-US" sz="1600" kern="1200" dirty="0">
                <a:cs typeface="Arial" panose="020B0604020202020204" pitchFamily="34" charset="0"/>
              </a:rPr>
              <a:t> </a:t>
            </a:r>
            <a:r>
              <a:rPr lang="en-US" sz="1600" kern="1200" dirty="0" err="1">
                <a:cs typeface="Arial" panose="020B0604020202020204" pitchFamily="34" charset="0"/>
              </a:rPr>
              <a:t>memegang</a:t>
            </a:r>
            <a:r>
              <a:rPr lang="en-US" sz="1600" kern="1200" dirty="0">
                <a:cs typeface="Arial" panose="020B0604020202020204" pitchFamily="34" charset="0"/>
              </a:rPr>
              <a:t> </a:t>
            </a:r>
            <a:r>
              <a:rPr lang="en-US" sz="1600" b="1" kern="1200" dirty="0" err="1">
                <a:solidFill>
                  <a:srgbClr val="FFFF00"/>
                </a:solidFill>
                <a:cs typeface="Arial" panose="020B0604020202020204" pitchFamily="34" charset="0"/>
              </a:rPr>
              <a:t>prinsip</a:t>
            </a:r>
            <a:r>
              <a:rPr lang="en-US" sz="1600" b="1" i="1" kern="1200" dirty="0">
                <a:solidFill>
                  <a:srgbClr val="FFFF00"/>
                </a:solidFill>
                <a:cs typeface="Arial" panose="020B0604020202020204" pitchFamily="34" charset="0"/>
              </a:rPr>
              <a:t> value for money</a:t>
            </a:r>
            <a:r>
              <a:rPr lang="en-US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n-US" sz="1600" kern="1200" dirty="0" err="1">
                <a:cs typeface="Arial" panose="020B0604020202020204" pitchFamily="34" charset="0"/>
              </a:rPr>
              <a:t>dan</a:t>
            </a:r>
            <a:r>
              <a:rPr lang="en-US" sz="1600" kern="1200" dirty="0">
                <a:cs typeface="Arial" panose="020B0604020202020204" pitchFamily="34" charset="0"/>
              </a:rPr>
              <a:t> </a:t>
            </a:r>
            <a:r>
              <a:rPr lang="en-US" sz="1600" b="1" kern="1200" dirty="0" err="1">
                <a:solidFill>
                  <a:srgbClr val="FFFF00"/>
                </a:solidFill>
                <a:cs typeface="Arial" panose="020B0604020202020204" pitchFamily="34" charset="0"/>
              </a:rPr>
              <a:t>sinergi</a:t>
            </a:r>
            <a:r>
              <a:rPr lang="en-US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n-US" sz="1600" b="1" kern="1200" dirty="0" err="1">
                <a:solidFill>
                  <a:srgbClr val="FFFF00"/>
                </a:solidFill>
                <a:cs typeface="Arial" panose="020B0604020202020204" pitchFamily="34" charset="0"/>
              </a:rPr>
              <a:t>antar</a:t>
            </a:r>
            <a:r>
              <a:rPr lang="en-US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n-US" sz="1600" b="1" kern="1200" dirty="0" err="1">
                <a:solidFill>
                  <a:srgbClr val="FFFF00"/>
                </a:solidFill>
                <a:cs typeface="Arial" panose="020B0604020202020204" pitchFamily="34" charset="0"/>
              </a:rPr>
              <a:t>belanja</a:t>
            </a:r>
            <a:r>
              <a:rPr lang="en-US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n-US" sz="1600" b="1" kern="1200" dirty="0" err="1">
                <a:solidFill>
                  <a:srgbClr val="FFFF00"/>
                </a:solidFill>
                <a:cs typeface="Arial" panose="020B0604020202020204" pitchFamily="34" charset="0"/>
              </a:rPr>
              <a:t>pusat</a:t>
            </a:r>
            <a:r>
              <a:rPr lang="en-US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n-US" sz="1600" b="1" kern="1200" dirty="0" err="1">
                <a:solidFill>
                  <a:srgbClr val="FFFF00"/>
                </a:solidFill>
                <a:cs typeface="Arial" panose="020B0604020202020204" pitchFamily="34" charset="0"/>
              </a:rPr>
              <a:t>dan</a:t>
            </a:r>
            <a:r>
              <a:rPr lang="en-US" sz="1600" b="1" kern="12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n-US" sz="1600" b="1" kern="1200" dirty="0" err="1">
                <a:solidFill>
                  <a:srgbClr val="FFFF00"/>
                </a:solidFill>
                <a:cs typeface="Arial" panose="020B0604020202020204" pitchFamily="34" charset="0"/>
              </a:rPr>
              <a:t>daerah</a:t>
            </a:r>
            <a:r>
              <a:rPr lang="en-US" sz="1400" kern="1200" dirty="0"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7" name="Picture 16" descr="Hasil gambar untuk kementerian keuangan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26554" y="154788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46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383" y="1220273"/>
            <a:ext cx="10515600" cy="5399314"/>
          </a:xfrm>
        </p:spPr>
        <p:txBody>
          <a:bodyPr>
            <a:normAutofit fontScale="77500" lnSpcReduction="20000"/>
          </a:bodyPr>
          <a:lstStyle/>
          <a:p>
            <a:pPr marL="360363" indent="-360363" algn="just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AU" dirty="0" err="1"/>
              <a:t>Penguatan</a:t>
            </a:r>
            <a:r>
              <a:rPr lang="en-AU" dirty="0"/>
              <a:t> </a:t>
            </a:r>
            <a:r>
              <a:rPr lang="en-AU" dirty="0" err="1"/>
              <a:t>kebijakan</a:t>
            </a:r>
            <a:r>
              <a:rPr lang="en-AU" dirty="0"/>
              <a:t> </a:t>
            </a:r>
            <a:r>
              <a:rPr lang="en-AU" b="1" dirty="0" err="1"/>
              <a:t>afirmasi</a:t>
            </a:r>
            <a:r>
              <a:rPr lang="en-AU" dirty="0"/>
              <a:t> </a:t>
            </a:r>
            <a:r>
              <a:rPr lang="en-AU" dirty="0" err="1"/>
              <a:t>kepada</a:t>
            </a:r>
            <a:r>
              <a:rPr lang="en-AU" dirty="0"/>
              <a:t> </a:t>
            </a:r>
            <a:r>
              <a:rPr lang="en-AU" dirty="0" err="1"/>
              <a:t>daerah</a:t>
            </a:r>
            <a:r>
              <a:rPr lang="en-AU" dirty="0"/>
              <a:t> </a:t>
            </a:r>
            <a:r>
              <a:rPr lang="en-AU" dirty="0" err="1"/>
              <a:t>tertinggal</a:t>
            </a:r>
            <a:r>
              <a:rPr lang="en-AU" dirty="0"/>
              <a:t>, </a:t>
            </a:r>
            <a:r>
              <a:rPr lang="en-AU" dirty="0" err="1"/>
              <a:t>terluar</a:t>
            </a:r>
            <a:r>
              <a:rPr lang="en-AU" dirty="0"/>
              <a:t> </a:t>
            </a:r>
            <a:r>
              <a:rPr lang="en-AU" dirty="0" err="1"/>
              <a:t>dan</a:t>
            </a:r>
            <a:r>
              <a:rPr lang="en-AU" dirty="0"/>
              <a:t> </a:t>
            </a:r>
            <a:r>
              <a:rPr lang="en-AU" dirty="0" err="1"/>
              <a:t>terpencil</a:t>
            </a:r>
            <a:r>
              <a:rPr lang="en-AU" dirty="0"/>
              <a:t> </a:t>
            </a:r>
            <a:r>
              <a:rPr lang="en-AU" dirty="0" err="1"/>
              <a:t>untuk</a:t>
            </a:r>
            <a:r>
              <a:rPr lang="en-AU" dirty="0"/>
              <a:t> </a:t>
            </a:r>
            <a:r>
              <a:rPr lang="en-AU" dirty="0" err="1"/>
              <a:t>mengejar</a:t>
            </a:r>
            <a:r>
              <a:rPr lang="en-AU" dirty="0"/>
              <a:t> </a:t>
            </a:r>
            <a:r>
              <a:rPr lang="en-AU" dirty="0" err="1"/>
              <a:t>ketertinggalan</a:t>
            </a:r>
            <a:r>
              <a:rPr lang="en-AU" dirty="0"/>
              <a:t> </a:t>
            </a:r>
            <a:r>
              <a:rPr lang="en-AU" dirty="0" err="1"/>
              <a:t>kuantitas</a:t>
            </a:r>
            <a:r>
              <a:rPr lang="en-AU" dirty="0"/>
              <a:t> </a:t>
            </a:r>
            <a:r>
              <a:rPr lang="en-AU" dirty="0" err="1"/>
              <a:t>dan</a:t>
            </a:r>
            <a:r>
              <a:rPr lang="en-AU" dirty="0"/>
              <a:t> </a:t>
            </a:r>
            <a:r>
              <a:rPr lang="en-AU" dirty="0" err="1"/>
              <a:t>kualitas</a:t>
            </a:r>
            <a:r>
              <a:rPr lang="en-AU" dirty="0"/>
              <a:t> </a:t>
            </a:r>
            <a:r>
              <a:rPr lang="en-AU" dirty="0" err="1"/>
              <a:t>layanan</a:t>
            </a:r>
            <a:r>
              <a:rPr lang="en-AU" dirty="0"/>
              <a:t> public </a:t>
            </a:r>
            <a:r>
              <a:rPr lang="en-AU" dirty="0" err="1"/>
              <a:t>utamanya</a:t>
            </a:r>
            <a:r>
              <a:rPr lang="en-AU" dirty="0"/>
              <a:t> </a:t>
            </a:r>
            <a:r>
              <a:rPr lang="en-AU" dirty="0" err="1"/>
              <a:t>untuk</a:t>
            </a:r>
            <a:r>
              <a:rPr lang="en-AU" dirty="0"/>
              <a:t> </a:t>
            </a:r>
            <a:r>
              <a:rPr lang="en-AU" b="1" dirty="0" err="1"/>
              <a:t>infrastruktur</a:t>
            </a:r>
            <a:r>
              <a:rPr lang="en-AU" b="1" dirty="0"/>
              <a:t> </a:t>
            </a:r>
            <a:r>
              <a:rPr lang="en-AU" b="1" dirty="0" err="1"/>
              <a:t>konektifitas</a:t>
            </a:r>
            <a:r>
              <a:rPr lang="en-AU" b="1" dirty="0"/>
              <a:t> </a:t>
            </a:r>
            <a:r>
              <a:rPr lang="en-AU" dirty="0"/>
              <a:t>(</a:t>
            </a:r>
            <a:r>
              <a:rPr lang="en-AU" dirty="0" err="1"/>
              <a:t>dari</a:t>
            </a:r>
            <a:r>
              <a:rPr lang="en-AU" dirty="0"/>
              <a:t> </a:t>
            </a:r>
            <a:r>
              <a:rPr lang="en-AU" dirty="0" err="1"/>
              <a:t>desa</a:t>
            </a:r>
            <a:r>
              <a:rPr lang="en-AU" dirty="0"/>
              <a:t> </a:t>
            </a:r>
            <a:r>
              <a:rPr lang="en-AU" dirty="0" err="1"/>
              <a:t>ke</a:t>
            </a:r>
            <a:r>
              <a:rPr lang="en-AU" dirty="0"/>
              <a:t> </a:t>
            </a:r>
            <a:r>
              <a:rPr lang="en-AU" dirty="0" err="1"/>
              <a:t>pusat</a:t>
            </a:r>
            <a:r>
              <a:rPr lang="en-AU" dirty="0"/>
              <a:t> </a:t>
            </a:r>
            <a:r>
              <a:rPr lang="en-AU" dirty="0" err="1"/>
              <a:t>pertumbuhan</a:t>
            </a:r>
            <a:r>
              <a:rPr lang="en-AU" dirty="0"/>
              <a:t> </a:t>
            </a:r>
            <a:r>
              <a:rPr lang="en-AU" dirty="0" err="1"/>
              <a:t>ekonomi</a:t>
            </a:r>
            <a:r>
              <a:rPr lang="en-AU" dirty="0"/>
              <a:t>)</a:t>
            </a:r>
          </a:p>
          <a:p>
            <a:pPr marL="360363" indent="-360363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AU" dirty="0" err="1"/>
              <a:t>Penguatan</a:t>
            </a:r>
            <a:r>
              <a:rPr lang="en-AU" dirty="0"/>
              <a:t> </a:t>
            </a:r>
            <a:r>
              <a:rPr lang="en-AU" b="1" i="1" dirty="0"/>
              <a:t>integrated program based transfer </a:t>
            </a:r>
            <a:r>
              <a:rPr lang="en-AU" dirty="0"/>
              <a:t>yang </a:t>
            </a:r>
            <a:r>
              <a:rPr lang="en-AU" dirty="0" err="1"/>
              <a:t>terintegrasi</a:t>
            </a:r>
            <a:r>
              <a:rPr lang="en-AU" dirty="0"/>
              <a:t> </a:t>
            </a:r>
            <a:r>
              <a:rPr lang="en-AU" dirty="0" err="1"/>
              <a:t>antar</a:t>
            </a:r>
            <a:r>
              <a:rPr lang="en-AU" dirty="0"/>
              <a:t> </a:t>
            </a:r>
            <a:r>
              <a:rPr lang="en-AU" dirty="0" err="1"/>
              <a:t>berbagai</a:t>
            </a:r>
            <a:r>
              <a:rPr lang="en-AU" dirty="0"/>
              <a:t> </a:t>
            </a:r>
            <a:r>
              <a:rPr lang="en-AU" dirty="0" err="1"/>
              <a:t>jenis</a:t>
            </a:r>
            <a:r>
              <a:rPr lang="en-AU" dirty="0"/>
              <a:t> transfer </a:t>
            </a:r>
            <a:r>
              <a:rPr lang="en-AU" dirty="0" err="1"/>
              <a:t>dan</a:t>
            </a:r>
            <a:r>
              <a:rPr lang="en-AU" dirty="0"/>
              <a:t> </a:t>
            </a:r>
            <a:r>
              <a:rPr lang="en-AU" dirty="0" err="1"/>
              <a:t>belanja</a:t>
            </a:r>
            <a:r>
              <a:rPr lang="en-AU" dirty="0"/>
              <a:t> K/L, </a:t>
            </a:r>
            <a:r>
              <a:rPr lang="en-AU" dirty="0" err="1"/>
              <a:t>utamanya</a:t>
            </a:r>
            <a:r>
              <a:rPr lang="en-AU" dirty="0"/>
              <a:t> </a:t>
            </a:r>
            <a:r>
              <a:rPr lang="en-AU" dirty="0" err="1"/>
              <a:t>untuk</a:t>
            </a:r>
            <a:r>
              <a:rPr lang="en-AU" dirty="0"/>
              <a:t> </a:t>
            </a:r>
            <a:r>
              <a:rPr lang="en-AU" b="1" dirty="0" err="1"/>
              <a:t>pengentasan</a:t>
            </a:r>
            <a:r>
              <a:rPr lang="en-AU" b="1" dirty="0"/>
              <a:t> stunting, program Indonesia </a:t>
            </a:r>
            <a:r>
              <a:rPr lang="en-AU" b="1" dirty="0" err="1"/>
              <a:t>bersih</a:t>
            </a:r>
            <a:r>
              <a:rPr lang="en-AU" b="1" dirty="0"/>
              <a:t> </a:t>
            </a:r>
            <a:r>
              <a:rPr lang="en-AU" b="1" dirty="0" err="1"/>
              <a:t>dan</a:t>
            </a:r>
            <a:r>
              <a:rPr lang="en-AU" b="1" dirty="0"/>
              <a:t> </a:t>
            </a:r>
            <a:r>
              <a:rPr lang="en-AU" b="1" dirty="0" err="1"/>
              <a:t>sehat</a:t>
            </a:r>
            <a:r>
              <a:rPr lang="en-AU" b="1" dirty="0"/>
              <a:t>, </a:t>
            </a:r>
            <a:r>
              <a:rPr lang="en-AU" b="1" dirty="0" err="1"/>
              <a:t>peningkatan</a:t>
            </a:r>
            <a:r>
              <a:rPr lang="en-AU" b="1" dirty="0"/>
              <a:t> </a:t>
            </a:r>
            <a:r>
              <a:rPr lang="en-AU" b="1" dirty="0" err="1"/>
              <a:t>ekonomi</a:t>
            </a:r>
            <a:r>
              <a:rPr lang="en-AU" b="1" dirty="0"/>
              <a:t> </a:t>
            </a:r>
            <a:r>
              <a:rPr lang="en-AU" b="1" dirty="0" err="1"/>
              <a:t>kreatif</a:t>
            </a:r>
            <a:endParaRPr lang="en-AU" b="1" dirty="0"/>
          </a:p>
          <a:p>
            <a:pPr marL="360363" indent="-360363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AU" dirty="0" err="1"/>
              <a:t>Penguatan</a:t>
            </a:r>
            <a:r>
              <a:rPr lang="en-AU" dirty="0"/>
              <a:t> </a:t>
            </a:r>
            <a:r>
              <a:rPr lang="en-AU" dirty="0" err="1"/>
              <a:t>kebijakan</a:t>
            </a:r>
            <a:r>
              <a:rPr lang="en-AU" dirty="0"/>
              <a:t> transfer </a:t>
            </a:r>
            <a:r>
              <a:rPr lang="en-AU" dirty="0" err="1"/>
              <a:t>untuk</a:t>
            </a:r>
            <a:r>
              <a:rPr lang="en-AU" dirty="0"/>
              <a:t> </a:t>
            </a:r>
            <a:r>
              <a:rPr lang="en-AU" dirty="0" err="1"/>
              <a:t>mendukung</a:t>
            </a:r>
            <a:r>
              <a:rPr lang="en-AU" dirty="0"/>
              <a:t> </a:t>
            </a:r>
            <a:r>
              <a:rPr lang="en-AU" b="1" dirty="0" err="1"/>
              <a:t>penyelesaian</a:t>
            </a:r>
            <a:r>
              <a:rPr lang="en-AU" b="1" dirty="0"/>
              <a:t> </a:t>
            </a:r>
            <a:r>
              <a:rPr lang="en-AU" b="1" dirty="0" err="1"/>
              <a:t>permasalahan</a:t>
            </a:r>
            <a:r>
              <a:rPr lang="en-AU" b="1" dirty="0"/>
              <a:t> </a:t>
            </a:r>
            <a:r>
              <a:rPr lang="en-AU" b="1" i="1" dirty="0"/>
              <a:t>urban sector</a:t>
            </a:r>
            <a:r>
              <a:rPr lang="en-AU" b="1" dirty="0"/>
              <a:t>, </a:t>
            </a:r>
            <a:r>
              <a:rPr lang="en-AU" b="1" dirty="0" err="1"/>
              <a:t>seperti</a:t>
            </a:r>
            <a:r>
              <a:rPr lang="en-AU" b="1" dirty="0"/>
              <a:t> </a:t>
            </a:r>
            <a:r>
              <a:rPr lang="en-AU" b="1" dirty="0" err="1"/>
              <a:t>pengelolaan</a:t>
            </a:r>
            <a:r>
              <a:rPr lang="en-AU" b="1" dirty="0"/>
              <a:t> </a:t>
            </a:r>
            <a:r>
              <a:rPr lang="en-AU" b="1" dirty="0" err="1"/>
              <a:t>sampah</a:t>
            </a:r>
            <a:r>
              <a:rPr lang="en-AU" b="1" dirty="0"/>
              <a:t>, </a:t>
            </a:r>
            <a:r>
              <a:rPr lang="en-AU" b="1" dirty="0" err="1"/>
              <a:t>transportasi</a:t>
            </a:r>
            <a:r>
              <a:rPr lang="en-AU" b="1" dirty="0"/>
              <a:t> </a:t>
            </a:r>
            <a:r>
              <a:rPr lang="en-AU" b="1" dirty="0" err="1"/>
              <a:t>perkotaan</a:t>
            </a:r>
            <a:r>
              <a:rPr lang="en-AU" b="1" dirty="0"/>
              <a:t>, </a:t>
            </a:r>
            <a:r>
              <a:rPr lang="en-AU" b="1" dirty="0" err="1"/>
              <a:t>sanitasi</a:t>
            </a:r>
            <a:r>
              <a:rPr lang="en-AU" b="1" dirty="0"/>
              <a:t> </a:t>
            </a:r>
            <a:r>
              <a:rPr lang="en-AU" b="1" dirty="0" err="1"/>
              <a:t>dan</a:t>
            </a:r>
            <a:r>
              <a:rPr lang="en-AU" b="1" dirty="0"/>
              <a:t> air </a:t>
            </a:r>
            <a:r>
              <a:rPr lang="en-AU" b="1" dirty="0" err="1"/>
              <a:t>minum</a:t>
            </a:r>
            <a:endParaRPr lang="en-AU" b="1" dirty="0"/>
          </a:p>
          <a:p>
            <a:pPr marL="360363" indent="-360363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AU" dirty="0" err="1"/>
              <a:t>Kebijakan</a:t>
            </a:r>
            <a:r>
              <a:rPr lang="en-AU" dirty="0"/>
              <a:t> transfer yang </a:t>
            </a:r>
            <a:r>
              <a:rPr lang="en-AU" dirty="0" err="1"/>
              <a:t>langsung</a:t>
            </a:r>
            <a:r>
              <a:rPr lang="en-AU" dirty="0"/>
              <a:t> </a:t>
            </a:r>
            <a:r>
              <a:rPr lang="en-AU" dirty="0" err="1"/>
              <a:t>mendukung</a:t>
            </a:r>
            <a:r>
              <a:rPr lang="en-AU" dirty="0"/>
              <a:t> </a:t>
            </a:r>
            <a:r>
              <a:rPr lang="en-AU" b="1" dirty="0" err="1"/>
              <a:t>penyiapan</a:t>
            </a:r>
            <a:r>
              <a:rPr lang="en-AU" b="1" dirty="0"/>
              <a:t> SDM yang </a:t>
            </a:r>
            <a:r>
              <a:rPr lang="en-AU" b="1" dirty="0" err="1"/>
              <a:t>siap</a:t>
            </a:r>
            <a:r>
              <a:rPr lang="en-AU" b="1" dirty="0"/>
              <a:t> </a:t>
            </a:r>
            <a:r>
              <a:rPr lang="en-AU" b="1" dirty="0" err="1"/>
              <a:t>kerja</a:t>
            </a:r>
            <a:r>
              <a:rPr lang="en-AU" b="1" dirty="0"/>
              <a:t>, </a:t>
            </a:r>
            <a:r>
              <a:rPr lang="en-AU" dirty="0" err="1"/>
              <a:t>melalui</a:t>
            </a:r>
            <a:r>
              <a:rPr lang="en-AU" dirty="0"/>
              <a:t> </a:t>
            </a:r>
            <a:r>
              <a:rPr lang="en-AU" dirty="0" err="1"/>
              <a:t>pendidikan</a:t>
            </a:r>
            <a:r>
              <a:rPr lang="en-AU" dirty="0"/>
              <a:t> </a:t>
            </a:r>
            <a:r>
              <a:rPr lang="en-AU" dirty="0" err="1"/>
              <a:t>vokasi</a:t>
            </a:r>
            <a:r>
              <a:rPr lang="en-AU" dirty="0"/>
              <a:t> yang </a:t>
            </a:r>
            <a:r>
              <a:rPr lang="en-AU" dirty="0" err="1"/>
              <a:t>langsung</a:t>
            </a:r>
            <a:r>
              <a:rPr lang="en-AU" b="1" dirty="0"/>
              <a:t> </a:t>
            </a:r>
            <a:r>
              <a:rPr lang="en-AU" b="1" dirty="0" err="1"/>
              <a:t>terkoneksi</a:t>
            </a:r>
            <a:r>
              <a:rPr lang="en-AU" b="1" dirty="0"/>
              <a:t> </a:t>
            </a:r>
            <a:r>
              <a:rPr lang="en-AU" b="1" dirty="0" err="1"/>
              <a:t>dengan</a:t>
            </a:r>
            <a:r>
              <a:rPr lang="en-AU" b="1" dirty="0"/>
              <a:t> </a:t>
            </a:r>
            <a:r>
              <a:rPr lang="en-AU" b="1" dirty="0" err="1"/>
              <a:t>kebutuhan</a:t>
            </a:r>
            <a:r>
              <a:rPr lang="en-AU" b="1" dirty="0"/>
              <a:t> </a:t>
            </a:r>
            <a:r>
              <a:rPr lang="en-AU" b="1" dirty="0" err="1"/>
              <a:t>lapangan</a:t>
            </a:r>
            <a:r>
              <a:rPr lang="en-AU" b="1" dirty="0"/>
              <a:t> </a:t>
            </a:r>
            <a:r>
              <a:rPr lang="en-AU" b="1" dirty="0" err="1"/>
              <a:t>kerja</a:t>
            </a:r>
            <a:r>
              <a:rPr lang="en-AU" b="1" dirty="0"/>
              <a:t> </a:t>
            </a:r>
          </a:p>
          <a:p>
            <a:pPr marL="360363" indent="-360363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AU" dirty="0" err="1"/>
              <a:t>Kebijakan</a:t>
            </a:r>
            <a:r>
              <a:rPr lang="en-AU" dirty="0"/>
              <a:t> Dana </a:t>
            </a:r>
            <a:r>
              <a:rPr lang="en-AU" dirty="0" err="1"/>
              <a:t>Desa</a:t>
            </a:r>
            <a:r>
              <a:rPr lang="en-AU" dirty="0"/>
              <a:t> </a:t>
            </a:r>
            <a:r>
              <a:rPr lang="en-AU" dirty="0" err="1"/>
              <a:t>untuk</a:t>
            </a:r>
            <a:r>
              <a:rPr lang="en-AU" dirty="0"/>
              <a:t> </a:t>
            </a:r>
            <a:r>
              <a:rPr lang="en-AU" b="1" dirty="0" err="1"/>
              <a:t>mendorong</a:t>
            </a:r>
            <a:r>
              <a:rPr lang="en-AU" b="1" dirty="0"/>
              <a:t> </a:t>
            </a:r>
            <a:r>
              <a:rPr lang="en-AU" b="1" dirty="0" err="1"/>
              <a:t>terciptanya</a:t>
            </a:r>
            <a:r>
              <a:rPr lang="en-AU" b="1" dirty="0"/>
              <a:t> </a:t>
            </a:r>
            <a:r>
              <a:rPr lang="en-AU" b="1" dirty="0" err="1"/>
              <a:t>ketahanan</a:t>
            </a:r>
            <a:r>
              <a:rPr lang="en-AU" b="1" dirty="0"/>
              <a:t> </a:t>
            </a:r>
            <a:r>
              <a:rPr lang="en-AU" b="1" dirty="0" err="1"/>
              <a:t>ekonomi</a:t>
            </a:r>
            <a:r>
              <a:rPr lang="en-AU" b="1" dirty="0"/>
              <a:t> </a:t>
            </a:r>
            <a:r>
              <a:rPr lang="en-AU" b="1" dirty="0" err="1"/>
              <a:t>masyarakat</a:t>
            </a:r>
            <a:r>
              <a:rPr lang="en-AU" b="1" dirty="0"/>
              <a:t> </a:t>
            </a:r>
            <a:r>
              <a:rPr lang="en-AU" b="1" dirty="0" err="1"/>
              <a:t>Desa</a:t>
            </a:r>
            <a:r>
              <a:rPr lang="en-AU" dirty="0"/>
              <a:t> </a:t>
            </a:r>
            <a:r>
              <a:rPr lang="en-AU" dirty="0" err="1"/>
              <a:t>melalui</a:t>
            </a:r>
            <a:r>
              <a:rPr lang="en-AU" dirty="0"/>
              <a:t> </a:t>
            </a:r>
            <a:r>
              <a:rPr lang="en-AU" dirty="0" err="1"/>
              <a:t>dukungan</a:t>
            </a:r>
            <a:r>
              <a:rPr lang="en-AU" dirty="0"/>
              <a:t> </a:t>
            </a:r>
            <a:r>
              <a:rPr lang="en-AU" dirty="0" err="1"/>
              <a:t>infrastruktur</a:t>
            </a:r>
            <a:r>
              <a:rPr lang="en-AU" dirty="0"/>
              <a:t> </a:t>
            </a:r>
            <a:r>
              <a:rPr lang="en-AU" dirty="0" err="1"/>
              <a:t>dan</a:t>
            </a:r>
            <a:r>
              <a:rPr lang="en-AU" dirty="0"/>
              <a:t> </a:t>
            </a:r>
            <a:r>
              <a:rPr lang="en-AU" dirty="0" err="1"/>
              <a:t>pengembangan</a:t>
            </a:r>
            <a:r>
              <a:rPr lang="en-AU" dirty="0"/>
              <a:t> </a:t>
            </a:r>
            <a:r>
              <a:rPr lang="en-AU" dirty="0" err="1"/>
              <a:t>potensi</a:t>
            </a:r>
            <a:r>
              <a:rPr lang="en-AU" dirty="0"/>
              <a:t> </a:t>
            </a:r>
            <a:r>
              <a:rPr lang="en-AU" dirty="0" err="1"/>
              <a:t>ekonomi</a:t>
            </a:r>
            <a:r>
              <a:rPr lang="en-AU" dirty="0"/>
              <a:t> di </a:t>
            </a:r>
            <a:r>
              <a:rPr lang="en-AU" dirty="0" err="1"/>
              <a:t>desa</a:t>
            </a:r>
            <a:endParaRPr lang="en-AU" dirty="0"/>
          </a:p>
          <a:p>
            <a:pPr marL="360363" indent="-360363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AU" dirty="0"/>
              <a:t>Dana </a:t>
            </a:r>
            <a:r>
              <a:rPr lang="en-AU" dirty="0" err="1"/>
              <a:t>Insentif</a:t>
            </a:r>
            <a:r>
              <a:rPr lang="en-AU" dirty="0"/>
              <a:t> Daerah </a:t>
            </a:r>
            <a:r>
              <a:rPr lang="en-AU" dirty="0" err="1"/>
              <a:t>untuk</a:t>
            </a:r>
            <a:r>
              <a:rPr lang="en-AU" dirty="0"/>
              <a:t> </a:t>
            </a:r>
            <a:r>
              <a:rPr lang="en-AU" dirty="0" err="1"/>
              <a:t>mendorong</a:t>
            </a:r>
            <a:r>
              <a:rPr lang="en-AU" dirty="0"/>
              <a:t> </a:t>
            </a:r>
            <a:r>
              <a:rPr lang="en-AU" b="1" dirty="0" err="1"/>
              <a:t>peningkatan</a:t>
            </a:r>
            <a:r>
              <a:rPr lang="en-AU" b="1" dirty="0"/>
              <a:t> </a:t>
            </a:r>
            <a:r>
              <a:rPr lang="en-AU" b="1" dirty="0" err="1"/>
              <a:t>kinerja</a:t>
            </a:r>
            <a:r>
              <a:rPr lang="en-AU" b="1" dirty="0"/>
              <a:t> </a:t>
            </a:r>
            <a:r>
              <a:rPr lang="en-AU" b="1" dirty="0" err="1"/>
              <a:t>Pemda</a:t>
            </a:r>
            <a:r>
              <a:rPr lang="en-AU" b="1" dirty="0"/>
              <a:t> yang </a:t>
            </a:r>
            <a:r>
              <a:rPr lang="en-AU" b="1" dirty="0" err="1"/>
              <a:t>terkoneksi</a:t>
            </a:r>
            <a:r>
              <a:rPr lang="en-AU" b="1" dirty="0"/>
              <a:t> </a:t>
            </a:r>
            <a:r>
              <a:rPr lang="en-AU" b="1" dirty="0" err="1"/>
              <a:t>dengan</a:t>
            </a:r>
            <a:r>
              <a:rPr lang="en-AU" b="1" dirty="0"/>
              <a:t> </a:t>
            </a:r>
            <a:r>
              <a:rPr lang="en-AU" b="1" dirty="0" err="1"/>
              <a:t>pencapaian</a:t>
            </a:r>
            <a:r>
              <a:rPr lang="en-AU" b="1" dirty="0"/>
              <a:t> </a:t>
            </a:r>
            <a:r>
              <a:rPr lang="en-AU" b="1" dirty="0" err="1"/>
              <a:t>dan</a:t>
            </a:r>
            <a:r>
              <a:rPr lang="en-AU" b="1" dirty="0"/>
              <a:t> </a:t>
            </a:r>
            <a:r>
              <a:rPr lang="en-AU" b="1" dirty="0" err="1"/>
              <a:t>tujuan</a:t>
            </a:r>
            <a:r>
              <a:rPr lang="en-AU" b="1" dirty="0"/>
              <a:t> </a:t>
            </a:r>
            <a:r>
              <a:rPr lang="en-AU" b="1" dirty="0" err="1"/>
              <a:t>prioritas</a:t>
            </a:r>
            <a:r>
              <a:rPr lang="en-AU" b="1" dirty="0"/>
              <a:t> </a:t>
            </a:r>
            <a:r>
              <a:rPr lang="en-AU" b="1" dirty="0" err="1"/>
              <a:t>nasional</a:t>
            </a:r>
            <a:r>
              <a:rPr lang="en-AU" dirty="0"/>
              <a:t>, </a:t>
            </a:r>
            <a:r>
              <a:rPr lang="en-AU" dirty="0" err="1"/>
              <a:t>serta</a:t>
            </a:r>
            <a:r>
              <a:rPr lang="en-AU" dirty="0"/>
              <a:t> </a:t>
            </a:r>
            <a:r>
              <a:rPr lang="en-AU" dirty="0" err="1"/>
              <a:t>mendukung</a:t>
            </a:r>
            <a:r>
              <a:rPr lang="en-AU" dirty="0"/>
              <a:t> </a:t>
            </a:r>
            <a:r>
              <a:rPr lang="en-AU" dirty="0" err="1"/>
              <a:t>peningkatan</a:t>
            </a:r>
            <a:r>
              <a:rPr lang="en-AU" dirty="0"/>
              <a:t> </a:t>
            </a:r>
            <a:r>
              <a:rPr lang="en-AU" dirty="0" err="1"/>
              <a:t>tata</a:t>
            </a:r>
            <a:r>
              <a:rPr lang="en-AU" dirty="0"/>
              <a:t> </a:t>
            </a:r>
            <a:r>
              <a:rPr lang="en-AU" dirty="0" err="1"/>
              <a:t>kelola</a:t>
            </a:r>
            <a:r>
              <a:rPr lang="en-AU" dirty="0"/>
              <a:t> APBD </a:t>
            </a:r>
            <a:r>
              <a:rPr lang="en-AU" dirty="0" err="1"/>
              <a:t>dan</a:t>
            </a:r>
            <a:r>
              <a:rPr lang="en-AU" dirty="0"/>
              <a:t> </a:t>
            </a:r>
            <a:r>
              <a:rPr lang="en-AU" dirty="0" err="1"/>
              <a:t>kesejahteraan</a:t>
            </a:r>
            <a:r>
              <a:rPr lang="en-AU" dirty="0"/>
              <a:t> </a:t>
            </a:r>
            <a:r>
              <a:rPr lang="en-AU" dirty="0" err="1"/>
              <a:t>masyarakat</a:t>
            </a:r>
            <a:endParaRPr lang="en-AU" dirty="0"/>
          </a:p>
          <a:p>
            <a:pPr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endParaRPr lang="en-AU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D3394EF-CDBE-4417-8852-02558DAC7C63}"/>
              </a:ext>
            </a:extLst>
          </p:cNvPr>
          <p:cNvGrpSpPr/>
          <p:nvPr/>
        </p:nvGrpSpPr>
        <p:grpSpPr>
          <a:xfrm>
            <a:off x="0" y="132029"/>
            <a:ext cx="6506050" cy="648951"/>
            <a:chOff x="0" y="326896"/>
            <a:chExt cx="3208297" cy="576118"/>
          </a:xfrm>
        </p:grpSpPr>
        <p:sp>
          <p:nvSpPr>
            <p:cNvPr id="6" name="Pentagon 82">
              <a:extLst>
                <a:ext uri="{FF2B5EF4-FFF2-40B4-BE49-F238E27FC236}">
                  <a16:creationId xmlns:a16="http://schemas.microsoft.com/office/drawing/2014/main" id="{39E29A76-01F0-4863-B9BF-DA8E3457BBEA}"/>
                </a:ext>
              </a:extLst>
            </p:cNvPr>
            <p:cNvSpPr/>
            <p:nvPr/>
          </p:nvSpPr>
          <p:spPr>
            <a:xfrm>
              <a:off x="200862" y="326896"/>
              <a:ext cx="3007435" cy="576118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cs typeface="Arial" panose="020B0604020202020204" pitchFamily="34" charset="0"/>
              </a:endParaRPr>
            </a:p>
          </p:txBody>
        </p:sp>
        <p:sp>
          <p:nvSpPr>
            <p:cNvPr id="7" name="Pentagon 83">
              <a:extLst>
                <a:ext uri="{FF2B5EF4-FFF2-40B4-BE49-F238E27FC236}">
                  <a16:creationId xmlns:a16="http://schemas.microsoft.com/office/drawing/2014/main" id="{16653A11-F29A-43B4-A2E8-92BE2B5888C0}"/>
                </a:ext>
              </a:extLst>
            </p:cNvPr>
            <p:cNvSpPr/>
            <p:nvPr/>
          </p:nvSpPr>
          <p:spPr>
            <a:xfrm>
              <a:off x="0" y="326896"/>
              <a:ext cx="3007435" cy="576118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03CE11-B34A-4021-9D8E-FC04925BFAE6}"/>
                </a:ext>
              </a:extLst>
            </p:cNvPr>
            <p:cNvSpPr txBox="1"/>
            <p:nvPr/>
          </p:nvSpPr>
          <p:spPr>
            <a:xfrm>
              <a:off x="150622" y="383904"/>
              <a:ext cx="2622722" cy="464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 err="1"/>
                <a:t>Kebijakan</a:t>
              </a:r>
              <a:r>
                <a:rPr lang="en-AU" sz="2800" b="1" dirty="0"/>
                <a:t> </a:t>
              </a:r>
              <a:r>
                <a:rPr lang="en-AU" sz="2800" b="1" dirty="0" err="1"/>
                <a:t>Jangka</a:t>
              </a:r>
              <a:r>
                <a:rPr lang="en-AU" sz="2800" b="1" dirty="0"/>
                <a:t> </a:t>
              </a:r>
              <a:r>
                <a:rPr lang="en-AU" sz="2800" b="1" dirty="0" err="1"/>
                <a:t>Menengah</a:t>
              </a:r>
              <a:r>
                <a:rPr lang="en-AU" sz="2800" b="1" dirty="0"/>
                <a:t> TKDD</a:t>
              </a:r>
              <a:endParaRPr sz="2800" b="1" dirty="0"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 descr="Hasil gambar untuk kementerian keuangan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26554" y="154788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2725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28780018-14AF-47F9-970D-44F27E033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r="5621"/>
          <a:stretch/>
        </p:blipFill>
        <p:spPr bwMode="auto">
          <a:xfrm>
            <a:off x="0" y="-1"/>
            <a:ext cx="12192000" cy="6858002"/>
          </a:xfrm>
          <a:prstGeom prst="rect">
            <a:avLst/>
          </a:prstGeom>
          <a:noFill/>
          <a:extLst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CD13A94-D210-4A83-BD7D-E1FF1ADD9A78}"/>
              </a:ext>
            </a:extLst>
          </p:cNvPr>
          <p:cNvSpPr txBox="1">
            <a:spLocks/>
          </p:cNvSpPr>
          <p:nvPr/>
        </p:nvSpPr>
        <p:spPr bwMode="gray">
          <a:xfrm>
            <a:off x="5276282" y="2486067"/>
            <a:ext cx="5924550" cy="3323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sz="5400" dirty="0">
                <a:solidFill>
                  <a:schemeClr val="bg1"/>
                </a:solidFill>
                <a:latin typeface="Tw Cen MT" panose="020B0602020104020603" pitchFamily="34" charset="0"/>
                <a:ea typeface="Adobe Gothic Std B" panose="020B0800000000000000" pitchFamily="34" charset="-128"/>
              </a:rPr>
              <a:t>DANA PERIMBANGAN</a:t>
            </a:r>
            <a:endParaRPr lang="en-US" sz="5400" dirty="0">
              <a:solidFill>
                <a:schemeClr val="bg1"/>
              </a:solidFill>
              <a:latin typeface="Tw Cen MT" panose="020B0602020104020603" pitchFamily="34" charset="0"/>
              <a:ea typeface="Adobe Gothic Std B" panose="020B0800000000000000" pitchFamily="34" charset="-128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665E7C-7048-4E83-8238-4F020DD886FD}"/>
              </a:ext>
            </a:extLst>
          </p:cNvPr>
          <p:cNvCxnSpPr>
            <a:cxnSpLocks/>
          </p:cNvCxnSpPr>
          <p:nvPr/>
        </p:nvCxnSpPr>
        <p:spPr>
          <a:xfrm>
            <a:off x="5410200" y="5295900"/>
            <a:ext cx="3257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6ADD3E-61A8-41DF-92F1-C340F75F2B72}"/>
              </a:ext>
            </a:extLst>
          </p:cNvPr>
          <p:cNvCxnSpPr>
            <a:cxnSpLocks/>
          </p:cNvCxnSpPr>
          <p:nvPr/>
        </p:nvCxnSpPr>
        <p:spPr>
          <a:xfrm>
            <a:off x="5410200" y="5410200"/>
            <a:ext cx="281826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EE221-EA51-421E-BB04-3592D7458977}"/>
              </a:ext>
            </a:extLst>
          </p:cNvPr>
          <p:cNvCxnSpPr>
            <a:cxnSpLocks/>
          </p:cNvCxnSpPr>
          <p:nvPr/>
        </p:nvCxnSpPr>
        <p:spPr>
          <a:xfrm>
            <a:off x="5410200" y="5524500"/>
            <a:ext cx="23431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3ABD30-EA39-4CE7-9073-9C73ACCDFF94}"/>
              </a:ext>
            </a:extLst>
          </p:cNvPr>
          <p:cNvCxnSpPr>
            <a:cxnSpLocks/>
          </p:cNvCxnSpPr>
          <p:nvPr/>
        </p:nvCxnSpPr>
        <p:spPr>
          <a:xfrm>
            <a:off x="5410200" y="5638800"/>
            <a:ext cx="1905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52EDC-3374-4020-966C-DDA054C2895D}"/>
              </a:ext>
            </a:extLst>
          </p:cNvPr>
          <p:cNvSpPr/>
          <p:nvPr/>
        </p:nvSpPr>
        <p:spPr>
          <a:xfrm>
            <a:off x="0" y="0"/>
            <a:ext cx="5162550" cy="6858000"/>
          </a:xfrm>
          <a:prstGeom prst="rect">
            <a:avLst/>
          </a:prstGeom>
          <a:solidFill>
            <a:srgbClr val="DBB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A6AB409-9BC2-42DA-B164-FFAE447B079F}"/>
              </a:ext>
            </a:extLst>
          </p:cNvPr>
          <p:cNvSpPr/>
          <p:nvPr/>
        </p:nvSpPr>
        <p:spPr>
          <a:xfrm>
            <a:off x="856114" y="3085688"/>
            <a:ext cx="3429000" cy="3429000"/>
          </a:xfrm>
          <a:prstGeom prst="ellipse">
            <a:avLst/>
          </a:prstGeom>
          <a:solidFill>
            <a:srgbClr val="8B6A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/>
              <a:t>1</a:t>
            </a:r>
            <a:endParaRPr lang="en-US" b="1" dirty="0"/>
          </a:p>
        </p:txBody>
      </p:sp>
      <p:pic>
        <p:nvPicPr>
          <p:cNvPr id="15" name="Picture 14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93446" y="253322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23"/>
          <p:cNvSpPr txBox="1"/>
          <p:nvPr/>
        </p:nvSpPr>
        <p:spPr>
          <a:xfrm>
            <a:off x="971550" y="1126862"/>
            <a:ext cx="31271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KEUANGAN</a:t>
            </a:r>
          </a:p>
          <a:p>
            <a:pPr algn="ctr"/>
            <a:r>
              <a:rPr lang="id-ID" sz="1100">
                <a:solidFill>
                  <a:sysClr val="windowText" lastClr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DIREKTORAT JENDERAL PERIMBANGAN KEUANGAN</a:t>
            </a:r>
            <a:endParaRPr lang="en-US" sz="1100" dirty="0">
              <a:solidFill>
                <a:sysClr val="windowText" lastClr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04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5868019" y="767576"/>
            <a:ext cx="3947494" cy="518299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424F68-E5C8-4C90-9764-0FD11C8DBFE8}"/>
              </a:ext>
            </a:extLst>
          </p:cNvPr>
          <p:cNvGrpSpPr/>
          <p:nvPr/>
        </p:nvGrpSpPr>
        <p:grpSpPr>
          <a:xfrm>
            <a:off x="0" y="103454"/>
            <a:ext cx="4045058" cy="580228"/>
            <a:chOff x="0" y="326896"/>
            <a:chExt cx="3359001" cy="580228"/>
          </a:xfrm>
        </p:grpSpPr>
        <p:sp>
          <p:nvSpPr>
            <p:cNvPr id="83" name="Pentagon 82"/>
            <p:cNvSpPr/>
            <p:nvPr/>
          </p:nvSpPr>
          <p:spPr>
            <a:xfrm>
              <a:off x="200862" y="326896"/>
              <a:ext cx="3007435" cy="576118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4" name="Pentagon 83"/>
            <p:cNvSpPr/>
            <p:nvPr/>
          </p:nvSpPr>
          <p:spPr>
            <a:xfrm>
              <a:off x="0" y="326896"/>
              <a:ext cx="3007435" cy="576118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50622" y="383904"/>
              <a:ext cx="32083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Dana </a:t>
              </a:r>
              <a:r>
                <a:rPr lang="en-US" sz="2800" b="1" dirty="0" err="1"/>
                <a:t>Alokasi</a:t>
              </a:r>
              <a:r>
                <a:rPr lang="en-US" sz="2800" b="1" dirty="0"/>
                <a:t> </a:t>
              </a:r>
              <a:r>
                <a:rPr lang="en-US" sz="2800" b="1" dirty="0" err="1"/>
                <a:t>Umum</a:t>
              </a:r>
              <a:endParaRPr sz="2800" b="1" dirty="0"/>
            </a:p>
          </p:txBody>
        </p:sp>
      </p:grp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A822E38-E1EC-40F7-ACD5-D821D15E0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7855281"/>
              </p:ext>
            </p:extLst>
          </p:nvPr>
        </p:nvGraphicFramePr>
        <p:xfrm>
          <a:off x="226645" y="767576"/>
          <a:ext cx="5753005" cy="28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5A29F46-F611-48FF-8C70-F897ED1E2412}"/>
              </a:ext>
            </a:extLst>
          </p:cNvPr>
          <p:cNvSpPr/>
          <p:nvPr/>
        </p:nvSpPr>
        <p:spPr>
          <a:xfrm>
            <a:off x="366616" y="865512"/>
            <a:ext cx="39682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cs typeface="Arial" panose="020B0604020202020204" pitchFamily="34" charset="0"/>
              </a:rPr>
              <a:t>Perkembangan</a:t>
            </a:r>
            <a:r>
              <a:rPr lang="en-US" sz="2000" b="1" dirty="0">
                <a:cs typeface="Arial" panose="020B0604020202020204" pitchFamily="34" charset="0"/>
              </a:rPr>
              <a:t> DAU TA </a:t>
            </a:r>
            <a:r>
              <a:rPr lang="en-US" sz="2000" b="1">
                <a:cs typeface="Arial" panose="020B0604020202020204" pitchFamily="34" charset="0"/>
              </a:rPr>
              <a:t>2015 – 2019</a:t>
            </a:r>
            <a:endParaRPr lang="id-ID" sz="2000" b="1">
              <a:cs typeface="Arial" panose="020B0604020202020204" pitchFamily="34" charset="0"/>
            </a:endParaRPr>
          </a:p>
          <a:p>
            <a:r>
              <a:rPr lang="id-ID" sz="1600">
                <a:cs typeface="Arial" panose="020B0604020202020204" pitchFamily="34" charset="0"/>
              </a:rPr>
              <a:t>(dalam triliun rupiah)</a:t>
            </a:r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E72F28-D595-4733-97C1-C1300BE117D8}"/>
              </a:ext>
            </a:extLst>
          </p:cNvPr>
          <p:cNvSpPr/>
          <p:nvPr/>
        </p:nvSpPr>
        <p:spPr>
          <a:xfrm>
            <a:off x="0" y="4420536"/>
            <a:ext cx="5868019" cy="233910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AU" sz="1600" dirty="0"/>
              <a:t>DAU </a:t>
            </a:r>
            <a:r>
              <a:rPr lang="en-AU" sz="1600" dirty="0" err="1"/>
              <a:t>murni</a:t>
            </a:r>
            <a:r>
              <a:rPr lang="en-AU" sz="1600" dirty="0"/>
              <a:t> </a:t>
            </a:r>
            <a:r>
              <a:rPr lang="en-AU" sz="1600" dirty="0" err="1"/>
              <a:t>tetap</a:t>
            </a:r>
            <a:r>
              <a:rPr lang="en-AU" sz="1600" dirty="0"/>
              <a:t> (</a:t>
            </a:r>
            <a:r>
              <a:rPr lang="en-AU" sz="1600" dirty="0" err="1"/>
              <a:t>telah</a:t>
            </a:r>
            <a:r>
              <a:rPr lang="en-AU" sz="1600" dirty="0"/>
              <a:t> </a:t>
            </a:r>
            <a:r>
              <a:rPr lang="en-AU" sz="1600" b="1" dirty="0" err="1"/>
              <a:t>memperhitungkan</a:t>
            </a:r>
            <a:r>
              <a:rPr lang="en-AU" sz="1600" b="1" dirty="0"/>
              <a:t> </a:t>
            </a:r>
            <a:r>
              <a:rPr lang="en-AU" sz="1600" b="1" dirty="0" err="1"/>
              <a:t>gaji</a:t>
            </a:r>
            <a:r>
              <a:rPr lang="en-AU" sz="1600" b="1" dirty="0"/>
              <a:t> 14 </a:t>
            </a:r>
            <a:r>
              <a:rPr lang="en-AU" sz="1600" b="1" dirty="0" err="1"/>
              <a:t>bulan</a:t>
            </a:r>
            <a:r>
              <a:rPr lang="en-AU" sz="1600" dirty="0"/>
              <a:t>)</a:t>
            </a:r>
          </a:p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AU" sz="1600" dirty="0" err="1"/>
              <a:t>Memperhitungkan</a:t>
            </a:r>
            <a:r>
              <a:rPr lang="en-AU" sz="1600" dirty="0"/>
              <a:t> </a:t>
            </a:r>
            <a:r>
              <a:rPr lang="en-AU" sz="1600" b="1" dirty="0"/>
              <a:t>DAU </a:t>
            </a:r>
            <a:r>
              <a:rPr lang="en-AU" sz="1600" b="1" dirty="0" err="1"/>
              <a:t>Tambahan</a:t>
            </a:r>
            <a:r>
              <a:rPr lang="en-AU" sz="1600" b="1" dirty="0"/>
              <a:t> </a:t>
            </a:r>
            <a:r>
              <a:rPr lang="en-AU" sz="1600" b="1" dirty="0" err="1"/>
              <a:t>untuk</a:t>
            </a:r>
            <a:r>
              <a:rPr lang="en-AU" sz="1600" b="1" dirty="0"/>
              <a:t> </a:t>
            </a:r>
            <a:r>
              <a:rPr lang="en-AU" sz="1600" b="1" dirty="0" err="1"/>
              <a:t>Kelurahan</a:t>
            </a:r>
            <a:r>
              <a:rPr lang="en-AU" sz="1600" b="1" dirty="0"/>
              <a:t> </a:t>
            </a:r>
          </a:p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AU" sz="1600" dirty="0" err="1"/>
              <a:t>Memperhitungkan</a:t>
            </a:r>
            <a:r>
              <a:rPr lang="en-AU" sz="1600" dirty="0"/>
              <a:t> </a:t>
            </a:r>
            <a:r>
              <a:rPr lang="id-ID" sz="1600" b="1" dirty="0"/>
              <a:t>kebijakan kepegawaian 2020</a:t>
            </a:r>
            <a:endParaRPr lang="en-AU" sz="1600" b="1" dirty="0"/>
          </a:p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AU" sz="1600" dirty="0" err="1"/>
              <a:t>Memperhitungkan</a:t>
            </a:r>
            <a:r>
              <a:rPr lang="en-AU" sz="1600" dirty="0"/>
              <a:t> </a:t>
            </a:r>
            <a:r>
              <a:rPr lang="en-AU" sz="1600" dirty="0" err="1"/>
              <a:t>kebutuhan</a:t>
            </a:r>
            <a:r>
              <a:rPr lang="en-AU" sz="1600" dirty="0"/>
              <a:t> </a:t>
            </a:r>
            <a:r>
              <a:rPr lang="id-ID" sz="1600" b="1" i="1" dirty="0"/>
              <a:t>pooling fund</a:t>
            </a:r>
            <a:r>
              <a:rPr lang="en-AU" sz="1600" b="1" dirty="0"/>
              <a:t> </a:t>
            </a:r>
            <a:r>
              <a:rPr lang="en-AU" sz="1600" b="1" dirty="0" err="1"/>
              <a:t>risiko</a:t>
            </a:r>
            <a:r>
              <a:rPr lang="en-AU" sz="1600" b="1" dirty="0"/>
              <a:t> </a:t>
            </a:r>
            <a:r>
              <a:rPr lang="en-AU" sz="1600" b="1" dirty="0" err="1"/>
              <a:t>bencana</a:t>
            </a:r>
            <a:endParaRPr lang="en-AU" sz="1600" b="1" dirty="0"/>
          </a:p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i-FI" sz="1600" dirty="0">
                <a:cs typeface="Arial" panose="020B0604020202020204" pitchFamily="34" charset="0"/>
              </a:rPr>
              <a:t>Memperhitungkan kekurangan </a:t>
            </a:r>
            <a:r>
              <a:rPr lang="fi-FI" sz="1600" b="1" dirty="0">
                <a:cs typeface="Arial" panose="020B0604020202020204" pitchFamily="34" charset="0"/>
              </a:rPr>
              <a:t>pemenuhan Siltap Desa</a:t>
            </a:r>
            <a:endParaRPr lang="en-US" sz="1600" b="1" dirty="0">
              <a:cs typeface="Arial" panose="020B0604020202020204" pitchFamily="34" charset="0"/>
            </a:endParaRPr>
          </a:p>
          <a:p>
            <a:pPr marL="225425" lvl="0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AU" sz="1600" dirty="0" err="1">
                <a:cs typeface="Arial" panose="020B0604020202020204" pitchFamily="34" charset="0"/>
              </a:rPr>
              <a:t>Meneruskan</a:t>
            </a:r>
            <a:r>
              <a:rPr lang="en-AU" sz="1600" dirty="0">
                <a:cs typeface="Arial" panose="020B0604020202020204" pitchFamily="34" charset="0"/>
              </a:rPr>
              <a:t> </a:t>
            </a:r>
            <a:r>
              <a:rPr lang="en-AU" sz="1600" dirty="0" err="1">
                <a:cs typeface="Arial" panose="020B0604020202020204" pitchFamily="34" charset="0"/>
              </a:rPr>
              <a:t>kebijakan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b="1" dirty="0" err="1">
                <a:cs typeface="Arial" panose="020B0604020202020204" pitchFamily="34" charset="0"/>
              </a:rPr>
              <a:t>kewajiban</a:t>
            </a:r>
            <a:r>
              <a:rPr lang="en-US" sz="1600" b="1" dirty="0">
                <a:cs typeface="Arial" panose="020B0604020202020204" pitchFamily="34" charset="0"/>
              </a:rPr>
              <a:t> </a:t>
            </a:r>
            <a:r>
              <a:rPr lang="en-US" sz="1600" b="1" dirty="0" err="1">
                <a:cs typeface="Arial" panose="020B0604020202020204" pitchFamily="34" charset="0"/>
              </a:rPr>
              <a:t>belanja</a:t>
            </a:r>
            <a:r>
              <a:rPr lang="en-US" sz="1600" b="1" dirty="0">
                <a:cs typeface="Arial" panose="020B0604020202020204" pitchFamily="34" charset="0"/>
              </a:rPr>
              <a:t> </a:t>
            </a:r>
            <a:r>
              <a:rPr lang="en-US" sz="1600" b="1" dirty="0" err="1">
                <a:cs typeface="Arial" panose="020B0604020202020204" pitchFamily="34" charset="0"/>
              </a:rPr>
              <a:t>belanja</a:t>
            </a:r>
            <a:r>
              <a:rPr lang="en-US" sz="1600" b="1" dirty="0">
                <a:cs typeface="Arial" panose="020B0604020202020204" pitchFamily="34" charset="0"/>
              </a:rPr>
              <a:t> </a:t>
            </a:r>
            <a:r>
              <a:rPr lang="en-US" sz="1600" b="1" dirty="0" err="1">
                <a:cs typeface="Arial" panose="020B0604020202020204" pitchFamily="34" charset="0"/>
              </a:rPr>
              <a:t>infrastruktur</a:t>
            </a:r>
            <a:endParaRPr lang="en-US" sz="1600" b="1" dirty="0"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736E709-E962-4C28-8B54-BE79D4668671}"/>
              </a:ext>
            </a:extLst>
          </p:cNvPr>
          <p:cNvSpPr/>
          <p:nvPr/>
        </p:nvSpPr>
        <p:spPr>
          <a:xfrm>
            <a:off x="6257925" y="777944"/>
            <a:ext cx="5267719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cs typeface="Arial" panose="020B0604020202020204" pitchFamily="34" charset="0"/>
              </a:rPr>
              <a:t>KEBIJAKAN DAU TA 2019</a:t>
            </a:r>
          </a:p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spc="-26" dirty="0" err="1">
                <a:cs typeface="Arial" panose="020B0604020202020204" pitchFamily="34" charset="0"/>
              </a:rPr>
              <a:t>Pagu</a:t>
            </a:r>
            <a:r>
              <a:rPr lang="en-US" sz="1600" spc="-26" dirty="0">
                <a:cs typeface="Arial" panose="020B0604020202020204" pitchFamily="34" charset="0"/>
              </a:rPr>
              <a:t> DAU Nasional </a:t>
            </a:r>
            <a:r>
              <a:rPr lang="en-US" sz="1600" b="1" spc="-26" dirty="0" err="1">
                <a:cs typeface="Arial" panose="020B0604020202020204" pitchFamily="34" charset="0"/>
              </a:rPr>
              <a:t>bersifat</a:t>
            </a:r>
            <a:r>
              <a:rPr lang="en-US" sz="1600" b="1" spc="-26" dirty="0">
                <a:cs typeface="Arial" panose="020B0604020202020204" pitchFamily="34" charset="0"/>
              </a:rPr>
              <a:t> final </a:t>
            </a:r>
            <a:r>
              <a:rPr lang="en-US" sz="1600" spc="-26" dirty="0">
                <a:cs typeface="Arial" panose="020B0604020202020204" pitchFamily="34" charset="0"/>
              </a:rPr>
              <a:t>minimal 26% </a:t>
            </a:r>
            <a:r>
              <a:rPr lang="en-US" sz="1600" spc="-26" dirty="0" err="1">
                <a:cs typeface="Arial" panose="020B0604020202020204" pitchFamily="34" charset="0"/>
              </a:rPr>
              <a:t>dari</a:t>
            </a:r>
            <a:r>
              <a:rPr lang="en-US" sz="1600" spc="-26" dirty="0">
                <a:cs typeface="Arial" panose="020B0604020202020204" pitchFamily="34" charset="0"/>
              </a:rPr>
              <a:t> </a:t>
            </a:r>
            <a:r>
              <a:rPr lang="id-ID" sz="1600" spc="-26" dirty="0">
                <a:cs typeface="Arial" panose="020B0604020202020204" pitchFamily="34" charset="0"/>
              </a:rPr>
              <a:t>PDN Neto </a:t>
            </a:r>
            <a:r>
              <a:rPr lang="en-US" sz="1600" spc="-26" dirty="0" err="1">
                <a:cs typeface="Arial" panose="020B0604020202020204" pitchFamily="34" charset="0"/>
              </a:rPr>
              <a:t>setelah</a:t>
            </a:r>
            <a:r>
              <a:rPr lang="en-US" sz="1600" spc="-26" dirty="0"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cs typeface="Arial" panose="020B0604020202020204" pitchFamily="34" charset="0"/>
              </a:rPr>
              <a:t>dikurangi</a:t>
            </a:r>
            <a:r>
              <a:rPr lang="en-US" sz="1600" spc="-26" dirty="0"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cs typeface="Arial" panose="020B0604020202020204" pitchFamily="34" charset="0"/>
              </a:rPr>
              <a:t>penerimaan</a:t>
            </a:r>
            <a:r>
              <a:rPr lang="en-US" sz="1600" spc="-26" dirty="0">
                <a:cs typeface="Arial" panose="020B0604020202020204" pitchFamily="34" charset="0"/>
              </a:rPr>
              <a:t> negara yang </a:t>
            </a:r>
            <a:r>
              <a:rPr lang="en-US" sz="1600" spc="-26" dirty="0" err="1">
                <a:cs typeface="Arial" panose="020B0604020202020204" pitchFamily="34" charset="0"/>
              </a:rPr>
              <a:t>bersifat</a:t>
            </a:r>
            <a:r>
              <a:rPr lang="en-US" sz="1600" spc="-26" dirty="0">
                <a:cs typeface="Arial" panose="020B0604020202020204" pitchFamily="34" charset="0"/>
              </a:rPr>
              <a:t> earmarked dan TKDD non-DAU</a:t>
            </a:r>
            <a:endParaRPr lang="id-ID" sz="1600" spc="-26" dirty="0">
              <a:cs typeface="Arial" panose="020B0604020202020204" pitchFamily="34" charset="0"/>
            </a:endParaRPr>
          </a:p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d-ID" sz="1600" spc="-26" dirty="0">
                <a:cs typeface="Arial" panose="020B0604020202020204" pitchFamily="34" charset="0"/>
              </a:rPr>
              <a:t>Pagu alokasi Rp 417,87 T, termasuk </a:t>
            </a:r>
            <a:r>
              <a:rPr lang="en-AU" sz="1600" b="1" spc="-26" dirty="0">
                <a:cs typeface="Arial" panose="020B0604020202020204" pitchFamily="34" charset="0"/>
              </a:rPr>
              <a:t>DAU </a:t>
            </a:r>
            <a:r>
              <a:rPr lang="en-AU" sz="1600" b="1" spc="-26" dirty="0" err="1">
                <a:cs typeface="Arial" panose="020B0604020202020204" pitchFamily="34" charset="0"/>
              </a:rPr>
              <a:t>Tambahan</a:t>
            </a:r>
            <a:r>
              <a:rPr lang="en-AU" sz="1600" b="1" spc="-26" dirty="0">
                <a:cs typeface="Arial" panose="020B0604020202020204" pitchFamily="34" charset="0"/>
              </a:rPr>
              <a:t> </a:t>
            </a:r>
            <a:r>
              <a:rPr lang="en-AU" sz="1600" b="1" spc="-26" dirty="0" err="1">
                <a:cs typeface="Arial" panose="020B0604020202020204" pitchFamily="34" charset="0"/>
              </a:rPr>
              <a:t>untuk</a:t>
            </a:r>
            <a:r>
              <a:rPr lang="en-AU" sz="1600" b="1" spc="-26" dirty="0">
                <a:cs typeface="Arial" panose="020B0604020202020204" pitchFamily="34" charset="0"/>
              </a:rPr>
              <a:t> </a:t>
            </a:r>
            <a:r>
              <a:rPr lang="en-AU" sz="1600" b="1" spc="-26" dirty="0" err="1">
                <a:cs typeface="Arial" panose="020B0604020202020204" pitchFamily="34" charset="0"/>
              </a:rPr>
              <a:t>dukungan</a:t>
            </a:r>
            <a:r>
              <a:rPr lang="id-ID" sz="1600" b="1" spc="-26" dirty="0">
                <a:cs typeface="Arial" panose="020B0604020202020204" pitchFamily="34" charset="0"/>
              </a:rPr>
              <a:t> </a:t>
            </a:r>
            <a:r>
              <a:rPr lang="en-AU" sz="1600" b="1" spc="-26" dirty="0" err="1">
                <a:cs typeface="Arial" panose="020B0604020202020204" pitchFamily="34" charset="0"/>
              </a:rPr>
              <a:t>pendanaan</a:t>
            </a:r>
            <a:r>
              <a:rPr lang="en-AU" sz="1600" b="1" spc="-26" dirty="0">
                <a:cs typeface="Arial" panose="020B0604020202020204" pitchFamily="34" charset="0"/>
              </a:rPr>
              <a:t> </a:t>
            </a:r>
            <a:r>
              <a:rPr lang="id-ID" sz="1600" b="1" spc="-26" dirty="0">
                <a:cs typeface="Arial" panose="020B0604020202020204" pitchFamily="34" charset="0"/>
              </a:rPr>
              <a:t>kelurahan</a:t>
            </a:r>
            <a:r>
              <a:rPr lang="id-ID" sz="1600" spc="-26" dirty="0">
                <a:cs typeface="Arial" panose="020B0604020202020204" pitchFamily="34" charset="0"/>
              </a:rPr>
              <a:t> Rp 3,00 T</a:t>
            </a:r>
            <a:r>
              <a:rPr lang="en-AU" sz="1600" spc="-26" dirty="0">
                <a:cs typeface="Arial" panose="020B0604020202020204" pitchFamily="34" charset="0"/>
              </a:rPr>
              <a:t> </a:t>
            </a:r>
            <a:r>
              <a:rPr lang="en-AU" sz="1600" spc="-26" dirty="0" err="1">
                <a:cs typeface="Arial" panose="020B0604020202020204" pitchFamily="34" charset="0"/>
              </a:rPr>
              <a:t>bagi</a:t>
            </a:r>
            <a:r>
              <a:rPr lang="en-AU" sz="1600" spc="-26" dirty="0">
                <a:cs typeface="Arial" panose="020B0604020202020204" pitchFamily="34" charset="0"/>
              </a:rPr>
              <a:t> 8.212 </a:t>
            </a:r>
            <a:r>
              <a:rPr lang="en-AU" sz="1600" spc="-26" dirty="0" err="1">
                <a:cs typeface="Arial" panose="020B0604020202020204" pitchFamily="34" charset="0"/>
              </a:rPr>
              <a:t>kelurahan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cs typeface="Arial" panose="020B0604020202020204" pitchFamily="34" charset="0"/>
              </a:rPr>
              <a:t>untuk</a:t>
            </a:r>
            <a:r>
              <a:rPr lang="en-US" sz="1600" spc="-26" dirty="0"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cs typeface="Arial" panose="020B0604020202020204" pitchFamily="34" charset="0"/>
              </a:rPr>
              <a:t>pembangunan</a:t>
            </a:r>
            <a:r>
              <a:rPr lang="en-US" sz="1600" spc="-26" dirty="0"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cs typeface="Arial" panose="020B0604020202020204" pitchFamily="34" charset="0"/>
              </a:rPr>
              <a:t>sarana</a:t>
            </a:r>
            <a:r>
              <a:rPr lang="en-US" sz="1600" spc="-26" dirty="0">
                <a:cs typeface="Arial" panose="020B0604020202020204" pitchFamily="34" charset="0"/>
              </a:rPr>
              <a:t> dan </a:t>
            </a:r>
            <a:r>
              <a:rPr lang="en-US" sz="1600" spc="-26" dirty="0" err="1">
                <a:cs typeface="Arial" panose="020B0604020202020204" pitchFamily="34" charset="0"/>
              </a:rPr>
              <a:t>prasarana</a:t>
            </a:r>
            <a:r>
              <a:rPr lang="en-US" sz="1600" spc="-26" dirty="0"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cs typeface="Arial" panose="020B0604020202020204" pitchFamily="34" charset="0"/>
              </a:rPr>
              <a:t>kelurahan</a:t>
            </a:r>
            <a:r>
              <a:rPr lang="en-US" sz="1600" spc="-26" dirty="0">
                <a:cs typeface="Arial" panose="020B0604020202020204" pitchFamily="34" charset="0"/>
              </a:rPr>
              <a:t> dan </a:t>
            </a:r>
            <a:r>
              <a:rPr lang="en-US" sz="1600" spc="-26" dirty="0" err="1">
                <a:cs typeface="Arial" panose="020B0604020202020204" pitchFamily="34" charset="0"/>
              </a:rPr>
              <a:t>pemberdayaan</a:t>
            </a:r>
            <a:r>
              <a:rPr lang="en-US" sz="1600" spc="-26" dirty="0"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cs typeface="Arial" panose="020B0604020202020204" pitchFamily="34" charset="0"/>
              </a:rPr>
              <a:t>masyarakat</a:t>
            </a:r>
            <a:r>
              <a:rPr lang="en-US" sz="1600" spc="-26" dirty="0">
                <a:cs typeface="Arial" panose="020B0604020202020204" pitchFamily="34" charset="0"/>
              </a:rPr>
              <a:t> di </a:t>
            </a:r>
            <a:r>
              <a:rPr lang="en-US" sz="1600" spc="-26" dirty="0" err="1">
                <a:cs typeface="Arial" panose="020B0604020202020204" pitchFamily="34" charset="0"/>
              </a:rPr>
              <a:t>kelurahan</a:t>
            </a:r>
            <a:r>
              <a:rPr lang="en-AU" sz="1600" spc="-26" dirty="0">
                <a:cs typeface="Arial" panose="020B0604020202020204" pitchFamily="34" charset="0"/>
              </a:rPr>
              <a:t> </a:t>
            </a:r>
            <a:endParaRPr lang="en-US" sz="1600" spc="-26" dirty="0">
              <a:cs typeface="Arial" panose="020B0604020202020204" pitchFamily="34" charset="0"/>
            </a:endParaRPr>
          </a:p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AU" sz="1600" spc="-29" dirty="0" err="1">
                <a:cs typeface="Arial" panose="020B0604020202020204" pitchFamily="34" charset="0"/>
                <a:sym typeface="Wingdings" panose="05000000000000000000" pitchFamily="2" charset="2"/>
              </a:rPr>
              <a:t>Mempertahankan</a:t>
            </a:r>
            <a:r>
              <a:rPr lang="en-AU" sz="1600" spc="-29" dirty="0">
                <a:cs typeface="Arial" panose="020B0604020202020204" pitchFamily="34" charset="0"/>
                <a:sym typeface="Wingdings" panose="05000000000000000000" pitchFamily="2" charset="2"/>
              </a:rPr>
              <a:t> k</a:t>
            </a:r>
            <a:r>
              <a:rPr lang="id-ID" sz="1600" spc="-29" dirty="0">
                <a:cs typeface="Arial" panose="020B0604020202020204" pitchFamily="34" charset="0"/>
                <a:sym typeface="Wingdings" panose="05000000000000000000" pitchFamily="2" charset="2"/>
              </a:rPr>
              <a:t>ebijakan </a:t>
            </a:r>
            <a:r>
              <a:rPr lang="id-ID" sz="1600" b="1" spc="-29" dirty="0">
                <a:cs typeface="Arial" panose="020B0604020202020204" pitchFamily="34" charset="0"/>
                <a:sym typeface="Wingdings" panose="05000000000000000000" pitchFamily="2" charset="2"/>
              </a:rPr>
              <a:t>afirmasi </a:t>
            </a:r>
            <a:r>
              <a:rPr lang="en-AU" sz="1600" b="1" spc="-29" dirty="0" err="1">
                <a:cs typeface="Arial" panose="020B0604020202020204" pitchFamily="34" charset="0"/>
                <a:sym typeface="Wingdings" panose="05000000000000000000" pitchFamily="2" charset="2"/>
              </a:rPr>
              <a:t>luas</a:t>
            </a:r>
            <a:r>
              <a:rPr lang="en-AU" sz="1600" b="1" spc="-29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AU" sz="1600" b="1" spc="-29" dirty="0" err="1">
                <a:cs typeface="Arial" panose="020B0604020202020204" pitchFamily="34" charset="0"/>
                <a:sym typeface="Wingdings" panose="05000000000000000000" pitchFamily="2" charset="2"/>
              </a:rPr>
              <a:t>wilayah</a:t>
            </a:r>
            <a:r>
              <a:rPr lang="id-ID" sz="1600" b="1" spc="-29" dirty="0">
                <a:cs typeface="Arial" panose="020B0604020202020204" pitchFamily="34" charset="0"/>
                <a:sym typeface="Wingdings" panose="05000000000000000000" pitchFamily="2" charset="2"/>
              </a:rPr>
              <a:t> laut 100</a:t>
            </a:r>
            <a:r>
              <a:rPr lang="id-ID" sz="1600" spc="-29" dirty="0">
                <a:cs typeface="Arial" panose="020B0604020202020204" pitchFamily="34" charset="0"/>
                <a:sym typeface="Wingdings" panose="05000000000000000000" pitchFamily="2" charset="2"/>
              </a:rPr>
              <a:t>%</a:t>
            </a:r>
            <a:endParaRPr lang="en-US" sz="1600" spc="-29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spc="-29" dirty="0" err="1">
                <a:cs typeface="Arial" panose="020B0604020202020204" pitchFamily="34" charset="0"/>
              </a:rPr>
              <a:t>Reformulasi</a:t>
            </a:r>
            <a:r>
              <a:rPr lang="en-US" sz="1600" spc="-29" dirty="0">
                <a:cs typeface="Arial" panose="020B0604020202020204" pitchFamily="34" charset="0"/>
              </a:rPr>
              <a:t> </a:t>
            </a:r>
            <a:r>
              <a:rPr lang="en-US" sz="1600" b="1" spc="-29" dirty="0" err="1">
                <a:cs typeface="Arial" panose="020B0604020202020204" pitchFamily="34" charset="0"/>
              </a:rPr>
              <a:t>komposisi</a:t>
            </a:r>
            <a:r>
              <a:rPr lang="en-US" sz="1600" b="1" spc="-29" dirty="0">
                <a:cs typeface="Arial" panose="020B0604020202020204" pitchFamily="34" charset="0"/>
              </a:rPr>
              <a:t> </a:t>
            </a:r>
            <a:r>
              <a:rPr lang="en-US" sz="1600" b="1" spc="-29" dirty="0" err="1">
                <a:cs typeface="Arial" panose="020B0604020202020204" pitchFamily="34" charset="0"/>
              </a:rPr>
              <a:t>Gaji</a:t>
            </a:r>
            <a:r>
              <a:rPr lang="en-US" sz="1600" b="1" spc="-29" dirty="0">
                <a:cs typeface="Arial" panose="020B0604020202020204" pitchFamily="34" charset="0"/>
              </a:rPr>
              <a:t> ke-13 dan THR </a:t>
            </a:r>
            <a:r>
              <a:rPr lang="en-US" sz="1600" spc="-29" dirty="0">
                <a:cs typeface="Arial" panose="020B0604020202020204" pitchFamily="34" charset="0"/>
              </a:rPr>
              <a:t>(</a:t>
            </a:r>
            <a:r>
              <a:rPr lang="id-ID" sz="1600" spc="-35" dirty="0">
                <a:cs typeface="Arial" panose="020B0604020202020204" pitchFamily="34" charset="0"/>
              </a:rPr>
              <a:t>Gaji Reguler, Gaji-13, THR, termasuk Kenaikan Gaji 5%, serta Formasi CPNSD</a:t>
            </a:r>
            <a:r>
              <a:rPr lang="en-US" sz="1600" spc="-35" dirty="0">
                <a:cs typeface="Arial" panose="020B0604020202020204" pitchFamily="34" charset="0"/>
              </a:rPr>
              <a:t>)</a:t>
            </a:r>
          </a:p>
          <a:p>
            <a:pPr marL="225425" indent="-2254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Penggunaan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minimal 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25% DAU </a:t>
            </a:r>
            <a:r>
              <a:rPr lang="en-US" sz="1600" b="1" dirty="0" err="1">
                <a:ea typeface="Calibri" panose="020F0502020204030204" pitchFamily="34" charset="0"/>
                <a:cs typeface="Arial" panose="020B0604020202020204" pitchFamily="34" charset="0"/>
              </a:rPr>
              <a:t>sebagai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ea typeface="Calibri" panose="020F0502020204030204" pitchFamily="34" charset="0"/>
                <a:cs typeface="Arial" panose="020B0604020202020204" pitchFamily="34" charset="0"/>
              </a:rPr>
              <a:t>bagian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ea typeface="Calibri" panose="020F0502020204030204" pitchFamily="34" charset="0"/>
                <a:cs typeface="Arial" panose="020B0604020202020204" pitchFamily="34" charset="0"/>
              </a:rPr>
              <a:t>dari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 DTU </a:t>
            </a:r>
            <a:r>
              <a:rPr lang="en-US" sz="1600" b="1" dirty="0" err="1"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ea typeface="Calibri" panose="020F0502020204030204" pitchFamily="34" charset="0"/>
                <a:cs typeface="Arial" panose="020B0604020202020204" pitchFamily="34" charset="0"/>
              </a:rPr>
              <a:t>belanja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ea typeface="Calibri" panose="020F0502020204030204" pitchFamily="34" charset="0"/>
                <a:cs typeface="Arial" panose="020B0604020202020204" pitchFamily="34" charset="0"/>
              </a:rPr>
              <a:t>infrastruktur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disertai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pengetatan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kepatuhan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berupa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pengenaan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sanksi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atas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kepatuhan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penyampaian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laporan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pemenuhan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alokasi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minimal DAU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  <a:cs typeface="Arial" panose="020B0604020202020204" pitchFamily="34" charset="0"/>
              </a:rPr>
              <a:t>infrastruktur</a:t>
            </a:r>
            <a:r>
              <a:rPr lang="id-ID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0D8A-E604-428A-904A-3CA59F0BAB36}" type="slidenum">
              <a:rPr lang="en-US" smtClean="0"/>
              <a:t>16</a:t>
            </a:fld>
            <a:endParaRPr lang="en-US" dirty="0"/>
          </a:p>
        </p:txBody>
      </p:sp>
      <p:pic>
        <p:nvPicPr>
          <p:cNvPr id="16" name="Picture 15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26554" y="154788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entagon 14"/>
          <p:cNvSpPr/>
          <p:nvPr/>
        </p:nvSpPr>
        <p:spPr>
          <a:xfrm>
            <a:off x="0" y="3820152"/>
            <a:ext cx="4514849" cy="518299"/>
          </a:xfrm>
          <a:prstGeom prst="homePlat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>
                <a:solidFill>
                  <a:srgbClr val="FF0000"/>
                </a:solidFill>
              </a:rPr>
              <a:t>ARAH KEBIJAKAN DAU TA 2020</a:t>
            </a:r>
            <a:endParaRPr lang="id-ID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471189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entagon 22"/>
          <p:cNvSpPr/>
          <p:nvPr/>
        </p:nvSpPr>
        <p:spPr>
          <a:xfrm>
            <a:off x="-1" y="4895445"/>
            <a:ext cx="4843463" cy="518299"/>
          </a:xfrm>
          <a:prstGeom prst="homePlat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 dirty="0">
                <a:solidFill>
                  <a:srgbClr val="FF0000"/>
                </a:solidFill>
              </a:rPr>
              <a:t>ARAH KEBIJAKAN DBH 2020</a:t>
            </a:r>
            <a:endParaRPr lang="id-ID" sz="2400" b="1" dirty="0">
              <a:solidFill>
                <a:srgbClr val="FF0000"/>
              </a:solidFill>
            </a:endParaRPr>
          </a:p>
        </p:txBody>
      </p:sp>
      <p:sp>
        <p:nvSpPr>
          <p:cNvPr id="24" name="Pentagon 23"/>
          <p:cNvSpPr/>
          <p:nvPr/>
        </p:nvSpPr>
        <p:spPr>
          <a:xfrm>
            <a:off x="4680488" y="767576"/>
            <a:ext cx="4663537" cy="518299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B392F0-18E6-4922-BE13-B18336B2C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0D8A-E604-428A-904A-3CA59F0BAB36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EAC20D1-F7AE-42FA-91AD-39F31A0F8CC9}"/>
              </a:ext>
            </a:extLst>
          </p:cNvPr>
          <p:cNvGrpSpPr/>
          <p:nvPr/>
        </p:nvGrpSpPr>
        <p:grpSpPr>
          <a:xfrm>
            <a:off x="0" y="103454"/>
            <a:ext cx="3208297" cy="582648"/>
            <a:chOff x="0" y="326896"/>
            <a:chExt cx="3208297" cy="582648"/>
          </a:xfrm>
        </p:grpSpPr>
        <p:sp>
          <p:nvSpPr>
            <p:cNvPr id="9" name="Pentagon 82">
              <a:extLst>
                <a:ext uri="{FF2B5EF4-FFF2-40B4-BE49-F238E27FC236}">
                  <a16:creationId xmlns:a16="http://schemas.microsoft.com/office/drawing/2014/main" id="{465B1C09-79C4-4AB3-AFDF-A6DECD6EAF1F}"/>
                </a:ext>
              </a:extLst>
            </p:cNvPr>
            <p:cNvSpPr/>
            <p:nvPr/>
          </p:nvSpPr>
          <p:spPr>
            <a:xfrm>
              <a:off x="200862" y="326896"/>
              <a:ext cx="3007435" cy="576118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Pentagon 83">
              <a:extLst>
                <a:ext uri="{FF2B5EF4-FFF2-40B4-BE49-F238E27FC236}">
                  <a16:creationId xmlns:a16="http://schemas.microsoft.com/office/drawing/2014/main" id="{874DB282-CC23-4FAB-9DCB-B83F94352A50}"/>
                </a:ext>
              </a:extLst>
            </p:cNvPr>
            <p:cNvSpPr/>
            <p:nvPr/>
          </p:nvSpPr>
          <p:spPr>
            <a:xfrm>
              <a:off x="0" y="326896"/>
              <a:ext cx="3007435" cy="576118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B23B48-E720-48DD-A8E5-5531C8DBC8A5}"/>
                </a:ext>
              </a:extLst>
            </p:cNvPr>
            <p:cNvSpPr txBox="1"/>
            <p:nvPr/>
          </p:nvSpPr>
          <p:spPr>
            <a:xfrm>
              <a:off x="150622" y="386324"/>
              <a:ext cx="24833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Dana </a:t>
              </a:r>
              <a:r>
                <a:rPr lang="en-US" sz="2800" b="1" dirty="0" err="1"/>
                <a:t>Bagi</a:t>
              </a:r>
              <a:r>
                <a:rPr lang="en-US" sz="2800" b="1" dirty="0"/>
                <a:t> Hasil</a:t>
              </a:r>
              <a:endParaRPr sz="2800" b="1" dirty="0"/>
            </a:p>
          </p:txBody>
        </p:sp>
      </p:grp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A822E38-E1EC-40F7-ACD5-D821D15E0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368591"/>
              </p:ext>
            </p:extLst>
          </p:nvPr>
        </p:nvGraphicFramePr>
        <p:xfrm>
          <a:off x="0" y="767576"/>
          <a:ext cx="4843463" cy="3261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45A29F46-F611-48FF-8C70-F897ED1E2412}"/>
              </a:ext>
            </a:extLst>
          </p:cNvPr>
          <p:cNvSpPr/>
          <p:nvPr/>
        </p:nvSpPr>
        <p:spPr>
          <a:xfrm>
            <a:off x="0" y="767576"/>
            <a:ext cx="4002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1" dirty="0" err="1">
                <a:cs typeface="Arial" panose="020B0604020202020204" pitchFamily="34" charset="0"/>
              </a:rPr>
              <a:t>Perkembangan</a:t>
            </a:r>
            <a:r>
              <a:rPr lang="en-US" sz="2000" b="1" dirty="0">
                <a:cs typeface="Arial" panose="020B0604020202020204" pitchFamily="34" charset="0"/>
              </a:rPr>
              <a:t> DBH TA </a:t>
            </a:r>
            <a:r>
              <a:rPr lang="en-US" sz="2000" b="1">
                <a:cs typeface="Arial" panose="020B0604020202020204" pitchFamily="34" charset="0"/>
              </a:rPr>
              <a:t>2015 – 2019</a:t>
            </a:r>
            <a:endParaRPr lang="id-ID" sz="2000" b="1">
              <a:cs typeface="Arial" panose="020B0604020202020204" pitchFamily="34" charset="0"/>
            </a:endParaRPr>
          </a:p>
          <a:p>
            <a:pPr algn="r"/>
            <a:r>
              <a:rPr lang="id-ID" sz="1600">
                <a:cs typeface="Arial" panose="020B0604020202020204" pitchFamily="34" charset="0"/>
              </a:rPr>
              <a:t>(dalam triliun rupiah)</a:t>
            </a:r>
            <a:endParaRPr lang="en-US" sz="1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3D0AF3-07A1-4545-B9FF-FE63953D6CD8}"/>
              </a:ext>
            </a:extLst>
          </p:cNvPr>
          <p:cNvSpPr/>
          <p:nvPr/>
        </p:nvSpPr>
        <p:spPr>
          <a:xfrm>
            <a:off x="4843463" y="803807"/>
            <a:ext cx="705462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err="1">
                <a:solidFill>
                  <a:prstClr val="black"/>
                </a:solidFill>
              </a:rPr>
              <a:t>Kebijakan</a:t>
            </a:r>
            <a:r>
              <a:rPr lang="en-US" sz="2400" b="1" dirty="0">
                <a:solidFill>
                  <a:prstClr val="black"/>
                </a:solidFill>
              </a:rPr>
              <a:t> DBH di TA 2019</a:t>
            </a:r>
            <a:endParaRPr lang="en-US" sz="2400" dirty="0">
              <a:solidFill>
                <a:prstClr val="black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DBH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dalam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alokasi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APBN TA 2019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adalah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sebesar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Rp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106.4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triliun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atau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naik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sebesar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Rp17,2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triliun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(19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persen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)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dibandingkan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TA 2018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sebesar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Rp89,2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triliun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.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Arah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Kebijakan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Umum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DBH TA 2019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sebagai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berikut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:</a:t>
            </a:r>
          </a:p>
          <a:p>
            <a:pPr marL="263525" lvl="1" indent="-263525" algn="just">
              <a:spcBef>
                <a:spcPts val="600"/>
              </a:spcBef>
              <a:buFont typeface="+mj-lt"/>
              <a:buAutoNum type="alphaLcParenR"/>
            </a:pP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Pagu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DBH TW IV TA 2019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diprioritaskan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untuk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penyelesaian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KB DBH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dengan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memperhitungkan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lebih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bayar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tahun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sebelumnya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</a:p>
          <a:p>
            <a:pPr marL="263525" lvl="1" indent="-263525" algn="just">
              <a:spcBef>
                <a:spcPts val="600"/>
              </a:spcBef>
              <a:buFont typeface="+mj-lt"/>
              <a:buAutoNum type="alphaLcParenR"/>
            </a:pP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Dalam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hal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realisasi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penerimaan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negara yang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dibagihasilkan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melebihi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pagu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penerimaan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yang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dianggarkan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dalam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tahun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2019,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Penyaluran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DBH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berdasarkan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realisasi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penerimaan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Negara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tersebut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; dan</a:t>
            </a:r>
          </a:p>
          <a:p>
            <a:pPr marL="263525" lvl="1" indent="-263525" algn="just">
              <a:spcBef>
                <a:spcPts val="600"/>
              </a:spcBef>
              <a:buFont typeface="+mj-lt"/>
              <a:buAutoNum type="alphaLcParenR"/>
            </a:pP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Dalam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hal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realisasi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PNBP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Migas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yang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dibagihasilkan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melampaui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target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penerimaan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dalam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APBN yang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diikuti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dengan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kebijakan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peningkatan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subsidi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BBM dan LPG,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Pemerintah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dapat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memperhitungkan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persentase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tertentu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dari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peningkatan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belanja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subsidi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BBM dan LPG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terhadap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kenaikan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PNBP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Migas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yang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dibagihasilkan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3D0AF3-07A1-4545-B9FF-FE63953D6CD8}"/>
              </a:ext>
            </a:extLst>
          </p:cNvPr>
          <p:cNvSpPr/>
          <p:nvPr/>
        </p:nvSpPr>
        <p:spPr>
          <a:xfrm>
            <a:off x="0" y="5413744"/>
            <a:ext cx="12192000" cy="98488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63525" lvl="1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Melanjutkan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kebijakan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umum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DBH tahun-2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sebelumnya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(earmarking CHT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utk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JKN,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perluasan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penggunaan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DBH DR,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berbasis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realisasi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penggunaan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DBH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Triwulan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IV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utk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KB DBH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tahun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sebelumnya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US" sz="1600" i="1" spc="-26" dirty="0">
                <a:solidFill>
                  <a:prstClr val="black"/>
                </a:solidFill>
                <a:cs typeface="Arial" panose="020B0604020202020204" pitchFamily="34" charset="0"/>
              </a:rPr>
              <a:t>sharing burden 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PNBP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bila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terjadi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peningkatan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harga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komoditi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yg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diikuti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oleh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peningkatan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subsidi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)</a:t>
            </a:r>
          </a:p>
          <a:p>
            <a:pPr marL="263525" lvl="1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US" sz="1600" b="1" i="1" spc="-26" dirty="0">
                <a:solidFill>
                  <a:prstClr val="black"/>
                </a:solidFill>
                <a:cs typeface="Arial" panose="020B0604020202020204" pitchFamily="34" charset="0"/>
              </a:rPr>
              <a:t>Roadmap </a:t>
            </a:r>
            <a:r>
              <a:rPr lang="en-US" sz="1600" b="1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penyelesaian</a:t>
            </a:r>
            <a:r>
              <a:rPr lang="en-US" sz="1600" b="1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b="1" spc="-26" dirty="0" err="1">
                <a:solidFill>
                  <a:prstClr val="black"/>
                </a:solidFill>
                <a:cs typeface="Arial" panose="020B0604020202020204" pitchFamily="34" charset="0"/>
              </a:rPr>
              <a:t>Kurang</a:t>
            </a:r>
            <a:r>
              <a:rPr lang="en-US" sz="1600" b="1" spc="-26" dirty="0">
                <a:solidFill>
                  <a:prstClr val="black"/>
                </a:solidFill>
                <a:cs typeface="Arial" panose="020B0604020202020204" pitchFamily="34" charset="0"/>
              </a:rPr>
              <a:t> Bayar DBH 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(</a:t>
            </a:r>
            <a:r>
              <a:rPr lang="en-US" sz="1600" b="1" spc="-26" dirty="0">
                <a:solidFill>
                  <a:prstClr val="black"/>
                </a:solidFill>
                <a:cs typeface="Arial" panose="020B0604020202020204" pitchFamily="34" charset="0"/>
              </a:rPr>
              <a:t>target </a:t>
            </a:r>
            <a:r>
              <a:rPr lang="en-US" sz="1600" b="1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penyelesaian</a:t>
            </a:r>
            <a:r>
              <a:rPr lang="en-US" sz="1600" b="1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b="1" spc="-26" dirty="0" err="1">
                <a:solidFill>
                  <a:prstClr val="black"/>
                </a:solidFill>
                <a:cs typeface="Arial" panose="020B0604020202020204" pitchFamily="34" charset="0"/>
              </a:rPr>
              <a:t>bertahap</a:t>
            </a:r>
            <a:r>
              <a:rPr lang="en-US" sz="1600" b="1" spc="-26" dirty="0">
                <a:solidFill>
                  <a:prstClr val="black"/>
                </a:solidFill>
                <a:cs typeface="Arial" panose="020B0604020202020204" pitchFamily="34" charset="0"/>
              </a:rPr>
              <a:t> 3 </a:t>
            </a:r>
            <a:r>
              <a:rPr lang="en-US" sz="1600" b="1" spc="-26" dirty="0" err="1">
                <a:solidFill>
                  <a:prstClr val="black"/>
                </a:solidFill>
                <a:cs typeface="Arial" panose="020B0604020202020204" pitchFamily="34" charset="0"/>
              </a:rPr>
              <a:t>tahun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)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dan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penyelesaian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spc="-26" dirty="0" err="1">
                <a:solidFill>
                  <a:prstClr val="black"/>
                </a:solidFill>
                <a:cs typeface="Arial" panose="020B0604020202020204" pitchFamily="34" charset="0"/>
              </a:rPr>
              <a:t>Lebih</a:t>
            </a:r>
            <a:r>
              <a:rPr lang="en-US" sz="1600" spc="-26" dirty="0">
                <a:solidFill>
                  <a:prstClr val="black"/>
                </a:solidFill>
                <a:cs typeface="Arial" panose="020B0604020202020204" pitchFamily="34" charset="0"/>
              </a:rPr>
              <a:t> Bayar DBH</a:t>
            </a:r>
          </a:p>
        </p:txBody>
      </p:sp>
      <p:pic>
        <p:nvPicPr>
          <p:cNvPr id="25" name="Picture 24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26554" y="154788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432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26693"/>
              </p:ext>
            </p:extLst>
          </p:nvPr>
        </p:nvGraphicFramePr>
        <p:xfrm>
          <a:off x="6508376" y="713809"/>
          <a:ext cx="5580530" cy="221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0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4652">
                <a:tc>
                  <a:txBody>
                    <a:bodyPr/>
                    <a:lstStyle/>
                    <a:p>
                      <a:pPr marL="0" indent="0" algn="l">
                        <a:tabLst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Kebijakan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DAK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Fisik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TA 2019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j-lt"/>
                        </a:rPr>
                        <a:t>:</a:t>
                      </a:r>
                      <a:endParaRPr lang="id-ID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2296" marR="82296" marT="41148" marB="41148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80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  <a:tabLst>
                          <a:tab pos="1714500" algn="l"/>
                        </a:tabLst>
                      </a:pP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Mempertajam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b="1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sinkronisasi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dengan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belanja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K/L,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melalui</a:t>
                      </a:r>
                      <a:r>
                        <a:rPr lang="en-US" sz="1400" spc="-5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integrasi</a:t>
                      </a:r>
                      <a:r>
                        <a:rPr lang="en-US" sz="1400" spc="-5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aplikasi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perencanaan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DAK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Fisik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dalam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b="1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aplikasi</a:t>
                      </a:r>
                      <a:r>
                        <a:rPr lang="en-US" sz="14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KRISNA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.</a:t>
                      </a:r>
                      <a:endParaRPr lang="id-ID" sz="1400" spc="-5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  <a:tabLst>
                          <a:tab pos="1714500" algn="l"/>
                        </a:tabLst>
                      </a:pP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</a:rPr>
                        <a:t>alokasi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</a:rPr>
                        <a:t>dak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</a:rPr>
                        <a:t>fisik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</a:rPr>
                        <a:t>telah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Calibri" panose="020F0502020204030204" pitchFamily="34" charset="0"/>
                        </a:rPr>
                        <a:t>memperhitungkan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Calibri" panose="020F0502020204030204" pitchFamily="34" charset="0"/>
                        </a:rPr>
                        <a:t>kinerja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Calibri" panose="020F0502020204030204" pitchFamily="34" charset="0"/>
                        </a:rPr>
                        <a:t>pelaksanaan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</a:rPr>
                        <a:t>DAKfisik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</a:rPr>
                        <a:t>tahun</a:t>
                      </a:r>
                      <a:r>
                        <a:rPr lang="id-ID" sz="1400" dirty="0">
                          <a:effectLst/>
                          <a:latin typeface="Calibri" panose="020F0502020204030204" pitchFamily="34" charset="0"/>
                        </a:rPr>
                        <a:t>-tahun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</a:rPr>
                        <a:t>sebelumnya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,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  <a:tabLst>
                          <a:tab pos="1714500" algn="l"/>
                        </a:tabLst>
                      </a:pPr>
                      <a:r>
                        <a:rPr lang="en-US" sz="1400" b="1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Interkoneksi</a:t>
                      </a:r>
                      <a:r>
                        <a:rPr lang="en-US" sz="14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b="1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antara</a:t>
                      </a:r>
                      <a:r>
                        <a:rPr lang="en-US" sz="14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b="1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aplikasi</a:t>
                      </a:r>
                      <a:r>
                        <a:rPr lang="en-US" sz="14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KRISNA </a:t>
                      </a:r>
                      <a:r>
                        <a:rPr lang="en-US" sz="1400" b="1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dengan</a:t>
                      </a:r>
                      <a:r>
                        <a:rPr lang="en-US" sz="14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b="1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aplikasi</a:t>
                      </a:r>
                      <a:r>
                        <a:rPr lang="en-US" sz="14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OM SPAN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  <a:tabLst>
                          <a:tab pos="1714500" algn="l"/>
                        </a:tabLst>
                      </a:pP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erbasis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kinerja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output/outcome yang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terlebih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dahulu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b="1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direviu</a:t>
                      </a:r>
                      <a:r>
                        <a:rPr lang="en-US" sz="14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400" b="1" spc="-5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oleh</a:t>
                      </a:r>
                      <a:r>
                        <a:rPr lang="en-US" sz="14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APIP Daerah</a:t>
                      </a:r>
                      <a:r>
                        <a:rPr lang="en-US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296" marR="82296" marT="41148" marB="41148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894379"/>
              </p:ext>
            </p:extLst>
          </p:nvPr>
        </p:nvGraphicFramePr>
        <p:xfrm>
          <a:off x="6508376" y="3148370"/>
          <a:ext cx="5615857" cy="3433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5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0583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  <a:tabLst>
                          <a:tab pos="87313" algn="l"/>
                          <a:tab pos="174625" algn="l"/>
                        </a:tabLs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Arah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Kebijakan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DAK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Fisik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2020: </a:t>
                      </a:r>
                      <a:endParaRPr lang="id-ID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2296" marR="82296" marT="41148" marB="41148">
                    <a:solidFill>
                      <a:srgbClr val="E6A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7586">
                <a:tc>
                  <a:txBody>
                    <a:bodyPr/>
                    <a:lstStyle/>
                    <a:p>
                      <a:pPr marL="342900" indent="-342900" algn="just" defTabSz="799981">
                        <a:lnSpc>
                          <a:spcPct val="90000"/>
                        </a:lnSpc>
                        <a:spcAft>
                          <a:spcPct val="35000"/>
                        </a:spcAft>
                        <a:buFont typeface="+mj-lt"/>
                        <a:buAutoNum type="arabicPeriod"/>
                        <a:defRPr/>
                      </a:pPr>
                      <a:r>
                        <a:rPr lang="en-US" sz="1500" dirty="0" err="1">
                          <a:ea typeface="Calibri" panose="020F0502020204030204" pitchFamily="34" charset="0"/>
                        </a:rPr>
                        <a:t>Fokus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pemanfaatan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Dana Transfer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Khusus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(DTK)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untuk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meningkatkan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kualitas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SDM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dan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daya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saing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daerah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melalui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pendidikan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,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kesehatan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termasuk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pengentasan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stunting,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peningkatan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infrastruktur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konektifitas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daerah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,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dan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lainnya</a:t>
                      </a:r>
                      <a:endParaRPr lang="en-US" sz="1500" dirty="0">
                        <a:ea typeface="Calibri" panose="020F0502020204030204" pitchFamily="34" charset="0"/>
                      </a:endParaRPr>
                    </a:p>
                    <a:p>
                      <a:pPr marL="342900" indent="-342900" algn="just" defTabSz="799981">
                        <a:lnSpc>
                          <a:spcPct val="90000"/>
                        </a:lnSpc>
                        <a:spcAft>
                          <a:spcPct val="35000"/>
                        </a:spcAft>
                        <a:buFont typeface="+mj-lt"/>
                        <a:buAutoNum type="arabicPeriod"/>
                        <a:defRPr/>
                      </a:pP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Konvergensi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pendanaan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DAK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Fisik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, DAK Non-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Fisik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dan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Dana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Desa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dalam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pelaksanaan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kegiatan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pengentasan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i="1" dirty="0">
                          <a:ea typeface="Calibri" panose="020F0502020204030204" pitchFamily="34" charset="0"/>
                        </a:rPr>
                        <a:t>stunting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, program Indonesia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bersih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dan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sehat</a:t>
                      </a:r>
                      <a:endParaRPr lang="en-US" sz="1500" dirty="0">
                        <a:ea typeface="Calibri" panose="020F0502020204030204" pitchFamily="34" charset="0"/>
                      </a:endParaRPr>
                    </a:p>
                    <a:p>
                      <a:pPr marL="342900" indent="-342900" algn="just" defTabSz="799981">
                        <a:lnSpc>
                          <a:spcPct val="90000"/>
                        </a:lnSpc>
                        <a:spcAft>
                          <a:spcPct val="35000"/>
                        </a:spcAft>
                        <a:buFont typeface="+mj-lt"/>
                        <a:buAutoNum type="arabicPeriod"/>
                        <a:defRPr/>
                      </a:pPr>
                      <a:r>
                        <a:rPr lang="en-US" sz="1500" dirty="0" err="1">
                          <a:ea typeface="Calibri" panose="020F0502020204030204" pitchFamily="34" charset="0"/>
                        </a:rPr>
                        <a:t>Penguatan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sinkronisasi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perencanaan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DAK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Fisik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dengan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belanja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K/L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serta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kesesuaian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dengan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prioritas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nasional</a:t>
                      </a:r>
                      <a:endParaRPr lang="en-US" sz="1500" b="1" dirty="0">
                        <a:ea typeface="Calibri" panose="020F0502020204030204" pitchFamily="34" charset="0"/>
                      </a:endParaRPr>
                    </a:p>
                    <a:p>
                      <a:pPr marL="342900" marR="0" lvl="0" indent="-342900" algn="just" defTabSz="799981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350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500" dirty="0" err="1">
                          <a:ea typeface="Calibri" panose="020F0502020204030204" pitchFamily="34" charset="0"/>
                        </a:rPr>
                        <a:t>Penguatan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peran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APIP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daerah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dalam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rangka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meningkatkan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kualitas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pemantauan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dan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evaluasi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atas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capaian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output DAK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Fisik</a:t>
                      </a:r>
                      <a:endParaRPr lang="en-US" sz="1500" dirty="0">
                        <a:ea typeface="Calibri" panose="020F0502020204030204" pitchFamily="34" charset="0"/>
                      </a:endParaRPr>
                    </a:p>
                    <a:p>
                      <a:pPr marL="342900" marR="0" lvl="0" indent="-342900" algn="just" defTabSz="799981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ct val="350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500" dirty="0" err="1">
                          <a:ea typeface="Calibri" panose="020F0502020204030204" pitchFamily="34" charset="0"/>
                        </a:rPr>
                        <a:t>Pengalokasian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a typeface="Calibri" panose="020F0502020204030204" pitchFamily="34" charset="0"/>
                        </a:rPr>
                        <a:t>berbasis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peta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kebutuhan</a:t>
                      </a:r>
                      <a:r>
                        <a:rPr lang="en-US" sz="1500" b="1" dirty="0">
                          <a:ea typeface="Calibri" panose="020F0502020204030204" pitchFamily="34" charset="0"/>
                        </a:rPr>
                        <a:t> yang </a:t>
                      </a:r>
                      <a:r>
                        <a:rPr lang="en-US" sz="1500" b="1" dirty="0" err="1">
                          <a:ea typeface="Calibri" panose="020F0502020204030204" pitchFamily="34" charset="0"/>
                        </a:rPr>
                        <a:t>bersifat</a:t>
                      </a:r>
                      <a:r>
                        <a:rPr lang="en-US" sz="1500" dirty="0"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500" b="1" i="1" dirty="0">
                          <a:ea typeface="Calibri" panose="020F0502020204030204" pitchFamily="34" charset="0"/>
                        </a:rPr>
                        <a:t>medium term</a:t>
                      </a:r>
                    </a:p>
                  </a:txBody>
                  <a:tcPr marL="82296" marR="82296" marT="41148" marB="41148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02" y="6137161"/>
            <a:ext cx="6459099" cy="687641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DAK </a:t>
            </a:r>
            <a:r>
              <a:rPr lang="en-US" sz="1200" dirty="0" err="1">
                <a:solidFill>
                  <a:prstClr val="black"/>
                </a:solidFill>
              </a:rPr>
              <a:t>Fisik</a:t>
            </a:r>
            <a:r>
              <a:rPr lang="en-US" sz="1200" dirty="0">
                <a:solidFill>
                  <a:prstClr val="black"/>
                </a:solidFill>
              </a:rPr>
              <a:t>  </a:t>
            </a:r>
            <a:r>
              <a:rPr lang="en-US" sz="1200" dirty="0" err="1">
                <a:solidFill>
                  <a:prstClr val="black"/>
                </a:solidFill>
              </a:rPr>
              <a:t>dalam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alokasi</a:t>
            </a:r>
            <a:r>
              <a:rPr lang="en-US" sz="1200" dirty="0">
                <a:solidFill>
                  <a:prstClr val="black"/>
                </a:solidFill>
              </a:rPr>
              <a:t> APBN TA 2019 </a:t>
            </a:r>
            <a:r>
              <a:rPr lang="en-US" sz="1200" dirty="0" err="1">
                <a:solidFill>
                  <a:prstClr val="black"/>
                </a:solidFill>
              </a:rPr>
              <a:t>sebesar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Rp</a:t>
            </a:r>
            <a:r>
              <a:rPr lang="en-US" sz="1200" dirty="0">
                <a:solidFill>
                  <a:prstClr val="black"/>
                </a:solidFill>
              </a:rPr>
              <a:t> 69,3 </a:t>
            </a:r>
            <a:r>
              <a:rPr lang="en-US" sz="1200" dirty="0" err="1">
                <a:solidFill>
                  <a:prstClr val="black"/>
                </a:solidFill>
              </a:rPr>
              <a:t>triliun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atau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naik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sebesar</a:t>
            </a:r>
            <a:r>
              <a:rPr lang="en-US" sz="1200" dirty="0">
                <a:solidFill>
                  <a:prstClr val="black"/>
                </a:solidFill>
              </a:rPr>
              <a:t> Rp6,9 </a:t>
            </a:r>
            <a:r>
              <a:rPr lang="en-US" sz="1200" dirty="0" err="1">
                <a:solidFill>
                  <a:prstClr val="black"/>
                </a:solidFill>
              </a:rPr>
              <a:t>triliun</a:t>
            </a:r>
            <a:r>
              <a:rPr lang="en-US" sz="1200" dirty="0">
                <a:solidFill>
                  <a:prstClr val="black"/>
                </a:solidFill>
              </a:rPr>
              <a:t> (11 </a:t>
            </a:r>
            <a:r>
              <a:rPr lang="en-US" sz="1200" dirty="0" err="1">
                <a:solidFill>
                  <a:prstClr val="black"/>
                </a:solidFill>
              </a:rPr>
              <a:t>persen</a:t>
            </a:r>
            <a:r>
              <a:rPr lang="en-US" sz="1200" dirty="0">
                <a:solidFill>
                  <a:prstClr val="black"/>
                </a:solidFill>
              </a:rPr>
              <a:t>) </a:t>
            </a:r>
            <a:r>
              <a:rPr lang="en-US" sz="1200" dirty="0" err="1">
                <a:solidFill>
                  <a:prstClr val="black"/>
                </a:solidFill>
              </a:rPr>
              <a:t>dibandingkan</a:t>
            </a:r>
            <a:r>
              <a:rPr lang="en-US" sz="1200" dirty="0">
                <a:solidFill>
                  <a:prstClr val="black"/>
                </a:solidFill>
              </a:rPr>
              <a:t> TA 2018 </a:t>
            </a:r>
            <a:r>
              <a:rPr lang="en-US" sz="1200" dirty="0" err="1">
                <a:solidFill>
                  <a:prstClr val="black"/>
                </a:solidFill>
              </a:rPr>
              <a:t>sebesar</a:t>
            </a:r>
            <a:r>
              <a:rPr lang="en-US" sz="1200" dirty="0">
                <a:solidFill>
                  <a:prstClr val="black"/>
                </a:solidFill>
              </a:rPr>
              <a:t> Rp62,4 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382" y="732046"/>
            <a:ext cx="5285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  <a:cs typeface="Arial" panose="020B0604020202020204" pitchFamily="34" charset="0"/>
              </a:rPr>
              <a:t>Perkembangan</a:t>
            </a:r>
            <a:r>
              <a:rPr lang="en-US" sz="2400" b="1" dirty="0">
                <a:solidFill>
                  <a:srgbClr val="C00000"/>
                </a:solidFill>
                <a:cs typeface="Arial" panose="020B0604020202020204" pitchFamily="34" charset="0"/>
              </a:rPr>
              <a:t> DAK </a:t>
            </a:r>
            <a:r>
              <a:rPr lang="en-US" sz="2400" b="1" dirty="0" err="1">
                <a:solidFill>
                  <a:srgbClr val="C00000"/>
                </a:solidFill>
                <a:cs typeface="Arial" panose="020B0604020202020204" pitchFamily="34" charset="0"/>
              </a:rPr>
              <a:t>Fisik</a:t>
            </a:r>
            <a:r>
              <a:rPr lang="en-US" sz="2400" b="1" dirty="0">
                <a:solidFill>
                  <a:srgbClr val="C00000"/>
                </a:solidFill>
                <a:cs typeface="Arial" panose="020B0604020202020204" pitchFamily="34" charset="0"/>
              </a:rPr>
              <a:t> TA 2016-2019</a:t>
            </a:r>
          </a:p>
        </p:txBody>
      </p:sp>
      <p:sp>
        <p:nvSpPr>
          <p:cNvPr id="13" name="Pentagon 82">
            <a:extLst>
              <a:ext uri="{FF2B5EF4-FFF2-40B4-BE49-F238E27FC236}">
                <a16:creationId xmlns:a16="http://schemas.microsoft.com/office/drawing/2014/main" id="{EA254A8E-BB98-4366-A670-544F85B15260}"/>
              </a:ext>
            </a:extLst>
          </p:cNvPr>
          <p:cNvSpPr/>
          <p:nvPr/>
        </p:nvSpPr>
        <p:spPr>
          <a:xfrm>
            <a:off x="255562" y="83422"/>
            <a:ext cx="5099428" cy="576118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4" name="Pentagon 83">
            <a:extLst>
              <a:ext uri="{FF2B5EF4-FFF2-40B4-BE49-F238E27FC236}">
                <a16:creationId xmlns:a16="http://schemas.microsoft.com/office/drawing/2014/main" id="{CDC7E5DA-8FD1-4056-8914-B4291DD1E584}"/>
              </a:ext>
            </a:extLst>
          </p:cNvPr>
          <p:cNvSpPr/>
          <p:nvPr/>
        </p:nvSpPr>
        <p:spPr>
          <a:xfrm>
            <a:off x="503" y="83422"/>
            <a:ext cx="4943457" cy="576118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2B0079-8673-4693-BFC7-60DA9C9621D2}"/>
              </a:ext>
            </a:extLst>
          </p:cNvPr>
          <p:cNvSpPr txBox="1"/>
          <p:nvPr/>
        </p:nvSpPr>
        <p:spPr>
          <a:xfrm>
            <a:off x="87157" y="155928"/>
            <a:ext cx="1401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spcBef>
                <a:spcPct val="0"/>
              </a:spcBef>
            </a:pPr>
            <a:r>
              <a:rPr lang="en-US" sz="2400" b="1" cap="all" spc="-10" dirty="0">
                <a:solidFill>
                  <a:prstClr val="black"/>
                </a:solidFill>
                <a:ea typeface="Calibri" panose="020F0502020204030204" pitchFamily="34" charset="0"/>
              </a:rPr>
              <a:t>DAK </a:t>
            </a:r>
            <a:r>
              <a:rPr lang="en-US" sz="2400" b="1" cap="all" spc="-10" dirty="0" err="1">
                <a:solidFill>
                  <a:prstClr val="black"/>
                </a:solidFill>
                <a:ea typeface="Calibri" panose="020F0502020204030204" pitchFamily="34" charset="0"/>
              </a:rPr>
              <a:t>Fisik</a:t>
            </a:r>
            <a:endParaRPr lang="id-ID" altLang="en-US" sz="2400" b="1" cap="all" spc="-10" dirty="0">
              <a:solidFill>
                <a:prstClr val="black"/>
              </a:solidFill>
              <a:ea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D92E66-2EEA-4CE3-9559-9A20C50EE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78" y="1207988"/>
            <a:ext cx="6143595" cy="495240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34C8BBC-B285-4341-BA3B-5F6A17FC15DA}"/>
              </a:ext>
            </a:extLst>
          </p:cNvPr>
          <p:cNvSpPr/>
          <p:nvPr/>
        </p:nvSpPr>
        <p:spPr>
          <a:xfrm>
            <a:off x="5304239" y="862296"/>
            <a:ext cx="10759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(</a:t>
            </a:r>
            <a:r>
              <a:rPr lang="en-US" sz="1600" dirty="0" err="1">
                <a:solidFill>
                  <a:prstClr val="black"/>
                </a:solidFill>
                <a:cs typeface="Arial" panose="020B0604020202020204" pitchFamily="34" charset="0"/>
              </a:rPr>
              <a:t>miliar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)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50707" y="6455228"/>
            <a:ext cx="838199" cy="354265"/>
          </a:xfrm>
        </p:spPr>
        <p:txBody>
          <a:bodyPr/>
          <a:lstStyle/>
          <a:p>
            <a:fld id="{11A70D8A-E604-428A-904A-3CA59F0BAB36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2" name="Picture 11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26554" y="154788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584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99330D-DCBB-4BF2-83DE-B50AC3C2B17E}"/>
              </a:ext>
            </a:extLst>
          </p:cNvPr>
          <p:cNvSpPr/>
          <p:nvPr/>
        </p:nvSpPr>
        <p:spPr>
          <a:xfrm>
            <a:off x="-1" y="4670094"/>
            <a:ext cx="12192001" cy="180049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25425" indent="-225425" algn="just">
              <a:spcBef>
                <a:spcPts val="60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Memperkuat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pengalokasian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DAK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Nonfisik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berbasis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terutama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bidang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kesehatan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meningkatkan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kualitas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layanan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guru, </a:t>
            </a:r>
            <a:r>
              <a:rPr lang="en-US" sz="1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sekolah</a:t>
            </a:r>
            <a:r>
              <a:rPr 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puskesmas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225425" indent="-225425" algn="just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Penyempurnaan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unit cost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mencerminkan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riil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daerah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mengakomodasi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antar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daerah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pPr marL="225425" indent="-225425" algn="just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Penguatan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afirmasi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mengalokasikan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DAK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Nonfisik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5425" indent="-225425" algn="just">
              <a:spcBef>
                <a:spcPts val="60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onvergensi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pendanaan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DAK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Fisik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DAK Non-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Fisik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dan Dana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pelaksanaan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pengentasan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stunting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serta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program Indonesia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bersih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sehat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" name="Pentagon 16"/>
          <p:cNvSpPr/>
          <p:nvPr/>
        </p:nvSpPr>
        <p:spPr>
          <a:xfrm>
            <a:off x="-1" y="4156586"/>
            <a:ext cx="5595257" cy="518299"/>
          </a:xfrm>
          <a:prstGeom prst="homePlat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Pentagon 17"/>
          <p:cNvSpPr/>
          <p:nvPr/>
        </p:nvSpPr>
        <p:spPr>
          <a:xfrm>
            <a:off x="4680489" y="705585"/>
            <a:ext cx="4215538" cy="472288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223B204-F385-427A-AC5B-ED5D3B9AFD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497681"/>
              </p:ext>
            </p:extLst>
          </p:nvPr>
        </p:nvGraphicFramePr>
        <p:xfrm>
          <a:off x="-1" y="679572"/>
          <a:ext cx="4680489" cy="2917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40424F68-E5C8-4C90-9764-0FD11C8DBFE8}"/>
              </a:ext>
            </a:extLst>
          </p:cNvPr>
          <p:cNvGrpSpPr/>
          <p:nvPr/>
        </p:nvGrpSpPr>
        <p:grpSpPr>
          <a:xfrm>
            <a:off x="-1" y="103454"/>
            <a:ext cx="4830471" cy="576118"/>
            <a:chOff x="0" y="326896"/>
            <a:chExt cx="3208297" cy="576118"/>
          </a:xfrm>
        </p:grpSpPr>
        <p:sp>
          <p:nvSpPr>
            <p:cNvPr id="83" name="Pentagon 82"/>
            <p:cNvSpPr/>
            <p:nvPr/>
          </p:nvSpPr>
          <p:spPr>
            <a:xfrm>
              <a:off x="200862" y="326896"/>
              <a:ext cx="3007435" cy="576118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600"/>
            </a:p>
          </p:txBody>
        </p:sp>
        <p:sp>
          <p:nvSpPr>
            <p:cNvPr id="84" name="Pentagon 83"/>
            <p:cNvSpPr/>
            <p:nvPr/>
          </p:nvSpPr>
          <p:spPr>
            <a:xfrm>
              <a:off x="0" y="326896"/>
              <a:ext cx="3007435" cy="576118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60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50622" y="414900"/>
              <a:ext cx="30092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Dana </a:t>
              </a:r>
              <a:r>
                <a:rPr lang="en-US" sz="2400" b="1" dirty="0" err="1"/>
                <a:t>Alokasi</a:t>
              </a:r>
              <a:r>
                <a:rPr lang="en-US" sz="2400" b="1" dirty="0"/>
                <a:t> </a:t>
              </a:r>
              <a:r>
                <a:rPr lang="en-US" sz="2400" b="1" dirty="0" err="1"/>
                <a:t>Khusus</a:t>
              </a:r>
              <a:r>
                <a:rPr lang="en-US" sz="2400" b="1" dirty="0"/>
                <a:t> </a:t>
              </a:r>
              <a:r>
                <a:rPr lang="en-US" sz="2400" b="1" dirty="0" err="1"/>
                <a:t>Nonfisik</a:t>
              </a:r>
              <a:endParaRPr sz="2400" b="1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5A29F46-F611-48FF-8C70-F897ED1E2412}"/>
              </a:ext>
            </a:extLst>
          </p:cNvPr>
          <p:cNvSpPr/>
          <p:nvPr/>
        </p:nvSpPr>
        <p:spPr>
          <a:xfrm>
            <a:off x="119550" y="678202"/>
            <a:ext cx="4480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Perkembangan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DAK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Nonfisik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TA 2015 - 2019</a:t>
            </a:r>
            <a:endParaRPr lang="en-US" sz="16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81C395-3695-449F-B428-5534C52AA936}"/>
              </a:ext>
            </a:extLst>
          </p:cNvPr>
          <p:cNvSpPr/>
          <p:nvPr/>
        </p:nvSpPr>
        <p:spPr>
          <a:xfrm>
            <a:off x="10968029" y="2422547"/>
            <a:ext cx="346166" cy="2475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endParaRPr lang="id-ID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736E709-E962-4C28-8B54-BE79D4668671}"/>
              </a:ext>
            </a:extLst>
          </p:cNvPr>
          <p:cNvSpPr/>
          <p:nvPr/>
        </p:nvSpPr>
        <p:spPr>
          <a:xfrm>
            <a:off x="4724908" y="789850"/>
            <a:ext cx="7269119" cy="3331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US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d-ID" b="1" spc="-50" dirty="0">
                <a:latin typeface="Calibri" panose="020F0502020204030204" pitchFamily="34" charset="0"/>
                <a:cs typeface="Calibri" panose="020F0502020204030204" pitchFamily="34" charset="0"/>
              </a:rPr>
              <a:t>DAK Non Fisik</a:t>
            </a:r>
            <a:r>
              <a:rPr lang="en-US" b="1" spc="-50" dirty="0">
                <a:latin typeface="Calibri" panose="020F0502020204030204" pitchFamily="34" charset="0"/>
                <a:cs typeface="Calibri" panose="020F0502020204030204" pitchFamily="34" charset="0"/>
              </a:rPr>
              <a:t> 2019</a:t>
            </a:r>
          </a:p>
          <a:p>
            <a:pPr marL="225425" indent="-225425" algn="just">
              <a:spcBef>
                <a:spcPts val="300"/>
              </a:spcBef>
              <a:buFont typeface="+mj-lt"/>
              <a:buAutoNum type="arabicPeriod"/>
            </a:pP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Perbaikan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kualitas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bidang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DAK Non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Fisik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pengalokasian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berbasis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dimulai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alokasi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BOS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berbasis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sekolah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) dan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penyaluran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berbasis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1500" spc="-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5425" indent="-225425" algn="just">
              <a:spcBef>
                <a:spcPts val="300"/>
              </a:spcBef>
              <a:buFont typeface="+mj-lt"/>
              <a:buAutoNum type="arabicPeriod"/>
            </a:pP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Pengalokasian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mencerminkan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riil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daerah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sasaran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SPM,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terutama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bidang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pendidikan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kesehatan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memperhatikan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pemutakhiran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data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sasaran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penerima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500" i="1" spc="-50" dirty="0">
                <a:latin typeface="Calibri" panose="020F0502020204030204" pitchFamily="34" charset="0"/>
                <a:cs typeface="Calibri" panose="020F0502020204030204" pitchFamily="34" charset="0"/>
              </a:rPr>
              <a:t>unit cost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5425" indent="-225425" algn="just">
              <a:spcBef>
                <a:spcPts val="300"/>
              </a:spcBef>
              <a:buFont typeface="+mj-lt"/>
              <a:buAutoNum type="arabicPeriod"/>
            </a:pP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Penguatan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afirmasi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mengalokasikan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DAK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Nonfisik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daerah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3T (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Tertinggal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Terluar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Transmigrasi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225425" indent="-225425" algn="just">
              <a:spcBef>
                <a:spcPts val="300"/>
              </a:spcBef>
              <a:buFont typeface="+mj-lt"/>
              <a:buAutoNum type="arabicPeriod"/>
            </a:pP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Mendorong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dukungan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teknologi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peningkatan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kualitas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layanan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publik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daerah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5425" indent="-225425" algn="just">
              <a:spcBef>
                <a:spcPts val="300"/>
              </a:spcBef>
              <a:buFont typeface="+mj-lt"/>
              <a:buAutoNum type="arabicPeriod"/>
            </a:pP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Penambahan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DAK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Nonfisik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US" sz="15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BOP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Kesetaraan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, BOP Museum dan Taman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Budaya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, Dana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Kepariwisataan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, dan Dana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Bantuan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Layanan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Pengolahan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Sampah</a:t>
            </a:r>
            <a:r>
              <a:rPr lang="en-US"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(BLPS)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698" y="4191448"/>
            <a:ext cx="5147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id-ID" sz="2400" dirty="0">
                <a:solidFill>
                  <a:schemeClr val="tx1"/>
                </a:solidFill>
                <a:latin typeface="+mn-lt"/>
              </a:rPr>
              <a:t>ARAH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id-ID" sz="2400" dirty="0">
                <a:solidFill>
                  <a:schemeClr val="tx1"/>
                </a:solidFill>
                <a:latin typeface="+mn-lt"/>
              </a:rPr>
              <a:t>KEBIJAKAN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DAK </a:t>
            </a:r>
            <a:r>
              <a:rPr lang="id-ID" sz="2400" dirty="0">
                <a:solidFill>
                  <a:schemeClr val="tx1"/>
                </a:solidFill>
                <a:latin typeface="+mn-lt"/>
              </a:rPr>
              <a:t>NON FISIK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2020</a:t>
            </a:r>
          </a:p>
        </p:txBody>
      </p:sp>
      <p:pic>
        <p:nvPicPr>
          <p:cNvPr id="19" name="Picture 18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26554" y="154788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403141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28780018-14AF-47F9-970D-44F27E033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r="5621"/>
          <a:stretch/>
        </p:blipFill>
        <p:spPr bwMode="auto">
          <a:xfrm>
            <a:off x="0" y="-1"/>
            <a:ext cx="12192000" cy="6858002"/>
          </a:xfrm>
          <a:prstGeom prst="rect">
            <a:avLst/>
          </a:prstGeom>
          <a:noFill/>
          <a:extLst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CD13A94-D210-4A83-BD7D-E1FF1ADD9A78}"/>
              </a:ext>
            </a:extLst>
          </p:cNvPr>
          <p:cNvSpPr txBox="1">
            <a:spLocks/>
          </p:cNvSpPr>
          <p:nvPr/>
        </p:nvSpPr>
        <p:spPr bwMode="gray">
          <a:xfrm>
            <a:off x="5276852" y="2066967"/>
            <a:ext cx="5924550" cy="4076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Adobe Gothic Std B" panose="020B0800000000000000" pitchFamily="34" charset="-128"/>
                <a:cs typeface="+mj-cs"/>
              </a:rPr>
              <a:t>DANA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Adobe Gothic Std B" panose="020B0800000000000000" pitchFamily="34" charset="-128"/>
                <a:cs typeface="+mj-cs"/>
              </a:rPr>
              <a:t>INSENTIF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Adobe Gothic Std B" panose="020B0800000000000000" pitchFamily="34" charset="-128"/>
                <a:cs typeface="+mj-cs"/>
              </a:rPr>
              <a:t>DAERAH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665E7C-7048-4E83-8238-4F020DD886FD}"/>
              </a:ext>
            </a:extLst>
          </p:cNvPr>
          <p:cNvCxnSpPr>
            <a:cxnSpLocks/>
          </p:cNvCxnSpPr>
          <p:nvPr/>
        </p:nvCxnSpPr>
        <p:spPr>
          <a:xfrm>
            <a:off x="5410200" y="5295900"/>
            <a:ext cx="3257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6ADD3E-61A8-41DF-92F1-C340F75F2B72}"/>
              </a:ext>
            </a:extLst>
          </p:cNvPr>
          <p:cNvCxnSpPr>
            <a:cxnSpLocks/>
          </p:cNvCxnSpPr>
          <p:nvPr/>
        </p:nvCxnSpPr>
        <p:spPr>
          <a:xfrm>
            <a:off x="5410200" y="5410200"/>
            <a:ext cx="281826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EE221-EA51-421E-BB04-3592D7458977}"/>
              </a:ext>
            </a:extLst>
          </p:cNvPr>
          <p:cNvCxnSpPr>
            <a:cxnSpLocks/>
          </p:cNvCxnSpPr>
          <p:nvPr/>
        </p:nvCxnSpPr>
        <p:spPr>
          <a:xfrm>
            <a:off x="5410200" y="5524500"/>
            <a:ext cx="23431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3ABD30-EA39-4CE7-9073-9C73ACCDFF94}"/>
              </a:ext>
            </a:extLst>
          </p:cNvPr>
          <p:cNvCxnSpPr>
            <a:cxnSpLocks/>
          </p:cNvCxnSpPr>
          <p:nvPr/>
        </p:nvCxnSpPr>
        <p:spPr>
          <a:xfrm>
            <a:off x="5410200" y="5638800"/>
            <a:ext cx="1905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52EDC-3374-4020-966C-DDA054C2895D}"/>
              </a:ext>
            </a:extLst>
          </p:cNvPr>
          <p:cNvSpPr/>
          <p:nvPr/>
        </p:nvSpPr>
        <p:spPr>
          <a:xfrm>
            <a:off x="0" y="0"/>
            <a:ext cx="5162550" cy="6858000"/>
          </a:xfrm>
          <a:prstGeom prst="rect">
            <a:avLst/>
          </a:prstGeom>
          <a:solidFill>
            <a:srgbClr val="DBB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A6AB409-9BC2-42DA-B164-FFAE447B079F}"/>
              </a:ext>
            </a:extLst>
          </p:cNvPr>
          <p:cNvSpPr/>
          <p:nvPr/>
        </p:nvSpPr>
        <p:spPr>
          <a:xfrm>
            <a:off x="856114" y="3085688"/>
            <a:ext cx="3429000" cy="3429000"/>
          </a:xfrm>
          <a:prstGeom prst="ellipse">
            <a:avLst/>
          </a:prstGeom>
          <a:solidFill>
            <a:srgbClr val="8B6A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5" name="Picture 14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93446" y="253322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23"/>
          <p:cNvSpPr txBox="1"/>
          <p:nvPr/>
        </p:nvSpPr>
        <p:spPr>
          <a:xfrm>
            <a:off x="971550" y="1126862"/>
            <a:ext cx="31271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KEUANGAN</a:t>
            </a:r>
          </a:p>
          <a:p>
            <a:pPr algn="ctr"/>
            <a:r>
              <a:rPr lang="id-ID" sz="1100">
                <a:solidFill>
                  <a:sysClr val="windowText" lastClr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DIREKTORAT JENDERAL PERIMBANGAN KEUANGAN</a:t>
            </a:r>
            <a:endParaRPr lang="en-US" sz="1100" dirty="0">
              <a:solidFill>
                <a:sysClr val="windowText" lastClr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202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>
            <p:extLst/>
          </p:nvPr>
        </p:nvGraphicFramePr>
        <p:xfrm>
          <a:off x="-1152144" y="2137188"/>
          <a:ext cx="6419088" cy="1758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sv-SE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Overview Dana Insentif Daerah</a:t>
            </a:r>
          </a:p>
        </p:txBody>
      </p:sp>
      <p:sp>
        <p:nvSpPr>
          <p:cNvPr id="3" name="Trapezoid 2"/>
          <p:cNvSpPr/>
          <p:nvPr/>
        </p:nvSpPr>
        <p:spPr>
          <a:xfrm rot="16200000">
            <a:off x="-164237" y="970421"/>
            <a:ext cx="719091" cy="390617"/>
          </a:xfrm>
          <a:prstGeom prst="trapezoid">
            <a:avLst>
              <a:gd name="adj" fmla="val 61213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10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apezoid 16"/>
          <p:cNvSpPr/>
          <p:nvPr/>
        </p:nvSpPr>
        <p:spPr>
          <a:xfrm rot="16200000" flipH="1" flipV="1">
            <a:off x="11637146" y="970421"/>
            <a:ext cx="719091" cy="390617"/>
          </a:xfrm>
          <a:prstGeom prst="trapezoid">
            <a:avLst>
              <a:gd name="adj" fmla="val 61213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10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90617" y="801747"/>
            <a:ext cx="11410766" cy="72352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0617" y="737739"/>
            <a:ext cx="11410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540"/>
              </a:spcAft>
              <a:defRPr/>
            </a:pP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Bertujuan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untuk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memberi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penghargaan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(</a:t>
            </a:r>
            <a:r>
              <a:rPr lang="en-US" sz="1600" b="1" i="1" kern="0" dirty="0">
                <a:solidFill>
                  <a:schemeClr val="bg1"/>
                </a:solidFill>
                <a:latin typeface="Aleo" panose="020F0502020204030203" pitchFamily="34" charset="0"/>
              </a:rPr>
              <a:t>reward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)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kepada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pemda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yang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mempunyai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kinerja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baik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dalam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tata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kelola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keuangan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daerah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;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pelayanan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dasar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publik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;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pelayanan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umum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pemerintahan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;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serta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dalam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rangka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peningkatan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kesejahteraan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masyarakat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, yang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dialokasikan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berdasarkan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kriteria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utama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dan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kategori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 </a:t>
            </a:r>
            <a:r>
              <a:rPr lang="en-US" sz="1600" b="1" kern="0" dirty="0" err="1">
                <a:solidFill>
                  <a:schemeClr val="bg1"/>
                </a:solidFill>
                <a:latin typeface="Aleo" panose="020F0502020204030203" pitchFamily="34" charset="0"/>
              </a:rPr>
              <a:t>kinerja</a:t>
            </a:r>
            <a:r>
              <a:rPr lang="en-US" sz="1600" b="1" kern="0" dirty="0">
                <a:solidFill>
                  <a:schemeClr val="bg1"/>
                </a:solidFill>
                <a:latin typeface="Aleo" panose="020F0502020204030203" pitchFamily="34" charset="0"/>
              </a:rPr>
              <a:t>.</a:t>
            </a:r>
            <a:endParaRPr lang="en-US" sz="1600" b="1" u="sng" kern="0" dirty="0">
              <a:solidFill>
                <a:schemeClr val="bg1"/>
              </a:solidFill>
              <a:latin typeface="Aleo" panose="020F0502020204030203" pitchFamily="34" charset="0"/>
            </a:endParaRP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45267FCC-47C1-4B79-9889-C6C926F926E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80361" y="1749486"/>
          <a:ext cx="52991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Chart 26"/>
          <p:cNvGraphicFramePr/>
          <p:nvPr>
            <p:extLst/>
          </p:nvPr>
        </p:nvGraphicFramePr>
        <p:xfrm>
          <a:off x="7543801" y="2133050"/>
          <a:ext cx="4648200" cy="1762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angle 9"/>
          <p:cNvSpPr/>
          <p:nvPr/>
        </p:nvSpPr>
        <p:spPr>
          <a:xfrm>
            <a:off x="75648" y="1857787"/>
            <a:ext cx="30828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Perkembangan</a:t>
            </a:r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  <a:r>
              <a:rPr 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Pagu</a:t>
            </a:r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  <a:r>
              <a:rPr 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Alokasi</a:t>
            </a:r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DID</a:t>
            </a:r>
          </a:p>
          <a:p>
            <a:r>
              <a:rPr lang="en-US" sz="12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(</a:t>
            </a:r>
            <a:r>
              <a:rPr lang="en-US" sz="1200" b="1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Miliar</a:t>
            </a:r>
            <a:r>
              <a:rPr lang="en-US" sz="12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Rupiah)</a:t>
            </a:r>
            <a:endParaRPr lang="en-US" sz="1600" b="1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781361" y="1676336"/>
            <a:ext cx="20329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Opini</a:t>
            </a:r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  <a:r>
              <a:rPr 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terhadap</a:t>
            </a:r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LKPD</a:t>
            </a:r>
          </a:p>
          <a:p>
            <a:pPr algn="r"/>
            <a:r>
              <a:rPr lang="en-US" sz="12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(</a:t>
            </a:r>
            <a:r>
              <a:rPr lang="en-US" sz="1200" b="1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Jml</a:t>
            </a:r>
            <a:r>
              <a:rPr lang="en-US" sz="12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. </a:t>
            </a:r>
            <a:r>
              <a:rPr lang="en-US" sz="1200" b="1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Pemda</a:t>
            </a:r>
            <a:r>
              <a:rPr lang="en-US" sz="12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)</a:t>
            </a:r>
            <a:endParaRPr lang="en-US" sz="1600" b="1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989658" y="1599392"/>
            <a:ext cx="216277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Penggunaan</a:t>
            </a:r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DID 2018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2" y="3895344"/>
            <a:ext cx="6096001" cy="2518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540"/>
              </a:spcAft>
              <a:defRPr/>
            </a:pPr>
            <a:r>
              <a:rPr lang="en-US" sz="1600" b="1" i="1" kern="0" dirty="0" err="1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Kebijakan</a:t>
            </a:r>
            <a:r>
              <a:rPr lang="en-US" sz="1600" b="1" i="1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 TA 2019</a:t>
            </a:r>
            <a:r>
              <a:rPr lang="id-ID" sz="1600" b="1" i="1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:</a:t>
            </a:r>
          </a:p>
          <a:p>
            <a:pPr marL="162877" lvl="0" indent="-162877" algn="just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M</a:t>
            </a:r>
            <a:r>
              <a:rPr lang="id-ID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enambah indikator </a:t>
            </a:r>
            <a:r>
              <a:rPr lang="id-ID" sz="1300" i="1" kern="0" dirty="0">
                <a:solidFill>
                  <a:prstClr val="black"/>
                </a:solidFill>
                <a:latin typeface="Tw Cen MT" panose="020B0602020104020603" pitchFamily="34" charset="0"/>
              </a:rPr>
              <a:t>e-budgeting</a:t>
            </a:r>
            <a:r>
              <a:rPr lang="id-ID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dan ketersediaan Pelayanan Terpadu Satu Pintu (PTSP)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dalam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id-ID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kriteria utama, untuk meningkatkan akuntabilitas pengelolaan keuangan daerah dan kemudahan berusaha di daerah;</a:t>
            </a:r>
          </a:p>
          <a:p>
            <a:pPr marL="162877" lvl="0" indent="-162877" algn="just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id-ID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Penambahan kategori kinerja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Pengelolaan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Sampah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,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untuk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m</a:t>
            </a:r>
            <a:r>
              <a:rPr lang="id-ID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endorong pemerintah daerah melaksanakan 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program </a:t>
            </a:r>
            <a:r>
              <a:rPr lang="id-ID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pengelolaan dan pengurangan sampah plasti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k;</a:t>
            </a:r>
          </a:p>
          <a:p>
            <a:pPr marL="162877" lvl="0" indent="-162877" algn="just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Mempertahankan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variabel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i="1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stunting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dalam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kategori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pelayanan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dasar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publik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bidang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kesehatan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karena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i="1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stunting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akan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berdampak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  <a:cs typeface="Calibri" panose="020F0502020204030204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pada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tingkat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kecerdasan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,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kerentanan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terhadap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penyakit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,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menurunkan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produktifitas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dan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kemudian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menghambat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pertumbuhan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ekonomi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,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meningkatkan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kemiskinan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dan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prstClr val="black"/>
                </a:solidFill>
                <a:latin typeface="Tw Cen MT" panose="020B0602020104020603" pitchFamily="34" charset="0"/>
              </a:rPr>
              <a:t>ketimpangan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;</a:t>
            </a:r>
            <a:endParaRPr lang="id-ID" sz="1300" kern="0" dirty="0">
              <a:solidFill>
                <a:prstClr val="black"/>
              </a:solidFill>
              <a:latin typeface="Tw Cen MT" panose="020B0602020104020603" pitchFamily="34" charset="0"/>
            </a:endParaRPr>
          </a:p>
          <a:p>
            <a:pPr marL="162877" lvl="0" indent="-162877" algn="just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id-ID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Penerima alokasi DID Tahun 2019 sebanyak 336 pemerintah daerah</a:t>
            </a:r>
            <a:r>
              <a:rPr lang="en-US" sz="1300" kern="0" dirty="0">
                <a:solidFill>
                  <a:prstClr val="black"/>
                </a:solidFill>
                <a:latin typeface="Tw Cen MT" panose="020B0602020104020603" pitchFamily="34" charset="0"/>
              </a:rPr>
              <a:t>.</a:t>
            </a:r>
          </a:p>
        </p:txBody>
      </p:sp>
      <p:sp>
        <p:nvSpPr>
          <p:cNvPr id="44" name="Rounded Rectangle 53">
            <a:extLst>
              <a:ext uri="{FF2B5EF4-FFF2-40B4-BE49-F238E27FC236}">
                <a16:creationId xmlns:a16="http://schemas.microsoft.com/office/drawing/2014/main" id="{12EC6280-53FA-45F0-BDDD-3B785C642CAE}"/>
              </a:ext>
            </a:extLst>
          </p:cNvPr>
          <p:cNvSpPr/>
          <p:nvPr/>
        </p:nvSpPr>
        <p:spPr>
          <a:xfrm>
            <a:off x="6158301" y="3895344"/>
            <a:ext cx="3203721" cy="95667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7406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86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 pitchFamily="34" charset="0"/>
              </a:rPr>
              <a:t>4</a:t>
            </a: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 pitchFamily="34" charset="0"/>
              </a:rPr>
              <a:t> </a:t>
            </a:r>
            <a:r>
              <a:rPr kumimoji="0" lang="id-ID" sz="1600" b="1" i="1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w Cen MT" panose="020B0602020104020603" pitchFamily="34" charset="0"/>
              </a:rPr>
              <a:t>KRITERIA UTAMA</a:t>
            </a:r>
            <a:endParaRPr kumimoji="0" lang="id-ID" sz="1100" b="1" i="1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w Cen MT" panose="020B0602020104020603" pitchFamily="34" charset="0"/>
            </a:endParaRPr>
          </a:p>
          <a:p>
            <a:pPr marL="228600" marR="0" lvl="0" indent="-228600" algn="just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id-ID" sz="13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w Cen MT" panose="020B0602020104020603" pitchFamily="34" charset="0"/>
              </a:rPr>
              <a:t>Opini BPK atas LKPD (WTP);</a:t>
            </a:r>
          </a:p>
          <a:p>
            <a:pPr marL="228600" marR="0" lvl="0" indent="-228600" algn="just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id-ID" sz="13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w Cen MT" panose="020B0602020104020603" pitchFamily="34" charset="0"/>
              </a:rPr>
              <a:t>Penetapan Perda APBD tepat waktu;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70857" y="4278908"/>
            <a:ext cx="327499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822960">
              <a:buFont typeface="+mj-lt"/>
              <a:buAutoNum type="arabicParenR" startAt="3"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Penggunaan e-</a:t>
            </a:r>
            <a:r>
              <a:rPr lang="id-ID" sz="1300" i="1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government</a:t>
            </a:r>
            <a:br>
              <a:rPr lang="en-US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</a:b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(</a:t>
            </a:r>
            <a:r>
              <a:rPr lang="id-ID" sz="1300" i="1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e-budgeting</a:t>
            </a: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 dan </a:t>
            </a:r>
            <a:r>
              <a:rPr lang="id-ID" sz="1300" i="1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e-procurement</a:t>
            </a: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);</a:t>
            </a:r>
          </a:p>
          <a:p>
            <a:pPr marL="228600" lvl="0" indent="-228600" algn="just" defTabSz="822960">
              <a:buFont typeface="+mj-lt"/>
              <a:buAutoNum type="arabicParenR" startAt="3"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Ketersediaan PTSP.</a:t>
            </a:r>
          </a:p>
        </p:txBody>
      </p:sp>
      <p:sp>
        <p:nvSpPr>
          <p:cNvPr id="45" name="Rounded Rectangle 53">
            <a:extLst>
              <a:ext uri="{FF2B5EF4-FFF2-40B4-BE49-F238E27FC236}">
                <a16:creationId xmlns:a16="http://schemas.microsoft.com/office/drawing/2014/main" id="{12EC6280-53FA-45F0-BDDD-3B785C642CAE}"/>
              </a:ext>
            </a:extLst>
          </p:cNvPr>
          <p:cNvSpPr/>
          <p:nvPr/>
        </p:nvSpPr>
        <p:spPr>
          <a:xfrm>
            <a:off x="6158301" y="5120936"/>
            <a:ext cx="8091376" cy="169277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numCol="2">
            <a:spAutoFit/>
          </a:bodyPr>
          <a:lstStyle/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Kesehatan Fiskal dan Pengelolaan Keuangan Daerah;</a:t>
            </a: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Pelayanan Dasar Publik Bidang Pendidikan;</a:t>
            </a: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Pelayanan Dasar Publik Bidang Kesehatan;</a:t>
            </a: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Pelayanan Dasar Publik Bidang Infrastruktur;</a:t>
            </a: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Kesejahteraan Masyarakat;</a:t>
            </a:r>
            <a:endParaRPr lang="en-US" sz="1300" kern="0" dirty="0">
              <a:solidFill>
                <a:srgbClr val="4472C4">
                  <a:lumMod val="50000"/>
                </a:srgbClr>
              </a:solidFill>
              <a:latin typeface="Tw Cen MT" panose="020B0602020104020603" pitchFamily="34" charset="0"/>
            </a:endParaRP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lang="en-US" sz="1300" kern="0" dirty="0">
              <a:solidFill>
                <a:srgbClr val="4472C4">
                  <a:lumMod val="50000"/>
                </a:srgbClr>
              </a:solidFill>
              <a:latin typeface="Tw Cen MT" panose="020B0602020104020603" pitchFamily="34" charset="0"/>
            </a:endParaRP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lang="en-US" sz="1300" kern="0" dirty="0">
              <a:solidFill>
                <a:srgbClr val="4472C4">
                  <a:lumMod val="50000"/>
                </a:srgbClr>
              </a:solidFill>
              <a:latin typeface="Tw Cen MT" panose="020B0602020104020603" pitchFamily="34" charset="0"/>
            </a:endParaRP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lang="id-ID" sz="1300" kern="0" dirty="0">
              <a:solidFill>
                <a:srgbClr val="4472C4">
                  <a:lumMod val="50000"/>
                </a:srgbClr>
              </a:solidFill>
              <a:latin typeface="Tw Cen MT" panose="020B0602020104020603" pitchFamily="34" charset="0"/>
            </a:endParaRP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Penyelenggaraan Pem</a:t>
            </a:r>
            <a:r>
              <a:rPr lang="en-US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da</a:t>
            </a: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;</a:t>
            </a: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 startAt="7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Perencanaan Daerah;</a:t>
            </a: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 startAt="7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SAKIP;</a:t>
            </a: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 startAt="7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Inovasi </a:t>
            </a:r>
            <a:r>
              <a:rPr lang="en-US" sz="1300" kern="0" dirty="0" err="1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Pelayanan</a:t>
            </a:r>
            <a:r>
              <a:rPr lang="en-US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 </a:t>
            </a:r>
            <a:r>
              <a:rPr lang="en-US" sz="1300" kern="0" dirty="0" err="1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Publik</a:t>
            </a: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;</a:t>
            </a: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 startAt="7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Kemudahan Berusaha;</a:t>
            </a:r>
          </a:p>
          <a:p>
            <a:pPr marL="246888" marR="0" lvl="0" indent="-246888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 startAt="7"/>
              <a:tabLst/>
              <a:defRPr/>
            </a:pPr>
            <a:r>
              <a:rPr lang="id-ID" sz="1300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Pengelolaan Sampah.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035268" y="4761606"/>
            <a:ext cx="29514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7406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86"/>
              </a:spcAft>
              <a:buClrTx/>
              <a:buSzTx/>
              <a:buFontTx/>
              <a:buNone/>
              <a:tabLst/>
              <a:defRPr/>
            </a:pPr>
            <a:r>
              <a:rPr lang="id-ID" sz="2400" b="1" i="1" kern="0" dirty="0">
                <a:solidFill>
                  <a:srgbClr val="FF0000"/>
                </a:solidFill>
                <a:latin typeface="Tw Cen MT" panose="020B0602020104020603" pitchFamily="34" charset="0"/>
              </a:rPr>
              <a:t>11 </a:t>
            </a:r>
            <a:r>
              <a:rPr lang="id-ID" sz="1600" b="1" i="1" kern="0" dirty="0">
                <a:solidFill>
                  <a:srgbClr val="4472C4">
                    <a:lumMod val="50000"/>
                  </a:srgbClr>
                </a:solidFill>
                <a:latin typeface="Tw Cen MT" panose="020B0602020104020603" pitchFamily="34" charset="0"/>
              </a:rPr>
              <a:t>KATEGORI KINERJA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0424F68-E5C8-4C90-9764-0FD11C8DBFE8}"/>
              </a:ext>
            </a:extLst>
          </p:cNvPr>
          <p:cNvGrpSpPr/>
          <p:nvPr/>
        </p:nvGrpSpPr>
        <p:grpSpPr>
          <a:xfrm>
            <a:off x="-1" y="103454"/>
            <a:ext cx="4830471" cy="576118"/>
            <a:chOff x="0" y="326896"/>
            <a:chExt cx="3208297" cy="576118"/>
          </a:xfrm>
        </p:grpSpPr>
        <p:sp>
          <p:nvSpPr>
            <p:cNvPr id="23" name="Pentagon 22"/>
            <p:cNvSpPr/>
            <p:nvPr/>
          </p:nvSpPr>
          <p:spPr>
            <a:xfrm>
              <a:off x="200862" y="326896"/>
              <a:ext cx="3007435" cy="576118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600"/>
            </a:p>
          </p:txBody>
        </p:sp>
        <p:sp>
          <p:nvSpPr>
            <p:cNvPr id="24" name="Pentagon 23"/>
            <p:cNvSpPr/>
            <p:nvPr/>
          </p:nvSpPr>
          <p:spPr>
            <a:xfrm>
              <a:off x="0" y="326896"/>
              <a:ext cx="3007435" cy="576118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6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0622" y="414900"/>
              <a:ext cx="19102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Dana </a:t>
              </a:r>
              <a:r>
                <a:rPr lang="en-US" sz="2400" b="1" dirty="0" err="1"/>
                <a:t>Insentif</a:t>
              </a:r>
              <a:r>
                <a:rPr lang="en-US" sz="2400" b="1" dirty="0"/>
                <a:t> Daerah</a:t>
              </a:r>
              <a:endParaRPr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33357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690" y="34713"/>
            <a:ext cx="8598345" cy="611586"/>
          </a:xfr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Arah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Kebijakan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 Dana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Insentif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 Daerah </a:t>
            </a:r>
            <a:r>
              <a:rPr lang="id-ID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Tahun 2020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-240632" y="1042737"/>
            <a:ext cx="12031579" cy="516555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-88232" y="1195137"/>
            <a:ext cx="12031579" cy="51655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20560" y="1284136"/>
            <a:ext cx="11518359" cy="516555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793207" y="1284136"/>
            <a:ext cx="10605584" cy="489624"/>
            <a:chOff x="1275467" y="301"/>
            <a:chExt cx="10605584" cy="489624"/>
          </a:xfrm>
          <a:scene3d>
            <a:camera prst="orthographicFront"/>
            <a:lightRig rig="flat" dir="t"/>
          </a:scene3d>
        </p:grpSpPr>
        <p:sp>
          <p:nvSpPr>
            <p:cNvPr id="68" name="Pentagon 67"/>
            <p:cNvSpPr/>
            <p:nvPr/>
          </p:nvSpPr>
          <p:spPr>
            <a:xfrm rot="10800000">
              <a:off x="1275467" y="301"/>
              <a:ext cx="10605584" cy="489624"/>
            </a:xfrm>
            <a:prstGeom prst="homePlat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2" name="Pentagon 4"/>
            <p:cNvSpPr/>
            <p:nvPr/>
          </p:nvSpPr>
          <p:spPr>
            <a:xfrm rot="21600000">
              <a:off x="1397873" y="301"/>
              <a:ext cx="10483178" cy="4896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15911" tIns="60960" rIns="113792" bIns="60960" numCol="1" spcCol="1270" anchor="ctr" anchorCtr="0">
              <a:noAutofit/>
            </a:bodyPr>
            <a:lstStyle/>
            <a:p>
              <a:pPr marL="0" lvl="0" indent="2730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DID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dialokasikan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berdasarkan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Kriteria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Utama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dan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Kategori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Kinerja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.</a:t>
              </a:r>
              <a:endParaRPr lang="en-US" sz="1600" kern="1200" dirty="0">
                <a:latin typeface="+mn-lt"/>
              </a:endParaRPr>
            </a:p>
          </p:txBody>
        </p:sp>
      </p:grpSp>
      <p:pic>
        <p:nvPicPr>
          <p:cNvPr id="73" name="Picture 7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60" y="1284135"/>
            <a:ext cx="472646" cy="472646"/>
          </a:xfrm>
          <a:prstGeom prst="rect">
            <a:avLst/>
          </a:prstGeom>
        </p:spPr>
      </p:pic>
      <p:grpSp>
        <p:nvGrpSpPr>
          <p:cNvPr id="74" name="Group 73"/>
          <p:cNvGrpSpPr/>
          <p:nvPr/>
        </p:nvGrpSpPr>
        <p:grpSpPr>
          <a:xfrm>
            <a:off x="793206" y="2079783"/>
            <a:ext cx="10605584" cy="489624"/>
            <a:chOff x="1275467" y="630682"/>
            <a:chExt cx="10605584" cy="489624"/>
          </a:xfrm>
          <a:scene3d>
            <a:camera prst="orthographicFront"/>
            <a:lightRig rig="flat" dir="t"/>
          </a:scene3d>
        </p:grpSpPr>
        <p:sp>
          <p:nvSpPr>
            <p:cNvPr id="75" name="Pentagon 74"/>
            <p:cNvSpPr/>
            <p:nvPr/>
          </p:nvSpPr>
          <p:spPr>
            <a:xfrm rot="10800000">
              <a:off x="1275467" y="630682"/>
              <a:ext cx="10605584" cy="489624"/>
            </a:xfrm>
            <a:prstGeom prst="homePlat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6" name="Pentagon 4"/>
            <p:cNvSpPr/>
            <p:nvPr/>
          </p:nvSpPr>
          <p:spPr>
            <a:xfrm rot="21600000">
              <a:off x="1397873" y="630682"/>
              <a:ext cx="10483178" cy="4896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15911" tIns="60960" rIns="113792" bIns="60960" numCol="1" spcCol="1270" anchor="ctr" anchorCtr="0">
              <a:noAutofit/>
            </a:bodyPr>
            <a:lstStyle/>
            <a:p>
              <a:pPr marL="27305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1600" kern="1200" dirty="0">
                  <a:latin typeface="+mn-lt"/>
                  <a:ea typeface="Calibri" panose="020F0502020204030204" pitchFamily="34" charset="0"/>
                </a:rPr>
                <a:t>Penyederhanaan dan </a:t>
              </a:r>
              <a:r>
                <a:rPr lang="id-ID" sz="1600" i="1" kern="1200" dirty="0">
                  <a:latin typeface="+mn-lt"/>
                  <a:ea typeface="Calibri" panose="020F0502020204030204" pitchFamily="34" charset="0"/>
                </a:rPr>
                <a:t>refocusing</a:t>
              </a:r>
              <a:r>
                <a:rPr lang="id-ID" sz="1600" kern="1200" dirty="0">
                  <a:latin typeface="+mn-lt"/>
                  <a:ea typeface="Calibri" panose="020F0502020204030204" pitchFamily="34" charset="0"/>
                </a:rPr>
                <a:t> penentuan kategori/indikator penilaian yang lebih mencerminkan kinerja pemerintah daerah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.</a:t>
              </a:r>
            </a:p>
          </p:txBody>
        </p:sp>
      </p:grpSp>
      <p:pic>
        <p:nvPicPr>
          <p:cNvPr id="77" name="Picture 76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05" y="2108269"/>
            <a:ext cx="404900" cy="404900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>
            <a:off x="793208" y="2612980"/>
            <a:ext cx="10605584" cy="1632040"/>
            <a:chOff x="1275467" y="1261062"/>
            <a:chExt cx="10605584" cy="1632040"/>
          </a:xfrm>
          <a:scene3d>
            <a:camera prst="orthographicFront"/>
            <a:lightRig rig="flat" dir="t"/>
          </a:scene3d>
        </p:grpSpPr>
        <p:sp>
          <p:nvSpPr>
            <p:cNvPr id="79" name="Pentagon 78"/>
            <p:cNvSpPr/>
            <p:nvPr/>
          </p:nvSpPr>
          <p:spPr>
            <a:xfrm rot="10800000">
              <a:off x="1275467" y="1261062"/>
              <a:ext cx="10605584" cy="1632040"/>
            </a:xfrm>
            <a:prstGeom prst="homePlat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80" name="Pentagon 4"/>
            <p:cNvSpPr/>
            <p:nvPr/>
          </p:nvSpPr>
          <p:spPr>
            <a:xfrm rot="21600000">
              <a:off x="1683477" y="1261062"/>
              <a:ext cx="10197574" cy="163204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15911" tIns="60960" rIns="113792" bIns="60960" numCol="1" spcCol="1270" anchor="t" anchorCtr="0">
              <a:noAutofit/>
            </a:bodyPr>
            <a:lstStyle/>
            <a:p>
              <a:pPr marL="27305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1600" kern="1200" dirty="0">
                  <a:latin typeface="+mn-lt"/>
                  <a:ea typeface="Calibri" panose="020F0502020204030204" pitchFamily="34" charset="0"/>
                </a:rPr>
                <a:t>Penentuan kategori/indikator terutama diarahkan pada upaya untuk mendukung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id-ID" sz="1600" kern="1200" dirty="0">
                  <a:latin typeface="+mn-lt"/>
                  <a:ea typeface="Calibri" panose="020F0502020204030204" pitchFamily="34" charset="0"/>
                </a:rPr>
                <a:t>penanganan dan/atau pencapaian tujuan pembangunan yang merupakan prioritas nasional di bidang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:</a:t>
              </a:r>
            </a:p>
          </p:txBody>
        </p:sp>
      </p:grpSp>
      <p:sp>
        <p:nvSpPr>
          <p:cNvPr id="81" name="Rectangle 80"/>
          <p:cNvSpPr/>
          <p:nvPr/>
        </p:nvSpPr>
        <p:spPr>
          <a:xfrm>
            <a:off x="1054100" y="3168151"/>
            <a:ext cx="10168082" cy="138499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6159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pelayanan dasar publi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k 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bidang pendidikan, kesehatan, infrastruktur, dan lingkungan hidup; </a:t>
            </a:r>
            <a:endParaRPr kumimoji="0" lang="en-ID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  <a:p>
            <a:pPr marL="6159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perbaikan dalam kesehatan fiskal dan tata kelola keuangan daerah (kemandirian fiskal, efektifitas pengelolaan APBD);</a:t>
            </a:r>
          </a:p>
          <a:p>
            <a:pPr marL="6159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  <a:p>
            <a:pPr marL="6159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  <a:p>
            <a:pPr marL="6159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pelaksanaan kemudahan berusaha di daerah;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  <a:p>
            <a:pPr marL="6159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inovasi daerah dalam meningkatkan kualitas pelayanan;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  <a:p>
            <a:pPr marL="6159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kesejahteraan masyarakat.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825957" y="4410310"/>
            <a:ext cx="10605584" cy="489624"/>
            <a:chOff x="1275467" y="3033859"/>
            <a:chExt cx="10605584" cy="489624"/>
          </a:xfrm>
          <a:scene3d>
            <a:camera prst="orthographicFront"/>
            <a:lightRig rig="flat" dir="t"/>
          </a:scene3d>
        </p:grpSpPr>
        <p:sp>
          <p:nvSpPr>
            <p:cNvPr id="89" name="Pentagon 88"/>
            <p:cNvSpPr/>
            <p:nvPr/>
          </p:nvSpPr>
          <p:spPr>
            <a:xfrm rot="10800000">
              <a:off x="1275467" y="3033859"/>
              <a:ext cx="10605584" cy="489624"/>
            </a:xfrm>
            <a:prstGeom prst="homePlat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0" name="Pentagon 4"/>
            <p:cNvSpPr/>
            <p:nvPr/>
          </p:nvSpPr>
          <p:spPr>
            <a:xfrm rot="21600000">
              <a:off x="1397873" y="3033859"/>
              <a:ext cx="10483178" cy="4896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15911" tIns="60960" rIns="113792" bIns="60960" numCol="1" spcCol="1270" anchor="ctr" anchorCtr="0">
              <a:noAutofit/>
            </a:bodyPr>
            <a:lstStyle/>
            <a:p>
              <a:pPr marL="27305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Memperkuat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indikator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yang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digunakan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dalam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perhitungan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kriteria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utama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seperti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penggunaan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i="1" kern="1200" dirty="0">
                  <a:latin typeface="+mn-lt"/>
                  <a:ea typeface="Calibri" panose="020F0502020204030204" pitchFamily="34" charset="0"/>
                </a:rPr>
                <a:t>e-planning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untuk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mendorong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peningkatan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tata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kelola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keuangan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daerah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. 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825957" y="5040690"/>
            <a:ext cx="10605584" cy="489624"/>
            <a:chOff x="1275467" y="3664239"/>
            <a:chExt cx="10605584" cy="489624"/>
          </a:xfrm>
          <a:scene3d>
            <a:camera prst="orthographicFront"/>
            <a:lightRig rig="flat" dir="t"/>
          </a:scene3d>
        </p:grpSpPr>
        <p:sp>
          <p:nvSpPr>
            <p:cNvPr id="87" name="Pentagon 86"/>
            <p:cNvSpPr/>
            <p:nvPr/>
          </p:nvSpPr>
          <p:spPr>
            <a:xfrm rot="10800000">
              <a:off x="1275467" y="3664239"/>
              <a:ext cx="10605584" cy="489624"/>
            </a:xfrm>
            <a:prstGeom prst="homePlat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88" name="Pentagon 6"/>
            <p:cNvSpPr/>
            <p:nvPr/>
          </p:nvSpPr>
          <p:spPr>
            <a:xfrm rot="21600000">
              <a:off x="1397873" y="3664239"/>
              <a:ext cx="10483178" cy="4896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15911" tIns="60960" rIns="113792" bIns="60960" numCol="1" spcCol="1270" anchor="ctr" anchorCtr="0">
              <a:noAutofit/>
            </a:bodyPr>
            <a:lstStyle/>
            <a:p>
              <a:pPr marL="27305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Memperbaiki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perhitungan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indikator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PTSP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pada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kriteria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utama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untuk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mendorong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kemudahan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dalam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pengurusan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izin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usaha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di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daerah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760459" y="5615567"/>
            <a:ext cx="10605584" cy="489624"/>
            <a:chOff x="1209969" y="4239116"/>
            <a:chExt cx="10605584" cy="489624"/>
          </a:xfrm>
          <a:scene3d>
            <a:camera prst="orthographicFront"/>
            <a:lightRig rig="flat" dir="t"/>
          </a:scene3d>
        </p:grpSpPr>
        <p:sp>
          <p:nvSpPr>
            <p:cNvPr id="85" name="Pentagon 84"/>
            <p:cNvSpPr/>
            <p:nvPr/>
          </p:nvSpPr>
          <p:spPr>
            <a:xfrm rot="10800000">
              <a:off x="1209969" y="4239116"/>
              <a:ext cx="10605584" cy="489624"/>
            </a:xfrm>
            <a:prstGeom prst="homePlat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86" name="Pentagon 8"/>
            <p:cNvSpPr/>
            <p:nvPr/>
          </p:nvSpPr>
          <p:spPr>
            <a:xfrm rot="21600000">
              <a:off x="1332375" y="4239116"/>
              <a:ext cx="10483178" cy="4896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15911" tIns="60960" rIns="113792" bIns="60960" numCol="1" spcCol="1270" anchor="ctr" anchorCtr="0">
              <a:noAutofit/>
            </a:bodyPr>
            <a:lstStyle/>
            <a:p>
              <a:pPr marL="0" lvl="0" indent="2730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Memperbaiki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metode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perhitungan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kinerja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pemerintah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daerah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dalam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ID" sz="1600" kern="1200" dirty="0" err="1">
                  <a:latin typeface="+mn-lt"/>
                  <a:ea typeface="Calibri" panose="020F0502020204030204" pitchFamily="34" charset="0"/>
                </a:rPr>
                <a:t>perhitungan</a:t>
              </a:r>
              <a:r>
                <a:rPr lang="en-ID" sz="1600" kern="1200" dirty="0">
                  <a:latin typeface="+mn-lt"/>
                  <a:ea typeface="Calibri" panose="020F0502020204030204" pitchFamily="34" charset="0"/>
                </a:rPr>
                <a:t> DID.</a:t>
              </a:r>
            </a:p>
          </p:txBody>
        </p:sp>
      </p:grpSp>
      <p:pic>
        <p:nvPicPr>
          <p:cNvPr id="91" name="Picture 90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8" y="3192585"/>
            <a:ext cx="390066" cy="390066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34" y="4411785"/>
            <a:ext cx="360596" cy="360596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0" y="5690169"/>
            <a:ext cx="363024" cy="363024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69" y="5048542"/>
            <a:ext cx="360596" cy="36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18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28780018-14AF-47F9-970D-44F27E033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r="5621"/>
          <a:stretch/>
        </p:blipFill>
        <p:spPr bwMode="auto">
          <a:xfrm>
            <a:off x="0" y="-1"/>
            <a:ext cx="12192000" cy="6858002"/>
          </a:xfrm>
          <a:prstGeom prst="rect">
            <a:avLst/>
          </a:prstGeom>
          <a:noFill/>
          <a:extLst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CD13A94-D210-4A83-BD7D-E1FF1ADD9A78}"/>
              </a:ext>
            </a:extLst>
          </p:cNvPr>
          <p:cNvSpPr txBox="1">
            <a:spLocks/>
          </p:cNvSpPr>
          <p:nvPr/>
        </p:nvSpPr>
        <p:spPr bwMode="gray">
          <a:xfrm>
            <a:off x="5276282" y="2486067"/>
            <a:ext cx="5924550" cy="4076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Adobe Gothic Std B" panose="020B0800000000000000" pitchFamily="34" charset="-128"/>
                <a:cs typeface="+mj-cs"/>
              </a:rPr>
              <a:t>DANA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Adobe Gothic Std B" panose="020B0800000000000000" pitchFamily="34" charset="-128"/>
                <a:cs typeface="+mj-cs"/>
              </a:rPr>
              <a:t>DESA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665E7C-7048-4E83-8238-4F020DD886FD}"/>
              </a:ext>
            </a:extLst>
          </p:cNvPr>
          <p:cNvCxnSpPr>
            <a:cxnSpLocks/>
          </p:cNvCxnSpPr>
          <p:nvPr/>
        </p:nvCxnSpPr>
        <p:spPr>
          <a:xfrm>
            <a:off x="5410200" y="5295900"/>
            <a:ext cx="3257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6ADD3E-61A8-41DF-92F1-C340F75F2B72}"/>
              </a:ext>
            </a:extLst>
          </p:cNvPr>
          <p:cNvCxnSpPr>
            <a:cxnSpLocks/>
          </p:cNvCxnSpPr>
          <p:nvPr/>
        </p:nvCxnSpPr>
        <p:spPr>
          <a:xfrm>
            <a:off x="5410200" y="5410200"/>
            <a:ext cx="281826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EE221-EA51-421E-BB04-3592D7458977}"/>
              </a:ext>
            </a:extLst>
          </p:cNvPr>
          <p:cNvCxnSpPr>
            <a:cxnSpLocks/>
          </p:cNvCxnSpPr>
          <p:nvPr/>
        </p:nvCxnSpPr>
        <p:spPr>
          <a:xfrm>
            <a:off x="5410200" y="5524500"/>
            <a:ext cx="23431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3ABD30-EA39-4CE7-9073-9C73ACCDFF94}"/>
              </a:ext>
            </a:extLst>
          </p:cNvPr>
          <p:cNvCxnSpPr>
            <a:cxnSpLocks/>
          </p:cNvCxnSpPr>
          <p:nvPr/>
        </p:nvCxnSpPr>
        <p:spPr>
          <a:xfrm>
            <a:off x="5410200" y="5638800"/>
            <a:ext cx="1905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52EDC-3374-4020-966C-DDA054C2895D}"/>
              </a:ext>
            </a:extLst>
          </p:cNvPr>
          <p:cNvSpPr/>
          <p:nvPr/>
        </p:nvSpPr>
        <p:spPr>
          <a:xfrm>
            <a:off x="0" y="0"/>
            <a:ext cx="5162550" cy="6858000"/>
          </a:xfrm>
          <a:prstGeom prst="rect">
            <a:avLst/>
          </a:prstGeom>
          <a:solidFill>
            <a:srgbClr val="DBB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A6AB409-9BC2-42DA-B164-FFAE447B079F}"/>
              </a:ext>
            </a:extLst>
          </p:cNvPr>
          <p:cNvSpPr/>
          <p:nvPr/>
        </p:nvSpPr>
        <p:spPr>
          <a:xfrm>
            <a:off x="856114" y="3085688"/>
            <a:ext cx="3429000" cy="3429000"/>
          </a:xfrm>
          <a:prstGeom prst="ellipse">
            <a:avLst/>
          </a:prstGeom>
          <a:solidFill>
            <a:srgbClr val="8B6A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5" name="Picture 14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93446" y="253322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23"/>
          <p:cNvSpPr txBox="1"/>
          <p:nvPr/>
        </p:nvSpPr>
        <p:spPr>
          <a:xfrm>
            <a:off x="971550" y="1126862"/>
            <a:ext cx="31271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KEUANGAN</a:t>
            </a:r>
          </a:p>
          <a:p>
            <a:pPr algn="ctr"/>
            <a:r>
              <a:rPr lang="id-ID" sz="1100">
                <a:solidFill>
                  <a:sysClr val="windowText" lastClr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DIREKTORAT JENDERAL PERIMBANGAN KEUANGAN</a:t>
            </a:r>
            <a:endParaRPr lang="en-US" sz="1100" dirty="0">
              <a:solidFill>
                <a:sysClr val="windowText" lastClr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165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/>
          </p:cNvPicPr>
          <p:nvPr/>
        </p:nvPicPr>
        <p:blipFill>
          <a:blip r:embed="rId2">
            <a:clrChange>
              <a:clrFrom>
                <a:srgbClr val="EEE9E1"/>
              </a:clrFrom>
              <a:clrTo>
                <a:srgbClr val="EEE9E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7163" y="778322"/>
            <a:ext cx="6395258" cy="2572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645" y="-167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Overview Dana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Desa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729121-3335-4B6C-BE79-6406064A110D}"/>
              </a:ext>
            </a:extLst>
          </p:cNvPr>
          <p:cNvSpPr txBox="1">
            <a:spLocks/>
          </p:cNvSpPr>
          <p:nvPr/>
        </p:nvSpPr>
        <p:spPr>
          <a:xfrm>
            <a:off x="115888" y="641009"/>
            <a:ext cx="12001500" cy="8007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4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Franklin Gothic Medium Cond" panose="020B0606030402020204" pitchFamily="34" charset="0"/>
              <a:ea typeface="+mj-ea"/>
              <a:cs typeface="+mj-cs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401155" y="2870965"/>
            <a:ext cx="672788" cy="330044"/>
          </a:xfrm>
          <a:custGeom>
            <a:avLst/>
            <a:gdLst>
              <a:gd name="connsiteX0" fmla="*/ 0 w 1154098"/>
              <a:gd name="connsiteY0" fmla="*/ 0 h 577049"/>
              <a:gd name="connsiteX1" fmla="*/ 45033 w 1154098"/>
              <a:gd name="connsiteY1" fmla="*/ 0 h 577049"/>
              <a:gd name="connsiteX2" fmla="*/ 577049 w 1154098"/>
              <a:gd name="connsiteY2" fmla="*/ 532016 h 577049"/>
              <a:gd name="connsiteX3" fmla="*/ 1109065 w 1154098"/>
              <a:gd name="connsiteY3" fmla="*/ 0 h 577049"/>
              <a:gd name="connsiteX4" fmla="*/ 1154098 w 1154098"/>
              <a:gd name="connsiteY4" fmla="*/ 0 h 577049"/>
              <a:gd name="connsiteX5" fmla="*/ 577049 w 1154098"/>
              <a:gd name="connsiteY5" fmla="*/ 577049 h 577049"/>
              <a:gd name="connsiteX6" fmla="*/ 0 w 1154098"/>
              <a:gd name="connsiteY6" fmla="*/ 0 h 57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8" h="577049">
                <a:moveTo>
                  <a:pt x="0" y="0"/>
                </a:moveTo>
                <a:lnTo>
                  <a:pt x="45033" y="0"/>
                </a:lnTo>
                <a:cubicBezTo>
                  <a:pt x="45033" y="293824"/>
                  <a:pt x="283225" y="532016"/>
                  <a:pt x="577049" y="532016"/>
                </a:cubicBezTo>
                <a:cubicBezTo>
                  <a:pt x="870873" y="532016"/>
                  <a:pt x="1109065" y="293824"/>
                  <a:pt x="1109065" y="0"/>
                </a:cubicBezTo>
                <a:lnTo>
                  <a:pt x="1154098" y="0"/>
                </a:lnTo>
                <a:cubicBezTo>
                  <a:pt x="1154098" y="318695"/>
                  <a:pt x="895744" y="577049"/>
                  <a:pt x="577049" y="577049"/>
                </a:cubicBezTo>
                <a:cubicBezTo>
                  <a:pt x="258354" y="577049"/>
                  <a:pt x="0" y="318695"/>
                  <a:pt x="0" y="0"/>
                </a:cubicBez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2436" y="2588716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20" name="Round Single Corner Rectangle 19"/>
          <p:cNvSpPr/>
          <p:nvPr/>
        </p:nvSpPr>
        <p:spPr>
          <a:xfrm>
            <a:off x="10318" y="2817317"/>
            <a:ext cx="425843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678238" y="1874386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325643" y="822098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894040" y="1402216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109842" y="1402216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 rot="10800000">
            <a:off x="739137" y="2513158"/>
            <a:ext cx="335755" cy="329981"/>
          </a:xfrm>
          <a:custGeom>
            <a:avLst/>
            <a:gdLst>
              <a:gd name="connsiteX0" fmla="*/ 335755 w 335755"/>
              <a:gd name="connsiteY0" fmla="*/ 329981 h 329981"/>
              <a:gd name="connsiteX1" fmla="*/ 268599 w 335755"/>
              <a:gd name="connsiteY1" fmla="*/ 323339 h 329981"/>
              <a:gd name="connsiteX2" fmla="*/ 0 w 335755"/>
              <a:gd name="connsiteY2" fmla="*/ 0 h 329981"/>
              <a:gd name="connsiteX3" fmla="*/ 26252 w 335755"/>
              <a:gd name="connsiteY3" fmla="*/ 0 h 329981"/>
              <a:gd name="connsiteX4" fmla="*/ 273890 w 335755"/>
              <a:gd name="connsiteY4" fmla="*/ 298105 h 329981"/>
              <a:gd name="connsiteX5" fmla="*/ 335755 w 335755"/>
              <a:gd name="connsiteY5" fmla="*/ 304224 h 32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5755" h="329981">
                <a:moveTo>
                  <a:pt x="335755" y="329981"/>
                </a:moveTo>
                <a:lnTo>
                  <a:pt x="268599" y="323339"/>
                </a:lnTo>
                <a:cubicBezTo>
                  <a:pt x="115310" y="292563"/>
                  <a:pt x="0" y="159493"/>
                  <a:pt x="0" y="0"/>
                </a:cubicBezTo>
                <a:lnTo>
                  <a:pt x="26252" y="0"/>
                </a:lnTo>
                <a:cubicBezTo>
                  <a:pt x="26252" y="147047"/>
                  <a:pt x="132563" y="269732"/>
                  <a:pt x="273890" y="298105"/>
                </a:cubicBezTo>
                <a:lnTo>
                  <a:pt x="335755" y="304224"/>
                </a:ln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ound Single Corner Rectangle 43"/>
          <p:cNvSpPr/>
          <p:nvPr/>
        </p:nvSpPr>
        <p:spPr>
          <a:xfrm rot="16200000" flipH="1">
            <a:off x="514222" y="2342332"/>
            <a:ext cx="365760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ound Single Corner Rectangle 44"/>
          <p:cNvSpPr/>
          <p:nvPr/>
        </p:nvSpPr>
        <p:spPr>
          <a:xfrm flipH="1">
            <a:off x="674242" y="2125008"/>
            <a:ext cx="425843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5"/>
          <p:cNvSpPr/>
          <p:nvPr/>
        </p:nvSpPr>
        <p:spPr>
          <a:xfrm flipV="1">
            <a:off x="1616132" y="1808625"/>
            <a:ext cx="672788" cy="330044"/>
          </a:xfrm>
          <a:custGeom>
            <a:avLst/>
            <a:gdLst>
              <a:gd name="connsiteX0" fmla="*/ 0 w 1154098"/>
              <a:gd name="connsiteY0" fmla="*/ 0 h 577049"/>
              <a:gd name="connsiteX1" fmla="*/ 45033 w 1154098"/>
              <a:gd name="connsiteY1" fmla="*/ 0 h 577049"/>
              <a:gd name="connsiteX2" fmla="*/ 577049 w 1154098"/>
              <a:gd name="connsiteY2" fmla="*/ 532016 h 577049"/>
              <a:gd name="connsiteX3" fmla="*/ 1109065 w 1154098"/>
              <a:gd name="connsiteY3" fmla="*/ 0 h 577049"/>
              <a:gd name="connsiteX4" fmla="*/ 1154098 w 1154098"/>
              <a:gd name="connsiteY4" fmla="*/ 0 h 577049"/>
              <a:gd name="connsiteX5" fmla="*/ 577049 w 1154098"/>
              <a:gd name="connsiteY5" fmla="*/ 577049 h 577049"/>
              <a:gd name="connsiteX6" fmla="*/ 0 w 1154098"/>
              <a:gd name="connsiteY6" fmla="*/ 0 h 57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8" h="577049">
                <a:moveTo>
                  <a:pt x="0" y="0"/>
                </a:moveTo>
                <a:lnTo>
                  <a:pt x="45033" y="0"/>
                </a:lnTo>
                <a:cubicBezTo>
                  <a:pt x="45033" y="293824"/>
                  <a:pt x="283225" y="532016"/>
                  <a:pt x="577049" y="532016"/>
                </a:cubicBezTo>
                <a:cubicBezTo>
                  <a:pt x="870873" y="532016"/>
                  <a:pt x="1109065" y="293824"/>
                  <a:pt x="1109065" y="0"/>
                </a:cubicBezTo>
                <a:lnTo>
                  <a:pt x="1154098" y="0"/>
                </a:lnTo>
                <a:cubicBezTo>
                  <a:pt x="1154098" y="318695"/>
                  <a:pt x="895744" y="577049"/>
                  <a:pt x="577049" y="577049"/>
                </a:cubicBezTo>
                <a:cubicBezTo>
                  <a:pt x="258354" y="577049"/>
                  <a:pt x="0" y="318695"/>
                  <a:pt x="0" y="0"/>
                </a:cubicBez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ound Single Corner Rectangle 46"/>
          <p:cNvSpPr/>
          <p:nvPr/>
        </p:nvSpPr>
        <p:spPr>
          <a:xfrm flipV="1">
            <a:off x="1103866" y="2125008"/>
            <a:ext cx="548640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ound Single Corner Rectangle 47"/>
          <p:cNvSpPr/>
          <p:nvPr/>
        </p:nvSpPr>
        <p:spPr>
          <a:xfrm flipH="1" flipV="1">
            <a:off x="2252546" y="2125008"/>
            <a:ext cx="914400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52"/>
          <p:cNvSpPr/>
          <p:nvPr/>
        </p:nvSpPr>
        <p:spPr>
          <a:xfrm rot="16200000" flipV="1">
            <a:off x="2656005" y="1512230"/>
            <a:ext cx="672788" cy="330044"/>
          </a:xfrm>
          <a:custGeom>
            <a:avLst/>
            <a:gdLst>
              <a:gd name="connsiteX0" fmla="*/ 0 w 1154098"/>
              <a:gd name="connsiteY0" fmla="*/ 0 h 577049"/>
              <a:gd name="connsiteX1" fmla="*/ 45033 w 1154098"/>
              <a:gd name="connsiteY1" fmla="*/ 0 h 577049"/>
              <a:gd name="connsiteX2" fmla="*/ 577049 w 1154098"/>
              <a:gd name="connsiteY2" fmla="*/ 532016 h 577049"/>
              <a:gd name="connsiteX3" fmla="*/ 1109065 w 1154098"/>
              <a:gd name="connsiteY3" fmla="*/ 0 h 577049"/>
              <a:gd name="connsiteX4" fmla="*/ 1154098 w 1154098"/>
              <a:gd name="connsiteY4" fmla="*/ 0 h 577049"/>
              <a:gd name="connsiteX5" fmla="*/ 577049 w 1154098"/>
              <a:gd name="connsiteY5" fmla="*/ 577049 h 577049"/>
              <a:gd name="connsiteX6" fmla="*/ 0 w 1154098"/>
              <a:gd name="connsiteY6" fmla="*/ 0 h 57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8" h="577049">
                <a:moveTo>
                  <a:pt x="0" y="0"/>
                </a:moveTo>
                <a:lnTo>
                  <a:pt x="45033" y="0"/>
                </a:lnTo>
                <a:cubicBezTo>
                  <a:pt x="45033" y="293824"/>
                  <a:pt x="283225" y="532016"/>
                  <a:pt x="577049" y="532016"/>
                </a:cubicBezTo>
                <a:cubicBezTo>
                  <a:pt x="870873" y="532016"/>
                  <a:pt x="1109065" y="293824"/>
                  <a:pt x="1109065" y="0"/>
                </a:cubicBezTo>
                <a:lnTo>
                  <a:pt x="1154098" y="0"/>
                </a:lnTo>
                <a:cubicBezTo>
                  <a:pt x="1154098" y="318695"/>
                  <a:pt x="895744" y="577049"/>
                  <a:pt x="577049" y="577049"/>
                </a:cubicBezTo>
                <a:cubicBezTo>
                  <a:pt x="258354" y="577049"/>
                  <a:pt x="0" y="318695"/>
                  <a:pt x="0" y="0"/>
                </a:cubicBez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ound Same Side Corner Rectangle 53"/>
          <p:cNvSpPr/>
          <p:nvPr/>
        </p:nvSpPr>
        <p:spPr>
          <a:xfrm rot="16200000" flipV="1">
            <a:off x="3096536" y="2051790"/>
            <a:ext cx="192153" cy="45719"/>
          </a:xfrm>
          <a:prstGeom prst="round2Same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 54"/>
          <p:cNvSpPr/>
          <p:nvPr/>
        </p:nvSpPr>
        <p:spPr>
          <a:xfrm rot="10800000">
            <a:off x="3166421" y="1341807"/>
            <a:ext cx="335755" cy="329981"/>
          </a:xfrm>
          <a:custGeom>
            <a:avLst/>
            <a:gdLst>
              <a:gd name="connsiteX0" fmla="*/ 335755 w 335755"/>
              <a:gd name="connsiteY0" fmla="*/ 329981 h 329981"/>
              <a:gd name="connsiteX1" fmla="*/ 268599 w 335755"/>
              <a:gd name="connsiteY1" fmla="*/ 323339 h 329981"/>
              <a:gd name="connsiteX2" fmla="*/ 0 w 335755"/>
              <a:gd name="connsiteY2" fmla="*/ 0 h 329981"/>
              <a:gd name="connsiteX3" fmla="*/ 26252 w 335755"/>
              <a:gd name="connsiteY3" fmla="*/ 0 h 329981"/>
              <a:gd name="connsiteX4" fmla="*/ 273890 w 335755"/>
              <a:gd name="connsiteY4" fmla="*/ 298105 h 329981"/>
              <a:gd name="connsiteX5" fmla="*/ 335755 w 335755"/>
              <a:gd name="connsiteY5" fmla="*/ 304224 h 32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5755" h="329981">
                <a:moveTo>
                  <a:pt x="335755" y="329981"/>
                </a:moveTo>
                <a:lnTo>
                  <a:pt x="268599" y="323339"/>
                </a:lnTo>
                <a:cubicBezTo>
                  <a:pt x="115310" y="292563"/>
                  <a:pt x="0" y="159493"/>
                  <a:pt x="0" y="0"/>
                </a:cubicBezTo>
                <a:lnTo>
                  <a:pt x="26252" y="0"/>
                </a:lnTo>
                <a:cubicBezTo>
                  <a:pt x="26252" y="147047"/>
                  <a:pt x="132563" y="269732"/>
                  <a:pt x="273890" y="298105"/>
                </a:cubicBezTo>
                <a:lnTo>
                  <a:pt x="335755" y="304224"/>
                </a:ln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ound Single Corner Rectangle 55"/>
          <p:cNvSpPr/>
          <p:nvPr/>
        </p:nvSpPr>
        <p:spPr>
          <a:xfrm flipH="1" flipV="1">
            <a:off x="3466737" y="1679760"/>
            <a:ext cx="365760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 56"/>
          <p:cNvSpPr/>
          <p:nvPr/>
        </p:nvSpPr>
        <p:spPr>
          <a:xfrm>
            <a:off x="4047768" y="1691665"/>
            <a:ext cx="672788" cy="322238"/>
          </a:xfrm>
          <a:custGeom>
            <a:avLst/>
            <a:gdLst>
              <a:gd name="connsiteX0" fmla="*/ 0 w 1154098"/>
              <a:gd name="connsiteY0" fmla="*/ 0 h 577049"/>
              <a:gd name="connsiteX1" fmla="*/ 45033 w 1154098"/>
              <a:gd name="connsiteY1" fmla="*/ 0 h 577049"/>
              <a:gd name="connsiteX2" fmla="*/ 577049 w 1154098"/>
              <a:gd name="connsiteY2" fmla="*/ 532016 h 577049"/>
              <a:gd name="connsiteX3" fmla="*/ 1109065 w 1154098"/>
              <a:gd name="connsiteY3" fmla="*/ 0 h 577049"/>
              <a:gd name="connsiteX4" fmla="*/ 1154098 w 1154098"/>
              <a:gd name="connsiteY4" fmla="*/ 0 h 577049"/>
              <a:gd name="connsiteX5" fmla="*/ 577049 w 1154098"/>
              <a:gd name="connsiteY5" fmla="*/ 577049 h 577049"/>
              <a:gd name="connsiteX6" fmla="*/ 0 w 1154098"/>
              <a:gd name="connsiteY6" fmla="*/ 0 h 57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8" h="577049">
                <a:moveTo>
                  <a:pt x="0" y="0"/>
                </a:moveTo>
                <a:lnTo>
                  <a:pt x="45033" y="0"/>
                </a:lnTo>
                <a:cubicBezTo>
                  <a:pt x="45033" y="293824"/>
                  <a:pt x="283225" y="532016"/>
                  <a:pt x="577049" y="532016"/>
                </a:cubicBezTo>
                <a:cubicBezTo>
                  <a:pt x="870873" y="532016"/>
                  <a:pt x="1109065" y="293824"/>
                  <a:pt x="1109065" y="0"/>
                </a:cubicBezTo>
                <a:lnTo>
                  <a:pt x="1154098" y="0"/>
                </a:lnTo>
                <a:cubicBezTo>
                  <a:pt x="1154098" y="318695"/>
                  <a:pt x="895744" y="577049"/>
                  <a:pt x="577049" y="577049"/>
                </a:cubicBezTo>
                <a:cubicBezTo>
                  <a:pt x="258354" y="577049"/>
                  <a:pt x="0" y="318695"/>
                  <a:pt x="0" y="0"/>
                </a:cubicBez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ound Single Corner Rectangle 57"/>
          <p:cNvSpPr/>
          <p:nvPr/>
        </p:nvSpPr>
        <p:spPr>
          <a:xfrm>
            <a:off x="3717898" y="1679760"/>
            <a:ext cx="365760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ound Single Corner Rectangle 59"/>
          <p:cNvSpPr/>
          <p:nvPr/>
        </p:nvSpPr>
        <p:spPr>
          <a:xfrm flipV="1">
            <a:off x="5095329" y="1677358"/>
            <a:ext cx="548640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ound Single Corner Rectangle 60"/>
          <p:cNvSpPr/>
          <p:nvPr/>
        </p:nvSpPr>
        <p:spPr>
          <a:xfrm flipH="1">
            <a:off x="4681680" y="1677358"/>
            <a:ext cx="457200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61"/>
          <p:cNvSpPr/>
          <p:nvPr/>
        </p:nvSpPr>
        <p:spPr>
          <a:xfrm rot="16200000" flipV="1">
            <a:off x="5080891" y="931396"/>
            <a:ext cx="672788" cy="330044"/>
          </a:xfrm>
          <a:custGeom>
            <a:avLst/>
            <a:gdLst>
              <a:gd name="connsiteX0" fmla="*/ 0 w 1154098"/>
              <a:gd name="connsiteY0" fmla="*/ 0 h 577049"/>
              <a:gd name="connsiteX1" fmla="*/ 45033 w 1154098"/>
              <a:gd name="connsiteY1" fmla="*/ 0 h 577049"/>
              <a:gd name="connsiteX2" fmla="*/ 577049 w 1154098"/>
              <a:gd name="connsiteY2" fmla="*/ 532016 h 577049"/>
              <a:gd name="connsiteX3" fmla="*/ 1109065 w 1154098"/>
              <a:gd name="connsiteY3" fmla="*/ 0 h 577049"/>
              <a:gd name="connsiteX4" fmla="*/ 1154098 w 1154098"/>
              <a:gd name="connsiteY4" fmla="*/ 0 h 577049"/>
              <a:gd name="connsiteX5" fmla="*/ 577049 w 1154098"/>
              <a:gd name="connsiteY5" fmla="*/ 577049 h 577049"/>
              <a:gd name="connsiteX6" fmla="*/ 0 w 1154098"/>
              <a:gd name="connsiteY6" fmla="*/ 0 h 57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8" h="577049">
                <a:moveTo>
                  <a:pt x="0" y="0"/>
                </a:moveTo>
                <a:lnTo>
                  <a:pt x="45033" y="0"/>
                </a:lnTo>
                <a:cubicBezTo>
                  <a:pt x="45033" y="293824"/>
                  <a:pt x="283225" y="532016"/>
                  <a:pt x="577049" y="532016"/>
                </a:cubicBezTo>
                <a:cubicBezTo>
                  <a:pt x="870873" y="532016"/>
                  <a:pt x="1109065" y="293824"/>
                  <a:pt x="1109065" y="0"/>
                </a:cubicBezTo>
                <a:lnTo>
                  <a:pt x="1154098" y="0"/>
                </a:lnTo>
                <a:cubicBezTo>
                  <a:pt x="1154098" y="318695"/>
                  <a:pt x="895744" y="577049"/>
                  <a:pt x="577049" y="577049"/>
                </a:cubicBezTo>
                <a:cubicBezTo>
                  <a:pt x="258354" y="577049"/>
                  <a:pt x="0" y="318695"/>
                  <a:pt x="0" y="0"/>
                </a:cubicBez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ound Single Corner Rectangle 62"/>
          <p:cNvSpPr/>
          <p:nvPr/>
        </p:nvSpPr>
        <p:spPr>
          <a:xfrm rot="16200000" flipV="1">
            <a:off x="5482717" y="1512711"/>
            <a:ext cx="274320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ound Single Corner Rectangle 63"/>
          <p:cNvSpPr/>
          <p:nvPr/>
        </p:nvSpPr>
        <p:spPr>
          <a:xfrm>
            <a:off x="5599962" y="750441"/>
            <a:ext cx="469843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ound Single Corner Rectangle 64"/>
          <p:cNvSpPr/>
          <p:nvPr/>
        </p:nvSpPr>
        <p:spPr>
          <a:xfrm rot="5400000" flipH="1" flipV="1">
            <a:off x="5676892" y="1114314"/>
            <a:ext cx="741468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71142">
            <a:off x="858774" y="779094"/>
            <a:ext cx="4318446" cy="2030144"/>
          </a:xfrm>
          <a:prstGeom prst="rect">
            <a:avLst/>
          </a:prstGeom>
        </p:spPr>
      </p:pic>
      <p:sp>
        <p:nvSpPr>
          <p:cNvPr id="70" name="Rectangle 69"/>
          <p:cNvSpPr/>
          <p:nvPr/>
        </p:nvSpPr>
        <p:spPr>
          <a:xfrm>
            <a:off x="397299" y="2587223"/>
            <a:ext cx="6767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20,8 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(3,5% TKD)</a:t>
            </a:r>
            <a:endParaRPr kumimoji="0" lang="en-US" sz="12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654300" y="1893668"/>
            <a:ext cx="5950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46,9 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(6% TKD)</a:t>
            </a:r>
            <a:endParaRPr kumimoji="0" lang="en-US" sz="12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829119" y="1388154"/>
            <a:ext cx="6783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60 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(8,4% TKD)</a:t>
            </a:r>
            <a:endParaRPr kumimoji="0" lang="en-US" sz="12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045594" y="1388154"/>
            <a:ext cx="6783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60 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(8,4% TKD)</a:t>
            </a:r>
            <a:endParaRPr kumimoji="0" lang="en-US" sz="12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5265146" y="801182"/>
            <a:ext cx="67839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70 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(9,3% TKD)</a:t>
            </a:r>
            <a:endParaRPr kumimoji="0" lang="en-US" sz="12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75" name="Rectangle 74"/>
          <p:cNvSpPr/>
          <p:nvPr/>
        </p:nvSpPr>
        <p:spPr>
          <a:xfrm rot="18648276">
            <a:off x="636327" y="2785296"/>
            <a:ext cx="562975" cy="45965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391152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2015</a:t>
            </a:r>
          </a:p>
        </p:txBody>
      </p:sp>
      <p:sp>
        <p:nvSpPr>
          <p:cNvPr id="76" name="Rectangle 75"/>
          <p:cNvSpPr/>
          <p:nvPr/>
        </p:nvSpPr>
        <p:spPr>
          <a:xfrm rot="18648276">
            <a:off x="1791005" y="2020889"/>
            <a:ext cx="562975" cy="45965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391152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2016</a:t>
            </a:r>
          </a:p>
        </p:txBody>
      </p:sp>
      <p:sp>
        <p:nvSpPr>
          <p:cNvPr id="77" name="Rectangle 76"/>
          <p:cNvSpPr/>
          <p:nvPr/>
        </p:nvSpPr>
        <p:spPr>
          <a:xfrm rot="18843389">
            <a:off x="2998930" y="1571410"/>
            <a:ext cx="562975" cy="45965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391152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2017</a:t>
            </a:r>
          </a:p>
        </p:txBody>
      </p:sp>
      <p:sp>
        <p:nvSpPr>
          <p:cNvPr id="78" name="Rectangle 77"/>
          <p:cNvSpPr/>
          <p:nvPr/>
        </p:nvSpPr>
        <p:spPr>
          <a:xfrm rot="18195984">
            <a:off x="4308267" y="1579024"/>
            <a:ext cx="562975" cy="45965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391152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2018</a:t>
            </a:r>
          </a:p>
        </p:txBody>
      </p:sp>
      <p:sp>
        <p:nvSpPr>
          <p:cNvPr id="80" name="Rectangle 79"/>
          <p:cNvSpPr/>
          <p:nvPr/>
        </p:nvSpPr>
        <p:spPr>
          <a:xfrm rot="18920834">
            <a:off x="5423048" y="982753"/>
            <a:ext cx="562975" cy="45965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391152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2019</a:t>
            </a:r>
          </a:p>
        </p:txBody>
      </p:sp>
      <p:sp>
        <p:nvSpPr>
          <p:cNvPr id="81" name="Title 1">
            <a:extLst>
              <a:ext uri="{FF2B5EF4-FFF2-40B4-BE49-F238E27FC236}">
                <a16:creationId xmlns:a16="http://schemas.microsoft.com/office/drawing/2014/main" id="{70729121-3335-4B6C-BE79-6406064A110D}"/>
              </a:ext>
            </a:extLst>
          </p:cNvPr>
          <p:cNvSpPr txBox="1">
            <a:spLocks/>
          </p:cNvSpPr>
          <p:nvPr/>
        </p:nvSpPr>
        <p:spPr>
          <a:xfrm>
            <a:off x="1263055" y="2065631"/>
            <a:ext cx="12001500" cy="8007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4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Franklin Gothic Medium Cond" panose="020B0606030402020204" pitchFamily="34" charset="0"/>
              <a:ea typeface="+mj-ea"/>
              <a:cs typeface="+mj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553168" y="2492668"/>
            <a:ext cx="441392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5454" marR="0" lvl="0" indent="0" algn="ctr" defTabSz="768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Dana Desa </a:t>
            </a: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Terus </a:t>
            </a:r>
            <a: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Tumbuh</a:t>
            </a: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Guna Meningkatkan  </a:t>
            </a:r>
            <a: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Kesejahteraan</a:t>
            </a: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Masyarakat Desa”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195454" marR="0" lvl="0" indent="0" algn="ctr" defTabSz="768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3" name="Title 1">
            <a:extLst>
              <a:ext uri="{FF2B5EF4-FFF2-40B4-BE49-F238E27FC236}">
                <a16:creationId xmlns:a16="http://schemas.microsoft.com/office/drawing/2014/main" id="{2BDF96D3-2526-4551-93F4-2C08F34DB9E9}"/>
              </a:ext>
            </a:extLst>
          </p:cNvPr>
          <p:cNvSpPr txBox="1">
            <a:spLocks/>
          </p:cNvSpPr>
          <p:nvPr/>
        </p:nvSpPr>
        <p:spPr>
          <a:xfrm>
            <a:off x="164606" y="1061887"/>
            <a:ext cx="5125357" cy="4177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619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A5644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PERKEMBANGAN DANA DESA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A5644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j-ea"/>
              <a:cs typeface="+mj-cs"/>
            </a:endParaRPr>
          </a:p>
          <a:p>
            <a:pPr marL="0" marR="0" lvl="0" indent="0" algn="l" defTabSz="7619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A5644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TA </a:t>
            </a: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A5644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2015-2019</a:t>
            </a:r>
          </a:p>
        </p:txBody>
      </p:sp>
      <p:sp>
        <p:nvSpPr>
          <p:cNvPr id="84" name="Horizontal Scroll 2">
            <a:extLst>
              <a:ext uri="{FF2B5EF4-FFF2-40B4-BE49-F238E27FC236}">
                <a16:creationId xmlns:a16="http://schemas.microsoft.com/office/drawing/2014/main" id="{74D49D9F-0E14-41F8-ADEB-C6A791DDD930}"/>
              </a:ext>
            </a:extLst>
          </p:cNvPr>
          <p:cNvSpPr/>
          <p:nvPr/>
        </p:nvSpPr>
        <p:spPr>
          <a:xfrm>
            <a:off x="6111815" y="1085783"/>
            <a:ext cx="5949914" cy="216899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205740" marR="0" lvl="0" indent="-20574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eningkat setiap tahunnya,dengan tetap memperhatikan kem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mpuan keuangan negara dan kapasitas pelaksanaan di desa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05740" marR="0" lvl="0" indent="-20574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Dalam 5 tahun sejak tahun 2015, telah dialokasikan D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esa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sebesar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Rp258 Triliun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9" name="Round Single Corner Rectangle 88"/>
          <p:cNvSpPr/>
          <p:nvPr/>
        </p:nvSpPr>
        <p:spPr>
          <a:xfrm rot="16200000" flipH="1">
            <a:off x="5900536" y="488538"/>
            <a:ext cx="1022792" cy="45719"/>
          </a:xfrm>
          <a:prstGeom prst="round1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6010" y="1072604"/>
            <a:ext cx="1228725" cy="651611"/>
          </a:xfrm>
          <a:prstGeom prst="rect">
            <a:avLst/>
          </a:prstGeom>
        </p:spPr>
      </p:pic>
      <p:sp>
        <p:nvSpPr>
          <p:cNvPr id="92" name="Title 1">
            <a:extLst>
              <a:ext uri="{FF2B5EF4-FFF2-40B4-BE49-F238E27FC236}">
                <a16:creationId xmlns:a16="http://schemas.microsoft.com/office/drawing/2014/main" id="{2BDF96D3-2526-4551-93F4-2C08F34DB9E9}"/>
              </a:ext>
            </a:extLst>
          </p:cNvPr>
          <p:cNvSpPr txBox="1">
            <a:spLocks/>
          </p:cNvSpPr>
          <p:nvPr/>
        </p:nvSpPr>
        <p:spPr>
          <a:xfrm>
            <a:off x="6403235" y="1261982"/>
            <a:ext cx="5125357" cy="4177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619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>
                <a:ln>
                  <a:noFill/>
                </a:ln>
                <a:solidFill>
                  <a:srgbClr val="A5644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j-ea"/>
                <a:cs typeface="+mj-cs"/>
              </a:rPr>
              <a:t>DANA DESA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A5644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j-ea"/>
              <a:cs typeface="+mj-cs"/>
            </a:endParaRPr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39" y="3615311"/>
            <a:ext cx="5655208" cy="3058090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6801" y="3908780"/>
            <a:ext cx="2752532" cy="236996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207B2C53-600F-404A-8736-229E94D8B48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9268" y="3933891"/>
            <a:ext cx="2882732" cy="1979941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2ACFD4EC-6E8C-43F3-9AFA-C50CD480175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3898" y="3368204"/>
            <a:ext cx="3631715" cy="453451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5E6DB316-3B07-4DF8-9229-7A5C9BBF6EC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930877" y="4889250"/>
            <a:ext cx="966145" cy="226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20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sv-SE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Kebijakan Pen</a:t>
            </a:r>
            <a:r>
              <a:rPr lang="id-ID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galokasian Dana </a:t>
            </a:r>
            <a:r>
              <a:rPr lang="sv-SE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Desa 2019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5865" y="1420842"/>
            <a:ext cx="4762697" cy="500855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no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4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2. </a:t>
            </a:r>
            <a:r>
              <a:rPr lang="id-ID" sz="2000" b="1" dirty="0">
                <a:solidFill>
                  <a:srgbClr val="FBFB2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Reformulasi Pengalokasian Dana Desa</a:t>
            </a:r>
            <a:r>
              <a:rPr lang="id-ID" sz="2000" dirty="0">
                <a:solidFill>
                  <a:srgbClr val="FBFB2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</a:p>
          <a:p>
            <a:r>
              <a:rPr lang="id-ID" sz="1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dengan:</a:t>
            </a:r>
          </a:p>
          <a:p>
            <a:pPr marL="180975" indent="-1809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Mengurangi proporsi Alokasi Dasar  (AD)</a:t>
            </a:r>
          </a:p>
          <a:p>
            <a:pPr marL="180975"/>
            <a:r>
              <a:rPr lang="id-ID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(alokasi yang dibagi sama kepada setiap Desa) dari semula 77% (2018) menjadi 72% (2019); </a:t>
            </a:r>
          </a:p>
          <a:p>
            <a:pPr marL="180975" indent="-1809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Menambah proporsi Alokasi Formula (AF)</a:t>
            </a:r>
            <a:endParaRPr lang="id-ID" sz="16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180975"/>
            <a:r>
              <a:rPr lang="id-ID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dari semula 20% (2018) menjadi 25% (2019); dan</a:t>
            </a:r>
          </a:p>
          <a:p>
            <a:pPr marL="180975" indent="-1809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Tetap memberikan Alokasi Afirmasi  (AA) pada Desa Tertinggal dan Desa Sangat Tertinggal </a:t>
            </a:r>
          </a:p>
          <a:p>
            <a:pPr marL="180975"/>
            <a:r>
              <a:rPr lang="id-ID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dan yang mempunyai jumlah penduduk miskin yang tinggi sebesar 3% dari total pagu Dana Desa sesuai APBN 2019. </a:t>
            </a:r>
          </a:p>
          <a:p>
            <a:endParaRPr lang="id-ID" sz="16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id-ID" sz="16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7743684" y="1437592"/>
            <a:ext cx="4258510" cy="499180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no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indent="-93663"/>
            <a:r>
              <a:rPr lang="id-ID" sz="24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3. </a:t>
            </a:r>
            <a:r>
              <a:rPr lang="id-ID" b="1" dirty="0">
                <a:solidFill>
                  <a:srgbClr val="FFFF00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Dampak Kebijakan Reformulasi Pengalokasian Dana Desa:</a:t>
            </a:r>
          </a:p>
          <a:p>
            <a:pPr marL="180975" indent="-1809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Dana Desa seluruh Kabupaten/Kota NAIK</a:t>
            </a:r>
          </a:p>
          <a:p>
            <a:pPr marL="180975" indent="-1809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Rasio ketimpangan distribusi Dana Desa (0.479) lebih rendah dari tahun 2018 (0.486)</a:t>
            </a:r>
          </a:p>
          <a:p>
            <a:pPr marL="180975" indent="-1809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Rata-rata Dana Desa per desa Rp933 juta, lebih tinggi dari tahun 2018 Rp800 juta</a:t>
            </a:r>
          </a:p>
          <a:p>
            <a:pPr marL="180975" indent="-1809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Dana Desa di Desa dengan Jumlah Penduduk Miskin Tinggi (JPM) Rp26,7 T atau 38,2%, lebih tinggi dari tahun 2018  Rp22,1 T atau 36,8% dari pagu.</a:t>
            </a:r>
          </a:p>
          <a:p>
            <a:pPr marL="180975" indent="-1809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Rata-rata Dana Desa di Desa Tertinggal dan Desa Sangat Tertinggal dengan JPM Tinggi Rp1,335 M, lebih tinggi dari tahun 2018 Rp1,075 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126" y="1412776"/>
            <a:ext cx="2516616" cy="35283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no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58775"/>
            <a:r>
              <a:rPr lang="id-ID" sz="24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1. </a:t>
            </a:r>
            <a:r>
              <a:rPr lang="id-ID" sz="2000" b="1" dirty="0">
                <a:solidFill>
                  <a:srgbClr val="FFFF00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Dana Desa dihitung dari Alokasi Dasar (AD), Alokasi Afirmasi (AA), dan Alokasi Formula (AF)</a:t>
            </a:r>
            <a:endParaRPr lang="id-ID" sz="20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13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366" y="5643578"/>
            <a:ext cx="4320608" cy="721790"/>
          </a:xfrm>
          <a:prstGeom prst="rect">
            <a:avLst/>
          </a:prstGeom>
        </p:spPr>
      </p:pic>
      <p:pic>
        <p:nvPicPr>
          <p:cNvPr id="14" name="Picture 4" descr="Image result for uang.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14" y="3886724"/>
            <a:ext cx="851742" cy="83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277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sv-SE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Kebijakan Pen</a:t>
            </a:r>
            <a:r>
              <a:rPr lang="id-ID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yaluran Dana </a:t>
            </a:r>
            <a:r>
              <a:rPr lang="sv-SE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Desa 2019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9806" y="1461712"/>
            <a:ext cx="3939283" cy="513564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no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id-ID" sz="24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Insentif bagi daerah dengan kinerja baik</a:t>
            </a:r>
          </a:p>
          <a:p>
            <a:endParaRPr lang="id-ID" sz="2400" b="1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49263"/>
            <a:r>
              <a:rPr lang="id-ID" sz="1600" b="1" dirty="0">
                <a:solidFill>
                  <a:srgbClr val="FFFF00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Penyaluran Dana Desa ke RKUD Tahap I dan II dapat dilakukan sekaligus, apabila daerah: </a:t>
            </a:r>
          </a:p>
          <a:p>
            <a:pPr marL="722313" indent="-273050"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dapat memenuhi kewajiban penyaluran Dana Desa dari RKUD ke RKD dalam kurun waktu 7 (tujuh) hari kerja setelah Dana Desa diterima di RKUD; serta </a:t>
            </a:r>
          </a:p>
          <a:p>
            <a:pPr marL="722313" indent="-273050">
              <a:buFont typeface="Wingdings" panose="05000000000000000000" pitchFamily="2" charset="2"/>
              <a:buChar char="§"/>
            </a:pPr>
            <a:r>
              <a:rPr lang="id-ID" sz="16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Menyalurkan Dana Desa Tahap III paling lambat bulan November </a:t>
            </a:r>
          </a:p>
          <a:p>
            <a:endParaRPr lang="id-ID" sz="14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id-ID" sz="1400" dirty="0">
              <a:solidFill>
                <a:srgbClr val="0070C0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4295331" y="1461712"/>
            <a:ext cx="3817418" cy="462431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no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58775"/>
            <a:r>
              <a:rPr lang="id-ID" sz="2400" b="1" dirty="0">
                <a:solidFill>
                  <a:prstClr val="white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2. </a:t>
            </a:r>
            <a:r>
              <a:rPr lang="id-ID" sz="24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Insentif bagi desa dengan kinerja baik</a:t>
            </a:r>
          </a:p>
          <a:p>
            <a:pPr marL="358775" indent="-6350"/>
            <a:endParaRPr lang="id-ID" sz="2000" b="1" dirty="0">
              <a:solidFill>
                <a:srgbClr val="FFFF00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358775" indent="-6350"/>
            <a:r>
              <a:rPr lang="id-ID" sz="1700" b="1" dirty="0">
                <a:solidFill>
                  <a:srgbClr val="FFFF00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Penyaluran Dana Desa ke RKDes Tahap III dapat dilakukan dalam 2 kali penyaluran, dengan terlebih dahulu diprioritaskan desa-desa yang telah memenuhi penyerapan 75% dan capaian output 50%.</a:t>
            </a:r>
          </a:p>
          <a:p>
            <a:pPr marL="352425"/>
            <a:endParaRPr lang="id-ID" sz="2000" b="1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8278991" y="1466994"/>
            <a:ext cx="3723205" cy="513035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no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58775"/>
            <a:r>
              <a:rPr lang="id-ID" sz="2400" b="1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3. Mendukung Kebijakan nasional konvergensi pencegahan stunting </a:t>
            </a:r>
          </a:p>
          <a:p>
            <a:pPr marL="352425">
              <a:spcBef>
                <a:spcPts val="1200"/>
              </a:spcBef>
            </a:pPr>
            <a:r>
              <a:rPr lang="id-ID" sz="2000" b="1" dirty="0">
                <a:solidFill>
                  <a:srgbClr val="FFFF00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Laporan pelaksanaan penanganan sunting di desa.</a:t>
            </a:r>
          </a:p>
          <a:p>
            <a:pPr marL="546100" indent="-193675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id-ID" sz="13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Dimulai tahun 2019 untuk daerah prioritas, walaupun belum bersifat wajib.</a:t>
            </a:r>
          </a:p>
          <a:p>
            <a:pPr marL="546100" indent="-193675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id-ID" sz="13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Efektif berlaku sebagai persyaratan penyaluran Tahap III, mulai pada  Januari 2021. </a:t>
            </a:r>
          </a:p>
          <a:p>
            <a:endParaRPr lang="id-ID" sz="1300" dirty="0">
              <a:solidFill>
                <a:srgbClr val="0070C0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id-ID" sz="1300" dirty="0">
              <a:solidFill>
                <a:srgbClr val="0070C0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13" name="Picture 4" descr="Image result for reward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394" y="5661248"/>
            <a:ext cx="93634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Image result for reward icon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892" y="4869160"/>
            <a:ext cx="936348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726" y="5517233"/>
            <a:ext cx="884959" cy="88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286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43357"/>
            <a:ext cx="12192000" cy="39777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b="1" dirty="0">
              <a:latin typeface="Tw Cen MT" panose="020B06020201040206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67975" y="1791945"/>
            <a:ext cx="11056051" cy="85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06841" y="1848242"/>
            <a:ext cx="731520" cy="73152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4267" y="-8343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z="2800" dirty="0">
                <a:solidFill>
                  <a:schemeClr val="accent6">
                    <a:lumMod val="50000"/>
                  </a:schemeClr>
                </a:solidFill>
                <a:latin typeface="Bernard MT Condensed" panose="02050806060905020404" pitchFamily="18" charset="0"/>
              </a:rPr>
              <a:t>Arah Kebijakan Dana Desa 2020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38635" y="865919"/>
            <a:ext cx="100074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>
                <a:solidFill>
                  <a:schemeClr val="accent2">
                    <a:lumMod val="75000"/>
                  </a:schemeClr>
                </a:solidFill>
                <a:latin typeface="Tw Cen MT" panose="020B0602020104020603" pitchFamily="34" charset="0"/>
              </a:rPr>
              <a:t>Kebijakan Dana Desa TA. 20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w Cen MT" panose="020B0602020104020603" pitchFamily="34" charset="0"/>
              </a:rPr>
              <a:t>20</a:t>
            </a:r>
            <a:r>
              <a:rPr lang="id-ID" b="1" dirty="0">
                <a:solidFill>
                  <a:schemeClr val="accent2">
                    <a:lumMod val="75000"/>
                  </a:schemeClr>
                </a:solidFill>
                <a:latin typeface="Tw Cen MT" panose="020B0602020104020603" pitchFamily="34" charset="0"/>
              </a:rPr>
              <a:t> akan diarahkan untuk meningkatkan pelayanan publik di desa, mengentaskan kemiskinan, memajukan perekonomian desa, dan mengatasi kesenjangan pembangunan antardesa.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Tw Cen MT" panose="020B06020201040206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70" y="774453"/>
            <a:ext cx="914400" cy="914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38361" y="2017884"/>
            <a:ext cx="8203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>
                <a:latin typeface="Tw Cen MT" panose="020B0602020104020603" pitchFamily="34" charset="0"/>
              </a:rPr>
              <a:t>Untuk mencapai hal tersebut, Kebijakan Dana Desa TA. 2020 diarahkan untuk:</a:t>
            </a:r>
            <a:endParaRPr lang="en-US" b="1" dirty="0">
              <a:latin typeface="Tw Cen MT" panose="020B06020201040206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2378" y="2722214"/>
            <a:ext cx="3931920" cy="1274053"/>
          </a:xfrm>
          <a:prstGeom prst="rect">
            <a:avLst/>
          </a:prstGeom>
          <a:solidFill>
            <a:srgbClr val="9348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26472" y="2722214"/>
            <a:ext cx="3931920" cy="1274053"/>
          </a:xfrm>
          <a:prstGeom prst="rect">
            <a:avLst/>
          </a:prstGeom>
          <a:solidFill>
            <a:srgbClr val="9348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80566" y="2722214"/>
            <a:ext cx="3931920" cy="1274053"/>
          </a:xfrm>
          <a:prstGeom prst="rect">
            <a:avLst/>
          </a:prstGeom>
          <a:solidFill>
            <a:srgbClr val="9348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0957" y="2710864"/>
            <a:ext cx="364380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Mendukung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percepatan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pengentasan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kemiskinan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ketimpangan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melalui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penyempurnaan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kebijakan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pengalokasian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dana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desa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terutama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penyesuaian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bobot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alokasi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dasar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alokasi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formula,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serta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pemberian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afirmasi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secara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proporsional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kepada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desa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tertinggal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desa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sangat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Tw Cen MT" panose="020B0602020104020603" pitchFamily="34" charset="0"/>
              </a:rPr>
              <a:t>tertinggal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67211" y="2710864"/>
            <a:ext cx="34463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Meningkatkan porsi pemanfaatan Dana Desa untuk pemberdayaan masyarakat dalam rangka memajukan perekenomian desa dan meningkatkan taraf hidup masyarakat desa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99131" y="2710864"/>
            <a:ext cx="3646953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Meningkatkan akuntabilitas pelaksanaan Dana Desa melalui kebijakan penyaluran berdasarkan pada kinerja pelaksanaan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2378" y="4008502"/>
            <a:ext cx="3931920" cy="1228493"/>
          </a:xfrm>
          <a:prstGeom prst="rect">
            <a:avLst/>
          </a:prstGeom>
          <a:solidFill>
            <a:srgbClr val="9348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6472" y="4008502"/>
            <a:ext cx="3931920" cy="1228493"/>
          </a:xfrm>
          <a:prstGeom prst="rect">
            <a:avLst/>
          </a:prstGeom>
          <a:solidFill>
            <a:srgbClr val="9348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080566" y="4008502"/>
            <a:ext cx="3931920" cy="1228493"/>
          </a:xfrm>
          <a:prstGeom prst="rect">
            <a:avLst/>
          </a:prstGeom>
          <a:solidFill>
            <a:srgbClr val="9348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0957" y="4086827"/>
            <a:ext cx="345604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Mengoptimalkan peran APIP dalam penyampaian laporan penyaluran Dana Desa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67211" y="4086827"/>
            <a:ext cx="36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Meningkatkan koordinasi dan efektifitas dalam pelaksanaan pengawasan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99131" y="4086827"/>
            <a:ext cx="34151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Meningkatkan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kapasitas tenaga pendamping dan kapasitas perangkat desa.</a:t>
            </a:r>
            <a:endParaRPr lang="en-US" sz="13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01454" y="5248181"/>
            <a:ext cx="5789092" cy="1228493"/>
          </a:xfrm>
          <a:prstGeom prst="rect">
            <a:avLst/>
          </a:prstGeom>
          <a:solidFill>
            <a:srgbClr val="9348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79943" y="5223161"/>
            <a:ext cx="519312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Mendorong peningkatan kinerja dalam pelaksanaaan Dana Desa, antara lain melalui:</a:t>
            </a:r>
            <a:endParaRPr lang="en-US" sz="13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25425" lvl="1" indent="-174625">
              <a:buFont typeface="Arial" panose="020B0604020202020204" pitchFamily="34" charset="0"/>
              <a:buChar char="•"/>
            </a:pPr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Pemberian insentif atas kinerja penyaluran Dana Desa tahun sebelumnya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, </a:t>
            </a:r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dan</a:t>
            </a:r>
            <a:endParaRPr lang="en-US" sz="13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25425" lvl="1" indent="-174625">
              <a:buFont typeface="Arial" panose="020B0604020202020204" pitchFamily="34" charset="0"/>
              <a:buChar char="•"/>
            </a:pPr>
            <a:r>
              <a:rPr lang="id-ID" sz="1300" dirty="0">
                <a:solidFill>
                  <a:schemeClr val="bg1"/>
                </a:solidFill>
                <a:latin typeface="Tw Cen MT" panose="020B0602020104020603" pitchFamily="34" charset="0"/>
              </a:rPr>
              <a:t>Mempercepat penyaluran Dana Desa bagi desa yang mempunyai kinerja baik</a:t>
            </a:r>
            <a:r>
              <a:rPr lang="en-US" sz="1300" dirty="0">
                <a:solidFill>
                  <a:schemeClr val="bg1"/>
                </a:solidFill>
                <a:latin typeface="Tw Cen MT" panose="020B0602020104020603" pitchFamily="34" charset="0"/>
              </a:rPr>
              <a:t>.</a:t>
            </a:r>
          </a:p>
        </p:txBody>
      </p:sp>
      <p:pic>
        <p:nvPicPr>
          <p:cNvPr id="9220" name="Picture 4" descr="Related image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272262"/>
              </a:clrFrom>
              <a:clrTo>
                <a:srgbClr val="272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5946" r="78422" b="36737"/>
          <a:stretch/>
        </p:blipFill>
        <p:spPr bwMode="auto">
          <a:xfrm>
            <a:off x="4191630" y="4097242"/>
            <a:ext cx="315988" cy="457200"/>
          </a:xfrm>
          <a:prstGeom prst="rect">
            <a:avLst/>
          </a:prstGeom>
          <a:noFill/>
          <a:effectLst>
            <a:outerShdw blurRad="50800" dist="63500" dir="7200000" algn="ctr" rotWithShape="0">
              <a:schemeClr val="tx1">
                <a:lumMod val="75000"/>
                <a:lumOff val="25000"/>
                <a:alpha val="9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elated image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272262"/>
              </a:clrFrom>
              <a:clrTo>
                <a:srgbClr val="272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9" t="6581" r="63448" b="63906"/>
          <a:stretch/>
        </p:blipFill>
        <p:spPr bwMode="auto">
          <a:xfrm>
            <a:off x="260187" y="2780077"/>
            <a:ext cx="224510" cy="457200"/>
          </a:xfrm>
          <a:prstGeom prst="rect">
            <a:avLst/>
          </a:prstGeom>
          <a:noFill/>
          <a:effectLst>
            <a:outerShdw blurRad="50800" dist="63500" dir="7200000" algn="ctr" rotWithShape="0">
              <a:schemeClr val="tx1">
                <a:lumMod val="75000"/>
                <a:lumOff val="25000"/>
                <a:alpha val="9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elated image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272262"/>
              </a:clrFrom>
              <a:clrTo>
                <a:srgbClr val="272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6" t="35946" r="57258" b="36737"/>
          <a:stretch/>
        </p:blipFill>
        <p:spPr bwMode="auto">
          <a:xfrm>
            <a:off x="8141097" y="4097242"/>
            <a:ext cx="318018" cy="457200"/>
          </a:xfrm>
          <a:prstGeom prst="rect">
            <a:avLst/>
          </a:prstGeom>
          <a:noFill/>
          <a:effectLst>
            <a:outerShdw blurRad="50800" dist="63500" dir="7200000" algn="ctr" rotWithShape="0">
              <a:schemeClr val="tx1">
                <a:lumMod val="75000"/>
                <a:lumOff val="25000"/>
                <a:alpha val="9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Related image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272262"/>
              </a:clrFrom>
              <a:clrTo>
                <a:srgbClr val="272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5" t="35946" r="39724" b="36737"/>
          <a:stretch/>
        </p:blipFill>
        <p:spPr bwMode="auto">
          <a:xfrm>
            <a:off x="3366572" y="5310898"/>
            <a:ext cx="281028" cy="457200"/>
          </a:xfrm>
          <a:prstGeom prst="rect">
            <a:avLst/>
          </a:prstGeom>
          <a:noFill/>
          <a:effectLst>
            <a:outerShdw blurRad="50800" dist="63500" dir="7200000" algn="ctr" rotWithShape="0">
              <a:schemeClr val="tx1">
                <a:lumMod val="75000"/>
                <a:lumOff val="25000"/>
                <a:alpha val="9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Related image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272262"/>
              </a:clrFrom>
              <a:clrTo>
                <a:srgbClr val="272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5" t="6581" r="42575" b="63906"/>
          <a:stretch/>
        </p:blipFill>
        <p:spPr bwMode="auto">
          <a:xfrm>
            <a:off x="4207435" y="2780077"/>
            <a:ext cx="284379" cy="457200"/>
          </a:xfrm>
          <a:prstGeom prst="rect">
            <a:avLst/>
          </a:prstGeom>
          <a:noFill/>
          <a:effectLst>
            <a:outerShdw blurRad="50800" dist="63500" dir="7200000" algn="ctr" rotWithShape="0">
              <a:schemeClr val="tx1">
                <a:lumMod val="75000"/>
                <a:lumOff val="25000"/>
                <a:alpha val="9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Related image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272262"/>
              </a:clrFrom>
              <a:clrTo>
                <a:srgbClr val="272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1" t="6581" r="22655" b="63906"/>
          <a:stretch/>
        </p:blipFill>
        <p:spPr bwMode="auto">
          <a:xfrm>
            <a:off x="8162905" y="2780077"/>
            <a:ext cx="274403" cy="457200"/>
          </a:xfrm>
          <a:prstGeom prst="rect">
            <a:avLst/>
          </a:prstGeom>
          <a:noFill/>
          <a:effectLst>
            <a:outerShdw blurRad="50800" dist="63500" dir="7200000" algn="ctr" rotWithShape="0">
              <a:schemeClr val="tx1">
                <a:lumMod val="75000"/>
                <a:lumOff val="25000"/>
                <a:alpha val="9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Related image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272262"/>
              </a:clrFrom>
              <a:clrTo>
                <a:srgbClr val="272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7" t="6581" b="63906"/>
          <a:stretch/>
        </p:blipFill>
        <p:spPr bwMode="auto">
          <a:xfrm>
            <a:off x="211190" y="4097242"/>
            <a:ext cx="322504" cy="457200"/>
          </a:xfrm>
          <a:prstGeom prst="rect">
            <a:avLst/>
          </a:prstGeom>
          <a:noFill/>
          <a:effectLst>
            <a:outerShdw blurRad="50800" dist="63500" dir="7200000" algn="ctr" rotWithShape="0">
              <a:schemeClr val="tx1">
                <a:lumMod val="75000"/>
                <a:lumOff val="25000"/>
                <a:alpha val="9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Isosceles Triangle 31"/>
          <p:cNvSpPr/>
          <p:nvPr/>
        </p:nvSpPr>
        <p:spPr>
          <a:xfrm rot="16200000">
            <a:off x="-176134" y="1900159"/>
            <a:ext cx="851187" cy="637030"/>
          </a:xfrm>
          <a:prstGeom prst="triangle">
            <a:avLst>
              <a:gd name="adj" fmla="val 19770"/>
            </a:avLst>
          </a:prstGeom>
          <a:solidFill>
            <a:srgbClr val="B772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 rot="5400000" flipH="1">
            <a:off x="11516947" y="1900161"/>
            <a:ext cx="851187" cy="637030"/>
          </a:xfrm>
          <a:prstGeom prst="triangle">
            <a:avLst>
              <a:gd name="adj" fmla="val 19770"/>
            </a:avLst>
          </a:prstGeom>
          <a:solidFill>
            <a:srgbClr val="B772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37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89048" y="2818153"/>
            <a:ext cx="52309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6000" b="1" dirty="0"/>
              <a:t>TERIMA KASIH</a:t>
            </a:r>
          </a:p>
        </p:txBody>
      </p:sp>
      <p:sp>
        <p:nvSpPr>
          <p:cNvPr id="7" name="Rectangle 6"/>
          <p:cNvSpPr/>
          <p:nvPr/>
        </p:nvSpPr>
        <p:spPr>
          <a:xfrm>
            <a:off x="3419796" y="4781620"/>
            <a:ext cx="53753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1600" b="0" cap="none" spc="0" dirty="0">
                <a:ln w="0"/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DIREKTORAT JENDERAL PERIMBANGAN KEUANGAN</a:t>
            </a:r>
          </a:p>
          <a:p>
            <a:pPr algn="ctr"/>
            <a:r>
              <a:rPr lang="id-ID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Gd. Radius Prawiro, Jl. Dr. Wahidin No. 1 Jakarta Pusat</a:t>
            </a:r>
            <a:endParaRPr lang="en-US" sz="1600" b="0" cap="none" spc="0" dirty="0">
              <a:ln w="0"/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023" y="1684144"/>
            <a:ext cx="1190968" cy="113400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364341" y="5791200"/>
            <a:ext cx="1683658" cy="4499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</a:t>
            </a:r>
            <a:r>
              <a:rPr lang="id-ID" dirty="0"/>
              <a:t>ntegritas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20571" y="5791200"/>
            <a:ext cx="1683658" cy="4499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Pelayanan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76801" y="5791199"/>
            <a:ext cx="2031998" cy="4499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Profesionalisme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81373" y="5791198"/>
            <a:ext cx="1683658" cy="4499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Sinergi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737606" y="5791198"/>
            <a:ext cx="2055070" cy="4499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Kesempurnaan</a:t>
            </a:r>
          </a:p>
        </p:txBody>
      </p:sp>
    </p:spTree>
    <p:extLst>
      <p:ext uri="{BB962C8B-B14F-4D97-AF65-F5344CB8AC3E}">
        <p14:creationId xmlns:p14="http://schemas.microsoft.com/office/powerpoint/2010/main" val="2769817284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28780018-14AF-47F9-970D-44F27E033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r="5621"/>
          <a:stretch/>
        </p:blipFill>
        <p:spPr bwMode="auto">
          <a:xfrm>
            <a:off x="0" y="-1"/>
            <a:ext cx="12192000" cy="6858002"/>
          </a:xfrm>
          <a:prstGeom prst="rect">
            <a:avLst/>
          </a:prstGeom>
          <a:noFill/>
          <a:extLst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CD13A94-D210-4A83-BD7D-E1FF1ADD9A78}"/>
              </a:ext>
            </a:extLst>
          </p:cNvPr>
          <p:cNvSpPr txBox="1">
            <a:spLocks/>
          </p:cNvSpPr>
          <p:nvPr/>
        </p:nvSpPr>
        <p:spPr bwMode="gray">
          <a:xfrm>
            <a:off x="5276282" y="2486067"/>
            <a:ext cx="5924550" cy="4076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prstClr val="white"/>
                </a:solidFill>
                <a:latin typeface="Tw Cen MT" panose="020B0602020104020603" pitchFamily="34" charset="0"/>
                <a:ea typeface="Adobe Gothic Std B" panose="020B0800000000000000" pitchFamily="34" charset="-128"/>
              </a:rPr>
              <a:t>Alokasi</a:t>
            </a:r>
            <a:endParaRPr lang="en-US" sz="5400" dirty="0">
              <a:solidFill>
                <a:prstClr val="white"/>
              </a:solidFill>
              <a:latin typeface="Tw Cen MT" panose="020B0602020104020603" pitchFamily="34" charset="0"/>
              <a:ea typeface="Adobe Gothic Std B" panose="020B0800000000000000" pitchFamily="34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Adobe Gothic Std B" panose="020B0800000000000000" pitchFamily="34" charset="-128"/>
                <a:cs typeface="+mj-cs"/>
              </a:rPr>
              <a:t>Realisasi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Adobe Gothic Std B" panose="020B0800000000000000" pitchFamily="34" charset="-128"/>
              <a:cs typeface="+mj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665E7C-7048-4E83-8238-4F020DD886FD}"/>
              </a:ext>
            </a:extLst>
          </p:cNvPr>
          <p:cNvCxnSpPr>
            <a:cxnSpLocks/>
          </p:cNvCxnSpPr>
          <p:nvPr/>
        </p:nvCxnSpPr>
        <p:spPr>
          <a:xfrm>
            <a:off x="5410200" y="5295900"/>
            <a:ext cx="3257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6ADD3E-61A8-41DF-92F1-C340F75F2B72}"/>
              </a:ext>
            </a:extLst>
          </p:cNvPr>
          <p:cNvCxnSpPr>
            <a:cxnSpLocks/>
          </p:cNvCxnSpPr>
          <p:nvPr/>
        </p:nvCxnSpPr>
        <p:spPr>
          <a:xfrm>
            <a:off x="5410200" y="5410200"/>
            <a:ext cx="281826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EE221-EA51-421E-BB04-3592D7458977}"/>
              </a:ext>
            </a:extLst>
          </p:cNvPr>
          <p:cNvCxnSpPr>
            <a:cxnSpLocks/>
          </p:cNvCxnSpPr>
          <p:nvPr/>
        </p:nvCxnSpPr>
        <p:spPr>
          <a:xfrm>
            <a:off x="5410200" y="5524500"/>
            <a:ext cx="23431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3ABD30-EA39-4CE7-9073-9C73ACCDFF94}"/>
              </a:ext>
            </a:extLst>
          </p:cNvPr>
          <p:cNvCxnSpPr>
            <a:cxnSpLocks/>
          </p:cNvCxnSpPr>
          <p:nvPr/>
        </p:nvCxnSpPr>
        <p:spPr>
          <a:xfrm>
            <a:off x="5410200" y="5638800"/>
            <a:ext cx="1905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52EDC-3374-4020-966C-DDA054C2895D}"/>
              </a:ext>
            </a:extLst>
          </p:cNvPr>
          <p:cNvSpPr/>
          <p:nvPr/>
        </p:nvSpPr>
        <p:spPr>
          <a:xfrm>
            <a:off x="0" y="0"/>
            <a:ext cx="5162550" cy="6858000"/>
          </a:xfrm>
          <a:prstGeom prst="rect">
            <a:avLst/>
          </a:prstGeom>
          <a:solidFill>
            <a:srgbClr val="DBB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A6AB409-9BC2-42DA-B164-FFAE447B079F}"/>
              </a:ext>
            </a:extLst>
          </p:cNvPr>
          <p:cNvSpPr/>
          <p:nvPr/>
        </p:nvSpPr>
        <p:spPr>
          <a:xfrm>
            <a:off x="856114" y="3085688"/>
            <a:ext cx="3429000" cy="3429000"/>
          </a:xfrm>
          <a:prstGeom prst="ellipse">
            <a:avLst/>
          </a:prstGeom>
          <a:solidFill>
            <a:srgbClr val="8B6A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600" b="1" noProof="0" dirty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5" name="Picture 14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93446" y="253322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23"/>
          <p:cNvSpPr txBox="1"/>
          <p:nvPr/>
        </p:nvSpPr>
        <p:spPr>
          <a:xfrm>
            <a:off x="971550" y="1126862"/>
            <a:ext cx="31271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KEUANGAN</a:t>
            </a:r>
          </a:p>
          <a:p>
            <a:pPr algn="ctr"/>
            <a:r>
              <a:rPr lang="id-ID" sz="1100">
                <a:solidFill>
                  <a:sysClr val="windowText" lastClr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DIREKTORAT JENDERAL PERIMBANGAN KEUANGAN</a:t>
            </a:r>
            <a:endParaRPr lang="en-US" sz="1100" dirty="0">
              <a:solidFill>
                <a:sysClr val="windowText" lastClr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3151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1512974" y="0"/>
            <a:ext cx="2423595" cy="703175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Pentagon 22"/>
          <p:cNvSpPr/>
          <p:nvPr/>
        </p:nvSpPr>
        <p:spPr>
          <a:xfrm>
            <a:off x="0" y="-7943"/>
            <a:ext cx="3440623" cy="705388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ounded Rectangle 23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43815" y="20310"/>
            <a:ext cx="3439644" cy="685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800" b="1" dirty="0"/>
              <a:t>Data </a:t>
            </a:r>
            <a:r>
              <a:rPr lang="en-US" sz="2800" b="1" dirty="0" err="1"/>
              <a:t>Alokasi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Realisasi</a:t>
            </a:r>
            <a:r>
              <a:rPr lang="en-US" sz="2800" b="1" dirty="0"/>
              <a:t> DAU</a:t>
            </a:r>
          </a:p>
        </p:txBody>
      </p:sp>
      <p:pic>
        <p:nvPicPr>
          <p:cNvPr id="26" name="Picture 25" descr="Hasil gambar untuk kementerian keuangan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26554" y="154788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885608" y="1286082"/>
            <a:ext cx="146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juta</a:t>
            </a:r>
            <a:r>
              <a:rPr lang="en-US" sz="1200" dirty="0"/>
              <a:t> </a:t>
            </a:r>
            <a:r>
              <a:rPr lang="en-US" sz="1200" dirty="0" err="1"/>
              <a:t>Rp</a:t>
            </a:r>
            <a:r>
              <a:rPr lang="en-US" sz="1200" dirty="0"/>
              <a:t>)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4879" y="5327947"/>
            <a:ext cx="243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* </a:t>
            </a:r>
            <a:r>
              <a:rPr lang="en-US" sz="1100" dirty="0" err="1"/>
              <a:t>Realisasi</a:t>
            </a:r>
            <a:r>
              <a:rPr lang="en-US" sz="1100" dirty="0"/>
              <a:t> 2019 per 5 April 2019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932414"/>
              </p:ext>
            </p:extLst>
          </p:nvPr>
        </p:nvGraphicFramePr>
        <p:xfrm>
          <a:off x="892484" y="1564718"/>
          <a:ext cx="9982346" cy="3722124"/>
        </p:xfrm>
        <a:graphic>
          <a:graphicData uri="http://schemas.openxmlformats.org/drawingml/2006/table">
            <a:tbl>
              <a:tblPr/>
              <a:tblGrid>
                <a:gridCol w="1803353">
                  <a:extLst>
                    <a:ext uri="{9D8B030D-6E8A-4147-A177-3AD203B41FA5}">
                      <a16:colId xmlns:a16="http://schemas.microsoft.com/office/drawing/2014/main" val="1741241544"/>
                    </a:ext>
                  </a:extLst>
                </a:gridCol>
                <a:gridCol w="908777">
                  <a:extLst>
                    <a:ext uri="{9D8B030D-6E8A-4147-A177-3AD203B41FA5}">
                      <a16:colId xmlns:a16="http://schemas.microsoft.com/office/drawing/2014/main" val="1529829117"/>
                    </a:ext>
                  </a:extLst>
                </a:gridCol>
                <a:gridCol w="908777">
                  <a:extLst>
                    <a:ext uri="{9D8B030D-6E8A-4147-A177-3AD203B41FA5}">
                      <a16:colId xmlns:a16="http://schemas.microsoft.com/office/drawing/2014/main" val="3335121234"/>
                    </a:ext>
                  </a:extLst>
                </a:gridCol>
                <a:gridCol w="908777">
                  <a:extLst>
                    <a:ext uri="{9D8B030D-6E8A-4147-A177-3AD203B41FA5}">
                      <a16:colId xmlns:a16="http://schemas.microsoft.com/office/drawing/2014/main" val="202612622"/>
                    </a:ext>
                  </a:extLst>
                </a:gridCol>
                <a:gridCol w="908777">
                  <a:extLst>
                    <a:ext uri="{9D8B030D-6E8A-4147-A177-3AD203B41FA5}">
                      <a16:colId xmlns:a16="http://schemas.microsoft.com/office/drawing/2014/main" val="1213736033"/>
                    </a:ext>
                  </a:extLst>
                </a:gridCol>
                <a:gridCol w="908777">
                  <a:extLst>
                    <a:ext uri="{9D8B030D-6E8A-4147-A177-3AD203B41FA5}">
                      <a16:colId xmlns:a16="http://schemas.microsoft.com/office/drawing/2014/main" val="2939191198"/>
                    </a:ext>
                  </a:extLst>
                </a:gridCol>
                <a:gridCol w="908777">
                  <a:extLst>
                    <a:ext uri="{9D8B030D-6E8A-4147-A177-3AD203B41FA5}">
                      <a16:colId xmlns:a16="http://schemas.microsoft.com/office/drawing/2014/main" val="1306823963"/>
                    </a:ext>
                  </a:extLst>
                </a:gridCol>
                <a:gridCol w="908777">
                  <a:extLst>
                    <a:ext uri="{9D8B030D-6E8A-4147-A177-3AD203B41FA5}">
                      <a16:colId xmlns:a16="http://schemas.microsoft.com/office/drawing/2014/main" val="2229781400"/>
                    </a:ext>
                  </a:extLst>
                </a:gridCol>
                <a:gridCol w="908777">
                  <a:extLst>
                    <a:ext uri="{9D8B030D-6E8A-4147-A177-3AD203B41FA5}">
                      <a16:colId xmlns:a16="http://schemas.microsoft.com/office/drawing/2014/main" val="2857869374"/>
                    </a:ext>
                  </a:extLst>
                </a:gridCol>
                <a:gridCol w="908777">
                  <a:extLst>
                    <a:ext uri="{9D8B030D-6E8A-4147-A177-3AD203B41FA5}">
                      <a16:colId xmlns:a16="http://schemas.microsoft.com/office/drawing/2014/main" val="2241682507"/>
                    </a:ext>
                  </a:extLst>
                </a:gridCol>
              </a:tblGrid>
              <a:tr h="26586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Daerah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99185"/>
                  </a:ext>
                </a:extLst>
              </a:tr>
              <a:tr h="265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Dana Alokasi Umum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Dana Alokasi Umum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DAU Tambahan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49739"/>
                  </a:ext>
                </a:extLst>
              </a:tr>
              <a:tr h="2658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Realisasi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Realisasi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Realisasi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026392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Badung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330.337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330.337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355.583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118.528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5.647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559269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Bangli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559.868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559.868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582.990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194.330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1.481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740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182256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Buleleng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965.435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965.435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991.462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330.487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6.706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3.353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8566702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Gianyar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693.574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693.574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714.404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238.135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2.118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690573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Jembrana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552.643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552.643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571.163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190.388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3.701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1.851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636890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Karangasem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729.379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729.379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770.730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256.910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791616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Klungkung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530.372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530.372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552.089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184.030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2.118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656829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Tabanan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811.769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811.769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835.897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278.632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52816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Kota Denpasar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650.169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650.169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671.386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223.795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5.647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57919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Provinsi Bali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1.268.585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1.268.585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1.325.848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441.949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60607"/>
                  </a:ext>
                </a:extLst>
              </a:tr>
              <a:tr h="265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7.092.131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7.092.131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7.371.552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2.457.184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28.476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7.003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24,59%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078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215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1512974" y="0"/>
            <a:ext cx="3614197" cy="703175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Pentagon 22"/>
          <p:cNvSpPr/>
          <p:nvPr/>
        </p:nvSpPr>
        <p:spPr>
          <a:xfrm>
            <a:off x="0" y="-7943"/>
            <a:ext cx="4539343" cy="705388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ounded Rectangle 23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0" y="20310"/>
            <a:ext cx="4691743" cy="685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lnSpc>
                <a:spcPct val="90000"/>
              </a:lnSpc>
              <a:spcBef>
                <a:spcPct val="0"/>
              </a:spcBef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PEMENUHAN BELANJA INFRASTRUKTUR </a:t>
            </a:r>
          </a:p>
          <a:p>
            <a:r>
              <a:rPr lang="en-US" sz="2000" dirty="0"/>
              <a:t>SE-PROV. BALI</a:t>
            </a:r>
          </a:p>
        </p:txBody>
      </p:sp>
      <p:pic>
        <p:nvPicPr>
          <p:cNvPr id="26" name="Picture 25" descr="Hasil gambar untuk kementerian keuangan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26554" y="154788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31929" y="1203326"/>
            <a:ext cx="1208906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/>
            <a:r>
              <a:rPr lang="id-ID" sz="1320" i="1" dirty="0">
                <a:solidFill>
                  <a:prstClr val="black"/>
                </a:solidFill>
                <a:latin typeface="Gill Sans MT"/>
              </a:rPr>
              <a:t>(dalam mil</a:t>
            </a:r>
            <a:r>
              <a:rPr lang="en-US" sz="1320" i="1" dirty="0" err="1">
                <a:solidFill>
                  <a:prstClr val="black"/>
                </a:solidFill>
                <a:latin typeface="Gill Sans MT"/>
              </a:rPr>
              <a:t>i</a:t>
            </a:r>
            <a:r>
              <a:rPr lang="id-ID" sz="1320" i="1" dirty="0">
                <a:solidFill>
                  <a:prstClr val="black"/>
                </a:solidFill>
                <a:latin typeface="Gill Sans MT"/>
              </a:rPr>
              <a:t>ar)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CE9748-5D7C-4B28-8EBF-24E4BCB9A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498792"/>
            <a:ext cx="7206343" cy="41920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CC49CE3-295E-4D39-9C17-335D08D195AE}"/>
              </a:ext>
            </a:extLst>
          </p:cNvPr>
          <p:cNvSpPr txBox="1"/>
          <p:nvPr/>
        </p:nvSpPr>
        <p:spPr>
          <a:xfrm>
            <a:off x="7740835" y="1837346"/>
            <a:ext cx="4174715" cy="3046988"/>
          </a:xfrm>
          <a:prstGeom prst="rect">
            <a:avLst/>
          </a:prstGeom>
          <a:solidFill>
            <a:srgbClr val="FEE17D"/>
          </a:solidFill>
        </p:spPr>
        <p:txBody>
          <a:bodyPr wrap="square" rtlCol="0">
            <a:spAutoFit/>
          </a:bodyPr>
          <a:lstStyle/>
          <a:p>
            <a:pPr marL="174625" indent="-174625" algn="just" defTabSz="855878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umum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pemenuhan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belanja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infrastruktur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paling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sedikit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25%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dari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DTU Se-Prov. Bali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mengalami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kenaikan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.</a:t>
            </a:r>
          </a:p>
          <a:p>
            <a:pPr marL="174625" indent="-174625" algn="just" defTabSz="855878"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black"/>
              </a:solidFill>
              <a:latin typeface="Arial Narrow" panose="020B0506020202030204" pitchFamily="34" charset="0"/>
              <a:cs typeface="Arial" panose="020B0604020202020204" pitchFamily="34" charset="0"/>
            </a:endParaRPr>
          </a:p>
          <a:p>
            <a:pPr marL="174625" indent="-174625" algn="just" defTabSz="855878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Tahun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2019,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terdapat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1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daerah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sekitar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10%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daerah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Se-Prov. Bali yang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belum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memenuhi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ketentuan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.</a:t>
            </a:r>
          </a:p>
          <a:p>
            <a:pPr marL="174625" indent="-174625" algn="just" defTabSz="855878"/>
            <a:endParaRPr lang="en-US" sz="1600" b="1" dirty="0">
              <a:solidFill>
                <a:prstClr val="black"/>
              </a:solidFill>
              <a:latin typeface="Arial Narrow" panose="020B0506020202030204" pitchFamily="34" charset="0"/>
              <a:cs typeface="Arial" panose="020B0604020202020204" pitchFamily="34" charset="0"/>
            </a:endParaRPr>
          </a:p>
          <a:p>
            <a:pPr marL="174625" indent="-174625" algn="just" defTabSz="855878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umum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kendala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pemenuhan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belanja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infrastruktur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paling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sedikit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25% </a:t>
            </a:r>
            <a:r>
              <a:rPr lang="en-US" sz="1600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DTU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disebabkan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oleh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prioritas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daerah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di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bidang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selain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infrastruktur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7A84C7-2B4C-47CC-812B-98E651528F63}"/>
              </a:ext>
            </a:extLst>
          </p:cNvPr>
          <p:cNvSpPr txBox="1"/>
          <p:nvPr/>
        </p:nvSpPr>
        <p:spPr>
          <a:xfrm>
            <a:off x="7740835" y="1498792"/>
            <a:ext cx="4174715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855878"/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Belanja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Infarstruktur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yang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Bersumber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dari</a:t>
            </a:r>
            <a:r>
              <a:rPr lang="en-US" sz="1600" b="1" dirty="0">
                <a:solidFill>
                  <a:prstClr val="black"/>
                </a:solidFill>
                <a:latin typeface="Arial Narrow" panose="020B0506020202030204" pitchFamily="34" charset="0"/>
                <a:cs typeface="Arial" panose="020B0604020202020204" pitchFamily="34" charset="0"/>
              </a:rPr>
              <a:t> DTU</a:t>
            </a:r>
            <a:endParaRPr lang="id-ID" sz="1600" b="1" dirty="0">
              <a:solidFill>
                <a:prstClr val="black"/>
              </a:solidFill>
              <a:latin typeface="Arial Narrow" panose="020B05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415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1512974" y="127057"/>
            <a:ext cx="2423595" cy="576118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Pentagon 22"/>
          <p:cNvSpPr/>
          <p:nvPr/>
        </p:nvSpPr>
        <p:spPr>
          <a:xfrm>
            <a:off x="0" y="121327"/>
            <a:ext cx="3440623" cy="576118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ounded Rectangle 23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14363" y="106024"/>
            <a:ext cx="2410609" cy="685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800" b="1" dirty="0"/>
              <a:t>Data </a:t>
            </a:r>
            <a:r>
              <a:rPr lang="en-US" sz="2800" b="1" dirty="0" err="1"/>
              <a:t>Alokasi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Realisasi</a:t>
            </a:r>
            <a:r>
              <a:rPr lang="en-US" sz="2800" b="1" dirty="0"/>
              <a:t> DA</a:t>
            </a:r>
            <a:r>
              <a:rPr lang="id-ID" sz="2800" b="1" dirty="0"/>
              <a:t>K Fisik</a:t>
            </a:r>
            <a:endParaRPr lang="en-US" sz="2800" b="1" dirty="0"/>
          </a:p>
        </p:txBody>
      </p:sp>
      <p:pic>
        <p:nvPicPr>
          <p:cNvPr id="26" name="Picture 25" descr="Hasil gambar untuk kementerian keuangan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65112" y="73007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664588" y="928941"/>
            <a:ext cx="5239677" cy="623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576366" y="1547773"/>
            <a:ext cx="1176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juta</a:t>
            </a:r>
            <a:r>
              <a:rPr lang="en-US" sz="1200" dirty="0"/>
              <a:t> </a:t>
            </a:r>
            <a:r>
              <a:rPr lang="en-US" sz="1200" dirty="0" err="1"/>
              <a:t>Rp</a:t>
            </a:r>
            <a:r>
              <a:rPr lang="en-US" sz="1200" dirty="0"/>
              <a:t>)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4588" y="4972488"/>
            <a:ext cx="243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* </a:t>
            </a:r>
            <a:r>
              <a:rPr lang="en-US" sz="1100" dirty="0" err="1"/>
              <a:t>Realisasi</a:t>
            </a:r>
            <a:r>
              <a:rPr lang="en-US" sz="1100" dirty="0"/>
              <a:t> 2019 per 5 April 2019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59719"/>
              </p:ext>
            </p:extLst>
          </p:nvPr>
        </p:nvGraphicFramePr>
        <p:xfrm>
          <a:off x="664588" y="1838435"/>
          <a:ext cx="10941739" cy="3120390"/>
        </p:xfrm>
        <a:graphic>
          <a:graphicData uri="http://schemas.openxmlformats.org/drawingml/2006/table">
            <a:tbl>
              <a:tblPr/>
              <a:tblGrid>
                <a:gridCol w="1407031">
                  <a:extLst>
                    <a:ext uri="{9D8B030D-6E8A-4147-A177-3AD203B41FA5}">
                      <a16:colId xmlns:a16="http://schemas.microsoft.com/office/drawing/2014/main" val="329388299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2349023234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3298602350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525362638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3653510528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191472460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1912094805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2661132309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4081282520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260241837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2200749169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4150533310"/>
                    </a:ext>
                  </a:extLst>
                </a:gridCol>
                <a:gridCol w="794559">
                  <a:extLst>
                    <a:ext uri="{9D8B030D-6E8A-4147-A177-3AD203B41FA5}">
                      <a16:colId xmlns:a16="http://schemas.microsoft.com/office/drawing/2014/main" val="2395876599"/>
                    </a:ext>
                  </a:extLst>
                </a:gridCol>
              </a:tblGrid>
              <a:tr h="1905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Daerah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75988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DAK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Penugasan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DAK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DAK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Penugasan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DAK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686061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Alokasi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Alokasi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022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Badung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3.180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2.477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77,90%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21.498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18.166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84,50%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4.863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26.146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4627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Bangli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7.672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6.610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86,15%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49.788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40.724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81,80%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16.768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61.342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3680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Buleleng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18.096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13.985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77,28%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61.517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51.386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83,53%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14.696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95.450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37948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Gianyar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46.142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43.672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94,65%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47.341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43.150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91,15%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51.546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40.426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49786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Jembrana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16.888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70,15%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50.652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47.437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11.967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50.194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9471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Karangasem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8.213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6.097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74,24%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46.470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38.467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82,78%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10.753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56.691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8383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Klungkung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25.212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20.360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80,76%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22.551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96,25%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8.951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36.491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0055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Tabanan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47.627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44.717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93,89%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43.680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42.713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97,79%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12.081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72.615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7608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Kota Denpasar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14.689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12.514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85,19%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26.087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19.221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73,68%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6.350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5442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Provinsi Bali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55.649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41.147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73,94%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16.154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10.024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46.654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97096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243.370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203.427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83,59%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385.738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332.993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86,33%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161.276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518.555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637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7335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1512974" y="127057"/>
            <a:ext cx="2423595" cy="576118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Pentagon 22"/>
          <p:cNvSpPr/>
          <p:nvPr/>
        </p:nvSpPr>
        <p:spPr>
          <a:xfrm>
            <a:off x="0" y="121327"/>
            <a:ext cx="3440623" cy="576118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ounded Rectangle 23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14363" y="106024"/>
            <a:ext cx="2410609" cy="685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800" b="1" dirty="0"/>
              <a:t>Data </a:t>
            </a:r>
            <a:r>
              <a:rPr lang="en-US" sz="2800" b="1" dirty="0" err="1"/>
              <a:t>Alokasi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Realisasi</a:t>
            </a:r>
            <a:r>
              <a:rPr lang="en-US" sz="2800" b="1" dirty="0"/>
              <a:t> DBH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427794" y="791102"/>
            <a:ext cx="4076894" cy="423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0075" y="4972993"/>
            <a:ext cx="2435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</a:t>
            </a:r>
            <a:r>
              <a:rPr lang="en-US" sz="1200" dirty="0" err="1"/>
              <a:t>Realisasi</a:t>
            </a:r>
            <a:r>
              <a:rPr lang="en-US" sz="1200" dirty="0"/>
              <a:t> 2019 per 5 April 2019 </a:t>
            </a:r>
          </a:p>
        </p:txBody>
      </p:sp>
      <p:pic>
        <p:nvPicPr>
          <p:cNvPr id="13" name="Picture 12" descr="Hasil gambar untuk kementerian keuangan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65112" y="73007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476681" y="1433740"/>
            <a:ext cx="1176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juta</a:t>
            </a:r>
            <a:r>
              <a:rPr lang="en-US" sz="1200" dirty="0"/>
              <a:t> </a:t>
            </a:r>
            <a:r>
              <a:rPr lang="en-US" sz="1200" dirty="0" err="1"/>
              <a:t>Rp</a:t>
            </a:r>
            <a:r>
              <a:rPr lang="en-US" sz="1200" dirty="0"/>
              <a:t>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889899"/>
              </p:ext>
            </p:extLst>
          </p:nvPr>
        </p:nvGraphicFramePr>
        <p:xfrm>
          <a:off x="810075" y="1781671"/>
          <a:ext cx="10783209" cy="3120390"/>
        </p:xfrm>
        <a:graphic>
          <a:graphicData uri="http://schemas.openxmlformats.org/drawingml/2006/table">
            <a:tbl>
              <a:tblPr/>
              <a:tblGrid>
                <a:gridCol w="1386645">
                  <a:extLst>
                    <a:ext uri="{9D8B030D-6E8A-4147-A177-3AD203B41FA5}">
                      <a16:colId xmlns:a16="http://schemas.microsoft.com/office/drawing/2014/main" val="2491357839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1234661626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3987450351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3867230613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3244969039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2542866813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452971695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4271511454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1730314465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1994074113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3267872556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1762443420"/>
                    </a:ext>
                  </a:extLst>
                </a:gridCol>
                <a:gridCol w="783047">
                  <a:extLst>
                    <a:ext uri="{9D8B030D-6E8A-4147-A177-3AD203B41FA5}">
                      <a16:colId xmlns:a16="http://schemas.microsoft.com/office/drawing/2014/main" val="1872846789"/>
                    </a:ext>
                  </a:extLst>
                </a:gridCol>
              </a:tblGrid>
              <a:tr h="1905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Daerah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39376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DBH Pajak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DBH SDA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DBHl Pajak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DBH SDA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14089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9575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Badung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79.602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79.491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99,86%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84.391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16.244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2349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Bangli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16.944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16.944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16.932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16,54%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73611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Buleleng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27.865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27.865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24.151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4.920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20,37%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3168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Gianyar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26.753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26.753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25.567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4.742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8871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Jembrana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18.445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18.445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18.405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2.923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15,88%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7782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Karangasem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20.259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20.259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20.306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3.469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17,09%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3830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Klungkung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17.700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17.700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17.792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2.924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16,44%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5651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Tabanan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22.403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22.403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21.933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3.752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17,11%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6637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Kota Denpasar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85.292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85.292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86.323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16.626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19,26%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3075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Provinsi Bali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182.555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182.555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194.709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37.341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19,18%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9097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497.818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497.707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99,98%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6.311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6.311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510.509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95.742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18,75%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8.852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44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3493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1512974" y="127057"/>
            <a:ext cx="2423595" cy="576118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Pentagon 22"/>
          <p:cNvSpPr/>
          <p:nvPr/>
        </p:nvSpPr>
        <p:spPr>
          <a:xfrm>
            <a:off x="0" y="121327"/>
            <a:ext cx="3440623" cy="576118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ounded Rectangle 23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14363" y="106024"/>
            <a:ext cx="2757205" cy="685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000" b="1" dirty="0"/>
              <a:t>Data </a:t>
            </a:r>
            <a:r>
              <a:rPr lang="en-US" sz="2000" b="1" dirty="0" err="1"/>
              <a:t>Alokasi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Realisasi</a:t>
            </a:r>
            <a:r>
              <a:rPr lang="en-US" sz="2000" b="1" dirty="0"/>
              <a:t> DAK </a:t>
            </a:r>
            <a:r>
              <a:rPr lang="id-ID" sz="2000" b="1" dirty="0"/>
              <a:t>NON </a:t>
            </a:r>
            <a:r>
              <a:rPr lang="en-US" sz="2000" b="1" dirty="0"/>
              <a:t>FISIK, DID, DD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35411" y="936884"/>
            <a:ext cx="4751480" cy="474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8810" y="4320757"/>
            <a:ext cx="243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* </a:t>
            </a:r>
            <a:r>
              <a:rPr lang="en-US" sz="1100" dirty="0" err="1"/>
              <a:t>Realisasi</a:t>
            </a:r>
            <a:r>
              <a:rPr lang="en-US" sz="1100" dirty="0"/>
              <a:t> 2019 per 5 April 2019 </a:t>
            </a:r>
          </a:p>
        </p:txBody>
      </p:sp>
      <p:pic>
        <p:nvPicPr>
          <p:cNvPr id="14" name="Picture 13" descr="Hasil gambar untuk kementerian keuangan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65112" y="73007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707112" y="1623292"/>
            <a:ext cx="1176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juta</a:t>
            </a:r>
            <a:r>
              <a:rPr lang="en-US" sz="1200" dirty="0"/>
              <a:t> </a:t>
            </a:r>
            <a:r>
              <a:rPr lang="en-US" sz="1200" dirty="0" err="1"/>
              <a:t>Rp</a:t>
            </a:r>
            <a:r>
              <a:rPr lang="en-US" sz="1200" dirty="0"/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620562"/>
              </p:ext>
            </p:extLst>
          </p:nvPr>
        </p:nvGraphicFramePr>
        <p:xfrm>
          <a:off x="316904" y="1932207"/>
          <a:ext cx="11489097" cy="2356634"/>
        </p:xfrm>
        <a:graphic>
          <a:graphicData uri="http://schemas.openxmlformats.org/drawingml/2006/table">
            <a:tbl>
              <a:tblPr/>
              <a:tblGrid>
                <a:gridCol w="1009260">
                  <a:extLst>
                    <a:ext uri="{9D8B030D-6E8A-4147-A177-3AD203B41FA5}">
                      <a16:colId xmlns:a16="http://schemas.microsoft.com/office/drawing/2014/main" val="2171232876"/>
                    </a:ext>
                  </a:extLst>
                </a:gridCol>
                <a:gridCol w="643609">
                  <a:extLst>
                    <a:ext uri="{9D8B030D-6E8A-4147-A177-3AD203B41FA5}">
                      <a16:colId xmlns:a16="http://schemas.microsoft.com/office/drawing/2014/main" val="748155867"/>
                    </a:ext>
                  </a:extLst>
                </a:gridCol>
                <a:gridCol w="643609">
                  <a:extLst>
                    <a:ext uri="{9D8B030D-6E8A-4147-A177-3AD203B41FA5}">
                      <a16:colId xmlns:a16="http://schemas.microsoft.com/office/drawing/2014/main" val="756795444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2793994374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2489864010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3051484155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2184429506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1645353675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2572780731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2571529301"/>
                    </a:ext>
                  </a:extLst>
                </a:gridCol>
                <a:gridCol w="643609">
                  <a:extLst>
                    <a:ext uri="{9D8B030D-6E8A-4147-A177-3AD203B41FA5}">
                      <a16:colId xmlns:a16="http://schemas.microsoft.com/office/drawing/2014/main" val="2033599311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3809434105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2421275939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2753431625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383113248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820694563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190857403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3409200626"/>
                    </a:ext>
                  </a:extLst>
                </a:gridCol>
                <a:gridCol w="569934">
                  <a:extLst>
                    <a:ext uri="{9D8B030D-6E8A-4147-A177-3AD203B41FA5}">
                      <a16:colId xmlns:a16="http://schemas.microsoft.com/office/drawing/2014/main" val="2638733863"/>
                    </a:ext>
                  </a:extLst>
                </a:gridCol>
              </a:tblGrid>
              <a:tr h="16621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Daerah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49659"/>
                  </a:ext>
                </a:extLst>
              </a:tr>
              <a:tr h="166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DAK Nonfisik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Dana Desa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Dana Insentif Daerah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DAK Nonfisik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Dana Desa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Dana Insentif Daerah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247149"/>
                  </a:ext>
                </a:extLst>
              </a:tr>
              <a:tr h="166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Realisasi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Alokasi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36000" marR="36000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342642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Badung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128.673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126.856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98,59%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42.303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42.303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81.250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81.250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132.456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36.194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27,33%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52.585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31.551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74.538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37.269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696014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Bangli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66.170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63.631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96,16%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52.858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52.858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52.000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52.000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68.038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16.574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24,36%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61.335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12.267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42.899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21.449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408251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Buleleng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191.117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185.762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97,20%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107.040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107.040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196.353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124.027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74.416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43.803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583318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Gianyar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122.845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121.104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98,58%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51.972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51.972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50.500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50.500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129.433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38.156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29,48%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59.992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11.998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48.392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24.196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665059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Jembrana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65.207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62.437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95,75%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39.392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39.392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37.250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37.250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70.217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21.217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30,22%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49.043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29.426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19.169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9.584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671091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Karangasem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145.232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142.983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98,45%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64.240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64.240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151.651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41.778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27,55%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78.719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15.744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31.314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15.657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9843525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Klungkung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80.728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78.879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97,71%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43.276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43.276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82.949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24.108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29,06%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51.534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47.024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23.512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407867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Tabanan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146.641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141.162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96,26%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101.722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101.722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51.000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51.000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147.775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45.218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118.205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70.923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49.123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24.561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949995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Kota Denpasar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114.659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111.560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27.405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27.405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113.054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29.667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26,24%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6.950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18.879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9.439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358839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Provinsi Bali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1.030.637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997.621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41.500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41.500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1.080.230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230.842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21,37%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68.434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34.217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640677"/>
                  </a:ext>
                </a:extLst>
              </a:tr>
              <a:tr h="166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2.091.910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2.031.994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97,14%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530.206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530.206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445.500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445.500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2.172.157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483.754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22,27%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630.190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253.275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40,19%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443.575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221.788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36000" marR="36000" marT="83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41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4484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28780018-14AF-47F9-970D-44F27E033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r="5621"/>
          <a:stretch/>
        </p:blipFill>
        <p:spPr bwMode="auto">
          <a:xfrm>
            <a:off x="0" y="-1"/>
            <a:ext cx="12192000" cy="6858002"/>
          </a:xfrm>
          <a:prstGeom prst="rect">
            <a:avLst/>
          </a:prstGeom>
          <a:noFill/>
          <a:extLst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CD13A94-D210-4A83-BD7D-E1FF1ADD9A78}"/>
              </a:ext>
            </a:extLst>
          </p:cNvPr>
          <p:cNvSpPr txBox="1">
            <a:spLocks/>
          </p:cNvSpPr>
          <p:nvPr/>
        </p:nvSpPr>
        <p:spPr bwMode="gray">
          <a:xfrm>
            <a:off x="5276282" y="2486067"/>
            <a:ext cx="5924550" cy="4076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Adobe Gothic Std B" panose="020B0800000000000000" pitchFamily="34" charset="-128"/>
                <a:cs typeface="+mj-cs"/>
              </a:rPr>
              <a:t>Indikator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Adobe Gothic Std B" panose="020B0800000000000000" pitchFamily="34" charset="-128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prstClr val="white"/>
                </a:solidFill>
                <a:latin typeface="Tw Cen MT" panose="020B0602020104020603" pitchFamily="34" charset="0"/>
                <a:ea typeface="Adobe Gothic Std B" panose="020B0800000000000000" pitchFamily="34" charset="-128"/>
              </a:rPr>
              <a:t>Indikator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Adobe Gothic Std B" panose="020B0800000000000000" pitchFamily="34" charset="-128"/>
              <a:cs typeface="+mj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665E7C-7048-4E83-8238-4F020DD886FD}"/>
              </a:ext>
            </a:extLst>
          </p:cNvPr>
          <p:cNvCxnSpPr>
            <a:cxnSpLocks/>
          </p:cNvCxnSpPr>
          <p:nvPr/>
        </p:nvCxnSpPr>
        <p:spPr>
          <a:xfrm>
            <a:off x="5410200" y="5295900"/>
            <a:ext cx="3257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6ADD3E-61A8-41DF-92F1-C340F75F2B72}"/>
              </a:ext>
            </a:extLst>
          </p:cNvPr>
          <p:cNvCxnSpPr>
            <a:cxnSpLocks/>
          </p:cNvCxnSpPr>
          <p:nvPr/>
        </p:nvCxnSpPr>
        <p:spPr>
          <a:xfrm>
            <a:off x="5410200" y="5410200"/>
            <a:ext cx="281826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EE221-EA51-421E-BB04-3592D7458977}"/>
              </a:ext>
            </a:extLst>
          </p:cNvPr>
          <p:cNvCxnSpPr>
            <a:cxnSpLocks/>
          </p:cNvCxnSpPr>
          <p:nvPr/>
        </p:nvCxnSpPr>
        <p:spPr>
          <a:xfrm>
            <a:off x="5410200" y="5524500"/>
            <a:ext cx="23431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3ABD30-EA39-4CE7-9073-9C73ACCDFF94}"/>
              </a:ext>
            </a:extLst>
          </p:cNvPr>
          <p:cNvCxnSpPr>
            <a:cxnSpLocks/>
          </p:cNvCxnSpPr>
          <p:nvPr/>
        </p:nvCxnSpPr>
        <p:spPr>
          <a:xfrm>
            <a:off x="5410200" y="5638800"/>
            <a:ext cx="1905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52EDC-3374-4020-966C-DDA054C2895D}"/>
              </a:ext>
            </a:extLst>
          </p:cNvPr>
          <p:cNvSpPr/>
          <p:nvPr/>
        </p:nvSpPr>
        <p:spPr>
          <a:xfrm>
            <a:off x="0" y="0"/>
            <a:ext cx="5162550" cy="6858000"/>
          </a:xfrm>
          <a:prstGeom prst="rect">
            <a:avLst/>
          </a:prstGeom>
          <a:solidFill>
            <a:srgbClr val="DBB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A6AB409-9BC2-42DA-B164-FFAE447B079F}"/>
              </a:ext>
            </a:extLst>
          </p:cNvPr>
          <p:cNvSpPr/>
          <p:nvPr/>
        </p:nvSpPr>
        <p:spPr>
          <a:xfrm>
            <a:off x="856114" y="3085688"/>
            <a:ext cx="3429000" cy="3429000"/>
          </a:xfrm>
          <a:prstGeom prst="ellipse">
            <a:avLst/>
          </a:prstGeom>
          <a:solidFill>
            <a:srgbClr val="8B6A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5" name="Picture 14" descr="Hasil gambar untuk kementerian keuangan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93446" y="253322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23"/>
          <p:cNvSpPr txBox="1"/>
          <p:nvPr/>
        </p:nvSpPr>
        <p:spPr>
          <a:xfrm>
            <a:off x="971550" y="1126862"/>
            <a:ext cx="31271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KEUANGAN</a:t>
            </a:r>
          </a:p>
          <a:p>
            <a:pPr algn="ctr"/>
            <a:r>
              <a:rPr lang="id-ID" sz="1100">
                <a:solidFill>
                  <a:sysClr val="windowText" lastClr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DIREKTORAT JENDERAL PERIMBANGAN KEUANGAN</a:t>
            </a:r>
            <a:endParaRPr lang="en-US" sz="1100" dirty="0">
              <a:solidFill>
                <a:sysClr val="windowText" lastClr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610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3">
            <a:extLst>
              <a:ext uri="{FF2B5EF4-FFF2-40B4-BE49-F238E27FC236}">
                <a16:creationId xmlns:a16="http://schemas.microsoft.com/office/drawing/2014/main" id="{AA69F793-36F4-4242-AD63-6513617EF858}"/>
              </a:ext>
            </a:extLst>
          </p:cNvPr>
          <p:cNvSpPr txBox="1">
            <a:spLocks/>
          </p:cNvSpPr>
          <p:nvPr/>
        </p:nvSpPr>
        <p:spPr>
          <a:xfrm>
            <a:off x="11501913" y="6464545"/>
            <a:ext cx="526734" cy="365125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8640">
              <a:defRPr/>
            </a:pPr>
            <a:fld id="{E50E9930-6EF4-4EE1-AC24-A5298C31F3E2}" type="slidenum">
              <a:rPr lang="id-ID" sz="2160" b="1">
                <a:solidFill>
                  <a:prstClr val="white"/>
                </a:solidFill>
                <a:latin typeface="Agency FB" panose="020B0503020202020204" pitchFamily="34" charset="0"/>
              </a:rPr>
              <a:pPr defTabSz="548640">
                <a:defRPr/>
              </a:pPr>
              <a:t>36</a:t>
            </a:fld>
            <a:endParaRPr lang="id-ID" sz="2160" b="1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99" name="Isosceles Triangle 98">
            <a:extLst>
              <a:ext uri="{FF2B5EF4-FFF2-40B4-BE49-F238E27FC236}">
                <a16:creationId xmlns:a16="http://schemas.microsoft.com/office/drawing/2014/main" id="{B89D48A7-8BC0-4515-B207-0A99642F48E6}"/>
              </a:ext>
            </a:extLst>
          </p:cNvPr>
          <p:cNvSpPr/>
          <p:nvPr/>
        </p:nvSpPr>
        <p:spPr>
          <a:xfrm rot="5400000">
            <a:off x="283845" y="6528681"/>
            <a:ext cx="285750" cy="2368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8640">
              <a:defRPr/>
            </a:pPr>
            <a:endParaRPr lang="en-ID" sz="216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49433" y="2264228"/>
            <a:ext cx="5285310" cy="2749275"/>
            <a:chOff x="308292" y="1296272"/>
            <a:chExt cx="6469290" cy="3496857"/>
          </a:xfrm>
        </p:grpSpPr>
        <p:cxnSp>
          <p:nvCxnSpPr>
            <p:cNvPr id="116" name="Elbow Connector 18">
              <a:extLst>
                <a:ext uri="{FF2B5EF4-FFF2-40B4-BE49-F238E27FC236}">
                  <a16:creationId xmlns:a16="http://schemas.microsoft.com/office/drawing/2014/main" id="{B6784BA9-3BB0-47B6-AF2F-C705871C33EF}"/>
                </a:ext>
              </a:extLst>
            </p:cNvPr>
            <p:cNvCxnSpPr>
              <a:cxnSpLocks/>
              <a:endCxn id="90" idx="3"/>
            </p:cNvCxnSpPr>
            <p:nvPr/>
          </p:nvCxnSpPr>
          <p:spPr>
            <a:xfrm rot="10800000">
              <a:off x="2527877" y="1712234"/>
              <a:ext cx="639689" cy="338543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7" name="Elbow Connector 28">
              <a:extLst>
                <a:ext uri="{FF2B5EF4-FFF2-40B4-BE49-F238E27FC236}">
                  <a16:creationId xmlns:a16="http://schemas.microsoft.com/office/drawing/2014/main" id="{D5D62D17-DC12-4011-B488-04BFAE499CA3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069582" y="4350860"/>
              <a:ext cx="893302" cy="248381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5" name="Group 4"/>
            <p:cNvGrpSpPr/>
            <p:nvPr/>
          </p:nvGrpSpPr>
          <p:grpSpPr>
            <a:xfrm>
              <a:off x="308292" y="1296272"/>
              <a:ext cx="6469290" cy="3496857"/>
              <a:chOff x="-7879409" y="933714"/>
              <a:chExt cx="6469290" cy="3496857"/>
            </a:xfrm>
          </p:grpSpPr>
          <p:graphicFrame>
            <p:nvGraphicFramePr>
              <p:cNvPr id="87" name="Diagram 86">
                <a:extLst>
                  <a:ext uri="{FF2B5EF4-FFF2-40B4-BE49-F238E27FC236}">
                    <a16:creationId xmlns:a16="http://schemas.microsoft.com/office/drawing/2014/main" id="{9BF3883A-67E1-4ACF-A648-C04DC4CB55E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81319979"/>
                  </p:ext>
                </p:extLst>
              </p:nvPr>
            </p:nvGraphicFramePr>
            <p:xfrm>
              <a:off x="-6529894" y="1474780"/>
              <a:ext cx="3772810" cy="280224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sp>
            <p:nvSpPr>
              <p:cNvPr id="90" name="Rounded Rectangle 4">
                <a:extLst>
                  <a:ext uri="{FF2B5EF4-FFF2-40B4-BE49-F238E27FC236}">
                    <a16:creationId xmlns:a16="http://schemas.microsoft.com/office/drawing/2014/main" id="{8B9FA21B-E66F-440E-999F-8D9DCC635615}"/>
                  </a:ext>
                </a:extLst>
              </p:cNvPr>
              <p:cNvSpPr/>
              <p:nvPr/>
            </p:nvSpPr>
            <p:spPr>
              <a:xfrm>
                <a:off x="-7465879" y="1093232"/>
                <a:ext cx="1806055" cy="512886"/>
              </a:xfrm>
              <a:prstGeom prst="roundRect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defTabSz="548640">
                  <a:defRPr/>
                </a:pPr>
                <a:r>
                  <a:rPr lang="id-ID" sz="1200" b="1" u="sng" dirty="0">
                    <a:solidFill>
                      <a:prstClr val="black"/>
                    </a:solidFill>
                    <a:latin typeface="Calibri" panose="020F0502020204030204"/>
                  </a:rPr>
                  <a:t>Prov. </a:t>
                </a:r>
                <a:r>
                  <a:rPr lang="en-US" sz="1200" b="1" u="sng" dirty="0">
                    <a:solidFill>
                      <a:prstClr val="black"/>
                    </a:solidFill>
                    <a:latin typeface="Calibri" panose="020F0502020204030204"/>
                  </a:rPr>
                  <a:t>Bali</a:t>
                </a:r>
                <a:r>
                  <a:rPr lang="id-ID" sz="1200" u="sng" dirty="0">
                    <a:solidFill>
                      <a:prstClr val="black"/>
                    </a:solidFill>
                    <a:latin typeface="Calibri" panose="020F0502020204030204"/>
                  </a:rPr>
                  <a:t>: </a:t>
                </a:r>
                <a:endParaRPr lang="en-US" sz="1200" u="sng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548640">
                  <a:defRPr/>
                </a:pPr>
                <a:r>
                  <a:rPr lang="en-US" sz="1200" dirty="0">
                    <a:solidFill>
                      <a:prstClr val="black"/>
                    </a:solidFill>
                    <a:latin typeface="Calibri" panose="020F0502020204030204"/>
                  </a:rPr>
                  <a:t>Rp234 </a:t>
                </a:r>
                <a:r>
                  <a:rPr lang="id-ID" sz="1200" dirty="0">
                    <a:solidFill>
                      <a:prstClr val="black"/>
                    </a:solidFill>
                    <a:latin typeface="Calibri" panose="020F0502020204030204"/>
                  </a:rPr>
                  <a:t>triliun</a:t>
                </a:r>
              </a:p>
            </p:txBody>
          </p:sp>
          <p:sp>
            <p:nvSpPr>
              <p:cNvPr id="106" name="Rounded Rectangle 6">
                <a:extLst>
                  <a:ext uri="{FF2B5EF4-FFF2-40B4-BE49-F238E27FC236}">
                    <a16:creationId xmlns:a16="http://schemas.microsoft.com/office/drawing/2014/main" id="{CDB14A8D-D358-4D64-AE90-65D06859CFFC}"/>
                  </a:ext>
                </a:extLst>
              </p:cNvPr>
              <p:cNvSpPr/>
              <p:nvPr/>
            </p:nvSpPr>
            <p:spPr>
              <a:xfrm>
                <a:off x="-7438794" y="1761600"/>
                <a:ext cx="1529366" cy="529147"/>
              </a:xfrm>
              <a:prstGeom prst="roundRect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>
                  <a:defRPr/>
                </a:pPr>
                <a:r>
                  <a:rPr lang="id-ID" sz="1200" b="1" u="sng" dirty="0">
                    <a:solidFill>
                      <a:prstClr val="black"/>
                    </a:solidFill>
                    <a:latin typeface="Calibri" panose="020F0502020204030204"/>
                  </a:rPr>
                  <a:t>Nasional :   </a:t>
                </a:r>
              </a:p>
              <a:p>
                <a:pPr lvl="0">
                  <a:defRPr/>
                </a:pPr>
                <a:r>
                  <a:rPr lang="en-US" sz="1200" dirty="0" err="1"/>
                  <a:t>Rp</a:t>
                </a:r>
                <a:r>
                  <a:rPr lang="id-ID" sz="1200" dirty="0"/>
                  <a:t>14.837 triliun</a:t>
                </a:r>
                <a:r>
                  <a:rPr lang="id-ID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</a:p>
            </p:txBody>
          </p:sp>
          <p:sp>
            <p:nvSpPr>
              <p:cNvPr id="107" name="Rounded Rectangle 9">
                <a:extLst>
                  <a:ext uri="{FF2B5EF4-FFF2-40B4-BE49-F238E27FC236}">
                    <a16:creationId xmlns:a16="http://schemas.microsoft.com/office/drawing/2014/main" id="{F1214463-B131-4000-9F51-3467E7CBE1E0}"/>
                  </a:ext>
                </a:extLst>
              </p:cNvPr>
              <p:cNvSpPr/>
              <p:nvPr/>
            </p:nvSpPr>
            <p:spPr>
              <a:xfrm>
                <a:off x="-7879409" y="3429000"/>
                <a:ext cx="1825600" cy="491227"/>
              </a:xfrm>
              <a:prstGeom prst="roundRect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defTabSz="548640">
                  <a:defRPr/>
                </a:pPr>
                <a:r>
                  <a:rPr lang="id-ID" sz="1200" b="1" u="sng" dirty="0">
                    <a:solidFill>
                      <a:prstClr val="black"/>
                    </a:solidFill>
                    <a:latin typeface="Calibri" panose="020F0502020204030204"/>
                  </a:rPr>
                  <a:t>Prov. </a:t>
                </a:r>
                <a:r>
                  <a:rPr lang="en-US" sz="1200" b="1" u="sng" dirty="0">
                    <a:solidFill>
                      <a:prstClr val="black"/>
                    </a:solidFill>
                    <a:latin typeface="Calibri" panose="020F0502020204030204"/>
                  </a:rPr>
                  <a:t>Bali</a:t>
                </a:r>
                <a:r>
                  <a:rPr lang="id-ID" sz="1200" u="sng" dirty="0">
                    <a:solidFill>
                      <a:prstClr val="black"/>
                    </a:solidFill>
                    <a:latin typeface="Calibri" panose="020F0502020204030204"/>
                  </a:rPr>
                  <a:t>: </a:t>
                </a:r>
                <a:endParaRPr lang="en-US" sz="1200" u="sng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548640">
                  <a:defRPr/>
                </a:pPr>
                <a:r>
                  <a:rPr lang="en-US" sz="1200" dirty="0">
                    <a:solidFill>
                      <a:prstClr val="black"/>
                    </a:solidFill>
                    <a:latin typeface="Calibri" panose="020F0502020204030204"/>
                  </a:rPr>
                  <a:t>7,59</a:t>
                </a:r>
                <a:r>
                  <a:rPr lang="id-ID" sz="1200" dirty="0">
                    <a:solidFill>
                      <a:prstClr val="black"/>
                    </a:solidFill>
                    <a:latin typeface="Calibri" panose="020F0502020204030204"/>
                  </a:rPr>
                  <a:t>%</a:t>
                </a:r>
              </a:p>
            </p:txBody>
          </p:sp>
          <p:sp>
            <p:nvSpPr>
              <p:cNvPr id="108" name="Rounded Rectangle 10">
                <a:extLst>
                  <a:ext uri="{FF2B5EF4-FFF2-40B4-BE49-F238E27FC236}">
                    <a16:creationId xmlns:a16="http://schemas.microsoft.com/office/drawing/2014/main" id="{D12AE98A-513A-4607-8F07-B72144FCD646}"/>
                  </a:ext>
                </a:extLst>
              </p:cNvPr>
              <p:cNvSpPr/>
              <p:nvPr/>
            </p:nvSpPr>
            <p:spPr>
              <a:xfrm>
                <a:off x="-7599275" y="3994642"/>
                <a:ext cx="1545466" cy="435929"/>
              </a:xfrm>
              <a:prstGeom prst="roundRect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defTabSz="548640">
                  <a:defRPr/>
                </a:pPr>
                <a:r>
                  <a:rPr lang="id-ID" sz="1200" b="1" u="sng" dirty="0">
                    <a:solidFill>
                      <a:prstClr val="black"/>
                    </a:solidFill>
                    <a:latin typeface="Calibri" panose="020F0502020204030204"/>
                  </a:rPr>
                  <a:t>Nasional :  </a:t>
                </a:r>
                <a:endParaRPr lang="id-ID" sz="1200" b="1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548640">
                  <a:defRPr/>
                </a:pPr>
                <a:r>
                  <a:rPr lang="id-ID" sz="1200" dirty="0">
                    <a:solidFill>
                      <a:prstClr val="black"/>
                    </a:solidFill>
                    <a:latin typeface="Calibri" panose="020F0502020204030204"/>
                  </a:rPr>
                  <a:t>5,1</a:t>
                </a:r>
                <a:r>
                  <a:rPr lang="en-US" sz="1200" dirty="0">
                    <a:solidFill>
                      <a:prstClr val="black"/>
                    </a:solidFill>
                    <a:latin typeface="Calibri" panose="020F0502020204030204"/>
                  </a:rPr>
                  <a:t>8</a:t>
                </a:r>
                <a:r>
                  <a:rPr lang="id-ID" sz="1200" dirty="0">
                    <a:solidFill>
                      <a:prstClr val="black"/>
                    </a:solidFill>
                    <a:latin typeface="Calibri" panose="020F0502020204030204"/>
                  </a:rPr>
                  <a:t>%</a:t>
                </a:r>
              </a:p>
            </p:txBody>
          </p:sp>
          <p:sp>
            <p:nvSpPr>
              <p:cNvPr id="109" name="Rounded Rectangle 12">
                <a:extLst>
                  <a:ext uri="{FF2B5EF4-FFF2-40B4-BE49-F238E27FC236}">
                    <a16:creationId xmlns:a16="http://schemas.microsoft.com/office/drawing/2014/main" id="{D38EFE4D-573B-4117-BB4E-1478CD998211}"/>
                  </a:ext>
                </a:extLst>
              </p:cNvPr>
              <p:cNvSpPr/>
              <p:nvPr/>
            </p:nvSpPr>
            <p:spPr>
              <a:xfrm>
                <a:off x="-3521769" y="933714"/>
                <a:ext cx="2111650" cy="672404"/>
              </a:xfrm>
              <a:prstGeom prst="roundRect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defTabSz="548640">
                  <a:defRPr/>
                </a:pPr>
                <a:r>
                  <a:rPr lang="id-ID" sz="1260" b="1" u="sng" dirty="0">
                    <a:solidFill>
                      <a:prstClr val="black"/>
                    </a:solidFill>
                    <a:latin typeface="Calibri" panose="020F0502020204030204"/>
                  </a:rPr>
                  <a:t>Prov. </a:t>
                </a:r>
                <a:r>
                  <a:rPr lang="en-US" sz="1260" b="1" u="sng" dirty="0">
                    <a:solidFill>
                      <a:prstClr val="black"/>
                    </a:solidFill>
                    <a:latin typeface="Calibri" panose="020F0502020204030204"/>
                  </a:rPr>
                  <a:t>Bali</a:t>
                </a:r>
                <a:r>
                  <a:rPr lang="id-ID" sz="1260" b="1" u="sng" dirty="0">
                    <a:solidFill>
                      <a:prstClr val="black"/>
                    </a:solidFill>
                    <a:latin typeface="Calibri" panose="020F0502020204030204"/>
                  </a:rPr>
                  <a:t>:</a:t>
                </a:r>
              </a:p>
              <a:p>
                <a:pPr defTabSz="548640">
                  <a:defRPr/>
                </a:pPr>
                <a:r>
                  <a:rPr lang="en-US" sz="1260" dirty="0">
                    <a:solidFill>
                      <a:prstClr val="black"/>
                    </a:solidFill>
                    <a:latin typeface="Calibri" panose="020F0502020204030204"/>
                  </a:rPr>
                  <a:t>3,13%</a:t>
                </a:r>
                <a:endParaRPr lang="id-ID" sz="126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5" name="Rounded Rectangle 13">
                <a:extLst>
                  <a:ext uri="{FF2B5EF4-FFF2-40B4-BE49-F238E27FC236}">
                    <a16:creationId xmlns:a16="http://schemas.microsoft.com/office/drawing/2014/main" id="{85605D8B-4528-41F3-A59D-08FB2276104E}"/>
                  </a:ext>
                </a:extLst>
              </p:cNvPr>
              <p:cNvSpPr/>
              <p:nvPr/>
            </p:nvSpPr>
            <p:spPr>
              <a:xfrm>
                <a:off x="-3493321" y="1699469"/>
                <a:ext cx="1529366" cy="501074"/>
              </a:xfrm>
              <a:prstGeom prst="roundRect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defTabSz="548640">
                  <a:defRPr/>
                </a:pPr>
                <a:r>
                  <a:rPr lang="id-ID" sz="1260" b="1" u="sng" dirty="0">
                    <a:solidFill>
                      <a:prstClr val="black"/>
                    </a:solidFill>
                    <a:latin typeface="Calibri" panose="020F0502020204030204"/>
                  </a:rPr>
                  <a:t>Nasional :  </a:t>
                </a:r>
              </a:p>
              <a:p>
                <a:pPr defTabSz="548640">
                  <a:defRPr/>
                </a:pPr>
                <a:r>
                  <a:rPr lang="id-ID" sz="1260" dirty="0">
                    <a:solidFill>
                      <a:prstClr val="black"/>
                    </a:solidFill>
                    <a:latin typeface="Calibri" panose="020F0502020204030204"/>
                  </a:rPr>
                  <a:t>3,13%</a:t>
                </a:r>
              </a:p>
            </p:txBody>
          </p:sp>
          <p:cxnSp>
            <p:nvCxnSpPr>
              <p:cNvPr id="118" name="Elbow Connector 31">
                <a:extLst>
                  <a:ext uri="{FF2B5EF4-FFF2-40B4-BE49-F238E27FC236}">
                    <a16:creationId xmlns:a16="http://schemas.microsoft.com/office/drawing/2014/main" id="{34F96C15-94F5-42E6-8048-2ED625BD739C}"/>
                  </a:ext>
                </a:extLst>
              </p:cNvPr>
              <p:cNvCxnSpPr>
                <a:cxnSpLocks/>
                <a:endCxn id="109" idx="1"/>
              </p:cNvCxnSpPr>
              <p:nvPr/>
            </p:nvCxnSpPr>
            <p:spPr>
              <a:xfrm rot="5400000" flipH="1" flipV="1">
                <a:off x="-3979207" y="1377371"/>
                <a:ext cx="564891" cy="349986"/>
              </a:xfrm>
              <a:prstGeom prst="bentConnector2">
                <a:avLst/>
              </a:prstGeom>
              <a:ln w="38100">
                <a:solidFill>
                  <a:schemeClr val="accent3">
                    <a:lumMod val="75000"/>
                  </a:schemeClr>
                </a:solidFill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Title 1">
            <a:extLst>
              <a:ext uri="{FF2B5EF4-FFF2-40B4-BE49-F238E27FC236}">
                <a16:creationId xmlns:a16="http://schemas.microsoft.com/office/drawing/2014/main" id="{2BDF96D3-2526-4551-93F4-2C08F34D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86" y="32271"/>
            <a:ext cx="11353800" cy="50133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i-FI" sz="216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KINERJA</a:t>
            </a:r>
            <a:r>
              <a:rPr lang="id-ID" sz="216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 KEUANGAN DAERAH, EKONOMI, PELAYANAN PUBLIK, DAN KESEJAHTERAAN SE</a:t>
            </a:r>
            <a:r>
              <a:rPr lang="en-US" sz="216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-BALI</a:t>
            </a:r>
            <a:endParaRPr lang="id-ID" sz="2160" dirty="0">
              <a:solidFill>
                <a:schemeClr val="accent5">
                  <a:lumMod val="50000"/>
                </a:schemeClr>
              </a:solidFill>
              <a:latin typeface="Bernard MT Condensed" panose="02050806060905020404" pitchFamily="18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832" y="728351"/>
            <a:ext cx="4898965" cy="20084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832" y="2832476"/>
            <a:ext cx="4920334" cy="386666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876A81B-BA53-4C24-910B-75F0407AC743}"/>
              </a:ext>
            </a:extLst>
          </p:cNvPr>
          <p:cNvSpPr/>
          <p:nvPr/>
        </p:nvSpPr>
        <p:spPr>
          <a:xfrm>
            <a:off x="202746" y="1249258"/>
            <a:ext cx="635045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48640">
              <a:defRPr/>
            </a:pPr>
            <a:r>
              <a:rPr lang="en-ID" sz="2160" b="1" dirty="0" err="1">
                <a:solidFill>
                  <a:prstClr val="black"/>
                </a:solidFill>
                <a:latin typeface="Agency FB" panose="020B0503020202020204" pitchFamily="34" charset="0"/>
              </a:rPr>
              <a:t>Kinerja</a:t>
            </a:r>
            <a:r>
              <a:rPr lang="en-ID" sz="2160" b="1" dirty="0">
                <a:solidFill>
                  <a:prstClr val="black"/>
                </a:solidFill>
                <a:latin typeface="Agency FB" panose="020B0503020202020204" pitchFamily="34" charset="0"/>
              </a:rPr>
              <a:t> </a:t>
            </a:r>
            <a:r>
              <a:rPr lang="en-ID" sz="2160" b="1" dirty="0" err="1">
                <a:solidFill>
                  <a:prstClr val="black"/>
                </a:solidFill>
                <a:latin typeface="Agency FB" panose="020B0503020202020204" pitchFamily="34" charset="0"/>
              </a:rPr>
              <a:t>Ekonomi</a:t>
            </a:r>
            <a:r>
              <a:rPr lang="en-ID" sz="2160" b="1" dirty="0">
                <a:solidFill>
                  <a:prstClr val="black"/>
                </a:solidFill>
                <a:latin typeface="Agency FB" panose="020B0503020202020204" pitchFamily="34" charset="0"/>
              </a:rPr>
              <a:t> </a:t>
            </a:r>
            <a:r>
              <a:rPr lang="en-ID" sz="2160" b="1" dirty="0" err="1">
                <a:solidFill>
                  <a:prstClr val="black"/>
                </a:solidFill>
                <a:latin typeface="Agency FB" panose="020B0503020202020204" pitchFamily="34" charset="0"/>
              </a:rPr>
              <a:t>dan</a:t>
            </a:r>
            <a:r>
              <a:rPr lang="en-ID" sz="2160" b="1" dirty="0">
                <a:solidFill>
                  <a:prstClr val="black"/>
                </a:solidFill>
                <a:latin typeface="Agency FB" panose="020B0503020202020204" pitchFamily="34" charset="0"/>
              </a:rPr>
              <a:t> </a:t>
            </a:r>
            <a:r>
              <a:rPr lang="en-ID" sz="2160" b="1" dirty="0" err="1">
                <a:solidFill>
                  <a:prstClr val="black"/>
                </a:solidFill>
                <a:latin typeface="Agency FB" panose="020B0503020202020204" pitchFamily="34" charset="0"/>
              </a:rPr>
              <a:t>Kesejahteraan</a:t>
            </a:r>
            <a:r>
              <a:rPr lang="en-ID" sz="2160" b="1" dirty="0">
                <a:solidFill>
                  <a:prstClr val="black"/>
                </a:solidFill>
                <a:latin typeface="Agency FB" panose="020B0503020202020204" pitchFamily="34" charset="0"/>
              </a:rPr>
              <a:t> </a:t>
            </a:r>
            <a:r>
              <a:rPr lang="en-ID" sz="2160" b="1" dirty="0" err="1">
                <a:solidFill>
                  <a:prstClr val="black"/>
                </a:solidFill>
                <a:latin typeface="Agency FB" panose="020B0503020202020204" pitchFamily="34" charset="0"/>
              </a:rPr>
              <a:t>Provinsi</a:t>
            </a:r>
            <a:r>
              <a:rPr lang="en-ID" sz="2160" b="1" dirty="0">
                <a:solidFill>
                  <a:prstClr val="black"/>
                </a:solidFill>
                <a:latin typeface="Agency FB" panose="020B0503020202020204" pitchFamily="34" charset="0"/>
              </a:rPr>
              <a:t> </a:t>
            </a:r>
            <a:r>
              <a:rPr lang="en-US" sz="2160" b="1" dirty="0">
                <a:solidFill>
                  <a:prstClr val="black"/>
                </a:solidFill>
                <a:latin typeface="Agency FB" panose="020B0503020202020204" pitchFamily="34" charset="0"/>
              </a:rPr>
              <a:t>Bali </a:t>
            </a:r>
            <a:r>
              <a:rPr lang="en-ID" sz="2160" b="1" dirty="0">
                <a:solidFill>
                  <a:prstClr val="black"/>
                </a:solidFill>
                <a:latin typeface="Agency FB" panose="020B0503020202020204" pitchFamily="34" charset="0"/>
              </a:rPr>
              <a:t>Th.201</a:t>
            </a:r>
            <a:r>
              <a:rPr lang="id-ID" sz="2160" b="1" dirty="0">
                <a:solidFill>
                  <a:prstClr val="black"/>
                </a:solidFill>
                <a:latin typeface="Agency FB" panose="020B0503020202020204" pitchFamily="34" charset="0"/>
              </a:rPr>
              <a:t>8</a:t>
            </a:r>
            <a:endParaRPr lang="en-ID" sz="2160" b="1" dirty="0">
              <a:solidFill>
                <a:prstClr val="black"/>
              </a:solidFill>
              <a:latin typeface="Agency FB" panose="020B0503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C6EF1D-DC05-4D7E-930C-F60A42F52928}"/>
              </a:ext>
            </a:extLst>
          </p:cNvPr>
          <p:cNvSpPr txBox="1"/>
          <p:nvPr/>
        </p:nvSpPr>
        <p:spPr>
          <a:xfrm>
            <a:off x="308292" y="5908413"/>
            <a:ext cx="243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* </a:t>
            </a:r>
            <a:r>
              <a:rPr lang="en-US" sz="1100" dirty="0" err="1"/>
              <a:t>Sumber</a:t>
            </a:r>
            <a:r>
              <a:rPr lang="en-US" sz="1100" dirty="0"/>
              <a:t>: BPS &amp; BI</a:t>
            </a:r>
          </a:p>
        </p:txBody>
      </p:sp>
    </p:spTree>
    <p:extLst>
      <p:ext uri="{BB962C8B-B14F-4D97-AF65-F5344CB8AC3E}">
        <p14:creationId xmlns:p14="http://schemas.microsoft.com/office/powerpoint/2010/main" val="329711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1" y="127056"/>
            <a:ext cx="1790082" cy="1027177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Pentagon 22"/>
          <p:cNvSpPr/>
          <p:nvPr/>
        </p:nvSpPr>
        <p:spPr>
          <a:xfrm>
            <a:off x="0" y="121327"/>
            <a:ext cx="1375719" cy="103290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ounded Rectangle 23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6241" y="295241"/>
            <a:ext cx="1200253" cy="685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000" b="1" dirty="0" err="1"/>
              <a:t>Indikator</a:t>
            </a:r>
            <a:r>
              <a:rPr lang="en-US" sz="2000" b="1" dirty="0"/>
              <a:t> </a:t>
            </a:r>
          </a:p>
          <a:p>
            <a:pPr lvl="0">
              <a:defRPr/>
            </a:pPr>
            <a:r>
              <a:rPr lang="en-US" sz="2000" b="1" dirty="0" err="1"/>
              <a:t>Ekonomi</a:t>
            </a:r>
            <a:endParaRPr lang="en-US" sz="20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241" y="6492875"/>
            <a:ext cx="39927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BDF96D3-2526-4551-93F4-2C08F34DB9E9}"/>
              </a:ext>
            </a:extLst>
          </p:cNvPr>
          <p:cNvSpPr txBox="1">
            <a:spLocks/>
          </p:cNvSpPr>
          <p:nvPr/>
        </p:nvSpPr>
        <p:spPr>
          <a:xfrm>
            <a:off x="1790083" y="487291"/>
            <a:ext cx="9461500" cy="4177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80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KINERJA</a:t>
            </a:r>
            <a:r>
              <a:rPr lang="id-ID" sz="180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 EKONOMI SE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-BALI</a:t>
            </a:r>
            <a:endParaRPr lang="id-ID" sz="1800" dirty="0">
              <a:solidFill>
                <a:schemeClr val="accent5">
                  <a:lumMod val="50000"/>
                </a:schemeClr>
              </a:solidFill>
              <a:latin typeface="Bernard MT Condensed" panose="02050806060905020404" pitchFamily="18" charset="0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3320" y="4719612"/>
            <a:ext cx="1203905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sz="1200" dirty="0"/>
              <a:t>TERTINGGI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9605" y="4719611"/>
            <a:ext cx="1203905" cy="276999"/>
          </a:xfrm>
          <a:prstGeom prst="rect">
            <a:avLst/>
          </a:prstGeom>
          <a:solidFill>
            <a:srgbClr val="F3A1BA"/>
          </a:solidFill>
        </p:spPr>
        <p:txBody>
          <a:bodyPr wrap="square" rtlCol="0">
            <a:spAutoFit/>
          </a:bodyPr>
          <a:lstStyle/>
          <a:p>
            <a:r>
              <a:rPr lang="id-ID" sz="1200" dirty="0"/>
              <a:t>TERENDAH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99260"/>
              </p:ext>
            </p:extLst>
          </p:nvPr>
        </p:nvGraphicFramePr>
        <p:xfrm>
          <a:off x="2029569" y="1807029"/>
          <a:ext cx="9074004" cy="2674620"/>
        </p:xfrm>
        <a:graphic>
          <a:graphicData uri="http://schemas.openxmlformats.org/drawingml/2006/table">
            <a:tbl>
              <a:tblPr/>
              <a:tblGrid>
                <a:gridCol w="396412">
                  <a:extLst>
                    <a:ext uri="{9D8B030D-6E8A-4147-A177-3AD203B41FA5}">
                      <a16:colId xmlns:a16="http://schemas.microsoft.com/office/drawing/2014/main" val="1269168573"/>
                    </a:ext>
                  </a:extLst>
                </a:gridCol>
                <a:gridCol w="1415524">
                  <a:extLst>
                    <a:ext uri="{9D8B030D-6E8A-4147-A177-3AD203B41FA5}">
                      <a16:colId xmlns:a16="http://schemas.microsoft.com/office/drawing/2014/main" val="1917296325"/>
                    </a:ext>
                  </a:extLst>
                </a:gridCol>
                <a:gridCol w="1371138">
                  <a:extLst>
                    <a:ext uri="{9D8B030D-6E8A-4147-A177-3AD203B41FA5}">
                      <a16:colId xmlns:a16="http://schemas.microsoft.com/office/drawing/2014/main" val="3811252078"/>
                    </a:ext>
                  </a:extLst>
                </a:gridCol>
                <a:gridCol w="551988">
                  <a:extLst>
                    <a:ext uri="{9D8B030D-6E8A-4147-A177-3AD203B41FA5}">
                      <a16:colId xmlns:a16="http://schemas.microsoft.com/office/drawing/2014/main" val="1745868596"/>
                    </a:ext>
                  </a:extLst>
                </a:gridCol>
                <a:gridCol w="1103732">
                  <a:extLst>
                    <a:ext uri="{9D8B030D-6E8A-4147-A177-3AD203B41FA5}">
                      <a16:colId xmlns:a16="http://schemas.microsoft.com/office/drawing/2014/main" val="1008047515"/>
                    </a:ext>
                  </a:extLst>
                </a:gridCol>
                <a:gridCol w="777056">
                  <a:extLst>
                    <a:ext uri="{9D8B030D-6E8A-4147-A177-3AD203B41FA5}">
                      <a16:colId xmlns:a16="http://schemas.microsoft.com/office/drawing/2014/main" val="3118688078"/>
                    </a:ext>
                  </a:extLst>
                </a:gridCol>
                <a:gridCol w="826625">
                  <a:extLst>
                    <a:ext uri="{9D8B030D-6E8A-4147-A177-3AD203B41FA5}">
                      <a16:colId xmlns:a16="http://schemas.microsoft.com/office/drawing/2014/main" val="3374417427"/>
                    </a:ext>
                  </a:extLst>
                </a:gridCol>
                <a:gridCol w="551988">
                  <a:extLst>
                    <a:ext uri="{9D8B030D-6E8A-4147-A177-3AD203B41FA5}">
                      <a16:colId xmlns:a16="http://schemas.microsoft.com/office/drawing/2014/main" val="2197653214"/>
                    </a:ext>
                  </a:extLst>
                </a:gridCol>
                <a:gridCol w="1232898">
                  <a:extLst>
                    <a:ext uri="{9D8B030D-6E8A-4147-A177-3AD203B41FA5}">
                      <a16:colId xmlns:a16="http://schemas.microsoft.com/office/drawing/2014/main" val="4222666103"/>
                    </a:ext>
                  </a:extLst>
                </a:gridCol>
                <a:gridCol w="846643">
                  <a:extLst>
                    <a:ext uri="{9D8B030D-6E8A-4147-A177-3AD203B41FA5}">
                      <a16:colId xmlns:a16="http://schemas.microsoft.com/office/drawing/2014/main" val="3577299264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72000" marR="72000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Daerah</a:t>
                      </a:r>
                    </a:p>
                  </a:txBody>
                  <a:tcPr marL="72000" marR="72000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PDRB ADHB</a:t>
                      </a:r>
                    </a:p>
                  </a:txBody>
                  <a:tcPr marL="72000" marR="72000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Pertumbuhan Ekonomi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Inflasi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PDRB per Kapita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893859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Miliar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72000" marR="72000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72000" marR="72000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(%)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 (%)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Juta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246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Prov. Bali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215.360,92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50,71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2321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Badung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52.332,51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6,11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81,33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0684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Bangli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6.035,20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26,81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39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Buleleng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30.589,20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46,80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8949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Gianyar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24.320,34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48,26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1503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Jembrana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12.205,34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44,39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16717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Karangasem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14.666,62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5,08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35,53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9964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Klungkung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7.850,07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5,34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4,48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44,25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949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Tabanan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20.551,15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2,81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46,60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9286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Kota Denpasar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47.156,02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4,31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51,58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2000" marR="720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491134"/>
                  </a:ext>
                </a:extLst>
              </a:tr>
            </a:tbl>
          </a:graphicData>
        </a:graphic>
      </p:graphicFrame>
      <p:pic>
        <p:nvPicPr>
          <p:cNvPr id="14" name="Picture 13" descr="Hasil gambar untuk kementerian keuangan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07085" y="295241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16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1" y="127056"/>
            <a:ext cx="2479588" cy="1027177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Pentagon 22"/>
          <p:cNvSpPr/>
          <p:nvPr/>
        </p:nvSpPr>
        <p:spPr>
          <a:xfrm>
            <a:off x="0" y="121327"/>
            <a:ext cx="2347784" cy="103290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ounded Rectangle 23"/>
          <p:cNvSpPr/>
          <p:nvPr/>
        </p:nvSpPr>
        <p:spPr>
          <a:xfrm>
            <a:off x="158620" y="225421"/>
            <a:ext cx="2752531" cy="679648"/>
          </a:xfrm>
          <a:prstGeom prst="round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6241" y="295241"/>
            <a:ext cx="1703842" cy="685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000" b="1" dirty="0" err="1"/>
              <a:t>Indikator</a:t>
            </a:r>
            <a:r>
              <a:rPr lang="en-US" sz="2000" b="1" dirty="0"/>
              <a:t> </a:t>
            </a:r>
          </a:p>
          <a:p>
            <a:pPr lvl="0">
              <a:defRPr/>
            </a:pPr>
            <a:r>
              <a:rPr lang="en-US" sz="2000" b="1" dirty="0" err="1"/>
              <a:t>Pendidikan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Kesehatan</a:t>
            </a:r>
            <a:endParaRPr lang="en-US" sz="2000" b="1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35411" y="936884"/>
            <a:ext cx="4751480" cy="474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241" y="6492875"/>
            <a:ext cx="39927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C70F5-F0E5-4248-823C-58D966701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BDF96D3-2526-4551-93F4-2C08F34DB9E9}"/>
              </a:ext>
            </a:extLst>
          </p:cNvPr>
          <p:cNvSpPr txBox="1">
            <a:spLocks/>
          </p:cNvSpPr>
          <p:nvPr/>
        </p:nvSpPr>
        <p:spPr>
          <a:xfrm>
            <a:off x="2551968" y="316274"/>
            <a:ext cx="8756491" cy="4177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80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KINERJA</a:t>
            </a:r>
            <a:r>
              <a:rPr lang="id-ID" sz="180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 PELAYANAN PUBLIK DAN KESEJAHTERAAN </a:t>
            </a:r>
            <a:r>
              <a:rPr lang="fi-FI" sz="180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SE-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Bernard MT Condensed" panose="02050806060905020404" pitchFamily="18" charset="0"/>
                <a:ea typeface="+mn-ea"/>
                <a:cs typeface="+mn-cs"/>
              </a:rPr>
              <a:t>BALI</a:t>
            </a:r>
            <a:endParaRPr lang="id-ID" sz="1800" dirty="0">
              <a:solidFill>
                <a:schemeClr val="accent5">
                  <a:lumMod val="50000"/>
                </a:schemeClr>
              </a:solidFill>
              <a:latin typeface="Bernard MT Condensed" panose="02050806060905020404" pitchFamily="18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5520" y="4885965"/>
            <a:ext cx="1203905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sz="1200" dirty="0"/>
              <a:t>TERTINGGI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45831" y="4902763"/>
            <a:ext cx="1203905" cy="276999"/>
          </a:xfrm>
          <a:prstGeom prst="rect">
            <a:avLst/>
          </a:prstGeom>
          <a:solidFill>
            <a:srgbClr val="F3A1BA"/>
          </a:solidFill>
        </p:spPr>
        <p:txBody>
          <a:bodyPr wrap="square" rtlCol="0">
            <a:spAutoFit/>
          </a:bodyPr>
          <a:lstStyle/>
          <a:p>
            <a:r>
              <a:rPr lang="id-ID" sz="1200" dirty="0"/>
              <a:t>TERENDAH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754566"/>
              </p:ext>
            </p:extLst>
          </p:nvPr>
        </p:nvGraphicFramePr>
        <p:xfrm>
          <a:off x="158625" y="1896302"/>
          <a:ext cx="11581396" cy="2642832"/>
        </p:xfrm>
        <a:graphic>
          <a:graphicData uri="http://schemas.openxmlformats.org/drawingml/2006/table">
            <a:tbl>
              <a:tblPr/>
              <a:tblGrid>
                <a:gridCol w="364053">
                  <a:extLst>
                    <a:ext uri="{9D8B030D-6E8A-4147-A177-3AD203B41FA5}">
                      <a16:colId xmlns:a16="http://schemas.microsoft.com/office/drawing/2014/main" val="1213641319"/>
                    </a:ext>
                  </a:extLst>
                </a:gridCol>
                <a:gridCol w="1334857">
                  <a:extLst>
                    <a:ext uri="{9D8B030D-6E8A-4147-A177-3AD203B41FA5}">
                      <a16:colId xmlns:a16="http://schemas.microsoft.com/office/drawing/2014/main" val="658138812"/>
                    </a:ext>
                  </a:extLst>
                </a:gridCol>
                <a:gridCol w="591584">
                  <a:extLst>
                    <a:ext uri="{9D8B030D-6E8A-4147-A177-3AD203B41FA5}">
                      <a16:colId xmlns:a16="http://schemas.microsoft.com/office/drawing/2014/main" val="3505605416"/>
                    </a:ext>
                  </a:extLst>
                </a:gridCol>
                <a:gridCol w="394389">
                  <a:extLst>
                    <a:ext uri="{9D8B030D-6E8A-4147-A177-3AD203B41FA5}">
                      <a16:colId xmlns:a16="http://schemas.microsoft.com/office/drawing/2014/main" val="159243713"/>
                    </a:ext>
                  </a:extLst>
                </a:gridCol>
                <a:gridCol w="552835">
                  <a:extLst>
                    <a:ext uri="{9D8B030D-6E8A-4147-A177-3AD203B41FA5}">
                      <a16:colId xmlns:a16="http://schemas.microsoft.com/office/drawing/2014/main" val="4037605336"/>
                    </a:ext>
                  </a:extLst>
                </a:gridCol>
                <a:gridCol w="440723">
                  <a:extLst>
                    <a:ext uri="{9D8B030D-6E8A-4147-A177-3AD203B41FA5}">
                      <a16:colId xmlns:a16="http://schemas.microsoft.com/office/drawing/2014/main" val="2206328416"/>
                    </a:ext>
                  </a:extLst>
                </a:gridCol>
                <a:gridCol w="591584">
                  <a:extLst>
                    <a:ext uri="{9D8B030D-6E8A-4147-A177-3AD203B41FA5}">
                      <a16:colId xmlns:a16="http://schemas.microsoft.com/office/drawing/2014/main" val="1243529526"/>
                    </a:ext>
                  </a:extLst>
                </a:gridCol>
                <a:gridCol w="394389">
                  <a:extLst>
                    <a:ext uri="{9D8B030D-6E8A-4147-A177-3AD203B41FA5}">
                      <a16:colId xmlns:a16="http://schemas.microsoft.com/office/drawing/2014/main" val="2203110704"/>
                    </a:ext>
                  </a:extLst>
                </a:gridCol>
                <a:gridCol w="591584">
                  <a:extLst>
                    <a:ext uri="{9D8B030D-6E8A-4147-A177-3AD203B41FA5}">
                      <a16:colId xmlns:a16="http://schemas.microsoft.com/office/drawing/2014/main" val="1517823731"/>
                    </a:ext>
                  </a:extLst>
                </a:gridCol>
                <a:gridCol w="394389">
                  <a:extLst>
                    <a:ext uri="{9D8B030D-6E8A-4147-A177-3AD203B41FA5}">
                      <a16:colId xmlns:a16="http://schemas.microsoft.com/office/drawing/2014/main" val="60452845"/>
                    </a:ext>
                  </a:extLst>
                </a:gridCol>
                <a:gridCol w="485402">
                  <a:extLst>
                    <a:ext uri="{9D8B030D-6E8A-4147-A177-3AD203B41FA5}">
                      <a16:colId xmlns:a16="http://schemas.microsoft.com/office/drawing/2014/main" val="3073568120"/>
                    </a:ext>
                  </a:extLst>
                </a:gridCol>
                <a:gridCol w="485402">
                  <a:extLst>
                    <a:ext uri="{9D8B030D-6E8A-4147-A177-3AD203B41FA5}">
                      <a16:colId xmlns:a16="http://schemas.microsoft.com/office/drawing/2014/main" val="1872360420"/>
                    </a:ext>
                  </a:extLst>
                </a:gridCol>
                <a:gridCol w="485402">
                  <a:extLst>
                    <a:ext uri="{9D8B030D-6E8A-4147-A177-3AD203B41FA5}">
                      <a16:colId xmlns:a16="http://schemas.microsoft.com/office/drawing/2014/main" val="969715055"/>
                    </a:ext>
                  </a:extLst>
                </a:gridCol>
                <a:gridCol w="485402">
                  <a:extLst>
                    <a:ext uri="{9D8B030D-6E8A-4147-A177-3AD203B41FA5}">
                      <a16:colId xmlns:a16="http://schemas.microsoft.com/office/drawing/2014/main" val="3702868919"/>
                    </a:ext>
                  </a:extLst>
                </a:gridCol>
                <a:gridCol w="568832">
                  <a:extLst>
                    <a:ext uri="{9D8B030D-6E8A-4147-A177-3AD203B41FA5}">
                      <a16:colId xmlns:a16="http://schemas.microsoft.com/office/drawing/2014/main" val="1631564323"/>
                    </a:ext>
                  </a:extLst>
                </a:gridCol>
                <a:gridCol w="485402">
                  <a:extLst>
                    <a:ext uri="{9D8B030D-6E8A-4147-A177-3AD203B41FA5}">
                      <a16:colId xmlns:a16="http://schemas.microsoft.com/office/drawing/2014/main" val="1619028274"/>
                    </a:ext>
                  </a:extLst>
                </a:gridCol>
                <a:gridCol w="485402">
                  <a:extLst>
                    <a:ext uri="{9D8B030D-6E8A-4147-A177-3AD203B41FA5}">
                      <a16:colId xmlns:a16="http://schemas.microsoft.com/office/drawing/2014/main" val="633756970"/>
                    </a:ext>
                  </a:extLst>
                </a:gridCol>
                <a:gridCol w="485402">
                  <a:extLst>
                    <a:ext uri="{9D8B030D-6E8A-4147-A177-3AD203B41FA5}">
                      <a16:colId xmlns:a16="http://schemas.microsoft.com/office/drawing/2014/main" val="3525049109"/>
                    </a:ext>
                  </a:extLst>
                </a:gridCol>
                <a:gridCol w="546078">
                  <a:extLst>
                    <a:ext uri="{9D8B030D-6E8A-4147-A177-3AD203B41FA5}">
                      <a16:colId xmlns:a16="http://schemas.microsoft.com/office/drawing/2014/main" val="2148127511"/>
                    </a:ext>
                  </a:extLst>
                </a:gridCol>
                <a:gridCol w="447481">
                  <a:extLst>
                    <a:ext uri="{9D8B030D-6E8A-4147-A177-3AD203B41FA5}">
                      <a16:colId xmlns:a16="http://schemas.microsoft.com/office/drawing/2014/main" val="3969496096"/>
                    </a:ext>
                  </a:extLst>
                </a:gridCol>
                <a:gridCol w="485402">
                  <a:extLst>
                    <a:ext uri="{9D8B030D-6E8A-4147-A177-3AD203B41FA5}">
                      <a16:colId xmlns:a16="http://schemas.microsoft.com/office/drawing/2014/main" val="1463848992"/>
                    </a:ext>
                  </a:extLst>
                </a:gridCol>
                <a:gridCol w="485402">
                  <a:extLst>
                    <a:ext uri="{9D8B030D-6E8A-4147-A177-3AD203B41FA5}">
                      <a16:colId xmlns:a16="http://schemas.microsoft.com/office/drawing/2014/main" val="2314705887"/>
                    </a:ext>
                  </a:extLst>
                </a:gridCol>
              </a:tblGrid>
              <a:tr h="13751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Daerah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IPM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Penduduk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Miskin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TPT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Gini Ratio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HLS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Sanitasi Layak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Persalinan Tenakes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Air Minum Layak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Imunisasi Balita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Baduta Stunting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97650"/>
                  </a:ext>
                </a:extLst>
              </a:tr>
              <a:tr h="1375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(%)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(%)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(%)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(%)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(%)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(%)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36000" marR="36000" marT="6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642583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Prov. Bali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74,30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13,21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90,51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99,65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90,85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63,02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577523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Badung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80,54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2,06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13,94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96,11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68,68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10,40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156125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Bangli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68,24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0,48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12,30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74,42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78,52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57,78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025115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Buleleng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71,11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12,62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84,09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83,57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55,55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22,95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285057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Gianyar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76,09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96,09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94,59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78,62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2096739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Jembrana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70,72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0,36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92,47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66,52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62,73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478608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Karangasem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65,57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6,55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0,29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70,30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86,95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66,56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621990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Klungkung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70,13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12,94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91,45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96,47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60,21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7,27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179226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Kab. Tabanan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74,86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12,95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91,27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97,36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71,93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131199"/>
                  </a:ext>
                </a:extLst>
              </a:tr>
              <a:tr h="137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Kota Denpasar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83,01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2,63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13,97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98,71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98,73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98,19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54,11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8,38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000" marR="36000" marT="6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464970"/>
                  </a:ext>
                </a:extLst>
              </a:tr>
            </a:tbl>
          </a:graphicData>
        </a:graphic>
      </p:graphicFrame>
      <p:pic>
        <p:nvPicPr>
          <p:cNvPr id="14" name="Picture 13" descr="Hasil gambar untuk kementerian keuangan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3911" y="316274"/>
            <a:ext cx="888996" cy="8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322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12248</TotalTime>
  <Words>4651</Words>
  <Application>Microsoft Office PowerPoint</Application>
  <PresentationFormat>Layar Lebar</PresentationFormat>
  <Paragraphs>1472</Paragraphs>
  <Slides>38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38</vt:i4>
      </vt:variant>
    </vt:vector>
  </HeadingPairs>
  <TitlesOfParts>
    <vt:vector size="39" baseType="lpstr"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Overview Dana Insentif Daerah</vt:lpstr>
      <vt:lpstr>Arah Kebijakan Dana Insentif Daerah Tahun 2020</vt:lpstr>
      <vt:lpstr>Presentasi PowerPoint</vt:lpstr>
      <vt:lpstr>Overview Dana Desa</vt:lpstr>
      <vt:lpstr>Kebijakan Pengalokasian Dana Desa 2019</vt:lpstr>
      <vt:lpstr>Kebijakan Penyaluran Dana Desa 2019</vt:lpstr>
      <vt:lpstr>Arah Kebijakan Dana Desa 2020 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KINERJA KEUANGAN DAERAH, EKONOMI, PELAYANAN PUBLIK, DAN KESEJAHTERAAN SE-BALI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 PC</dc:creator>
  <cp:lastModifiedBy>Pengguna Tidak dikenal</cp:lastModifiedBy>
  <cp:revision>781</cp:revision>
  <cp:lastPrinted>2019-02-19T01:57:47Z</cp:lastPrinted>
  <dcterms:created xsi:type="dcterms:W3CDTF">2017-04-28T15:26:35Z</dcterms:created>
  <dcterms:modified xsi:type="dcterms:W3CDTF">2019-04-10T23:16:26Z</dcterms:modified>
</cp:coreProperties>
</file>