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sldIdLst>
    <p:sldId id="256" r:id="rId2"/>
    <p:sldId id="297" r:id="rId3"/>
    <p:sldId id="260" r:id="rId4"/>
    <p:sldId id="257" r:id="rId5"/>
    <p:sldId id="264" r:id="rId6"/>
    <p:sldId id="258" r:id="rId7"/>
    <p:sldId id="287" r:id="rId8"/>
    <p:sldId id="265" r:id="rId9"/>
    <p:sldId id="279" r:id="rId10"/>
    <p:sldId id="280" r:id="rId11"/>
    <p:sldId id="259" r:id="rId12"/>
    <p:sldId id="289" r:id="rId13"/>
    <p:sldId id="261" r:id="rId14"/>
    <p:sldId id="262" r:id="rId15"/>
    <p:sldId id="263" r:id="rId16"/>
    <p:sldId id="266" r:id="rId17"/>
    <p:sldId id="281" r:id="rId18"/>
    <p:sldId id="294" r:id="rId19"/>
    <p:sldId id="295" r:id="rId20"/>
    <p:sldId id="282" r:id="rId21"/>
    <p:sldId id="283" r:id="rId22"/>
    <p:sldId id="284" r:id="rId23"/>
    <p:sldId id="290" r:id="rId24"/>
    <p:sldId id="291" r:id="rId25"/>
    <p:sldId id="298" r:id="rId26"/>
    <p:sldId id="269" r:id="rId27"/>
    <p:sldId id="271" r:id="rId28"/>
    <p:sldId id="272" r:id="rId29"/>
    <p:sldId id="286" r:id="rId30"/>
    <p:sldId id="274" r:id="rId31"/>
    <p:sldId id="275" r:id="rId32"/>
    <p:sldId id="296" r:id="rId33"/>
  </p:sldIdLst>
  <p:sldSz cx="12192000" cy="6858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351.80700000000002</c:v>
                </c:pt>
                <c:pt idx="1">
                  <c:v>1338.5840000000001</c:v>
                </c:pt>
                <c:pt idx="2">
                  <c:v>466.99799999999999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D5-42F4-A7CF-449A2BD462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371.36599999999999</c:v>
                </c:pt>
                <c:pt idx="1">
                  <c:v>1270.1279999999999</c:v>
                </c:pt>
                <c:pt idx="2">
                  <c:v>483.12099999999998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D5-42F4-A7CF-449A2BD462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412.09800000000001</c:v>
                </c:pt>
                <c:pt idx="1">
                  <c:v>1334.905</c:v>
                </c:pt>
                <c:pt idx="2">
                  <c:v>486.13200000000001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D5-42F4-A7CF-449A2BD462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457.36099999999999</c:v>
                </c:pt>
                <c:pt idx="1">
                  <c:v>1402.9849999999999</c:v>
                </c:pt>
                <c:pt idx="2">
                  <c:v>511.95600000000002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D5-42F4-A7CF-449A2BD462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507.34500000000003</c:v>
                </c:pt>
                <c:pt idx="1">
                  <c:v>1474.537</c:v>
                </c:pt>
                <c:pt idx="2">
                  <c:v>541.64700000000005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D5-42F4-A7CF-449A2BD462A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562.08699999999999</c:v>
                </c:pt>
                <c:pt idx="1">
                  <c:v>1549.739</c:v>
                </c:pt>
                <c:pt idx="2">
                  <c:v>573.73099999999999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CD5-42F4-A7CF-449A2BD462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176536"/>
        <c:axId val="279174568"/>
      </c:barChart>
      <c:catAx>
        <c:axId val="2791765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D"/>
                  <a:t>Jenis Pendapatan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74568"/>
        <c:crosses val="autoZero"/>
        <c:auto val="1"/>
        <c:lblAlgn val="ctr"/>
        <c:lblOffset val="100"/>
        <c:noMultiLvlLbl val="0"/>
      </c:catAx>
      <c:valAx>
        <c:axId val="27917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D"/>
                  <a:t>Proyeksi Pendapatan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7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38F-4E6B-924C-420B29FF10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38F-4E6B-924C-420B29FF10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38F-4E6B-924C-420B29FF10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16.309999999999999</c:v>
                </c:pt>
                <c:pt idx="1">
                  <c:v>62.05</c:v>
                </c:pt>
                <c:pt idx="2">
                  <c:v>21.65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D2-4616-AB10-56995162A80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193-4D87-81DA-2BE69476B1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193-4D87-81DA-2BE69476B14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193-4D87-81DA-2BE69476B1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18.45</c:v>
                </c:pt>
                <c:pt idx="1">
                  <c:v>59.78</c:v>
                </c:pt>
                <c:pt idx="2">
                  <c:v>21.77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193-4D87-81DA-2BE69476B14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F53-4971-A7A6-F57DE704AF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F53-4971-A7A6-F57DE704AF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F53-4971-A7A6-F57DE704AF5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17.48</c:v>
                </c:pt>
                <c:pt idx="1">
                  <c:v>59.78</c:v>
                </c:pt>
                <c:pt idx="2">
                  <c:v>22.74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53-4971-A7A6-F57DE704AF5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FB0-48BA-B6A7-F2E3000C427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FB0-48BA-B6A7-F2E3000C427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FB0-48BA-B6A7-F2E3000C42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20.93</c:v>
                </c:pt>
                <c:pt idx="1">
                  <c:v>57.71</c:v>
                </c:pt>
                <c:pt idx="2">
                  <c:v>21.36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B0-48BA-B6A7-F2E3000C427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26C-4DB8-B75D-B96F709B14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26C-4DB8-B75D-B96F709B14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26C-4DB8-B75D-B96F709B14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20.100000000000001</c:v>
                </c:pt>
                <c:pt idx="1">
                  <c:v>58.43</c:v>
                </c:pt>
                <c:pt idx="2">
                  <c:v>21.46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26C-4DB8-B75D-B96F709B141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41F-411F-8A54-33DE62CEA24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41F-411F-8A54-33DE62CEA24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41F-411F-8A54-33DE62CEA24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19.28</c:v>
                </c:pt>
                <c:pt idx="1">
                  <c:v>59.14</c:v>
                </c:pt>
                <c:pt idx="2">
                  <c:v>21.58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1F-411F-8A54-33DE62CEA24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Komposisi Realisasi Pendapatan 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Komposisi Realisasi Pendapatan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B67-411D-9526-7210FA61277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B67-411D-9526-7210FA6127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B67-411D-9526-7210FA61277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B67-411D-9526-7210FA6127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Sheet1!$B$2:$B$4</c:f>
              <c:numCache>
                <c:formatCode>_(* #,##0.00_);_(* \(#,##0.00\);_(* "-"??_);_(@_)</c:formatCode>
                <c:ptCount val="3"/>
                <c:pt idx="0">
                  <c:v>20.689637931904343</c:v>
                </c:pt>
                <c:pt idx="1">
                  <c:v>59.720395925478307</c:v>
                </c:pt>
                <c:pt idx="2">
                  <c:v>19.589966142617349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18-4A78-B26B-A178EA99AF5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Komposisi Realisasi Pendapatan 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Komposisi Realisasi Pendapatan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94C-426F-BB73-3F5FBF1CB02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94C-426F-BB73-3F5FBF1CB02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94C-426F-BB73-3F5FBF1CB02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94C-426F-BB73-3F5FBF1CB0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Sheet1!$B$2:$B$4</c:f>
              <c:numCache>
                <c:formatCode>_(* #,##0.00_);_(* \(#,##0.00\);_(* "-"??_);_(@_)</c:formatCode>
                <c:ptCount val="3"/>
                <c:pt idx="0">
                  <c:v>16.296461560794729</c:v>
                </c:pt>
                <c:pt idx="1">
                  <c:v>60.654629276908999</c:v>
                </c:pt>
                <c:pt idx="2">
                  <c:v>23.048909162296269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4C-426F-BB73-3F5FBF1CB02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Komposisi Target Pendapatan 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7B0-4BB4-96A6-999CA36E32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7B0-4BB4-96A6-999CA36E32D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7B0-4BB4-96A6-999CA36E32D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Sheet1!$B$2:$B$4</c:f>
              <c:numCache>
                <c:formatCode>_(* #,##0.00_);_(* \(#,##0.00\);_(* "-"??_);_(@_)</c:formatCode>
                <c:ptCount val="3"/>
                <c:pt idx="0">
                  <c:v>18.559540899207335</c:v>
                </c:pt>
                <c:pt idx="1">
                  <c:v>56.20741686642117</c:v>
                </c:pt>
                <c:pt idx="2">
                  <c:v>25.233042234371496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34-45DD-B7A2-CEC98BF18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 sz="1600" dirty="0" err="1"/>
              <a:t>Proyeksi</a:t>
            </a:r>
            <a:r>
              <a:rPr lang="en-ID" sz="1600" dirty="0"/>
              <a:t> </a:t>
            </a:r>
            <a:r>
              <a:rPr lang="en-ID" sz="1600" dirty="0" err="1"/>
              <a:t>Pendapatan</a:t>
            </a:r>
            <a:r>
              <a:rPr lang="en-ID" sz="1600" dirty="0"/>
              <a:t> 2020</a:t>
            </a:r>
          </a:p>
        </c:rich>
      </c:tx>
      <c:layout>
        <c:manualLayout>
          <c:xMode val="edge"/>
          <c:yMode val="edge"/>
          <c:x val="0.1205787052319002"/>
          <c:y val="9.86685252260263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189-4C9F-9F51-1962F2320C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189-4C9F-9F51-1962F2320C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189-4C9F-9F51-1962F2320C93}"/>
              </c:ext>
            </c:extLst>
          </c:dPt>
          <c:dLbls>
            <c:spPr>
              <a:solidFill>
                <a:prstClr val="black"/>
              </a:solidFill>
              <a:ln>
                <a:solidFill>
                  <a:prstClr val="black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PAD</c:v>
                </c:pt>
                <c:pt idx="1">
                  <c:v>Dana Perimbangan</c:v>
                </c:pt>
                <c:pt idx="2">
                  <c:v>Lain-lain Pendapatan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19.28</c:v>
                </c:pt>
                <c:pt idx="1">
                  <c:v>59.14</c:v>
                </c:pt>
                <c:pt idx="2">
                  <c:v>21.58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89-4C9F-9F51-1962F2320C9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Belanja Tidak Langsung</c:v>
                </c:pt>
                <c:pt idx="1">
                  <c:v>Belanja Langsung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1176.6600000000001</c:v>
                </c:pt>
                <c:pt idx="1">
                  <c:v>969.12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4A-47E5-BC0E-BD98CC382F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Belanja Tidak Langsung</c:v>
                </c:pt>
                <c:pt idx="1">
                  <c:v>Belanja Langsung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1164.55</c:v>
                </c:pt>
                <c:pt idx="1">
                  <c:v>995.36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4A-47E5-BC0E-BD98CC382F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Belanja Tidak Langsung</c:v>
                </c:pt>
                <c:pt idx="1">
                  <c:v>Belanja Langsung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1257</c:v>
                </c:pt>
                <c:pt idx="1">
                  <c:v>1076.6199999999999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4A-47E5-BC0E-BD98CC382F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Belanja Tidak Langsung</c:v>
                </c:pt>
                <c:pt idx="1">
                  <c:v>Belanja Langsung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1322.74</c:v>
                </c:pt>
                <c:pt idx="1">
                  <c:v>1156.32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4A-47E5-BC0E-BD98CC382F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Belanja Tidak Langsung</c:v>
                </c:pt>
                <c:pt idx="1">
                  <c:v>Belanja Langsung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1393.65</c:v>
                </c:pt>
                <c:pt idx="1">
                  <c:v>1243.43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4A-47E5-BC0E-BD98CC382F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Belanja Tidak Langsung</c:v>
                </c:pt>
                <c:pt idx="1">
                  <c:v>Belanja Langsung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1468.87</c:v>
                </c:pt>
                <c:pt idx="1">
                  <c:v>1337.53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4A-47E5-BC0E-BD98CC382F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013240"/>
        <c:axId val="418008976"/>
      </c:barChart>
      <c:catAx>
        <c:axId val="418013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D"/>
                  <a:t>Jenis Belanja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008976"/>
        <c:crosses val="autoZero"/>
        <c:auto val="1"/>
        <c:lblAlgn val="ctr"/>
        <c:lblOffset val="100"/>
        <c:noMultiLvlLbl val="0"/>
      </c:catAx>
      <c:valAx>
        <c:axId val="41800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D"/>
                  <a:t>Proyeksi Belanja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01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503603862323509E-2"/>
          <c:y val="0.30997893473356375"/>
          <c:w val="0.88690901492498397"/>
          <c:h val="0.489345740539322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203-4A98-89CF-BE66442A293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203-4A98-89CF-BE66442A293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Tidak Langsung</c:v>
                </c:pt>
                <c:pt idx="1">
                  <c:v>Langsung</c:v>
                </c:pt>
              </c:strCache>
            </c:strRef>
          </c:cat>
          <c:val>
            <c:numRef>
              <c:f>Sheet1!$B$2:$B$3</c:f>
              <c:numCache>
                <c:formatCode>_(* #,##0.00_);_(* \(#,##0.00\);_(* "-"??_);_(@_)</c:formatCode>
                <c:ptCount val="2"/>
                <c:pt idx="0">
                  <c:v>54.836033120244835</c:v>
                </c:pt>
                <c:pt idx="1">
                  <c:v>45.163966879755165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68-490C-B56B-AE1BC0AAE21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503603862323509E-2"/>
          <c:y val="0.30997893473356375"/>
          <c:w val="0.88690901492498397"/>
          <c:h val="0.489345740539322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C84-4613-8455-5191CDE438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C84-4613-8455-5191CDE438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Tidak Langsung</c:v>
                </c:pt>
                <c:pt idx="1">
                  <c:v>Langsung</c:v>
                </c:pt>
              </c:strCache>
            </c:strRef>
          </c:cat>
          <c:val>
            <c:numRef>
              <c:f>Sheet1!$B$2:$B$3</c:f>
              <c:numCache>
                <c:formatCode>_(* #,##0.00_);_(* \(#,##0.00\);_(* "-"??_);_(@_)</c:formatCode>
                <c:ptCount val="2"/>
                <c:pt idx="0">
                  <c:v>52.340001381124615</c:v>
                </c:pt>
                <c:pt idx="1">
                  <c:v>47.659998618875385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84-4613-8455-5191CDE4380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503603862323509E-2"/>
          <c:y val="0.30997893473356375"/>
          <c:w val="0.88690901492498397"/>
          <c:h val="0.489345740539322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269-458C-8762-BBDAB57CD4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269-458C-8762-BBDAB57CD43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Tidak Langsung</c:v>
                </c:pt>
                <c:pt idx="1">
                  <c:v>Langsung</c:v>
                </c:pt>
              </c:strCache>
            </c:strRef>
          </c:cat>
          <c:val>
            <c:numRef>
              <c:f>Sheet1!$B$2:$B$3</c:f>
              <c:numCache>
                <c:formatCode>_(* #,##0.00_);_(* \(#,##0.00\);_(* "-"??_);_(@_)</c:formatCode>
                <c:ptCount val="2"/>
                <c:pt idx="0">
                  <c:v>52.848281952638928</c:v>
                </c:pt>
                <c:pt idx="1">
                  <c:v>47.151718047361072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69-458C-8762-BBDAB57CD43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503603862323509E-2"/>
          <c:y val="0.30997893473356375"/>
          <c:w val="0.88690901492498397"/>
          <c:h val="0.489345740539322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B4C-48AC-9082-695DE32763A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B4C-48AC-9082-695DE32763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Tidak Langsung</c:v>
                </c:pt>
                <c:pt idx="1">
                  <c:v>Langsung</c:v>
                </c:pt>
              </c:strCache>
            </c:strRef>
          </c:cat>
          <c:val>
            <c:numRef>
              <c:f>Sheet1!$B$2:$B$3</c:f>
              <c:numCache>
                <c:formatCode>_(* #,##0.00_);_(* \(#,##0.00\);_(* "-"??_);_(@_)</c:formatCode>
                <c:ptCount val="2"/>
                <c:pt idx="0">
                  <c:v>53.356567171560343</c:v>
                </c:pt>
                <c:pt idx="1">
                  <c:v>46.643432828439657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4C-48AC-9082-695DE32763A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503603862323509E-2"/>
          <c:y val="0.30997893473356375"/>
          <c:w val="0.88690901492498397"/>
          <c:h val="0.489345740539322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AAA-451B-BC7B-AC2339B2E6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AAA-451B-BC7B-AC2339B2E6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Tidak Langsung</c:v>
                </c:pt>
                <c:pt idx="1">
                  <c:v>Langsung</c:v>
                </c:pt>
              </c:strCache>
            </c:strRef>
          </c:cat>
          <c:val>
            <c:numRef>
              <c:f>Sheet1!$B$2:$B$3</c:f>
              <c:numCache>
                <c:formatCode>_(* #,##0.00_);_(* \(#,##0.00\);_(* "-"??_);_(@_)</c:formatCode>
                <c:ptCount val="2"/>
                <c:pt idx="0">
                  <c:v>53.864849067632022</c:v>
                </c:pt>
                <c:pt idx="1">
                  <c:v>46.135150932367971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AAA-451B-BC7B-AC2339B2E62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/>
              <a:t>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503603862323509E-2"/>
          <c:y val="0.30997893473356375"/>
          <c:w val="0.88690901492498397"/>
          <c:h val="0.489345740539322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992-46B9-996F-9D6EAF13788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992-46B9-996F-9D6EAF1378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Tidak Langsung</c:v>
                </c:pt>
                <c:pt idx="1">
                  <c:v>Langsung</c:v>
                </c:pt>
              </c:strCache>
            </c:strRef>
          </c:cat>
          <c:val>
            <c:numRef>
              <c:f>Sheet1!$B$2:$B$3</c:f>
              <c:numCache>
                <c:formatCode>_(* #,##0.00_);_(* \(#,##0.00\);_(* "-"??_);_(@_)</c:formatCode>
                <c:ptCount val="2"/>
                <c:pt idx="0">
                  <c:v>53.916491432601553</c:v>
                </c:pt>
                <c:pt idx="1">
                  <c:v>46.083508567398454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92-46B9-996F-9D6EAF13788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Komposisi Realisasi Belanja 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Komposisi Realisasi Pendapatan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385-4915-8272-924CFC0690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385-4915-8272-924CFC06905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385-4915-8272-924CFC0690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2"/>
                <c:pt idx="0">
                  <c:v>Tidak Langsung</c:v>
                </c:pt>
                <c:pt idx="1">
                  <c:v>Langsung</c:v>
                </c:pt>
              </c:strCache>
            </c:strRef>
          </c:cat>
          <c:val>
            <c:numRef>
              <c:f>Sheet1!$B$2:$B$4</c:f>
              <c:numCache>
                <c:formatCode>_(* #,##0.00_);_(* \(#,##0.00\);_(* "-"??_);_(@_)</c:formatCode>
                <c:ptCount val="3"/>
                <c:pt idx="0">
                  <c:v>54.910158280324261</c:v>
                </c:pt>
                <c:pt idx="1">
                  <c:v>45.089841719675739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18-4A78-B26B-A178EA99AF5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Komposisi Realisasi Belanja 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Komposisi Realisasi Pendapatan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02C-4837-8AE4-F7F0DF20E40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02C-4837-8AE4-F7F0DF20E40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02C-4837-8AE4-F7F0DF20E4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2"/>
                <c:pt idx="0">
                  <c:v>Tidak Langsung</c:v>
                </c:pt>
                <c:pt idx="1">
                  <c:v>Langsung</c:v>
                </c:pt>
              </c:strCache>
            </c:strRef>
          </c:cat>
          <c:val>
            <c:numRef>
              <c:f>Sheet1!$B$2:$B$4</c:f>
              <c:numCache>
                <c:formatCode>_(* #,##0.00_);_(* \(#,##0.00\);_(* "-"??_);_(@_)</c:formatCode>
                <c:ptCount val="3"/>
                <c:pt idx="0">
                  <c:v>55.525346128825845</c:v>
                </c:pt>
                <c:pt idx="1">
                  <c:v>44.474653871174155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2C-4837-8AE4-F7F0DF20E40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Komposisi Target Belanja 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Komposisi Target Pendapatan 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E36-4F5B-93F3-7580ECD76EF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E36-4F5B-93F3-7580ECD76E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Tidak Langsung</c:v>
                </c:pt>
                <c:pt idx="1">
                  <c:v>Langsung</c:v>
                </c:pt>
              </c:strCache>
            </c:strRef>
          </c:cat>
          <c:val>
            <c:numRef>
              <c:f>Sheet1!$B$2:$B$3</c:f>
              <c:numCache>
                <c:formatCode>_(* #,##0.00_);_(* \(#,##0.00\);_(* "-"??_);_(@_)</c:formatCode>
                <c:ptCount val="2"/>
                <c:pt idx="0">
                  <c:v>50.622162019760331</c:v>
                </c:pt>
                <c:pt idx="1">
                  <c:v>49.377837980239669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34-45DD-B7A2-CEC98BF18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Komposisi Prediksi Belanja 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141-45CA-B068-E9CB7C0F3CB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141-45CA-B068-E9CB7C0F3C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Tidak Langsung</c:v>
                </c:pt>
                <c:pt idx="1">
                  <c:v>Langsung</c:v>
                </c:pt>
              </c:strCache>
            </c:strRef>
          </c:cat>
          <c:val>
            <c:numRef>
              <c:f>Sheet1!$B$2:$B$3</c:f>
              <c:numCache>
                <c:formatCode>_(* #,##0.00_);_(* \(#,##0.00\);_(* "-"??_);_(@_)</c:formatCode>
                <c:ptCount val="2"/>
                <c:pt idx="0">
                  <c:v>53.356559916355259</c:v>
                </c:pt>
                <c:pt idx="1">
                  <c:v>46.643440083644741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C-4AA4-AC3A-62B1F58F8C3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 dirty="0" err="1"/>
              <a:t>Gambaran</a:t>
            </a:r>
            <a:r>
              <a:rPr lang="en-ID" dirty="0"/>
              <a:t> </a:t>
            </a:r>
            <a:r>
              <a:rPr lang="en-ID" dirty="0" err="1"/>
              <a:t>Proyeksi</a:t>
            </a:r>
            <a:r>
              <a:rPr lang="en-ID" baseline="0" dirty="0"/>
              <a:t> </a:t>
            </a:r>
            <a:r>
              <a:rPr lang="en-ID" baseline="0" dirty="0" err="1"/>
              <a:t>Defisit</a:t>
            </a:r>
            <a:r>
              <a:rPr lang="en-ID" baseline="0" dirty="0"/>
              <a:t> APBD</a:t>
            </a:r>
            <a:endParaRPr lang="en-ID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Defisit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02-4F70-B96B-04D8334A3C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Defisit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35.302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02-4F70-B96B-04D8334A3C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Defisit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100.491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02-4F70-B96B-04D8334A3C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Defisit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106.753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02-4F70-B96B-04D8334A3C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Defisit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113.55800000000001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02-4F70-B96B-04D8334A3C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Defisit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120.85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402-4F70-B96B-04D8334A3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807776"/>
        <c:axId val="502809744"/>
      </c:barChart>
      <c:catAx>
        <c:axId val="50280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809744"/>
        <c:crosses val="autoZero"/>
        <c:auto val="1"/>
        <c:lblAlgn val="ctr"/>
        <c:lblOffset val="100"/>
        <c:noMultiLvlLbl val="0"/>
      </c:catAx>
      <c:valAx>
        <c:axId val="50280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80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 sz="1600" dirty="0" err="1"/>
              <a:t>Capaian</a:t>
            </a:r>
            <a:r>
              <a:rPr lang="en-ID" sz="1600" dirty="0"/>
              <a:t> </a:t>
            </a:r>
            <a:r>
              <a:rPr lang="en-ID" sz="1600" dirty="0" err="1"/>
              <a:t>Silpa</a:t>
            </a:r>
            <a:r>
              <a:rPr lang="en-ID" sz="1600" baseline="0" dirty="0"/>
              <a:t> 2017-2018</a:t>
            </a:r>
            <a:endParaRPr lang="en-ID" sz="1600" dirty="0"/>
          </a:p>
        </c:rich>
      </c:tx>
      <c:layout>
        <c:manualLayout>
          <c:xMode val="edge"/>
          <c:yMode val="edge"/>
          <c:x val="0.13958811624955497"/>
          <c:y val="1.51909732605378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696865718776945"/>
          <c:y val="8.4457118328179231E-2"/>
          <c:w val="0.82425451560516971"/>
          <c:h val="0.767486542354420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Silpa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93.850999999999999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F8-466E-943B-258A24BF4B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Silpa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56.475000000000001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F8-466E-943B-258A24BF4B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6721992"/>
        <c:axId val="496722648"/>
      </c:barChart>
      <c:catAx>
        <c:axId val="49672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722648"/>
        <c:crosses val="autoZero"/>
        <c:auto val="1"/>
        <c:lblAlgn val="ctr"/>
        <c:lblOffset val="100"/>
        <c:noMultiLvlLbl val="0"/>
      </c:catAx>
      <c:valAx>
        <c:axId val="49672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72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5CE126-0EB9-4D70-B683-93F77E7ACF5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101EB0CB-CA18-4AB3-8202-D745E31C578A}">
      <dgm:prSet phldrT="[Text]" custT="1"/>
      <dgm:spPr/>
      <dgm:t>
        <a:bodyPr/>
        <a:lstStyle/>
        <a:p>
          <a:r>
            <a:rPr lang="en-ID" sz="1800" dirty="0"/>
            <a:t>APBD</a:t>
          </a:r>
        </a:p>
      </dgm:t>
    </dgm:pt>
    <dgm:pt modelId="{E59CE7D4-894D-4134-9AAB-0E6ADD1EC4E5}" type="parTrans" cxnId="{692A00F7-A753-40B1-BDB2-265D9716B6F5}">
      <dgm:prSet/>
      <dgm:spPr/>
      <dgm:t>
        <a:bodyPr/>
        <a:lstStyle/>
        <a:p>
          <a:endParaRPr lang="en-ID" sz="2800"/>
        </a:p>
      </dgm:t>
    </dgm:pt>
    <dgm:pt modelId="{18088C15-CA7D-495D-967D-0A9F31B1350B}" type="sibTrans" cxnId="{692A00F7-A753-40B1-BDB2-265D9716B6F5}">
      <dgm:prSet/>
      <dgm:spPr/>
      <dgm:t>
        <a:bodyPr/>
        <a:lstStyle/>
        <a:p>
          <a:endParaRPr lang="en-ID" sz="2800"/>
        </a:p>
      </dgm:t>
    </dgm:pt>
    <dgm:pt modelId="{8A1D497B-B296-4E3D-9C56-35F00AE79B4F}">
      <dgm:prSet phldrT="[Text]" custT="1"/>
      <dgm:spPr/>
      <dgm:t>
        <a:bodyPr/>
        <a:lstStyle/>
        <a:p>
          <a:r>
            <a:rPr lang="en-ID" sz="1800" dirty="0" err="1"/>
            <a:t>Pendapatan</a:t>
          </a:r>
          <a:r>
            <a:rPr lang="en-ID" sz="1800" dirty="0"/>
            <a:t> </a:t>
          </a:r>
        </a:p>
      </dgm:t>
    </dgm:pt>
    <dgm:pt modelId="{630C848F-B02A-49CC-9A63-4DAD08658949}" type="parTrans" cxnId="{C2D122A7-43D7-4D98-9E9A-224C2F5BF28D}">
      <dgm:prSet custT="1"/>
      <dgm:spPr/>
      <dgm:t>
        <a:bodyPr/>
        <a:lstStyle/>
        <a:p>
          <a:endParaRPr lang="en-ID" sz="800"/>
        </a:p>
      </dgm:t>
    </dgm:pt>
    <dgm:pt modelId="{FFF12B36-3776-43B3-ABA9-8EB3E835594E}" type="sibTrans" cxnId="{C2D122A7-43D7-4D98-9E9A-224C2F5BF28D}">
      <dgm:prSet/>
      <dgm:spPr/>
      <dgm:t>
        <a:bodyPr/>
        <a:lstStyle/>
        <a:p>
          <a:endParaRPr lang="en-ID" sz="2800"/>
        </a:p>
      </dgm:t>
    </dgm:pt>
    <dgm:pt modelId="{7E1DC0C7-3FB9-4419-91F5-65C2BAFB3866}">
      <dgm:prSet phldrT="[Text]" custT="1"/>
      <dgm:spPr/>
      <dgm:t>
        <a:bodyPr/>
        <a:lstStyle/>
        <a:p>
          <a:r>
            <a:rPr lang="en-ID" sz="2800" dirty="0"/>
            <a:t>PAD</a:t>
          </a:r>
        </a:p>
      </dgm:t>
    </dgm:pt>
    <dgm:pt modelId="{26B361FC-F853-47BB-9386-08B92FA8FC47}" type="parTrans" cxnId="{374C70D6-CEB7-4281-9046-F7E7A4055B8F}">
      <dgm:prSet custT="1"/>
      <dgm:spPr/>
      <dgm:t>
        <a:bodyPr/>
        <a:lstStyle/>
        <a:p>
          <a:endParaRPr lang="en-ID" sz="800"/>
        </a:p>
      </dgm:t>
    </dgm:pt>
    <dgm:pt modelId="{4314D93E-3754-4194-B602-0F226BAD38C2}" type="sibTrans" cxnId="{374C70D6-CEB7-4281-9046-F7E7A4055B8F}">
      <dgm:prSet/>
      <dgm:spPr/>
      <dgm:t>
        <a:bodyPr/>
        <a:lstStyle/>
        <a:p>
          <a:endParaRPr lang="en-ID" sz="2800"/>
        </a:p>
      </dgm:t>
    </dgm:pt>
    <dgm:pt modelId="{22798C26-CBD2-47C8-978C-D9E682C9095D}">
      <dgm:prSet phldrT="[Text]" custT="1"/>
      <dgm:spPr/>
      <dgm:t>
        <a:bodyPr/>
        <a:lstStyle/>
        <a:p>
          <a:r>
            <a:rPr lang="en-ID" sz="1800" dirty="0"/>
            <a:t>Dana </a:t>
          </a:r>
          <a:r>
            <a:rPr lang="en-ID" sz="1800" dirty="0" err="1"/>
            <a:t>Perimbangan</a:t>
          </a:r>
          <a:endParaRPr lang="en-ID" sz="1800" dirty="0"/>
        </a:p>
      </dgm:t>
    </dgm:pt>
    <dgm:pt modelId="{472C9D5E-4C41-409C-905B-E2F92DD21CD4}" type="parTrans" cxnId="{19941962-2F2F-4BF2-949B-7FC50F16FB7A}">
      <dgm:prSet custT="1"/>
      <dgm:spPr/>
      <dgm:t>
        <a:bodyPr/>
        <a:lstStyle/>
        <a:p>
          <a:endParaRPr lang="en-ID" sz="800"/>
        </a:p>
      </dgm:t>
    </dgm:pt>
    <dgm:pt modelId="{7FDC9F37-25EB-4014-BC89-2E06BB43A227}" type="sibTrans" cxnId="{19941962-2F2F-4BF2-949B-7FC50F16FB7A}">
      <dgm:prSet/>
      <dgm:spPr/>
      <dgm:t>
        <a:bodyPr/>
        <a:lstStyle/>
        <a:p>
          <a:endParaRPr lang="en-ID" sz="2800"/>
        </a:p>
      </dgm:t>
    </dgm:pt>
    <dgm:pt modelId="{3DF184BE-DF0C-4030-8422-420D12FACFC6}">
      <dgm:prSet phldrT="[Text]" custT="1"/>
      <dgm:spPr/>
      <dgm:t>
        <a:bodyPr/>
        <a:lstStyle/>
        <a:p>
          <a:r>
            <a:rPr lang="en-ID" sz="1800" dirty="0" err="1"/>
            <a:t>Pembiayaan</a:t>
          </a:r>
          <a:endParaRPr lang="en-ID" sz="1800" dirty="0"/>
        </a:p>
      </dgm:t>
    </dgm:pt>
    <dgm:pt modelId="{86DEF049-7884-47C5-A34D-35C8595891D9}" type="parTrans" cxnId="{D8DBF7EB-D598-4973-9FB2-EC0B6B6F7E0A}">
      <dgm:prSet custT="1"/>
      <dgm:spPr/>
      <dgm:t>
        <a:bodyPr/>
        <a:lstStyle/>
        <a:p>
          <a:endParaRPr lang="en-ID" sz="800"/>
        </a:p>
      </dgm:t>
    </dgm:pt>
    <dgm:pt modelId="{0DDC817A-C67B-4832-BA79-A830FED6C684}" type="sibTrans" cxnId="{D8DBF7EB-D598-4973-9FB2-EC0B6B6F7E0A}">
      <dgm:prSet/>
      <dgm:spPr/>
      <dgm:t>
        <a:bodyPr/>
        <a:lstStyle/>
        <a:p>
          <a:endParaRPr lang="en-ID" sz="2800"/>
        </a:p>
      </dgm:t>
    </dgm:pt>
    <dgm:pt modelId="{66C91120-2780-4FBB-8D2E-9201F0A6BCA0}">
      <dgm:prSet phldrT="[Text]" custT="1"/>
      <dgm:spPr/>
      <dgm:t>
        <a:bodyPr/>
        <a:lstStyle/>
        <a:p>
          <a:r>
            <a:rPr lang="en-ID" sz="1800" dirty="0" err="1"/>
            <a:t>Penerimaan</a:t>
          </a:r>
          <a:r>
            <a:rPr lang="en-ID" sz="1800" dirty="0"/>
            <a:t> </a:t>
          </a:r>
          <a:r>
            <a:rPr lang="en-ID" sz="1800" dirty="0" err="1"/>
            <a:t>Pembiayaan</a:t>
          </a:r>
          <a:endParaRPr lang="en-ID" sz="1800" dirty="0"/>
        </a:p>
      </dgm:t>
    </dgm:pt>
    <dgm:pt modelId="{15ADA911-4965-4E60-B85A-0FB1047D05D5}" type="parTrans" cxnId="{94B77C83-2774-4612-8F96-039CEB5BE830}">
      <dgm:prSet custT="1"/>
      <dgm:spPr/>
      <dgm:t>
        <a:bodyPr/>
        <a:lstStyle/>
        <a:p>
          <a:endParaRPr lang="en-ID" sz="800"/>
        </a:p>
      </dgm:t>
    </dgm:pt>
    <dgm:pt modelId="{498D177E-D2E5-4C99-82FB-01FDC8E46C84}" type="sibTrans" cxnId="{94B77C83-2774-4612-8F96-039CEB5BE830}">
      <dgm:prSet/>
      <dgm:spPr/>
      <dgm:t>
        <a:bodyPr/>
        <a:lstStyle/>
        <a:p>
          <a:endParaRPr lang="en-ID" sz="2800"/>
        </a:p>
      </dgm:t>
    </dgm:pt>
    <dgm:pt modelId="{F1E3CBFF-DBD0-49A2-9712-53BF11F7746F}">
      <dgm:prSet custT="1"/>
      <dgm:spPr/>
      <dgm:t>
        <a:bodyPr/>
        <a:lstStyle/>
        <a:p>
          <a:r>
            <a:rPr lang="en-ID" sz="1800" dirty="0" err="1"/>
            <a:t>Belanja</a:t>
          </a:r>
          <a:r>
            <a:rPr lang="en-ID" sz="1800" dirty="0"/>
            <a:t> </a:t>
          </a:r>
          <a:r>
            <a:rPr lang="en-ID" sz="1800" dirty="0" err="1"/>
            <a:t>Langsung</a:t>
          </a:r>
          <a:endParaRPr lang="en-ID" sz="1800" dirty="0"/>
        </a:p>
      </dgm:t>
    </dgm:pt>
    <dgm:pt modelId="{5203A3A6-60C5-4D82-847F-4B4E32ED8145}" type="parTrans" cxnId="{44829169-BEAE-47AA-8853-940FFEACAFF9}">
      <dgm:prSet custT="1"/>
      <dgm:spPr/>
      <dgm:t>
        <a:bodyPr/>
        <a:lstStyle/>
        <a:p>
          <a:endParaRPr lang="en-ID" sz="800"/>
        </a:p>
      </dgm:t>
    </dgm:pt>
    <dgm:pt modelId="{29C0C4D1-5436-442C-83BC-301895BC6B47}" type="sibTrans" cxnId="{44829169-BEAE-47AA-8853-940FFEACAFF9}">
      <dgm:prSet/>
      <dgm:spPr/>
      <dgm:t>
        <a:bodyPr/>
        <a:lstStyle/>
        <a:p>
          <a:endParaRPr lang="en-ID" sz="2800"/>
        </a:p>
      </dgm:t>
    </dgm:pt>
    <dgm:pt modelId="{922F30B7-1B23-4030-A4E2-615BE9CB9A31}">
      <dgm:prSet custT="1"/>
      <dgm:spPr/>
      <dgm:t>
        <a:bodyPr/>
        <a:lstStyle/>
        <a:p>
          <a:r>
            <a:rPr lang="en-ID" sz="1800" dirty="0"/>
            <a:t>Lain-lain </a:t>
          </a:r>
          <a:r>
            <a:rPr lang="en-ID" sz="1800" dirty="0" err="1"/>
            <a:t>Pendapatan</a:t>
          </a:r>
          <a:endParaRPr lang="en-ID" sz="1800" dirty="0"/>
        </a:p>
      </dgm:t>
    </dgm:pt>
    <dgm:pt modelId="{0D83E74E-F049-499A-9A0A-94FD93EEB215}" type="parTrans" cxnId="{F2E72328-3965-4408-950E-1DF8F694F8C2}">
      <dgm:prSet custT="1"/>
      <dgm:spPr/>
      <dgm:t>
        <a:bodyPr/>
        <a:lstStyle/>
        <a:p>
          <a:endParaRPr lang="en-ID" sz="800"/>
        </a:p>
      </dgm:t>
    </dgm:pt>
    <dgm:pt modelId="{43E2E921-B6E1-4B02-8F93-661DEF54D6BD}" type="sibTrans" cxnId="{F2E72328-3965-4408-950E-1DF8F694F8C2}">
      <dgm:prSet/>
      <dgm:spPr/>
      <dgm:t>
        <a:bodyPr/>
        <a:lstStyle/>
        <a:p>
          <a:endParaRPr lang="en-ID" sz="2800"/>
        </a:p>
      </dgm:t>
    </dgm:pt>
    <dgm:pt modelId="{34A80141-C232-4E7D-9B22-05D363B8CD45}">
      <dgm:prSet custT="1"/>
      <dgm:spPr/>
      <dgm:t>
        <a:bodyPr/>
        <a:lstStyle/>
        <a:p>
          <a:r>
            <a:rPr lang="en-ID" sz="1800" dirty="0" err="1"/>
            <a:t>Belanja</a:t>
          </a:r>
          <a:endParaRPr lang="en-ID" sz="1800" dirty="0"/>
        </a:p>
      </dgm:t>
    </dgm:pt>
    <dgm:pt modelId="{12878A60-5258-4C77-8BF5-67F6A181DDAB}" type="parTrans" cxnId="{4559568D-898C-4B66-ADDE-1C1FC0997F81}">
      <dgm:prSet custT="1"/>
      <dgm:spPr/>
      <dgm:t>
        <a:bodyPr/>
        <a:lstStyle/>
        <a:p>
          <a:endParaRPr lang="en-ID" sz="800"/>
        </a:p>
      </dgm:t>
    </dgm:pt>
    <dgm:pt modelId="{20E56888-6A89-44CB-A4A6-7F79FFC3DED8}" type="sibTrans" cxnId="{4559568D-898C-4B66-ADDE-1C1FC0997F81}">
      <dgm:prSet/>
      <dgm:spPr/>
      <dgm:t>
        <a:bodyPr/>
        <a:lstStyle/>
        <a:p>
          <a:endParaRPr lang="en-ID" sz="2800"/>
        </a:p>
      </dgm:t>
    </dgm:pt>
    <dgm:pt modelId="{31D2F7CC-AD5F-421A-9699-1EDF4C7914BC}">
      <dgm:prSet custT="1"/>
      <dgm:spPr/>
      <dgm:t>
        <a:bodyPr/>
        <a:lstStyle/>
        <a:p>
          <a:r>
            <a:rPr lang="en-ID" sz="1800" dirty="0" err="1"/>
            <a:t>Tidak</a:t>
          </a:r>
          <a:r>
            <a:rPr lang="en-ID" sz="1800" dirty="0"/>
            <a:t> </a:t>
          </a:r>
          <a:r>
            <a:rPr lang="en-ID" sz="1800" dirty="0" err="1"/>
            <a:t>Langsung</a:t>
          </a:r>
          <a:endParaRPr lang="en-ID" sz="1800" dirty="0"/>
        </a:p>
      </dgm:t>
    </dgm:pt>
    <dgm:pt modelId="{295CA464-EA72-49C9-9F89-30BA0A25F248}" type="parTrans" cxnId="{57EF22F2-5779-4EAB-8363-C7ADF2FB5A05}">
      <dgm:prSet custT="1"/>
      <dgm:spPr/>
      <dgm:t>
        <a:bodyPr/>
        <a:lstStyle/>
        <a:p>
          <a:endParaRPr lang="en-ID" sz="800"/>
        </a:p>
      </dgm:t>
    </dgm:pt>
    <dgm:pt modelId="{899A4833-F2D4-470A-94C5-D10B72D1C4C4}" type="sibTrans" cxnId="{57EF22F2-5779-4EAB-8363-C7ADF2FB5A05}">
      <dgm:prSet/>
      <dgm:spPr/>
      <dgm:t>
        <a:bodyPr/>
        <a:lstStyle/>
        <a:p>
          <a:endParaRPr lang="en-ID" sz="2800"/>
        </a:p>
      </dgm:t>
    </dgm:pt>
    <dgm:pt modelId="{5F1AC31A-80F4-4C3F-88FF-3EFFE07869B4}">
      <dgm:prSet custT="1"/>
      <dgm:spPr/>
      <dgm:t>
        <a:bodyPr/>
        <a:lstStyle/>
        <a:p>
          <a:r>
            <a:rPr lang="en-ID" sz="1800" dirty="0" err="1"/>
            <a:t>Pengeluaran</a:t>
          </a:r>
          <a:r>
            <a:rPr lang="en-ID" sz="1800" dirty="0"/>
            <a:t> </a:t>
          </a:r>
          <a:r>
            <a:rPr lang="en-ID" sz="1800" dirty="0" err="1"/>
            <a:t>Pembiayaan</a:t>
          </a:r>
          <a:endParaRPr lang="en-ID" sz="1800" dirty="0"/>
        </a:p>
      </dgm:t>
    </dgm:pt>
    <dgm:pt modelId="{379CAC09-2118-4EAB-8587-896CAE490906}" type="parTrans" cxnId="{A4BEB38B-B8DB-48FE-9F65-D43167C6D900}">
      <dgm:prSet custT="1"/>
      <dgm:spPr/>
      <dgm:t>
        <a:bodyPr/>
        <a:lstStyle/>
        <a:p>
          <a:endParaRPr lang="en-ID" sz="800"/>
        </a:p>
      </dgm:t>
    </dgm:pt>
    <dgm:pt modelId="{A550C054-F210-46C0-8075-BA0983A13248}" type="sibTrans" cxnId="{A4BEB38B-B8DB-48FE-9F65-D43167C6D900}">
      <dgm:prSet/>
      <dgm:spPr/>
      <dgm:t>
        <a:bodyPr/>
        <a:lstStyle/>
        <a:p>
          <a:endParaRPr lang="en-ID" sz="2800"/>
        </a:p>
      </dgm:t>
    </dgm:pt>
    <dgm:pt modelId="{BCA262F6-AAC1-41AF-90FD-C8C70341227D}" type="pres">
      <dgm:prSet presAssocID="{1D5CE126-0EB9-4D70-B683-93F77E7ACF5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7571E37-6EF5-4F7E-8AE2-C5595260C951}" type="pres">
      <dgm:prSet presAssocID="{101EB0CB-CA18-4AB3-8202-D745E31C578A}" presName="root1" presStyleCnt="0"/>
      <dgm:spPr/>
    </dgm:pt>
    <dgm:pt modelId="{0FD14E67-EB92-405D-BA27-518BAC74EE0A}" type="pres">
      <dgm:prSet presAssocID="{101EB0CB-CA18-4AB3-8202-D745E31C578A}" presName="LevelOneTextNode" presStyleLbl="node0" presStyleIdx="0" presStyleCnt="1">
        <dgm:presLayoutVars>
          <dgm:chPref val="3"/>
        </dgm:presLayoutVars>
      </dgm:prSet>
      <dgm:spPr/>
    </dgm:pt>
    <dgm:pt modelId="{A0D9022D-F3A6-4206-A39C-67C6A7538A7A}" type="pres">
      <dgm:prSet presAssocID="{101EB0CB-CA18-4AB3-8202-D745E31C578A}" presName="level2hierChild" presStyleCnt="0"/>
      <dgm:spPr/>
    </dgm:pt>
    <dgm:pt modelId="{055089DE-6CAB-46DC-9AFD-6655C65AC32C}" type="pres">
      <dgm:prSet presAssocID="{630C848F-B02A-49CC-9A63-4DAD08658949}" presName="conn2-1" presStyleLbl="parChTrans1D2" presStyleIdx="0" presStyleCnt="3"/>
      <dgm:spPr/>
    </dgm:pt>
    <dgm:pt modelId="{816B140F-1CC4-40D7-8241-E785A3C9C54B}" type="pres">
      <dgm:prSet presAssocID="{630C848F-B02A-49CC-9A63-4DAD08658949}" presName="connTx" presStyleLbl="parChTrans1D2" presStyleIdx="0" presStyleCnt="3"/>
      <dgm:spPr/>
    </dgm:pt>
    <dgm:pt modelId="{CC81D921-B760-4C3B-978B-6CD310E9BF26}" type="pres">
      <dgm:prSet presAssocID="{8A1D497B-B296-4E3D-9C56-35F00AE79B4F}" presName="root2" presStyleCnt="0"/>
      <dgm:spPr/>
    </dgm:pt>
    <dgm:pt modelId="{A4574D2D-46DF-4F62-BF18-C95B4DE8564F}" type="pres">
      <dgm:prSet presAssocID="{8A1D497B-B296-4E3D-9C56-35F00AE79B4F}" presName="LevelTwoTextNode" presStyleLbl="node2" presStyleIdx="0" presStyleCnt="3" custScaleX="189345">
        <dgm:presLayoutVars>
          <dgm:chPref val="3"/>
        </dgm:presLayoutVars>
      </dgm:prSet>
      <dgm:spPr/>
    </dgm:pt>
    <dgm:pt modelId="{4A22FDF2-E13C-4C3E-829F-0ADA61A32F2A}" type="pres">
      <dgm:prSet presAssocID="{8A1D497B-B296-4E3D-9C56-35F00AE79B4F}" presName="level3hierChild" presStyleCnt="0"/>
      <dgm:spPr/>
    </dgm:pt>
    <dgm:pt modelId="{5FA44CF5-C106-4DCD-8B8B-EC5733FA3D21}" type="pres">
      <dgm:prSet presAssocID="{26B361FC-F853-47BB-9386-08B92FA8FC47}" presName="conn2-1" presStyleLbl="parChTrans1D3" presStyleIdx="0" presStyleCnt="7"/>
      <dgm:spPr/>
    </dgm:pt>
    <dgm:pt modelId="{27A85376-E8CE-44FD-BD28-B4D3E4FBEE7A}" type="pres">
      <dgm:prSet presAssocID="{26B361FC-F853-47BB-9386-08B92FA8FC47}" presName="connTx" presStyleLbl="parChTrans1D3" presStyleIdx="0" presStyleCnt="7"/>
      <dgm:spPr/>
    </dgm:pt>
    <dgm:pt modelId="{448C6697-88F1-4DFD-A9B7-DA2B2E512FCC}" type="pres">
      <dgm:prSet presAssocID="{7E1DC0C7-3FB9-4419-91F5-65C2BAFB3866}" presName="root2" presStyleCnt="0"/>
      <dgm:spPr/>
    </dgm:pt>
    <dgm:pt modelId="{1A4749E5-9DD2-4E21-A920-67E2A451C89B}" type="pres">
      <dgm:prSet presAssocID="{7E1DC0C7-3FB9-4419-91F5-65C2BAFB3866}" presName="LevelTwoTextNode" presStyleLbl="node3" presStyleIdx="0" presStyleCnt="7" custScaleX="211015">
        <dgm:presLayoutVars>
          <dgm:chPref val="3"/>
        </dgm:presLayoutVars>
      </dgm:prSet>
      <dgm:spPr/>
    </dgm:pt>
    <dgm:pt modelId="{1A021342-8295-4905-A1E4-4404550F9C19}" type="pres">
      <dgm:prSet presAssocID="{7E1DC0C7-3FB9-4419-91F5-65C2BAFB3866}" presName="level3hierChild" presStyleCnt="0"/>
      <dgm:spPr/>
    </dgm:pt>
    <dgm:pt modelId="{2227CAC2-272F-402D-8515-9DC611B1D83C}" type="pres">
      <dgm:prSet presAssocID="{472C9D5E-4C41-409C-905B-E2F92DD21CD4}" presName="conn2-1" presStyleLbl="parChTrans1D3" presStyleIdx="1" presStyleCnt="7"/>
      <dgm:spPr/>
    </dgm:pt>
    <dgm:pt modelId="{949195D8-8AB4-4163-841D-77D30CD0EE66}" type="pres">
      <dgm:prSet presAssocID="{472C9D5E-4C41-409C-905B-E2F92DD21CD4}" presName="connTx" presStyleLbl="parChTrans1D3" presStyleIdx="1" presStyleCnt="7"/>
      <dgm:spPr/>
    </dgm:pt>
    <dgm:pt modelId="{AF99E131-3C4E-42CA-ADDC-6EF3837F4601}" type="pres">
      <dgm:prSet presAssocID="{22798C26-CBD2-47C8-978C-D9E682C9095D}" presName="root2" presStyleCnt="0"/>
      <dgm:spPr/>
    </dgm:pt>
    <dgm:pt modelId="{4E7ED26F-05AA-473B-8598-744A9B4468A4}" type="pres">
      <dgm:prSet presAssocID="{22798C26-CBD2-47C8-978C-D9E682C9095D}" presName="LevelTwoTextNode" presStyleLbl="node3" presStyleIdx="1" presStyleCnt="7" custScaleX="249720">
        <dgm:presLayoutVars>
          <dgm:chPref val="3"/>
        </dgm:presLayoutVars>
      </dgm:prSet>
      <dgm:spPr/>
    </dgm:pt>
    <dgm:pt modelId="{8BC49534-0DDF-494B-972D-FE8BED8CD6B0}" type="pres">
      <dgm:prSet presAssocID="{22798C26-CBD2-47C8-978C-D9E682C9095D}" presName="level3hierChild" presStyleCnt="0"/>
      <dgm:spPr/>
    </dgm:pt>
    <dgm:pt modelId="{CCDFB1DA-289B-4BCE-AC31-AA8A85BB6D5C}" type="pres">
      <dgm:prSet presAssocID="{0D83E74E-F049-499A-9A0A-94FD93EEB215}" presName="conn2-1" presStyleLbl="parChTrans1D3" presStyleIdx="2" presStyleCnt="7"/>
      <dgm:spPr/>
    </dgm:pt>
    <dgm:pt modelId="{4F8A09B0-9707-4844-BFB5-93D4A5ABE4CD}" type="pres">
      <dgm:prSet presAssocID="{0D83E74E-F049-499A-9A0A-94FD93EEB215}" presName="connTx" presStyleLbl="parChTrans1D3" presStyleIdx="2" presStyleCnt="7"/>
      <dgm:spPr/>
    </dgm:pt>
    <dgm:pt modelId="{8C574740-3624-4A98-BD1F-14EAD1AEE1F2}" type="pres">
      <dgm:prSet presAssocID="{922F30B7-1B23-4030-A4E2-615BE9CB9A31}" presName="root2" presStyleCnt="0"/>
      <dgm:spPr/>
    </dgm:pt>
    <dgm:pt modelId="{789671EE-D32E-44F1-8EB5-74474F1A6166}" type="pres">
      <dgm:prSet presAssocID="{922F30B7-1B23-4030-A4E2-615BE9CB9A31}" presName="LevelTwoTextNode" presStyleLbl="node3" presStyleIdx="2" presStyleCnt="7" custScaleX="252723">
        <dgm:presLayoutVars>
          <dgm:chPref val="3"/>
        </dgm:presLayoutVars>
      </dgm:prSet>
      <dgm:spPr/>
    </dgm:pt>
    <dgm:pt modelId="{11310A63-1633-46CC-BFAC-D3C2E71E6231}" type="pres">
      <dgm:prSet presAssocID="{922F30B7-1B23-4030-A4E2-615BE9CB9A31}" presName="level3hierChild" presStyleCnt="0"/>
      <dgm:spPr/>
    </dgm:pt>
    <dgm:pt modelId="{F2B93A54-577B-45C7-9C8F-A40AC83110B2}" type="pres">
      <dgm:prSet presAssocID="{12878A60-5258-4C77-8BF5-67F6A181DDAB}" presName="conn2-1" presStyleLbl="parChTrans1D2" presStyleIdx="1" presStyleCnt="3"/>
      <dgm:spPr/>
    </dgm:pt>
    <dgm:pt modelId="{7DC98130-2350-49E6-B458-9DB63BBA0F89}" type="pres">
      <dgm:prSet presAssocID="{12878A60-5258-4C77-8BF5-67F6A181DDAB}" presName="connTx" presStyleLbl="parChTrans1D2" presStyleIdx="1" presStyleCnt="3"/>
      <dgm:spPr/>
    </dgm:pt>
    <dgm:pt modelId="{A03BF6D4-4488-4E6A-BCD8-7F76FAF308CE}" type="pres">
      <dgm:prSet presAssocID="{34A80141-C232-4E7D-9B22-05D363B8CD45}" presName="root2" presStyleCnt="0"/>
      <dgm:spPr/>
    </dgm:pt>
    <dgm:pt modelId="{2C6B2A7F-8B3F-40CF-8232-0FD1FF147497}" type="pres">
      <dgm:prSet presAssocID="{34A80141-C232-4E7D-9B22-05D363B8CD45}" presName="LevelTwoTextNode" presStyleLbl="node2" presStyleIdx="1" presStyleCnt="3" custScaleX="207285" custLinFactNeighborX="-10512" custLinFactNeighborY="-4039">
        <dgm:presLayoutVars>
          <dgm:chPref val="3"/>
        </dgm:presLayoutVars>
      </dgm:prSet>
      <dgm:spPr/>
    </dgm:pt>
    <dgm:pt modelId="{9153BCC5-1AD3-45EF-A84C-B3897A85F22B}" type="pres">
      <dgm:prSet presAssocID="{34A80141-C232-4E7D-9B22-05D363B8CD45}" presName="level3hierChild" presStyleCnt="0"/>
      <dgm:spPr/>
    </dgm:pt>
    <dgm:pt modelId="{7AB806DA-73BE-4B09-82F6-C2B394795A01}" type="pres">
      <dgm:prSet presAssocID="{5203A3A6-60C5-4D82-847F-4B4E32ED8145}" presName="conn2-1" presStyleLbl="parChTrans1D3" presStyleIdx="3" presStyleCnt="7"/>
      <dgm:spPr/>
    </dgm:pt>
    <dgm:pt modelId="{DCC032BF-582A-47C8-8485-12DB7E5B86A5}" type="pres">
      <dgm:prSet presAssocID="{5203A3A6-60C5-4D82-847F-4B4E32ED8145}" presName="connTx" presStyleLbl="parChTrans1D3" presStyleIdx="3" presStyleCnt="7"/>
      <dgm:spPr/>
    </dgm:pt>
    <dgm:pt modelId="{5D89D7B9-6DA3-4F2C-8C11-577F8BBD6003}" type="pres">
      <dgm:prSet presAssocID="{F1E3CBFF-DBD0-49A2-9712-53BF11F7746F}" presName="root2" presStyleCnt="0"/>
      <dgm:spPr/>
    </dgm:pt>
    <dgm:pt modelId="{C50CC185-54EE-433E-9A65-801D8B0CD97A}" type="pres">
      <dgm:prSet presAssocID="{F1E3CBFF-DBD0-49A2-9712-53BF11F7746F}" presName="LevelTwoTextNode" presStyleLbl="node3" presStyleIdx="3" presStyleCnt="7" custScaleX="237667">
        <dgm:presLayoutVars>
          <dgm:chPref val="3"/>
        </dgm:presLayoutVars>
      </dgm:prSet>
      <dgm:spPr/>
    </dgm:pt>
    <dgm:pt modelId="{978B3A93-4AA6-433C-BEF5-9A23B0B3184A}" type="pres">
      <dgm:prSet presAssocID="{F1E3CBFF-DBD0-49A2-9712-53BF11F7746F}" presName="level3hierChild" presStyleCnt="0"/>
      <dgm:spPr/>
    </dgm:pt>
    <dgm:pt modelId="{123E60D5-395E-4632-A049-F2835A287AE6}" type="pres">
      <dgm:prSet presAssocID="{295CA464-EA72-49C9-9F89-30BA0A25F248}" presName="conn2-1" presStyleLbl="parChTrans1D3" presStyleIdx="4" presStyleCnt="7"/>
      <dgm:spPr/>
    </dgm:pt>
    <dgm:pt modelId="{7A4670AD-15D6-461B-BBE2-02450F44F049}" type="pres">
      <dgm:prSet presAssocID="{295CA464-EA72-49C9-9F89-30BA0A25F248}" presName="connTx" presStyleLbl="parChTrans1D3" presStyleIdx="4" presStyleCnt="7"/>
      <dgm:spPr/>
    </dgm:pt>
    <dgm:pt modelId="{146A1321-41B5-4544-8822-DDCC4DC8C95D}" type="pres">
      <dgm:prSet presAssocID="{31D2F7CC-AD5F-421A-9699-1EDF4C7914BC}" presName="root2" presStyleCnt="0"/>
      <dgm:spPr/>
    </dgm:pt>
    <dgm:pt modelId="{AD826A44-46C0-462B-B862-159706B0764B}" type="pres">
      <dgm:prSet presAssocID="{31D2F7CC-AD5F-421A-9699-1EDF4C7914BC}" presName="LevelTwoTextNode" presStyleLbl="node3" presStyleIdx="4" presStyleCnt="7" custScaleX="234400">
        <dgm:presLayoutVars>
          <dgm:chPref val="3"/>
        </dgm:presLayoutVars>
      </dgm:prSet>
      <dgm:spPr/>
    </dgm:pt>
    <dgm:pt modelId="{23DD87F5-8833-4EDC-A1D6-F0366D1633CB}" type="pres">
      <dgm:prSet presAssocID="{31D2F7CC-AD5F-421A-9699-1EDF4C7914BC}" presName="level3hierChild" presStyleCnt="0"/>
      <dgm:spPr/>
    </dgm:pt>
    <dgm:pt modelId="{41BDDE6D-3252-4223-B80B-E6A7B3BFE30F}" type="pres">
      <dgm:prSet presAssocID="{86DEF049-7884-47C5-A34D-35C8595891D9}" presName="conn2-1" presStyleLbl="parChTrans1D2" presStyleIdx="2" presStyleCnt="3"/>
      <dgm:spPr/>
    </dgm:pt>
    <dgm:pt modelId="{16D012C6-0675-4A57-B7EB-DB0600451646}" type="pres">
      <dgm:prSet presAssocID="{86DEF049-7884-47C5-A34D-35C8595891D9}" presName="connTx" presStyleLbl="parChTrans1D2" presStyleIdx="2" presStyleCnt="3"/>
      <dgm:spPr/>
    </dgm:pt>
    <dgm:pt modelId="{D4A606EF-EFC3-4312-9005-9A39EF149BAD}" type="pres">
      <dgm:prSet presAssocID="{3DF184BE-DF0C-4030-8422-420D12FACFC6}" presName="root2" presStyleCnt="0"/>
      <dgm:spPr/>
    </dgm:pt>
    <dgm:pt modelId="{9A9442A2-D373-4D10-83FE-5C11545BBE16}" type="pres">
      <dgm:prSet presAssocID="{3DF184BE-DF0C-4030-8422-420D12FACFC6}" presName="LevelTwoTextNode" presStyleLbl="node2" presStyleIdx="2" presStyleCnt="3" custScaleX="186342">
        <dgm:presLayoutVars>
          <dgm:chPref val="3"/>
        </dgm:presLayoutVars>
      </dgm:prSet>
      <dgm:spPr/>
    </dgm:pt>
    <dgm:pt modelId="{6251CE5C-A921-40F9-AD88-FD11C85AB8E5}" type="pres">
      <dgm:prSet presAssocID="{3DF184BE-DF0C-4030-8422-420D12FACFC6}" presName="level3hierChild" presStyleCnt="0"/>
      <dgm:spPr/>
    </dgm:pt>
    <dgm:pt modelId="{B0B0F637-21DF-4AA6-9272-EBA4D17F5B95}" type="pres">
      <dgm:prSet presAssocID="{15ADA911-4965-4E60-B85A-0FB1047D05D5}" presName="conn2-1" presStyleLbl="parChTrans1D3" presStyleIdx="5" presStyleCnt="7"/>
      <dgm:spPr/>
    </dgm:pt>
    <dgm:pt modelId="{7383FB21-66EA-4E46-823A-A33240BBBDE7}" type="pres">
      <dgm:prSet presAssocID="{15ADA911-4965-4E60-B85A-0FB1047D05D5}" presName="connTx" presStyleLbl="parChTrans1D3" presStyleIdx="5" presStyleCnt="7"/>
      <dgm:spPr/>
    </dgm:pt>
    <dgm:pt modelId="{822FEB64-DF54-4B7E-8F9E-8198ED3BF264}" type="pres">
      <dgm:prSet presAssocID="{66C91120-2780-4FBB-8D2E-9201F0A6BCA0}" presName="root2" presStyleCnt="0"/>
      <dgm:spPr/>
    </dgm:pt>
    <dgm:pt modelId="{5826B10A-6DD8-417F-AAA3-83A9A4FF7ED8}" type="pres">
      <dgm:prSet presAssocID="{66C91120-2780-4FBB-8D2E-9201F0A6BCA0}" presName="LevelTwoTextNode" presStyleLbl="node3" presStyleIdx="5" presStyleCnt="7" custScaleX="267566" custLinFactNeighborY="2626">
        <dgm:presLayoutVars>
          <dgm:chPref val="3"/>
        </dgm:presLayoutVars>
      </dgm:prSet>
      <dgm:spPr/>
    </dgm:pt>
    <dgm:pt modelId="{E97BE080-0448-417D-BA4C-6907095BA58D}" type="pres">
      <dgm:prSet presAssocID="{66C91120-2780-4FBB-8D2E-9201F0A6BCA0}" presName="level3hierChild" presStyleCnt="0"/>
      <dgm:spPr/>
    </dgm:pt>
    <dgm:pt modelId="{7C5A1523-4062-43C4-AACC-8152CD983EFA}" type="pres">
      <dgm:prSet presAssocID="{379CAC09-2118-4EAB-8587-896CAE490906}" presName="conn2-1" presStyleLbl="parChTrans1D3" presStyleIdx="6" presStyleCnt="7"/>
      <dgm:spPr/>
    </dgm:pt>
    <dgm:pt modelId="{2E89E107-3028-4987-9C1A-32A15CE66BA6}" type="pres">
      <dgm:prSet presAssocID="{379CAC09-2118-4EAB-8587-896CAE490906}" presName="connTx" presStyleLbl="parChTrans1D3" presStyleIdx="6" presStyleCnt="7"/>
      <dgm:spPr/>
    </dgm:pt>
    <dgm:pt modelId="{E11E549F-504A-42B2-B457-506D525F64B6}" type="pres">
      <dgm:prSet presAssocID="{5F1AC31A-80F4-4C3F-88FF-3EFFE07869B4}" presName="root2" presStyleCnt="0"/>
      <dgm:spPr/>
    </dgm:pt>
    <dgm:pt modelId="{EC803851-D8F3-4CBC-B892-BE6747ABCE36}" type="pres">
      <dgm:prSet presAssocID="{5F1AC31A-80F4-4C3F-88FF-3EFFE07869B4}" presName="LevelTwoTextNode" presStyleLbl="node3" presStyleIdx="6" presStyleCnt="7" custScaleX="279753">
        <dgm:presLayoutVars>
          <dgm:chPref val="3"/>
        </dgm:presLayoutVars>
      </dgm:prSet>
      <dgm:spPr/>
    </dgm:pt>
    <dgm:pt modelId="{A45D5AF2-B3E4-4112-B1C9-AADB71485E0E}" type="pres">
      <dgm:prSet presAssocID="{5F1AC31A-80F4-4C3F-88FF-3EFFE07869B4}" presName="level3hierChild" presStyleCnt="0"/>
      <dgm:spPr/>
    </dgm:pt>
  </dgm:ptLst>
  <dgm:cxnLst>
    <dgm:cxn modelId="{349EF50C-DE21-40D7-A860-B41F32FB09D0}" type="presOf" srcId="{12878A60-5258-4C77-8BF5-67F6A181DDAB}" destId="{7DC98130-2350-49E6-B458-9DB63BBA0F89}" srcOrd="1" destOrd="0" presId="urn:microsoft.com/office/officeart/2005/8/layout/hierarchy2"/>
    <dgm:cxn modelId="{8F6DAE0D-9251-45DC-9664-DAFCC1321397}" type="presOf" srcId="{295CA464-EA72-49C9-9F89-30BA0A25F248}" destId="{7A4670AD-15D6-461B-BBE2-02450F44F049}" srcOrd="1" destOrd="0" presId="urn:microsoft.com/office/officeart/2005/8/layout/hierarchy2"/>
    <dgm:cxn modelId="{B0DB7B18-9850-4460-8D2F-2B02E47EFAE2}" type="presOf" srcId="{101EB0CB-CA18-4AB3-8202-D745E31C578A}" destId="{0FD14E67-EB92-405D-BA27-518BAC74EE0A}" srcOrd="0" destOrd="0" presId="urn:microsoft.com/office/officeart/2005/8/layout/hierarchy2"/>
    <dgm:cxn modelId="{4B1F061C-3095-4D67-83EE-6A5BA32119EB}" type="presOf" srcId="{379CAC09-2118-4EAB-8587-896CAE490906}" destId="{7C5A1523-4062-43C4-AACC-8152CD983EFA}" srcOrd="0" destOrd="0" presId="urn:microsoft.com/office/officeart/2005/8/layout/hierarchy2"/>
    <dgm:cxn modelId="{CD224222-80A7-4879-BE92-CE161F208B5D}" type="presOf" srcId="{22798C26-CBD2-47C8-978C-D9E682C9095D}" destId="{4E7ED26F-05AA-473B-8598-744A9B4468A4}" srcOrd="0" destOrd="0" presId="urn:microsoft.com/office/officeart/2005/8/layout/hierarchy2"/>
    <dgm:cxn modelId="{A5751626-D80D-4CB2-BC9A-0F692B83ED43}" type="presOf" srcId="{3DF184BE-DF0C-4030-8422-420D12FACFC6}" destId="{9A9442A2-D373-4D10-83FE-5C11545BBE16}" srcOrd="0" destOrd="0" presId="urn:microsoft.com/office/officeart/2005/8/layout/hierarchy2"/>
    <dgm:cxn modelId="{F2E72328-3965-4408-950E-1DF8F694F8C2}" srcId="{8A1D497B-B296-4E3D-9C56-35F00AE79B4F}" destId="{922F30B7-1B23-4030-A4E2-615BE9CB9A31}" srcOrd="2" destOrd="0" parTransId="{0D83E74E-F049-499A-9A0A-94FD93EEB215}" sibTransId="{43E2E921-B6E1-4B02-8F93-661DEF54D6BD}"/>
    <dgm:cxn modelId="{5C0F6C2A-D898-427D-B5D9-74061E49CF53}" type="presOf" srcId="{1D5CE126-0EB9-4D70-B683-93F77E7ACF56}" destId="{BCA262F6-AAC1-41AF-90FD-C8C70341227D}" srcOrd="0" destOrd="0" presId="urn:microsoft.com/office/officeart/2005/8/layout/hierarchy2"/>
    <dgm:cxn modelId="{D19CBC33-FC41-412F-90C5-C395A17472A8}" type="presOf" srcId="{15ADA911-4965-4E60-B85A-0FB1047D05D5}" destId="{7383FB21-66EA-4E46-823A-A33240BBBDE7}" srcOrd="1" destOrd="0" presId="urn:microsoft.com/office/officeart/2005/8/layout/hierarchy2"/>
    <dgm:cxn modelId="{744A9235-63E4-406D-BD52-D6AA60FA9258}" type="presOf" srcId="{5F1AC31A-80F4-4C3F-88FF-3EFFE07869B4}" destId="{EC803851-D8F3-4CBC-B892-BE6747ABCE36}" srcOrd="0" destOrd="0" presId="urn:microsoft.com/office/officeart/2005/8/layout/hierarchy2"/>
    <dgm:cxn modelId="{7CBEBC3D-E546-4A22-AEB1-5CFF2DE69F8E}" type="presOf" srcId="{5203A3A6-60C5-4D82-847F-4B4E32ED8145}" destId="{7AB806DA-73BE-4B09-82F6-C2B394795A01}" srcOrd="0" destOrd="0" presId="urn:microsoft.com/office/officeart/2005/8/layout/hierarchy2"/>
    <dgm:cxn modelId="{23FFEC3D-ABD1-49BE-A229-B9E590C7294B}" type="presOf" srcId="{8A1D497B-B296-4E3D-9C56-35F00AE79B4F}" destId="{A4574D2D-46DF-4F62-BF18-C95B4DE8564F}" srcOrd="0" destOrd="0" presId="urn:microsoft.com/office/officeart/2005/8/layout/hierarchy2"/>
    <dgm:cxn modelId="{C547A960-1F5D-455F-95B7-B35517DBECE1}" type="presOf" srcId="{66C91120-2780-4FBB-8D2E-9201F0A6BCA0}" destId="{5826B10A-6DD8-417F-AAA3-83A9A4FF7ED8}" srcOrd="0" destOrd="0" presId="urn:microsoft.com/office/officeart/2005/8/layout/hierarchy2"/>
    <dgm:cxn modelId="{19941962-2F2F-4BF2-949B-7FC50F16FB7A}" srcId="{8A1D497B-B296-4E3D-9C56-35F00AE79B4F}" destId="{22798C26-CBD2-47C8-978C-D9E682C9095D}" srcOrd="1" destOrd="0" parTransId="{472C9D5E-4C41-409C-905B-E2F92DD21CD4}" sibTransId="{7FDC9F37-25EB-4014-BC89-2E06BB43A227}"/>
    <dgm:cxn modelId="{A2B0D262-A00D-4445-87FA-CF4DCCA49868}" type="presOf" srcId="{5203A3A6-60C5-4D82-847F-4B4E32ED8145}" destId="{DCC032BF-582A-47C8-8485-12DB7E5B86A5}" srcOrd="1" destOrd="0" presId="urn:microsoft.com/office/officeart/2005/8/layout/hierarchy2"/>
    <dgm:cxn modelId="{39780846-98B4-4893-8195-7E0097F1218E}" type="presOf" srcId="{34A80141-C232-4E7D-9B22-05D363B8CD45}" destId="{2C6B2A7F-8B3F-40CF-8232-0FD1FF147497}" srcOrd="0" destOrd="0" presId="urn:microsoft.com/office/officeart/2005/8/layout/hierarchy2"/>
    <dgm:cxn modelId="{44829169-BEAE-47AA-8853-940FFEACAFF9}" srcId="{34A80141-C232-4E7D-9B22-05D363B8CD45}" destId="{F1E3CBFF-DBD0-49A2-9712-53BF11F7746F}" srcOrd="0" destOrd="0" parTransId="{5203A3A6-60C5-4D82-847F-4B4E32ED8145}" sibTransId="{29C0C4D1-5436-442C-83BC-301895BC6B47}"/>
    <dgm:cxn modelId="{B7A2BF70-BDAE-4BD7-A283-DCBCBF9761A9}" type="presOf" srcId="{31D2F7CC-AD5F-421A-9699-1EDF4C7914BC}" destId="{AD826A44-46C0-462B-B862-159706B0764B}" srcOrd="0" destOrd="0" presId="urn:microsoft.com/office/officeart/2005/8/layout/hierarchy2"/>
    <dgm:cxn modelId="{E1CCCB52-9693-467B-988F-CAF40E96EB88}" type="presOf" srcId="{472C9D5E-4C41-409C-905B-E2F92DD21CD4}" destId="{2227CAC2-272F-402D-8515-9DC611B1D83C}" srcOrd="0" destOrd="0" presId="urn:microsoft.com/office/officeart/2005/8/layout/hierarchy2"/>
    <dgm:cxn modelId="{A69F1D53-7810-41A8-B53E-749283A0D625}" type="presOf" srcId="{0D83E74E-F049-499A-9A0A-94FD93EEB215}" destId="{4F8A09B0-9707-4844-BFB5-93D4A5ABE4CD}" srcOrd="1" destOrd="0" presId="urn:microsoft.com/office/officeart/2005/8/layout/hierarchy2"/>
    <dgm:cxn modelId="{E5388F59-3935-4577-BAAD-C963F5B705EB}" type="presOf" srcId="{295CA464-EA72-49C9-9F89-30BA0A25F248}" destId="{123E60D5-395E-4632-A049-F2835A287AE6}" srcOrd="0" destOrd="0" presId="urn:microsoft.com/office/officeart/2005/8/layout/hierarchy2"/>
    <dgm:cxn modelId="{6E42257D-0E01-42B1-BE3D-3AEBCEF4719A}" type="presOf" srcId="{12878A60-5258-4C77-8BF5-67F6A181DDAB}" destId="{F2B93A54-577B-45C7-9C8F-A40AC83110B2}" srcOrd="0" destOrd="0" presId="urn:microsoft.com/office/officeart/2005/8/layout/hierarchy2"/>
    <dgm:cxn modelId="{13113382-C177-439D-8935-59CAE5002D59}" type="presOf" srcId="{630C848F-B02A-49CC-9A63-4DAD08658949}" destId="{055089DE-6CAB-46DC-9AFD-6655C65AC32C}" srcOrd="0" destOrd="0" presId="urn:microsoft.com/office/officeart/2005/8/layout/hierarchy2"/>
    <dgm:cxn modelId="{94B77C83-2774-4612-8F96-039CEB5BE830}" srcId="{3DF184BE-DF0C-4030-8422-420D12FACFC6}" destId="{66C91120-2780-4FBB-8D2E-9201F0A6BCA0}" srcOrd="0" destOrd="0" parTransId="{15ADA911-4965-4E60-B85A-0FB1047D05D5}" sibTransId="{498D177E-D2E5-4C99-82FB-01FDC8E46C84}"/>
    <dgm:cxn modelId="{70B5A68A-46BE-4648-943D-9BC5EC6338EC}" type="presOf" srcId="{26B361FC-F853-47BB-9386-08B92FA8FC47}" destId="{27A85376-E8CE-44FD-BD28-B4D3E4FBEE7A}" srcOrd="1" destOrd="0" presId="urn:microsoft.com/office/officeart/2005/8/layout/hierarchy2"/>
    <dgm:cxn modelId="{A4BEB38B-B8DB-48FE-9F65-D43167C6D900}" srcId="{3DF184BE-DF0C-4030-8422-420D12FACFC6}" destId="{5F1AC31A-80F4-4C3F-88FF-3EFFE07869B4}" srcOrd="1" destOrd="0" parTransId="{379CAC09-2118-4EAB-8587-896CAE490906}" sibTransId="{A550C054-F210-46C0-8075-BA0983A13248}"/>
    <dgm:cxn modelId="{4559568D-898C-4B66-ADDE-1C1FC0997F81}" srcId="{101EB0CB-CA18-4AB3-8202-D745E31C578A}" destId="{34A80141-C232-4E7D-9B22-05D363B8CD45}" srcOrd="1" destOrd="0" parTransId="{12878A60-5258-4C77-8BF5-67F6A181DDAB}" sibTransId="{20E56888-6A89-44CB-A4A6-7F79FFC3DED8}"/>
    <dgm:cxn modelId="{8085FC8D-12A0-4BEA-B53C-62F288E7CDEB}" type="presOf" srcId="{472C9D5E-4C41-409C-905B-E2F92DD21CD4}" destId="{949195D8-8AB4-4163-841D-77D30CD0EE66}" srcOrd="1" destOrd="0" presId="urn:microsoft.com/office/officeart/2005/8/layout/hierarchy2"/>
    <dgm:cxn modelId="{EA8C559C-395A-4587-AD14-BC76B7C07B66}" type="presOf" srcId="{7E1DC0C7-3FB9-4419-91F5-65C2BAFB3866}" destId="{1A4749E5-9DD2-4E21-A920-67E2A451C89B}" srcOrd="0" destOrd="0" presId="urn:microsoft.com/office/officeart/2005/8/layout/hierarchy2"/>
    <dgm:cxn modelId="{68B49BA3-FCDD-43F1-978A-69D4A3B23B5E}" type="presOf" srcId="{F1E3CBFF-DBD0-49A2-9712-53BF11F7746F}" destId="{C50CC185-54EE-433E-9A65-801D8B0CD97A}" srcOrd="0" destOrd="0" presId="urn:microsoft.com/office/officeart/2005/8/layout/hierarchy2"/>
    <dgm:cxn modelId="{C2D122A7-43D7-4D98-9E9A-224C2F5BF28D}" srcId="{101EB0CB-CA18-4AB3-8202-D745E31C578A}" destId="{8A1D497B-B296-4E3D-9C56-35F00AE79B4F}" srcOrd="0" destOrd="0" parTransId="{630C848F-B02A-49CC-9A63-4DAD08658949}" sibTransId="{FFF12B36-3776-43B3-ABA9-8EB3E835594E}"/>
    <dgm:cxn modelId="{4E307AA7-1BA8-4A80-BEE9-AFA25219FB6E}" type="presOf" srcId="{379CAC09-2118-4EAB-8587-896CAE490906}" destId="{2E89E107-3028-4987-9C1A-32A15CE66BA6}" srcOrd="1" destOrd="0" presId="urn:microsoft.com/office/officeart/2005/8/layout/hierarchy2"/>
    <dgm:cxn modelId="{D98BE1C3-B74E-4094-A2E1-5BFE89CEE2C4}" type="presOf" srcId="{922F30B7-1B23-4030-A4E2-615BE9CB9A31}" destId="{789671EE-D32E-44F1-8EB5-74474F1A6166}" srcOrd="0" destOrd="0" presId="urn:microsoft.com/office/officeart/2005/8/layout/hierarchy2"/>
    <dgm:cxn modelId="{68878FC4-F9D4-438D-AE12-D2C18B8985D7}" type="presOf" srcId="{15ADA911-4965-4E60-B85A-0FB1047D05D5}" destId="{B0B0F637-21DF-4AA6-9272-EBA4D17F5B95}" srcOrd="0" destOrd="0" presId="urn:microsoft.com/office/officeart/2005/8/layout/hierarchy2"/>
    <dgm:cxn modelId="{963468CF-1689-4A2B-9B1B-1F4AAD13FFEF}" type="presOf" srcId="{0D83E74E-F049-499A-9A0A-94FD93EEB215}" destId="{CCDFB1DA-289B-4BCE-AC31-AA8A85BB6D5C}" srcOrd="0" destOrd="0" presId="urn:microsoft.com/office/officeart/2005/8/layout/hierarchy2"/>
    <dgm:cxn modelId="{CC450DD1-6CF0-45CF-9AD8-65B94AB8BD76}" type="presOf" srcId="{630C848F-B02A-49CC-9A63-4DAD08658949}" destId="{816B140F-1CC4-40D7-8241-E785A3C9C54B}" srcOrd="1" destOrd="0" presId="urn:microsoft.com/office/officeart/2005/8/layout/hierarchy2"/>
    <dgm:cxn modelId="{164314D2-4466-4451-BC69-07D62AF27638}" type="presOf" srcId="{26B361FC-F853-47BB-9386-08B92FA8FC47}" destId="{5FA44CF5-C106-4DCD-8B8B-EC5733FA3D21}" srcOrd="0" destOrd="0" presId="urn:microsoft.com/office/officeart/2005/8/layout/hierarchy2"/>
    <dgm:cxn modelId="{374C70D6-CEB7-4281-9046-F7E7A4055B8F}" srcId="{8A1D497B-B296-4E3D-9C56-35F00AE79B4F}" destId="{7E1DC0C7-3FB9-4419-91F5-65C2BAFB3866}" srcOrd="0" destOrd="0" parTransId="{26B361FC-F853-47BB-9386-08B92FA8FC47}" sibTransId="{4314D93E-3754-4194-B602-0F226BAD38C2}"/>
    <dgm:cxn modelId="{D8DBF7EB-D598-4973-9FB2-EC0B6B6F7E0A}" srcId="{101EB0CB-CA18-4AB3-8202-D745E31C578A}" destId="{3DF184BE-DF0C-4030-8422-420D12FACFC6}" srcOrd="2" destOrd="0" parTransId="{86DEF049-7884-47C5-A34D-35C8595891D9}" sibTransId="{0DDC817A-C67B-4832-BA79-A830FED6C684}"/>
    <dgm:cxn modelId="{B6E8B2F1-0D9B-4EA4-AC0E-387FA0F4CD5C}" type="presOf" srcId="{86DEF049-7884-47C5-A34D-35C8595891D9}" destId="{41BDDE6D-3252-4223-B80B-E6A7B3BFE30F}" srcOrd="0" destOrd="0" presId="urn:microsoft.com/office/officeart/2005/8/layout/hierarchy2"/>
    <dgm:cxn modelId="{57EF22F2-5779-4EAB-8363-C7ADF2FB5A05}" srcId="{34A80141-C232-4E7D-9B22-05D363B8CD45}" destId="{31D2F7CC-AD5F-421A-9699-1EDF4C7914BC}" srcOrd="1" destOrd="0" parTransId="{295CA464-EA72-49C9-9F89-30BA0A25F248}" sibTransId="{899A4833-F2D4-470A-94C5-D10B72D1C4C4}"/>
    <dgm:cxn modelId="{7C068FF5-8F79-450F-A331-D90A12BDC189}" type="presOf" srcId="{86DEF049-7884-47C5-A34D-35C8595891D9}" destId="{16D012C6-0675-4A57-B7EB-DB0600451646}" srcOrd="1" destOrd="0" presId="urn:microsoft.com/office/officeart/2005/8/layout/hierarchy2"/>
    <dgm:cxn modelId="{692A00F7-A753-40B1-BDB2-265D9716B6F5}" srcId="{1D5CE126-0EB9-4D70-B683-93F77E7ACF56}" destId="{101EB0CB-CA18-4AB3-8202-D745E31C578A}" srcOrd="0" destOrd="0" parTransId="{E59CE7D4-894D-4134-9AAB-0E6ADD1EC4E5}" sibTransId="{18088C15-CA7D-495D-967D-0A9F31B1350B}"/>
    <dgm:cxn modelId="{55D7A5AC-E6FC-4F1A-A360-0CD648D14EA5}" type="presParOf" srcId="{BCA262F6-AAC1-41AF-90FD-C8C70341227D}" destId="{87571E37-6EF5-4F7E-8AE2-C5595260C951}" srcOrd="0" destOrd="0" presId="urn:microsoft.com/office/officeart/2005/8/layout/hierarchy2"/>
    <dgm:cxn modelId="{EB795571-1571-483A-971B-A76BFD0113F2}" type="presParOf" srcId="{87571E37-6EF5-4F7E-8AE2-C5595260C951}" destId="{0FD14E67-EB92-405D-BA27-518BAC74EE0A}" srcOrd="0" destOrd="0" presId="urn:microsoft.com/office/officeart/2005/8/layout/hierarchy2"/>
    <dgm:cxn modelId="{11B5F42C-6A54-42BD-8ED8-C6E0183D79DF}" type="presParOf" srcId="{87571E37-6EF5-4F7E-8AE2-C5595260C951}" destId="{A0D9022D-F3A6-4206-A39C-67C6A7538A7A}" srcOrd="1" destOrd="0" presId="urn:microsoft.com/office/officeart/2005/8/layout/hierarchy2"/>
    <dgm:cxn modelId="{DF759BB2-9665-4425-99FB-C0C6F6B48BB8}" type="presParOf" srcId="{A0D9022D-F3A6-4206-A39C-67C6A7538A7A}" destId="{055089DE-6CAB-46DC-9AFD-6655C65AC32C}" srcOrd="0" destOrd="0" presId="urn:microsoft.com/office/officeart/2005/8/layout/hierarchy2"/>
    <dgm:cxn modelId="{B824F3D4-2BE1-4CB9-ABB7-BE9E91A6190B}" type="presParOf" srcId="{055089DE-6CAB-46DC-9AFD-6655C65AC32C}" destId="{816B140F-1CC4-40D7-8241-E785A3C9C54B}" srcOrd="0" destOrd="0" presId="urn:microsoft.com/office/officeart/2005/8/layout/hierarchy2"/>
    <dgm:cxn modelId="{FB717169-5205-44EF-BF1C-D021A6DECD19}" type="presParOf" srcId="{A0D9022D-F3A6-4206-A39C-67C6A7538A7A}" destId="{CC81D921-B760-4C3B-978B-6CD310E9BF26}" srcOrd="1" destOrd="0" presId="urn:microsoft.com/office/officeart/2005/8/layout/hierarchy2"/>
    <dgm:cxn modelId="{4ED6B594-2361-4CFB-9FE9-4DE3D26E2597}" type="presParOf" srcId="{CC81D921-B760-4C3B-978B-6CD310E9BF26}" destId="{A4574D2D-46DF-4F62-BF18-C95B4DE8564F}" srcOrd="0" destOrd="0" presId="urn:microsoft.com/office/officeart/2005/8/layout/hierarchy2"/>
    <dgm:cxn modelId="{7972B77E-5853-4854-B1D4-C63BB6F37634}" type="presParOf" srcId="{CC81D921-B760-4C3B-978B-6CD310E9BF26}" destId="{4A22FDF2-E13C-4C3E-829F-0ADA61A32F2A}" srcOrd="1" destOrd="0" presId="urn:microsoft.com/office/officeart/2005/8/layout/hierarchy2"/>
    <dgm:cxn modelId="{D873B476-8540-409E-BFB0-6A064C5631A0}" type="presParOf" srcId="{4A22FDF2-E13C-4C3E-829F-0ADA61A32F2A}" destId="{5FA44CF5-C106-4DCD-8B8B-EC5733FA3D21}" srcOrd="0" destOrd="0" presId="urn:microsoft.com/office/officeart/2005/8/layout/hierarchy2"/>
    <dgm:cxn modelId="{101242DC-4DDD-4295-A61F-E1C34BB7C355}" type="presParOf" srcId="{5FA44CF5-C106-4DCD-8B8B-EC5733FA3D21}" destId="{27A85376-E8CE-44FD-BD28-B4D3E4FBEE7A}" srcOrd="0" destOrd="0" presId="urn:microsoft.com/office/officeart/2005/8/layout/hierarchy2"/>
    <dgm:cxn modelId="{89DE1029-6637-45CD-B3AA-2C75E7BA979D}" type="presParOf" srcId="{4A22FDF2-E13C-4C3E-829F-0ADA61A32F2A}" destId="{448C6697-88F1-4DFD-A9B7-DA2B2E512FCC}" srcOrd="1" destOrd="0" presId="urn:microsoft.com/office/officeart/2005/8/layout/hierarchy2"/>
    <dgm:cxn modelId="{E84CCEB3-851A-4EB6-A7A7-384FF9D655F9}" type="presParOf" srcId="{448C6697-88F1-4DFD-A9B7-DA2B2E512FCC}" destId="{1A4749E5-9DD2-4E21-A920-67E2A451C89B}" srcOrd="0" destOrd="0" presId="urn:microsoft.com/office/officeart/2005/8/layout/hierarchy2"/>
    <dgm:cxn modelId="{3F8AACBA-A91A-47EC-9349-D1B1E98346DD}" type="presParOf" srcId="{448C6697-88F1-4DFD-A9B7-DA2B2E512FCC}" destId="{1A021342-8295-4905-A1E4-4404550F9C19}" srcOrd="1" destOrd="0" presId="urn:microsoft.com/office/officeart/2005/8/layout/hierarchy2"/>
    <dgm:cxn modelId="{5B2121B8-6E80-42CF-BD16-9514536A9009}" type="presParOf" srcId="{4A22FDF2-E13C-4C3E-829F-0ADA61A32F2A}" destId="{2227CAC2-272F-402D-8515-9DC611B1D83C}" srcOrd="2" destOrd="0" presId="urn:microsoft.com/office/officeart/2005/8/layout/hierarchy2"/>
    <dgm:cxn modelId="{82C4D24D-B72F-44E5-BF55-48A817142DD4}" type="presParOf" srcId="{2227CAC2-272F-402D-8515-9DC611B1D83C}" destId="{949195D8-8AB4-4163-841D-77D30CD0EE66}" srcOrd="0" destOrd="0" presId="urn:microsoft.com/office/officeart/2005/8/layout/hierarchy2"/>
    <dgm:cxn modelId="{0F55C629-21B9-4DF9-9747-E702F6E97F08}" type="presParOf" srcId="{4A22FDF2-E13C-4C3E-829F-0ADA61A32F2A}" destId="{AF99E131-3C4E-42CA-ADDC-6EF3837F4601}" srcOrd="3" destOrd="0" presId="urn:microsoft.com/office/officeart/2005/8/layout/hierarchy2"/>
    <dgm:cxn modelId="{BCF469BF-3E60-4629-BE85-B63015CD5B7D}" type="presParOf" srcId="{AF99E131-3C4E-42CA-ADDC-6EF3837F4601}" destId="{4E7ED26F-05AA-473B-8598-744A9B4468A4}" srcOrd="0" destOrd="0" presId="urn:microsoft.com/office/officeart/2005/8/layout/hierarchy2"/>
    <dgm:cxn modelId="{A8FAD22A-4047-4EF1-B3A4-57A7E288A0E8}" type="presParOf" srcId="{AF99E131-3C4E-42CA-ADDC-6EF3837F4601}" destId="{8BC49534-0DDF-494B-972D-FE8BED8CD6B0}" srcOrd="1" destOrd="0" presId="urn:microsoft.com/office/officeart/2005/8/layout/hierarchy2"/>
    <dgm:cxn modelId="{D2F61B14-636C-4DE8-A2E8-F43DEAFD9FC8}" type="presParOf" srcId="{4A22FDF2-E13C-4C3E-829F-0ADA61A32F2A}" destId="{CCDFB1DA-289B-4BCE-AC31-AA8A85BB6D5C}" srcOrd="4" destOrd="0" presId="urn:microsoft.com/office/officeart/2005/8/layout/hierarchy2"/>
    <dgm:cxn modelId="{2BDC5F7A-EE91-4223-9CB5-A804BFA834F7}" type="presParOf" srcId="{CCDFB1DA-289B-4BCE-AC31-AA8A85BB6D5C}" destId="{4F8A09B0-9707-4844-BFB5-93D4A5ABE4CD}" srcOrd="0" destOrd="0" presId="urn:microsoft.com/office/officeart/2005/8/layout/hierarchy2"/>
    <dgm:cxn modelId="{62EA3938-294B-477A-A780-F130B6719B17}" type="presParOf" srcId="{4A22FDF2-E13C-4C3E-829F-0ADA61A32F2A}" destId="{8C574740-3624-4A98-BD1F-14EAD1AEE1F2}" srcOrd="5" destOrd="0" presId="urn:microsoft.com/office/officeart/2005/8/layout/hierarchy2"/>
    <dgm:cxn modelId="{4417C6ED-AE57-423D-88F1-EC116656587D}" type="presParOf" srcId="{8C574740-3624-4A98-BD1F-14EAD1AEE1F2}" destId="{789671EE-D32E-44F1-8EB5-74474F1A6166}" srcOrd="0" destOrd="0" presId="urn:microsoft.com/office/officeart/2005/8/layout/hierarchy2"/>
    <dgm:cxn modelId="{5BF14B6E-5D36-4AA3-B977-28460B66F583}" type="presParOf" srcId="{8C574740-3624-4A98-BD1F-14EAD1AEE1F2}" destId="{11310A63-1633-46CC-BFAC-D3C2E71E6231}" srcOrd="1" destOrd="0" presId="urn:microsoft.com/office/officeart/2005/8/layout/hierarchy2"/>
    <dgm:cxn modelId="{E2690B8A-E869-4A06-937A-9EA5789E738E}" type="presParOf" srcId="{A0D9022D-F3A6-4206-A39C-67C6A7538A7A}" destId="{F2B93A54-577B-45C7-9C8F-A40AC83110B2}" srcOrd="2" destOrd="0" presId="urn:microsoft.com/office/officeart/2005/8/layout/hierarchy2"/>
    <dgm:cxn modelId="{F8C40578-7D1B-4A41-AD88-526C127A9F04}" type="presParOf" srcId="{F2B93A54-577B-45C7-9C8F-A40AC83110B2}" destId="{7DC98130-2350-49E6-B458-9DB63BBA0F89}" srcOrd="0" destOrd="0" presId="urn:microsoft.com/office/officeart/2005/8/layout/hierarchy2"/>
    <dgm:cxn modelId="{A8E220AF-1294-47F9-A5D1-81E1A91B15AE}" type="presParOf" srcId="{A0D9022D-F3A6-4206-A39C-67C6A7538A7A}" destId="{A03BF6D4-4488-4E6A-BCD8-7F76FAF308CE}" srcOrd="3" destOrd="0" presId="urn:microsoft.com/office/officeart/2005/8/layout/hierarchy2"/>
    <dgm:cxn modelId="{749840BF-ABA7-4643-84C5-D98150A91B61}" type="presParOf" srcId="{A03BF6D4-4488-4E6A-BCD8-7F76FAF308CE}" destId="{2C6B2A7F-8B3F-40CF-8232-0FD1FF147497}" srcOrd="0" destOrd="0" presId="urn:microsoft.com/office/officeart/2005/8/layout/hierarchy2"/>
    <dgm:cxn modelId="{E6F98DE1-F34D-4273-8A9F-6C8626392D01}" type="presParOf" srcId="{A03BF6D4-4488-4E6A-BCD8-7F76FAF308CE}" destId="{9153BCC5-1AD3-45EF-A84C-B3897A85F22B}" srcOrd="1" destOrd="0" presId="urn:microsoft.com/office/officeart/2005/8/layout/hierarchy2"/>
    <dgm:cxn modelId="{13BBD2C6-C76A-4E02-9649-507328507C90}" type="presParOf" srcId="{9153BCC5-1AD3-45EF-A84C-B3897A85F22B}" destId="{7AB806DA-73BE-4B09-82F6-C2B394795A01}" srcOrd="0" destOrd="0" presId="urn:microsoft.com/office/officeart/2005/8/layout/hierarchy2"/>
    <dgm:cxn modelId="{61478123-110D-44A8-B101-D935509ED856}" type="presParOf" srcId="{7AB806DA-73BE-4B09-82F6-C2B394795A01}" destId="{DCC032BF-582A-47C8-8485-12DB7E5B86A5}" srcOrd="0" destOrd="0" presId="urn:microsoft.com/office/officeart/2005/8/layout/hierarchy2"/>
    <dgm:cxn modelId="{7F6745B3-F013-4929-B1FD-945AE139D470}" type="presParOf" srcId="{9153BCC5-1AD3-45EF-A84C-B3897A85F22B}" destId="{5D89D7B9-6DA3-4F2C-8C11-577F8BBD6003}" srcOrd="1" destOrd="0" presId="urn:microsoft.com/office/officeart/2005/8/layout/hierarchy2"/>
    <dgm:cxn modelId="{EC3F0A21-F7A5-4B93-943C-3AFF6237EF4D}" type="presParOf" srcId="{5D89D7B9-6DA3-4F2C-8C11-577F8BBD6003}" destId="{C50CC185-54EE-433E-9A65-801D8B0CD97A}" srcOrd="0" destOrd="0" presId="urn:microsoft.com/office/officeart/2005/8/layout/hierarchy2"/>
    <dgm:cxn modelId="{83E158CB-5843-4C84-AC18-903D9DBBEE1F}" type="presParOf" srcId="{5D89D7B9-6DA3-4F2C-8C11-577F8BBD6003}" destId="{978B3A93-4AA6-433C-BEF5-9A23B0B3184A}" srcOrd="1" destOrd="0" presId="urn:microsoft.com/office/officeart/2005/8/layout/hierarchy2"/>
    <dgm:cxn modelId="{E419024B-CF41-4BFA-BB84-571F88298ED5}" type="presParOf" srcId="{9153BCC5-1AD3-45EF-A84C-B3897A85F22B}" destId="{123E60D5-395E-4632-A049-F2835A287AE6}" srcOrd="2" destOrd="0" presId="urn:microsoft.com/office/officeart/2005/8/layout/hierarchy2"/>
    <dgm:cxn modelId="{60CBCF4F-B9DA-4725-8ECB-3A8F5B713A70}" type="presParOf" srcId="{123E60D5-395E-4632-A049-F2835A287AE6}" destId="{7A4670AD-15D6-461B-BBE2-02450F44F049}" srcOrd="0" destOrd="0" presId="urn:microsoft.com/office/officeart/2005/8/layout/hierarchy2"/>
    <dgm:cxn modelId="{E677B0E9-E638-49D5-A9A0-27840D30D52E}" type="presParOf" srcId="{9153BCC5-1AD3-45EF-A84C-B3897A85F22B}" destId="{146A1321-41B5-4544-8822-DDCC4DC8C95D}" srcOrd="3" destOrd="0" presId="urn:microsoft.com/office/officeart/2005/8/layout/hierarchy2"/>
    <dgm:cxn modelId="{120A2152-E8F6-4AE4-92F3-56FE7AB7196B}" type="presParOf" srcId="{146A1321-41B5-4544-8822-DDCC4DC8C95D}" destId="{AD826A44-46C0-462B-B862-159706B0764B}" srcOrd="0" destOrd="0" presId="urn:microsoft.com/office/officeart/2005/8/layout/hierarchy2"/>
    <dgm:cxn modelId="{437599F1-B374-43A8-8F09-CFD4DC46270B}" type="presParOf" srcId="{146A1321-41B5-4544-8822-DDCC4DC8C95D}" destId="{23DD87F5-8833-4EDC-A1D6-F0366D1633CB}" srcOrd="1" destOrd="0" presId="urn:microsoft.com/office/officeart/2005/8/layout/hierarchy2"/>
    <dgm:cxn modelId="{C49C748D-8573-49C4-910A-6C6BD6592813}" type="presParOf" srcId="{A0D9022D-F3A6-4206-A39C-67C6A7538A7A}" destId="{41BDDE6D-3252-4223-B80B-E6A7B3BFE30F}" srcOrd="4" destOrd="0" presId="urn:microsoft.com/office/officeart/2005/8/layout/hierarchy2"/>
    <dgm:cxn modelId="{A571D8C7-1FF7-4713-9580-CC48E6DE0BEF}" type="presParOf" srcId="{41BDDE6D-3252-4223-B80B-E6A7B3BFE30F}" destId="{16D012C6-0675-4A57-B7EB-DB0600451646}" srcOrd="0" destOrd="0" presId="urn:microsoft.com/office/officeart/2005/8/layout/hierarchy2"/>
    <dgm:cxn modelId="{C6C5EB7D-13BF-4719-BDB2-61CF8C48FB48}" type="presParOf" srcId="{A0D9022D-F3A6-4206-A39C-67C6A7538A7A}" destId="{D4A606EF-EFC3-4312-9005-9A39EF149BAD}" srcOrd="5" destOrd="0" presId="urn:microsoft.com/office/officeart/2005/8/layout/hierarchy2"/>
    <dgm:cxn modelId="{E185294D-DAC8-40B7-A62D-B96793982E1A}" type="presParOf" srcId="{D4A606EF-EFC3-4312-9005-9A39EF149BAD}" destId="{9A9442A2-D373-4D10-83FE-5C11545BBE16}" srcOrd="0" destOrd="0" presId="urn:microsoft.com/office/officeart/2005/8/layout/hierarchy2"/>
    <dgm:cxn modelId="{4E6E69D5-09BC-458D-9A87-17AB34954B47}" type="presParOf" srcId="{D4A606EF-EFC3-4312-9005-9A39EF149BAD}" destId="{6251CE5C-A921-40F9-AD88-FD11C85AB8E5}" srcOrd="1" destOrd="0" presId="urn:microsoft.com/office/officeart/2005/8/layout/hierarchy2"/>
    <dgm:cxn modelId="{8B9F7E4D-0513-403B-B11D-DC787A2A62CE}" type="presParOf" srcId="{6251CE5C-A921-40F9-AD88-FD11C85AB8E5}" destId="{B0B0F637-21DF-4AA6-9272-EBA4D17F5B95}" srcOrd="0" destOrd="0" presId="urn:microsoft.com/office/officeart/2005/8/layout/hierarchy2"/>
    <dgm:cxn modelId="{5297EE3F-3A26-42F9-A7E7-C9A85F54DECE}" type="presParOf" srcId="{B0B0F637-21DF-4AA6-9272-EBA4D17F5B95}" destId="{7383FB21-66EA-4E46-823A-A33240BBBDE7}" srcOrd="0" destOrd="0" presId="urn:microsoft.com/office/officeart/2005/8/layout/hierarchy2"/>
    <dgm:cxn modelId="{3C0A6479-4ECE-45A3-B749-2AAC57841C59}" type="presParOf" srcId="{6251CE5C-A921-40F9-AD88-FD11C85AB8E5}" destId="{822FEB64-DF54-4B7E-8F9E-8198ED3BF264}" srcOrd="1" destOrd="0" presId="urn:microsoft.com/office/officeart/2005/8/layout/hierarchy2"/>
    <dgm:cxn modelId="{641AFB69-3D80-4BEB-8A97-0E36903BDD36}" type="presParOf" srcId="{822FEB64-DF54-4B7E-8F9E-8198ED3BF264}" destId="{5826B10A-6DD8-417F-AAA3-83A9A4FF7ED8}" srcOrd="0" destOrd="0" presId="urn:microsoft.com/office/officeart/2005/8/layout/hierarchy2"/>
    <dgm:cxn modelId="{5A5F83D6-BED5-42B2-B75C-7E5910A656C1}" type="presParOf" srcId="{822FEB64-DF54-4B7E-8F9E-8198ED3BF264}" destId="{E97BE080-0448-417D-BA4C-6907095BA58D}" srcOrd="1" destOrd="0" presId="urn:microsoft.com/office/officeart/2005/8/layout/hierarchy2"/>
    <dgm:cxn modelId="{397538DA-3545-4362-8DD6-3A5ED0C35055}" type="presParOf" srcId="{6251CE5C-A921-40F9-AD88-FD11C85AB8E5}" destId="{7C5A1523-4062-43C4-AACC-8152CD983EFA}" srcOrd="2" destOrd="0" presId="urn:microsoft.com/office/officeart/2005/8/layout/hierarchy2"/>
    <dgm:cxn modelId="{7226A786-F4BB-4970-A58B-8732A0459D19}" type="presParOf" srcId="{7C5A1523-4062-43C4-AACC-8152CD983EFA}" destId="{2E89E107-3028-4987-9C1A-32A15CE66BA6}" srcOrd="0" destOrd="0" presId="urn:microsoft.com/office/officeart/2005/8/layout/hierarchy2"/>
    <dgm:cxn modelId="{64C244D5-6325-4133-95A8-C1AEEDD3B4F3}" type="presParOf" srcId="{6251CE5C-A921-40F9-AD88-FD11C85AB8E5}" destId="{E11E549F-504A-42B2-B457-506D525F64B6}" srcOrd="3" destOrd="0" presId="urn:microsoft.com/office/officeart/2005/8/layout/hierarchy2"/>
    <dgm:cxn modelId="{E45C6D32-AED9-44DA-8144-E5CCE43D8B26}" type="presParOf" srcId="{E11E549F-504A-42B2-B457-506D525F64B6}" destId="{EC803851-D8F3-4CBC-B892-BE6747ABCE36}" srcOrd="0" destOrd="0" presId="urn:microsoft.com/office/officeart/2005/8/layout/hierarchy2"/>
    <dgm:cxn modelId="{2305A135-5925-4133-8E16-E4C20D56F4AE}" type="presParOf" srcId="{E11E549F-504A-42B2-B457-506D525F64B6}" destId="{A45D5AF2-B3E4-4112-B1C9-AADB71485E0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14E67-EB92-405D-BA27-518BAC74EE0A}">
      <dsp:nvSpPr>
        <dsp:cNvPr id="0" name=""/>
        <dsp:cNvSpPr/>
      </dsp:nvSpPr>
      <dsp:spPr>
        <a:xfrm>
          <a:off x="541938" y="1855153"/>
          <a:ext cx="990727" cy="495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/>
            <a:t>APBD</a:t>
          </a:r>
        </a:p>
      </dsp:txBody>
      <dsp:txXfrm>
        <a:off x="556447" y="1869662"/>
        <a:ext cx="961709" cy="466345"/>
      </dsp:txXfrm>
    </dsp:sp>
    <dsp:sp modelId="{055089DE-6CAB-46DC-9AFD-6655C65AC32C}">
      <dsp:nvSpPr>
        <dsp:cNvPr id="0" name=""/>
        <dsp:cNvSpPr/>
      </dsp:nvSpPr>
      <dsp:spPr>
        <a:xfrm rot="17230830">
          <a:off x="1060002" y="1450587"/>
          <a:ext cx="1341618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341618" y="113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800" kern="1200"/>
        </a:p>
      </dsp:txBody>
      <dsp:txXfrm>
        <a:off x="1697271" y="1428418"/>
        <a:ext cx="67080" cy="67080"/>
      </dsp:txXfrm>
    </dsp:sp>
    <dsp:sp modelId="{A4574D2D-46DF-4F62-BF18-C95B4DE8564F}">
      <dsp:nvSpPr>
        <dsp:cNvPr id="0" name=""/>
        <dsp:cNvSpPr/>
      </dsp:nvSpPr>
      <dsp:spPr>
        <a:xfrm>
          <a:off x="1928957" y="573399"/>
          <a:ext cx="1875893" cy="495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/>
            <a:t>Pendapatan</a:t>
          </a:r>
          <a:r>
            <a:rPr lang="en-ID" sz="1800" kern="1200" dirty="0"/>
            <a:t> </a:t>
          </a:r>
        </a:p>
      </dsp:txBody>
      <dsp:txXfrm>
        <a:off x="1943466" y="587908"/>
        <a:ext cx="1846875" cy="466345"/>
      </dsp:txXfrm>
    </dsp:sp>
    <dsp:sp modelId="{5FA44CF5-C106-4DCD-8B8B-EC5733FA3D21}">
      <dsp:nvSpPr>
        <dsp:cNvPr id="0" name=""/>
        <dsp:cNvSpPr/>
      </dsp:nvSpPr>
      <dsp:spPr>
        <a:xfrm rot="18289469">
          <a:off x="3656020" y="524876"/>
          <a:ext cx="693951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693951" y="1137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800" kern="1200"/>
        </a:p>
      </dsp:txBody>
      <dsp:txXfrm>
        <a:off x="3985647" y="518898"/>
        <a:ext cx="34697" cy="34697"/>
      </dsp:txXfrm>
    </dsp:sp>
    <dsp:sp modelId="{1A4749E5-9DD2-4E21-A920-67E2A451C89B}">
      <dsp:nvSpPr>
        <dsp:cNvPr id="0" name=""/>
        <dsp:cNvSpPr/>
      </dsp:nvSpPr>
      <dsp:spPr>
        <a:xfrm>
          <a:off x="4201141" y="3731"/>
          <a:ext cx="2090583" cy="495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800" kern="1200" dirty="0"/>
            <a:t>PAD</a:t>
          </a:r>
        </a:p>
      </dsp:txBody>
      <dsp:txXfrm>
        <a:off x="4215650" y="18240"/>
        <a:ext cx="2061565" cy="466345"/>
      </dsp:txXfrm>
    </dsp:sp>
    <dsp:sp modelId="{2227CAC2-272F-402D-8515-9DC611B1D83C}">
      <dsp:nvSpPr>
        <dsp:cNvPr id="0" name=""/>
        <dsp:cNvSpPr/>
      </dsp:nvSpPr>
      <dsp:spPr>
        <a:xfrm>
          <a:off x="3804850" y="809711"/>
          <a:ext cx="396291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396291" y="1137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800" kern="1200"/>
        </a:p>
      </dsp:txBody>
      <dsp:txXfrm>
        <a:off x="3993088" y="811174"/>
        <a:ext cx="19814" cy="19814"/>
      </dsp:txXfrm>
    </dsp:sp>
    <dsp:sp modelId="{4E7ED26F-05AA-473B-8598-744A9B4468A4}">
      <dsp:nvSpPr>
        <dsp:cNvPr id="0" name=""/>
        <dsp:cNvSpPr/>
      </dsp:nvSpPr>
      <dsp:spPr>
        <a:xfrm>
          <a:off x="4201141" y="573399"/>
          <a:ext cx="2474045" cy="495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/>
            <a:t>Dana </a:t>
          </a:r>
          <a:r>
            <a:rPr lang="en-ID" sz="1800" kern="1200" dirty="0" err="1"/>
            <a:t>Perimbangan</a:t>
          </a:r>
          <a:endParaRPr lang="en-ID" sz="1800" kern="1200" dirty="0"/>
        </a:p>
      </dsp:txBody>
      <dsp:txXfrm>
        <a:off x="4215650" y="587908"/>
        <a:ext cx="2445027" cy="466345"/>
      </dsp:txXfrm>
    </dsp:sp>
    <dsp:sp modelId="{CCDFB1DA-289B-4BCE-AC31-AA8A85BB6D5C}">
      <dsp:nvSpPr>
        <dsp:cNvPr id="0" name=""/>
        <dsp:cNvSpPr/>
      </dsp:nvSpPr>
      <dsp:spPr>
        <a:xfrm rot="3310531">
          <a:off x="3656020" y="1094545"/>
          <a:ext cx="693951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693951" y="1137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800" kern="1200"/>
        </a:p>
      </dsp:txBody>
      <dsp:txXfrm>
        <a:off x="3985647" y="1088567"/>
        <a:ext cx="34697" cy="34697"/>
      </dsp:txXfrm>
    </dsp:sp>
    <dsp:sp modelId="{789671EE-D32E-44F1-8EB5-74474F1A6166}">
      <dsp:nvSpPr>
        <dsp:cNvPr id="0" name=""/>
        <dsp:cNvSpPr/>
      </dsp:nvSpPr>
      <dsp:spPr>
        <a:xfrm>
          <a:off x="4201141" y="1143068"/>
          <a:ext cx="2503796" cy="495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/>
            <a:t>Lain-lain </a:t>
          </a:r>
          <a:r>
            <a:rPr lang="en-ID" sz="1800" kern="1200" dirty="0" err="1"/>
            <a:t>Pendapatan</a:t>
          </a:r>
          <a:endParaRPr lang="en-ID" sz="1800" kern="1200" dirty="0"/>
        </a:p>
      </dsp:txBody>
      <dsp:txXfrm>
        <a:off x="4215650" y="1157577"/>
        <a:ext cx="2474778" cy="466345"/>
      </dsp:txXfrm>
    </dsp:sp>
    <dsp:sp modelId="{F2B93A54-577B-45C7-9C8F-A40AC83110B2}">
      <dsp:nvSpPr>
        <dsp:cNvPr id="0" name=""/>
        <dsp:cNvSpPr/>
      </dsp:nvSpPr>
      <dsp:spPr>
        <a:xfrm rot="1364024">
          <a:off x="1520362" y="2152669"/>
          <a:ext cx="316754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316754" y="113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800" kern="1200"/>
        </a:p>
      </dsp:txBody>
      <dsp:txXfrm>
        <a:off x="1670820" y="2156121"/>
        <a:ext cx="15837" cy="15837"/>
      </dsp:txXfrm>
    </dsp:sp>
    <dsp:sp modelId="{2C6B2A7F-8B3F-40CF-8232-0FD1FF147497}">
      <dsp:nvSpPr>
        <dsp:cNvPr id="0" name=""/>
        <dsp:cNvSpPr/>
      </dsp:nvSpPr>
      <dsp:spPr>
        <a:xfrm>
          <a:off x="1824812" y="1977563"/>
          <a:ext cx="2053629" cy="495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/>
            <a:t>Belanja</a:t>
          </a:r>
          <a:endParaRPr lang="en-ID" sz="1800" kern="1200" dirty="0"/>
        </a:p>
      </dsp:txBody>
      <dsp:txXfrm>
        <a:off x="1839321" y="1992072"/>
        <a:ext cx="2024611" cy="466345"/>
      </dsp:txXfrm>
    </dsp:sp>
    <dsp:sp modelId="{7AB806DA-73BE-4B09-82F6-C2B394795A01}">
      <dsp:nvSpPr>
        <dsp:cNvPr id="0" name=""/>
        <dsp:cNvSpPr/>
      </dsp:nvSpPr>
      <dsp:spPr>
        <a:xfrm rot="19926756">
          <a:off x="3845565" y="2081461"/>
          <a:ext cx="566188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566188" y="1137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800" kern="1200"/>
        </a:p>
      </dsp:txBody>
      <dsp:txXfrm>
        <a:off x="4114505" y="2078677"/>
        <a:ext cx="28309" cy="28309"/>
      </dsp:txXfrm>
    </dsp:sp>
    <dsp:sp modelId="{C50CC185-54EE-433E-9A65-801D8B0CD97A}">
      <dsp:nvSpPr>
        <dsp:cNvPr id="0" name=""/>
        <dsp:cNvSpPr/>
      </dsp:nvSpPr>
      <dsp:spPr>
        <a:xfrm>
          <a:off x="4378878" y="1712736"/>
          <a:ext cx="2354632" cy="495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/>
            <a:t>Belanja</a:t>
          </a:r>
          <a:r>
            <a:rPr lang="en-ID" sz="1800" kern="1200" dirty="0"/>
            <a:t> </a:t>
          </a:r>
          <a:r>
            <a:rPr lang="en-ID" sz="1800" kern="1200" dirty="0" err="1"/>
            <a:t>Langsung</a:t>
          </a:r>
          <a:endParaRPr lang="en-ID" sz="1800" kern="1200" dirty="0"/>
        </a:p>
      </dsp:txBody>
      <dsp:txXfrm>
        <a:off x="4393387" y="1727245"/>
        <a:ext cx="2325614" cy="466345"/>
      </dsp:txXfrm>
    </dsp:sp>
    <dsp:sp modelId="{123E60D5-395E-4632-A049-F2835A287AE6}">
      <dsp:nvSpPr>
        <dsp:cNvPr id="0" name=""/>
        <dsp:cNvSpPr/>
      </dsp:nvSpPr>
      <dsp:spPr>
        <a:xfrm rot="1880867">
          <a:off x="3835673" y="2366295"/>
          <a:ext cx="585973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585973" y="1137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800" kern="1200"/>
        </a:p>
      </dsp:txBody>
      <dsp:txXfrm>
        <a:off x="4114010" y="2363016"/>
        <a:ext cx="29298" cy="29298"/>
      </dsp:txXfrm>
    </dsp:sp>
    <dsp:sp modelId="{AD826A44-46C0-462B-B862-159706B0764B}">
      <dsp:nvSpPr>
        <dsp:cNvPr id="0" name=""/>
        <dsp:cNvSpPr/>
      </dsp:nvSpPr>
      <dsp:spPr>
        <a:xfrm>
          <a:off x="4378878" y="2282404"/>
          <a:ext cx="2322265" cy="495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/>
            <a:t>Tidak</a:t>
          </a:r>
          <a:r>
            <a:rPr lang="en-ID" sz="1800" kern="1200" dirty="0"/>
            <a:t> </a:t>
          </a:r>
          <a:r>
            <a:rPr lang="en-ID" sz="1800" kern="1200" dirty="0" err="1"/>
            <a:t>Langsung</a:t>
          </a:r>
          <a:endParaRPr lang="en-ID" sz="1800" kern="1200" dirty="0"/>
        </a:p>
      </dsp:txBody>
      <dsp:txXfrm>
        <a:off x="4393387" y="2296913"/>
        <a:ext cx="2293247" cy="466345"/>
      </dsp:txXfrm>
    </dsp:sp>
    <dsp:sp modelId="{41BDDE6D-3252-4223-B80B-E6A7B3BFE30F}">
      <dsp:nvSpPr>
        <dsp:cNvPr id="0" name=""/>
        <dsp:cNvSpPr/>
      </dsp:nvSpPr>
      <dsp:spPr>
        <a:xfrm rot="4369170">
          <a:off x="1060002" y="2732341"/>
          <a:ext cx="1341618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341618" y="113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800" kern="1200"/>
        </a:p>
      </dsp:txBody>
      <dsp:txXfrm>
        <a:off x="1697271" y="2710172"/>
        <a:ext cx="67080" cy="67080"/>
      </dsp:txXfrm>
    </dsp:sp>
    <dsp:sp modelId="{9A9442A2-D373-4D10-83FE-5C11545BBE16}">
      <dsp:nvSpPr>
        <dsp:cNvPr id="0" name=""/>
        <dsp:cNvSpPr/>
      </dsp:nvSpPr>
      <dsp:spPr>
        <a:xfrm>
          <a:off x="1928957" y="3136907"/>
          <a:ext cx="1846141" cy="495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/>
            <a:t>Pembiayaan</a:t>
          </a:r>
          <a:endParaRPr lang="en-ID" sz="1800" kern="1200" dirty="0"/>
        </a:p>
      </dsp:txBody>
      <dsp:txXfrm>
        <a:off x="1943466" y="3151416"/>
        <a:ext cx="1817123" cy="466345"/>
      </dsp:txXfrm>
    </dsp:sp>
    <dsp:sp modelId="{B0B0F637-21DF-4AA6-9272-EBA4D17F5B95}">
      <dsp:nvSpPr>
        <dsp:cNvPr id="0" name=""/>
        <dsp:cNvSpPr/>
      </dsp:nvSpPr>
      <dsp:spPr>
        <a:xfrm rot="19533168">
          <a:off x="3732965" y="3237305"/>
          <a:ext cx="480557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480557" y="1137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800" kern="1200"/>
        </a:p>
      </dsp:txBody>
      <dsp:txXfrm>
        <a:off x="3961230" y="3236662"/>
        <a:ext cx="24027" cy="24027"/>
      </dsp:txXfrm>
    </dsp:sp>
    <dsp:sp modelId="{5826B10A-6DD8-417F-AAA3-83A9A4FF7ED8}">
      <dsp:nvSpPr>
        <dsp:cNvPr id="0" name=""/>
        <dsp:cNvSpPr/>
      </dsp:nvSpPr>
      <dsp:spPr>
        <a:xfrm>
          <a:off x="4171390" y="2865081"/>
          <a:ext cx="2650850" cy="495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/>
            <a:t>Penerimaan</a:t>
          </a:r>
          <a:r>
            <a:rPr lang="en-ID" sz="1800" kern="1200" dirty="0"/>
            <a:t> </a:t>
          </a:r>
          <a:r>
            <a:rPr lang="en-ID" sz="1800" kern="1200" dirty="0" err="1"/>
            <a:t>Pembiayaan</a:t>
          </a:r>
          <a:endParaRPr lang="en-ID" sz="1800" kern="1200" dirty="0"/>
        </a:p>
      </dsp:txBody>
      <dsp:txXfrm>
        <a:off x="4185899" y="2879590"/>
        <a:ext cx="2621832" cy="466345"/>
      </dsp:txXfrm>
    </dsp:sp>
    <dsp:sp modelId="{7C5A1523-4062-43C4-AACC-8152CD983EFA}">
      <dsp:nvSpPr>
        <dsp:cNvPr id="0" name=""/>
        <dsp:cNvSpPr/>
      </dsp:nvSpPr>
      <dsp:spPr>
        <a:xfrm rot="2142401">
          <a:off x="3729227" y="3515635"/>
          <a:ext cx="488033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488033" y="1137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800" kern="1200"/>
        </a:p>
      </dsp:txBody>
      <dsp:txXfrm>
        <a:off x="3961043" y="3514805"/>
        <a:ext cx="24401" cy="24401"/>
      </dsp:txXfrm>
    </dsp:sp>
    <dsp:sp modelId="{EC803851-D8F3-4CBC-B892-BE6747ABCE36}">
      <dsp:nvSpPr>
        <dsp:cNvPr id="0" name=""/>
        <dsp:cNvSpPr/>
      </dsp:nvSpPr>
      <dsp:spPr>
        <a:xfrm>
          <a:off x="4171390" y="3421741"/>
          <a:ext cx="2771590" cy="495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/>
            <a:t>Pengeluaran</a:t>
          </a:r>
          <a:r>
            <a:rPr lang="en-ID" sz="1800" kern="1200" dirty="0"/>
            <a:t> </a:t>
          </a:r>
          <a:r>
            <a:rPr lang="en-ID" sz="1800" kern="1200" dirty="0" err="1"/>
            <a:t>Pembiayaan</a:t>
          </a:r>
          <a:endParaRPr lang="en-ID" sz="1800" kern="1200" dirty="0"/>
        </a:p>
      </dsp:txBody>
      <dsp:txXfrm>
        <a:off x="4185899" y="3436250"/>
        <a:ext cx="2742572" cy="466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96F84243-AE00-4B48-9BFA-C8AA21A8B7C1}" type="datetimeFigureOut">
              <a:rPr lang="en-ID" smtClean="0"/>
              <a:t>10/02/2019</a:t>
            </a:fld>
            <a:endParaRPr lang="en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AC453743-39D0-4C17-B5FC-7141D255B798}" type="slidenum">
              <a:rPr lang="en-ID" smtClean="0"/>
              <a:t>‹#›</a:t>
            </a:fld>
            <a:endParaRPr lang="en-ID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6238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4243-AE00-4B48-9BFA-C8AA21A8B7C1}" type="datetimeFigureOut">
              <a:rPr lang="en-ID" smtClean="0"/>
              <a:t>10/02/2019</a:t>
            </a:fld>
            <a:endParaRPr lang="en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3743-39D0-4C17-B5FC-7141D255B798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5064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6F84243-AE00-4B48-9BFA-C8AA21A8B7C1}" type="datetimeFigureOut">
              <a:rPr lang="en-ID" smtClean="0"/>
              <a:t>10/02/2019</a:t>
            </a:fld>
            <a:endParaRPr lang="en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C453743-39D0-4C17-B5FC-7141D255B798}" type="slidenum">
              <a:rPr lang="en-ID" smtClean="0"/>
              <a:t>‹#›</a:t>
            </a:fld>
            <a:endParaRPr lang="en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2975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4243-AE00-4B48-9BFA-C8AA21A8B7C1}" type="datetimeFigureOut">
              <a:rPr lang="en-ID" smtClean="0"/>
              <a:t>10/02/2019</a:t>
            </a:fld>
            <a:endParaRPr lang="en-ID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3743-39D0-4C17-B5FC-7141D255B798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07372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4243-AE00-4B48-9BFA-C8AA21A8B7C1}" type="datetimeFigureOut">
              <a:rPr lang="en-ID" smtClean="0"/>
              <a:t>10/02/2019</a:t>
            </a:fld>
            <a:endParaRPr lang="en-ID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3743-39D0-4C17-B5FC-7141D255B798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36117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4243-AE00-4B48-9BFA-C8AA21A8B7C1}" type="datetimeFigureOut">
              <a:rPr lang="en-ID" smtClean="0"/>
              <a:t>10/02/2019</a:t>
            </a:fld>
            <a:endParaRPr lang="en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3743-39D0-4C17-B5FC-7141D255B798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169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4243-AE00-4B48-9BFA-C8AA21A8B7C1}" type="datetimeFigureOut">
              <a:rPr lang="en-ID" smtClean="0"/>
              <a:t>10/02/2019</a:t>
            </a:fld>
            <a:endParaRPr lang="en-ID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3743-39D0-4C17-B5FC-7141D255B798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2626380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96F84243-AE00-4B48-9BFA-C8AA21A8B7C1}" type="datetimeFigureOut">
              <a:rPr lang="en-ID" smtClean="0"/>
              <a:t>10/02/2019</a:t>
            </a:fld>
            <a:endParaRPr lang="en-ID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ID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AC453743-39D0-4C17-B5FC-7141D255B798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0370604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96F84243-AE00-4B48-9BFA-C8AA21A8B7C1}" type="datetimeFigureOut">
              <a:rPr lang="en-ID" smtClean="0"/>
              <a:t>10/02/2019</a:t>
            </a:fld>
            <a:endParaRPr lang="en-ID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AC453743-39D0-4C17-B5FC-7141D255B798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59668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4243-AE00-4B48-9BFA-C8AA21A8B7C1}" type="datetimeFigureOut">
              <a:rPr lang="en-ID" smtClean="0"/>
              <a:t>10/02/2019</a:t>
            </a:fld>
            <a:endParaRPr lang="en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3743-39D0-4C17-B5FC-7141D255B798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92821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96F84243-AE00-4B48-9BFA-C8AA21A8B7C1}" type="datetimeFigureOut">
              <a:rPr lang="en-ID" smtClean="0"/>
              <a:t>10/02/2019</a:t>
            </a:fld>
            <a:endParaRPr lang="en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AC453743-39D0-4C17-B5FC-7141D255B798}" type="slidenum">
              <a:rPr lang="en-ID" smtClean="0"/>
              <a:t>‹#›</a:t>
            </a:fld>
            <a:endParaRPr lang="en-ID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22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96F84243-AE00-4B48-9BFA-C8AA21A8B7C1}" type="datetimeFigureOut">
              <a:rPr lang="en-ID" smtClean="0"/>
              <a:t>10/02/2019</a:t>
            </a:fld>
            <a:endParaRPr lang="en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AC453743-39D0-4C17-B5FC-7141D255B798}" type="slidenum">
              <a:rPr lang="en-ID" smtClean="0"/>
              <a:t>‹#›</a:t>
            </a:fld>
            <a:endParaRPr lang="en-ID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03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B5FF1-5007-4A15-8DEF-4267C6A2F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07502" y="2743205"/>
            <a:ext cx="4284498" cy="1643269"/>
          </a:xfrm>
        </p:spPr>
        <p:txBody>
          <a:bodyPr>
            <a:noAutofit/>
          </a:bodyPr>
          <a:lstStyle/>
          <a:p>
            <a:r>
              <a:rPr lang="en-ID" sz="2400" dirty="0"/>
              <a:t>ANALISIS DAN PREDIKSI</a:t>
            </a:r>
            <a:br>
              <a:rPr lang="en-ID" sz="2400" dirty="0"/>
            </a:br>
            <a:r>
              <a:rPr lang="en-ID" sz="2400" dirty="0"/>
              <a:t>PENDAPATAN, BELANJA DAN PEMBIAYAAN TAHUN 2020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25176B-0740-445C-9C48-12561F42E3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D" sz="1800" dirty="0"/>
              <a:t>OLEH:</a:t>
            </a:r>
          </a:p>
          <a:p>
            <a:pPr>
              <a:spcBef>
                <a:spcPts val="0"/>
              </a:spcBef>
            </a:pPr>
            <a:r>
              <a:rPr lang="en-ID" sz="1800" dirty="0"/>
              <a:t>BADAN KEUANGAN DAERAH </a:t>
            </a:r>
          </a:p>
          <a:p>
            <a:pPr>
              <a:spcBef>
                <a:spcPts val="0"/>
              </a:spcBef>
            </a:pPr>
            <a:r>
              <a:rPr lang="en-ID" sz="1800" dirty="0"/>
              <a:t>KABUPATEN BULELENG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CE9CCA-0E51-49C5-890F-B9CD7C4DB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405" y="816981"/>
            <a:ext cx="1931186" cy="183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48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FC63C-86BA-4C3B-A16B-74CE1100C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STRUKTUR APBD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3904C49-D515-4EE1-B0D7-D2D9C7AFD0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4558565"/>
              </p:ext>
            </p:extLst>
          </p:nvPr>
        </p:nvGraphicFramePr>
        <p:xfrm>
          <a:off x="3515589" y="2438399"/>
          <a:ext cx="7484919" cy="392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4616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8B688-F21A-41F6-969E-624F141E9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1469492"/>
            <a:ext cx="8770571" cy="703864"/>
          </a:xfrm>
        </p:spPr>
        <p:txBody>
          <a:bodyPr>
            <a:normAutofit fontScale="90000"/>
          </a:bodyPr>
          <a:lstStyle/>
          <a:p>
            <a:r>
              <a:rPr lang="en-ID" dirty="0">
                <a:latin typeface="Maiandra GD" panose="020E0502030308020204" pitchFamily="34" charset="0"/>
              </a:rPr>
              <a:t>PENDAPATAN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5BFB3-7D56-43F4-8D60-8535CA2E2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254441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D" dirty="0" err="1">
                <a:solidFill>
                  <a:srgbClr val="00B050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Pendapatan</a:t>
            </a:r>
            <a:r>
              <a:rPr lang="en-ID" dirty="0">
                <a:solidFill>
                  <a:srgbClr val="00B050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Daerah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adalah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semua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chemeClr val="accent2">
                    <a:lumMod val="75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hak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daerah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yang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diakui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sebagai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rgbClr val="00B0F0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penambah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rgbClr val="00B0F0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nilai</a:t>
            </a:r>
            <a:r>
              <a:rPr lang="en-ID" dirty="0">
                <a:solidFill>
                  <a:srgbClr val="00B0F0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rgbClr val="00B0F0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kekayaan</a:t>
            </a:r>
            <a:r>
              <a:rPr lang="en-ID" dirty="0">
                <a:solidFill>
                  <a:srgbClr val="00B0F0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rgbClr val="00B0F0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bersih</a:t>
            </a:r>
            <a:r>
              <a:rPr lang="en-ID" dirty="0">
                <a:solidFill>
                  <a:srgbClr val="00B0F0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daerah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dalam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periode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tahun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anggaran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tertentu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.</a:t>
            </a:r>
          </a:p>
          <a:p>
            <a:pPr marL="0" indent="0">
              <a:buNone/>
            </a:pP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Struktur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Pendapatan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Daerah:</a:t>
            </a:r>
          </a:p>
          <a:p>
            <a:pPr marL="834390" lvl="1" indent="-514350">
              <a:buAutoNum type="alphaLcPeriod"/>
            </a:pP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Pendapatan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Asli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Daerah</a:t>
            </a:r>
          </a:p>
          <a:p>
            <a:pPr marL="834390" lvl="1" indent="-514350">
              <a:buAutoNum type="alphaLcPeriod"/>
            </a:pP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Pendapatan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Dana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Perimbangan</a:t>
            </a:r>
            <a:endParaRPr lang="en-ID" dirty="0">
              <a:solidFill>
                <a:schemeClr val="tx2">
                  <a:lumMod val="90000"/>
                  <a:lumOff val="10000"/>
                </a:schemeClr>
              </a:solidFill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  <a:p>
            <a:pPr marL="834390" lvl="1" indent="-514350">
              <a:buAutoNum type="alphaLcPeriod"/>
            </a:pP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Lain-lain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Pendapatan</a:t>
            </a:r>
            <a:r>
              <a:rPr lang="en-ID" dirty="0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 yang </a:t>
            </a:r>
            <a:r>
              <a:rPr lang="en-ID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Sah</a:t>
            </a:r>
            <a:endParaRPr lang="en-ID" dirty="0">
              <a:solidFill>
                <a:schemeClr val="tx2">
                  <a:lumMod val="90000"/>
                  <a:lumOff val="10000"/>
                </a:schemeClr>
              </a:solidFill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337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3AA1-55CC-46CA-97D3-441B7A54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7684" y="1045418"/>
            <a:ext cx="8770571" cy="1141185"/>
          </a:xfrm>
        </p:spPr>
        <p:txBody>
          <a:bodyPr>
            <a:noAutofit/>
          </a:bodyPr>
          <a:lstStyle/>
          <a:p>
            <a:r>
              <a:rPr lang="en-ID" sz="3600" dirty="0">
                <a:latin typeface="Maiandra GD" panose="020E0502030308020204" pitchFamily="34" charset="0"/>
              </a:rPr>
              <a:t>GAMBARAN </a:t>
            </a:r>
            <a:r>
              <a:rPr lang="en-ID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iandra GD" panose="020E0502030308020204" pitchFamily="34" charset="0"/>
              </a:rPr>
              <a:t>RPJMD</a:t>
            </a:r>
            <a:r>
              <a:rPr lang="en-ID" sz="3600" dirty="0">
                <a:latin typeface="Maiandra GD" panose="020E0502030308020204" pitchFamily="34" charset="0"/>
              </a:rPr>
              <a:t> KABUPATEN BULELENG 2017-2022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CEF415C-9743-449C-9B61-C1E48211B7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5761928"/>
              </p:ext>
            </p:extLst>
          </p:nvPr>
        </p:nvGraphicFramePr>
        <p:xfrm>
          <a:off x="929548" y="2329209"/>
          <a:ext cx="5326744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A244C92-A6CC-4CE4-8CE8-30A34F918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313005"/>
              </p:ext>
            </p:extLst>
          </p:nvPr>
        </p:nvGraphicFramePr>
        <p:xfrm>
          <a:off x="6921157" y="2760412"/>
          <a:ext cx="4783114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921">
                  <a:extLst>
                    <a:ext uri="{9D8B030D-6E8A-4147-A177-3AD203B41FA5}">
                      <a16:colId xmlns:a16="http://schemas.microsoft.com/office/drawing/2014/main" val="2494766955"/>
                    </a:ext>
                  </a:extLst>
                </a:gridCol>
                <a:gridCol w="845128">
                  <a:extLst>
                    <a:ext uri="{9D8B030D-6E8A-4147-A177-3AD203B41FA5}">
                      <a16:colId xmlns:a16="http://schemas.microsoft.com/office/drawing/2014/main" val="3279685643"/>
                    </a:ext>
                  </a:extLst>
                </a:gridCol>
                <a:gridCol w="1191491">
                  <a:extLst>
                    <a:ext uri="{9D8B030D-6E8A-4147-A177-3AD203B41FA5}">
                      <a16:colId xmlns:a16="http://schemas.microsoft.com/office/drawing/2014/main" val="1654070047"/>
                    </a:ext>
                  </a:extLst>
                </a:gridCol>
                <a:gridCol w="942109">
                  <a:extLst>
                    <a:ext uri="{9D8B030D-6E8A-4147-A177-3AD203B41FA5}">
                      <a16:colId xmlns:a16="http://schemas.microsoft.com/office/drawing/2014/main" val="1430217231"/>
                    </a:ext>
                  </a:extLst>
                </a:gridCol>
                <a:gridCol w="1098465">
                  <a:extLst>
                    <a:ext uri="{9D8B030D-6E8A-4147-A177-3AD203B41FA5}">
                      <a16:colId xmlns:a16="http://schemas.microsoft.com/office/drawing/2014/main" val="1665956517"/>
                    </a:ext>
                  </a:extLst>
                </a:gridCol>
              </a:tblGrid>
              <a:tr h="439805">
                <a:tc>
                  <a:txBody>
                    <a:bodyPr/>
                    <a:lstStyle/>
                    <a:p>
                      <a:pPr algn="ctr"/>
                      <a:r>
                        <a:rPr lang="en-ID" sz="1400" b="0" dirty="0" err="1"/>
                        <a:t>Tahun</a:t>
                      </a:r>
                      <a:endParaRPr lang="en-ID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b="0" dirty="0"/>
                        <a:t>PAD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b="0" dirty="0"/>
                        <a:t>Dana </a:t>
                      </a:r>
                      <a:r>
                        <a:rPr lang="en-ID" sz="1400" b="0" dirty="0" err="1"/>
                        <a:t>Perimbangan</a:t>
                      </a:r>
                      <a:endParaRPr lang="en-ID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b="0" dirty="0"/>
                        <a:t>Lain-Lain </a:t>
                      </a:r>
                      <a:r>
                        <a:rPr lang="en-ID" sz="1400" b="0" dirty="0" err="1"/>
                        <a:t>Pdpt</a:t>
                      </a:r>
                      <a:endParaRPr lang="en-ID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b="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32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351,807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1.338,584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466,998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2.157,390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13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371,366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1.270,128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483,121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2.124,617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531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412,098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1.334,905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486,132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2.233,136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25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457,361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1.402,985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511,956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2.372,303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825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507,345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1.474,537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541,647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2.523,530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96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14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562,087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1.549,739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573,731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2.685,558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43344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EC0CF75-FF76-44DB-9AD1-3BB4EEA575F3}"/>
              </a:ext>
            </a:extLst>
          </p:cNvPr>
          <p:cNvSpPr/>
          <p:nvPr/>
        </p:nvSpPr>
        <p:spPr>
          <a:xfrm>
            <a:off x="9329866" y="2442542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3378396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57D92-089C-4702-BCFE-2A497C35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292" y="934110"/>
            <a:ext cx="8770571" cy="1283443"/>
          </a:xfrm>
        </p:spPr>
        <p:txBody>
          <a:bodyPr>
            <a:normAutofit fontScale="90000"/>
          </a:bodyPr>
          <a:lstStyle/>
          <a:p>
            <a:pPr algn="r"/>
            <a:r>
              <a:rPr lang="en-ID" sz="4000" dirty="0" err="1">
                <a:latin typeface="Maiandra GD" panose="020E0502030308020204" pitchFamily="34" charset="0"/>
              </a:rPr>
              <a:t>Komposisi</a:t>
            </a:r>
            <a:r>
              <a:rPr lang="en-ID" sz="4000" dirty="0">
                <a:latin typeface="Maiandra GD" panose="020E0502030308020204" pitchFamily="34" charset="0"/>
              </a:rPr>
              <a:t> </a:t>
            </a:r>
            <a:r>
              <a:rPr lang="en-ID" sz="4000" dirty="0" err="1">
                <a:solidFill>
                  <a:srgbClr val="FFC000"/>
                </a:solidFill>
                <a:latin typeface="Maiandra GD" panose="020E0502030308020204" pitchFamily="34" charset="0"/>
              </a:rPr>
              <a:t>Pendapatan</a:t>
            </a:r>
            <a:r>
              <a:rPr lang="en-ID" sz="4000" dirty="0">
                <a:solidFill>
                  <a:srgbClr val="FFC000"/>
                </a:solidFill>
                <a:latin typeface="Maiandra GD" panose="020E0502030308020204" pitchFamily="34" charset="0"/>
              </a:rPr>
              <a:t> Daerah </a:t>
            </a:r>
            <a:br>
              <a:rPr lang="en-ID" sz="4000" dirty="0">
                <a:latin typeface="Maiandra GD" panose="020E0502030308020204" pitchFamily="34" charset="0"/>
              </a:rPr>
            </a:br>
            <a:r>
              <a:rPr lang="en-ID" sz="4000" dirty="0" err="1">
                <a:latin typeface="Maiandra GD" panose="020E0502030308020204" pitchFamily="34" charset="0"/>
              </a:rPr>
              <a:t>Kabupaten</a:t>
            </a:r>
            <a:r>
              <a:rPr lang="en-ID" sz="4000" dirty="0">
                <a:latin typeface="Maiandra GD" panose="020E0502030308020204" pitchFamily="34" charset="0"/>
              </a:rPr>
              <a:t> </a:t>
            </a:r>
            <a:r>
              <a:rPr lang="en-ID" sz="4000" dirty="0" err="1">
                <a:latin typeface="Maiandra GD" panose="020E0502030308020204" pitchFamily="34" charset="0"/>
              </a:rPr>
              <a:t>Buleleng</a:t>
            </a:r>
            <a:r>
              <a:rPr lang="en-ID" sz="4000" dirty="0">
                <a:latin typeface="Maiandra GD" panose="020E0502030308020204" pitchFamily="34" charset="0"/>
              </a:rPr>
              <a:t> </a:t>
            </a:r>
            <a:r>
              <a:rPr lang="en-ID" sz="4000" dirty="0" err="1">
                <a:latin typeface="Maiandra GD" panose="020E0502030308020204" pitchFamily="34" charset="0"/>
              </a:rPr>
              <a:t>Periode</a:t>
            </a:r>
            <a:r>
              <a:rPr lang="en-ID" sz="4000" dirty="0">
                <a:latin typeface="Maiandra GD" panose="020E0502030308020204" pitchFamily="34" charset="0"/>
              </a:rPr>
              <a:t> 2018-2022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57C1F98-9299-484C-9C1A-9F4E374392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7151662"/>
              </p:ext>
            </p:extLst>
          </p:nvPr>
        </p:nvGraphicFramePr>
        <p:xfrm>
          <a:off x="1021084" y="2317999"/>
          <a:ext cx="2570017" cy="206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59DD50AE-D7C5-45D1-94AB-77DD7D1CDC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1087086"/>
              </p:ext>
            </p:extLst>
          </p:nvPr>
        </p:nvGraphicFramePr>
        <p:xfrm>
          <a:off x="6435438" y="2317999"/>
          <a:ext cx="2570016" cy="206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76F16CF1-A8A7-4000-8FFC-BF7C97B24C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3739243"/>
              </p:ext>
            </p:extLst>
          </p:nvPr>
        </p:nvGraphicFramePr>
        <p:xfrm>
          <a:off x="3714513" y="2317998"/>
          <a:ext cx="2570016" cy="2067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EE6C40EF-F92E-4382-8F51-19DFDE3896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6729362"/>
              </p:ext>
            </p:extLst>
          </p:nvPr>
        </p:nvGraphicFramePr>
        <p:xfrm>
          <a:off x="6435438" y="4770254"/>
          <a:ext cx="2570016" cy="2067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E7DF4CF3-427B-487E-A462-99426AD4F8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2113876"/>
              </p:ext>
            </p:extLst>
          </p:nvPr>
        </p:nvGraphicFramePr>
        <p:xfrm>
          <a:off x="3728581" y="4770685"/>
          <a:ext cx="2570016" cy="2090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Content Placeholder 5">
            <a:extLst>
              <a:ext uri="{FF2B5EF4-FFF2-40B4-BE49-F238E27FC236}">
                <a16:creationId xmlns:a16="http://schemas.microsoft.com/office/drawing/2014/main" id="{12A26F32-5305-4F3E-8AA3-92F5305E9B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604612"/>
              </p:ext>
            </p:extLst>
          </p:nvPr>
        </p:nvGraphicFramePr>
        <p:xfrm>
          <a:off x="1059873" y="4770254"/>
          <a:ext cx="2570017" cy="2067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045A5DC5-2BBB-4FEC-8935-FC2D1EB9E151}"/>
              </a:ext>
            </a:extLst>
          </p:cNvPr>
          <p:cNvSpPr/>
          <p:nvPr/>
        </p:nvSpPr>
        <p:spPr>
          <a:xfrm>
            <a:off x="9144000" y="4078292"/>
            <a:ext cx="318655" cy="235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F70918-1D5F-4480-AA06-9C0D64CE3F9D}"/>
              </a:ext>
            </a:extLst>
          </p:cNvPr>
          <p:cNvSpPr/>
          <p:nvPr/>
        </p:nvSpPr>
        <p:spPr>
          <a:xfrm>
            <a:off x="9150716" y="4562255"/>
            <a:ext cx="318655" cy="23552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B5EEA0-5C0B-417B-8579-D61438A3C127}"/>
              </a:ext>
            </a:extLst>
          </p:cNvPr>
          <p:cNvSpPr/>
          <p:nvPr/>
        </p:nvSpPr>
        <p:spPr>
          <a:xfrm>
            <a:off x="9164357" y="5080726"/>
            <a:ext cx="318655" cy="23552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851050-1D81-4A47-9934-399A073833B9}"/>
              </a:ext>
            </a:extLst>
          </p:cNvPr>
          <p:cNvSpPr/>
          <p:nvPr/>
        </p:nvSpPr>
        <p:spPr>
          <a:xfrm>
            <a:off x="9535886" y="4064222"/>
            <a:ext cx="1973943" cy="279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>
                <a:solidFill>
                  <a:srgbClr val="FF0000"/>
                </a:solidFill>
              </a:rPr>
              <a:t>PAD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AD28A0-10EC-4CEE-9ACE-78526E4D9C26}"/>
              </a:ext>
            </a:extLst>
          </p:cNvPr>
          <p:cNvSpPr/>
          <p:nvPr/>
        </p:nvSpPr>
        <p:spPr>
          <a:xfrm>
            <a:off x="9535885" y="4517589"/>
            <a:ext cx="1973943" cy="279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>
                <a:solidFill>
                  <a:srgbClr val="FF0000"/>
                </a:solidFill>
              </a:rPr>
              <a:t>Dana </a:t>
            </a:r>
            <a:r>
              <a:rPr lang="en-ID" dirty="0" err="1">
                <a:solidFill>
                  <a:srgbClr val="FF0000"/>
                </a:solidFill>
              </a:rPr>
              <a:t>Perimbangan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7140B1-18EB-4E48-8C5D-28BAC37A07A6}"/>
              </a:ext>
            </a:extLst>
          </p:cNvPr>
          <p:cNvSpPr/>
          <p:nvPr/>
        </p:nvSpPr>
        <p:spPr>
          <a:xfrm>
            <a:off x="9546112" y="5066656"/>
            <a:ext cx="1973943" cy="279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>
                <a:solidFill>
                  <a:srgbClr val="FF0000"/>
                </a:solidFill>
              </a:rPr>
              <a:t>Lain2 </a:t>
            </a:r>
            <a:r>
              <a:rPr lang="en-ID" dirty="0" err="1">
                <a:solidFill>
                  <a:srgbClr val="FF0000"/>
                </a:solidFill>
              </a:rPr>
              <a:t>Pendapatan</a:t>
            </a:r>
            <a:endParaRPr lang="en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281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C927B-B148-44EA-8124-5B450FC60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2011" y="1197272"/>
            <a:ext cx="8876711" cy="810532"/>
          </a:xfrm>
        </p:spPr>
        <p:txBody>
          <a:bodyPr>
            <a:normAutofit fontScale="90000"/>
          </a:bodyPr>
          <a:lstStyle/>
          <a:p>
            <a:pPr algn="r"/>
            <a:r>
              <a:rPr lang="en-ID" sz="6700" dirty="0">
                <a:latin typeface="Maiandra GD" panose="020E0502030308020204" pitchFamily="34" charset="0"/>
              </a:rPr>
              <a:t>C</a:t>
            </a:r>
            <a:r>
              <a:rPr lang="en-ID" sz="3600" dirty="0">
                <a:latin typeface="Maiandra GD" panose="020E0502030308020204" pitchFamily="34" charset="0"/>
              </a:rPr>
              <a:t>APAIAN TAHUN 2017 DAN 2018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EEA4F80-7971-448F-A622-EA332510C4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638666"/>
              </p:ext>
            </p:extLst>
          </p:nvPr>
        </p:nvGraphicFramePr>
        <p:xfrm>
          <a:off x="1205260" y="2335819"/>
          <a:ext cx="6672652" cy="2339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876">
                  <a:extLst>
                    <a:ext uri="{9D8B030D-6E8A-4147-A177-3AD203B41FA5}">
                      <a16:colId xmlns:a16="http://schemas.microsoft.com/office/drawing/2014/main" val="943166782"/>
                    </a:ext>
                  </a:extLst>
                </a:gridCol>
                <a:gridCol w="1002563">
                  <a:extLst>
                    <a:ext uri="{9D8B030D-6E8A-4147-A177-3AD203B41FA5}">
                      <a16:colId xmlns:a16="http://schemas.microsoft.com/office/drawing/2014/main" val="3774104943"/>
                    </a:ext>
                  </a:extLst>
                </a:gridCol>
                <a:gridCol w="945965">
                  <a:extLst>
                    <a:ext uri="{9D8B030D-6E8A-4147-A177-3AD203B41FA5}">
                      <a16:colId xmlns:a16="http://schemas.microsoft.com/office/drawing/2014/main" val="2392525673"/>
                    </a:ext>
                  </a:extLst>
                </a:gridCol>
                <a:gridCol w="699815">
                  <a:extLst>
                    <a:ext uri="{9D8B030D-6E8A-4147-A177-3AD203B41FA5}">
                      <a16:colId xmlns:a16="http://schemas.microsoft.com/office/drawing/2014/main" val="665180283"/>
                    </a:ext>
                  </a:extLst>
                </a:gridCol>
                <a:gridCol w="1034645">
                  <a:extLst>
                    <a:ext uri="{9D8B030D-6E8A-4147-A177-3AD203B41FA5}">
                      <a16:colId xmlns:a16="http://schemas.microsoft.com/office/drawing/2014/main" val="1583323410"/>
                    </a:ext>
                  </a:extLst>
                </a:gridCol>
                <a:gridCol w="1121530">
                  <a:extLst>
                    <a:ext uri="{9D8B030D-6E8A-4147-A177-3AD203B41FA5}">
                      <a16:colId xmlns:a16="http://schemas.microsoft.com/office/drawing/2014/main" val="4236557497"/>
                    </a:ext>
                  </a:extLst>
                </a:gridCol>
                <a:gridCol w="717258">
                  <a:extLst>
                    <a:ext uri="{9D8B030D-6E8A-4147-A177-3AD203B41FA5}">
                      <a16:colId xmlns:a16="http://schemas.microsoft.com/office/drawing/2014/main" val="4109381571"/>
                    </a:ext>
                  </a:extLst>
                </a:gridCol>
              </a:tblGrid>
              <a:tr h="325775">
                <a:tc rowSpan="2">
                  <a:txBody>
                    <a:bodyPr/>
                    <a:lstStyle/>
                    <a:p>
                      <a:pPr algn="ctr"/>
                      <a:r>
                        <a:rPr lang="en-ID" sz="1500" dirty="0" err="1"/>
                        <a:t>Uraian</a:t>
                      </a:r>
                      <a:endParaRPr lang="en-ID" sz="1500" dirty="0"/>
                    </a:p>
                  </a:txBody>
                  <a:tcPr marL="116214" marR="116214" marT="58107" marB="58107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sz="1500" dirty="0"/>
                        <a:t>2017</a:t>
                      </a:r>
                    </a:p>
                  </a:txBody>
                  <a:tcPr marL="116214" marR="116214" marT="58107" marB="58107"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sz="1500" dirty="0"/>
                        <a:t>2018</a:t>
                      </a:r>
                    </a:p>
                  </a:txBody>
                  <a:tcPr marL="116214" marR="116214" marT="58107" marB="58107"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481840"/>
                  </a:ext>
                </a:extLst>
              </a:tr>
              <a:tr h="325775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500" dirty="0" err="1"/>
                        <a:t>Anggaran</a:t>
                      </a:r>
                      <a:endParaRPr lang="en-ID" sz="1500" dirty="0"/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500" dirty="0" err="1"/>
                        <a:t>Realisasi</a:t>
                      </a:r>
                      <a:endParaRPr lang="en-ID" sz="1500" dirty="0"/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500" dirty="0"/>
                        <a:t>%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500" dirty="0" err="1"/>
                        <a:t>Anggaran</a:t>
                      </a:r>
                      <a:endParaRPr lang="en-ID" sz="1500" dirty="0"/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500" dirty="0" err="1"/>
                        <a:t>Realisasi</a:t>
                      </a:r>
                      <a:endParaRPr lang="en-ID" sz="1500" dirty="0"/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500" dirty="0"/>
                        <a:t>%</a:t>
                      </a:r>
                    </a:p>
                  </a:txBody>
                  <a:tcPr marL="80328" marR="80328" marT="40164" marB="40164"/>
                </a:tc>
                <a:extLst>
                  <a:ext uri="{0D108BD9-81ED-4DB2-BD59-A6C34878D82A}">
                    <a16:rowId xmlns:a16="http://schemas.microsoft.com/office/drawing/2014/main" val="414487928"/>
                  </a:ext>
                </a:extLst>
              </a:tr>
              <a:tr h="325775">
                <a:tc>
                  <a:txBody>
                    <a:bodyPr/>
                    <a:lstStyle/>
                    <a:p>
                      <a:r>
                        <a:rPr lang="en-ID" sz="1400" dirty="0"/>
                        <a:t>PAD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471,984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455,195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96,44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376,365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334,538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88,89</a:t>
                      </a:r>
                    </a:p>
                  </a:txBody>
                  <a:tcPr marL="80328" marR="80328" marT="40164" marB="40164"/>
                </a:tc>
                <a:extLst>
                  <a:ext uri="{0D108BD9-81ED-4DB2-BD59-A6C34878D82A}">
                    <a16:rowId xmlns:a16="http://schemas.microsoft.com/office/drawing/2014/main" val="2603063569"/>
                  </a:ext>
                </a:extLst>
              </a:tr>
              <a:tr h="508744">
                <a:tc>
                  <a:txBody>
                    <a:bodyPr/>
                    <a:lstStyle/>
                    <a:p>
                      <a:r>
                        <a:rPr lang="en-ID" sz="1400" dirty="0"/>
                        <a:t>Dana </a:t>
                      </a:r>
                      <a:r>
                        <a:rPr lang="en-ID" sz="1400" dirty="0" err="1"/>
                        <a:t>Perimbangan</a:t>
                      </a:r>
                      <a:endParaRPr lang="en-ID" sz="1400" dirty="0"/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1.349,492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1.313,915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97,36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1.270,128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1.245,134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98,03</a:t>
                      </a:r>
                    </a:p>
                  </a:txBody>
                  <a:tcPr marL="80328" marR="80328" marT="40164" marB="40164"/>
                </a:tc>
                <a:extLst>
                  <a:ext uri="{0D108BD9-81ED-4DB2-BD59-A6C34878D82A}">
                    <a16:rowId xmlns:a16="http://schemas.microsoft.com/office/drawing/2014/main" val="161741922"/>
                  </a:ext>
                </a:extLst>
              </a:tr>
              <a:tr h="508744">
                <a:tc>
                  <a:txBody>
                    <a:bodyPr/>
                    <a:lstStyle/>
                    <a:p>
                      <a:r>
                        <a:rPr lang="en-ID" sz="1400" dirty="0"/>
                        <a:t>Lain-Lain </a:t>
                      </a:r>
                      <a:r>
                        <a:rPr lang="en-ID" sz="1400" dirty="0" err="1"/>
                        <a:t>Pendapatan</a:t>
                      </a:r>
                      <a:endParaRPr lang="en-ID" sz="1400" dirty="0"/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429,125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431,001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100,44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510,887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473,154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92,61</a:t>
                      </a:r>
                    </a:p>
                  </a:txBody>
                  <a:tcPr marL="80328" marR="80328" marT="40164" marB="40164"/>
                </a:tc>
                <a:extLst>
                  <a:ext uri="{0D108BD9-81ED-4DB2-BD59-A6C34878D82A}">
                    <a16:rowId xmlns:a16="http://schemas.microsoft.com/office/drawing/2014/main" val="1122488832"/>
                  </a:ext>
                </a:extLst>
              </a:tr>
              <a:tr h="325775">
                <a:tc>
                  <a:txBody>
                    <a:bodyPr/>
                    <a:lstStyle/>
                    <a:p>
                      <a:r>
                        <a:rPr lang="en-ID" sz="1400" dirty="0"/>
                        <a:t>Total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2.250,602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2.200,113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97,76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2.157,381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2.052,827</a:t>
                      </a:r>
                    </a:p>
                  </a:txBody>
                  <a:tcPr marL="80328" marR="80328" marT="40164" marB="4016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95,15</a:t>
                      </a:r>
                    </a:p>
                  </a:txBody>
                  <a:tcPr marL="80328" marR="80328" marT="40164" marB="40164"/>
                </a:tc>
                <a:extLst>
                  <a:ext uri="{0D108BD9-81ED-4DB2-BD59-A6C34878D82A}">
                    <a16:rowId xmlns:a16="http://schemas.microsoft.com/office/drawing/2014/main" val="954886358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FF94808-92E2-42A3-A1BD-990D7A34F2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9550915"/>
              </p:ext>
            </p:extLst>
          </p:nvPr>
        </p:nvGraphicFramePr>
        <p:xfrm>
          <a:off x="8469936" y="2335820"/>
          <a:ext cx="3051388" cy="2339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E2CF6FF-98F5-4896-871C-539E513C67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8556678"/>
              </p:ext>
            </p:extLst>
          </p:nvPr>
        </p:nvGraphicFramePr>
        <p:xfrm>
          <a:off x="8298770" y="4674946"/>
          <a:ext cx="3518089" cy="2183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1C1041A-18C5-4B7F-8A7D-75F19AAEDB4B}"/>
              </a:ext>
            </a:extLst>
          </p:cNvPr>
          <p:cNvSpPr/>
          <p:nvPr/>
        </p:nvSpPr>
        <p:spPr>
          <a:xfrm>
            <a:off x="1205255" y="4727559"/>
            <a:ext cx="6672653" cy="2049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dirty="0" err="1"/>
              <a:t>Beberapa</a:t>
            </a:r>
            <a:r>
              <a:rPr lang="en-ID" dirty="0"/>
              <a:t> factor yang </a:t>
            </a:r>
            <a:r>
              <a:rPr lang="en-ID" dirty="0" err="1"/>
              <a:t>mempengaruhi</a:t>
            </a:r>
            <a:r>
              <a:rPr lang="en-ID" dirty="0"/>
              <a:t> </a:t>
            </a:r>
            <a:r>
              <a:rPr lang="en-ID" dirty="0" err="1"/>
              <a:t>capaian</a:t>
            </a:r>
            <a:r>
              <a:rPr lang="en-ID" dirty="0"/>
              <a:t> </a:t>
            </a:r>
            <a:r>
              <a:rPr lang="en-ID" dirty="0" err="1"/>
              <a:t>pendapatan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2018 </a:t>
            </a:r>
            <a:r>
              <a:rPr lang="en-ID" dirty="0" err="1"/>
              <a:t>adalah</a:t>
            </a:r>
            <a:r>
              <a:rPr lang="en-ID" dirty="0"/>
              <a:t>:</a:t>
            </a:r>
          </a:p>
          <a:p>
            <a:pPr marL="342900" indent="-342900" algn="just">
              <a:buAutoNum type="arabicPeriod"/>
            </a:pP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Pusat </a:t>
            </a:r>
            <a:r>
              <a:rPr lang="en-ID" dirty="0" err="1"/>
              <a:t>terkait</a:t>
            </a:r>
            <a:r>
              <a:rPr lang="en-ID" dirty="0"/>
              <a:t> </a:t>
            </a:r>
            <a:r>
              <a:rPr lang="en-ID" dirty="0" err="1"/>
              <a:t>pemberian</a:t>
            </a:r>
            <a:r>
              <a:rPr lang="en-ID" dirty="0"/>
              <a:t> dana transfer</a:t>
            </a:r>
          </a:p>
          <a:p>
            <a:pPr marL="342900" indent="-342900" algn="just">
              <a:buAutoNum type="arabicPeriod"/>
            </a:pP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capaian</a:t>
            </a:r>
            <a:r>
              <a:rPr lang="en-ID" dirty="0"/>
              <a:t> target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Kabupaten</a:t>
            </a:r>
            <a:r>
              <a:rPr lang="en-ID" dirty="0"/>
              <a:t> </a:t>
            </a:r>
            <a:r>
              <a:rPr lang="en-ID" dirty="0" err="1"/>
              <a:t>Badung</a:t>
            </a:r>
            <a:r>
              <a:rPr lang="en-ID" dirty="0"/>
              <a:t> yang </a:t>
            </a:r>
            <a:r>
              <a:rPr lang="en-ID" dirty="0" err="1"/>
              <a:t>mempengaruhi</a:t>
            </a:r>
            <a:r>
              <a:rPr lang="en-ID" dirty="0"/>
              <a:t> dana </a:t>
            </a:r>
            <a:r>
              <a:rPr lang="en-ID" dirty="0" err="1"/>
              <a:t>bantuan</a:t>
            </a:r>
            <a:r>
              <a:rPr lang="en-ID" dirty="0"/>
              <a:t> </a:t>
            </a:r>
            <a:r>
              <a:rPr lang="en-ID" dirty="0" err="1"/>
              <a:t>keuangan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endParaRPr lang="en-ID" dirty="0"/>
          </a:p>
          <a:p>
            <a:pPr marL="342900" indent="-342900" algn="just">
              <a:buAutoNum type="arabicPeriod"/>
            </a:pPr>
            <a:r>
              <a:rPr lang="en-ID" dirty="0"/>
              <a:t>Pola </a:t>
            </a:r>
            <a:r>
              <a:rPr lang="en-ID" dirty="0" err="1"/>
              <a:t>intensifikasi</a:t>
            </a:r>
            <a:r>
              <a:rPr lang="en-ID" dirty="0"/>
              <a:t> dan </a:t>
            </a:r>
            <a:r>
              <a:rPr lang="en-ID" dirty="0" err="1"/>
              <a:t>ekstensifikasi</a:t>
            </a:r>
            <a:r>
              <a:rPr lang="en-ID" dirty="0"/>
              <a:t> </a:t>
            </a:r>
            <a:r>
              <a:rPr lang="en-ID" dirty="0" err="1"/>
              <a:t>pendapatan</a:t>
            </a:r>
            <a:r>
              <a:rPr lang="en-ID" dirty="0"/>
              <a:t> </a:t>
            </a:r>
            <a:r>
              <a:rPr lang="en-ID" dirty="0" err="1"/>
              <a:t>asli</a:t>
            </a:r>
            <a:r>
              <a:rPr lang="en-ID" dirty="0"/>
              <a:t> </a:t>
            </a:r>
            <a:r>
              <a:rPr lang="en-ID" dirty="0" err="1"/>
              <a:t>daerah</a:t>
            </a:r>
            <a:r>
              <a:rPr lang="en-ID" dirty="0"/>
              <a:t> yang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ditingkatkan</a:t>
            </a:r>
            <a:endParaRPr lang="en-ID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FD9804-BAB8-4363-9FA8-A936575EFB8F}"/>
              </a:ext>
            </a:extLst>
          </p:cNvPr>
          <p:cNvSpPr/>
          <p:nvPr/>
        </p:nvSpPr>
        <p:spPr>
          <a:xfrm>
            <a:off x="508247" y="2034853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310638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15030-205D-4B55-BD90-08F1ACAC4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156" y="1328003"/>
            <a:ext cx="8770571" cy="683680"/>
          </a:xfrm>
        </p:spPr>
        <p:txBody>
          <a:bodyPr>
            <a:normAutofit fontScale="90000"/>
          </a:bodyPr>
          <a:lstStyle/>
          <a:p>
            <a:r>
              <a:rPr lang="en-ID" sz="6000" dirty="0" err="1">
                <a:latin typeface="Maiandra GD" panose="020E0502030308020204" pitchFamily="34" charset="0"/>
              </a:rPr>
              <a:t>C</a:t>
            </a:r>
            <a:r>
              <a:rPr lang="en-ID" sz="3600" dirty="0" err="1">
                <a:latin typeface="Maiandra GD" panose="020E0502030308020204" pitchFamily="34" charset="0"/>
              </a:rPr>
              <a:t>apaian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6000" dirty="0">
                <a:solidFill>
                  <a:srgbClr val="0070C0"/>
                </a:solidFill>
                <a:latin typeface="Maiandra GD" panose="020E0502030308020204" pitchFamily="34" charset="0"/>
              </a:rPr>
              <a:t>PAD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Tahun</a:t>
            </a:r>
            <a:r>
              <a:rPr lang="en-ID" sz="3600" dirty="0">
                <a:latin typeface="Maiandra GD" panose="020E0502030308020204" pitchFamily="34" charset="0"/>
              </a:rPr>
              <a:t> 2017 - 2018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CA978A-94C5-4123-A09F-F0E9EB5708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1696837"/>
              </p:ext>
            </p:extLst>
          </p:nvPr>
        </p:nvGraphicFramePr>
        <p:xfrm>
          <a:off x="4467082" y="2516122"/>
          <a:ext cx="7264791" cy="2430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6865">
                  <a:extLst>
                    <a:ext uri="{9D8B030D-6E8A-4147-A177-3AD203B41FA5}">
                      <a16:colId xmlns:a16="http://schemas.microsoft.com/office/drawing/2014/main" val="1067309578"/>
                    </a:ext>
                  </a:extLst>
                </a:gridCol>
                <a:gridCol w="1083212">
                  <a:extLst>
                    <a:ext uri="{9D8B030D-6E8A-4147-A177-3AD203B41FA5}">
                      <a16:colId xmlns:a16="http://schemas.microsoft.com/office/drawing/2014/main" val="337343354"/>
                    </a:ext>
                  </a:extLst>
                </a:gridCol>
                <a:gridCol w="1012874">
                  <a:extLst>
                    <a:ext uri="{9D8B030D-6E8A-4147-A177-3AD203B41FA5}">
                      <a16:colId xmlns:a16="http://schemas.microsoft.com/office/drawing/2014/main" val="1183360097"/>
                    </a:ext>
                  </a:extLst>
                </a:gridCol>
                <a:gridCol w="717452">
                  <a:extLst>
                    <a:ext uri="{9D8B030D-6E8A-4147-A177-3AD203B41FA5}">
                      <a16:colId xmlns:a16="http://schemas.microsoft.com/office/drawing/2014/main" val="1922071348"/>
                    </a:ext>
                  </a:extLst>
                </a:gridCol>
                <a:gridCol w="928468">
                  <a:extLst>
                    <a:ext uri="{9D8B030D-6E8A-4147-A177-3AD203B41FA5}">
                      <a16:colId xmlns:a16="http://schemas.microsoft.com/office/drawing/2014/main" val="2911317712"/>
                    </a:ext>
                  </a:extLst>
                </a:gridCol>
                <a:gridCol w="956603">
                  <a:extLst>
                    <a:ext uri="{9D8B030D-6E8A-4147-A177-3AD203B41FA5}">
                      <a16:colId xmlns:a16="http://schemas.microsoft.com/office/drawing/2014/main" val="2448765008"/>
                    </a:ext>
                  </a:extLst>
                </a:gridCol>
                <a:gridCol w="689317">
                  <a:extLst>
                    <a:ext uri="{9D8B030D-6E8A-4147-A177-3AD203B41FA5}">
                      <a16:colId xmlns:a16="http://schemas.microsoft.com/office/drawing/2014/main" val="2957896077"/>
                    </a:ext>
                  </a:extLst>
                </a:gridCol>
              </a:tblGrid>
              <a:tr h="327861">
                <a:tc rowSpan="2"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Tahun</a:t>
                      </a:r>
                      <a:r>
                        <a:rPr lang="en-ID" dirty="0"/>
                        <a:t> 2017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Tahun</a:t>
                      </a:r>
                      <a:r>
                        <a:rPr lang="en-ID" dirty="0"/>
                        <a:t> 2018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18764"/>
                  </a:ext>
                </a:extLst>
              </a:tr>
              <a:tr h="302956">
                <a:tc vMerge="1"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/>
                        <a:t>Anggaran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/>
                        <a:t>Realisasi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/>
                        <a:t>Anggaran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/>
                        <a:t>Realisasi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940868"/>
                  </a:ext>
                </a:extLst>
              </a:tr>
              <a:tr h="302956">
                <a:tc>
                  <a:txBody>
                    <a:bodyPr/>
                    <a:lstStyle/>
                    <a:p>
                      <a:r>
                        <a:rPr lang="en-ID" sz="1400" dirty="0" err="1"/>
                        <a:t>Pajak</a:t>
                      </a:r>
                      <a:r>
                        <a:rPr lang="en-ID" sz="1400" dirty="0"/>
                        <a:t> Daerah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147,948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124,234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83,97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153,462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133,652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87,09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71732"/>
                  </a:ext>
                </a:extLst>
              </a:tr>
              <a:tr h="302956">
                <a:tc>
                  <a:txBody>
                    <a:bodyPr/>
                    <a:lstStyle/>
                    <a:p>
                      <a:r>
                        <a:rPr lang="en-ID" sz="1400" dirty="0" err="1"/>
                        <a:t>Retribusi</a:t>
                      </a:r>
                      <a:r>
                        <a:rPr lang="en-ID" sz="1400" dirty="0"/>
                        <a:t> Daerah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20,888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17,076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81,75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21,511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19,056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88,59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476843"/>
                  </a:ext>
                </a:extLst>
              </a:tr>
              <a:tr h="502105">
                <a:tc>
                  <a:txBody>
                    <a:bodyPr/>
                    <a:lstStyle/>
                    <a:p>
                      <a:r>
                        <a:rPr lang="en-ID" sz="1400" dirty="0"/>
                        <a:t>Hasil </a:t>
                      </a:r>
                      <a:r>
                        <a:rPr lang="en-ID" sz="1400" dirty="0" err="1"/>
                        <a:t>Pengelolaan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Kekayaan</a:t>
                      </a:r>
                      <a:r>
                        <a:rPr lang="en-ID" sz="1400" dirty="0"/>
                        <a:t> yang </a:t>
                      </a:r>
                      <a:r>
                        <a:rPr lang="en-ID" sz="1400" dirty="0" err="1"/>
                        <a:t>Dipisah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15,029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14,141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94,09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15,750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13,029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82,73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825755"/>
                  </a:ext>
                </a:extLst>
              </a:tr>
              <a:tr h="327861">
                <a:tc>
                  <a:txBody>
                    <a:bodyPr/>
                    <a:lstStyle/>
                    <a:p>
                      <a:r>
                        <a:rPr lang="en-ID" sz="1400" dirty="0"/>
                        <a:t>Lain-lain PAD </a:t>
                      </a:r>
                      <a:r>
                        <a:rPr lang="en-ID" sz="1400" dirty="0" err="1"/>
                        <a:t>yg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Sah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288,117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299,743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104,04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185,641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169,816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91,48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83344"/>
                  </a:ext>
                </a:extLst>
              </a:tr>
              <a:tr h="302956">
                <a:tc>
                  <a:txBody>
                    <a:bodyPr/>
                    <a:lstStyle/>
                    <a:p>
                      <a:r>
                        <a:rPr lang="en-ID" sz="14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471,984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455,195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96,44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376,365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335,555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89,16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683418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BE8E38A-3ED3-49E9-9CBC-26478E48FCE3}"/>
              </a:ext>
            </a:extLst>
          </p:cNvPr>
          <p:cNvSpPr/>
          <p:nvPr/>
        </p:nvSpPr>
        <p:spPr>
          <a:xfrm>
            <a:off x="838199" y="5006820"/>
            <a:ext cx="10866071" cy="1759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ID" sz="1600" dirty="0"/>
          </a:p>
          <a:p>
            <a:pPr algn="just"/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peningkatan</a:t>
            </a:r>
            <a:r>
              <a:rPr lang="en-ID" sz="1600" dirty="0"/>
              <a:t> </a:t>
            </a:r>
            <a:r>
              <a:rPr lang="en-ID" sz="1600" dirty="0" err="1"/>
              <a:t>intensifikasi</a:t>
            </a:r>
            <a:r>
              <a:rPr lang="en-ID" sz="1600" dirty="0"/>
              <a:t> dan </a:t>
            </a:r>
            <a:r>
              <a:rPr lang="en-ID" sz="1600" dirty="0" err="1"/>
              <a:t>ekstensifikasi</a:t>
            </a:r>
            <a:r>
              <a:rPr lang="en-ID" sz="1600" dirty="0"/>
              <a:t> </a:t>
            </a:r>
            <a:r>
              <a:rPr lang="en-ID" sz="1600" dirty="0" err="1"/>
              <a:t>Pendapatan</a:t>
            </a:r>
            <a:r>
              <a:rPr lang="en-ID" sz="1600" dirty="0"/>
              <a:t> </a:t>
            </a:r>
            <a:r>
              <a:rPr lang="en-ID" sz="1600" dirty="0" err="1"/>
              <a:t>Asli</a:t>
            </a:r>
            <a:r>
              <a:rPr lang="en-ID" sz="1600" dirty="0"/>
              <a:t> Daerah, </a:t>
            </a:r>
            <a:r>
              <a:rPr lang="en-ID" sz="1600" dirty="0" err="1"/>
              <a:t>secara</a:t>
            </a:r>
            <a:r>
              <a:rPr lang="en-ID" sz="1600" dirty="0"/>
              <a:t> </a:t>
            </a:r>
            <a:r>
              <a:rPr lang="en-ID" sz="1600" dirty="0" err="1"/>
              <a:t>umum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/>
              <a:t>tahun</a:t>
            </a:r>
            <a:r>
              <a:rPr lang="en-ID" sz="1600" dirty="0"/>
              <a:t> 2017 dan 2018 </a:t>
            </a:r>
            <a:r>
              <a:rPr lang="en-ID" sz="1600" dirty="0" err="1"/>
              <a:t>mengalami</a:t>
            </a:r>
            <a:r>
              <a:rPr lang="en-ID" sz="1600" dirty="0"/>
              <a:t> </a:t>
            </a:r>
            <a:r>
              <a:rPr lang="en-ID" sz="1600" dirty="0" err="1"/>
              <a:t>peningkatan</a:t>
            </a:r>
            <a:r>
              <a:rPr lang="en-ID" sz="1600" dirty="0"/>
              <a:t> yang </a:t>
            </a:r>
            <a:r>
              <a:rPr lang="en-ID" sz="1600" dirty="0" err="1"/>
              <a:t>cukup</a:t>
            </a:r>
            <a:r>
              <a:rPr lang="en-ID" sz="1600" dirty="0"/>
              <a:t> </a:t>
            </a:r>
            <a:r>
              <a:rPr lang="en-ID" sz="1600" dirty="0" err="1"/>
              <a:t>tinggi</a:t>
            </a:r>
            <a:r>
              <a:rPr lang="en-ID" sz="1600" dirty="0"/>
              <a:t>, </a:t>
            </a:r>
            <a:r>
              <a:rPr lang="en-ID" sz="1600" dirty="0" err="1"/>
              <a:t>terutama</a:t>
            </a:r>
            <a:r>
              <a:rPr lang="en-ID" sz="1600" dirty="0"/>
              <a:t> </a:t>
            </a:r>
            <a:r>
              <a:rPr lang="en-ID" sz="1600" dirty="0" err="1"/>
              <a:t>disektor</a:t>
            </a:r>
            <a:r>
              <a:rPr lang="en-ID" sz="1600" dirty="0"/>
              <a:t> </a:t>
            </a:r>
            <a:r>
              <a:rPr lang="en-ID" sz="1600" dirty="0" err="1"/>
              <a:t>pajak</a:t>
            </a:r>
            <a:r>
              <a:rPr lang="en-ID" sz="1600" dirty="0"/>
              <a:t> </a:t>
            </a:r>
            <a:r>
              <a:rPr lang="en-ID" sz="1600" dirty="0" err="1"/>
              <a:t>daerah</a:t>
            </a:r>
            <a:r>
              <a:rPr lang="en-ID" sz="1600" dirty="0"/>
              <a:t> dan </a:t>
            </a:r>
            <a:r>
              <a:rPr lang="en-ID" sz="1600" dirty="0" err="1"/>
              <a:t>retribusi</a:t>
            </a:r>
            <a:r>
              <a:rPr lang="en-ID" sz="1600" dirty="0"/>
              <a:t> </a:t>
            </a:r>
            <a:r>
              <a:rPr lang="en-ID" sz="1600" dirty="0" err="1"/>
              <a:t>daerah</a:t>
            </a:r>
            <a:r>
              <a:rPr lang="en-ID" sz="1600" dirty="0"/>
              <a:t>. </a:t>
            </a:r>
            <a:r>
              <a:rPr lang="en-ID" sz="1600" dirty="0" err="1"/>
              <a:t>Meskipun</a:t>
            </a:r>
            <a:r>
              <a:rPr lang="en-ID" sz="1600" dirty="0"/>
              <a:t> </a:t>
            </a:r>
            <a:r>
              <a:rPr lang="en-ID" sz="1600" dirty="0" err="1"/>
              <a:t>demikian</a:t>
            </a:r>
            <a:r>
              <a:rPr lang="en-ID" sz="1600" dirty="0"/>
              <a:t> </a:t>
            </a:r>
            <a:r>
              <a:rPr lang="en-ID" sz="1600" dirty="0" err="1"/>
              <a:t>ada</a:t>
            </a:r>
            <a:r>
              <a:rPr lang="en-ID" sz="1600" dirty="0"/>
              <a:t> </a:t>
            </a:r>
            <a:r>
              <a:rPr lang="en-ID" sz="1600" dirty="0" err="1"/>
              <a:t>beberapa</a:t>
            </a:r>
            <a:r>
              <a:rPr lang="en-ID" sz="1600" dirty="0"/>
              <a:t> </a:t>
            </a:r>
            <a:r>
              <a:rPr lang="en-ID" sz="1600" dirty="0" err="1"/>
              <a:t>hal</a:t>
            </a:r>
            <a:r>
              <a:rPr lang="en-ID" sz="1600" dirty="0"/>
              <a:t> yang </a:t>
            </a:r>
            <a:r>
              <a:rPr lang="en-ID" sz="1600" dirty="0" err="1"/>
              <a:t>menyebabkan</a:t>
            </a:r>
            <a:r>
              <a:rPr lang="en-ID" sz="1600" dirty="0"/>
              <a:t> </a:t>
            </a:r>
            <a:r>
              <a:rPr lang="en-ID" sz="1600" dirty="0" err="1"/>
              <a:t>tidak</a:t>
            </a:r>
            <a:r>
              <a:rPr lang="en-ID" sz="1600" dirty="0"/>
              <a:t> </a:t>
            </a:r>
            <a:r>
              <a:rPr lang="en-ID" sz="1600" dirty="0" err="1"/>
              <a:t>tercapainya</a:t>
            </a:r>
            <a:r>
              <a:rPr lang="en-ID" sz="1600" dirty="0"/>
              <a:t> </a:t>
            </a:r>
            <a:r>
              <a:rPr lang="en-ID" sz="1600" dirty="0" err="1"/>
              <a:t>secara</a:t>
            </a:r>
            <a:r>
              <a:rPr lang="en-ID" sz="1600" dirty="0"/>
              <a:t> optimal </a:t>
            </a:r>
            <a:r>
              <a:rPr lang="en-ID" sz="1600" dirty="0" err="1"/>
              <a:t>atas</a:t>
            </a:r>
            <a:r>
              <a:rPr lang="en-ID" sz="1600" dirty="0"/>
              <a:t> </a:t>
            </a:r>
            <a:r>
              <a:rPr lang="en-ID" sz="1600" dirty="0" err="1"/>
              <a:t>pendapatan</a:t>
            </a:r>
            <a:r>
              <a:rPr lang="en-ID" sz="1600" dirty="0"/>
              <a:t> </a:t>
            </a:r>
            <a:r>
              <a:rPr lang="en-ID" sz="1600" dirty="0" err="1"/>
              <a:t>asli</a:t>
            </a:r>
            <a:r>
              <a:rPr lang="en-ID" sz="1600" dirty="0"/>
              <a:t> </a:t>
            </a:r>
            <a:r>
              <a:rPr lang="en-ID" sz="1600" dirty="0" err="1"/>
              <a:t>daerah</a:t>
            </a:r>
            <a:r>
              <a:rPr lang="en-ID" sz="1600" dirty="0"/>
              <a:t>, </a:t>
            </a:r>
            <a:r>
              <a:rPr lang="en-ID" sz="1600" dirty="0" err="1"/>
              <a:t>yaitu</a:t>
            </a:r>
            <a:r>
              <a:rPr lang="en-ID" sz="1600" dirty="0"/>
              <a:t>: </a:t>
            </a:r>
          </a:p>
          <a:p>
            <a:pPr marL="342900" indent="-342900" algn="just">
              <a:buAutoNum type="arabicPeriod"/>
            </a:pPr>
            <a:r>
              <a:rPr lang="en-ID" sz="1600" dirty="0" err="1"/>
              <a:t>Ketetapan</a:t>
            </a:r>
            <a:r>
              <a:rPr lang="en-ID" sz="1600" dirty="0"/>
              <a:t> NJOP yang </a:t>
            </a:r>
            <a:r>
              <a:rPr lang="en-ID" sz="1600" dirty="0" err="1"/>
              <a:t>masih</a:t>
            </a:r>
            <a:r>
              <a:rPr lang="en-ID" sz="1600" dirty="0"/>
              <a:t> </a:t>
            </a:r>
            <a:r>
              <a:rPr lang="en-ID" sz="1600" dirty="0" err="1"/>
              <a:t>jauh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/>
              <a:t>harga</a:t>
            </a:r>
            <a:r>
              <a:rPr lang="en-ID" sz="1600" dirty="0"/>
              <a:t> pasar</a:t>
            </a:r>
          </a:p>
          <a:p>
            <a:pPr marL="342900" indent="-342900" algn="just">
              <a:buAutoNum type="arabicPeriod"/>
            </a:pPr>
            <a:r>
              <a:rPr lang="en-ID" sz="1600" dirty="0" err="1"/>
              <a:t>Penerapan</a:t>
            </a:r>
            <a:r>
              <a:rPr lang="en-ID" sz="1600" dirty="0"/>
              <a:t> </a:t>
            </a:r>
            <a:r>
              <a:rPr lang="en-ID" sz="1600" dirty="0" err="1"/>
              <a:t>teknologi</a:t>
            </a:r>
            <a:r>
              <a:rPr lang="en-ID" sz="1600" dirty="0"/>
              <a:t> yang </a:t>
            </a:r>
            <a:r>
              <a:rPr lang="en-ID" sz="1600" dirty="0" err="1"/>
              <a:t>masih</a:t>
            </a:r>
            <a:r>
              <a:rPr lang="en-ID" sz="1600" dirty="0"/>
              <a:t> </a:t>
            </a:r>
            <a:r>
              <a:rPr lang="en-ID" sz="1600" dirty="0" err="1"/>
              <a:t>harus</a:t>
            </a:r>
            <a:r>
              <a:rPr lang="en-ID" sz="1600" dirty="0"/>
              <a:t> </a:t>
            </a:r>
            <a:r>
              <a:rPr lang="en-ID" sz="1600" dirty="0" err="1"/>
              <a:t>ditingkatkan</a:t>
            </a:r>
            <a:r>
              <a:rPr lang="en-ID" sz="1600" dirty="0"/>
              <a:t>, </a:t>
            </a:r>
            <a:r>
              <a:rPr lang="en-ID" sz="1600" dirty="0" err="1"/>
              <a:t>sehingga</a:t>
            </a:r>
            <a:r>
              <a:rPr lang="en-ID" sz="1600" dirty="0"/>
              <a:t> </a:t>
            </a:r>
            <a:r>
              <a:rPr lang="en-ID" sz="1600" dirty="0" err="1"/>
              <a:t>potensi</a:t>
            </a:r>
            <a:r>
              <a:rPr lang="en-ID" sz="1600" dirty="0"/>
              <a:t> PAD </a:t>
            </a:r>
            <a:r>
              <a:rPr lang="en-ID" sz="1600" dirty="0" err="1"/>
              <a:t>bisa</a:t>
            </a:r>
            <a:r>
              <a:rPr lang="en-ID" sz="1600" dirty="0"/>
              <a:t> </a:t>
            </a:r>
            <a:r>
              <a:rPr lang="en-ID" sz="1600" dirty="0" err="1"/>
              <a:t>tergali</a:t>
            </a:r>
            <a:r>
              <a:rPr lang="en-ID" sz="1600" dirty="0"/>
              <a:t> </a:t>
            </a:r>
            <a:r>
              <a:rPr lang="en-ID" sz="1600" dirty="0" err="1"/>
              <a:t>secara</a:t>
            </a:r>
            <a:r>
              <a:rPr lang="en-ID" sz="1600" dirty="0"/>
              <a:t> </a:t>
            </a:r>
            <a:r>
              <a:rPr lang="en-ID" sz="1600" dirty="0" err="1"/>
              <a:t>maksimal</a:t>
            </a:r>
            <a:endParaRPr lang="en-ID" sz="1600" dirty="0"/>
          </a:p>
          <a:p>
            <a:pPr marL="342900" indent="-342900" algn="just">
              <a:buAutoNum type="arabicPeriod"/>
            </a:pPr>
            <a:r>
              <a:rPr lang="en-ID" sz="1600" dirty="0" err="1"/>
              <a:t>Kebijakan</a:t>
            </a:r>
            <a:r>
              <a:rPr lang="en-ID" sz="1600" dirty="0"/>
              <a:t> </a:t>
            </a:r>
            <a:r>
              <a:rPr lang="en-ID" sz="1600" dirty="0" err="1"/>
              <a:t>Pemerintah</a:t>
            </a:r>
            <a:r>
              <a:rPr lang="en-ID" sz="1600" dirty="0"/>
              <a:t> Pusat yang </a:t>
            </a:r>
            <a:r>
              <a:rPr lang="en-ID" sz="1600" dirty="0" err="1"/>
              <a:t>memberlakukan</a:t>
            </a:r>
            <a:r>
              <a:rPr lang="en-ID" sz="1600" dirty="0"/>
              <a:t> JKN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pengganti</a:t>
            </a:r>
            <a:r>
              <a:rPr lang="en-ID" sz="1600" dirty="0"/>
              <a:t> JKBM</a:t>
            </a:r>
          </a:p>
          <a:p>
            <a:pPr marL="342900" indent="-342900" algn="just">
              <a:buAutoNum type="arabicPeriod"/>
            </a:pP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B43B55-C053-436F-B110-4E9D865939F7}"/>
              </a:ext>
            </a:extLst>
          </p:cNvPr>
          <p:cNvSpPr/>
          <p:nvPr/>
        </p:nvSpPr>
        <p:spPr>
          <a:xfrm>
            <a:off x="9328109" y="2242205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2418638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4CDA-877B-4AF9-BFCB-C6EBA12A6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224" y="990381"/>
            <a:ext cx="8855031" cy="1265272"/>
          </a:xfrm>
        </p:spPr>
        <p:txBody>
          <a:bodyPr>
            <a:normAutofit/>
          </a:bodyPr>
          <a:lstStyle/>
          <a:p>
            <a:r>
              <a:rPr lang="en-ID" sz="3600" dirty="0" err="1">
                <a:latin typeface="Maiandra GD" panose="020E0502030308020204" pitchFamily="34" charset="0"/>
              </a:rPr>
              <a:t>Komposisi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>
                <a:solidFill>
                  <a:schemeClr val="accent6">
                    <a:lumMod val="75000"/>
                  </a:schemeClr>
                </a:solidFill>
                <a:latin typeface="Maiandra GD" panose="020E0502030308020204" pitchFamily="34" charset="0"/>
              </a:rPr>
              <a:t>Target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Anggaran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Pendapatan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Tahun</a:t>
            </a:r>
            <a:r>
              <a:rPr lang="en-ID" sz="3600" dirty="0">
                <a:latin typeface="Maiandra GD" panose="020E0502030308020204" pitchFamily="34" charset="0"/>
              </a:rPr>
              <a:t> 2019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48F1AC8-D6BC-45E3-9716-2B4564B8BB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14374"/>
              </p:ext>
            </p:extLst>
          </p:nvPr>
        </p:nvGraphicFramePr>
        <p:xfrm>
          <a:off x="838200" y="2360190"/>
          <a:ext cx="691309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525">
                  <a:extLst>
                    <a:ext uri="{9D8B030D-6E8A-4147-A177-3AD203B41FA5}">
                      <a16:colId xmlns:a16="http://schemas.microsoft.com/office/drawing/2014/main" val="4071586836"/>
                    </a:ext>
                  </a:extLst>
                </a:gridCol>
                <a:gridCol w="1807646">
                  <a:extLst>
                    <a:ext uri="{9D8B030D-6E8A-4147-A177-3AD203B41FA5}">
                      <a16:colId xmlns:a16="http://schemas.microsoft.com/office/drawing/2014/main" val="4198569586"/>
                    </a:ext>
                  </a:extLst>
                </a:gridCol>
                <a:gridCol w="1797927">
                  <a:extLst>
                    <a:ext uri="{9D8B030D-6E8A-4147-A177-3AD203B41FA5}">
                      <a16:colId xmlns:a16="http://schemas.microsoft.com/office/drawing/2014/main" val="927851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RPJMD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3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/>
                        <a:t>PAD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440,092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800" dirty="0"/>
                        <a:t>412,098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6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/>
                        <a:t>Dana </a:t>
                      </a:r>
                      <a:r>
                        <a:rPr lang="en-ID" dirty="0" err="1"/>
                        <a:t>Perimbangan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1.332,815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800" dirty="0"/>
                        <a:t>1.334,905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58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/>
                        <a:t>Lain-lain </a:t>
                      </a:r>
                      <a:r>
                        <a:rPr lang="en-ID" dirty="0" err="1"/>
                        <a:t>Pendapatan</a:t>
                      </a:r>
                      <a:r>
                        <a:rPr lang="en-ID" dirty="0"/>
                        <a:t> Yang </a:t>
                      </a:r>
                      <a:r>
                        <a:rPr lang="en-ID" dirty="0" err="1"/>
                        <a:t>Sah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598,337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800" dirty="0"/>
                        <a:t>486,132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42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2.371,246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800" dirty="0"/>
                        <a:t>2.233,136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341415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061B8DD-ED6E-4415-AEE2-56B82952A0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1524960"/>
              </p:ext>
            </p:extLst>
          </p:nvPr>
        </p:nvGraphicFramePr>
        <p:xfrm>
          <a:off x="8335395" y="2785405"/>
          <a:ext cx="3354860" cy="2675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3BA9A5E-9A65-44F1-B3FB-B8F53E2F8AD3}"/>
              </a:ext>
            </a:extLst>
          </p:cNvPr>
          <p:cNvSpPr/>
          <p:nvPr/>
        </p:nvSpPr>
        <p:spPr>
          <a:xfrm>
            <a:off x="838199" y="4332850"/>
            <a:ext cx="6913099" cy="22619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peluang</a:t>
            </a:r>
            <a:r>
              <a:rPr lang="en-ID" dirty="0"/>
              <a:t> yang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tolak</a:t>
            </a:r>
            <a:r>
              <a:rPr lang="en-ID" dirty="0"/>
              <a:t> </a:t>
            </a:r>
            <a:r>
              <a:rPr lang="en-ID" dirty="0" err="1"/>
              <a:t>ukur</a:t>
            </a:r>
            <a:r>
              <a:rPr lang="en-ID" dirty="0"/>
              <a:t> </a:t>
            </a:r>
            <a:r>
              <a:rPr lang="en-ID" dirty="0" err="1"/>
              <a:t>pencapaian</a:t>
            </a:r>
            <a:r>
              <a:rPr lang="en-ID" dirty="0"/>
              <a:t> PAD pada </a:t>
            </a:r>
            <a:r>
              <a:rPr lang="en-ID" dirty="0" err="1"/>
              <a:t>tahun</a:t>
            </a:r>
            <a:r>
              <a:rPr lang="en-ID" dirty="0"/>
              <a:t> 2019:</a:t>
            </a:r>
          </a:p>
          <a:p>
            <a:pPr marL="342900" indent="-342900" algn="just">
              <a:buAutoNum type="alphaLcPeriod"/>
            </a:pP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ketetapan</a:t>
            </a:r>
            <a:r>
              <a:rPr lang="en-ID" dirty="0"/>
              <a:t> NJOP yang </a:t>
            </a:r>
            <a:r>
              <a:rPr lang="en-ID" dirty="0" err="1"/>
              <a:t>mendekati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pasar</a:t>
            </a:r>
          </a:p>
          <a:p>
            <a:pPr marL="342900" indent="-342900" algn="just">
              <a:buAutoNum type="alphaLcPeriod"/>
            </a:pP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capaian</a:t>
            </a:r>
            <a:r>
              <a:rPr lang="en-ID" dirty="0"/>
              <a:t> target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Daerah </a:t>
            </a:r>
            <a:r>
              <a:rPr lang="en-ID" dirty="0" err="1"/>
              <a:t>pemberi</a:t>
            </a:r>
            <a:r>
              <a:rPr lang="en-ID" dirty="0"/>
              <a:t> BKK</a:t>
            </a:r>
          </a:p>
          <a:p>
            <a:pPr marL="342900" indent="-342900" algn="just">
              <a:buAutoNum type="alphaLcPeriod"/>
            </a:pP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investasi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yang </a:t>
            </a:r>
            <a:r>
              <a:rPr lang="en-ID" dirty="0" err="1"/>
              <a:t>berdampak</a:t>
            </a:r>
            <a:r>
              <a:rPr lang="en-ID" dirty="0"/>
              <a:t> pada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yang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ijin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Penerapan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dan </a:t>
            </a:r>
            <a:r>
              <a:rPr lang="en-ID" dirty="0" err="1"/>
              <a:t>pemberlakuan</a:t>
            </a:r>
            <a:r>
              <a:rPr lang="en-ID" dirty="0"/>
              <a:t> system online pada </a:t>
            </a:r>
            <a:r>
              <a:rPr lang="en-ID" dirty="0" err="1"/>
              <a:t>setiap</a:t>
            </a:r>
            <a:r>
              <a:rPr lang="en-ID" dirty="0"/>
              <a:t> tata </a:t>
            </a:r>
            <a:r>
              <a:rPr lang="en-ID" dirty="0" err="1"/>
              <a:t>kelola</a:t>
            </a:r>
            <a:r>
              <a:rPr lang="en-ID" dirty="0"/>
              <a:t> </a:t>
            </a:r>
            <a:r>
              <a:rPr lang="en-ID" dirty="0" err="1"/>
              <a:t>pendapatan</a:t>
            </a:r>
            <a:endParaRPr lang="en-ID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EDC542-283D-4EEE-9C3A-B5D949EDAFEC}"/>
              </a:ext>
            </a:extLst>
          </p:cNvPr>
          <p:cNvSpPr/>
          <p:nvPr/>
        </p:nvSpPr>
        <p:spPr>
          <a:xfrm>
            <a:off x="98476" y="2086273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2495393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A2822-FB1B-4DA3-A1C3-838990C8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976311"/>
            <a:ext cx="8770571" cy="1372997"/>
          </a:xfrm>
        </p:spPr>
        <p:txBody>
          <a:bodyPr>
            <a:normAutofit/>
          </a:bodyPr>
          <a:lstStyle/>
          <a:p>
            <a:r>
              <a:rPr lang="en-ID" sz="3600" dirty="0" err="1">
                <a:latin typeface="Maiandra GD" panose="020E0502030308020204" pitchFamily="34" charset="0"/>
              </a:rPr>
              <a:t>Perbandingan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>
                <a:solidFill>
                  <a:srgbClr val="C00000"/>
                </a:solidFill>
                <a:latin typeface="Maiandra GD" panose="020E0502030308020204" pitchFamily="34" charset="0"/>
              </a:rPr>
              <a:t>Target PAD </a:t>
            </a:r>
            <a:r>
              <a:rPr lang="en-ID" sz="3600" dirty="0">
                <a:latin typeface="Maiandra GD" panose="020E0502030308020204" pitchFamily="34" charset="0"/>
              </a:rPr>
              <a:t>2019 </a:t>
            </a:r>
            <a:r>
              <a:rPr lang="en-ID" sz="3600" dirty="0" err="1">
                <a:latin typeface="Maiandra GD" panose="020E0502030308020204" pitchFamily="34" charset="0"/>
              </a:rPr>
              <a:t>dengan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>
                <a:solidFill>
                  <a:srgbClr val="C00000"/>
                </a:solidFill>
                <a:latin typeface="Maiandra GD" panose="020E0502030308020204" pitchFamily="34" charset="0"/>
              </a:rPr>
              <a:t>Target RPJMD </a:t>
            </a:r>
            <a:r>
              <a:rPr lang="en-ID" sz="3600" dirty="0">
                <a:latin typeface="Maiandra GD" panose="020E0502030308020204" pitchFamily="34" charset="0"/>
              </a:rPr>
              <a:t>2019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70F523-2408-4075-8900-C547A9F993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745793"/>
              </p:ext>
            </p:extLst>
          </p:nvPr>
        </p:nvGraphicFramePr>
        <p:xfrm>
          <a:off x="561761" y="2717488"/>
          <a:ext cx="5693886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756">
                  <a:extLst>
                    <a:ext uri="{9D8B030D-6E8A-4147-A177-3AD203B41FA5}">
                      <a16:colId xmlns:a16="http://schemas.microsoft.com/office/drawing/2014/main" val="3546821276"/>
                    </a:ext>
                  </a:extLst>
                </a:gridCol>
                <a:gridCol w="1322363">
                  <a:extLst>
                    <a:ext uri="{9D8B030D-6E8A-4147-A177-3AD203B41FA5}">
                      <a16:colId xmlns:a16="http://schemas.microsoft.com/office/drawing/2014/main" val="460791588"/>
                    </a:ext>
                  </a:extLst>
                </a:gridCol>
                <a:gridCol w="1500767">
                  <a:extLst>
                    <a:ext uri="{9D8B030D-6E8A-4147-A177-3AD203B41FA5}">
                      <a16:colId xmlns:a16="http://schemas.microsoft.com/office/drawing/2014/main" val="3830988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PAD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RPJMD 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25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 err="1"/>
                        <a:t>Pajak</a:t>
                      </a:r>
                      <a:r>
                        <a:rPr lang="en-ID" dirty="0"/>
                        <a:t> Daerah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174,650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168,075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24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 err="1"/>
                        <a:t>Retribusi</a:t>
                      </a:r>
                      <a:r>
                        <a:rPr lang="en-ID" dirty="0"/>
                        <a:t> Daerah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24,650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23,870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197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/>
                        <a:t>Hasil </a:t>
                      </a:r>
                      <a:r>
                        <a:rPr lang="en-ID" dirty="0" err="1"/>
                        <a:t>Pengelolaan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Kekayaan</a:t>
                      </a:r>
                      <a:r>
                        <a:rPr lang="en-ID" dirty="0"/>
                        <a:t> yang </a:t>
                      </a:r>
                      <a:r>
                        <a:rPr lang="en-ID" dirty="0" err="1"/>
                        <a:t>Dipisahkan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16,150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17,477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9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/>
                        <a:t>Lain-lain PAD yang </a:t>
                      </a:r>
                      <a:r>
                        <a:rPr lang="en-ID" dirty="0" err="1"/>
                        <a:t>Sah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224,642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202,675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32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440,092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412,098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14948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E31A082-D411-4D83-97A9-302B2D6EC31E}"/>
              </a:ext>
            </a:extLst>
          </p:cNvPr>
          <p:cNvSpPr/>
          <p:nvPr/>
        </p:nvSpPr>
        <p:spPr>
          <a:xfrm>
            <a:off x="6527409" y="2478332"/>
            <a:ext cx="5345936" cy="38254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peluang</a:t>
            </a:r>
            <a:r>
              <a:rPr lang="en-ID" dirty="0"/>
              <a:t> yang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tolak</a:t>
            </a:r>
            <a:r>
              <a:rPr lang="en-ID" dirty="0"/>
              <a:t> </a:t>
            </a:r>
            <a:r>
              <a:rPr lang="en-ID" dirty="0" err="1"/>
              <a:t>ukur</a:t>
            </a:r>
            <a:r>
              <a:rPr lang="en-ID" dirty="0"/>
              <a:t> </a:t>
            </a:r>
            <a:r>
              <a:rPr lang="en-ID" dirty="0" err="1"/>
              <a:t>pencapaian</a:t>
            </a:r>
            <a:r>
              <a:rPr lang="en-ID" dirty="0"/>
              <a:t> PAD pada </a:t>
            </a:r>
            <a:r>
              <a:rPr lang="en-ID" dirty="0" err="1"/>
              <a:t>tahun</a:t>
            </a:r>
            <a:r>
              <a:rPr lang="en-ID" dirty="0"/>
              <a:t> 2019:</a:t>
            </a:r>
          </a:p>
          <a:p>
            <a:pPr marL="342900" indent="-342900" algn="just">
              <a:buAutoNum type="alphaLcPeriod"/>
            </a:pP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ketetapan</a:t>
            </a:r>
            <a:r>
              <a:rPr lang="en-ID" dirty="0"/>
              <a:t> NJOP yang </a:t>
            </a:r>
            <a:r>
              <a:rPr lang="en-ID" dirty="0" err="1"/>
              <a:t>mendekati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pasar</a:t>
            </a:r>
          </a:p>
          <a:p>
            <a:pPr marL="342900" indent="-342900" algn="just">
              <a:buAutoNum type="alphaLcPeriod"/>
            </a:pP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investasi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yang </a:t>
            </a:r>
            <a:r>
              <a:rPr lang="en-ID" dirty="0" err="1"/>
              <a:t>berdampak</a:t>
            </a:r>
            <a:r>
              <a:rPr lang="en-ID" dirty="0"/>
              <a:t> pada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yang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ijin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Penerapan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dan </a:t>
            </a:r>
            <a:r>
              <a:rPr lang="en-ID" dirty="0" err="1"/>
              <a:t>pemberlakuan</a:t>
            </a:r>
            <a:r>
              <a:rPr lang="en-ID" dirty="0"/>
              <a:t> system online pada </a:t>
            </a:r>
            <a:r>
              <a:rPr lang="en-ID" dirty="0" err="1"/>
              <a:t>setiap</a:t>
            </a:r>
            <a:r>
              <a:rPr lang="en-ID" dirty="0"/>
              <a:t> tata </a:t>
            </a:r>
            <a:r>
              <a:rPr lang="en-ID" dirty="0" err="1"/>
              <a:t>kelola</a:t>
            </a:r>
            <a:r>
              <a:rPr lang="en-ID" dirty="0"/>
              <a:t> </a:t>
            </a:r>
            <a:r>
              <a:rPr lang="en-ID" dirty="0" err="1"/>
              <a:t>pendapatan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investasi</a:t>
            </a:r>
            <a:r>
              <a:rPr lang="en-ID" dirty="0"/>
              <a:t> pada BUMD yang </a:t>
            </a:r>
            <a:r>
              <a:rPr lang="en-ID" dirty="0" err="1"/>
              <a:t>diharapkan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deviden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kepesertaan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JKN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4EC879-08A8-4A17-8108-218CB8B135AD}"/>
              </a:ext>
            </a:extLst>
          </p:cNvPr>
          <p:cNvSpPr/>
          <p:nvPr/>
        </p:nvSpPr>
        <p:spPr>
          <a:xfrm>
            <a:off x="3851883" y="2431921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101863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A2822-FB1B-4DA3-A1C3-838990C8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385" y="638679"/>
            <a:ext cx="8770571" cy="1105710"/>
          </a:xfrm>
        </p:spPr>
        <p:txBody>
          <a:bodyPr>
            <a:noAutofit/>
          </a:bodyPr>
          <a:lstStyle/>
          <a:p>
            <a:r>
              <a:rPr lang="en-ID" sz="6000" dirty="0" err="1">
                <a:latin typeface="Maiandra GD" panose="020E0502030308020204" pitchFamily="34" charset="0"/>
              </a:rPr>
              <a:t>P</a:t>
            </a:r>
            <a:r>
              <a:rPr lang="en-ID" sz="3200" dirty="0" err="1">
                <a:latin typeface="Maiandra GD" panose="020E0502030308020204" pitchFamily="34" charset="0"/>
              </a:rPr>
              <a:t>erbandingan</a:t>
            </a:r>
            <a:r>
              <a:rPr lang="en-ID" sz="3200" dirty="0">
                <a:latin typeface="Maiandra GD" panose="020E0502030308020204" pitchFamily="34" charset="0"/>
              </a:rPr>
              <a:t> Target </a:t>
            </a:r>
            <a:r>
              <a:rPr lang="en-ID" sz="3200" dirty="0">
                <a:solidFill>
                  <a:srgbClr val="00B0F0"/>
                </a:solidFill>
                <a:latin typeface="Maiandra GD" panose="020E0502030308020204" pitchFamily="34" charset="0"/>
              </a:rPr>
              <a:t>Lain-Lain </a:t>
            </a:r>
            <a:r>
              <a:rPr lang="en-ID" sz="3200" dirty="0" err="1">
                <a:solidFill>
                  <a:srgbClr val="00B0F0"/>
                </a:solidFill>
                <a:latin typeface="Maiandra GD" panose="020E0502030308020204" pitchFamily="34" charset="0"/>
              </a:rPr>
              <a:t>Pendapatan</a:t>
            </a:r>
            <a:r>
              <a:rPr lang="en-ID" sz="3200" dirty="0">
                <a:solidFill>
                  <a:srgbClr val="00B0F0"/>
                </a:solidFill>
                <a:latin typeface="Maiandra GD" panose="020E0502030308020204" pitchFamily="34" charset="0"/>
              </a:rPr>
              <a:t> Yang </a:t>
            </a:r>
            <a:r>
              <a:rPr lang="en-ID" sz="3200" dirty="0" err="1">
                <a:solidFill>
                  <a:srgbClr val="00B0F0"/>
                </a:solidFill>
                <a:latin typeface="Maiandra GD" panose="020E0502030308020204" pitchFamily="34" charset="0"/>
              </a:rPr>
              <a:t>Sah</a:t>
            </a:r>
            <a:r>
              <a:rPr lang="en-ID" sz="3200" dirty="0">
                <a:latin typeface="Maiandra GD" panose="020E0502030308020204" pitchFamily="34" charset="0"/>
              </a:rPr>
              <a:t> 2019 </a:t>
            </a:r>
            <a:r>
              <a:rPr lang="en-ID" sz="3200" dirty="0" err="1">
                <a:latin typeface="Maiandra GD" panose="020E0502030308020204" pitchFamily="34" charset="0"/>
              </a:rPr>
              <a:t>dengan</a:t>
            </a:r>
            <a:r>
              <a:rPr lang="en-ID" sz="3200" dirty="0">
                <a:latin typeface="Maiandra GD" panose="020E0502030308020204" pitchFamily="34" charset="0"/>
              </a:rPr>
              <a:t> Target RPJMD 2019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70F523-2408-4075-8900-C547A9F993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9761909"/>
              </p:ext>
            </p:extLst>
          </p:nvPr>
        </p:nvGraphicFramePr>
        <p:xfrm>
          <a:off x="859917" y="3048208"/>
          <a:ext cx="5913252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1916">
                  <a:extLst>
                    <a:ext uri="{9D8B030D-6E8A-4147-A177-3AD203B41FA5}">
                      <a16:colId xmlns:a16="http://schemas.microsoft.com/office/drawing/2014/main" val="3546821276"/>
                    </a:ext>
                  </a:extLst>
                </a:gridCol>
                <a:gridCol w="1580600">
                  <a:extLst>
                    <a:ext uri="{9D8B030D-6E8A-4147-A177-3AD203B41FA5}">
                      <a16:colId xmlns:a16="http://schemas.microsoft.com/office/drawing/2014/main" val="460791588"/>
                    </a:ext>
                  </a:extLst>
                </a:gridCol>
                <a:gridCol w="1840736">
                  <a:extLst>
                    <a:ext uri="{9D8B030D-6E8A-4147-A177-3AD203B41FA5}">
                      <a16:colId xmlns:a16="http://schemas.microsoft.com/office/drawing/2014/main" val="3830988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RPJMD 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25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 err="1"/>
                        <a:t>Pendapatan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Hibah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88,801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74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 err="1"/>
                        <a:t>Bagi</a:t>
                      </a:r>
                      <a:r>
                        <a:rPr lang="en-ID" dirty="0"/>
                        <a:t> Hasil </a:t>
                      </a:r>
                      <a:r>
                        <a:rPr lang="en-ID" dirty="0" err="1"/>
                        <a:t>Provinsi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171,649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149,602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24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/>
                        <a:t>Dana </a:t>
                      </a:r>
                      <a:r>
                        <a:rPr lang="en-ID" dirty="0" err="1"/>
                        <a:t>Penyesuaian</a:t>
                      </a:r>
                      <a:r>
                        <a:rPr lang="en-ID" dirty="0"/>
                        <a:t> dan </a:t>
                      </a:r>
                      <a:r>
                        <a:rPr lang="en-ID" dirty="0" err="1"/>
                        <a:t>Otonomi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Khusus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167,829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142,515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197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dirty="0" err="1"/>
                        <a:t>Bantuan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Keuangan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Provinsi</a:t>
                      </a:r>
                      <a:r>
                        <a:rPr lang="en-ID" dirty="0"/>
                        <a:t>/</a:t>
                      </a:r>
                      <a:r>
                        <a:rPr lang="en-ID" dirty="0" err="1"/>
                        <a:t>Pemda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Lainnya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170,056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194,015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9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b="1" dirty="0"/>
                        <a:t>598,337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b="1" dirty="0"/>
                        <a:t>486,132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14948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2027080-A968-4795-A171-56A6A5066AFF}"/>
              </a:ext>
            </a:extLst>
          </p:cNvPr>
          <p:cNvSpPr/>
          <p:nvPr/>
        </p:nvSpPr>
        <p:spPr>
          <a:xfrm>
            <a:off x="7284671" y="3742006"/>
            <a:ext cx="4419600" cy="2338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dirty="0" err="1"/>
              <a:t>Faktor</a:t>
            </a:r>
            <a:r>
              <a:rPr lang="en-ID" dirty="0"/>
              <a:t> yang </a:t>
            </a:r>
            <a:r>
              <a:rPr lang="en-ID" dirty="0" err="1"/>
              <a:t>berpengaruh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:</a:t>
            </a:r>
          </a:p>
          <a:p>
            <a:pPr marL="342900" indent="-342900" algn="just">
              <a:buAutoNum type="arabicPeriod"/>
            </a:pP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pusat</a:t>
            </a:r>
            <a:r>
              <a:rPr lang="en-ID" dirty="0"/>
              <a:t> dan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daerah</a:t>
            </a:r>
            <a:r>
              <a:rPr lang="en-ID" dirty="0"/>
              <a:t> </a:t>
            </a:r>
            <a:r>
              <a:rPr lang="en-ID" dirty="0" err="1"/>
              <a:t>lainnya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pengalokasian</a:t>
            </a:r>
            <a:r>
              <a:rPr lang="en-ID" dirty="0"/>
              <a:t> </a:t>
            </a:r>
            <a:r>
              <a:rPr lang="en-ID" dirty="0" err="1"/>
              <a:t>pendapatan</a:t>
            </a:r>
            <a:endParaRPr lang="en-ID" dirty="0"/>
          </a:p>
          <a:p>
            <a:pPr marL="342900" indent="-342900" algn="just">
              <a:buAutoNum type="arabicPeriod"/>
            </a:pPr>
            <a:r>
              <a:rPr lang="en-ID" dirty="0" err="1"/>
              <a:t>Peningkatan</a:t>
            </a:r>
            <a:r>
              <a:rPr lang="en-ID" dirty="0"/>
              <a:t> Dana </a:t>
            </a:r>
            <a:r>
              <a:rPr lang="en-ID" dirty="0" err="1"/>
              <a:t>Insentif</a:t>
            </a:r>
            <a:r>
              <a:rPr lang="en-ID" dirty="0"/>
              <a:t> Daerah yang </a:t>
            </a:r>
            <a:r>
              <a:rPr lang="en-ID" dirty="0" err="1"/>
              <a:t>dipengaruhi</a:t>
            </a:r>
            <a:r>
              <a:rPr lang="en-ID" dirty="0"/>
              <a:t> oleh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 </a:t>
            </a:r>
            <a:r>
              <a:rPr lang="en-ID" dirty="0" err="1"/>
              <a:t>daerah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9B9E18-3AF0-4488-9B31-BCA86F369FD1}"/>
              </a:ext>
            </a:extLst>
          </p:cNvPr>
          <p:cNvSpPr/>
          <p:nvPr/>
        </p:nvSpPr>
        <p:spPr>
          <a:xfrm>
            <a:off x="4369405" y="2774291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716346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FC6BD-F671-428E-9711-52C92BA7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361" y="1384271"/>
            <a:ext cx="8770571" cy="725883"/>
          </a:xfrm>
        </p:spPr>
        <p:txBody>
          <a:bodyPr>
            <a:normAutofit fontScale="90000"/>
          </a:bodyPr>
          <a:lstStyle/>
          <a:p>
            <a:r>
              <a:rPr lang="en-ID" sz="5400" dirty="0">
                <a:latin typeface="Maiandra GD" panose="020E0502030308020204" pitchFamily="34" charset="0"/>
              </a:rPr>
              <a:t>P</a:t>
            </a:r>
            <a:r>
              <a:rPr lang="en-ID" sz="3600" dirty="0">
                <a:latin typeface="Maiandra GD" panose="020E0502030308020204" pitchFamily="34" charset="0"/>
              </a:rPr>
              <a:t>REDIKSI </a:t>
            </a:r>
            <a:r>
              <a:rPr lang="en-ID" sz="5300" dirty="0">
                <a:solidFill>
                  <a:srgbClr val="FFC000"/>
                </a:solidFill>
                <a:latin typeface="Maiandra GD" panose="020E0502030308020204" pitchFamily="34" charset="0"/>
              </a:rPr>
              <a:t>PENDAPATAN</a:t>
            </a:r>
            <a:r>
              <a:rPr lang="en-ID" sz="3600" dirty="0">
                <a:latin typeface="Maiandra GD" panose="020E0502030308020204" pitchFamily="34" charset="0"/>
              </a:rPr>
              <a:t> 2020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B3F4ED5-EE71-4E34-B5F5-37CD7E23B0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9689151"/>
              </p:ext>
            </p:extLst>
          </p:nvPr>
        </p:nvGraphicFramePr>
        <p:xfrm>
          <a:off x="1166224" y="2928644"/>
          <a:ext cx="6585074" cy="2878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3579">
                  <a:extLst>
                    <a:ext uri="{9D8B030D-6E8A-4147-A177-3AD203B41FA5}">
                      <a16:colId xmlns:a16="http://schemas.microsoft.com/office/drawing/2014/main" val="3105050791"/>
                    </a:ext>
                  </a:extLst>
                </a:gridCol>
                <a:gridCol w="1519311">
                  <a:extLst>
                    <a:ext uri="{9D8B030D-6E8A-4147-A177-3AD203B41FA5}">
                      <a16:colId xmlns:a16="http://schemas.microsoft.com/office/drawing/2014/main" val="297706814"/>
                    </a:ext>
                  </a:extLst>
                </a:gridCol>
                <a:gridCol w="2532184">
                  <a:extLst>
                    <a:ext uri="{9D8B030D-6E8A-4147-A177-3AD203B41FA5}">
                      <a16:colId xmlns:a16="http://schemas.microsoft.com/office/drawing/2014/main" val="3429415113"/>
                    </a:ext>
                  </a:extLst>
                </a:gridCol>
              </a:tblGrid>
              <a:tr h="559637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RPJMD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Prediksi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Pendapatan</a:t>
                      </a:r>
                      <a:r>
                        <a:rPr lang="en-ID" dirty="0"/>
                        <a:t>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10976"/>
                  </a:ext>
                </a:extLst>
              </a:tr>
              <a:tr h="559637">
                <a:tc>
                  <a:txBody>
                    <a:bodyPr/>
                    <a:lstStyle/>
                    <a:p>
                      <a:r>
                        <a:rPr lang="en-ID" dirty="0"/>
                        <a:t>PAD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457,361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457,361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38497"/>
                  </a:ext>
                </a:extLst>
              </a:tr>
              <a:tr h="559637">
                <a:tc>
                  <a:txBody>
                    <a:bodyPr/>
                    <a:lstStyle/>
                    <a:p>
                      <a:r>
                        <a:rPr lang="en-ID" dirty="0"/>
                        <a:t>Dana </a:t>
                      </a:r>
                      <a:r>
                        <a:rPr lang="en-ID" dirty="0" err="1"/>
                        <a:t>Perimbangan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1.402,985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1.402,985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089008"/>
                  </a:ext>
                </a:extLst>
              </a:tr>
              <a:tr h="559637">
                <a:tc>
                  <a:txBody>
                    <a:bodyPr/>
                    <a:lstStyle/>
                    <a:p>
                      <a:r>
                        <a:rPr lang="en-ID" dirty="0"/>
                        <a:t>Lain-Lain </a:t>
                      </a:r>
                      <a:r>
                        <a:rPr lang="en-ID" dirty="0" err="1"/>
                        <a:t>Pendapatan</a:t>
                      </a:r>
                      <a:r>
                        <a:rPr lang="en-ID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511,956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600,000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341095"/>
                  </a:ext>
                </a:extLst>
              </a:tr>
              <a:tr h="559637">
                <a:tc>
                  <a:txBody>
                    <a:bodyPr/>
                    <a:lstStyle/>
                    <a:p>
                      <a:r>
                        <a:rPr lang="en-ID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2.372,303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2.455,346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024715"/>
                  </a:ext>
                </a:extLst>
              </a:tr>
            </a:tbl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C568D744-13E7-41F3-8600-7A75D4E046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9482881"/>
              </p:ext>
            </p:extLst>
          </p:nvPr>
        </p:nvGraphicFramePr>
        <p:xfrm>
          <a:off x="8499768" y="2928644"/>
          <a:ext cx="2999178" cy="3089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A40B7C2D-4F90-44C6-80C6-C88DA426AE16}"/>
              </a:ext>
            </a:extLst>
          </p:cNvPr>
          <p:cNvSpPr/>
          <p:nvPr/>
        </p:nvSpPr>
        <p:spPr>
          <a:xfrm>
            <a:off x="5347534" y="2654727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940054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FC6BD-F671-428E-9711-52C92BA7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7091" y="1313932"/>
            <a:ext cx="8770571" cy="641477"/>
          </a:xfrm>
        </p:spPr>
        <p:txBody>
          <a:bodyPr>
            <a:normAutofit fontScale="90000"/>
          </a:bodyPr>
          <a:lstStyle/>
          <a:p>
            <a:r>
              <a:rPr lang="en-ID" sz="6000" dirty="0">
                <a:latin typeface="Maiandra GD" panose="020E0502030308020204" pitchFamily="34" charset="0"/>
              </a:rPr>
              <a:t>P</a:t>
            </a:r>
            <a:r>
              <a:rPr lang="en-ID" sz="3600" dirty="0">
                <a:latin typeface="Maiandra GD" panose="020E0502030308020204" pitchFamily="34" charset="0"/>
              </a:rPr>
              <a:t>REDIKSI </a:t>
            </a:r>
            <a:r>
              <a:rPr lang="en-ID" sz="6000" dirty="0">
                <a:solidFill>
                  <a:schemeClr val="accent2">
                    <a:lumMod val="50000"/>
                  </a:schemeClr>
                </a:solidFill>
                <a:latin typeface="Maiandra GD" panose="020E0502030308020204" pitchFamily="34" charset="0"/>
              </a:rPr>
              <a:t>PAD</a:t>
            </a:r>
            <a:r>
              <a:rPr lang="en-ID" sz="3600" dirty="0">
                <a:latin typeface="Maiandra GD" panose="020E0502030308020204" pitchFamily="34" charset="0"/>
              </a:rPr>
              <a:t> 2020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B3F4ED5-EE71-4E34-B5F5-37CD7E23B0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795314"/>
              </p:ext>
            </p:extLst>
          </p:nvPr>
        </p:nvGraphicFramePr>
        <p:xfrm>
          <a:off x="3826412" y="2858306"/>
          <a:ext cx="7877858" cy="279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2179">
                  <a:extLst>
                    <a:ext uri="{9D8B030D-6E8A-4147-A177-3AD203B41FA5}">
                      <a16:colId xmlns:a16="http://schemas.microsoft.com/office/drawing/2014/main" val="3105050791"/>
                    </a:ext>
                  </a:extLst>
                </a:gridCol>
                <a:gridCol w="1856935">
                  <a:extLst>
                    <a:ext uri="{9D8B030D-6E8A-4147-A177-3AD203B41FA5}">
                      <a16:colId xmlns:a16="http://schemas.microsoft.com/office/drawing/2014/main" val="297706814"/>
                    </a:ext>
                  </a:extLst>
                </a:gridCol>
                <a:gridCol w="2658744">
                  <a:extLst>
                    <a:ext uri="{9D8B030D-6E8A-4147-A177-3AD203B41FA5}">
                      <a16:colId xmlns:a16="http://schemas.microsoft.com/office/drawing/2014/main" val="3429415113"/>
                    </a:ext>
                  </a:extLst>
                </a:gridCol>
              </a:tblGrid>
              <a:tr h="415629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RPJMD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Prediksi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Pendapatan</a:t>
                      </a:r>
                      <a:r>
                        <a:rPr lang="en-ID" dirty="0"/>
                        <a:t>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10976"/>
                  </a:ext>
                </a:extLst>
              </a:tr>
              <a:tr h="415629">
                <a:tc>
                  <a:txBody>
                    <a:bodyPr/>
                    <a:lstStyle/>
                    <a:p>
                      <a:r>
                        <a:rPr lang="en-ID" dirty="0" err="1"/>
                        <a:t>Pajak</a:t>
                      </a:r>
                      <a:r>
                        <a:rPr lang="en-ID" dirty="0"/>
                        <a:t> Daerah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186,535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186,535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38497"/>
                  </a:ext>
                </a:extLst>
              </a:tr>
              <a:tr h="415629">
                <a:tc>
                  <a:txBody>
                    <a:bodyPr/>
                    <a:lstStyle/>
                    <a:p>
                      <a:r>
                        <a:rPr lang="en-ID" dirty="0" err="1"/>
                        <a:t>Retribusi</a:t>
                      </a:r>
                      <a:r>
                        <a:rPr lang="en-ID" dirty="0"/>
                        <a:t> Daerah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26,492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26,492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089008"/>
                  </a:ext>
                </a:extLst>
              </a:tr>
              <a:tr h="720025">
                <a:tc>
                  <a:txBody>
                    <a:bodyPr/>
                    <a:lstStyle/>
                    <a:p>
                      <a:r>
                        <a:rPr lang="en-ID" dirty="0"/>
                        <a:t>Hasil </a:t>
                      </a:r>
                      <a:r>
                        <a:rPr lang="en-ID" dirty="0" err="1"/>
                        <a:t>Pengelolaan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Kekayaan</a:t>
                      </a:r>
                      <a:r>
                        <a:rPr lang="en-ID" dirty="0"/>
                        <a:t> yang </a:t>
                      </a:r>
                      <a:r>
                        <a:rPr lang="en-ID" dirty="0" err="1"/>
                        <a:t>Dipisahkan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19,397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19,397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341095"/>
                  </a:ext>
                </a:extLst>
              </a:tr>
              <a:tr h="415629">
                <a:tc>
                  <a:txBody>
                    <a:bodyPr/>
                    <a:lstStyle/>
                    <a:p>
                      <a:r>
                        <a:rPr lang="en-ID" dirty="0"/>
                        <a:t>Lain-Lain PAD yang </a:t>
                      </a:r>
                      <a:r>
                        <a:rPr lang="en-ID" dirty="0" err="1"/>
                        <a:t>Sah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224,936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224,936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024715"/>
                  </a:ext>
                </a:extLst>
              </a:tr>
              <a:tr h="415629">
                <a:tc>
                  <a:txBody>
                    <a:bodyPr/>
                    <a:lstStyle/>
                    <a:p>
                      <a:r>
                        <a:rPr lang="en-ID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457,361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457,361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87883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A98DD8E-59F9-411B-AD4E-86B7C7230288}"/>
              </a:ext>
            </a:extLst>
          </p:cNvPr>
          <p:cNvSpPr/>
          <p:nvPr/>
        </p:nvSpPr>
        <p:spPr>
          <a:xfrm>
            <a:off x="9329866" y="2583220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27749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3DF91-C1E6-4966-A9E5-D3675BE54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1398339"/>
            <a:ext cx="8770571" cy="571138"/>
          </a:xfrm>
        </p:spPr>
        <p:txBody>
          <a:bodyPr>
            <a:noAutofit/>
          </a:bodyPr>
          <a:lstStyle/>
          <a:p>
            <a:r>
              <a:rPr lang="en-ID" sz="5400" dirty="0">
                <a:solidFill>
                  <a:srgbClr val="00B0F0"/>
                </a:solidFill>
                <a:latin typeface="Maiandra GD" panose="020E0502030308020204" pitchFamily="34" charset="0"/>
              </a:rPr>
              <a:t>A</a:t>
            </a:r>
            <a:r>
              <a:rPr lang="en-ID" sz="3600" dirty="0">
                <a:latin typeface="Maiandra GD" panose="020E0502030308020204" pitchFamily="34" charset="0"/>
              </a:rPr>
              <a:t>NALISIS </a:t>
            </a:r>
            <a:r>
              <a:rPr lang="en-ID" sz="5400" dirty="0">
                <a:solidFill>
                  <a:srgbClr val="00B0F0"/>
                </a:solidFill>
                <a:latin typeface="Maiandra GD" panose="020E0502030308020204" pitchFamily="34" charset="0"/>
              </a:rPr>
              <a:t>P</a:t>
            </a:r>
            <a:r>
              <a:rPr lang="en-ID" sz="3600" dirty="0">
                <a:latin typeface="Maiandra GD" panose="020E0502030308020204" pitchFamily="34" charset="0"/>
              </a:rPr>
              <a:t>ELUANG DAN </a:t>
            </a:r>
            <a:r>
              <a:rPr lang="en-ID" sz="5400" dirty="0">
                <a:solidFill>
                  <a:srgbClr val="C00000"/>
                </a:solidFill>
                <a:latin typeface="Maiandra GD" panose="020E0502030308020204" pitchFamily="34" charset="0"/>
              </a:rPr>
              <a:t>H</a:t>
            </a:r>
            <a:r>
              <a:rPr lang="en-ID" sz="3600" dirty="0">
                <a:latin typeface="Maiandra GD" panose="020E0502030308020204" pitchFamily="34" charset="0"/>
              </a:rPr>
              <a:t>AMBATAN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1469D35-BA3E-4E22-805C-A9ECF8E47355}"/>
              </a:ext>
            </a:extLst>
          </p:cNvPr>
          <p:cNvSpPr/>
          <p:nvPr/>
        </p:nvSpPr>
        <p:spPr>
          <a:xfrm>
            <a:off x="725657" y="2455221"/>
            <a:ext cx="5140569" cy="4022727"/>
          </a:xfrm>
          <a:prstGeom prst="roundRect">
            <a:avLst/>
          </a:prstGeom>
          <a:solidFill>
            <a:schemeClr val="accent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/>
              <a:t>Peluang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pencapaian</a:t>
            </a:r>
            <a:r>
              <a:rPr lang="en-ID" dirty="0"/>
              <a:t> </a:t>
            </a:r>
            <a:r>
              <a:rPr lang="en-ID" dirty="0" err="1"/>
              <a:t>Pendapatan</a:t>
            </a:r>
            <a:r>
              <a:rPr lang="en-ID" dirty="0"/>
              <a:t> Daerah:</a:t>
            </a:r>
          </a:p>
          <a:p>
            <a:pPr marL="514350" indent="-514350">
              <a:buAutoNum type="alphaLcPeriod"/>
            </a:pPr>
            <a:r>
              <a:rPr lang="en-ID" dirty="0" err="1"/>
              <a:t>Penerapan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tata </a:t>
            </a:r>
            <a:r>
              <a:rPr lang="en-ID" dirty="0" err="1"/>
              <a:t>kelola</a:t>
            </a:r>
            <a:r>
              <a:rPr lang="en-ID" dirty="0"/>
              <a:t> </a:t>
            </a:r>
            <a:r>
              <a:rPr lang="en-ID" dirty="0" err="1"/>
              <a:t>Pendapatan</a:t>
            </a:r>
            <a:endParaRPr lang="en-ID" dirty="0"/>
          </a:p>
          <a:p>
            <a:pPr marL="514350" indent="-514350">
              <a:buAutoNum type="alphaLcPeriod"/>
            </a:pP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upaya</a:t>
            </a:r>
            <a:r>
              <a:rPr lang="en-ID" dirty="0"/>
              <a:t> </a:t>
            </a:r>
            <a:r>
              <a:rPr lang="en-ID" dirty="0" err="1"/>
              <a:t>intensifikasi</a:t>
            </a:r>
            <a:r>
              <a:rPr lang="en-ID" dirty="0"/>
              <a:t> dan </a:t>
            </a:r>
            <a:r>
              <a:rPr lang="en-ID" dirty="0" err="1"/>
              <a:t>ekstensifikasi</a:t>
            </a:r>
            <a:r>
              <a:rPr lang="en-ID" dirty="0"/>
              <a:t> </a:t>
            </a:r>
            <a:r>
              <a:rPr lang="en-ID" dirty="0" err="1"/>
              <a:t>Pendapatan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penerapan</a:t>
            </a:r>
            <a:r>
              <a:rPr lang="en-ID" dirty="0"/>
              <a:t> tax clearance</a:t>
            </a:r>
          </a:p>
          <a:p>
            <a:pPr marL="514350" indent="-514350">
              <a:buAutoNum type="alphaLcPeriod"/>
            </a:pP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investasi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dibangunnya</a:t>
            </a:r>
            <a:r>
              <a:rPr lang="en-ID" dirty="0"/>
              <a:t> shortcut dan </a:t>
            </a:r>
            <a:r>
              <a:rPr lang="en-ID" dirty="0" err="1"/>
              <a:t>isu</a:t>
            </a:r>
            <a:r>
              <a:rPr lang="en-ID" dirty="0"/>
              <a:t> </a:t>
            </a:r>
            <a:r>
              <a:rPr lang="en-ID" dirty="0" err="1"/>
              <a:t>pembangunan</a:t>
            </a:r>
            <a:r>
              <a:rPr lang="en-ID" dirty="0"/>
              <a:t> </a:t>
            </a:r>
            <a:r>
              <a:rPr lang="en-ID" dirty="0" err="1"/>
              <a:t>bandara</a:t>
            </a:r>
            <a:endParaRPr lang="en-ID" dirty="0"/>
          </a:p>
          <a:p>
            <a:pPr marL="514350" indent="-514350">
              <a:buAutoNum type="alphaLcPeriod"/>
            </a:pP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perolehan</a:t>
            </a:r>
            <a:r>
              <a:rPr lang="en-ID" dirty="0"/>
              <a:t> dana transfer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Pusat</a:t>
            </a:r>
          </a:p>
          <a:p>
            <a:pPr algn="ctr"/>
            <a:endParaRPr lang="en-ID" sz="16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98333E0-169A-41E1-A841-5DB7EB85B584}"/>
              </a:ext>
            </a:extLst>
          </p:cNvPr>
          <p:cNvSpPr/>
          <p:nvPr/>
        </p:nvSpPr>
        <p:spPr>
          <a:xfrm>
            <a:off x="6095999" y="2447778"/>
            <a:ext cx="5608272" cy="4022727"/>
          </a:xfrm>
          <a:prstGeom prst="roundRect">
            <a:avLst/>
          </a:prstGeom>
          <a:solidFill>
            <a:schemeClr val="accent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dirty="0" err="1"/>
              <a:t>Tantangan</a:t>
            </a:r>
            <a:r>
              <a:rPr lang="en-ID" dirty="0"/>
              <a:t> yang </a:t>
            </a:r>
            <a:r>
              <a:rPr lang="en-ID" dirty="0" err="1"/>
              <a:t>dihadapi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pencapaian</a:t>
            </a:r>
            <a:r>
              <a:rPr lang="en-ID" dirty="0"/>
              <a:t> </a:t>
            </a:r>
            <a:r>
              <a:rPr lang="en-ID" dirty="0" err="1"/>
              <a:t>Pendapatan</a:t>
            </a:r>
            <a:r>
              <a:rPr lang="en-ID" dirty="0"/>
              <a:t> Daerah:</a:t>
            </a:r>
          </a:p>
          <a:p>
            <a:pPr marL="342900" indent="-342900" algn="just">
              <a:buAutoNum type="alphaLcPeriod"/>
            </a:pPr>
            <a:r>
              <a:rPr lang="en-ID" dirty="0" err="1"/>
              <a:t>Kesadaran</a:t>
            </a:r>
            <a:r>
              <a:rPr lang="en-ID" dirty="0"/>
              <a:t> </a:t>
            </a:r>
            <a:r>
              <a:rPr lang="en-ID" dirty="0" err="1"/>
              <a:t>wajib</a:t>
            </a:r>
            <a:r>
              <a:rPr lang="en-ID" dirty="0"/>
              <a:t> </a:t>
            </a:r>
            <a:r>
              <a:rPr lang="en-ID" dirty="0" err="1"/>
              <a:t>pajak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kewajiban</a:t>
            </a:r>
            <a:r>
              <a:rPr lang="en-ID" dirty="0"/>
              <a:t> </a:t>
            </a:r>
            <a:r>
              <a:rPr lang="en-ID" dirty="0" err="1"/>
              <a:t>Perpajakan</a:t>
            </a:r>
            <a:r>
              <a:rPr lang="en-ID" dirty="0"/>
              <a:t> yang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ditingkatkan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Kesadaran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pengawasan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pajak</a:t>
            </a:r>
            <a:r>
              <a:rPr lang="en-ID" dirty="0"/>
              <a:t> yang </a:t>
            </a:r>
            <a:r>
              <a:rPr lang="en-ID" dirty="0" err="1"/>
              <a:t>dititipkan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wajib</a:t>
            </a:r>
            <a:r>
              <a:rPr lang="en-ID" dirty="0"/>
              <a:t> </a:t>
            </a:r>
            <a:r>
              <a:rPr lang="en-ID" dirty="0" err="1"/>
              <a:t>pajak</a:t>
            </a:r>
            <a:r>
              <a:rPr lang="en-ID" dirty="0"/>
              <a:t> yang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rendah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mengendalikan</a:t>
            </a:r>
            <a:r>
              <a:rPr lang="en-ID" dirty="0"/>
              <a:t> </a:t>
            </a:r>
            <a:r>
              <a:rPr lang="en-ID" dirty="0" err="1"/>
              <a:t>alih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lahan</a:t>
            </a:r>
            <a:r>
              <a:rPr lang="en-ID" dirty="0"/>
              <a:t> </a:t>
            </a:r>
            <a:r>
              <a:rPr lang="en-ID" dirty="0" err="1"/>
              <a:t>pertanian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 global yang </a:t>
            </a:r>
            <a:r>
              <a:rPr lang="en-ID" dirty="0" err="1"/>
              <a:t>berpengaruh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 </a:t>
            </a:r>
            <a:r>
              <a:rPr lang="en-ID" dirty="0" err="1"/>
              <a:t>wilayah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Kejadian</a:t>
            </a:r>
            <a:r>
              <a:rPr lang="en-ID" dirty="0"/>
              <a:t> </a:t>
            </a:r>
            <a:r>
              <a:rPr lang="en-ID" dirty="0" err="1"/>
              <a:t>alam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diprediksi</a:t>
            </a:r>
            <a:r>
              <a:rPr lang="en-ID" dirty="0"/>
              <a:t> dan </a:t>
            </a:r>
            <a:r>
              <a:rPr lang="en-ID" dirty="0" err="1"/>
              <a:t>mungkin</a:t>
            </a:r>
            <a:r>
              <a:rPr lang="en-ID" dirty="0"/>
              <a:t> </a:t>
            </a:r>
            <a:r>
              <a:rPr lang="en-ID" dirty="0" err="1"/>
              <a:t>terjadi</a:t>
            </a:r>
            <a:r>
              <a:rPr lang="en-ID" dirty="0"/>
              <a:t>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berpengaruh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kunjungan</a:t>
            </a:r>
            <a:r>
              <a:rPr lang="en-ID" dirty="0"/>
              <a:t> </a:t>
            </a:r>
            <a:r>
              <a:rPr lang="en-ID" dirty="0" err="1"/>
              <a:t>wisatawan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23900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C05E4-CE0F-4212-8903-AB0C6429D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359" y="1313932"/>
            <a:ext cx="8770571" cy="711815"/>
          </a:xfrm>
        </p:spPr>
        <p:txBody>
          <a:bodyPr>
            <a:normAutofit fontScale="90000"/>
          </a:bodyPr>
          <a:lstStyle/>
          <a:p>
            <a:r>
              <a:rPr lang="en-ID" sz="6000" dirty="0">
                <a:latin typeface="Maiandra GD" panose="020E0502030308020204" pitchFamily="34" charset="0"/>
              </a:rPr>
              <a:t>B</a:t>
            </a:r>
            <a:r>
              <a:rPr lang="en-ID" sz="4000" dirty="0">
                <a:latin typeface="Maiandra GD" panose="020E0502030308020204" pitchFamily="34" charset="0"/>
              </a:rPr>
              <a:t>ELANJA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83A6A-F6C5-404C-9E38-E207472AA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3360" y="2438400"/>
            <a:ext cx="8770571" cy="39624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ID" dirty="0" err="1">
                <a:solidFill>
                  <a:srgbClr val="0070C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Belanja</a:t>
            </a:r>
            <a:r>
              <a:rPr lang="en-ID" dirty="0">
                <a:solidFill>
                  <a:srgbClr val="0070C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Daerah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adalah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rgbClr val="00B05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kewajiban</a:t>
            </a:r>
            <a:r>
              <a:rPr lang="en-ID" dirty="0">
                <a:solidFill>
                  <a:srgbClr val="00B05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rgbClr val="00B05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pemerintah</a:t>
            </a:r>
            <a:r>
              <a:rPr lang="en-ID" dirty="0">
                <a:solidFill>
                  <a:srgbClr val="00B05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rgbClr val="00B05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daerah</a:t>
            </a:r>
            <a:r>
              <a:rPr lang="en-ID" dirty="0">
                <a:solidFill>
                  <a:srgbClr val="00B05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yang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diakui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sebagai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rgbClr val="0070C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pengurang</a:t>
            </a:r>
            <a:r>
              <a:rPr lang="en-ID" dirty="0">
                <a:solidFill>
                  <a:srgbClr val="0070C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rgbClr val="0070C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nilai</a:t>
            </a:r>
            <a:r>
              <a:rPr lang="en-ID" dirty="0">
                <a:solidFill>
                  <a:srgbClr val="0070C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kekayaan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bersih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daerah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.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Realisasi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belanja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daerah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memegang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pada </a:t>
            </a:r>
            <a:r>
              <a:rPr lang="en-ID" dirty="0" err="1">
                <a:solidFill>
                  <a:srgbClr val="0070C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prinsip</a:t>
            </a:r>
            <a:r>
              <a:rPr lang="en-ID" dirty="0">
                <a:solidFill>
                  <a:srgbClr val="0070C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rgbClr val="0070C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efisiensi</a:t>
            </a:r>
            <a:r>
              <a:rPr lang="en-ID" dirty="0">
                <a:solidFill>
                  <a:srgbClr val="0070C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dan </a:t>
            </a:r>
            <a:r>
              <a:rPr lang="en-ID" dirty="0" err="1">
                <a:solidFill>
                  <a:srgbClr val="0070C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efektifitas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Struktur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Belanja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APBD:</a:t>
            </a:r>
          </a:p>
          <a:p>
            <a:pPr marL="834390" lvl="1" indent="-514350">
              <a:buAutoNum type="alphaLcPeriod"/>
            </a:pP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Belanja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Tidak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Langsung</a:t>
            </a:r>
            <a:endParaRPr lang="en-ID" dirty="0">
              <a:solidFill>
                <a:schemeClr val="tx1">
                  <a:lumMod val="85000"/>
                  <a:lumOff val="15000"/>
                </a:schemeClr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  <a:p>
            <a:pPr lvl="4">
              <a:buFont typeface="Wingdings" panose="05000000000000000000" pitchFamily="2" charset="2"/>
              <a:buChar char="ü"/>
            </a:pPr>
            <a:r>
              <a:rPr lang="en-ID" sz="20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Gaji</a:t>
            </a:r>
            <a:r>
              <a:rPr lang="en-ID" sz="2000" i="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dan </a:t>
            </a:r>
            <a:r>
              <a:rPr lang="en-ID" sz="20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Tunjangan</a:t>
            </a:r>
            <a:endParaRPr lang="en-ID" sz="2000" i="0" dirty="0">
              <a:solidFill>
                <a:schemeClr val="tx1">
                  <a:lumMod val="85000"/>
                  <a:lumOff val="15000"/>
                </a:schemeClr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  <a:p>
            <a:pPr lvl="4">
              <a:buFont typeface="Wingdings" panose="05000000000000000000" pitchFamily="2" charset="2"/>
              <a:buChar char="ü"/>
            </a:pPr>
            <a:r>
              <a:rPr lang="en-ID" sz="20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Hibah</a:t>
            </a:r>
            <a:endParaRPr lang="en-ID" sz="2000" i="0" dirty="0">
              <a:solidFill>
                <a:schemeClr val="tx1">
                  <a:lumMod val="85000"/>
                  <a:lumOff val="15000"/>
                </a:schemeClr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  <a:p>
            <a:pPr lvl="4">
              <a:buFont typeface="Wingdings" panose="05000000000000000000" pitchFamily="2" charset="2"/>
              <a:buChar char="ü"/>
            </a:pPr>
            <a:r>
              <a:rPr lang="en-ID" sz="20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Bantuan</a:t>
            </a:r>
            <a:r>
              <a:rPr lang="en-ID" sz="2000" i="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sz="20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Sosial</a:t>
            </a:r>
            <a:endParaRPr lang="en-ID" sz="2000" i="0" dirty="0">
              <a:solidFill>
                <a:schemeClr val="tx1">
                  <a:lumMod val="85000"/>
                  <a:lumOff val="15000"/>
                </a:schemeClr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  <a:p>
            <a:pPr lvl="4">
              <a:buFont typeface="Wingdings" panose="05000000000000000000" pitchFamily="2" charset="2"/>
              <a:buChar char="ü"/>
            </a:pPr>
            <a:r>
              <a:rPr lang="en-ID" sz="20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Bantuan</a:t>
            </a:r>
            <a:r>
              <a:rPr lang="en-ID" sz="2000" i="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sz="20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Keuangan</a:t>
            </a:r>
            <a:r>
              <a:rPr lang="en-ID" sz="2000" i="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</a:p>
          <a:p>
            <a:pPr marL="777240" lvl="1" indent="-457200">
              <a:buFont typeface="+mj-lt"/>
              <a:buAutoNum type="alphaLcPeriod" startAt="2"/>
            </a:pP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Belanja</a:t>
            </a:r>
            <a:r>
              <a:rPr lang="en-ID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Langsung</a:t>
            </a:r>
            <a:endParaRPr lang="en-ID" dirty="0">
              <a:solidFill>
                <a:schemeClr val="tx1">
                  <a:lumMod val="85000"/>
                  <a:lumOff val="15000"/>
                </a:schemeClr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  <a:p>
            <a:pPr lvl="4">
              <a:buFont typeface="Wingdings" panose="05000000000000000000" pitchFamily="2" charset="2"/>
              <a:buChar char="ü"/>
            </a:pPr>
            <a:r>
              <a:rPr lang="en-ID" sz="18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Belanja</a:t>
            </a:r>
            <a:r>
              <a:rPr lang="en-ID" sz="1800" i="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sz="18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Pegawai</a:t>
            </a:r>
            <a:endParaRPr lang="en-ID" sz="1800" i="0" dirty="0">
              <a:solidFill>
                <a:schemeClr val="tx1">
                  <a:lumMod val="85000"/>
                  <a:lumOff val="15000"/>
                </a:schemeClr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  <a:p>
            <a:pPr lvl="4">
              <a:buFont typeface="Wingdings" panose="05000000000000000000" pitchFamily="2" charset="2"/>
              <a:buChar char="ü"/>
            </a:pPr>
            <a:r>
              <a:rPr lang="en-ID" sz="18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Belanja</a:t>
            </a:r>
            <a:r>
              <a:rPr lang="en-ID" sz="1800" i="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</a:t>
            </a:r>
            <a:r>
              <a:rPr lang="en-ID" sz="18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Barang</a:t>
            </a:r>
            <a:r>
              <a:rPr lang="en-ID" sz="1800" i="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dan </a:t>
            </a:r>
            <a:r>
              <a:rPr lang="en-ID" sz="18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Jasa</a:t>
            </a:r>
            <a:endParaRPr lang="en-ID" sz="1800" i="0" dirty="0">
              <a:solidFill>
                <a:schemeClr val="tx1">
                  <a:lumMod val="85000"/>
                  <a:lumOff val="15000"/>
                </a:schemeClr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  <a:p>
            <a:pPr lvl="4">
              <a:buFont typeface="Wingdings" panose="05000000000000000000" pitchFamily="2" charset="2"/>
              <a:buChar char="ü"/>
            </a:pPr>
            <a:r>
              <a:rPr lang="en-ID" sz="180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Belanja</a:t>
            </a:r>
            <a:r>
              <a:rPr lang="en-ID" sz="1800" i="0" dirty="0">
                <a:solidFill>
                  <a:schemeClr val="tx1">
                    <a:lumMod val="85000"/>
                    <a:lumOff val="1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Modal</a:t>
            </a:r>
          </a:p>
        </p:txBody>
      </p:sp>
    </p:spTree>
    <p:extLst>
      <p:ext uri="{BB962C8B-B14F-4D97-AF65-F5344CB8AC3E}">
        <p14:creationId xmlns:p14="http://schemas.microsoft.com/office/powerpoint/2010/main" val="2923185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6E7D0-1E8C-4392-B01D-AD46F55E9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156" y="1004446"/>
            <a:ext cx="8770571" cy="1257280"/>
          </a:xfrm>
        </p:spPr>
        <p:txBody>
          <a:bodyPr>
            <a:normAutofit/>
          </a:bodyPr>
          <a:lstStyle/>
          <a:p>
            <a:r>
              <a:rPr lang="en-ID" sz="3600" dirty="0">
                <a:latin typeface="Maiandra GD" panose="020E0502030308020204" pitchFamily="34" charset="0"/>
              </a:rPr>
              <a:t>GAMBARAN RPJMD KABUPATEN BULELENG 2017-2022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10CA6A4-8D46-44F6-B8B0-34438A9DAC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54019"/>
              </p:ext>
            </p:extLst>
          </p:nvPr>
        </p:nvGraphicFramePr>
        <p:xfrm>
          <a:off x="767859" y="2332063"/>
          <a:ext cx="4774812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089D39A-3BC6-48FC-B5AF-D77033525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626839"/>
              </p:ext>
            </p:extLst>
          </p:nvPr>
        </p:nvGraphicFramePr>
        <p:xfrm>
          <a:off x="5907581" y="2730527"/>
          <a:ext cx="5811981" cy="3900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7327">
                  <a:extLst>
                    <a:ext uri="{9D8B030D-6E8A-4147-A177-3AD203B41FA5}">
                      <a16:colId xmlns:a16="http://schemas.microsoft.com/office/drawing/2014/main" val="158648766"/>
                    </a:ext>
                  </a:extLst>
                </a:gridCol>
                <a:gridCol w="1937327">
                  <a:extLst>
                    <a:ext uri="{9D8B030D-6E8A-4147-A177-3AD203B41FA5}">
                      <a16:colId xmlns:a16="http://schemas.microsoft.com/office/drawing/2014/main" val="3974388230"/>
                    </a:ext>
                  </a:extLst>
                </a:gridCol>
                <a:gridCol w="1937327">
                  <a:extLst>
                    <a:ext uri="{9D8B030D-6E8A-4147-A177-3AD203B41FA5}">
                      <a16:colId xmlns:a16="http://schemas.microsoft.com/office/drawing/2014/main" val="2582420310"/>
                    </a:ext>
                  </a:extLst>
                </a:gridCol>
              </a:tblGrid>
              <a:tr h="563577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Tahun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Belanja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Tidak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Langsung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Belanja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Langsung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066079"/>
                  </a:ext>
                </a:extLst>
              </a:tr>
              <a:tr h="568348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1.176,66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969,12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772748"/>
                  </a:ext>
                </a:extLst>
              </a:tr>
              <a:tr h="556605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1.164,55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995,36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348326"/>
                  </a:ext>
                </a:extLst>
              </a:tr>
              <a:tr h="483802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1.257,00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1.076,62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77041"/>
                  </a:ext>
                </a:extLst>
              </a:tr>
              <a:tr h="523156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1.322,73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1.156,31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279331"/>
                  </a:ext>
                </a:extLst>
              </a:tr>
              <a:tr h="506239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1.393,65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1.243,43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759532"/>
                  </a:ext>
                </a:extLst>
              </a:tr>
              <a:tr h="622480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1.468,87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1.337,53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499005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C5953E6-161D-460F-BAB9-DE5DF364E20A}"/>
              </a:ext>
            </a:extLst>
          </p:cNvPr>
          <p:cNvSpPr/>
          <p:nvPr/>
        </p:nvSpPr>
        <p:spPr>
          <a:xfrm>
            <a:off x="9329866" y="2442542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347758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74837-AFCC-4E1C-B183-1B7D83185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0545" y="1335434"/>
            <a:ext cx="8897850" cy="739983"/>
          </a:xfrm>
        </p:spPr>
        <p:txBody>
          <a:bodyPr>
            <a:normAutofit fontScale="90000"/>
          </a:bodyPr>
          <a:lstStyle/>
          <a:p>
            <a:r>
              <a:rPr lang="en-ID" sz="5400" dirty="0" err="1">
                <a:latin typeface="Maiandra GD" panose="020E0502030308020204" pitchFamily="34" charset="0"/>
              </a:rPr>
              <a:t>K</a:t>
            </a:r>
            <a:r>
              <a:rPr lang="en-ID" sz="4000" dirty="0" err="1">
                <a:latin typeface="Maiandra GD" panose="020E0502030308020204" pitchFamily="34" charset="0"/>
              </a:rPr>
              <a:t>omposisi</a:t>
            </a:r>
            <a:r>
              <a:rPr lang="en-ID" sz="4000" dirty="0">
                <a:latin typeface="Maiandra GD" panose="020E0502030308020204" pitchFamily="34" charset="0"/>
              </a:rPr>
              <a:t> </a:t>
            </a:r>
            <a:r>
              <a:rPr lang="en-ID" sz="4000" dirty="0" err="1">
                <a:latin typeface="Maiandra GD" panose="020E0502030308020204" pitchFamily="34" charset="0"/>
              </a:rPr>
              <a:t>Proyeksi</a:t>
            </a:r>
            <a:r>
              <a:rPr lang="en-ID" sz="4000" dirty="0">
                <a:latin typeface="Maiandra GD" panose="020E0502030308020204" pitchFamily="34" charset="0"/>
              </a:rPr>
              <a:t> </a:t>
            </a:r>
            <a:r>
              <a:rPr lang="en-ID" sz="4000" dirty="0" err="1">
                <a:latin typeface="Maiandra GD" panose="020E0502030308020204" pitchFamily="34" charset="0"/>
              </a:rPr>
              <a:t>Belanja</a:t>
            </a:r>
            <a:r>
              <a:rPr lang="en-ID" sz="4000" dirty="0">
                <a:latin typeface="Maiandra GD" panose="020E0502030308020204" pitchFamily="34" charset="0"/>
              </a:rPr>
              <a:t>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3009ACD-0765-4450-B3CF-66CC4B383B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0946967"/>
              </p:ext>
            </p:extLst>
          </p:nvPr>
        </p:nvGraphicFramePr>
        <p:xfrm>
          <a:off x="2582595" y="2365943"/>
          <a:ext cx="2761343" cy="2141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60948C31-5ADD-471B-B8A0-FEDC14F7A7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1941724"/>
              </p:ext>
            </p:extLst>
          </p:nvPr>
        </p:nvGraphicFramePr>
        <p:xfrm>
          <a:off x="9125187" y="4696602"/>
          <a:ext cx="2761343" cy="2006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F66070A0-53BC-4FA3-9CF7-06C719DED3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728031"/>
              </p:ext>
            </p:extLst>
          </p:nvPr>
        </p:nvGraphicFramePr>
        <p:xfrm>
          <a:off x="5831397" y="4684109"/>
          <a:ext cx="2761343" cy="2006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9448F8D4-57AE-4D44-8479-4FC896188A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3953588"/>
              </p:ext>
            </p:extLst>
          </p:nvPr>
        </p:nvGraphicFramePr>
        <p:xfrm>
          <a:off x="2557474" y="4684109"/>
          <a:ext cx="2761343" cy="2006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ACEBC2E7-0234-42B7-A297-F817B2B22E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9179388"/>
              </p:ext>
            </p:extLst>
          </p:nvPr>
        </p:nvGraphicFramePr>
        <p:xfrm>
          <a:off x="9097052" y="2412551"/>
          <a:ext cx="2761343" cy="2141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Content Placeholder 5">
            <a:extLst>
              <a:ext uri="{FF2B5EF4-FFF2-40B4-BE49-F238E27FC236}">
                <a16:creationId xmlns:a16="http://schemas.microsoft.com/office/drawing/2014/main" id="{DB334B5E-26B3-4146-A474-5572F50E44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921721"/>
              </p:ext>
            </p:extLst>
          </p:nvPr>
        </p:nvGraphicFramePr>
        <p:xfrm>
          <a:off x="5838653" y="2385754"/>
          <a:ext cx="2761343" cy="2141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270368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C927B-B148-44EA-8124-5B450FC60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9310" y="1322363"/>
            <a:ext cx="8943483" cy="933837"/>
          </a:xfrm>
        </p:spPr>
        <p:txBody>
          <a:bodyPr>
            <a:normAutofit fontScale="90000"/>
          </a:bodyPr>
          <a:lstStyle/>
          <a:p>
            <a:r>
              <a:rPr lang="en-ID" sz="6000" dirty="0">
                <a:latin typeface="Maiandra GD" panose="020E0502030308020204" pitchFamily="34" charset="0"/>
              </a:rPr>
              <a:t>C</a:t>
            </a:r>
            <a:r>
              <a:rPr lang="en-ID" sz="3600" dirty="0">
                <a:latin typeface="Maiandra GD" panose="020E0502030308020204" pitchFamily="34" charset="0"/>
              </a:rPr>
              <a:t>APAIAN TAHUN 2017 DAN 2018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EEA4F80-7971-448F-A622-EA332510C4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9677062"/>
              </p:ext>
            </p:extLst>
          </p:nvPr>
        </p:nvGraphicFramePr>
        <p:xfrm>
          <a:off x="593461" y="3133313"/>
          <a:ext cx="7426455" cy="2765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889">
                  <a:extLst>
                    <a:ext uri="{9D8B030D-6E8A-4147-A177-3AD203B41FA5}">
                      <a16:colId xmlns:a16="http://schemas.microsoft.com/office/drawing/2014/main" val="943166782"/>
                    </a:ext>
                  </a:extLst>
                </a:gridCol>
                <a:gridCol w="1115822">
                  <a:extLst>
                    <a:ext uri="{9D8B030D-6E8A-4147-A177-3AD203B41FA5}">
                      <a16:colId xmlns:a16="http://schemas.microsoft.com/office/drawing/2014/main" val="3774104943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392525673"/>
                    </a:ext>
                  </a:extLst>
                </a:gridCol>
                <a:gridCol w="778873">
                  <a:extLst>
                    <a:ext uri="{9D8B030D-6E8A-4147-A177-3AD203B41FA5}">
                      <a16:colId xmlns:a16="http://schemas.microsoft.com/office/drawing/2014/main" val="665180283"/>
                    </a:ext>
                  </a:extLst>
                </a:gridCol>
                <a:gridCol w="1151527">
                  <a:extLst>
                    <a:ext uri="{9D8B030D-6E8A-4147-A177-3AD203B41FA5}">
                      <a16:colId xmlns:a16="http://schemas.microsoft.com/office/drawing/2014/main" val="1583323410"/>
                    </a:ext>
                  </a:extLst>
                </a:gridCol>
                <a:gridCol w="1248228">
                  <a:extLst>
                    <a:ext uri="{9D8B030D-6E8A-4147-A177-3AD203B41FA5}">
                      <a16:colId xmlns:a16="http://schemas.microsoft.com/office/drawing/2014/main" val="4236557497"/>
                    </a:ext>
                  </a:extLst>
                </a:gridCol>
                <a:gridCol w="798286">
                  <a:extLst>
                    <a:ext uri="{9D8B030D-6E8A-4147-A177-3AD203B41FA5}">
                      <a16:colId xmlns:a16="http://schemas.microsoft.com/office/drawing/2014/main" val="4109381571"/>
                    </a:ext>
                  </a:extLst>
                </a:gridCol>
              </a:tblGrid>
              <a:tr h="451700">
                <a:tc rowSpan="2"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2017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2018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481840"/>
                  </a:ext>
                </a:extLst>
              </a:tr>
              <a:tr h="451700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Anggaran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Realisasi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Anggaran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Realisasi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87928"/>
                  </a:ext>
                </a:extLst>
              </a:tr>
              <a:tr h="705395">
                <a:tc>
                  <a:txBody>
                    <a:bodyPr/>
                    <a:lstStyle/>
                    <a:p>
                      <a:r>
                        <a:rPr lang="en-ID" sz="1600" dirty="0" err="1"/>
                        <a:t>Belanja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Tidak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Langsung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1.202,715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1.165,260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96,89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1.192,214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1.146,308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96,15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063569"/>
                  </a:ext>
                </a:extLst>
              </a:tr>
              <a:tr h="705395">
                <a:tc>
                  <a:txBody>
                    <a:bodyPr/>
                    <a:lstStyle/>
                    <a:p>
                      <a:r>
                        <a:rPr lang="en-ID" sz="1600" dirty="0" err="1"/>
                        <a:t>Belanja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Langsung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1.065,427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956,861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89,81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1.033,227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918,169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88,86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41922"/>
                  </a:ext>
                </a:extLst>
              </a:tr>
              <a:tr h="451700">
                <a:tc>
                  <a:txBody>
                    <a:bodyPr/>
                    <a:lstStyle/>
                    <a:p>
                      <a:r>
                        <a:rPr lang="en-ID" sz="16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2.268,142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2.122,121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93,56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2.225,441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2.064,477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92,77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886358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FF94808-92E2-42A3-A1BD-990D7A34F2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3682253"/>
              </p:ext>
            </p:extLst>
          </p:nvPr>
        </p:nvGraphicFramePr>
        <p:xfrm>
          <a:off x="8498060" y="2382883"/>
          <a:ext cx="2685756" cy="213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AD63EF3-7A85-4223-AD25-3384930F84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807570"/>
              </p:ext>
            </p:extLst>
          </p:nvPr>
        </p:nvGraphicFramePr>
        <p:xfrm>
          <a:off x="8046773" y="4601800"/>
          <a:ext cx="3588329" cy="215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530C97D-4863-406F-A1D6-5821AB97B2B8}"/>
              </a:ext>
            </a:extLst>
          </p:cNvPr>
          <p:cNvSpPr/>
          <p:nvPr/>
        </p:nvSpPr>
        <p:spPr>
          <a:xfrm>
            <a:off x="5643009" y="2816625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725169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15030-205D-4B55-BD90-08F1ACAC4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813" y="998171"/>
            <a:ext cx="7686821" cy="988729"/>
          </a:xfrm>
        </p:spPr>
        <p:txBody>
          <a:bodyPr>
            <a:noAutofit/>
          </a:bodyPr>
          <a:lstStyle/>
          <a:p>
            <a:r>
              <a:rPr lang="en-ID" sz="3600" dirty="0" err="1">
                <a:latin typeface="Maiandra GD" panose="020E0502030308020204" pitchFamily="34" charset="0"/>
              </a:rPr>
              <a:t>Realisasi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Belanja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Tidak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Langsung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Tahun</a:t>
            </a:r>
            <a:r>
              <a:rPr lang="en-ID" sz="3600" dirty="0">
                <a:latin typeface="Maiandra GD" panose="020E0502030308020204" pitchFamily="34" charset="0"/>
              </a:rPr>
              <a:t> 2017 - 2018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CA978A-94C5-4123-A09F-F0E9EB5708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8470813"/>
              </p:ext>
            </p:extLst>
          </p:nvPr>
        </p:nvGraphicFramePr>
        <p:xfrm>
          <a:off x="498764" y="2546493"/>
          <a:ext cx="7100455" cy="3650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5333">
                  <a:extLst>
                    <a:ext uri="{9D8B030D-6E8A-4147-A177-3AD203B41FA5}">
                      <a16:colId xmlns:a16="http://schemas.microsoft.com/office/drawing/2014/main" val="1067309578"/>
                    </a:ext>
                  </a:extLst>
                </a:gridCol>
                <a:gridCol w="1047459">
                  <a:extLst>
                    <a:ext uri="{9D8B030D-6E8A-4147-A177-3AD203B41FA5}">
                      <a16:colId xmlns:a16="http://schemas.microsoft.com/office/drawing/2014/main" val="337343354"/>
                    </a:ext>
                  </a:extLst>
                </a:gridCol>
                <a:gridCol w="991853">
                  <a:extLst>
                    <a:ext uri="{9D8B030D-6E8A-4147-A177-3AD203B41FA5}">
                      <a16:colId xmlns:a16="http://schemas.microsoft.com/office/drawing/2014/main" val="1183360097"/>
                    </a:ext>
                  </a:extLst>
                </a:gridCol>
                <a:gridCol w="700210">
                  <a:extLst>
                    <a:ext uri="{9D8B030D-6E8A-4147-A177-3AD203B41FA5}">
                      <a16:colId xmlns:a16="http://schemas.microsoft.com/office/drawing/2014/main" val="1922071348"/>
                    </a:ext>
                  </a:extLst>
                </a:gridCol>
                <a:gridCol w="1094509">
                  <a:extLst>
                    <a:ext uri="{9D8B030D-6E8A-4147-A177-3AD203B41FA5}">
                      <a16:colId xmlns:a16="http://schemas.microsoft.com/office/drawing/2014/main" val="2911317712"/>
                    </a:ext>
                  </a:extLst>
                </a:gridCol>
                <a:gridCol w="1039091">
                  <a:extLst>
                    <a:ext uri="{9D8B030D-6E8A-4147-A177-3AD203B41FA5}">
                      <a16:colId xmlns:a16="http://schemas.microsoft.com/office/drawing/2014/main" val="244876500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57896077"/>
                    </a:ext>
                  </a:extLst>
                </a:gridCol>
              </a:tblGrid>
              <a:tr h="364936">
                <a:tc rowSpan="2"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Tahun</a:t>
                      </a:r>
                      <a:r>
                        <a:rPr lang="en-ID" dirty="0"/>
                        <a:t> 2017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Tahun</a:t>
                      </a:r>
                      <a:r>
                        <a:rPr lang="en-ID" dirty="0"/>
                        <a:t> 2018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18764"/>
                  </a:ext>
                </a:extLst>
              </a:tr>
              <a:tr h="337214">
                <a:tc vMerge="1"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/>
                        <a:t>Anggaran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/>
                        <a:t>Realisasi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/>
                        <a:t>Anggaran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/>
                        <a:t>Realisasi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940868"/>
                  </a:ext>
                </a:extLst>
              </a:tr>
              <a:tr h="337214">
                <a:tc>
                  <a:txBody>
                    <a:bodyPr/>
                    <a:lstStyle/>
                    <a:p>
                      <a:r>
                        <a:rPr lang="en-ID" sz="1400" dirty="0" err="1"/>
                        <a:t>Belanja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Pegawai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829,955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799,949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96,89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846,617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831,271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97,96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71732"/>
                  </a:ext>
                </a:extLst>
              </a:tr>
              <a:tr h="337214">
                <a:tc>
                  <a:txBody>
                    <a:bodyPr/>
                    <a:lstStyle/>
                    <a:p>
                      <a:r>
                        <a:rPr lang="en-ID" sz="1400" dirty="0" err="1"/>
                        <a:t>Hibah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92,555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87,731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94,79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75,119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71,953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95,79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476843"/>
                  </a:ext>
                </a:extLst>
              </a:tr>
              <a:tr h="382157">
                <a:tc>
                  <a:txBody>
                    <a:bodyPr/>
                    <a:lstStyle/>
                    <a:p>
                      <a:r>
                        <a:rPr lang="en-ID" sz="1400" dirty="0" err="1"/>
                        <a:t>Bantuan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Sosial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0,822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0,595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73,41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29,459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5,261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17,86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825755"/>
                  </a:ext>
                </a:extLst>
              </a:tr>
              <a:tr h="516992">
                <a:tc>
                  <a:txBody>
                    <a:bodyPr/>
                    <a:lstStyle/>
                    <a:p>
                      <a:r>
                        <a:rPr lang="en-ID" sz="1400" dirty="0" err="1"/>
                        <a:t>Bagi</a:t>
                      </a:r>
                      <a:r>
                        <a:rPr lang="en-ID" sz="1400" dirty="0"/>
                        <a:t> Hasil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16,400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16,400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17,297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17,297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83344"/>
                  </a:ext>
                </a:extLst>
              </a:tr>
              <a:tr h="516992">
                <a:tc>
                  <a:txBody>
                    <a:bodyPr/>
                    <a:lstStyle/>
                    <a:p>
                      <a:r>
                        <a:rPr lang="en-ID" sz="1400" dirty="0" err="1"/>
                        <a:t>Bantuan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Keuangan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255,981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255,766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99,92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220,591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220,523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99,97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568433"/>
                  </a:ext>
                </a:extLst>
              </a:tr>
              <a:tr h="516992">
                <a:tc>
                  <a:txBody>
                    <a:bodyPr/>
                    <a:lstStyle/>
                    <a:p>
                      <a:r>
                        <a:rPr lang="en-ID" sz="1400" dirty="0" err="1"/>
                        <a:t>Belanja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Tidak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Terduga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7,011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4,817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68,70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1,129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979340"/>
                  </a:ext>
                </a:extLst>
              </a:tr>
              <a:tr h="337214">
                <a:tc>
                  <a:txBody>
                    <a:bodyPr/>
                    <a:lstStyle/>
                    <a:p>
                      <a:r>
                        <a:rPr lang="en-ID" sz="14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1.202,715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1.165,260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96,89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1.192,214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1.146,308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96,15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683418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B2BB1D-5476-4741-830B-F2B732D6AA61}"/>
              </a:ext>
            </a:extLst>
          </p:cNvPr>
          <p:cNvSpPr/>
          <p:nvPr/>
        </p:nvSpPr>
        <p:spPr>
          <a:xfrm>
            <a:off x="8032653" y="2546493"/>
            <a:ext cx="3660584" cy="36500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dirty="0" err="1"/>
              <a:t>Realisasi</a:t>
            </a:r>
            <a:r>
              <a:rPr lang="en-ID" dirty="0"/>
              <a:t>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selama</a:t>
            </a:r>
            <a:r>
              <a:rPr lang="en-ID" dirty="0"/>
              <a:t> 2017 dan 2018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 </a:t>
            </a:r>
            <a:r>
              <a:rPr lang="en-ID" dirty="0" err="1"/>
              <a:t>mengalami</a:t>
            </a:r>
            <a:r>
              <a:rPr lang="en-ID" dirty="0"/>
              <a:t> </a:t>
            </a:r>
            <a:r>
              <a:rPr lang="en-ID" dirty="0" err="1"/>
              <a:t>peniurunan</a:t>
            </a:r>
            <a:r>
              <a:rPr lang="en-ID" dirty="0"/>
              <a:t>, </a:t>
            </a:r>
            <a:r>
              <a:rPr lang="en-ID" dirty="0" err="1"/>
              <a:t>dimana</a:t>
            </a:r>
            <a:r>
              <a:rPr lang="en-ID" dirty="0"/>
              <a:t> pada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hibah</a:t>
            </a:r>
            <a:r>
              <a:rPr lang="en-ID" dirty="0"/>
              <a:t>, </a:t>
            </a:r>
            <a:r>
              <a:rPr lang="en-ID" dirty="0" err="1"/>
              <a:t>bantuan</a:t>
            </a:r>
            <a:r>
              <a:rPr lang="en-ID" dirty="0"/>
              <a:t> </a:t>
            </a:r>
            <a:r>
              <a:rPr lang="en-ID" dirty="0" err="1"/>
              <a:t>keuangan</a:t>
            </a:r>
            <a:r>
              <a:rPr lang="en-ID" dirty="0"/>
              <a:t> dan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tak</a:t>
            </a:r>
            <a:r>
              <a:rPr lang="en-ID" dirty="0"/>
              <a:t> </a:t>
            </a:r>
            <a:r>
              <a:rPr lang="en-ID" dirty="0" err="1"/>
              <a:t>terduga</a:t>
            </a:r>
            <a:r>
              <a:rPr lang="en-ID" dirty="0"/>
              <a:t>. </a:t>
            </a:r>
            <a:r>
              <a:rPr lang="en-ID" dirty="0" err="1"/>
              <a:t>Sedangkan</a:t>
            </a:r>
            <a:r>
              <a:rPr lang="en-ID" dirty="0"/>
              <a:t> pada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pegawai</a:t>
            </a:r>
            <a:r>
              <a:rPr lang="en-ID" dirty="0"/>
              <a:t>,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dan </a:t>
            </a:r>
            <a:r>
              <a:rPr lang="en-ID" dirty="0" err="1"/>
              <a:t>bantuan</a:t>
            </a:r>
            <a:r>
              <a:rPr lang="en-ID" dirty="0"/>
              <a:t> social </a:t>
            </a:r>
            <a:r>
              <a:rPr lang="en-ID" dirty="0" err="1"/>
              <a:t>mengalami</a:t>
            </a:r>
            <a:r>
              <a:rPr lang="en-ID" dirty="0"/>
              <a:t> </a:t>
            </a:r>
            <a:r>
              <a:rPr lang="en-ID" dirty="0" err="1"/>
              <a:t>peningkatan</a:t>
            </a:r>
            <a:endParaRPr lang="en-ID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0DE8B9-8850-41E7-A463-FF883CDD2C84}"/>
              </a:ext>
            </a:extLst>
          </p:cNvPr>
          <p:cNvSpPr/>
          <p:nvPr/>
        </p:nvSpPr>
        <p:spPr>
          <a:xfrm>
            <a:off x="5195455" y="2272576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1896791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15030-205D-4B55-BD90-08F1ACAC4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1318" y="1040374"/>
            <a:ext cx="6513341" cy="988729"/>
          </a:xfrm>
        </p:spPr>
        <p:txBody>
          <a:bodyPr>
            <a:noAutofit/>
          </a:bodyPr>
          <a:lstStyle/>
          <a:p>
            <a:pPr algn="r"/>
            <a:r>
              <a:rPr lang="en-ID" sz="3600" dirty="0" err="1">
                <a:latin typeface="Maiandra GD" panose="020E0502030308020204" pitchFamily="34" charset="0"/>
              </a:rPr>
              <a:t>Realisasi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Belanja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Langsung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Tahun</a:t>
            </a:r>
            <a:r>
              <a:rPr lang="en-ID" sz="3600" dirty="0">
                <a:latin typeface="Maiandra GD" panose="020E0502030308020204" pitchFamily="34" charset="0"/>
              </a:rPr>
              <a:t> 2017 - 2018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CA978A-94C5-4123-A09F-F0E9EB5708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9056783"/>
              </p:ext>
            </p:extLst>
          </p:nvPr>
        </p:nvGraphicFramePr>
        <p:xfrm>
          <a:off x="2934285" y="2501778"/>
          <a:ext cx="8727831" cy="2345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818">
                  <a:extLst>
                    <a:ext uri="{9D8B030D-6E8A-4147-A177-3AD203B41FA5}">
                      <a16:colId xmlns:a16="http://schemas.microsoft.com/office/drawing/2014/main" val="1067309578"/>
                    </a:ext>
                  </a:extLst>
                </a:gridCol>
                <a:gridCol w="1112778">
                  <a:extLst>
                    <a:ext uri="{9D8B030D-6E8A-4147-A177-3AD203B41FA5}">
                      <a16:colId xmlns:a16="http://schemas.microsoft.com/office/drawing/2014/main" val="337343354"/>
                    </a:ext>
                  </a:extLst>
                </a:gridCol>
                <a:gridCol w="1378515">
                  <a:extLst>
                    <a:ext uri="{9D8B030D-6E8A-4147-A177-3AD203B41FA5}">
                      <a16:colId xmlns:a16="http://schemas.microsoft.com/office/drawing/2014/main" val="1183360097"/>
                    </a:ext>
                  </a:extLst>
                </a:gridCol>
                <a:gridCol w="880257">
                  <a:extLst>
                    <a:ext uri="{9D8B030D-6E8A-4147-A177-3AD203B41FA5}">
                      <a16:colId xmlns:a16="http://schemas.microsoft.com/office/drawing/2014/main" val="1922071348"/>
                    </a:ext>
                  </a:extLst>
                </a:gridCol>
                <a:gridCol w="1494776">
                  <a:extLst>
                    <a:ext uri="{9D8B030D-6E8A-4147-A177-3AD203B41FA5}">
                      <a16:colId xmlns:a16="http://schemas.microsoft.com/office/drawing/2014/main" val="2911317712"/>
                    </a:ext>
                  </a:extLst>
                </a:gridCol>
                <a:gridCol w="1345298">
                  <a:extLst>
                    <a:ext uri="{9D8B030D-6E8A-4147-A177-3AD203B41FA5}">
                      <a16:colId xmlns:a16="http://schemas.microsoft.com/office/drawing/2014/main" val="2448765008"/>
                    </a:ext>
                  </a:extLst>
                </a:gridCol>
                <a:gridCol w="747389">
                  <a:extLst>
                    <a:ext uri="{9D8B030D-6E8A-4147-A177-3AD203B41FA5}">
                      <a16:colId xmlns:a16="http://schemas.microsoft.com/office/drawing/2014/main" val="2957896077"/>
                    </a:ext>
                  </a:extLst>
                </a:gridCol>
              </a:tblGrid>
              <a:tr h="347824">
                <a:tc rowSpan="2"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Tahun</a:t>
                      </a:r>
                      <a:r>
                        <a:rPr lang="en-ID" dirty="0"/>
                        <a:t> 2017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Tahun</a:t>
                      </a:r>
                      <a:r>
                        <a:rPr lang="en-ID" dirty="0"/>
                        <a:t> 2018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18764"/>
                  </a:ext>
                </a:extLst>
              </a:tr>
              <a:tr h="309064">
                <a:tc vMerge="1"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/>
                        <a:t>Anggaran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/>
                        <a:t>Realisasi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/>
                        <a:t>Anggaran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/>
                        <a:t>Realisasi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940868"/>
                  </a:ext>
                </a:extLst>
              </a:tr>
              <a:tr h="453723">
                <a:tc>
                  <a:txBody>
                    <a:bodyPr/>
                    <a:lstStyle/>
                    <a:p>
                      <a:r>
                        <a:rPr lang="en-ID" sz="1400" dirty="0" err="1"/>
                        <a:t>Belanja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Pegawai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59,137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42,559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71,97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49,701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45,856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92,26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83344"/>
                  </a:ext>
                </a:extLst>
              </a:tr>
              <a:tr h="453723">
                <a:tc>
                  <a:txBody>
                    <a:bodyPr/>
                    <a:lstStyle/>
                    <a:p>
                      <a:r>
                        <a:rPr lang="en-ID" sz="1400" dirty="0" err="1"/>
                        <a:t>Belanja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Barang</a:t>
                      </a:r>
                      <a:r>
                        <a:rPr lang="en-ID" sz="1400" dirty="0"/>
                        <a:t>/</a:t>
                      </a:r>
                      <a:r>
                        <a:rPr lang="en-ID" sz="1400" dirty="0" err="1"/>
                        <a:t>Jasa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670,494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619,081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92,33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745,939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668,002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89,55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568433"/>
                  </a:ext>
                </a:extLst>
              </a:tr>
              <a:tr h="453723">
                <a:tc>
                  <a:txBody>
                    <a:bodyPr/>
                    <a:lstStyle/>
                    <a:p>
                      <a:r>
                        <a:rPr lang="en-ID" sz="1400" dirty="0" err="1"/>
                        <a:t>Belanja</a:t>
                      </a:r>
                      <a:r>
                        <a:rPr lang="en-ID" sz="1400" dirty="0"/>
                        <a:t> Modal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335,795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295,220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87,92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237,585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204,310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85,99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979340"/>
                  </a:ext>
                </a:extLst>
              </a:tr>
              <a:tr h="309064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1.065,427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956,861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89,81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1.033,227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918,169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400" dirty="0"/>
                        <a:t>88,86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683418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71484AC-AAB6-4840-AEDA-EC6AB85BFD03}"/>
              </a:ext>
            </a:extLst>
          </p:cNvPr>
          <p:cNvSpPr/>
          <p:nvPr/>
        </p:nvSpPr>
        <p:spPr>
          <a:xfrm>
            <a:off x="2934285" y="5005420"/>
            <a:ext cx="8519886" cy="1765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D" dirty="0"/>
          </a:p>
          <a:p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, </a:t>
            </a:r>
            <a:r>
              <a:rPr lang="en-ID" dirty="0" err="1"/>
              <a:t>realisasi</a:t>
            </a:r>
            <a:r>
              <a:rPr lang="en-ID" dirty="0"/>
              <a:t>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2017 dan 2018 </a:t>
            </a:r>
            <a:r>
              <a:rPr lang="en-ID" dirty="0" err="1"/>
              <a:t>mengalami</a:t>
            </a:r>
            <a:r>
              <a:rPr lang="en-ID" dirty="0"/>
              <a:t> </a:t>
            </a:r>
            <a:r>
              <a:rPr lang="en-ID" dirty="0" err="1"/>
              <a:t>penurunan</a:t>
            </a:r>
            <a:r>
              <a:rPr lang="en-ID" dirty="0"/>
              <a:t> pada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pegawai</a:t>
            </a:r>
            <a:r>
              <a:rPr lang="en-ID" dirty="0"/>
              <a:t> dan </a:t>
            </a:r>
            <a:r>
              <a:rPr lang="en-ID" dirty="0" err="1"/>
              <a:t>belanja</a:t>
            </a:r>
            <a:r>
              <a:rPr lang="en-ID" dirty="0"/>
              <a:t> modal. Dan </a:t>
            </a:r>
            <a:r>
              <a:rPr lang="en-ID" dirty="0" err="1"/>
              <a:t>mengalami</a:t>
            </a:r>
            <a:r>
              <a:rPr lang="en-ID" dirty="0"/>
              <a:t> </a:t>
            </a:r>
            <a:r>
              <a:rPr lang="en-ID" dirty="0" err="1"/>
              <a:t>peningkatan</a:t>
            </a:r>
            <a:r>
              <a:rPr lang="en-ID" dirty="0"/>
              <a:t> pada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/</a:t>
            </a:r>
            <a:r>
              <a:rPr lang="en-ID" dirty="0" err="1"/>
              <a:t>Jasa</a:t>
            </a:r>
            <a:r>
              <a:rPr lang="en-ID" dirty="0"/>
              <a:t>. </a:t>
            </a:r>
            <a:r>
              <a:rPr lang="en-ID" dirty="0" err="1"/>
              <a:t>Faktor</a:t>
            </a:r>
            <a:r>
              <a:rPr lang="en-ID" dirty="0"/>
              <a:t> yang </a:t>
            </a:r>
            <a:r>
              <a:rPr lang="en-ID" dirty="0" err="1"/>
              <a:t>mempengaruhi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: </a:t>
            </a:r>
          </a:p>
          <a:p>
            <a:pPr marL="342900" indent="-342900">
              <a:buAutoNum type="alphaLcPeriod"/>
            </a:pP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penggunaan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dana </a:t>
            </a:r>
            <a:r>
              <a:rPr lang="en-ID" dirty="0" err="1"/>
              <a:t>pendapatan</a:t>
            </a:r>
            <a:endParaRPr lang="en-ID" dirty="0"/>
          </a:p>
          <a:p>
            <a:pPr marL="342900" indent="-342900">
              <a:buAutoNum type="alphaLcPeriod"/>
            </a:pP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belanja</a:t>
            </a:r>
            <a:r>
              <a:rPr lang="en-ID" dirty="0"/>
              <a:t> yang </a:t>
            </a:r>
            <a:r>
              <a:rPr lang="en-ID" dirty="0" err="1"/>
              <a:t>berkaitan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pendapatan</a:t>
            </a:r>
            <a:r>
              <a:rPr lang="en-ID" dirty="0"/>
              <a:t> (</a:t>
            </a:r>
            <a:r>
              <a:rPr lang="en-ID" i="1" dirty="0"/>
              <a:t>matching cost by revenue</a:t>
            </a:r>
            <a:r>
              <a:rPr lang="en-ID" dirty="0"/>
              <a:t>)</a:t>
            </a:r>
          </a:p>
          <a:p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AF1BB2-4A05-421F-9C67-C689627984A9}"/>
              </a:ext>
            </a:extLst>
          </p:cNvPr>
          <p:cNvSpPr/>
          <p:nvPr/>
        </p:nvSpPr>
        <p:spPr>
          <a:xfrm>
            <a:off x="2225681" y="2216180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3327858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4CDA-877B-4AF9-BFCB-C6EBA12A6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362" y="1574013"/>
            <a:ext cx="8770571" cy="766517"/>
          </a:xfrm>
        </p:spPr>
        <p:txBody>
          <a:bodyPr>
            <a:normAutofit/>
          </a:bodyPr>
          <a:lstStyle/>
          <a:p>
            <a:r>
              <a:rPr lang="en-ID" sz="3200" dirty="0" err="1">
                <a:latin typeface="Maiandra GD" panose="020E0502030308020204" pitchFamily="34" charset="0"/>
              </a:rPr>
              <a:t>Komposisi</a:t>
            </a:r>
            <a:r>
              <a:rPr lang="en-ID" sz="3200" dirty="0">
                <a:latin typeface="Maiandra GD" panose="020E0502030308020204" pitchFamily="34" charset="0"/>
              </a:rPr>
              <a:t> Target </a:t>
            </a:r>
            <a:r>
              <a:rPr lang="en-ID" sz="3200" dirty="0" err="1">
                <a:latin typeface="Maiandra GD" panose="020E0502030308020204" pitchFamily="34" charset="0"/>
              </a:rPr>
              <a:t>Anggaran</a:t>
            </a:r>
            <a:r>
              <a:rPr lang="en-ID" sz="3200" dirty="0">
                <a:latin typeface="Maiandra GD" panose="020E0502030308020204" pitchFamily="34" charset="0"/>
              </a:rPr>
              <a:t> </a:t>
            </a:r>
            <a:r>
              <a:rPr lang="en-ID" sz="3200" dirty="0" err="1">
                <a:latin typeface="Maiandra GD" panose="020E0502030308020204" pitchFamily="34" charset="0"/>
              </a:rPr>
              <a:t>Belanja</a:t>
            </a:r>
            <a:r>
              <a:rPr lang="en-ID" sz="3200" dirty="0">
                <a:latin typeface="Maiandra GD" panose="020E0502030308020204" pitchFamily="34" charset="0"/>
              </a:rPr>
              <a:t> </a:t>
            </a:r>
            <a:r>
              <a:rPr lang="en-ID" sz="3200" dirty="0" err="1">
                <a:latin typeface="Maiandra GD" panose="020E0502030308020204" pitchFamily="34" charset="0"/>
              </a:rPr>
              <a:t>Tahun</a:t>
            </a:r>
            <a:r>
              <a:rPr lang="en-ID" sz="3200" dirty="0">
                <a:latin typeface="Maiandra GD" panose="020E0502030308020204" pitchFamily="34" charset="0"/>
              </a:rPr>
              <a:t> 2019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48F1AC8-D6BC-45E3-9716-2B4564B8BB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5649118"/>
              </p:ext>
            </p:extLst>
          </p:nvPr>
        </p:nvGraphicFramePr>
        <p:xfrm>
          <a:off x="1561514" y="3179299"/>
          <a:ext cx="5838092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252">
                  <a:extLst>
                    <a:ext uri="{9D8B030D-6E8A-4147-A177-3AD203B41FA5}">
                      <a16:colId xmlns:a16="http://schemas.microsoft.com/office/drawing/2014/main" val="40715868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985695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2785184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RPJMD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3433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ID" dirty="0" err="1"/>
                        <a:t>Belanja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Tidak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Langsung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1.220,189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1.257,00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6821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ID" dirty="0" err="1"/>
                        <a:t>Belanja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Langsung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1.190,196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1.076,62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58446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ID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2.410,385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800" dirty="0"/>
                        <a:t>2.333,628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341415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061B8DD-ED6E-4415-AEE2-56B82952A0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5263474"/>
              </p:ext>
            </p:extLst>
          </p:nvPr>
        </p:nvGraphicFramePr>
        <p:xfrm>
          <a:off x="7097484" y="2643158"/>
          <a:ext cx="4934857" cy="3188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05EFA448-F9A9-4DB8-A1C1-921BA20BB27A}"/>
              </a:ext>
            </a:extLst>
          </p:cNvPr>
          <p:cNvSpPr/>
          <p:nvPr/>
        </p:nvSpPr>
        <p:spPr>
          <a:xfrm>
            <a:off x="5094517" y="2891027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2978615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A2822-FB1B-4DA3-A1C3-838990C8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224" y="934109"/>
            <a:ext cx="8770571" cy="1330793"/>
          </a:xfrm>
        </p:spPr>
        <p:txBody>
          <a:bodyPr>
            <a:noAutofit/>
          </a:bodyPr>
          <a:lstStyle/>
          <a:p>
            <a:r>
              <a:rPr lang="en-ID" sz="3600" dirty="0" err="1">
                <a:latin typeface="Maiandra GD" panose="020E0502030308020204" pitchFamily="34" charset="0"/>
              </a:rPr>
              <a:t>Perbandingan</a:t>
            </a:r>
            <a:r>
              <a:rPr lang="en-ID" sz="3600" dirty="0">
                <a:latin typeface="Maiandra GD" panose="020E0502030308020204" pitchFamily="34" charset="0"/>
              </a:rPr>
              <a:t> Target </a:t>
            </a:r>
            <a:r>
              <a:rPr lang="en-ID" sz="3600" dirty="0" err="1">
                <a:latin typeface="Maiandra GD" panose="020E0502030308020204" pitchFamily="34" charset="0"/>
              </a:rPr>
              <a:t>Belanja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Tidak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Langsung</a:t>
            </a:r>
            <a:r>
              <a:rPr lang="en-ID" sz="3600" dirty="0">
                <a:latin typeface="Maiandra GD" panose="020E0502030308020204" pitchFamily="34" charset="0"/>
              </a:rPr>
              <a:t> 2019 </a:t>
            </a:r>
            <a:r>
              <a:rPr lang="en-ID" sz="3600" dirty="0" err="1">
                <a:latin typeface="Maiandra GD" panose="020E0502030308020204" pitchFamily="34" charset="0"/>
              </a:rPr>
              <a:t>dengan</a:t>
            </a:r>
            <a:r>
              <a:rPr lang="en-ID" sz="3600" dirty="0">
                <a:latin typeface="Maiandra GD" panose="020E0502030308020204" pitchFamily="34" charset="0"/>
              </a:rPr>
              <a:t> Target RPJMD 2019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70F523-2408-4075-8900-C547A9F993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8270969"/>
              </p:ext>
            </p:extLst>
          </p:nvPr>
        </p:nvGraphicFramePr>
        <p:xfrm>
          <a:off x="570914" y="2727207"/>
          <a:ext cx="6217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0076">
                  <a:extLst>
                    <a:ext uri="{9D8B030D-6E8A-4147-A177-3AD203B41FA5}">
                      <a16:colId xmlns:a16="http://schemas.microsoft.com/office/drawing/2014/main" val="3546821276"/>
                    </a:ext>
                  </a:extLst>
                </a:gridCol>
                <a:gridCol w="1490504">
                  <a:extLst>
                    <a:ext uri="{9D8B030D-6E8A-4147-A177-3AD203B41FA5}">
                      <a16:colId xmlns:a16="http://schemas.microsoft.com/office/drawing/2014/main" val="460791588"/>
                    </a:ext>
                  </a:extLst>
                </a:gridCol>
                <a:gridCol w="1767020">
                  <a:extLst>
                    <a:ext uri="{9D8B030D-6E8A-4147-A177-3AD203B41FA5}">
                      <a16:colId xmlns:a16="http://schemas.microsoft.com/office/drawing/2014/main" val="3830988383"/>
                    </a:ext>
                  </a:extLst>
                </a:gridCol>
              </a:tblGrid>
              <a:tr h="516061">
                <a:tc>
                  <a:txBody>
                    <a:bodyPr/>
                    <a:lstStyle/>
                    <a:p>
                      <a:pPr algn="ctr"/>
                      <a:r>
                        <a:rPr lang="en-ID" sz="1600" dirty="0" err="1"/>
                        <a:t>Uraian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600" dirty="0"/>
                        <a:t>Target BTL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600" dirty="0"/>
                        <a:t>Target RPJMD 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254933"/>
                  </a:ext>
                </a:extLst>
              </a:tr>
              <a:tr h="298772">
                <a:tc>
                  <a:txBody>
                    <a:bodyPr/>
                    <a:lstStyle/>
                    <a:p>
                      <a:r>
                        <a:rPr lang="en-ID" sz="1600" dirty="0" err="1"/>
                        <a:t>Pegawai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858,140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888,259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241323"/>
                  </a:ext>
                </a:extLst>
              </a:tr>
              <a:tr h="298772">
                <a:tc>
                  <a:txBody>
                    <a:bodyPr/>
                    <a:lstStyle/>
                    <a:p>
                      <a:r>
                        <a:rPr lang="en-ID" sz="1600" dirty="0" err="1"/>
                        <a:t>Hibah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90,733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76,776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197530"/>
                  </a:ext>
                </a:extLst>
              </a:tr>
              <a:tr h="298772">
                <a:tc>
                  <a:txBody>
                    <a:bodyPr/>
                    <a:lstStyle/>
                    <a:p>
                      <a:r>
                        <a:rPr lang="en-ID" sz="1600" dirty="0" err="1"/>
                        <a:t>Bantuan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Sosial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7,192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30,712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97651"/>
                  </a:ext>
                </a:extLst>
              </a:tr>
              <a:tr h="733350">
                <a:tc>
                  <a:txBody>
                    <a:bodyPr/>
                    <a:lstStyle/>
                    <a:p>
                      <a:r>
                        <a:rPr lang="en-ID" sz="1600" dirty="0" err="1"/>
                        <a:t>Bagi</a:t>
                      </a:r>
                      <a:r>
                        <a:rPr lang="en-ID" sz="1600" dirty="0"/>
                        <a:t> Hasil </a:t>
                      </a:r>
                      <a:r>
                        <a:rPr lang="en-ID" sz="1600" dirty="0" err="1"/>
                        <a:t>Kepada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Provinsi</a:t>
                      </a:r>
                      <a:r>
                        <a:rPr lang="en-ID" sz="1600" dirty="0"/>
                        <a:t>/</a:t>
                      </a:r>
                      <a:r>
                        <a:rPr lang="en-ID" sz="1600" dirty="0" err="1"/>
                        <a:t>Kabupaten</a:t>
                      </a:r>
                      <a:r>
                        <a:rPr lang="en-ID" sz="1600" dirty="0"/>
                        <a:t>/Kota/ </a:t>
                      </a:r>
                      <a:r>
                        <a:rPr lang="en-ID" sz="1600" dirty="0" err="1"/>
                        <a:t>Pemdes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19,930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18,670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320191"/>
                  </a:ext>
                </a:extLst>
              </a:tr>
              <a:tr h="733350">
                <a:tc>
                  <a:txBody>
                    <a:bodyPr/>
                    <a:lstStyle/>
                    <a:p>
                      <a:r>
                        <a:rPr lang="en-ID" sz="1600" dirty="0" err="1"/>
                        <a:t>Bantuan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Keuangan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Kepada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Provinsi</a:t>
                      </a:r>
                      <a:r>
                        <a:rPr lang="en-ID" sz="1600" dirty="0"/>
                        <a:t>/</a:t>
                      </a:r>
                      <a:r>
                        <a:rPr lang="en-ID" sz="1600" dirty="0" err="1"/>
                        <a:t>Kabupaten</a:t>
                      </a:r>
                      <a:r>
                        <a:rPr lang="en-ID" sz="1600" dirty="0"/>
                        <a:t>/Kota/ </a:t>
                      </a:r>
                      <a:r>
                        <a:rPr lang="en-ID" sz="1600" dirty="0" err="1"/>
                        <a:t>Pemdes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240,125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237,697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506060"/>
                  </a:ext>
                </a:extLst>
              </a:tr>
              <a:tr h="298772">
                <a:tc>
                  <a:txBody>
                    <a:bodyPr/>
                    <a:lstStyle/>
                    <a:p>
                      <a:r>
                        <a:rPr lang="en-ID" sz="1600" dirty="0" err="1"/>
                        <a:t>Belanja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Tak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Terduga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4,067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4,888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139218"/>
                  </a:ext>
                </a:extLst>
              </a:tr>
              <a:tr h="298772">
                <a:tc>
                  <a:txBody>
                    <a:bodyPr/>
                    <a:lstStyle/>
                    <a:p>
                      <a:pPr algn="ctr"/>
                      <a:r>
                        <a:rPr lang="en-ID" sz="16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1.220,189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1.257,005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14948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B6337BA-AEE8-4736-9303-6B5DF448327B}"/>
              </a:ext>
            </a:extLst>
          </p:cNvPr>
          <p:cNvSpPr/>
          <p:nvPr/>
        </p:nvSpPr>
        <p:spPr>
          <a:xfrm>
            <a:off x="7055800" y="2741272"/>
            <a:ext cx="4551218" cy="39014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dirty="0" err="1"/>
              <a:t>Faktor-faktor</a:t>
            </a:r>
            <a:r>
              <a:rPr lang="en-ID" dirty="0"/>
              <a:t> yang </a:t>
            </a:r>
            <a:r>
              <a:rPr lang="en-ID" dirty="0" err="1"/>
              <a:t>berpengaruh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target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2019:</a:t>
            </a:r>
          </a:p>
          <a:p>
            <a:pPr marL="342900" indent="-342900" algn="just">
              <a:buAutoNum type="alphaLcPeriod"/>
            </a:pP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pegawai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pegawai</a:t>
            </a:r>
            <a:r>
              <a:rPr lang="en-ID" dirty="0"/>
              <a:t> dan </a:t>
            </a: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Pemerintah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terkait</a:t>
            </a:r>
            <a:r>
              <a:rPr lang="en-ID" dirty="0"/>
              <a:t> dana transfer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desa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Besaran</a:t>
            </a:r>
            <a:r>
              <a:rPr lang="en-ID" dirty="0"/>
              <a:t> target </a:t>
            </a:r>
            <a:r>
              <a:rPr lang="en-ID" dirty="0" err="1"/>
              <a:t>pendapatan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hasil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dana </a:t>
            </a:r>
            <a:r>
              <a:rPr lang="en-ID" dirty="0" err="1"/>
              <a:t>hibah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719828-AE08-4251-B72C-719E2B3A37DF}"/>
              </a:ext>
            </a:extLst>
          </p:cNvPr>
          <p:cNvSpPr/>
          <p:nvPr/>
        </p:nvSpPr>
        <p:spPr>
          <a:xfrm>
            <a:off x="4420242" y="2447782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344471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A2822-FB1B-4DA3-A1C3-838990C8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292" y="920039"/>
            <a:ext cx="8770571" cy="1415200"/>
          </a:xfrm>
        </p:spPr>
        <p:txBody>
          <a:bodyPr>
            <a:noAutofit/>
          </a:bodyPr>
          <a:lstStyle/>
          <a:p>
            <a:r>
              <a:rPr lang="en-ID" sz="3600" dirty="0" err="1">
                <a:latin typeface="Maiandra GD" panose="020E0502030308020204" pitchFamily="34" charset="0"/>
              </a:rPr>
              <a:t>Perbandingan</a:t>
            </a:r>
            <a:r>
              <a:rPr lang="en-ID" sz="3600" dirty="0">
                <a:latin typeface="Maiandra GD" panose="020E0502030308020204" pitchFamily="34" charset="0"/>
              </a:rPr>
              <a:t> Target </a:t>
            </a:r>
            <a:r>
              <a:rPr lang="en-ID" sz="3600" dirty="0" err="1">
                <a:latin typeface="Maiandra GD" panose="020E0502030308020204" pitchFamily="34" charset="0"/>
              </a:rPr>
              <a:t>Belanja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Langsung</a:t>
            </a:r>
            <a:r>
              <a:rPr lang="en-ID" sz="3600" dirty="0">
                <a:latin typeface="Maiandra GD" panose="020E0502030308020204" pitchFamily="34" charset="0"/>
              </a:rPr>
              <a:t> 2019 </a:t>
            </a:r>
            <a:r>
              <a:rPr lang="en-ID" sz="3600" dirty="0" err="1">
                <a:latin typeface="Maiandra GD" panose="020E0502030308020204" pitchFamily="34" charset="0"/>
              </a:rPr>
              <a:t>dengan</a:t>
            </a:r>
            <a:r>
              <a:rPr lang="en-ID" sz="3600" dirty="0">
                <a:latin typeface="Maiandra GD" panose="020E0502030308020204" pitchFamily="34" charset="0"/>
              </a:rPr>
              <a:t> Target RPJMD 2019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70F523-2408-4075-8900-C547A9F993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8274279"/>
              </p:ext>
            </p:extLst>
          </p:nvPr>
        </p:nvGraphicFramePr>
        <p:xfrm>
          <a:off x="878484" y="2813540"/>
          <a:ext cx="6141293" cy="2567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4203">
                  <a:extLst>
                    <a:ext uri="{9D8B030D-6E8A-4147-A177-3AD203B41FA5}">
                      <a16:colId xmlns:a16="http://schemas.microsoft.com/office/drawing/2014/main" val="3546821276"/>
                    </a:ext>
                  </a:extLst>
                </a:gridCol>
                <a:gridCol w="1927478">
                  <a:extLst>
                    <a:ext uri="{9D8B030D-6E8A-4147-A177-3AD203B41FA5}">
                      <a16:colId xmlns:a16="http://schemas.microsoft.com/office/drawing/2014/main" val="460791588"/>
                    </a:ext>
                  </a:extLst>
                </a:gridCol>
                <a:gridCol w="1979612">
                  <a:extLst>
                    <a:ext uri="{9D8B030D-6E8A-4147-A177-3AD203B41FA5}">
                      <a16:colId xmlns:a16="http://schemas.microsoft.com/office/drawing/2014/main" val="3830988383"/>
                    </a:ext>
                  </a:extLst>
                </a:gridCol>
              </a:tblGrid>
              <a:tr h="590842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BL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RPJMD 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254933"/>
                  </a:ext>
                </a:extLst>
              </a:tr>
              <a:tr h="481844">
                <a:tc>
                  <a:txBody>
                    <a:bodyPr/>
                    <a:lstStyle/>
                    <a:p>
                      <a:r>
                        <a:rPr lang="en-ID" dirty="0" err="1"/>
                        <a:t>Belanja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Pegawai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50,142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66,171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241323"/>
                  </a:ext>
                </a:extLst>
              </a:tr>
              <a:tr h="481844">
                <a:tc>
                  <a:txBody>
                    <a:bodyPr/>
                    <a:lstStyle/>
                    <a:p>
                      <a:r>
                        <a:rPr lang="en-ID" dirty="0" err="1"/>
                        <a:t>Belanja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Barang</a:t>
                      </a:r>
                      <a:r>
                        <a:rPr lang="en-ID" dirty="0"/>
                        <a:t>/</a:t>
                      </a:r>
                      <a:r>
                        <a:rPr lang="en-ID" dirty="0" err="1"/>
                        <a:t>Jasa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769,565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747,953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197530"/>
                  </a:ext>
                </a:extLst>
              </a:tr>
              <a:tr h="481844">
                <a:tc>
                  <a:txBody>
                    <a:bodyPr/>
                    <a:lstStyle/>
                    <a:p>
                      <a:r>
                        <a:rPr lang="en-ID" dirty="0" err="1"/>
                        <a:t>Belanja</a:t>
                      </a:r>
                      <a:r>
                        <a:rPr lang="en-ID" dirty="0"/>
                        <a:t> Modal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370,487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262,498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97651"/>
                  </a:ext>
                </a:extLst>
              </a:tr>
              <a:tr h="481844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1.190,196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1.076,622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14948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838C4CF-AFCA-4601-9182-5D7A270F9D9B}"/>
              </a:ext>
            </a:extLst>
          </p:cNvPr>
          <p:cNvSpPr/>
          <p:nvPr/>
        </p:nvSpPr>
        <p:spPr>
          <a:xfrm>
            <a:off x="7447351" y="2478478"/>
            <a:ext cx="4114800" cy="39342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dirty="0" err="1"/>
              <a:t>Faktor</a:t>
            </a:r>
            <a:r>
              <a:rPr lang="en-ID" dirty="0"/>
              <a:t>-factor yang </a:t>
            </a:r>
            <a:r>
              <a:rPr lang="en-ID" dirty="0" err="1"/>
              <a:t>berpengaruh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penetapan</a:t>
            </a:r>
            <a:r>
              <a:rPr lang="en-ID" dirty="0"/>
              <a:t> target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2019:</a:t>
            </a:r>
          </a:p>
          <a:p>
            <a:pPr marL="342900" indent="-342900" algn="just">
              <a:buAutoNum type="alphaLcPeriod"/>
            </a:pP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pembatasan</a:t>
            </a:r>
            <a:r>
              <a:rPr lang="en-ID" dirty="0"/>
              <a:t>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pegawai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pendapatan</a:t>
            </a:r>
            <a:r>
              <a:rPr lang="en-ID" dirty="0"/>
              <a:t> yang </a:t>
            </a:r>
            <a:r>
              <a:rPr lang="en-ID" dirty="0" err="1"/>
              <a:t>berpengaruh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besarnya</a:t>
            </a:r>
            <a:r>
              <a:rPr lang="en-ID" dirty="0"/>
              <a:t> </a:t>
            </a:r>
            <a:r>
              <a:rPr lang="en-ID" dirty="0" err="1"/>
              <a:t>belanja</a:t>
            </a:r>
            <a:r>
              <a:rPr lang="en-ID" dirty="0"/>
              <a:t> yang </a:t>
            </a:r>
            <a:r>
              <a:rPr lang="en-ID" dirty="0" err="1"/>
              <a:t>dikeluarkan</a:t>
            </a:r>
            <a:r>
              <a:rPr lang="en-ID" dirty="0"/>
              <a:t> </a:t>
            </a:r>
          </a:p>
          <a:p>
            <a:pPr marL="342900" indent="-342900" algn="just">
              <a:buAutoNum type="alphaLcPeriod"/>
            </a:pPr>
            <a:r>
              <a:rPr lang="en-ID" dirty="0" err="1"/>
              <a:t>Arah</a:t>
            </a:r>
            <a:r>
              <a:rPr lang="en-ID" dirty="0"/>
              <a:t> </a:t>
            </a:r>
            <a:r>
              <a:rPr lang="en-ID" dirty="0" err="1"/>
              <a:t>pembangunan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infrastruktur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visi</a:t>
            </a:r>
            <a:r>
              <a:rPr lang="en-ID" dirty="0"/>
              <a:t>, </a:t>
            </a:r>
            <a:r>
              <a:rPr lang="en-ID" dirty="0" err="1"/>
              <a:t>misi</a:t>
            </a:r>
            <a:r>
              <a:rPr lang="en-ID" dirty="0"/>
              <a:t> dan </a:t>
            </a:r>
            <a:r>
              <a:rPr lang="en-ID" dirty="0" err="1"/>
              <a:t>strategi</a:t>
            </a:r>
            <a:endParaRPr lang="en-ID" dirty="0"/>
          </a:p>
          <a:p>
            <a:pPr marL="342900" indent="-342900" algn="just">
              <a:buAutoNum type="alphaLcPeriod"/>
            </a:pP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penggunaan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dana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A5EC5C-CEFC-4AC5-91AE-1710952AF005}"/>
              </a:ext>
            </a:extLst>
          </p:cNvPr>
          <p:cNvSpPr/>
          <p:nvPr/>
        </p:nvSpPr>
        <p:spPr>
          <a:xfrm>
            <a:off x="4616013" y="2539623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550224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FC6BD-F671-428E-9711-52C92BA7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565" y="1496291"/>
            <a:ext cx="8770571" cy="655544"/>
          </a:xfrm>
        </p:spPr>
        <p:txBody>
          <a:bodyPr>
            <a:normAutofit/>
          </a:bodyPr>
          <a:lstStyle/>
          <a:p>
            <a:r>
              <a:rPr lang="en-ID" sz="3600" dirty="0">
                <a:latin typeface="Maiandra GD" panose="020E0502030308020204" pitchFamily="34" charset="0"/>
              </a:rPr>
              <a:t>PREDIKSI BELANJA 2020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B3F4ED5-EE71-4E34-B5F5-37CD7E23B0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4193877"/>
              </p:ext>
            </p:extLst>
          </p:nvPr>
        </p:nvGraphicFramePr>
        <p:xfrm>
          <a:off x="2735640" y="3069101"/>
          <a:ext cx="3879602" cy="2350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514">
                  <a:extLst>
                    <a:ext uri="{9D8B030D-6E8A-4147-A177-3AD203B41FA5}">
                      <a16:colId xmlns:a16="http://schemas.microsoft.com/office/drawing/2014/main" val="3105050791"/>
                    </a:ext>
                  </a:extLst>
                </a:gridCol>
                <a:gridCol w="1452088">
                  <a:extLst>
                    <a:ext uri="{9D8B030D-6E8A-4147-A177-3AD203B41FA5}">
                      <a16:colId xmlns:a16="http://schemas.microsoft.com/office/drawing/2014/main" val="297706814"/>
                    </a:ext>
                  </a:extLst>
                </a:gridCol>
              </a:tblGrid>
              <a:tr h="715108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RPJMD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10976"/>
                  </a:ext>
                </a:extLst>
              </a:tr>
              <a:tr h="545267">
                <a:tc>
                  <a:txBody>
                    <a:bodyPr/>
                    <a:lstStyle/>
                    <a:p>
                      <a:r>
                        <a:rPr lang="en-ID" dirty="0" err="1"/>
                        <a:t>Belanja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Tidak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Langsung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1.322,739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38497"/>
                  </a:ext>
                </a:extLst>
              </a:tr>
              <a:tr h="545267">
                <a:tc>
                  <a:txBody>
                    <a:bodyPr/>
                    <a:lstStyle/>
                    <a:p>
                      <a:r>
                        <a:rPr lang="en-ID" dirty="0" err="1"/>
                        <a:t>Belanja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Langsung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1.156,317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089008"/>
                  </a:ext>
                </a:extLst>
              </a:tr>
              <a:tr h="545267">
                <a:tc>
                  <a:txBody>
                    <a:bodyPr/>
                    <a:lstStyle/>
                    <a:p>
                      <a:r>
                        <a:rPr lang="en-ID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2.479,056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024715"/>
                  </a:ext>
                </a:extLst>
              </a:tr>
            </a:tbl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2B11076-765D-43D1-98CB-02EC8C3259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3215498"/>
              </p:ext>
            </p:extLst>
          </p:nvPr>
        </p:nvGraphicFramePr>
        <p:xfrm>
          <a:off x="7290850" y="2518919"/>
          <a:ext cx="4691043" cy="3451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1A46FE0-2740-423A-BB29-BE33B782EF98}"/>
              </a:ext>
            </a:extLst>
          </p:cNvPr>
          <p:cNvSpPr/>
          <p:nvPr/>
        </p:nvSpPr>
        <p:spPr>
          <a:xfrm>
            <a:off x="4211478" y="2795184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21036484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FC6BD-F671-428E-9711-52C92BA7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292" y="1370200"/>
            <a:ext cx="8770571" cy="627409"/>
          </a:xfrm>
        </p:spPr>
        <p:txBody>
          <a:bodyPr>
            <a:normAutofit fontScale="90000"/>
          </a:bodyPr>
          <a:lstStyle/>
          <a:p>
            <a:r>
              <a:rPr lang="en-ID" sz="6000" dirty="0">
                <a:latin typeface="Maiandra GD" panose="020E0502030308020204" pitchFamily="34" charset="0"/>
              </a:rPr>
              <a:t>P</a:t>
            </a:r>
            <a:r>
              <a:rPr lang="en-ID" sz="3600" dirty="0">
                <a:latin typeface="Maiandra GD" panose="020E0502030308020204" pitchFamily="34" charset="0"/>
              </a:rPr>
              <a:t>REDIKSI BELANJA WAJIB 2020 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953A06E-AE82-4D19-B2A4-B652DD792B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9014763"/>
              </p:ext>
            </p:extLst>
          </p:nvPr>
        </p:nvGraphicFramePr>
        <p:xfrm>
          <a:off x="3089565" y="2647290"/>
          <a:ext cx="7024254" cy="3563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0690">
                  <a:extLst>
                    <a:ext uri="{9D8B030D-6E8A-4147-A177-3AD203B41FA5}">
                      <a16:colId xmlns:a16="http://schemas.microsoft.com/office/drawing/2014/main" val="3105050791"/>
                    </a:ext>
                  </a:extLst>
                </a:gridCol>
                <a:gridCol w="2316722">
                  <a:extLst>
                    <a:ext uri="{9D8B030D-6E8A-4147-A177-3AD203B41FA5}">
                      <a16:colId xmlns:a16="http://schemas.microsoft.com/office/drawing/2014/main" val="297706814"/>
                    </a:ext>
                  </a:extLst>
                </a:gridCol>
                <a:gridCol w="2296842">
                  <a:extLst>
                    <a:ext uri="{9D8B030D-6E8A-4147-A177-3AD203B41FA5}">
                      <a16:colId xmlns:a16="http://schemas.microsoft.com/office/drawing/2014/main" val="3429415113"/>
                    </a:ext>
                  </a:extLst>
                </a:gridCol>
              </a:tblGrid>
              <a:tr h="849594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RPJMD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Prediksi</a:t>
                      </a:r>
                      <a:r>
                        <a:rPr lang="en-ID" dirty="0"/>
                        <a:t>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10976"/>
                  </a:ext>
                </a:extLst>
              </a:tr>
              <a:tr h="663636">
                <a:tc>
                  <a:txBody>
                    <a:bodyPr/>
                    <a:lstStyle/>
                    <a:p>
                      <a:r>
                        <a:rPr lang="en-ID" dirty="0" err="1"/>
                        <a:t>Belanja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Pegawai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Rutin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934,710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934,710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016666"/>
                  </a:ext>
                </a:extLst>
              </a:tr>
              <a:tr h="668038">
                <a:tc>
                  <a:txBody>
                    <a:bodyPr/>
                    <a:lstStyle/>
                    <a:p>
                      <a:r>
                        <a:rPr lang="en-ID" dirty="0" err="1"/>
                        <a:t>Bagi</a:t>
                      </a:r>
                      <a:r>
                        <a:rPr lang="en-ID" dirty="0"/>
                        <a:t> Hasil </a:t>
                      </a:r>
                      <a:r>
                        <a:rPr lang="en-ID" dirty="0" err="1"/>
                        <a:t>Pajak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Ke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Pemerintah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Provinsi</a:t>
                      </a:r>
                      <a:r>
                        <a:rPr lang="en-ID" dirty="0"/>
                        <a:t>/</a:t>
                      </a:r>
                      <a:r>
                        <a:rPr lang="en-ID" dirty="0" err="1"/>
                        <a:t>Desa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19,647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21,302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257498"/>
                  </a:ext>
                </a:extLst>
              </a:tr>
              <a:tr h="558675">
                <a:tc>
                  <a:txBody>
                    <a:bodyPr/>
                    <a:lstStyle/>
                    <a:p>
                      <a:r>
                        <a:rPr lang="en-ID" dirty="0" err="1"/>
                        <a:t>Bantuan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Keuangan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Provinsi</a:t>
                      </a:r>
                      <a:r>
                        <a:rPr lang="en-ID" dirty="0"/>
                        <a:t>/</a:t>
                      </a:r>
                      <a:r>
                        <a:rPr lang="en-ID" dirty="0" err="1"/>
                        <a:t>Desa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250,127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250,127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38497"/>
                  </a:ext>
                </a:extLst>
              </a:tr>
              <a:tr h="496018">
                <a:tc>
                  <a:txBody>
                    <a:bodyPr/>
                    <a:lstStyle/>
                    <a:p>
                      <a:r>
                        <a:rPr lang="en-ID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1.204,484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1.206,139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02471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EA63F21-64E5-43B3-94C1-0D76121E8F1D}"/>
              </a:ext>
            </a:extLst>
          </p:cNvPr>
          <p:cNvSpPr/>
          <p:nvPr/>
        </p:nvSpPr>
        <p:spPr>
          <a:xfrm>
            <a:off x="7262287" y="2373373"/>
            <a:ext cx="2741515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3782949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D84D2-8DE8-43D4-B0FC-FEC672BCB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Proyeksi</a:t>
            </a:r>
            <a:r>
              <a:rPr lang="en-ID" dirty="0"/>
              <a:t> </a:t>
            </a:r>
            <a:r>
              <a:rPr lang="en-ID" dirty="0" err="1"/>
              <a:t>Kapasitas</a:t>
            </a:r>
            <a:r>
              <a:rPr lang="en-ID" dirty="0"/>
              <a:t> </a:t>
            </a:r>
            <a:r>
              <a:rPr lang="en-ID" dirty="0" err="1"/>
              <a:t>Riil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2020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FB879CC-B236-4B62-A44F-BEB702C22F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016838"/>
              </p:ext>
            </p:extLst>
          </p:nvPr>
        </p:nvGraphicFramePr>
        <p:xfrm>
          <a:off x="2933700" y="2438399"/>
          <a:ext cx="6459682" cy="2660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3186">
                  <a:extLst>
                    <a:ext uri="{9D8B030D-6E8A-4147-A177-3AD203B41FA5}">
                      <a16:colId xmlns:a16="http://schemas.microsoft.com/office/drawing/2014/main" val="3849686747"/>
                    </a:ext>
                  </a:extLst>
                </a:gridCol>
                <a:gridCol w="2786496">
                  <a:extLst>
                    <a:ext uri="{9D8B030D-6E8A-4147-A177-3AD203B41FA5}">
                      <a16:colId xmlns:a16="http://schemas.microsoft.com/office/drawing/2014/main" val="3066845456"/>
                    </a:ext>
                  </a:extLst>
                </a:gridCol>
              </a:tblGrid>
              <a:tr h="665018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URAIAN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NILAI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87851"/>
                  </a:ext>
                </a:extLst>
              </a:tr>
              <a:tr h="665018">
                <a:tc>
                  <a:txBody>
                    <a:bodyPr/>
                    <a:lstStyle/>
                    <a:p>
                      <a:r>
                        <a:rPr lang="en-ID" dirty="0"/>
                        <a:t>Total </a:t>
                      </a:r>
                      <a:r>
                        <a:rPr lang="en-ID" dirty="0" err="1"/>
                        <a:t>Prediski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Pendapatan</a:t>
                      </a:r>
                      <a:r>
                        <a:rPr lang="en-ID" dirty="0"/>
                        <a:t>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2.455,346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389810"/>
                  </a:ext>
                </a:extLst>
              </a:tr>
              <a:tr h="665018">
                <a:tc>
                  <a:txBody>
                    <a:bodyPr/>
                    <a:lstStyle/>
                    <a:p>
                      <a:r>
                        <a:rPr lang="en-ID" dirty="0"/>
                        <a:t>Total </a:t>
                      </a:r>
                      <a:r>
                        <a:rPr lang="en-ID" dirty="0" err="1"/>
                        <a:t>Prediksi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Belanja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Wajib</a:t>
                      </a:r>
                      <a:r>
                        <a:rPr lang="en-ID" dirty="0"/>
                        <a:t>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1.206,139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453102"/>
                  </a:ext>
                </a:extLst>
              </a:tr>
              <a:tr h="665018">
                <a:tc>
                  <a:txBody>
                    <a:bodyPr/>
                    <a:lstStyle/>
                    <a:p>
                      <a:r>
                        <a:rPr lang="en-ID" dirty="0" err="1"/>
                        <a:t>Kapasitas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Riil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Tahun</a:t>
                      </a:r>
                      <a:r>
                        <a:rPr lang="en-ID" dirty="0"/>
                        <a:t>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1.249,207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689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735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3DF91-C1E6-4966-A9E5-D3675BE54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544" y="858134"/>
            <a:ext cx="8932931" cy="1041009"/>
          </a:xfrm>
        </p:spPr>
        <p:txBody>
          <a:bodyPr>
            <a:normAutofit fontScale="90000"/>
          </a:bodyPr>
          <a:lstStyle/>
          <a:p>
            <a:r>
              <a:rPr lang="en-ID" sz="3600" dirty="0">
                <a:latin typeface="Maiandra GD" panose="020E0502030308020204" pitchFamily="34" charset="0"/>
              </a:rPr>
              <a:t>ANALISIS </a:t>
            </a:r>
            <a:br>
              <a:rPr lang="en-ID" sz="3600" dirty="0">
                <a:latin typeface="Maiandra GD" panose="020E0502030308020204" pitchFamily="34" charset="0"/>
              </a:rPr>
            </a:br>
            <a:r>
              <a:rPr lang="en-ID" sz="5400" dirty="0">
                <a:solidFill>
                  <a:srgbClr val="00B0F0"/>
                </a:solidFill>
                <a:latin typeface="Maiandra GD" panose="020E0502030308020204" pitchFamily="34" charset="0"/>
              </a:rPr>
              <a:t>BELANJA 2020</a:t>
            </a:r>
            <a:endParaRPr lang="en-ID" sz="6000" dirty="0">
              <a:solidFill>
                <a:srgbClr val="C00000"/>
              </a:solidFill>
              <a:latin typeface="Maiandra GD" panose="020E0502030308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99295A6-96E8-42CC-AE05-4D38CA2637D0}"/>
              </a:ext>
            </a:extLst>
          </p:cNvPr>
          <p:cNvSpPr/>
          <p:nvPr/>
        </p:nvSpPr>
        <p:spPr>
          <a:xfrm>
            <a:off x="2933145" y="2466109"/>
            <a:ext cx="8693727" cy="41702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sz="2400" dirty="0"/>
              <a:t>Dari </a:t>
            </a:r>
            <a:r>
              <a:rPr lang="en-ID" sz="2400" dirty="0" err="1"/>
              <a:t>Kapasitas</a:t>
            </a:r>
            <a:r>
              <a:rPr lang="en-ID" sz="2400" dirty="0"/>
              <a:t> </a:t>
            </a:r>
            <a:r>
              <a:rPr lang="en-ID" sz="2400" dirty="0" err="1"/>
              <a:t>Riil</a:t>
            </a:r>
            <a:r>
              <a:rPr lang="en-ID" sz="2400" dirty="0"/>
              <a:t> yang </a:t>
            </a:r>
            <a:r>
              <a:rPr lang="en-ID" sz="2400" dirty="0" err="1"/>
              <a:t>diproyeksikan</a:t>
            </a:r>
            <a:r>
              <a:rPr lang="en-ID" sz="2400" dirty="0"/>
              <a:t> </a:t>
            </a:r>
            <a:r>
              <a:rPr lang="en-ID" sz="2400" dirty="0" err="1"/>
              <a:t>tahun</a:t>
            </a:r>
            <a:r>
              <a:rPr lang="en-ID" sz="2400" dirty="0"/>
              <a:t> 2020, </a:t>
            </a:r>
            <a:r>
              <a:rPr lang="en-ID" sz="2400" dirty="0" err="1"/>
              <a:t>penggunaan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belanja</a:t>
            </a:r>
            <a:r>
              <a:rPr lang="en-ID" sz="2400" dirty="0"/>
              <a:t> </a:t>
            </a:r>
            <a:r>
              <a:rPr lang="en-ID" sz="2400" dirty="0" err="1"/>
              <a:t>tentunya</a:t>
            </a:r>
            <a:r>
              <a:rPr lang="en-ID" sz="2400" dirty="0"/>
              <a:t> </a:t>
            </a:r>
            <a:r>
              <a:rPr lang="en-ID" sz="2400" dirty="0" err="1"/>
              <a:t>memperhatikan</a:t>
            </a:r>
            <a:r>
              <a:rPr lang="en-ID" sz="2400" dirty="0"/>
              <a:t>: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Kebijakan</a:t>
            </a:r>
            <a:r>
              <a:rPr lang="en-ID" sz="2400" dirty="0"/>
              <a:t> </a:t>
            </a:r>
            <a:r>
              <a:rPr lang="en-ID" sz="2400" dirty="0" err="1"/>
              <a:t>Pemerintah</a:t>
            </a:r>
            <a:r>
              <a:rPr lang="en-ID" sz="2400" dirty="0"/>
              <a:t> </a:t>
            </a:r>
            <a:r>
              <a:rPr lang="en-ID" sz="2400" dirty="0" err="1"/>
              <a:t>tentang</a:t>
            </a:r>
            <a:r>
              <a:rPr lang="en-ID" sz="2400" dirty="0"/>
              <a:t> </a:t>
            </a:r>
            <a:r>
              <a:rPr lang="en-ID" sz="2400" dirty="0" err="1"/>
              <a:t>penggunaan</a:t>
            </a:r>
            <a:r>
              <a:rPr lang="en-ID" sz="2400" dirty="0"/>
              <a:t> </a:t>
            </a:r>
            <a:r>
              <a:rPr lang="en-ID" sz="2400" dirty="0" err="1"/>
              <a:t>sumber</a:t>
            </a:r>
            <a:r>
              <a:rPr lang="en-ID" sz="2400" dirty="0"/>
              <a:t> dana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Peningkatan</a:t>
            </a:r>
            <a:r>
              <a:rPr lang="en-ID" sz="2400" dirty="0"/>
              <a:t> </a:t>
            </a:r>
            <a:r>
              <a:rPr lang="en-ID" sz="2400" dirty="0" err="1"/>
              <a:t>pendapatan</a:t>
            </a:r>
            <a:r>
              <a:rPr lang="en-ID" sz="2400" dirty="0"/>
              <a:t> yang </a:t>
            </a:r>
            <a:r>
              <a:rPr lang="en-ID" sz="2400" dirty="0" err="1"/>
              <a:t>berpengaruh</a:t>
            </a:r>
            <a:r>
              <a:rPr lang="en-ID" sz="2400" dirty="0"/>
              <a:t> </a:t>
            </a:r>
            <a:r>
              <a:rPr lang="en-ID" sz="2400" dirty="0" err="1"/>
              <a:t>terhadap</a:t>
            </a:r>
            <a:r>
              <a:rPr lang="en-ID" sz="2400" dirty="0"/>
              <a:t> </a:t>
            </a:r>
            <a:r>
              <a:rPr lang="en-ID" sz="2400" dirty="0" err="1"/>
              <a:t>besaran</a:t>
            </a:r>
            <a:r>
              <a:rPr lang="en-ID" sz="2400" dirty="0"/>
              <a:t> </a:t>
            </a:r>
            <a:r>
              <a:rPr lang="en-ID" sz="2400" dirty="0" err="1"/>
              <a:t>belanja</a:t>
            </a:r>
            <a:r>
              <a:rPr lang="en-ID" sz="2400" dirty="0"/>
              <a:t> (</a:t>
            </a:r>
            <a:r>
              <a:rPr lang="en-ID" sz="2400" i="1" dirty="0"/>
              <a:t>Matching Cost by Revenue</a:t>
            </a:r>
            <a:r>
              <a:rPr lang="en-ID" sz="2400" dirty="0"/>
              <a:t>)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Arah</a:t>
            </a:r>
            <a:r>
              <a:rPr lang="en-ID" sz="2400" dirty="0"/>
              <a:t> </a:t>
            </a:r>
            <a:r>
              <a:rPr lang="en-ID" sz="2400" dirty="0" err="1"/>
              <a:t>pembangunan</a:t>
            </a:r>
            <a:r>
              <a:rPr lang="en-ID" sz="2400" dirty="0"/>
              <a:t> </a:t>
            </a:r>
            <a:r>
              <a:rPr lang="en-ID" sz="2400" dirty="0" err="1"/>
              <a:t>infrastruktur</a:t>
            </a:r>
            <a:r>
              <a:rPr lang="en-ID" sz="2400" dirty="0"/>
              <a:t> </a:t>
            </a:r>
            <a:r>
              <a:rPr lang="en-ID" sz="2400" dirty="0" err="1"/>
              <a:t>sesuai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RPJMD dan </a:t>
            </a:r>
            <a:r>
              <a:rPr lang="en-ID" sz="2400" dirty="0" err="1"/>
              <a:t>Kebijakan</a:t>
            </a:r>
            <a:r>
              <a:rPr lang="en-ID" sz="2400" dirty="0"/>
              <a:t> </a:t>
            </a:r>
            <a:r>
              <a:rPr lang="en-ID" sz="2400" dirty="0" err="1"/>
              <a:t>Pemerintah</a:t>
            </a:r>
            <a:endParaRPr lang="en-ID" sz="2400" dirty="0"/>
          </a:p>
          <a:p>
            <a:pPr marL="342900" indent="-342900" algn="just">
              <a:buAutoNum type="arabicPeriod"/>
            </a:pPr>
            <a:r>
              <a:rPr lang="en-ID" sz="2400" dirty="0" err="1"/>
              <a:t>Usulan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masyarakat</a:t>
            </a:r>
            <a:r>
              <a:rPr lang="en-ID" sz="2400" dirty="0"/>
              <a:t> yang </a:t>
            </a:r>
            <a:r>
              <a:rPr lang="en-ID" sz="2400" dirty="0" err="1"/>
              <a:t>dihimpun</a:t>
            </a:r>
            <a:r>
              <a:rPr lang="en-ID" sz="2400" dirty="0"/>
              <a:t> </a:t>
            </a:r>
            <a:r>
              <a:rPr lang="en-ID" sz="2400" dirty="0" err="1"/>
              <a:t>melalui</a:t>
            </a:r>
            <a:r>
              <a:rPr lang="en-ID" sz="2400" dirty="0"/>
              <a:t> </a:t>
            </a:r>
            <a:r>
              <a:rPr lang="en-ID" sz="2400" dirty="0" err="1"/>
              <a:t>Musrenbang</a:t>
            </a:r>
            <a:r>
              <a:rPr lang="en-ID" sz="2400" dirty="0"/>
              <a:t> (</a:t>
            </a:r>
            <a:r>
              <a:rPr lang="en-ID" sz="2400" dirty="0" err="1"/>
              <a:t>baik</a:t>
            </a:r>
            <a:r>
              <a:rPr lang="en-ID" sz="2400" dirty="0"/>
              <a:t> </a:t>
            </a:r>
            <a:r>
              <a:rPr lang="en-ID" sz="2400" dirty="0" err="1"/>
              <a:t>usulan</a:t>
            </a:r>
            <a:r>
              <a:rPr lang="en-ID" sz="2400" dirty="0"/>
              <a:t> di </a:t>
            </a:r>
            <a:r>
              <a:rPr lang="en-ID" sz="2400" dirty="0" err="1"/>
              <a:t>belanja</a:t>
            </a:r>
            <a:r>
              <a:rPr lang="en-ID" sz="2400" dirty="0"/>
              <a:t> </a:t>
            </a:r>
            <a:r>
              <a:rPr lang="en-ID" sz="2400" dirty="0" err="1"/>
              <a:t>langsung</a:t>
            </a:r>
            <a:r>
              <a:rPr lang="en-ID" sz="2400" dirty="0"/>
              <a:t> </a:t>
            </a:r>
            <a:r>
              <a:rPr lang="en-ID" sz="2400" dirty="0" err="1"/>
              <a:t>maupun</a:t>
            </a:r>
            <a:r>
              <a:rPr lang="en-ID" sz="2400" dirty="0"/>
              <a:t> </a:t>
            </a:r>
            <a:r>
              <a:rPr lang="en-ID" sz="2400" dirty="0" err="1"/>
              <a:t>tidak</a:t>
            </a:r>
            <a:r>
              <a:rPr lang="en-ID" sz="2400" dirty="0"/>
              <a:t> </a:t>
            </a:r>
            <a:r>
              <a:rPr lang="en-ID" sz="2400" dirty="0" err="1"/>
              <a:t>langsung</a:t>
            </a:r>
            <a:r>
              <a:rPr lang="en-ID" sz="2400" dirty="0"/>
              <a:t>)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Ketentuan</a:t>
            </a:r>
            <a:r>
              <a:rPr lang="en-ID" sz="2400" dirty="0"/>
              <a:t> </a:t>
            </a:r>
            <a:r>
              <a:rPr lang="en-ID" sz="2400" dirty="0" err="1"/>
              <a:t>mengenai</a:t>
            </a:r>
            <a:r>
              <a:rPr lang="en-ID" sz="2400" dirty="0"/>
              <a:t> </a:t>
            </a:r>
            <a:r>
              <a:rPr lang="en-ID" sz="2400" dirty="0" err="1"/>
              <a:t>Standar</a:t>
            </a:r>
            <a:r>
              <a:rPr lang="en-ID" sz="2400" dirty="0"/>
              <a:t> </a:t>
            </a:r>
            <a:r>
              <a:rPr lang="en-ID" sz="2400" dirty="0" err="1"/>
              <a:t>Biaya</a:t>
            </a:r>
            <a:r>
              <a:rPr lang="en-ID" sz="2400" dirty="0"/>
              <a:t> </a:t>
            </a:r>
            <a:r>
              <a:rPr lang="en-ID" sz="2400" dirty="0" err="1"/>
              <a:t>Masukan</a:t>
            </a:r>
            <a:r>
              <a:rPr lang="en-ID" sz="2400" dirty="0"/>
              <a:t> yang </a:t>
            </a:r>
            <a:r>
              <a:rPr lang="en-ID" sz="2400" dirty="0" err="1"/>
              <a:t>telah</a:t>
            </a:r>
            <a:r>
              <a:rPr lang="en-ID" sz="2400" dirty="0"/>
              <a:t> </a:t>
            </a:r>
            <a:r>
              <a:rPr lang="en-ID" sz="2400" dirty="0" err="1"/>
              <a:t>ditetapkan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335004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C05E4-CE0F-4212-8903-AB0C6429D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800" y="1324518"/>
            <a:ext cx="8770571" cy="655544"/>
          </a:xfrm>
        </p:spPr>
        <p:txBody>
          <a:bodyPr>
            <a:normAutofit fontScale="90000"/>
          </a:bodyPr>
          <a:lstStyle/>
          <a:p>
            <a:r>
              <a:rPr lang="en-ID" sz="5400" dirty="0">
                <a:latin typeface="Maiandra GD" panose="020E0502030308020204" pitchFamily="34" charset="0"/>
              </a:rPr>
              <a:t>P</a:t>
            </a:r>
            <a:r>
              <a:rPr lang="en-ID" sz="3600" dirty="0">
                <a:latin typeface="Maiandra GD" panose="020E0502030308020204" pitchFamily="34" charset="0"/>
              </a:rPr>
              <a:t>EMBIAYAAN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83A6A-F6C5-404C-9E38-E207472AA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2517" y="2438400"/>
            <a:ext cx="8271754" cy="3132406"/>
          </a:xfrm>
        </p:spPr>
        <p:txBody>
          <a:bodyPr/>
          <a:lstStyle/>
          <a:p>
            <a:pPr marL="0" indent="0">
              <a:buNone/>
            </a:pP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Pembiayaan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merupakan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bagian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dari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struktur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APBD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untuk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menutupi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defisit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atau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memanfaatkan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surplus.</a:t>
            </a:r>
          </a:p>
          <a:p>
            <a:pPr marL="0" indent="0">
              <a:buNone/>
            </a:pP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Surplus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atau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defisit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merupakan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selisih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antara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pendapatan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dan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belanja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daerah</a:t>
            </a:r>
            <a:endParaRPr lang="en-ID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Untuk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menutupi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defisit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APBD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dapat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dilakukan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dengan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memanfaatkan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Silpa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maupun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melakukan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pinjaman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daerah</a:t>
            </a:r>
            <a:endParaRPr lang="en-ID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Untuk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memanfaatkan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Surplus APBD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dapat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dilakukan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dengan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melakukan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penyertaan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modal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kepada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BUMD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maupun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pembentukan</a:t>
            </a:r>
            <a:r>
              <a:rPr lang="en-ID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dana </a:t>
            </a:r>
            <a:r>
              <a:rPr lang="en-ID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cadangan</a:t>
            </a:r>
            <a:endParaRPr lang="en-ID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3B6A56C9-F193-4AB8-A272-A0CFBDE3F526}"/>
              </a:ext>
            </a:extLst>
          </p:cNvPr>
          <p:cNvSpPr/>
          <p:nvPr/>
        </p:nvSpPr>
        <p:spPr>
          <a:xfrm rot="16200000">
            <a:off x="3077601" y="2549478"/>
            <a:ext cx="214825" cy="285163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A3EF8557-0D07-4D80-A672-AB1D85255DDF}"/>
              </a:ext>
            </a:extLst>
          </p:cNvPr>
          <p:cNvSpPr/>
          <p:nvPr/>
        </p:nvSpPr>
        <p:spPr>
          <a:xfrm rot="16200000">
            <a:off x="3089321" y="3306789"/>
            <a:ext cx="214825" cy="285163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259C057A-5964-4330-97BE-54576B655D36}"/>
              </a:ext>
            </a:extLst>
          </p:cNvPr>
          <p:cNvSpPr/>
          <p:nvPr/>
        </p:nvSpPr>
        <p:spPr>
          <a:xfrm rot="16200000">
            <a:off x="3086973" y="3782747"/>
            <a:ext cx="214825" cy="285163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C80DAF8E-745F-4246-A15D-6F24159D1B84}"/>
              </a:ext>
            </a:extLst>
          </p:cNvPr>
          <p:cNvSpPr/>
          <p:nvPr/>
        </p:nvSpPr>
        <p:spPr>
          <a:xfrm rot="16200000">
            <a:off x="3101041" y="4584600"/>
            <a:ext cx="214825" cy="285163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89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6E7D0-1E8C-4392-B01D-AD46F55E9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485" y="905970"/>
            <a:ext cx="8770571" cy="1257280"/>
          </a:xfrm>
        </p:spPr>
        <p:txBody>
          <a:bodyPr>
            <a:noAutofit/>
          </a:bodyPr>
          <a:lstStyle/>
          <a:p>
            <a:r>
              <a:rPr lang="en-ID" sz="3600" dirty="0">
                <a:latin typeface="Maiandra GD" panose="020E0502030308020204" pitchFamily="34" charset="0"/>
              </a:rPr>
              <a:t>GAMBARAN RPJMD KABUPATEN BULELENG 2017-2022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59B3DD6-4A40-4420-92E2-35419619A2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5291513"/>
              </p:ext>
            </p:extLst>
          </p:nvPr>
        </p:nvGraphicFramePr>
        <p:xfrm>
          <a:off x="838201" y="2402400"/>
          <a:ext cx="4749799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A786741-D2A5-4A7C-9556-14170117B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446746"/>
              </p:ext>
            </p:extLst>
          </p:nvPr>
        </p:nvGraphicFramePr>
        <p:xfrm>
          <a:off x="5849257" y="2945952"/>
          <a:ext cx="5765799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1933">
                  <a:extLst>
                    <a:ext uri="{9D8B030D-6E8A-4147-A177-3AD203B41FA5}">
                      <a16:colId xmlns:a16="http://schemas.microsoft.com/office/drawing/2014/main" val="1867928385"/>
                    </a:ext>
                  </a:extLst>
                </a:gridCol>
                <a:gridCol w="1921933">
                  <a:extLst>
                    <a:ext uri="{9D8B030D-6E8A-4147-A177-3AD203B41FA5}">
                      <a16:colId xmlns:a16="http://schemas.microsoft.com/office/drawing/2014/main" val="2982621769"/>
                    </a:ext>
                  </a:extLst>
                </a:gridCol>
                <a:gridCol w="1921933">
                  <a:extLst>
                    <a:ext uri="{9D8B030D-6E8A-4147-A177-3AD203B41FA5}">
                      <a16:colId xmlns:a16="http://schemas.microsoft.com/office/drawing/2014/main" val="3470419318"/>
                    </a:ext>
                  </a:extLst>
                </a:gridCol>
              </a:tblGrid>
              <a:tr h="280579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Tahun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Surplus/</a:t>
                      </a:r>
                      <a:r>
                        <a:rPr lang="en-ID" dirty="0" err="1"/>
                        <a:t>Defisit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% </a:t>
                      </a:r>
                      <a:r>
                        <a:rPr lang="en-ID" dirty="0" err="1"/>
                        <a:t>dari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Pendapatan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43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11,600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83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(35,302)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50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(100,491)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44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(106,753)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11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(113,558)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36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(120,850)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593989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2026C4E-6E65-4A5B-ADB5-63611DF9655B}"/>
              </a:ext>
            </a:extLst>
          </p:cNvPr>
          <p:cNvSpPr/>
          <p:nvPr/>
        </p:nvSpPr>
        <p:spPr>
          <a:xfrm>
            <a:off x="9211292" y="2672035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29654063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C927B-B148-44EA-8124-5B450FC60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880" y="1521689"/>
            <a:ext cx="9206132" cy="810532"/>
          </a:xfrm>
        </p:spPr>
        <p:txBody>
          <a:bodyPr>
            <a:noAutofit/>
          </a:bodyPr>
          <a:lstStyle/>
          <a:p>
            <a:r>
              <a:rPr lang="en-ID" sz="3600" dirty="0" err="1">
                <a:latin typeface="Maiandra GD" panose="020E0502030308020204" pitchFamily="34" charset="0"/>
              </a:rPr>
              <a:t>Realisasi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Pembiayaan</a:t>
            </a:r>
            <a:r>
              <a:rPr lang="en-ID" sz="3600" dirty="0">
                <a:latin typeface="Maiandra GD" panose="020E0502030308020204" pitchFamily="34" charset="0"/>
              </a:rPr>
              <a:t> Daerah 2017 dan 2018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EEA4F80-7971-448F-A622-EA332510C4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540188"/>
              </p:ext>
            </p:extLst>
          </p:nvPr>
        </p:nvGraphicFramePr>
        <p:xfrm>
          <a:off x="838200" y="4367251"/>
          <a:ext cx="7289939" cy="2229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43">
                  <a:extLst>
                    <a:ext uri="{9D8B030D-6E8A-4147-A177-3AD203B41FA5}">
                      <a16:colId xmlns:a16="http://schemas.microsoft.com/office/drawing/2014/main" val="943166782"/>
                    </a:ext>
                  </a:extLst>
                </a:gridCol>
                <a:gridCol w="1095310">
                  <a:extLst>
                    <a:ext uri="{9D8B030D-6E8A-4147-A177-3AD203B41FA5}">
                      <a16:colId xmlns:a16="http://schemas.microsoft.com/office/drawing/2014/main" val="3774104943"/>
                    </a:ext>
                  </a:extLst>
                </a:gridCol>
                <a:gridCol w="1033476">
                  <a:extLst>
                    <a:ext uri="{9D8B030D-6E8A-4147-A177-3AD203B41FA5}">
                      <a16:colId xmlns:a16="http://schemas.microsoft.com/office/drawing/2014/main" val="2392525673"/>
                    </a:ext>
                  </a:extLst>
                </a:gridCol>
                <a:gridCol w="764556">
                  <a:extLst>
                    <a:ext uri="{9D8B030D-6E8A-4147-A177-3AD203B41FA5}">
                      <a16:colId xmlns:a16="http://schemas.microsoft.com/office/drawing/2014/main" val="665180283"/>
                    </a:ext>
                  </a:extLst>
                </a:gridCol>
                <a:gridCol w="1130359">
                  <a:extLst>
                    <a:ext uri="{9D8B030D-6E8A-4147-A177-3AD203B41FA5}">
                      <a16:colId xmlns:a16="http://schemas.microsoft.com/office/drawing/2014/main" val="1583323410"/>
                    </a:ext>
                  </a:extLst>
                </a:gridCol>
                <a:gridCol w="1225283">
                  <a:extLst>
                    <a:ext uri="{9D8B030D-6E8A-4147-A177-3AD203B41FA5}">
                      <a16:colId xmlns:a16="http://schemas.microsoft.com/office/drawing/2014/main" val="4236557497"/>
                    </a:ext>
                  </a:extLst>
                </a:gridCol>
                <a:gridCol w="783612">
                  <a:extLst>
                    <a:ext uri="{9D8B030D-6E8A-4147-A177-3AD203B41FA5}">
                      <a16:colId xmlns:a16="http://schemas.microsoft.com/office/drawing/2014/main" val="4109381571"/>
                    </a:ext>
                  </a:extLst>
                </a:gridCol>
              </a:tblGrid>
              <a:tr h="339732">
                <a:tc rowSpan="2"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2017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2018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481840"/>
                  </a:ext>
                </a:extLst>
              </a:tr>
              <a:tr h="339732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Anggaran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Realisasi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Anggaran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Realisasi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87928"/>
                  </a:ext>
                </a:extLst>
              </a:tr>
              <a:tr h="535321">
                <a:tc>
                  <a:txBody>
                    <a:bodyPr/>
                    <a:lstStyle/>
                    <a:p>
                      <a:r>
                        <a:rPr lang="en-ID" sz="1600" dirty="0" err="1"/>
                        <a:t>Penerimaan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Pembiayaan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28,640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26,558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92,73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93,851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93,843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99,99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063569"/>
                  </a:ext>
                </a:extLst>
              </a:tr>
              <a:tr h="535321">
                <a:tc>
                  <a:txBody>
                    <a:bodyPr/>
                    <a:lstStyle/>
                    <a:p>
                      <a:r>
                        <a:rPr lang="en-ID" sz="1600" dirty="0" err="1"/>
                        <a:t>Pengeluaran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Pembiayaan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(11,100)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(10,698)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96,38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(25,792)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(25,726)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99,74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41922"/>
                  </a:ext>
                </a:extLst>
              </a:tr>
              <a:tr h="339732">
                <a:tc>
                  <a:txBody>
                    <a:bodyPr/>
                    <a:lstStyle/>
                    <a:p>
                      <a:r>
                        <a:rPr lang="en-ID" sz="16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17,540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15,860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90,42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68,059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68,117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sz="1600" dirty="0"/>
                        <a:t>100,08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88635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8505735-9992-4E52-8FE1-A85B64BA85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576203"/>
              </p:ext>
            </p:extLst>
          </p:nvPr>
        </p:nvGraphicFramePr>
        <p:xfrm>
          <a:off x="4155190" y="2761578"/>
          <a:ext cx="3972949" cy="1147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954">
                  <a:extLst>
                    <a:ext uri="{9D8B030D-6E8A-4147-A177-3AD203B41FA5}">
                      <a16:colId xmlns:a16="http://schemas.microsoft.com/office/drawing/2014/main" val="1685132373"/>
                    </a:ext>
                  </a:extLst>
                </a:gridCol>
                <a:gridCol w="1158427">
                  <a:extLst>
                    <a:ext uri="{9D8B030D-6E8A-4147-A177-3AD203B41FA5}">
                      <a16:colId xmlns:a16="http://schemas.microsoft.com/office/drawing/2014/main" val="493556977"/>
                    </a:ext>
                  </a:extLst>
                </a:gridCol>
                <a:gridCol w="1021027">
                  <a:extLst>
                    <a:ext uri="{9D8B030D-6E8A-4147-A177-3AD203B41FA5}">
                      <a16:colId xmlns:a16="http://schemas.microsoft.com/office/drawing/2014/main" val="1335479709"/>
                    </a:ext>
                  </a:extLst>
                </a:gridCol>
                <a:gridCol w="723541">
                  <a:extLst>
                    <a:ext uri="{9D8B030D-6E8A-4147-A177-3AD203B41FA5}">
                      <a16:colId xmlns:a16="http://schemas.microsoft.com/office/drawing/2014/main" val="1252898718"/>
                    </a:ext>
                  </a:extLst>
                </a:gridCol>
              </a:tblGrid>
              <a:tr h="382573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Tahun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Anggaran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Realisasi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65341"/>
                  </a:ext>
                </a:extLst>
              </a:tr>
              <a:tr h="382573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(17,540)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77,991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049166"/>
                  </a:ext>
                </a:extLst>
              </a:tr>
              <a:tr h="382573"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68,059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11,641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17,11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48025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C26B530-B882-422E-B542-9674266C954F}"/>
              </a:ext>
            </a:extLst>
          </p:cNvPr>
          <p:cNvSpPr/>
          <p:nvPr/>
        </p:nvSpPr>
        <p:spPr>
          <a:xfrm>
            <a:off x="182241" y="2733903"/>
            <a:ext cx="3972949" cy="401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dirty="0" err="1">
                <a:solidFill>
                  <a:schemeClr val="tx1"/>
                </a:solidFill>
              </a:rPr>
              <a:t>Realisasi</a:t>
            </a:r>
            <a:r>
              <a:rPr lang="en-ID" dirty="0">
                <a:solidFill>
                  <a:schemeClr val="tx1"/>
                </a:solidFill>
              </a:rPr>
              <a:t> Surplus </a:t>
            </a:r>
            <a:r>
              <a:rPr lang="en-ID" dirty="0" err="1">
                <a:solidFill>
                  <a:schemeClr val="tx1"/>
                </a:solidFill>
              </a:rPr>
              <a:t>Defisit</a:t>
            </a:r>
            <a:r>
              <a:rPr lang="en-ID" dirty="0">
                <a:solidFill>
                  <a:schemeClr val="tx1"/>
                </a:solidFill>
              </a:rPr>
              <a:t> 2017-2018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2937A5-2CA9-46C3-981A-A3EC982621EC}"/>
              </a:ext>
            </a:extLst>
          </p:cNvPr>
          <p:cNvSpPr/>
          <p:nvPr/>
        </p:nvSpPr>
        <p:spPr>
          <a:xfrm>
            <a:off x="838201" y="3965569"/>
            <a:ext cx="7289938" cy="401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Realisasi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Pembiayaan</a:t>
            </a:r>
            <a:r>
              <a:rPr lang="en-ID" dirty="0">
                <a:solidFill>
                  <a:schemeClr val="tx1"/>
                </a:solidFill>
              </a:rPr>
              <a:t> 2017-2018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25D09EF1-30F5-42E2-AB10-5C2122ABF5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7791159"/>
              </p:ext>
            </p:extLst>
          </p:nvPr>
        </p:nvGraphicFramePr>
        <p:xfrm>
          <a:off x="8631088" y="2416629"/>
          <a:ext cx="3085484" cy="4180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9D36E490-2D79-455B-B4BD-A572C2DF4C38}"/>
              </a:ext>
            </a:extLst>
          </p:cNvPr>
          <p:cNvSpPr/>
          <p:nvPr/>
        </p:nvSpPr>
        <p:spPr>
          <a:xfrm>
            <a:off x="5831057" y="2514009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0E8BE8-E974-45A8-A33F-D4B3AED17668}"/>
              </a:ext>
            </a:extLst>
          </p:cNvPr>
          <p:cNvSpPr/>
          <p:nvPr/>
        </p:nvSpPr>
        <p:spPr>
          <a:xfrm>
            <a:off x="5724376" y="4090319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27926035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4CDA-877B-4AF9-BFCB-C6EBA12A6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948180"/>
            <a:ext cx="8770571" cy="1257280"/>
          </a:xfrm>
        </p:spPr>
        <p:txBody>
          <a:bodyPr>
            <a:normAutofit/>
          </a:bodyPr>
          <a:lstStyle/>
          <a:p>
            <a:r>
              <a:rPr lang="en-ID" sz="3600" dirty="0" err="1">
                <a:latin typeface="Maiandra GD" panose="020E0502030308020204" pitchFamily="34" charset="0"/>
              </a:rPr>
              <a:t>Komposisi</a:t>
            </a:r>
            <a:r>
              <a:rPr lang="en-ID" sz="3600" dirty="0">
                <a:latin typeface="Maiandra GD" panose="020E0502030308020204" pitchFamily="34" charset="0"/>
              </a:rPr>
              <a:t> Target </a:t>
            </a:r>
            <a:r>
              <a:rPr lang="en-ID" sz="3600" dirty="0" err="1">
                <a:latin typeface="Maiandra GD" panose="020E0502030308020204" pitchFamily="34" charset="0"/>
              </a:rPr>
              <a:t>Anggaran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Pembiayaan</a:t>
            </a:r>
            <a:r>
              <a:rPr lang="en-ID" sz="3600" dirty="0">
                <a:latin typeface="Maiandra GD" panose="020E0502030308020204" pitchFamily="34" charset="0"/>
              </a:rPr>
              <a:t> </a:t>
            </a:r>
            <a:r>
              <a:rPr lang="en-ID" sz="3600" dirty="0" err="1">
                <a:latin typeface="Maiandra GD" panose="020E0502030308020204" pitchFamily="34" charset="0"/>
              </a:rPr>
              <a:t>Tahun</a:t>
            </a:r>
            <a:r>
              <a:rPr lang="en-ID" sz="3600" dirty="0">
                <a:latin typeface="Maiandra GD" panose="020E0502030308020204" pitchFamily="34" charset="0"/>
              </a:rPr>
              <a:t> 2019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E7D9E4D-3C86-4E8F-8516-CA3B5F6603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7369343"/>
              </p:ext>
            </p:extLst>
          </p:nvPr>
        </p:nvGraphicFramePr>
        <p:xfrm>
          <a:off x="3524543" y="3165232"/>
          <a:ext cx="7546731" cy="1856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986">
                  <a:extLst>
                    <a:ext uri="{9D8B030D-6E8A-4147-A177-3AD203B41FA5}">
                      <a16:colId xmlns:a16="http://schemas.microsoft.com/office/drawing/2014/main" val="2650191808"/>
                    </a:ext>
                  </a:extLst>
                </a:gridCol>
                <a:gridCol w="2448815">
                  <a:extLst>
                    <a:ext uri="{9D8B030D-6E8A-4147-A177-3AD203B41FA5}">
                      <a16:colId xmlns:a16="http://schemas.microsoft.com/office/drawing/2014/main" val="839136344"/>
                    </a:ext>
                  </a:extLst>
                </a:gridCol>
                <a:gridCol w="2463930">
                  <a:extLst>
                    <a:ext uri="{9D8B030D-6E8A-4147-A177-3AD203B41FA5}">
                      <a16:colId xmlns:a16="http://schemas.microsoft.com/office/drawing/2014/main" val="3503303229"/>
                    </a:ext>
                  </a:extLst>
                </a:gridCol>
              </a:tblGrid>
              <a:tr h="464124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Target RPJMD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975059"/>
                  </a:ext>
                </a:extLst>
              </a:tr>
              <a:tr h="464124">
                <a:tc>
                  <a:txBody>
                    <a:bodyPr/>
                    <a:lstStyle/>
                    <a:p>
                      <a:r>
                        <a:rPr lang="en-ID" dirty="0"/>
                        <a:t>Surplus/</a:t>
                      </a:r>
                      <a:r>
                        <a:rPr lang="en-ID" dirty="0" err="1"/>
                        <a:t>Defisit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(39,139)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(100,491)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155414"/>
                  </a:ext>
                </a:extLst>
              </a:tr>
              <a:tr h="464124">
                <a:tc>
                  <a:txBody>
                    <a:bodyPr/>
                    <a:lstStyle/>
                    <a:p>
                      <a:r>
                        <a:rPr lang="en-ID" dirty="0" err="1"/>
                        <a:t>Penerimaan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Pembiayaan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51,696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0575"/>
                  </a:ext>
                </a:extLst>
              </a:tr>
              <a:tr h="464124">
                <a:tc>
                  <a:txBody>
                    <a:bodyPr/>
                    <a:lstStyle/>
                    <a:p>
                      <a:r>
                        <a:rPr lang="en-ID" dirty="0" err="1"/>
                        <a:t>Pengeluaran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Pembiayaan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D" dirty="0"/>
                        <a:t>(12,557)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79766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8D43B6F-BE86-4722-9D44-1F34E9A25034}"/>
              </a:ext>
            </a:extLst>
          </p:cNvPr>
          <p:cNvSpPr/>
          <p:nvPr/>
        </p:nvSpPr>
        <p:spPr>
          <a:xfrm>
            <a:off x="8667510" y="2849111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6985886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FC6BD-F671-428E-9711-52C92BA7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699" y="1523647"/>
            <a:ext cx="8770571" cy="669612"/>
          </a:xfrm>
        </p:spPr>
        <p:txBody>
          <a:bodyPr>
            <a:normAutofit/>
          </a:bodyPr>
          <a:lstStyle/>
          <a:p>
            <a:r>
              <a:rPr lang="en-ID" sz="3600" dirty="0">
                <a:latin typeface="Maiandra GD" panose="020E0502030308020204" pitchFamily="34" charset="0"/>
              </a:rPr>
              <a:t>PREDIKSI PEMBIAYAAN 2020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BC3BF04-D0D5-435D-AB28-AF86C5C0E9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781697"/>
              </p:ext>
            </p:extLst>
          </p:nvPr>
        </p:nvGraphicFramePr>
        <p:xfrm>
          <a:off x="4130041" y="2684834"/>
          <a:ext cx="4681450" cy="1083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725">
                  <a:extLst>
                    <a:ext uri="{9D8B030D-6E8A-4147-A177-3AD203B41FA5}">
                      <a16:colId xmlns:a16="http://schemas.microsoft.com/office/drawing/2014/main" val="3381221348"/>
                    </a:ext>
                  </a:extLst>
                </a:gridCol>
                <a:gridCol w="2340725">
                  <a:extLst>
                    <a:ext uri="{9D8B030D-6E8A-4147-A177-3AD203B41FA5}">
                      <a16:colId xmlns:a16="http://schemas.microsoft.com/office/drawing/2014/main" val="4290541855"/>
                    </a:ext>
                  </a:extLst>
                </a:gridCol>
              </a:tblGrid>
              <a:tr h="541801"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Uraian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Prediksi</a:t>
                      </a:r>
                      <a:r>
                        <a:rPr lang="en-ID" dirty="0"/>
                        <a:t> RPJMD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444923"/>
                  </a:ext>
                </a:extLst>
              </a:tr>
              <a:tr h="541801">
                <a:tc>
                  <a:txBody>
                    <a:bodyPr/>
                    <a:lstStyle/>
                    <a:p>
                      <a:r>
                        <a:rPr lang="en-ID" dirty="0"/>
                        <a:t>Surplus/</a:t>
                      </a:r>
                      <a:r>
                        <a:rPr lang="en-ID" dirty="0" err="1"/>
                        <a:t>Defisit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(106,753)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191773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AC1A019-0E65-486B-8CAE-180080D0E392}"/>
              </a:ext>
            </a:extLst>
          </p:cNvPr>
          <p:cNvSpPr/>
          <p:nvPr/>
        </p:nvSpPr>
        <p:spPr>
          <a:xfrm>
            <a:off x="2933700" y="4009292"/>
            <a:ext cx="8770570" cy="14208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i="1" dirty="0" err="1"/>
              <a:t>Diharapkan</a:t>
            </a:r>
            <a:r>
              <a:rPr lang="en-ID" i="1" dirty="0"/>
              <a:t> SILPA yang </a:t>
            </a:r>
            <a:r>
              <a:rPr lang="en-ID" i="1" dirty="0" err="1"/>
              <a:t>terbentuk</a:t>
            </a:r>
            <a:r>
              <a:rPr lang="en-ID" i="1" dirty="0"/>
              <a:t> </a:t>
            </a:r>
            <a:r>
              <a:rPr lang="en-ID" i="1" dirty="0" err="1"/>
              <a:t>dapat</a:t>
            </a:r>
            <a:r>
              <a:rPr lang="en-ID" i="1" dirty="0"/>
              <a:t> </a:t>
            </a:r>
            <a:r>
              <a:rPr lang="en-ID" i="1" dirty="0" err="1"/>
              <a:t>menutupi</a:t>
            </a:r>
            <a:r>
              <a:rPr lang="en-ID" i="1" dirty="0"/>
              <a:t> </a:t>
            </a:r>
            <a:r>
              <a:rPr lang="en-ID" i="1" dirty="0" err="1"/>
              <a:t>defisit</a:t>
            </a:r>
            <a:r>
              <a:rPr lang="en-ID" i="1" dirty="0"/>
              <a:t> dan </a:t>
            </a:r>
            <a:r>
              <a:rPr lang="en-ID" i="1" dirty="0" err="1"/>
              <a:t>digunakan</a:t>
            </a:r>
            <a:r>
              <a:rPr lang="en-ID" i="1" dirty="0"/>
              <a:t> </a:t>
            </a:r>
            <a:r>
              <a:rPr lang="en-ID" i="1" dirty="0" err="1"/>
              <a:t>untuk</a:t>
            </a:r>
            <a:r>
              <a:rPr lang="en-ID" i="1" dirty="0"/>
              <a:t> </a:t>
            </a:r>
            <a:r>
              <a:rPr lang="en-ID" i="1" dirty="0" err="1"/>
              <a:t>Penyertaan</a:t>
            </a:r>
            <a:r>
              <a:rPr lang="en-ID" i="1" dirty="0"/>
              <a:t> Modal pada BUMD, </a:t>
            </a:r>
            <a:r>
              <a:rPr lang="en-ID" i="1" dirty="0" err="1"/>
              <a:t>sehingga</a:t>
            </a:r>
            <a:r>
              <a:rPr lang="en-ID" i="1" dirty="0"/>
              <a:t> </a:t>
            </a:r>
            <a:r>
              <a:rPr lang="en-ID" i="1" dirty="0" err="1"/>
              <a:t>dapat</a:t>
            </a:r>
            <a:r>
              <a:rPr lang="en-ID" i="1" dirty="0"/>
              <a:t> </a:t>
            </a:r>
            <a:r>
              <a:rPr lang="en-ID" i="1" dirty="0" err="1"/>
              <a:t>meningkatkan</a:t>
            </a:r>
            <a:r>
              <a:rPr lang="en-ID" i="1" dirty="0"/>
              <a:t> </a:t>
            </a:r>
            <a:r>
              <a:rPr lang="en-ID" i="1" dirty="0" err="1"/>
              <a:t>pendapatan</a:t>
            </a:r>
            <a:r>
              <a:rPr lang="en-ID" i="1" dirty="0"/>
              <a:t> </a:t>
            </a:r>
            <a:r>
              <a:rPr lang="en-ID" i="1" dirty="0" err="1"/>
              <a:t>asli</a:t>
            </a:r>
            <a:r>
              <a:rPr lang="en-ID" i="1" dirty="0"/>
              <a:t> </a:t>
            </a:r>
            <a:r>
              <a:rPr lang="en-ID" i="1" dirty="0" err="1"/>
              <a:t>daerah</a:t>
            </a:r>
            <a:r>
              <a:rPr lang="en-ID" i="1" dirty="0"/>
              <a:t> </a:t>
            </a:r>
            <a:r>
              <a:rPr lang="en-ID" i="1" dirty="0" err="1"/>
              <a:t>khususnya</a:t>
            </a:r>
            <a:r>
              <a:rPr lang="en-ID" i="1" dirty="0"/>
              <a:t> </a:t>
            </a:r>
            <a:r>
              <a:rPr lang="en-ID" i="1" dirty="0" err="1"/>
              <a:t>bagian</a:t>
            </a:r>
            <a:r>
              <a:rPr lang="en-ID" i="1" dirty="0"/>
              <a:t> </a:t>
            </a:r>
            <a:r>
              <a:rPr lang="en-ID" i="1" dirty="0" err="1"/>
              <a:t>laba</a:t>
            </a:r>
            <a:r>
              <a:rPr lang="en-ID" i="1" dirty="0"/>
              <a:t> BUMD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4DC5CC-712A-442C-8AB0-3C0F3583ACE0}"/>
              </a:ext>
            </a:extLst>
          </p:cNvPr>
          <p:cNvSpPr/>
          <p:nvPr/>
        </p:nvSpPr>
        <p:spPr>
          <a:xfrm>
            <a:off x="6407727" y="2347689"/>
            <a:ext cx="2403764" cy="2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D" sz="1400" dirty="0">
                <a:solidFill>
                  <a:srgbClr val="FF0000"/>
                </a:solidFill>
              </a:rPr>
              <a:t>(</a:t>
            </a:r>
            <a:r>
              <a:rPr lang="en-ID" sz="1400" dirty="0" err="1">
                <a:solidFill>
                  <a:srgbClr val="FF0000"/>
                </a:solidFill>
              </a:rPr>
              <a:t>Dalam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milyar</a:t>
            </a:r>
            <a:r>
              <a:rPr lang="en-ID" sz="1400" dirty="0">
                <a:solidFill>
                  <a:srgbClr val="FF0000"/>
                </a:solidFill>
              </a:rPr>
              <a:t> rupiah)</a:t>
            </a:r>
          </a:p>
        </p:txBody>
      </p:sp>
    </p:spTree>
    <p:extLst>
      <p:ext uri="{BB962C8B-B14F-4D97-AF65-F5344CB8AC3E}">
        <p14:creationId xmlns:p14="http://schemas.microsoft.com/office/powerpoint/2010/main" val="1144875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D25753-B9DB-45E7-874F-36A40FDA6EFE}"/>
              </a:ext>
            </a:extLst>
          </p:cNvPr>
          <p:cNvSpPr/>
          <p:nvPr/>
        </p:nvSpPr>
        <p:spPr>
          <a:xfrm flipH="1">
            <a:off x="5880295" y="0"/>
            <a:ext cx="6297637" cy="6858000"/>
          </a:xfrm>
          <a:prstGeom prst="rect">
            <a:avLst/>
          </a:prstGeom>
          <a:blipFill dpi="0" rotWithShape="1">
            <a:blip r:embed="rId2">
              <a:alphaModFix amt="2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740FBB-DB07-4CD4-AE3E-7EFF1AEC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111" y="5209960"/>
            <a:ext cx="3776869" cy="866560"/>
          </a:xfrm>
        </p:spPr>
        <p:txBody>
          <a:bodyPr>
            <a:normAutofit fontScale="90000"/>
          </a:bodyPr>
          <a:lstStyle/>
          <a:p>
            <a:pPr algn="r"/>
            <a:r>
              <a:rPr lang="en-US" sz="5400" u="sng" dirty="0" err="1">
                <a:solidFill>
                  <a:srgbClr val="FFC000"/>
                </a:solidFill>
                <a:latin typeface="Maiandra GD" panose="020E0502030308020204" pitchFamily="34" charset="0"/>
              </a:rPr>
              <a:t>Terima</a:t>
            </a:r>
            <a:r>
              <a:rPr lang="en-US" sz="5400" u="sng" dirty="0">
                <a:solidFill>
                  <a:schemeClr val="bg1"/>
                </a:solidFill>
                <a:latin typeface="Maiandra GD" panose="020E0502030308020204" pitchFamily="34" charset="0"/>
              </a:rPr>
              <a:t> </a:t>
            </a:r>
            <a:r>
              <a:rPr lang="en-US" sz="5400" u="sng" dirty="0">
                <a:solidFill>
                  <a:srgbClr val="00B0F0"/>
                </a:solidFill>
                <a:latin typeface="Maiandra GD" panose="020E0502030308020204" pitchFamily="34" charset="0"/>
              </a:rPr>
              <a:t>Kasih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B923EB6-47C7-43FE-825E-E86896136BDE}"/>
              </a:ext>
            </a:extLst>
          </p:cNvPr>
          <p:cNvSpPr txBox="1">
            <a:spLocks/>
          </p:cNvSpPr>
          <p:nvPr/>
        </p:nvSpPr>
        <p:spPr>
          <a:xfrm>
            <a:off x="2836755" y="1382996"/>
            <a:ext cx="8851662" cy="866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>
                <a:latin typeface="Maiandra GD" panose="020E0502030308020204" pitchFamily="34" charset="0"/>
              </a:rPr>
              <a:t>“</a:t>
            </a:r>
            <a:r>
              <a:rPr lang="en-US" sz="2000" i="1" dirty="0" err="1">
                <a:latin typeface="Maiandra GD" panose="020E0502030308020204" pitchFamily="34" charset="0"/>
              </a:rPr>
              <a:t>Demikian</a:t>
            </a:r>
            <a:r>
              <a:rPr lang="en-US" sz="2000" i="1" dirty="0">
                <a:latin typeface="Maiandra GD" panose="020E0502030308020204" pitchFamily="34" charset="0"/>
              </a:rPr>
              <a:t> </a:t>
            </a:r>
            <a:r>
              <a:rPr lang="en-US" sz="2000" i="1" dirty="0" err="1">
                <a:latin typeface="Maiandra GD" panose="020E0502030308020204" pitchFamily="34" charset="0"/>
              </a:rPr>
              <a:t>pemaparan</a:t>
            </a:r>
            <a:r>
              <a:rPr lang="en-US" sz="2000" i="1" dirty="0">
                <a:latin typeface="Maiandra GD" panose="020E0502030308020204" pitchFamily="34" charset="0"/>
              </a:rPr>
              <a:t> </a:t>
            </a:r>
            <a:r>
              <a:rPr lang="en-US" sz="2000" i="1" dirty="0" err="1">
                <a:latin typeface="Maiandra GD" panose="020E0502030308020204" pitchFamily="34" charset="0"/>
              </a:rPr>
              <a:t>materi</a:t>
            </a:r>
            <a:r>
              <a:rPr lang="en-US" sz="2000" i="1" dirty="0">
                <a:latin typeface="Maiandra GD" panose="020E0502030308020204" pitchFamily="34" charset="0"/>
              </a:rPr>
              <a:t> </a:t>
            </a:r>
            <a:r>
              <a:rPr lang="en-US" sz="2000" i="1" dirty="0" err="1">
                <a:latin typeface="Maiandra GD" panose="020E0502030308020204" pitchFamily="34" charset="0"/>
              </a:rPr>
              <a:t>tentang</a:t>
            </a:r>
            <a:r>
              <a:rPr lang="en-US" sz="2000" i="1" dirty="0">
                <a:latin typeface="Maiandra GD" panose="020E0502030308020204" pitchFamily="34" charset="0"/>
              </a:rPr>
              <a:t> </a:t>
            </a:r>
            <a:r>
              <a:rPr lang="en-ID" sz="2000" i="1" dirty="0" err="1">
                <a:latin typeface="Maiandra GD" panose="020E0502030308020204" pitchFamily="34" charset="0"/>
              </a:rPr>
              <a:t>Analisis</a:t>
            </a:r>
            <a:r>
              <a:rPr lang="en-ID" sz="2000" i="1" dirty="0">
                <a:latin typeface="Maiandra GD" panose="020E0502030308020204" pitchFamily="34" charset="0"/>
              </a:rPr>
              <a:t> dan </a:t>
            </a:r>
            <a:r>
              <a:rPr lang="en-ID" sz="2000" i="1" dirty="0" err="1">
                <a:latin typeface="Maiandra GD" panose="020E0502030308020204" pitchFamily="34" charset="0"/>
              </a:rPr>
              <a:t>Prediksi</a:t>
            </a:r>
            <a:r>
              <a:rPr lang="en-ID" sz="2000" i="1" dirty="0">
                <a:latin typeface="Maiandra GD" panose="020E0502030308020204" pitchFamily="34" charset="0"/>
              </a:rPr>
              <a:t> </a:t>
            </a:r>
            <a:r>
              <a:rPr lang="en-ID" sz="2000" i="1" dirty="0" err="1">
                <a:latin typeface="Maiandra GD" panose="020E0502030308020204" pitchFamily="34" charset="0"/>
              </a:rPr>
              <a:t>Pendapatan</a:t>
            </a:r>
            <a:r>
              <a:rPr lang="en-ID" sz="2000" i="1" dirty="0">
                <a:latin typeface="Maiandra GD" panose="020E0502030308020204" pitchFamily="34" charset="0"/>
              </a:rPr>
              <a:t>, </a:t>
            </a:r>
          </a:p>
          <a:p>
            <a:r>
              <a:rPr lang="en-ID" sz="2000" i="1" dirty="0" err="1">
                <a:latin typeface="Maiandra GD" panose="020E0502030308020204" pitchFamily="34" charset="0"/>
              </a:rPr>
              <a:t>Belanja</a:t>
            </a:r>
            <a:r>
              <a:rPr lang="en-ID" sz="2000" i="1" dirty="0">
                <a:latin typeface="Maiandra GD" panose="020E0502030308020204" pitchFamily="34" charset="0"/>
              </a:rPr>
              <a:t> dan </a:t>
            </a:r>
            <a:r>
              <a:rPr lang="en-ID" sz="2000" i="1" dirty="0" err="1">
                <a:latin typeface="Maiandra GD" panose="020E0502030308020204" pitchFamily="34" charset="0"/>
              </a:rPr>
              <a:t>Pembiayaan</a:t>
            </a:r>
            <a:r>
              <a:rPr lang="en-ID" sz="2000" i="1" dirty="0">
                <a:latin typeface="Maiandra GD" panose="020E0502030308020204" pitchFamily="34" charset="0"/>
              </a:rPr>
              <a:t> </a:t>
            </a:r>
            <a:r>
              <a:rPr lang="en-ID" sz="2000" i="1" dirty="0" err="1">
                <a:latin typeface="Maiandra GD" panose="020E0502030308020204" pitchFamily="34" charset="0"/>
              </a:rPr>
              <a:t>Tahun</a:t>
            </a:r>
            <a:r>
              <a:rPr lang="en-ID" sz="2000" i="1" dirty="0">
                <a:latin typeface="Maiandra GD" panose="020E0502030308020204" pitchFamily="34" charset="0"/>
              </a:rPr>
              <a:t> 2020</a:t>
            </a:r>
            <a:r>
              <a:rPr lang="en-US" sz="2000" i="1" dirty="0">
                <a:latin typeface="Maiandra GD" panose="020E0502030308020204" pitchFamily="34" charset="0"/>
              </a:rPr>
              <a:t> ….”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9952FED-9CCE-4CF0-9946-382A594B2952}"/>
              </a:ext>
            </a:extLst>
          </p:cNvPr>
          <p:cNvSpPr txBox="1">
            <a:spLocks/>
          </p:cNvSpPr>
          <p:nvPr/>
        </p:nvSpPr>
        <p:spPr>
          <a:xfrm>
            <a:off x="2724111" y="2206486"/>
            <a:ext cx="8851662" cy="4704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>
                <a:latin typeface="Maiandra GD" panose="020E0502030308020204" pitchFamily="34" charset="0"/>
              </a:rPr>
              <a:t>Badan </a:t>
            </a:r>
            <a:r>
              <a:rPr lang="en-US" sz="2000" i="1" dirty="0" err="1">
                <a:latin typeface="Maiandra GD" panose="020E0502030308020204" pitchFamily="34" charset="0"/>
              </a:rPr>
              <a:t>Keuangan</a:t>
            </a:r>
            <a:r>
              <a:rPr lang="en-US" sz="2000" i="1" dirty="0">
                <a:latin typeface="Maiandra GD" panose="020E0502030308020204" pitchFamily="34" charset="0"/>
              </a:rPr>
              <a:t> Daerah </a:t>
            </a:r>
            <a:r>
              <a:rPr lang="en-US" sz="2000" i="1" dirty="0" err="1">
                <a:latin typeface="Maiandra GD" panose="020E0502030308020204" pitchFamily="34" charset="0"/>
              </a:rPr>
              <a:t>Kabupaten</a:t>
            </a:r>
            <a:r>
              <a:rPr lang="en-US" sz="2000" i="1" dirty="0">
                <a:latin typeface="Maiandra GD" panose="020E0502030308020204" pitchFamily="34" charset="0"/>
              </a:rPr>
              <a:t> </a:t>
            </a:r>
            <a:r>
              <a:rPr lang="en-US" sz="2000" i="1" dirty="0" err="1">
                <a:latin typeface="Maiandra GD" panose="020E0502030308020204" pitchFamily="34" charset="0"/>
              </a:rPr>
              <a:t>Buleleng</a:t>
            </a:r>
            <a:r>
              <a:rPr lang="en-US" sz="2000" i="1" dirty="0">
                <a:latin typeface="Maiandra GD" panose="020E0502030308020204" pitchFamily="34" charset="0"/>
              </a:rPr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3661296167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996</TotalTime>
  <Words>1845</Words>
  <Application>Microsoft Office PowerPoint</Application>
  <PresentationFormat>Widescreen</PresentationFormat>
  <Paragraphs>684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Yu Gothic UI Semilight</vt:lpstr>
      <vt:lpstr>Adobe Ming Std L</vt:lpstr>
      <vt:lpstr>Calibri</vt:lpstr>
      <vt:lpstr>Century Schoolbook</vt:lpstr>
      <vt:lpstr>Corbel</vt:lpstr>
      <vt:lpstr>Maiandra GD</vt:lpstr>
      <vt:lpstr>Wingdings</vt:lpstr>
      <vt:lpstr>Feathered</vt:lpstr>
      <vt:lpstr>ANALISIS DAN PREDIKSI PENDAPATAN, BELANJA DAN PEMBIAYAAN TAHUN 2020</vt:lpstr>
      <vt:lpstr>STRUKTUR APBD</vt:lpstr>
      <vt:lpstr>PENDAPATAN</vt:lpstr>
      <vt:lpstr>GAMBARAN RPJMD KABUPATEN BULELENG 2017-2022</vt:lpstr>
      <vt:lpstr>Komposisi Pendapatan Daerah  Kabupaten Buleleng Periode 2018-2022</vt:lpstr>
      <vt:lpstr>CAPAIAN TAHUN 2017 DAN 2018</vt:lpstr>
      <vt:lpstr>Capaian PAD Tahun 2017 - 2018 </vt:lpstr>
      <vt:lpstr>Komposisi Target Anggaran Pendapatan Tahun 2019</vt:lpstr>
      <vt:lpstr>Perbandingan Target PAD 2019 dengan Target RPJMD 2019</vt:lpstr>
      <vt:lpstr>Perbandingan Target Lain-Lain Pendapatan Yang Sah 2019 dengan Target RPJMD 2019</vt:lpstr>
      <vt:lpstr>PREDIKSI PENDAPATAN 2020 </vt:lpstr>
      <vt:lpstr>PREDIKSI PAD 2020 </vt:lpstr>
      <vt:lpstr>ANALISIS PELUANG DAN HAMBATAN</vt:lpstr>
      <vt:lpstr>BELANJA</vt:lpstr>
      <vt:lpstr>GAMBARAN RPJMD KABUPATEN BULELENG 2017-2022</vt:lpstr>
      <vt:lpstr>Komposisi Proyeksi Belanja </vt:lpstr>
      <vt:lpstr>CAPAIAN TAHUN 2017 DAN 2018</vt:lpstr>
      <vt:lpstr>Realisasi Belanja Tidak Langsung Tahun 2017 - 2018 </vt:lpstr>
      <vt:lpstr>Realisasi Belanja Langsung Tahun 2017 - 2018 </vt:lpstr>
      <vt:lpstr>Komposisi Target Anggaran Belanja Tahun 2019</vt:lpstr>
      <vt:lpstr>Perbandingan Target Belanja Tidak Langsung 2019 dengan Target RPJMD 2019</vt:lpstr>
      <vt:lpstr>Perbandingan Target Belanja Langsung 2019 dengan Target RPJMD 2019</vt:lpstr>
      <vt:lpstr>PREDIKSI BELANJA 2020 </vt:lpstr>
      <vt:lpstr>PREDIKSI BELANJA WAJIB 2020 </vt:lpstr>
      <vt:lpstr>Proyeksi Kapasitas Riil Tahun 2020</vt:lpstr>
      <vt:lpstr>ANALISIS  BELANJA 2020</vt:lpstr>
      <vt:lpstr>PEMBIAYAAN</vt:lpstr>
      <vt:lpstr>GAMBARAN RPJMD KABUPATEN BULELENG 2017-2022</vt:lpstr>
      <vt:lpstr>Realisasi Pembiayaan Daerah 2017 dan 2018</vt:lpstr>
      <vt:lpstr>Komposisi Target Anggaran Pembiayaan Tahun 2019</vt:lpstr>
      <vt:lpstr>PREDIKSI PEMBIAYAAN 2020 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DAN PREDIKSI PENDAPATAN, BELANJA DAN PEMBIAYAAN TAHUN 2020</dc:title>
  <dc:creator>Windows User</dc:creator>
  <cp:lastModifiedBy>Windows User</cp:lastModifiedBy>
  <cp:revision>101</cp:revision>
  <cp:lastPrinted>2019-02-08T09:34:37Z</cp:lastPrinted>
  <dcterms:created xsi:type="dcterms:W3CDTF">2019-02-07T09:30:14Z</dcterms:created>
  <dcterms:modified xsi:type="dcterms:W3CDTF">2019-02-10T03:46:55Z</dcterms:modified>
</cp:coreProperties>
</file>