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4" r:id="rId5"/>
    <p:sldId id="304" r:id="rId6"/>
    <p:sldId id="276" r:id="rId7"/>
    <p:sldId id="266" r:id="rId8"/>
    <p:sldId id="270" r:id="rId9"/>
    <p:sldId id="314" r:id="rId10"/>
    <p:sldId id="315" r:id="rId11"/>
    <p:sldId id="316" r:id="rId12"/>
    <p:sldId id="291" r:id="rId13"/>
    <p:sldId id="321" r:id="rId14"/>
    <p:sldId id="320" r:id="rId15"/>
    <p:sldId id="305" r:id="rId16"/>
    <p:sldId id="307" r:id="rId17"/>
    <p:sldId id="319" r:id="rId18"/>
    <p:sldId id="308" r:id="rId19"/>
    <p:sldId id="309" r:id="rId20"/>
    <p:sldId id="310" r:id="rId21"/>
    <p:sldId id="311" r:id="rId22"/>
    <p:sldId id="313" r:id="rId23"/>
    <p:sldId id="295" r:id="rId24"/>
    <p:sldId id="297" r:id="rId25"/>
    <p:sldId id="303" r:id="rId2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72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8ACCF-B06E-4AE0-8315-AAC2CC5B62C2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CA98F-E0CE-473A-B15C-681BEE1850D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334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INDONESIA</a:t>
            </a:r>
          </a:p>
          <a:p>
            <a:r>
              <a:rPr lang="id-ID" dirty="0" smtClean="0"/>
              <a:t>Rata-rata pertumbuhan</a:t>
            </a:r>
            <a:r>
              <a:rPr lang="id-ID" baseline="0" dirty="0" smtClean="0"/>
              <a:t> GDP </a:t>
            </a:r>
            <a:r>
              <a:rPr lang="id-ID" dirty="0" smtClean="0"/>
              <a:t>adalah </a:t>
            </a:r>
            <a:r>
              <a:rPr lang="en-US" dirty="0" smtClean="0"/>
              <a:t>5.5 </a:t>
            </a:r>
            <a:r>
              <a:rPr lang="id-ID" dirty="0" smtClean="0"/>
              <a:t>antara </a:t>
            </a:r>
            <a:r>
              <a:rPr lang="en-US" dirty="0" smtClean="0"/>
              <a:t>2002</a:t>
            </a:r>
            <a:r>
              <a:rPr lang="en-US" baseline="0" dirty="0" smtClean="0"/>
              <a:t> </a:t>
            </a:r>
            <a:r>
              <a:rPr lang="id-ID" baseline="0" dirty="0" smtClean="0"/>
              <a:t>dan </a:t>
            </a:r>
            <a:r>
              <a:rPr lang="en-US" baseline="0" dirty="0" smtClean="0"/>
              <a:t>2011</a:t>
            </a:r>
            <a:endParaRPr lang="id-ID" baseline="0" dirty="0" smtClean="0"/>
          </a:p>
          <a:p>
            <a:r>
              <a:rPr lang="id-ID" baseline="0" dirty="0" smtClean="0"/>
              <a:t>Ertumbuhan ini diikuti dengan menurunnya kemiskinan ( Menurun setengah dari 24% (1999) menjadi 12% (2011)</a:t>
            </a:r>
            <a:endParaRPr lang="en-US" baseline="0" dirty="0" smtClean="0"/>
          </a:p>
          <a:p>
            <a:endParaRPr lang="en-US" baseline="0" dirty="0" smtClean="0"/>
          </a:p>
          <a:p>
            <a:pPr marL="0" lvl="1" defTabSz="934470">
              <a:defRPr/>
            </a:pPr>
            <a:r>
              <a:rPr lang="id-ID" dirty="0" smtClean="0"/>
              <a:t>Tetapi perumbuhan eknonomi tidak merata</a:t>
            </a:r>
            <a:r>
              <a:rPr lang="en-US" dirty="0" smtClean="0"/>
              <a:t>: </a:t>
            </a:r>
            <a:r>
              <a:rPr lang="en-US" baseline="0" dirty="0" smtClean="0"/>
              <a:t>inequality </a:t>
            </a:r>
            <a:r>
              <a:rPr lang="id-ID" baseline="0" dirty="0" smtClean="0"/>
              <a:t>meningkat dari </a:t>
            </a:r>
            <a:r>
              <a:rPr lang="en-US" baseline="0" dirty="0" smtClean="0"/>
              <a:t>0.3 </a:t>
            </a:r>
            <a:r>
              <a:rPr lang="id-ID" baseline="0" dirty="0" smtClean="0"/>
              <a:t>menjadi </a:t>
            </a:r>
            <a:r>
              <a:rPr lang="en-US" baseline="0" dirty="0" smtClean="0"/>
              <a:t>0.41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BB48F-8579-4781-BC65-14E3288C9EB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63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Berbaga</a:t>
            </a:r>
            <a:r>
              <a:rPr lang="id-ID" baseline="0" dirty="0" smtClean="0"/>
              <a:t>i studi </a:t>
            </a:r>
            <a:r>
              <a:rPr lang="en-US" dirty="0" smtClean="0"/>
              <a:t>(</a:t>
            </a:r>
            <a:r>
              <a:rPr lang="id-ID" dirty="0" smtClean="0"/>
              <a:t>mis:</a:t>
            </a:r>
            <a:r>
              <a:rPr lang="id-ID" baseline="0" dirty="0" smtClean="0"/>
              <a:t> </a:t>
            </a:r>
            <a:r>
              <a:rPr lang="en-US" dirty="0" err="1" smtClean="0"/>
              <a:t>Hanushek</a:t>
            </a:r>
            <a:r>
              <a:rPr lang="en-US" dirty="0" smtClean="0"/>
              <a:t> and Woessman 2008 </a:t>
            </a:r>
            <a:r>
              <a:rPr lang="id-ID" dirty="0" smtClean="0"/>
              <a:t>dan </a:t>
            </a:r>
            <a:r>
              <a:rPr lang="en-US" dirty="0" smtClean="0"/>
              <a:t>World Bank) </a:t>
            </a:r>
            <a:r>
              <a:rPr lang="id-ID" dirty="0" smtClean="0"/>
              <a:t>menunjukkan peningkatan kualitas pendidikan (ditunjukkan</a:t>
            </a:r>
            <a:r>
              <a:rPr lang="id-ID" baseline="0" dirty="0" smtClean="0"/>
              <a:t> oleh skro PISA) akan mempercepat pertumbuhan eknonomi</a:t>
            </a:r>
          </a:p>
          <a:p>
            <a:r>
              <a:rPr lang="id-ID" dirty="0" smtClean="0"/>
              <a:t>Grafik di atas menunjukkan bahwa peningkatan pertumbuhan pendapatan per kapita dipengaruhi</a:t>
            </a:r>
            <a:r>
              <a:rPr lang="id-ID" baseline="0" dirty="0" smtClean="0"/>
              <a:t> oleh kualitas pendidikan dasar. </a:t>
            </a:r>
          </a:p>
          <a:p>
            <a:endParaRPr lang="id-ID" dirty="0" smtClean="0"/>
          </a:p>
          <a:p>
            <a:r>
              <a:rPr lang="id-ID" dirty="0" smtClean="0"/>
              <a:t>Peningkatan kualitas pendidikan untuk seluruh angkatan kerja (yaiu</a:t>
            </a:r>
            <a:r>
              <a:rPr lang="id-ID" baseline="0" dirty="0" smtClean="0"/>
              <a:t> setara dengan peningkatan 1 point PISA) dapat meningkatkan pertumbuhan ekonomi perkapita sekitar 1 percentage point. </a:t>
            </a:r>
          </a:p>
          <a:p>
            <a:endParaRPr lang="id-ID" dirty="0" smtClean="0"/>
          </a:p>
          <a:p>
            <a:r>
              <a:rPr lang="id-ID" dirty="0" smtClean="0"/>
              <a:t>Dengan tren</a:t>
            </a:r>
            <a:r>
              <a:rPr lang="id-ID" baseline="0" dirty="0" smtClean="0"/>
              <a:t> pertumbuhan saat ini, Indonesia akan menjadi </a:t>
            </a:r>
            <a:r>
              <a:rPr lang="en-US" i="1" dirty="0" smtClean="0"/>
              <a:t>high income country </a:t>
            </a:r>
            <a:r>
              <a:rPr lang="id-ID" i="1" dirty="0" smtClean="0"/>
              <a:t> </a:t>
            </a:r>
            <a:r>
              <a:rPr lang="id-ID" i="0" dirty="0" smtClean="0"/>
              <a:t>dalam 30 tahun.</a:t>
            </a:r>
            <a:r>
              <a:rPr lang="id-ID" i="0" baseline="0" dirty="0" smtClean="0"/>
              <a:t> </a:t>
            </a:r>
          </a:p>
          <a:p>
            <a:r>
              <a:rPr lang="id-ID" i="0" baseline="0" dirty="0" smtClean="0"/>
              <a:t>- Dengan peningkatan kualitas pendidikan dasar (25 PISa point saja),  status </a:t>
            </a:r>
            <a:r>
              <a:rPr lang="en-US" i="1" dirty="0" smtClean="0"/>
              <a:t>high income </a:t>
            </a:r>
            <a:r>
              <a:rPr lang="id-ID" i="0" dirty="0" smtClean="0"/>
              <a:t>dapat di percepat lima tahun.</a:t>
            </a:r>
          </a:p>
          <a:p>
            <a:r>
              <a:rPr lang="id-ID" i="0" dirty="0" smtClean="0"/>
              <a:t>- Jika seluruh angkatan kerja mempunyau </a:t>
            </a:r>
            <a:r>
              <a:rPr lang="id-ID" b="1" i="0" dirty="0" smtClean="0"/>
              <a:t>basic </a:t>
            </a:r>
            <a:r>
              <a:rPr lang="id-ID" i="0" dirty="0" smtClean="0"/>
              <a:t>literacy dan numeracy skill, high income status dapat dicapai 10 tahun lebih awal.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86E83-9461-4B5F-A5B2-26FA667302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85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549B2-1A8B-4647-B304-277E4D0BCC9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12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1313" y="696913"/>
            <a:ext cx="61991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8A70F-617B-4F8E-8407-B15CC6924A10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730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607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160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84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639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619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352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21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664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863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036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488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30BD-4CBA-4D46-A110-A8C935F0D086}" type="datetimeFigureOut">
              <a:rPr lang="id-ID" smtClean="0"/>
              <a:pPr/>
              <a:t>08/01/2019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338FC-52C8-47F4-9A47-B37EBA49FD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857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131" y="1221826"/>
            <a:ext cx="8280350" cy="214314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sz="36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Pembangunan </a:t>
            </a:r>
            <a:r>
              <a:rPr lang="id-ID" sz="3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Manusia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Melalui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Pembangunan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Pendidikan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Kebudayaan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>
                <a:latin typeface="Calibri" pitchFamily="34" charset="0"/>
                <a:cs typeface="Calibri" pitchFamily="34" charset="0"/>
              </a:rPr>
            </a:br>
            <a:endParaRPr lang="en-US" sz="2800" dirty="0">
              <a:solidFill>
                <a:srgbClr val="0000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9616" y="4398993"/>
            <a:ext cx="67687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err="1" smtClean="0">
                <a:latin typeface="+mj-lt"/>
              </a:rPr>
              <a:t>Kementerian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Pendidikan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dan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Kebudayaan</a:t>
            </a:r>
            <a:endParaRPr lang="en-US" b="1" dirty="0" smtClean="0">
              <a:latin typeface="+mj-lt"/>
            </a:endParaRPr>
          </a:p>
          <a:p>
            <a:pPr algn="ctr">
              <a:defRPr/>
            </a:pPr>
            <a:r>
              <a:rPr lang="en-US" b="1" dirty="0" smtClean="0">
                <a:solidFill>
                  <a:srgbClr val="10253F"/>
                </a:solidFill>
                <a:latin typeface="+mj-lt"/>
              </a:rPr>
              <a:t>Bali, 8 </a:t>
            </a:r>
            <a:r>
              <a:rPr lang="en-US" b="1" dirty="0" err="1" smtClean="0">
                <a:solidFill>
                  <a:srgbClr val="10253F"/>
                </a:solidFill>
                <a:latin typeface="+mj-lt"/>
              </a:rPr>
              <a:t>Januari</a:t>
            </a:r>
            <a:r>
              <a:rPr lang="en-US" b="1" dirty="0" smtClean="0">
                <a:solidFill>
                  <a:srgbClr val="10253F"/>
                </a:solidFill>
                <a:latin typeface="+mj-lt"/>
              </a:rPr>
              <a:t> 2019</a:t>
            </a:r>
            <a:endParaRPr lang="id-ID" b="1" dirty="0">
              <a:solidFill>
                <a:srgbClr val="10253F"/>
              </a:solidFill>
            </a:endParaRPr>
          </a:p>
          <a:p>
            <a:pPr algn="ctr">
              <a:defRPr/>
            </a:pPr>
            <a:endParaRPr lang="en-US" b="1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169F-82E7-4827-AFB9-CC2EC47626B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58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accent2">
                    <a:lumMod val="75000"/>
                  </a:schemeClr>
                </a:solidFill>
              </a:rPr>
              <a:t>Pembangunan</a:t>
            </a:r>
            <a:endParaRPr lang="id-ID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448" y="1690688"/>
            <a:ext cx="9348607" cy="5141168"/>
          </a:xfrm>
        </p:spPr>
        <p:txBody>
          <a:bodyPr>
            <a:normAutofit/>
          </a:bodyPr>
          <a:lstStyle/>
          <a:p>
            <a:r>
              <a:rPr lang="id-ID" sz="2400" dirty="0"/>
              <a:t>Proses multi-dimensi and multi-sektor untuk </a:t>
            </a:r>
            <a:r>
              <a:rPr lang="id-ID" sz="2400" b="1" dirty="0"/>
              <a:t>meningkatkan kualitas kehidupan manusia</a:t>
            </a:r>
          </a:p>
          <a:p>
            <a:r>
              <a:rPr lang="id-ID" sz="2400" dirty="0"/>
              <a:t>Pembangunan menempatkan manusia sebagai pusat pembangunan (</a:t>
            </a:r>
            <a:r>
              <a:rPr lang="id-ID" sz="2400" i="1" dirty="0"/>
              <a:t>people-centred development</a:t>
            </a:r>
            <a:r>
              <a:rPr lang="id-ID" sz="2400" dirty="0"/>
              <a:t>)</a:t>
            </a:r>
          </a:p>
          <a:p>
            <a:r>
              <a:rPr lang="id-ID" sz="2400" dirty="0"/>
              <a:t>Pembangunan yang berhasil:</a:t>
            </a:r>
          </a:p>
          <a:p>
            <a:pPr marL="742950" lvl="2" indent="-342900"/>
            <a:r>
              <a:rPr lang="id-ID" sz="2400" dirty="0"/>
              <a:t>Pertumbuhan ekonomi tinggi dan berkesinambungan (</a:t>
            </a:r>
            <a:r>
              <a:rPr lang="id-ID" sz="2400" i="1" dirty="0"/>
              <a:t>sustained econ</a:t>
            </a:r>
            <a:r>
              <a:rPr lang="en-AU" sz="2400" i="1" dirty="0"/>
              <a:t>o</a:t>
            </a:r>
            <a:r>
              <a:rPr lang="id-ID" sz="2400" i="1" dirty="0"/>
              <a:t>mic growth</a:t>
            </a:r>
            <a:r>
              <a:rPr lang="id-ID" sz="2400" dirty="0"/>
              <a:t>)</a:t>
            </a:r>
          </a:p>
          <a:p>
            <a:pPr marL="742950" lvl="2" indent="-342900"/>
            <a:r>
              <a:rPr lang="id-ID" sz="2400" dirty="0"/>
              <a:t>Setiap orang mempunyai kemampuan dan bisa menjadi apa yang mereka inginkan (</a:t>
            </a:r>
            <a:r>
              <a:rPr lang="id-ID" sz="2400" i="1" dirty="0"/>
              <a:t>to </a:t>
            </a:r>
            <a:r>
              <a:rPr lang="en-US" sz="2400" i="1" dirty="0"/>
              <a:t>expand what people are able to do and be</a:t>
            </a:r>
            <a:r>
              <a:rPr lang="id-ID" sz="2400" b="1" i="1" dirty="0"/>
              <a:t>)</a:t>
            </a:r>
          </a:p>
          <a:p>
            <a:pPr marL="342900" lvl="1" indent="-342900"/>
            <a:r>
              <a:rPr lang="id-ID" dirty="0"/>
              <a:t>Penghasilan merupakan capaian yang penting, tetapi tujuan akhirnya adalah kualitas dan kesejahteraan manusia  (yaitu </a:t>
            </a:r>
            <a:r>
              <a:rPr lang="id-ID" b="1" dirty="0">
                <a:sym typeface="Wingdings" pitchFamily="2" charset="2"/>
              </a:rPr>
              <a:t>m</a:t>
            </a:r>
            <a:r>
              <a:rPr lang="id-ID" b="1" dirty="0"/>
              <a:t>enjamin kehidupan bermartabat</a:t>
            </a:r>
            <a:r>
              <a:rPr lang="id-ID" b="1" dirty="0" smtClean="0"/>
              <a:t>).</a:t>
            </a:r>
            <a:endParaRPr lang="id-ID" sz="2800" dirty="0"/>
          </a:p>
          <a:p>
            <a:pPr marL="0" indent="0">
              <a:buNone/>
            </a:pPr>
            <a:endParaRPr lang="id-ID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6604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accent2">
                    <a:lumMod val="75000"/>
                  </a:schemeClr>
                </a:solidFill>
              </a:rPr>
              <a:t>Kehidupan Manusia Bermartabat*</a:t>
            </a:r>
            <a:endParaRPr lang="id-ID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Sehat dan umur panjang (</a:t>
            </a:r>
            <a:r>
              <a:rPr lang="id-ID" i="1" dirty="0"/>
              <a:t>long &amp; healthy life</a:t>
            </a:r>
            <a:r>
              <a:rPr lang="id-ID" dirty="0"/>
              <a:t>)</a:t>
            </a:r>
          </a:p>
          <a:p>
            <a:r>
              <a:rPr lang="id-ID" dirty="0"/>
              <a:t>Hidup layak (</a:t>
            </a:r>
            <a:r>
              <a:rPr lang="id-ID" i="1" dirty="0"/>
              <a:t>decent standard of living</a:t>
            </a:r>
            <a:r>
              <a:rPr lang="id-ID" dirty="0"/>
              <a:t>)</a:t>
            </a:r>
          </a:p>
          <a:p>
            <a:r>
              <a:rPr lang="id-ID" dirty="0"/>
              <a:t>Terdidik (</a:t>
            </a:r>
            <a:r>
              <a:rPr lang="id-ID" i="1" dirty="0"/>
              <a:t>educated</a:t>
            </a:r>
            <a:r>
              <a:rPr lang="id-ID" dirty="0"/>
              <a:t>)</a:t>
            </a:r>
          </a:p>
          <a:p>
            <a:endParaRPr lang="id-ID" dirty="0"/>
          </a:p>
          <a:p>
            <a:r>
              <a:rPr lang="id-ID" dirty="0"/>
              <a:t>Kebebasan politik (</a:t>
            </a:r>
            <a:r>
              <a:rPr lang="id-ID" i="1" dirty="0"/>
              <a:t>political freedom</a:t>
            </a:r>
            <a:r>
              <a:rPr lang="id-ID" dirty="0"/>
              <a:t>) </a:t>
            </a:r>
          </a:p>
          <a:p>
            <a:r>
              <a:rPr lang="id-ID" dirty="0"/>
              <a:t>Pemenuhan hak (</a:t>
            </a:r>
            <a:r>
              <a:rPr lang="id-ID" i="1" dirty="0"/>
              <a:t>human right</a:t>
            </a:r>
            <a:r>
              <a:rPr lang="id-ID" dirty="0"/>
              <a:t>) </a:t>
            </a:r>
          </a:p>
          <a:p>
            <a:r>
              <a:rPr lang="id-ID" dirty="0"/>
              <a:t>Terhormat (</a:t>
            </a:r>
            <a:r>
              <a:rPr lang="id-ID" i="1" dirty="0"/>
              <a:t>self respect</a:t>
            </a:r>
            <a:r>
              <a:rPr lang="id-ID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6311900"/>
            <a:ext cx="2037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i="1" dirty="0"/>
              <a:t>*) Sumber: Amarthya Sen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4943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b="1" dirty="0">
                <a:solidFill>
                  <a:schemeClr val="accent2">
                    <a:lumMod val="75000"/>
                  </a:schemeClr>
                </a:solidFill>
              </a:rPr>
              <a:t>Pembangunan Manusia dan Pertumbuhan Inklusif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79714" y="1690688"/>
            <a:ext cx="9165771" cy="5164817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AU" sz="2400" b="1" i="1" dirty="0"/>
              <a:t>I</a:t>
            </a:r>
            <a:r>
              <a:rPr lang="id-ID" sz="2400" b="1" i="1" dirty="0"/>
              <a:t>nclusive growth </a:t>
            </a:r>
            <a:r>
              <a:rPr lang="id-ID" sz="2400" b="1" dirty="0"/>
              <a:t>: </a:t>
            </a:r>
          </a:p>
          <a:p>
            <a:pPr marL="900113" indent="-900113">
              <a:spcAft>
                <a:spcPts val="1200"/>
              </a:spcAft>
              <a:buNone/>
            </a:pPr>
            <a:r>
              <a:rPr lang="id-ID" sz="2400" b="1" dirty="0"/>
              <a:t>	</a:t>
            </a:r>
            <a:r>
              <a:rPr lang="en-AU" sz="2400" dirty="0"/>
              <a:t>P</a:t>
            </a:r>
            <a:r>
              <a:rPr lang="id-ID" sz="2400" dirty="0"/>
              <a:t>ertumbuhan ekonomi harus memungkinkan setiap orang untuk </a:t>
            </a:r>
            <a:r>
              <a:rPr lang="id-ID" sz="2400" b="1" dirty="0"/>
              <a:t>berkontribusi </a:t>
            </a:r>
            <a:r>
              <a:rPr lang="id-ID" sz="2400" dirty="0"/>
              <a:t>dan </a:t>
            </a:r>
            <a:r>
              <a:rPr lang="id-ID" sz="2400" b="1" dirty="0"/>
              <a:t>mendapat </a:t>
            </a:r>
            <a:r>
              <a:rPr lang="id-ID" sz="2400" b="1" dirty="0" smtClean="0"/>
              <a:t>manfaat</a:t>
            </a:r>
            <a:endParaRPr lang="id-ID" sz="2400" b="1" dirty="0"/>
          </a:p>
          <a:p>
            <a:pPr marL="0" indent="0">
              <a:buNone/>
            </a:pPr>
            <a:r>
              <a:rPr lang="id-ID" sz="2400" b="1" dirty="0"/>
              <a:t>Prinsip </a:t>
            </a:r>
            <a:r>
              <a:rPr lang="id-ID" sz="2400" b="1" i="1" dirty="0"/>
              <a:t>inclusive growth</a:t>
            </a:r>
            <a:r>
              <a:rPr lang="id-ID" sz="2400" b="1" dirty="0"/>
              <a:t>:</a:t>
            </a:r>
            <a:endParaRPr lang="id-ID" sz="2400" dirty="0"/>
          </a:p>
          <a:p>
            <a:pPr lvl="1"/>
            <a:r>
              <a:rPr lang="id-ID" i="1" dirty="0"/>
              <a:t>opportunity for all</a:t>
            </a:r>
            <a:r>
              <a:rPr lang="id-ID" dirty="0"/>
              <a:t>: kesempatan bekerja untuk semua (termasuk miskin, berkebutuhan khusus, perempuan, pemuda)</a:t>
            </a:r>
          </a:p>
          <a:p>
            <a:pPr lvl="1"/>
            <a:r>
              <a:rPr lang="id-ID" i="1" dirty="0"/>
              <a:t>quality</a:t>
            </a:r>
            <a:r>
              <a:rPr lang="id-ID" dirty="0"/>
              <a:t>: produktivitas meningkat </a:t>
            </a:r>
            <a:r>
              <a:rPr lang="en-US" dirty="0"/>
              <a:t> </a:t>
            </a:r>
            <a:endParaRPr lang="id-ID" dirty="0"/>
          </a:p>
          <a:p>
            <a:pPr lvl="1"/>
            <a:r>
              <a:rPr lang="id-ID" i="1" dirty="0"/>
              <a:t>broad based sectors</a:t>
            </a:r>
            <a:endParaRPr lang="id-ID" b="1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138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045" y="1393372"/>
            <a:ext cx="4864383" cy="48642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07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</a:rPr>
              <a:t>Inclusive growth </a:t>
            </a:r>
            <a:r>
              <a:rPr lang="id-ID" sz="3600" b="1" dirty="0">
                <a:solidFill>
                  <a:schemeClr val="accent2">
                    <a:lumMod val="75000"/>
                  </a:schemeClr>
                </a:solidFill>
              </a:rPr>
              <a:t>sebagai kunci pembangunan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76401"/>
            <a:ext cx="3910408" cy="452596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id-ID" sz="2400" dirty="0"/>
              <a:t>Kinerja ekonomi </a:t>
            </a:r>
            <a:r>
              <a:rPr lang="en-US" sz="2400" dirty="0"/>
              <a:t>Indonesia</a:t>
            </a:r>
            <a:r>
              <a:rPr lang="id-ID" sz="2400" dirty="0"/>
              <a:t> </a:t>
            </a:r>
            <a:r>
              <a:rPr lang="en-US" sz="2400" dirty="0" err="1" smtClean="0"/>
              <a:t>membaik</a:t>
            </a:r>
            <a:r>
              <a:rPr lang="en-US" sz="2400" dirty="0" smtClean="0"/>
              <a:t> </a:t>
            </a:r>
            <a:r>
              <a:rPr lang="en-US" sz="2400" dirty="0" err="1" smtClean="0"/>
              <a:t>meskipun</a:t>
            </a:r>
            <a:r>
              <a:rPr lang="en-US" sz="2400" dirty="0" smtClean="0"/>
              <a:t> </a:t>
            </a:r>
            <a:r>
              <a:rPr lang="en-US" sz="2400" dirty="0" err="1" smtClean="0"/>
              <a:t>masih</a:t>
            </a:r>
            <a:r>
              <a:rPr lang="en-US" sz="2400" dirty="0" smtClean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ketimpangan</a:t>
            </a:r>
            <a:endParaRPr lang="id-ID" sz="2400" b="1" dirty="0"/>
          </a:p>
          <a:p>
            <a:pPr>
              <a:spcAft>
                <a:spcPts val="600"/>
              </a:spcAft>
            </a:pPr>
            <a:r>
              <a:rPr lang="id-ID" sz="2400" dirty="0"/>
              <a:t>Tidak ada negara yang menjadi negara berpenghasilan tinggi dengan kesenjangan yang tinggi</a:t>
            </a:r>
          </a:p>
          <a:p>
            <a:pPr>
              <a:spcAft>
                <a:spcPts val="600"/>
              </a:spcAft>
            </a:pPr>
            <a:r>
              <a:rPr lang="id-ID" sz="2400" dirty="0"/>
              <a:t>Kesenjangan terjadi karena adanya kesejangan kesempatan (</a:t>
            </a:r>
            <a:r>
              <a:rPr lang="en-US" sz="2400" i="1" dirty="0"/>
              <a:t>inequality of opportunities</a:t>
            </a:r>
            <a:r>
              <a:rPr lang="id-ID" sz="2400" dirty="0"/>
              <a:t>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E1FA2-AD64-463C-B1C9-1859166794A0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656614" y="1589314"/>
            <a:ext cx="3804557" cy="3973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96753" y="6339951"/>
            <a:ext cx="674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data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Global Database of Shared Prosperity, 2015</a:t>
            </a:r>
          </a:p>
        </p:txBody>
      </p:sp>
    </p:spTree>
    <p:extLst>
      <p:ext uri="{BB962C8B-B14F-4D97-AF65-F5344CB8AC3E}">
        <p14:creationId xmlns:p14="http://schemas.microsoft.com/office/powerpoint/2010/main" val="34044119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399" y="356379"/>
            <a:ext cx="9276630" cy="112531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</a:pPr>
            <a:r>
              <a:rPr lang="id-ID" sz="2800" b="1" dirty="0">
                <a:solidFill>
                  <a:schemeClr val="accent2">
                    <a:lumMod val="75000"/>
                  </a:schemeClr>
                </a:solidFill>
              </a:rPr>
              <a:t>Pembangunan manusia dan ekonomi bersifat komplemen</a:t>
            </a:r>
            <a:r>
              <a:rPr lang="en-AU" sz="2800" b="1" dirty="0" err="1">
                <a:solidFill>
                  <a:schemeClr val="accent2">
                    <a:lumMod val="75000"/>
                  </a:schemeClr>
                </a:solidFill>
              </a:rPr>
              <a:t>ter</a:t>
            </a:r>
            <a:endParaRPr lang="id-ID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3399" y="1296808"/>
            <a:ext cx="1056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/>
              <a:t>Hubungan positif </a:t>
            </a:r>
            <a:r>
              <a:rPr lang="en-US" sz="2400" dirty="0" err="1" smtClean="0"/>
              <a:t>indeks</a:t>
            </a:r>
            <a:r>
              <a:rPr lang="en-US" sz="2400" dirty="0" smtClean="0"/>
              <a:t> </a:t>
            </a:r>
            <a:r>
              <a:rPr lang="en-US" sz="2400" dirty="0" err="1" smtClean="0"/>
              <a:t>pembangunan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GDP Per </a:t>
            </a:r>
            <a:r>
              <a:rPr lang="en-US" sz="2400" dirty="0" err="1" smtClean="0"/>
              <a:t>kapita</a:t>
            </a:r>
            <a:endParaRPr lang="id-ID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952838" y="4608437"/>
            <a:ext cx="7686700" cy="112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endParaRPr lang="id-ID" sz="24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955" y="1839876"/>
            <a:ext cx="6820845" cy="481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5275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627" y="345232"/>
            <a:ext cx="8537159" cy="914400"/>
          </a:xfrm>
        </p:spPr>
        <p:txBody>
          <a:bodyPr>
            <a:noAutofit/>
          </a:bodyPr>
          <a:lstStyle/>
          <a:p>
            <a:r>
              <a:rPr lang="id-ID" sz="3200" b="1" dirty="0">
                <a:solidFill>
                  <a:schemeClr val="accent2">
                    <a:lumMod val="75000"/>
                  </a:schemeClr>
                </a:solidFill>
              </a:rPr>
              <a:t>Pendidikan dasar berkualitas merupakan alat pemeratan  untuk mencapai 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</a:rPr>
              <a:t>inclusive growth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2087184"/>
            <a:ext cx="6398096" cy="4653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87689" y="1412776"/>
            <a:ext cx="654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Peran peningkatan kualitas pendidikan dasar untuk mempercepat pertumbuhan pendapatan per kapita di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2627" y="5786770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i="1" dirty="0"/>
              <a:t>Sumber: </a:t>
            </a:r>
            <a:r>
              <a:rPr lang="en-US" sz="1400" i="1" dirty="0" err="1"/>
              <a:t>Hanushek</a:t>
            </a:r>
            <a:r>
              <a:rPr lang="en-US" sz="1400" i="1" dirty="0"/>
              <a:t> and </a:t>
            </a:r>
            <a:r>
              <a:rPr lang="en-US" sz="1400" i="1" dirty="0" err="1"/>
              <a:t>Woessman</a:t>
            </a:r>
            <a:r>
              <a:rPr lang="en-US" sz="1400" i="1" dirty="0"/>
              <a:t> </a:t>
            </a:r>
            <a:r>
              <a:rPr lang="id-ID" sz="1400" i="1" dirty="0"/>
              <a:t>(</a:t>
            </a:r>
            <a:r>
              <a:rPr lang="en-US" sz="1400" i="1" dirty="0"/>
              <a:t>2008 </a:t>
            </a:r>
            <a:r>
              <a:rPr lang="id-ID" sz="1400" i="1" dirty="0"/>
              <a:t>) dan </a:t>
            </a:r>
            <a:r>
              <a:rPr lang="en-US" sz="1400" i="1" dirty="0"/>
              <a:t>World Bank</a:t>
            </a:r>
            <a:endParaRPr lang="id-ID" sz="14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445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2840"/>
            <a:ext cx="10515600" cy="1325563"/>
          </a:xfrm>
        </p:spPr>
        <p:txBody>
          <a:bodyPr>
            <a:normAutofit/>
          </a:bodyPr>
          <a:lstStyle/>
          <a:p>
            <a:r>
              <a:rPr lang="id-ID" sz="3600" b="1" i="1" dirty="0">
                <a:solidFill>
                  <a:schemeClr val="accent2">
                    <a:lumMod val="75000"/>
                  </a:schemeClr>
                </a:solidFill>
              </a:rPr>
              <a:t>Inclusive growth </a:t>
            </a:r>
            <a:r>
              <a:rPr lang="id-ID" sz="3600" b="1" dirty="0">
                <a:solidFill>
                  <a:schemeClr val="accent2">
                    <a:lumMod val="75000"/>
                  </a:schemeClr>
                </a:solidFill>
              </a:rPr>
              <a:t>harus di dukung oleh berbagai sektor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id-ID" dirty="0"/>
              <a:t>Infrastruktur</a:t>
            </a:r>
          </a:p>
          <a:p>
            <a:pPr>
              <a:spcAft>
                <a:spcPts val="800"/>
              </a:spcAft>
            </a:pPr>
            <a:r>
              <a:rPr lang="id-ID" i="1" dirty="0"/>
              <a:t>Governance</a:t>
            </a:r>
          </a:p>
          <a:p>
            <a:pPr>
              <a:spcAft>
                <a:spcPts val="800"/>
              </a:spcAft>
            </a:pPr>
            <a:r>
              <a:rPr lang="id-ID" dirty="0"/>
              <a:t>Penciptaan lapangan kerja</a:t>
            </a:r>
          </a:p>
          <a:p>
            <a:pPr>
              <a:spcAft>
                <a:spcPts val="800"/>
              </a:spcAft>
            </a:pPr>
            <a:r>
              <a:rPr lang="id-ID" dirty="0"/>
              <a:t>Pembangunan manusia:  meningkatkan produktifitas untuk semua di berbagai sektor ekonomi</a:t>
            </a:r>
          </a:p>
          <a:p>
            <a:pPr>
              <a:spcAft>
                <a:spcPts val="800"/>
              </a:spcAft>
            </a:pPr>
            <a:r>
              <a:rPr lang="id-ID" dirty="0"/>
              <a:t>Kondisi pendukung: stabilitas makro eknomi, damai dan demokrasi</a:t>
            </a:r>
            <a:endParaRPr lang="id-ID" i="1" dirty="0"/>
          </a:p>
          <a:p>
            <a:pPr>
              <a:spcAft>
                <a:spcPts val="800"/>
              </a:spcAft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B384-1C07-4C21-999F-5C219999018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70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482" y="387391"/>
            <a:ext cx="10515600" cy="13255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Konsep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Pembangunan SDM (1)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482" y="1866199"/>
            <a:ext cx="10816936" cy="4351338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spcBef>
                <a:spcPts val="1200"/>
              </a:spcBef>
              <a:buAutoNum type="arabicPeriod"/>
            </a:pPr>
            <a:r>
              <a:rPr lang="en-US" sz="3600" dirty="0" err="1" smtClean="0"/>
              <a:t>Memperhatikan</a:t>
            </a:r>
            <a:r>
              <a:rPr lang="en-US" sz="3600" dirty="0" smtClean="0"/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seluruh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siklus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hidup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manusia</a:t>
            </a:r>
            <a:r>
              <a:rPr lang="en-US" sz="3600" dirty="0" smtClean="0"/>
              <a:t>, </a:t>
            </a:r>
            <a:r>
              <a:rPr lang="en-US" sz="3600" dirty="0" err="1" smtClean="0"/>
              <a:t>sejak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kandungan</a:t>
            </a:r>
            <a:r>
              <a:rPr lang="en-US" sz="3600" dirty="0" smtClean="0"/>
              <a:t> </a:t>
            </a:r>
            <a:r>
              <a:rPr lang="en-US" sz="3600" dirty="0" err="1" smtClean="0"/>
              <a:t>sampai</a:t>
            </a:r>
            <a:r>
              <a:rPr lang="en-US" sz="3600" dirty="0" smtClean="0"/>
              <a:t> </a:t>
            </a:r>
            <a:r>
              <a:rPr lang="en-US" sz="3600" dirty="0" err="1" smtClean="0"/>
              <a:t>lansia</a:t>
            </a:r>
            <a:r>
              <a:rPr lang="en-US" sz="3600" dirty="0" smtClean="0"/>
              <a:t>. </a:t>
            </a:r>
            <a:r>
              <a:rPr lang="en-US" sz="3600" dirty="0" err="1" smtClean="0"/>
              <a:t>Setiap</a:t>
            </a:r>
            <a:r>
              <a:rPr lang="en-US" sz="3600" dirty="0" smtClean="0"/>
              <a:t> </a:t>
            </a:r>
            <a:r>
              <a:rPr lang="en-US" sz="3600" dirty="0" err="1" smtClean="0"/>
              <a:t>siklus</a:t>
            </a:r>
            <a:r>
              <a:rPr lang="en-US" sz="3600" dirty="0" smtClean="0"/>
              <a:t> </a:t>
            </a:r>
            <a:r>
              <a:rPr lang="en-US" sz="3600" dirty="0" err="1" smtClean="0"/>
              <a:t>mempunyai</a:t>
            </a:r>
            <a:r>
              <a:rPr lang="en-US" sz="3600" dirty="0" smtClean="0"/>
              <a:t> </a:t>
            </a:r>
            <a:r>
              <a:rPr lang="en-US" sz="3600" dirty="0" err="1" smtClean="0"/>
              <a:t>kebutuhan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berbeda</a:t>
            </a:r>
            <a:r>
              <a:rPr lang="en-US" sz="3600" dirty="0" smtClean="0"/>
              <a:t>.</a:t>
            </a:r>
          </a:p>
          <a:p>
            <a:pPr marL="742950" indent="-742950">
              <a:spcBef>
                <a:spcPts val="1200"/>
              </a:spcBef>
              <a:buAutoNum type="arabicPeriod"/>
            </a:pPr>
            <a:r>
              <a:rPr lang="en-US" sz="3600" dirty="0" err="1" smtClean="0"/>
              <a:t>Memperhatikan</a:t>
            </a:r>
            <a:r>
              <a:rPr lang="en-US" sz="3600" dirty="0" smtClean="0"/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seluruh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ekosistem</a:t>
            </a:r>
            <a:r>
              <a:rPr lang="en-US" sz="3600" dirty="0" smtClean="0"/>
              <a:t>,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mikro</a:t>
            </a:r>
            <a:r>
              <a:rPr lang="en-US" sz="3600" dirty="0" smtClean="0"/>
              <a:t> </a:t>
            </a:r>
            <a:r>
              <a:rPr lang="en-US" sz="3600" dirty="0" err="1" smtClean="0"/>
              <a:t>sampai</a:t>
            </a:r>
            <a:r>
              <a:rPr lang="en-US" sz="3600" dirty="0" smtClean="0"/>
              <a:t> </a:t>
            </a:r>
            <a:r>
              <a:rPr lang="en-US" sz="3600" dirty="0" err="1" smtClean="0"/>
              <a:t>makro</a:t>
            </a:r>
            <a:endParaRPr lang="en-US" sz="3600" dirty="0" smtClean="0"/>
          </a:p>
          <a:p>
            <a:pPr marL="742950" indent="-742950">
              <a:spcBef>
                <a:spcPts val="1200"/>
              </a:spcBef>
              <a:buAutoNum type="arabicPeriod"/>
            </a:pPr>
            <a:r>
              <a:rPr lang="en-US" sz="3600" dirty="0" err="1" smtClean="0"/>
              <a:t>Memperhatikan</a:t>
            </a:r>
            <a:r>
              <a:rPr lang="en-US" sz="3600" dirty="0" smtClean="0"/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seluruh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komponen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SDM</a:t>
            </a:r>
            <a:r>
              <a:rPr lang="en-US" sz="3600" dirty="0" smtClean="0"/>
              <a:t>: </a:t>
            </a:r>
          </a:p>
          <a:p>
            <a:pPr marL="1262063" lvl="1" indent="-457200">
              <a:spcBef>
                <a:spcPts val="1200"/>
              </a:spcBef>
            </a:pPr>
            <a:r>
              <a:rPr lang="en-US" sz="3200" dirty="0" err="1"/>
              <a:t>J</a:t>
            </a:r>
            <a:r>
              <a:rPr lang="en-US" sz="3200" dirty="0" err="1" smtClean="0"/>
              <a:t>umlah</a:t>
            </a:r>
            <a:endParaRPr lang="en-US" sz="3200" dirty="0" smtClean="0"/>
          </a:p>
          <a:p>
            <a:pPr marL="1262063" lvl="1" indent="-457200">
              <a:spcBef>
                <a:spcPts val="1200"/>
              </a:spcBef>
            </a:pPr>
            <a:r>
              <a:rPr lang="en-US" sz="3200" dirty="0" err="1" smtClean="0"/>
              <a:t>Kualitas</a:t>
            </a:r>
            <a:endParaRPr lang="en-US" sz="3200" dirty="0" smtClean="0"/>
          </a:p>
          <a:p>
            <a:pPr marL="1262063" lvl="1" indent="-457200">
              <a:spcBef>
                <a:spcPts val="1200"/>
              </a:spcBef>
            </a:pPr>
            <a:r>
              <a:rPr lang="en-US" sz="3200" dirty="0" err="1"/>
              <a:t>P</a:t>
            </a:r>
            <a:r>
              <a:rPr lang="en-US" sz="3200" dirty="0" err="1" smtClean="0"/>
              <a:t>ersebaran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8077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482" y="551522"/>
            <a:ext cx="10515600" cy="13255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Konsep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Pembangunan SDM (2)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482" y="1877085"/>
            <a:ext cx="10816936" cy="4351338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3600" dirty="0" smtClean="0"/>
              <a:t>3. </a:t>
            </a:r>
            <a:r>
              <a:rPr lang="en-US" sz="3600" dirty="0" err="1" smtClean="0"/>
              <a:t>Memperhatikan</a:t>
            </a:r>
            <a:r>
              <a:rPr lang="en-US" sz="3600" dirty="0" smtClean="0"/>
              <a:t> </a:t>
            </a:r>
            <a:r>
              <a:rPr lang="en-US" sz="3600" dirty="0" err="1"/>
              <a:t>k</a:t>
            </a:r>
            <a:r>
              <a:rPr lang="en-US" sz="3600" dirty="0" err="1" smtClean="0"/>
              <a:t>ualitas</a:t>
            </a:r>
            <a:r>
              <a:rPr lang="en-US" sz="3600" dirty="0" smtClean="0"/>
              <a:t> SDM </a:t>
            </a:r>
            <a:r>
              <a:rPr lang="en-US" sz="3600" dirty="0" err="1" smtClean="0"/>
              <a:t>dilihat</a:t>
            </a:r>
            <a:r>
              <a:rPr lang="en-US" sz="3600" dirty="0" smtClean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dua</a:t>
            </a:r>
            <a:r>
              <a:rPr lang="en-US" sz="3600" dirty="0" smtClean="0"/>
              <a:t> </a:t>
            </a:r>
            <a:r>
              <a:rPr lang="en-US" sz="3600" dirty="0" err="1" smtClean="0"/>
              <a:t>perspektif</a:t>
            </a:r>
            <a:r>
              <a:rPr lang="en-US" sz="3600" dirty="0" smtClean="0"/>
              <a:t>:</a:t>
            </a:r>
          </a:p>
          <a:p>
            <a:pPr marL="457200" indent="0">
              <a:spcBef>
                <a:spcPts val="1800"/>
              </a:spcBef>
              <a:buNone/>
            </a:pPr>
            <a:r>
              <a:rPr lang="en-US" sz="3600" dirty="0" smtClean="0"/>
              <a:t>a. </a:t>
            </a:r>
            <a:r>
              <a:rPr lang="en-US" sz="3600" dirty="0" err="1" smtClean="0"/>
              <a:t>Manusia</a:t>
            </a:r>
            <a:r>
              <a:rPr lang="en-US" sz="3600" dirty="0" smtClean="0"/>
              <a:t> </a:t>
            </a:r>
            <a:r>
              <a:rPr lang="en-US" sz="3600" dirty="0" err="1" smtClean="0"/>
              <a:t>sebagai</a:t>
            </a:r>
            <a:r>
              <a:rPr lang="en-US" sz="3600" dirty="0" smtClean="0"/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insan</a:t>
            </a:r>
            <a:r>
              <a:rPr lang="en-US" sz="3600" dirty="0" smtClean="0"/>
              <a:t>:</a:t>
            </a:r>
          </a:p>
          <a:p>
            <a:pPr marL="1319213" lvl="2" indent="-404813">
              <a:buFontTx/>
              <a:buChar char="-"/>
            </a:pPr>
            <a:r>
              <a:rPr lang="en-US" sz="2800" dirty="0" err="1" smtClean="0"/>
              <a:t>Berkarakter</a:t>
            </a:r>
            <a:r>
              <a:rPr lang="en-US" sz="2800" dirty="0" smtClean="0"/>
              <a:t> </a:t>
            </a:r>
            <a:r>
              <a:rPr lang="en-US" sz="2800" dirty="0" err="1" smtClean="0"/>
              <a:t>unggul</a:t>
            </a:r>
            <a:endParaRPr lang="en-US" sz="3200" dirty="0"/>
          </a:p>
          <a:p>
            <a:pPr marL="457200" indent="0">
              <a:spcBef>
                <a:spcPts val="1800"/>
              </a:spcBef>
              <a:buNone/>
            </a:pPr>
            <a:r>
              <a:rPr lang="en-US" sz="3600" dirty="0" smtClean="0"/>
              <a:t>b. </a:t>
            </a:r>
            <a:r>
              <a:rPr lang="en-US" sz="3600" dirty="0" err="1" smtClean="0"/>
              <a:t>Manusia</a:t>
            </a:r>
            <a:r>
              <a:rPr lang="en-US" sz="3600" dirty="0" smtClean="0"/>
              <a:t> </a:t>
            </a:r>
            <a:r>
              <a:rPr lang="en-US" sz="3600" dirty="0" err="1" smtClean="0"/>
              <a:t>sebagai</a:t>
            </a:r>
            <a:r>
              <a:rPr lang="en-US" sz="3600" dirty="0" smtClean="0"/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sumberdaya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pembangunan</a:t>
            </a:r>
            <a:r>
              <a:rPr lang="en-US" sz="3600" dirty="0" smtClean="0"/>
              <a:t>:</a:t>
            </a:r>
          </a:p>
          <a:p>
            <a:pPr marL="1319213" lvl="2" indent="-404813">
              <a:buFontTx/>
              <a:buChar char="-"/>
            </a:pPr>
            <a:r>
              <a:rPr lang="en-US" sz="2800" dirty="0" err="1" smtClean="0"/>
              <a:t>Sehat</a:t>
            </a:r>
            <a:endParaRPr lang="en-US" sz="2800" dirty="0" smtClean="0"/>
          </a:p>
          <a:p>
            <a:pPr marL="1319213" lvl="2" indent="-404813">
              <a:buFontTx/>
              <a:buChar char="-"/>
            </a:pPr>
            <a:r>
              <a:rPr lang="en-US" sz="2800" dirty="0" err="1" smtClean="0"/>
              <a:t>Berpendidikan</a:t>
            </a:r>
            <a:endParaRPr lang="en-US" sz="2800" dirty="0" smtClean="0"/>
          </a:p>
          <a:p>
            <a:pPr marL="1319213" lvl="2" indent="-404813">
              <a:buFontTx/>
              <a:buChar char="-"/>
            </a:pPr>
            <a:r>
              <a:rPr lang="en-US" sz="2800" dirty="0" err="1" smtClean="0"/>
              <a:t>Produktif</a:t>
            </a:r>
            <a:endParaRPr lang="en-US" sz="2800" dirty="0" smtClean="0"/>
          </a:p>
          <a:p>
            <a:pPr marL="457200" lvl="1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834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29143" y="637407"/>
            <a:ext cx="638155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Ekosistem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dalam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Pembangunan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Manusia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endParaRPr lang="en-US" sz="2400" b="1" dirty="0"/>
          </a:p>
        </p:txBody>
      </p:sp>
      <p:grpSp>
        <p:nvGrpSpPr>
          <p:cNvPr id="38" name="Group 37"/>
          <p:cNvGrpSpPr/>
          <p:nvPr/>
        </p:nvGrpSpPr>
        <p:grpSpPr>
          <a:xfrm>
            <a:off x="6227841" y="1105202"/>
            <a:ext cx="5584177" cy="5486400"/>
            <a:chOff x="5890384" y="853146"/>
            <a:chExt cx="5584177" cy="5486400"/>
          </a:xfrm>
        </p:grpSpPr>
        <p:grpSp>
          <p:nvGrpSpPr>
            <p:cNvPr id="28" name="Group 27"/>
            <p:cNvGrpSpPr/>
            <p:nvPr/>
          </p:nvGrpSpPr>
          <p:grpSpPr>
            <a:xfrm>
              <a:off x="5890384" y="853146"/>
              <a:ext cx="5584177" cy="5486400"/>
              <a:chOff x="5887407" y="852182"/>
              <a:chExt cx="5584177" cy="54864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887407" y="852182"/>
                <a:ext cx="5508111" cy="5486400"/>
                <a:chOff x="622071" y="512463"/>
                <a:chExt cx="5508111" cy="5486400"/>
              </a:xfrm>
            </p:grpSpPr>
            <p:sp>
              <p:nvSpPr>
                <p:cNvPr id="2" name="Oval 1"/>
                <p:cNvSpPr/>
                <p:nvPr/>
              </p:nvSpPr>
              <p:spPr>
                <a:xfrm>
                  <a:off x="2863779" y="2738089"/>
                  <a:ext cx="1024128" cy="101999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Oval 3"/>
                <p:cNvSpPr/>
                <p:nvPr/>
              </p:nvSpPr>
              <p:spPr>
                <a:xfrm>
                  <a:off x="2331218" y="2212173"/>
                  <a:ext cx="2093976" cy="2095733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Oval 4"/>
                <p:cNvSpPr/>
                <p:nvPr/>
              </p:nvSpPr>
              <p:spPr>
                <a:xfrm>
                  <a:off x="1780236" y="1661183"/>
                  <a:ext cx="3191256" cy="319125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" name="Oval 5"/>
                <p:cNvSpPr/>
                <p:nvPr/>
              </p:nvSpPr>
              <p:spPr>
                <a:xfrm>
                  <a:off x="1199110" y="1080064"/>
                  <a:ext cx="4379976" cy="43799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643782" y="512463"/>
                  <a:ext cx="5486400" cy="54864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2911192" y="2913103"/>
                  <a:ext cx="89800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INDIVIDU</a:t>
                  </a:r>
                  <a:endParaRPr lang="en-US" sz="1400" b="1" dirty="0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2810707" y="3165227"/>
                  <a:ext cx="11181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/>
                    <a:t>umur</a:t>
                  </a:r>
                  <a:r>
                    <a:rPr lang="en-US" sz="1200" dirty="0" smtClean="0"/>
                    <a:t>, </a:t>
                  </a:r>
                  <a:r>
                    <a:rPr lang="en-US" sz="1200" dirty="0" err="1" smtClean="0"/>
                    <a:t>jenis</a:t>
                  </a:r>
                  <a:r>
                    <a:rPr lang="en-US" sz="1200" dirty="0" smtClean="0"/>
                    <a:t> </a:t>
                  </a:r>
                  <a:r>
                    <a:rPr lang="en-US" sz="1200" dirty="0" err="1" smtClean="0"/>
                    <a:t>kelamin</a:t>
                  </a:r>
                  <a:r>
                    <a:rPr lang="en-US" sz="1200" dirty="0" smtClean="0"/>
                    <a:t>, </a:t>
                  </a:r>
                  <a:r>
                    <a:rPr lang="en-US" sz="1200" dirty="0" err="1" smtClean="0"/>
                    <a:t>dll</a:t>
                  </a:r>
                  <a:endParaRPr lang="en-US" sz="1200" dirty="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733441" y="2365812"/>
                  <a:ext cx="125842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MIKROSISTEM</a:t>
                  </a:r>
                  <a:endParaRPr lang="en-US" sz="1400" b="1" dirty="0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2775313" y="1734441"/>
                  <a:ext cx="118468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MESOSISTEM</a:t>
                  </a:r>
                  <a:endParaRPr lang="en-US" sz="1400" b="1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793066" y="1141828"/>
                  <a:ext cx="112575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EKSOSISTEM</a:t>
                  </a:r>
                  <a:endParaRPr lang="en-US" sz="1400" b="1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747517" y="590602"/>
                  <a:ext cx="131933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MAKROSISTEM</a:t>
                  </a:r>
                  <a:endParaRPr lang="en-US" sz="1400" b="1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411057" y="2720775"/>
                  <a:ext cx="62068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sekolah</a:t>
                  </a:r>
                  <a:endParaRPr lang="en-US" sz="11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834052" y="2657883"/>
                  <a:ext cx="478016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Kelu</a:t>
                  </a:r>
                  <a:r>
                    <a:rPr lang="en-US" sz="1100" dirty="0" smtClean="0"/>
                    <a:t>-</a:t>
                  </a:r>
                </a:p>
                <a:p>
                  <a:r>
                    <a:rPr lang="en-US" sz="1100" dirty="0" err="1" smtClean="0"/>
                    <a:t>arga</a:t>
                  </a:r>
                  <a:endParaRPr lang="en-US" sz="1100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551192" y="3652159"/>
                  <a:ext cx="8370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 err="1" smtClean="0"/>
                    <a:t>Layanan</a:t>
                  </a:r>
                  <a:endParaRPr lang="en-US" sz="1100" dirty="0" smtClean="0"/>
                </a:p>
                <a:p>
                  <a:r>
                    <a:rPr lang="en-US" sz="1100" dirty="0" smtClean="0"/>
                    <a:t>  </a:t>
                  </a:r>
                  <a:r>
                    <a:rPr lang="en-US" sz="1100" dirty="0" err="1" smtClean="0"/>
                    <a:t>kesehatan</a:t>
                  </a:r>
                  <a:endParaRPr lang="en-US" sz="1100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302437" y="3168192"/>
                  <a:ext cx="577402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Teman</a:t>
                  </a:r>
                  <a:endParaRPr lang="en-US" sz="1100" dirty="0" smtClean="0"/>
                </a:p>
                <a:p>
                  <a:r>
                    <a:rPr lang="en-US" sz="1100" dirty="0" err="1" smtClean="0"/>
                    <a:t>sebaya</a:t>
                  </a:r>
                  <a:endParaRPr lang="en-US" sz="1100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4468192" y="1806844"/>
                  <a:ext cx="793807" cy="6001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Masya</a:t>
                  </a:r>
                  <a:r>
                    <a:rPr lang="en-US" sz="1100" dirty="0" smtClean="0"/>
                    <a:t>-</a:t>
                  </a:r>
                </a:p>
                <a:p>
                  <a:r>
                    <a:rPr lang="en-US" sz="1100" dirty="0" smtClean="0"/>
                    <a:t>    </a:t>
                  </a:r>
                  <a:r>
                    <a:rPr lang="en-US" sz="1100" dirty="0" err="1" smtClean="0"/>
                    <a:t>rakat</a:t>
                  </a:r>
                  <a:endParaRPr lang="en-US" sz="1100" dirty="0" smtClean="0"/>
                </a:p>
                <a:p>
                  <a:r>
                    <a:rPr lang="en-US" sz="1100" dirty="0"/>
                    <a:t> </a:t>
                  </a:r>
                  <a:r>
                    <a:rPr lang="en-US" sz="1100" dirty="0" smtClean="0"/>
                    <a:t>      </a:t>
                  </a:r>
                  <a:r>
                    <a:rPr lang="en-US" sz="1100" dirty="0" err="1" smtClean="0"/>
                    <a:t>sekitar</a:t>
                  </a:r>
                  <a:endParaRPr lang="en-US" sz="1100" dirty="0" smtClean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21426949">
                  <a:off x="1610175" y="1902753"/>
                  <a:ext cx="62388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Industri</a:t>
                  </a:r>
                  <a:endParaRPr lang="en-US" sz="1100" dirty="0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1469446" y="4076900"/>
                  <a:ext cx="590226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smtClean="0"/>
                    <a:t>Media</a:t>
                  </a:r>
                </a:p>
                <a:p>
                  <a:r>
                    <a:rPr lang="en-US" sz="1100" dirty="0" smtClean="0"/>
                    <a:t>   Masa</a:t>
                  </a:r>
                  <a:endParaRPr lang="en-US" sz="1100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4651746" y="4128960"/>
                  <a:ext cx="657552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Layanan</a:t>
                  </a:r>
                  <a:endParaRPr lang="en-US" sz="1100" dirty="0" smtClean="0"/>
                </a:p>
                <a:p>
                  <a:r>
                    <a:rPr lang="en-US" sz="1100" dirty="0" smtClean="0"/>
                    <a:t> </a:t>
                  </a:r>
                  <a:r>
                    <a:rPr lang="en-US" sz="1100" dirty="0" err="1" smtClean="0"/>
                    <a:t>sosial</a:t>
                  </a:r>
                  <a:endParaRPr lang="en-US" sz="1100" dirty="0" smtClean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622071" y="2903617"/>
                  <a:ext cx="60785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 err="1" smtClean="0"/>
                    <a:t>Budaya</a:t>
                  </a:r>
                  <a:endParaRPr lang="en-US" sz="1100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348880" y="3706896"/>
                  <a:ext cx="833883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 err="1" smtClean="0"/>
                    <a:t>Lingkungan</a:t>
                  </a:r>
                  <a:endParaRPr lang="en-US" sz="1100" dirty="0" smtClean="0"/>
                </a:p>
                <a:p>
                  <a:pPr algn="ctr"/>
                  <a:r>
                    <a:rPr lang="en-US" sz="1100" dirty="0" err="1" smtClean="0"/>
                    <a:t>rumah</a:t>
                  </a:r>
                  <a:endParaRPr lang="en-US" sz="1100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3822317" y="3215732"/>
                  <a:ext cx="655949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err="1" smtClean="0"/>
                    <a:t>Lembaga</a:t>
                  </a:r>
                  <a:endParaRPr lang="en-US" sz="1000" dirty="0" smtClean="0"/>
                </a:p>
                <a:p>
                  <a:pPr algn="ctr"/>
                  <a:r>
                    <a:rPr lang="en-US" sz="1000" dirty="0" err="1" smtClean="0"/>
                    <a:t>Keaga</a:t>
                  </a:r>
                  <a:r>
                    <a:rPr lang="en-US" sz="1000" dirty="0" smtClean="0"/>
                    <a:t>-</a:t>
                  </a:r>
                </a:p>
                <a:p>
                  <a:pPr algn="ctr"/>
                  <a:r>
                    <a:rPr lang="en-US" sz="1000" dirty="0" err="1" smtClean="0"/>
                    <a:t>maan</a:t>
                  </a:r>
                  <a:endParaRPr lang="en-US" sz="1000" dirty="0"/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7894867" y="4613669"/>
                <a:ext cx="15030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/>
                  <a:t>Interaksi</a:t>
                </a:r>
                <a:endParaRPr lang="en-US" sz="1100" dirty="0" smtClean="0"/>
              </a:p>
              <a:p>
                <a:pPr algn="ctr"/>
                <a:r>
                  <a:rPr lang="en-US" sz="1100" dirty="0" err="1"/>
                  <a:t>a</a:t>
                </a:r>
                <a:r>
                  <a:rPr lang="en-US" sz="1100" dirty="0" err="1" smtClean="0"/>
                  <a:t>ntar</a:t>
                </a:r>
                <a:r>
                  <a:rPr lang="en-US" sz="1100" dirty="0" smtClean="0"/>
                  <a:t> </a:t>
                </a:r>
                <a:r>
                  <a:rPr lang="en-US" sz="1100" dirty="0" err="1" smtClean="0"/>
                  <a:t>mikrosistem</a:t>
                </a:r>
                <a:endParaRPr lang="en-US" sz="11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117906" y="5842780"/>
                <a:ext cx="107633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smtClean="0"/>
                  <a:t>Status </a:t>
                </a:r>
                <a:r>
                  <a:rPr lang="en-US" sz="1100" dirty="0" err="1" smtClean="0"/>
                  <a:t>sosial</a:t>
                </a:r>
                <a:endParaRPr lang="en-US" sz="1100" dirty="0" smtClean="0"/>
              </a:p>
              <a:p>
                <a:pPr algn="ctr"/>
                <a:r>
                  <a:rPr lang="en-US" sz="1100" dirty="0" err="1" smtClean="0"/>
                  <a:t>ekonomi</a:t>
                </a:r>
                <a:endParaRPr lang="en-US" sz="11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786781" y="3252822"/>
                <a:ext cx="6848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err="1" smtClean="0"/>
                  <a:t>Regulasi</a:t>
                </a:r>
                <a:endParaRPr lang="en-US" sz="1100" dirty="0"/>
              </a:p>
            </p:txBody>
          </p:sp>
        </p:grpSp>
        <p:sp>
          <p:nvSpPr>
            <p:cNvPr id="85" name="Arc 84"/>
            <p:cNvSpPr/>
            <p:nvPr/>
          </p:nvSpPr>
          <p:spPr>
            <a:xfrm rot="16200000">
              <a:off x="7339056" y="2356814"/>
              <a:ext cx="2286000" cy="2286000"/>
            </a:xfrm>
            <a:prstGeom prst="arc">
              <a:avLst>
                <a:gd name="adj1" fmla="val 16881349"/>
                <a:gd name="adj2" fmla="val 19613477"/>
              </a:avLst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1993920">
              <a:off x="7334666" y="2527944"/>
              <a:ext cx="2286000" cy="2286000"/>
            </a:xfrm>
            <a:prstGeom prst="arc">
              <a:avLst>
                <a:gd name="adj1" fmla="val 16881349"/>
                <a:gd name="adj2" fmla="val 19817882"/>
              </a:avLst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Arc 86"/>
            <p:cNvSpPr/>
            <p:nvPr/>
          </p:nvSpPr>
          <p:spPr>
            <a:xfrm rot="5400000">
              <a:off x="7662618" y="2516977"/>
              <a:ext cx="2286000" cy="2286000"/>
            </a:xfrm>
            <a:prstGeom prst="arc">
              <a:avLst>
                <a:gd name="adj1" fmla="val 16881349"/>
                <a:gd name="adj2" fmla="val 19817882"/>
              </a:avLst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Arc 87"/>
            <p:cNvSpPr/>
            <p:nvPr/>
          </p:nvSpPr>
          <p:spPr>
            <a:xfrm rot="1102369">
              <a:off x="7661473" y="2351135"/>
              <a:ext cx="2286000" cy="2286000"/>
            </a:xfrm>
            <a:prstGeom prst="arc">
              <a:avLst>
                <a:gd name="adj1" fmla="val 16881349"/>
                <a:gd name="adj2" fmla="val 19817882"/>
              </a:avLst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2" name="Straight Connector 1041"/>
            <p:cNvCxnSpPr/>
            <p:nvPr/>
          </p:nvCxnSpPr>
          <p:spPr>
            <a:xfrm>
              <a:off x="6822831" y="3494135"/>
              <a:ext cx="505154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361825" y="3494135"/>
              <a:ext cx="475411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9454654" y="3494133"/>
              <a:ext cx="505154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9993648" y="3494133"/>
              <a:ext cx="475411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V="1">
              <a:off x="7190432" y="5210415"/>
              <a:ext cx="409098" cy="431400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9650237" y="5271785"/>
              <a:ext cx="309571" cy="430548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7139887" y="1620304"/>
              <a:ext cx="348869" cy="425262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>
              <a:off x="9736506" y="1594232"/>
              <a:ext cx="396902" cy="422143"/>
            </a:xfrm>
            <a:prstGeom prst="line">
              <a:avLst/>
            </a:prstGeom>
            <a:ln w="28575">
              <a:solidFill>
                <a:schemeClr val="accent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529143" y="1482511"/>
            <a:ext cx="535552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Dari </a:t>
            </a:r>
            <a:r>
              <a:rPr lang="en-US" dirty="0" err="1" smtClean="0"/>
              <a:t>mikro</a:t>
            </a:r>
            <a:r>
              <a:rPr lang="en-US" dirty="0" smtClean="0"/>
              <a:t>-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makrosistem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diperhatikan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M</a:t>
            </a:r>
            <a:r>
              <a:rPr lang="en-US" dirty="0" err="1" smtClean="0"/>
              <a:t>esosistem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mikrosistem</a:t>
            </a:r>
            <a:r>
              <a:rPr lang="en-US" dirty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penentu</a:t>
            </a:r>
            <a:r>
              <a:rPr lang="en-US" dirty="0" smtClean="0"/>
              <a:t> </a:t>
            </a:r>
            <a:r>
              <a:rPr lang="en-US" dirty="0" err="1" smtClean="0"/>
              <a:t>optimalnya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SDM. 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terbangun</a:t>
            </a:r>
            <a:r>
              <a:rPr lang="en-US" dirty="0" smtClean="0"/>
              <a:t>.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 smtClean="0"/>
              <a:t>Makrosistem</a:t>
            </a:r>
            <a:r>
              <a:rPr lang="en-US" dirty="0" smtClean="0"/>
              <a:t> </a:t>
            </a:r>
            <a:r>
              <a:rPr lang="en-US" dirty="0" err="1" smtClean="0"/>
              <a:t>seringkali</a:t>
            </a:r>
            <a:r>
              <a:rPr lang="en-US" dirty="0" smtClean="0"/>
              <a:t> </a:t>
            </a:r>
            <a:r>
              <a:rPr lang="en-US" dirty="0" err="1" smtClean="0"/>
              <a:t>terabaikan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perannya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sentral</a:t>
            </a:r>
            <a:r>
              <a:rPr lang="en-US" dirty="0" smtClean="0"/>
              <a:t>. </a:t>
            </a:r>
            <a:r>
              <a:rPr lang="en-US" dirty="0" err="1" smtClean="0"/>
              <a:t>Pembelajaran</a:t>
            </a:r>
            <a:r>
              <a:rPr lang="en-US" dirty="0" smtClean="0"/>
              <a:t> di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keseharian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masyarakatnya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.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sehat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masyarakatnya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bersih</a:t>
            </a:r>
            <a:r>
              <a:rPr lang="en-US" dirty="0" smtClean="0"/>
              <a:t>, </a:t>
            </a:r>
            <a:r>
              <a:rPr lang="en-US" dirty="0" err="1" smtClean="0"/>
              <a:t>dsb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5717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04802" y="260651"/>
            <a:ext cx="1189650" cy="2246743"/>
          </a:xfrm>
          <a:prstGeom prst="rect">
            <a:avLst/>
          </a:prstGeom>
          <a:noFill/>
        </p:spPr>
        <p:txBody>
          <a:bodyPr wrap="none" lIns="91391" tIns="45707" rIns="91391" bIns="45707" rtlCol="0">
            <a:spAutoFit/>
          </a:bodyPr>
          <a:lstStyle/>
          <a:p>
            <a:pPr algn="r"/>
            <a:r>
              <a:rPr lang="en-AU" sz="14000" b="1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endParaRPr lang="id-ID" sz="14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9394" y="2756926"/>
            <a:ext cx="10499931" cy="1200318"/>
          </a:xfrm>
          <a:prstGeom prst="rect">
            <a:avLst/>
          </a:prstGeom>
          <a:noFill/>
        </p:spPr>
        <p:txBody>
          <a:bodyPr wrap="none" lIns="91411" tIns="45715" rIns="91411" bIns="45715" rtlCol="0">
            <a:spAutoFit/>
          </a:bodyPr>
          <a:lstStyle/>
          <a:p>
            <a:pPr algn="r"/>
            <a:r>
              <a:rPr lang="en-US" sz="3600" b="1" dirty="0" err="1">
                <a:latin typeface="Century Gothic"/>
                <a:cs typeface="Century Gothic"/>
              </a:rPr>
              <a:t>Arah</a:t>
            </a:r>
            <a:r>
              <a:rPr lang="en-US" sz="3600" b="1" dirty="0">
                <a:latin typeface="Century Gothic"/>
                <a:cs typeface="Century Gothic"/>
              </a:rPr>
              <a:t> </a:t>
            </a:r>
            <a:r>
              <a:rPr lang="en-US" sz="3600" b="1" dirty="0" err="1">
                <a:latin typeface="Century Gothic"/>
                <a:cs typeface="Century Gothic"/>
              </a:rPr>
              <a:t>Kebijakan</a:t>
            </a:r>
            <a:r>
              <a:rPr lang="en-US" sz="3600" b="1" dirty="0">
                <a:latin typeface="Century Gothic"/>
                <a:cs typeface="Century Gothic"/>
              </a:rPr>
              <a:t> </a:t>
            </a:r>
            <a:r>
              <a:rPr lang="en-US" sz="3600" b="1" dirty="0" err="1">
                <a:latin typeface="Century Gothic"/>
                <a:cs typeface="Century Gothic"/>
              </a:rPr>
              <a:t>Pendidikan</a:t>
            </a:r>
            <a:r>
              <a:rPr lang="en-US" sz="3600" b="1" dirty="0">
                <a:latin typeface="Century Gothic"/>
                <a:cs typeface="Century Gothic"/>
              </a:rPr>
              <a:t> </a:t>
            </a:r>
            <a:r>
              <a:rPr lang="en-US" sz="3600" b="1" dirty="0" err="1">
                <a:latin typeface="Century Gothic"/>
                <a:cs typeface="Century Gothic"/>
              </a:rPr>
              <a:t>dan</a:t>
            </a:r>
            <a:r>
              <a:rPr lang="en-US" sz="3600" b="1" dirty="0">
                <a:latin typeface="Century Gothic"/>
                <a:cs typeface="Century Gothic"/>
              </a:rPr>
              <a:t> </a:t>
            </a:r>
            <a:r>
              <a:rPr lang="en-US" sz="3600" b="1" dirty="0" err="1">
                <a:latin typeface="Century Gothic"/>
                <a:cs typeface="Century Gothic"/>
              </a:rPr>
              <a:t>Kebudayaan</a:t>
            </a:r>
            <a:r>
              <a:rPr lang="en-US" sz="3600" b="1" dirty="0">
                <a:latin typeface="Century Gothic"/>
                <a:cs typeface="Century Gothic"/>
              </a:rPr>
              <a:t> </a:t>
            </a:r>
          </a:p>
          <a:p>
            <a:pPr algn="r"/>
            <a:r>
              <a:rPr lang="en-US" sz="3600" b="1" dirty="0" err="1">
                <a:latin typeface="Century Gothic"/>
                <a:cs typeface="Century Gothic"/>
              </a:rPr>
              <a:t>Tahun</a:t>
            </a:r>
            <a:r>
              <a:rPr lang="en-US" sz="3600" b="1" dirty="0">
                <a:latin typeface="Century Gothic"/>
                <a:cs typeface="Century Gothic"/>
              </a:rPr>
              <a:t> 2020-2024</a:t>
            </a:r>
          </a:p>
        </p:txBody>
      </p:sp>
    </p:spTree>
    <p:extLst>
      <p:ext uri="{BB962C8B-B14F-4D97-AF65-F5344CB8AC3E}">
        <p14:creationId xmlns:p14="http://schemas.microsoft.com/office/powerpoint/2010/main" val="193906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40401"/>
            <a:ext cx="11927392" cy="7366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altLang="id-ID" sz="4000" dirty="0" smtClean="0">
                <a:solidFill>
                  <a:schemeClr val="accent2"/>
                </a:solidFill>
              </a:rPr>
              <a:t>K</a:t>
            </a:r>
            <a:r>
              <a:rPr lang="en-AU" altLang="id-ID" sz="4000" dirty="0" err="1" smtClean="0">
                <a:solidFill>
                  <a:schemeClr val="accent2"/>
                </a:solidFill>
              </a:rPr>
              <a:t>erangka</a:t>
            </a:r>
            <a:r>
              <a:rPr lang="en-US" altLang="id-ID" sz="4000" dirty="0" smtClean="0">
                <a:solidFill>
                  <a:schemeClr val="accent2"/>
                </a:solidFill>
              </a:rPr>
              <a:t> </a:t>
            </a:r>
            <a:r>
              <a:rPr lang="en-US" altLang="id-ID" sz="4000" dirty="0" err="1" smtClean="0">
                <a:solidFill>
                  <a:schemeClr val="accent2"/>
                </a:solidFill>
              </a:rPr>
              <a:t>Pentahapan</a:t>
            </a:r>
            <a:r>
              <a:rPr lang="en-US" altLang="id-ID" sz="4000" dirty="0" smtClean="0">
                <a:solidFill>
                  <a:schemeClr val="accent2"/>
                </a:solidFill>
              </a:rPr>
              <a:t> </a:t>
            </a:r>
            <a:r>
              <a:rPr lang="en-US" altLang="id-ID" sz="4000" dirty="0" err="1" smtClean="0">
                <a:solidFill>
                  <a:schemeClr val="accent2"/>
                </a:solidFill>
              </a:rPr>
              <a:t>dan</a:t>
            </a:r>
            <a:r>
              <a:rPr lang="en-US" altLang="id-ID" sz="4000" dirty="0" smtClean="0">
                <a:solidFill>
                  <a:schemeClr val="accent2"/>
                </a:solidFill>
              </a:rPr>
              <a:t> </a:t>
            </a:r>
            <a:r>
              <a:rPr lang="en-US" altLang="id-ID" sz="4000" dirty="0" err="1" smtClean="0">
                <a:solidFill>
                  <a:schemeClr val="accent2"/>
                </a:solidFill>
              </a:rPr>
              <a:t>Prioritas</a:t>
            </a:r>
            <a:r>
              <a:rPr lang="en-US" altLang="id-ID" sz="4000" dirty="0">
                <a:solidFill>
                  <a:schemeClr val="accent2"/>
                </a:solidFill>
              </a:rPr>
              <a:t> </a:t>
            </a:r>
            <a:r>
              <a:rPr lang="en-US" altLang="id-ID" sz="4000" dirty="0" smtClean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RPJPN </a:t>
            </a:r>
            <a:r>
              <a:rPr lang="en-US" altLang="id-ID" sz="40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2005-2025</a:t>
            </a:r>
            <a:r>
              <a:rPr lang="id-ID" altLang="id-ID" sz="40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id-ID" sz="40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5" name="Slide Number Placeholder 2"/>
          <p:cNvSpPr txBox="1"/>
          <p:nvPr/>
        </p:nvSpPr>
        <p:spPr>
          <a:xfrm>
            <a:off x="10700448" y="6586140"/>
            <a:ext cx="365760" cy="2743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defRPr/>
            </a:pPr>
            <a:fld id="{F68FBD42-37B5-4F2F-8AF6-4E4B171B27BB}" type="slidenum"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pPr algn="ctr">
                <a:defRPr/>
              </a:pPr>
              <a:t>13</a:t>
            </a:fld>
            <a:endParaRPr lang="id-ID" sz="105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"/>
          <a:stretch/>
        </p:blipFill>
        <p:spPr bwMode="auto">
          <a:xfrm>
            <a:off x="1266292" y="955485"/>
            <a:ext cx="9799916" cy="565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5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3976" y="3961680"/>
            <a:ext cx="521704" cy="61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131" y="5528928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7752" y="5672944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2150" y="5672944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046" y="5528928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5663" y="5672944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10" descr="400-0429317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599" y="3415711"/>
            <a:ext cx="979172" cy="78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2139" y="1568534"/>
            <a:ext cx="1061800" cy="100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0" y="240401"/>
            <a:ext cx="11927392" cy="7366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 b="1" dirty="0" smtClean="0">
                <a:solidFill>
                  <a:schemeClr val="accent2">
                    <a:lumMod val="75000"/>
                  </a:schemeClr>
                </a:solidFill>
              </a:rPr>
              <a:t>Kebijakan Pembangunan Pendidikan</a:t>
            </a:r>
            <a:endParaRPr lang="id-ID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1023902" y="1271145"/>
            <a:ext cx="2376264" cy="1529511"/>
            <a:chOff x="416496" y="764704"/>
            <a:chExt cx="2530669" cy="1672387"/>
          </a:xfrm>
        </p:grpSpPr>
        <p:pic>
          <p:nvPicPr>
            <p:cNvPr id="35845" name="Picture 5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64704"/>
              <a:ext cx="2530669" cy="167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6" descr="diknas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0645" y="1141526"/>
              <a:ext cx="167775" cy="166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450813" y="1357550"/>
              <a:ext cx="520249" cy="36004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id-ID" sz="1050" dirty="0"/>
                <a:t>SEKOLAH</a:t>
              </a:r>
            </a:p>
          </p:txBody>
        </p:sp>
      </p:grpSp>
      <p:pic>
        <p:nvPicPr>
          <p:cNvPr id="35852" name="Picture 12" descr="library,book,learn,school,reading,read,education,teaching,teach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8859" y="3528966"/>
            <a:ext cx="632886" cy="63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239932" y="3209615"/>
            <a:ext cx="2813747" cy="1353601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ounded Rectangle 22"/>
          <p:cNvSpPr/>
          <p:nvPr/>
        </p:nvSpPr>
        <p:spPr>
          <a:xfrm>
            <a:off x="1240098" y="4967494"/>
            <a:ext cx="2813747" cy="1280328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ounded Rectangle 24"/>
          <p:cNvSpPr/>
          <p:nvPr/>
        </p:nvSpPr>
        <p:spPr>
          <a:xfrm>
            <a:off x="1239932" y="1280502"/>
            <a:ext cx="2813747" cy="1377272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5863" name="Picture 23" descr="emblem,money,cash,coin,currency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177" y="5341214"/>
            <a:ext cx="1072579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531549" y="1277159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AKSES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5730" y="3216014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MUTU</a:t>
            </a:r>
            <a:r>
              <a:rPr lang="id-ID" sz="1600" b="1" dirty="0">
                <a:solidFill>
                  <a:srgbClr val="C00000"/>
                </a:solidFill>
              </a:rPr>
              <a:t> &amp; RELEVANSI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57917" y="5028500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TATA KELOLA</a:t>
            </a: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745" y="1509534"/>
            <a:ext cx="6332635" cy="98697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Wajib Belajar 12 tahun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Keberpihakan dan Afirmasi pada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D</a:t>
            </a: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aerah 3T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dan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enduduk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Miskin</a:t>
            </a:r>
            <a:endParaRPr lang="id-ID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Content Placeholder 30"/>
          <p:cNvSpPr txBox="1">
            <a:spLocks/>
          </p:cNvSpPr>
          <p:nvPr/>
        </p:nvSpPr>
        <p:spPr>
          <a:xfrm>
            <a:off x="4518562" y="3133435"/>
            <a:ext cx="5107789" cy="1244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id-ID" sz="2400" b="1" dirty="0">
                <a:solidFill>
                  <a:schemeClr val="bg1">
                    <a:lumMod val="50000"/>
                  </a:schemeClr>
                </a:solidFill>
              </a:rPr>
              <a:t>Pendidikan Karakter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Peningkatan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kompetensi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4C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Pendidikan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vokasi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 err="1" smtClean="0">
                <a:solidFill>
                  <a:schemeClr val="bg1">
                    <a:lumMod val="50000"/>
                  </a:schemeClr>
                </a:solidFill>
              </a:rPr>
              <a:t>Penguatan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literasi</a:t>
            </a:r>
          </a:p>
        </p:txBody>
      </p:sp>
      <p:sp>
        <p:nvSpPr>
          <p:cNvPr id="33" name="Content Placeholder 30"/>
          <p:cNvSpPr txBox="1">
            <a:spLocks/>
          </p:cNvSpPr>
          <p:nvPr/>
        </p:nvSpPr>
        <p:spPr>
          <a:xfrm>
            <a:off x="4572745" y="5176208"/>
            <a:ext cx="6181915" cy="993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Pemanfaatan Sistem Informasi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id-ID" sz="2400" b="1" dirty="0" smtClean="0">
                <a:solidFill>
                  <a:schemeClr val="bg1">
                    <a:lumMod val="50000"/>
                  </a:schemeClr>
                </a:solidFill>
              </a:rPr>
              <a:t>Peningkatan Transparansi dan Akuntabilitas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4131003" y="1586204"/>
            <a:ext cx="285752" cy="78581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ight Arrow 41"/>
          <p:cNvSpPr/>
          <p:nvPr/>
        </p:nvSpPr>
        <p:spPr>
          <a:xfrm>
            <a:off x="4131003" y="3577194"/>
            <a:ext cx="285752" cy="78581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ight Arrow 42"/>
          <p:cNvSpPr/>
          <p:nvPr/>
        </p:nvSpPr>
        <p:spPr>
          <a:xfrm>
            <a:off x="4131003" y="5207620"/>
            <a:ext cx="285752" cy="78581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6" name="Picture 2" descr="http://cdn1.iconfinder.com/data/icons/scrap/Administrato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0062" y="5672944"/>
            <a:ext cx="363674" cy="3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4" name="Picture 14" descr="personal,administrator,male,man,manager,operator,user,admin,member,profile,person,people,human,account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2399" y="5341214"/>
            <a:ext cx="792657" cy="79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Microscope Clip Art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63552" y="3929688"/>
            <a:ext cx="370280" cy="57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http://gh33da.com/3DIcons/My_Computer/My_Computer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619" y="3589696"/>
            <a:ext cx="484008" cy="4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142999" y="2959712"/>
            <a:ext cx="990600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127448" y="4720322"/>
            <a:ext cx="990600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Slide Number Placeholder 2"/>
          <p:cNvSpPr txBox="1"/>
          <p:nvPr/>
        </p:nvSpPr>
        <p:spPr>
          <a:xfrm>
            <a:off x="10700448" y="6586140"/>
            <a:ext cx="365760" cy="2743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defRPr/>
            </a:pPr>
            <a:fld id="{F68FBD42-37B5-4F2F-8AF6-4E4B171B27BB}" type="slidenum"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pPr algn="ctr">
                <a:defRPr/>
              </a:pPr>
              <a:t>14</a:t>
            </a:fld>
            <a:endParaRPr lang="id-ID" sz="105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06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7488" y="593559"/>
            <a:ext cx="1102304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</a:rPr>
              <a:t>Wajib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</a:rPr>
              <a:t>Belajar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 12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</a:rPr>
              <a:t>Tahun</a:t>
            </a:r>
            <a:endParaRPr lang="en-US" sz="4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200150" lvl="1" indent="-517525">
              <a:buFont typeface="Arial" panose="020B0604020202020204" pitchFamily="34" charset="0"/>
              <a:buChar char="•"/>
            </a:pPr>
            <a:r>
              <a:rPr lang="en-US" sz="3600" dirty="0" err="1" smtClean="0"/>
              <a:t>Mudah</a:t>
            </a:r>
            <a:r>
              <a:rPr lang="en-US" sz="3600" dirty="0" smtClean="0"/>
              <a:t> </a:t>
            </a:r>
            <a:r>
              <a:rPr lang="en-US" sz="3600" dirty="0" err="1" smtClean="0"/>
              <a:t>diakses</a:t>
            </a:r>
            <a:endParaRPr lang="en-US" sz="3600" dirty="0" smtClean="0"/>
          </a:p>
          <a:p>
            <a:pPr marL="1200150" lvl="1" indent="-517525">
              <a:buFont typeface="Arial" panose="020B0604020202020204" pitchFamily="34" charset="0"/>
              <a:buChar char="•"/>
            </a:pPr>
            <a:r>
              <a:rPr lang="en-US" sz="3600" dirty="0" err="1" smtClean="0"/>
              <a:t>Seluruh</a:t>
            </a:r>
            <a:r>
              <a:rPr lang="en-US" sz="3600" dirty="0" smtClean="0"/>
              <a:t> </a:t>
            </a:r>
            <a:r>
              <a:rPr lang="en-US" sz="3600" dirty="0" err="1" smtClean="0"/>
              <a:t>jenjang</a:t>
            </a:r>
            <a:r>
              <a:rPr lang="en-US" sz="3600" dirty="0" smtClean="0"/>
              <a:t>, formal &amp; non formal</a:t>
            </a:r>
          </a:p>
          <a:p>
            <a:pPr marL="1200150" lvl="1" indent="-517525">
              <a:buFont typeface="Arial" panose="020B0604020202020204" pitchFamily="34" charset="0"/>
              <a:buChar char="•"/>
            </a:pPr>
            <a:r>
              <a:rPr lang="en-US" sz="3600" dirty="0" err="1" smtClean="0"/>
              <a:t>Sepanjang</a:t>
            </a:r>
            <a:r>
              <a:rPr lang="en-US" sz="3600" dirty="0" smtClean="0"/>
              <a:t> </a:t>
            </a:r>
            <a:r>
              <a:rPr lang="en-US" sz="3600" dirty="0" err="1" smtClean="0"/>
              <a:t>hayat</a:t>
            </a:r>
            <a:endParaRPr lang="en-US" sz="3600" dirty="0" smtClean="0"/>
          </a:p>
          <a:p>
            <a:pPr lvl="1"/>
            <a:endParaRPr lang="id-ID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770" y="3681255"/>
            <a:ext cx="9582478" cy="24789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430" y="3158035"/>
            <a:ext cx="672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Angka </a:t>
            </a:r>
            <a:r>
              <a:rPr lang="en-US" sz="2800" b="1" dirty="0" err="1" smtClean="0"/>
              <a:t>Partisipasi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Sekolah</a:t>
            </a:r>
            <a:r>
              <a:rPr lang="en-US" sz="2800" b="1" dirty="0" smtClean="0"/>
              <a:t> di Bali, 2011-2017</a:t>
            </a:r>
            <a:endParaRPr lang="id-ID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97430" y="6160252"/>
            <a:ext cx="386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Sumber</a:t>
            </a:r>
            <a:r>
              <a:rPr lang="en-US" dirty="0" smtClean="0"/>
              <a:t>: BPS </a:t>
            </a:r>
            <a:r>
              <a:rPr lang="en-US" dirty="0" err="1" smtClean="0"/>
              <a:t>berdasarkan</a:t>
            </a:r>
            <a:r>
              <a:rPr lang="en-US" dirty="0" smtClean="0"/>
              <a:t> data </a:t>
            </a:r>
            <a:r>
              <a:rPr lang="en-US" dirty="0" err="1" smtClean="0"/>
              <a:t>Susenas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977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15238" r="28049" b="41538"/>
          <a:stretch/>
        </p:blipFill>
        <p:spPr>
          <a:xfrm>
            <a:off x="612949" y="2046515"/>
            <a:ext cx="5551011" cy="3044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30036" r="28957" b="26153"/>
          <a:stretch/>
        </p:blipFill>
        <p:spPr>
          <a:xfrm>
            <a:off x="5878285" y="1959721"/>
            <a:ext cx="5890687" cy="32556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949" y="508222"/>
            <a:ext cx="1102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id-ID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12949" y="758281"/>
            <a:ext cx="106788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Memperhatikan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struktur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penduduk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Bali –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usia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sekolah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mengecil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usia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produktif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bertambah</a:t>
            </a:r>
            <a:endParaRPr lang="id-ID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78522" y="1509148"/>
            <a:ext cx="30864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belajar</a:t>
            </a:r>
            <a:r>
              <a:rPr lang="en-US" sz="2000" dirty="0" smtClean="0"/>
              <a:t> </a:t>
            </a:r>
            <a:r>
              <a:rPr lang="en-US" sz="2000" dirty="0" err="1" smtClean="0"/>
              <a:t>siswa</a:t>
            </a:r>
            <a:r>
              <a:rPr lang="en-US" sz="2000" dirty="0" smtClean="0"/>
              <a:t> di Bali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rata-rata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cukup</a:t>
            </a:r>
            <a:r>
              <a:rPr lang="en-US" sz="2000" dirty="0" smtClean="0"/>
              <a:t> </a:t>
            </a:r>
            <a:r>
              <a:rPr lang="en-US" sz="2000" dirty="0" err="1" smtClean="0"/>
              <a:t>rendah</a:t>
            </a:r>
            <a:endParaRPr lang="en-US" sz="20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/>
              <a:t>Kesenjangan</a:t>
            </a:r>
            <a:r>
              <a:rPr lang="en-US" sz="2000" dirty="0" smtClean="0"/>
              <a:t> </a:t>
            </a:r>
            <a:r>
              <a:rPr lang="en-US" sz="2000" dirty="0" err="1" smtClean="0"/>
              <a:t>antar</a:t>
            </a:r>
            <a:r>
              <a:rPr lang="en-US" sz="2000" dirty="0" smtClean="0"/>
              <a:t> </a:t>
            </a:r>
            <a:r>
              <a:rPr lang="en-US" sz="2000" dirty="0" err="1" smtClean="0"/>
              <a:t>daerah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satuan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lebar</a:t>
            </a:r>
            <a:r>
              <a:rPr lang="en-US" sz="2000" dirty="0" smtClean="0"/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3951" y="1488640"/>
            <a:ext cx="3255546" cy="26032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084" y="1488640"/>
            <a:ext cx="3255546" cy="26032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970" y="4142939"/>
            <a:ext cx="3255546" cy="26032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51" y="4142939"/>
            <a:ext cx="3255546" cy="26032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9033" y="4178580"/>
            <a:ext cx="3261643" cy="26032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4244" y="1488640"/>
            <a:ext cx="3255546" cy="26032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45744" y="493603"/>
            <a:ext cx="6807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Peningkatan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mutu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relevansi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79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632" y="0"/>
            <a:ext cx="9698737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830" y="4772671"/>
            <a:ext cx="2382775" cy="176476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Box 10"/>
          <p:cNvSpPr txBox="1"/>
          <p:nvPr/>
        </p:nvSpPr>
        <p:spPr>
          <a:xfrm>
            <a:off x="2552351" y="4353887"/>
            <a:ext cx="18886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1100" dirty="0" err="1"/>
              <a:t>Jumlah</a:t>
            </a:r>
            <a:r>
              <a:rPr lang="en-ID" sz="1100" dirty="0"/>
              <a:t> SD </a:t>
            </a:r>
            <a:r>
              <a:rPr lang="en-ID" sz="1100" dirty="0" err="1"/>
              <a:t>menurut</a:t>
            </a:r>
            <a:r>
              <a:rPr lang="en-ID" sz="1100" dirty="0"/>
              <a:t> </a:t>
            </a:r>
            <a:r>
              <a:rPr lang="en-ID" sz="1100" dirty="0" err="1"/>
              <a:t>Klasifikasi</a:t>
            </a:r>
            <a:endParaRPr lang="en-ID" sz="1100" dirty="0"/>
          </a:p>
          <a:p>
            <a:r>
              <a:rPr lang="en-ID" sz="1100" dirty="0" err="1"/>
              <a:t>Tiap</a:t>
            </a:r>
            <a:r>
              <a:rPr lang="en-ID" sz="1100" dirty="0"/>
              <a:t> </a:t>
            </a:r>
            <a:r>
              <a:rPr lang="en-ID" sz="1100" dirty="0" err="1"/>
              <a:t>Kab</a:t>
            </a:r>
            <a:r>
              <a:rPr lang="en-ID" sz="1100" dirty="0"/>
              <a:t>-Kota, </a:t>
            </a:r>
            <a:r>
              <a:rPr lang="en-ID" sz="1100" dirty="0" err="1"/>
              <a:t>Tahun</a:t>
            </a:r>
            <a:r>
              <a:rPr lang="en-ID" sz="1100" dirty="0"/>
              <a:t> 2018</a:t>
            </a:r>
            <a:endParaRPr lang="en-US" sz="1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486" y="6387911"/>
            <a:ext cx="308864" cy="13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253" y="6387911"/>
            <a:ext cx="349787" cy="13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9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632" y="0"/>
            <a:ext cx="9698737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00" y="4774263"/>
            <a:ext cx="2331788" cy="1727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extBox 12"/>
          <p:cNvSpPr txBox="1"/>
          <p:nvPr/>
        </p:nvSpPr>
        <p:spPr>
          <a:xfrm>
            <a:off x="2552351" y="4353887"/>
            <a:ext cx="20040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1100" dirty="0" err="1"/>
              <a:t>Jumlah</a:t>
            </a:r>
            <a:r>
              <a:rPr lang="en-ID" sz="1100" dirty="0"/>
              <a:t> SMA </a:t>
            </a:r>
            <a:r>
              <a:rPr lang="en-ID" sz="1100" dirty="0" err="1"/>
              <a:t>menurut</a:t>
            </a:r>
            <a:r>
              <a:rPr lang="en-ID" sz="1100" dirty="0"/>
              <a:t> </a:t>
            </a:r>
            <a:r>
              <a:rPr lang="en-ID" sz="1100" dirty="0" err="1"/>
              <a:t>Klasifikasi</a:t>
            </a:r>
            <a:endParaRPr lang="en-ID" sz="1100" dirty="0"/>
          </a:p>
          <a:p>
            <a:r>
              <a:rPr lang="en-ID" sz="1100" dirty="0" err="1"/>
              <a:t>Tiap</a:t>
            </a:r>
            <a:r>
              <a:rPr lang="en-ID" sz="1100" dirty="0"/>
              <a:t> </a:t>
            </a:r>
            <a:r>
              <a:rPr lang="en-ID" sz="1100" dirty="0" err="1"/>
              <a:t>Kab</a:t>
            </a:r>
            <a:r>
              <a:rPr lang="en-ID" sz="1100" dirty="0"/>
              <a:t>-Kota, </a:t>
            </a:r>
            <a:r>
              <a:rPr lang="en-ID" sz="1100" dirty="0" err="1"/>
              <a:t>Tahun</a:t>
            </a:r>
            <a:r>
              <a:rPr lang="en-ID" sz="1100" dirty="0"/>
              <a:t> 2018</a:t>
            </a:r>
            <a:endParaRPr lang="en-US" sz="11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804" y="6352077"/>
            <a:ext cx="303914" cy="15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92" y="6342662"/>
            <a:ext cx="252220" cy="14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97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830" y="-5254"/>
            <a:ext cx="9698737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52351" y="4353887"/>
            <a:ext cx="20040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1100" dirty="0" err="1"/>
              <a:t>Jumlah</a:t>
            </a:r>
            <a:r>
              <a:rPr lang="en-ID" sz="1100" dirty="0"/>
              <a:t> SMA </a:t>
            </a:r>
            <a:r>
              <a:rPr lang="en-ID" sz="1100" dirty="0" err="1"/>
              <a:t>menurut</a:t>
            </a:r>
            <a:r>
              <a:rPr lang="en-ID" sz="1100" dirty="0"/>
              <a:t> </a:t>
            </a:r>
            <a:r>
              <a:rPr lang="en-ID" sz="1100" dirty="0" err="1"/>
              <a:t>Klasifikasi</a:t>
            </a:r>
            <a:endParaRPr lang="en-ID" sz="1100" dirty="0"/>
          </a:p>
          <a:p>
            <a:r>
              <a:rPr lang="en-ID" sz="1100" dirty="0" err="1"/>
              <a:t>Tiap</a:t>
            </a:r>
            <a:r>
              <a:rPr lang="en-ID" sz="1100" dirty="0"/>
              <a:t> </a:t>
            </a:r>
            <a:r>
              <a:rPr lang="en-ID" sz="1100" dirty="0" err="1"/>
              <a:t>Kab</a:t>
            </a:r>
            <a:r>
              <a:rPr lang="en-ID" sz="1100" dirty="0"/>
              <a:t>-Kota, </a:t>
            </a:r>
            <a:r>
              <a:rPr lang="en-ID" sz="1100" dirty="0" err="1"/>
              <a:t>Tahun</a:t>
            </a:r>
            <a:r>
              <a:rPr lang="en-ID" sz="1100" dirty="0"/>
              <a:t> 2018</a:t>
            </a:r>
            <a:endParaRPr lang="en-US" sz="11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339" y="4784773"/>
            <a:ext cx="2342813" cy="1727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5583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632" y="0"/>
            <a:ext cx="969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2686" y="1005156"/>
            <a:ext cx="102657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1313" algn="l"/>
              </a:tabLst>
            </a:pP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Penguatan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pendidikan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vokasi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tabLst>
                <a:tab pos="341313" algn="l"/>
              </a:tabLst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kejuruan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kursus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keterampilan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280987"/>
            <a:endParaRPr lang="en-US" sz="2800" dirty="0" smtClean="0">
              <a:sym typeface="Wingdings" panose="05000000000000000000" pitchFamily="2" charset="2"/>
            </a:endParaRPr>
          </a:p>
          <a:p>
            <a:pPr marL="682625" indent="-401638">
              <a:buFont typeface="Arial" panose="020B0604020202020204" pitchFamily="34" charset="0"/>
              <a:buChar char="•"/>
            </a:pPr>
            <a:r>
              <a:rPr lang="en-US" sz="2800" dirty="0" err="1" smtClean="0">
                <a:sym typeface="Wingdings" panose="05000000000000000000" pitchFamily="2" charset="2"/>
              </a:rPr>
              <a:t>Meningkatkan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kebekerjaan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marL="682625" indent="-401638">
              <a:buFont typeface="Arial" panose="020B0604020202020204" pitchFamily="34" charset="0"/>
              <a:buChar char="•"/>
            </a:pPr>
            <a:r>
              <a:rPr lang="en-US" sz="2800" dirty="0" err="1" smtClean="0">
                <a:sym typeface="Wingdings" panose="05000000000000000000" pitchFamily="2" charset="2"/>
              </a:rPr>
              <a:t>Mendukung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pemanfaatan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potensi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daerah</a:t>
            </a:r>
            <a:r>
              <a:rPr lang="en-US" sz="2800" dirty="0" smtClean="0">
                <a:sym typeface="Wingdings" panose="05000000000000000000" pitchFamily="2" charset="2"/>
              </a:rPr>
              <a:t>   Bali: </a:t>
            </a:r>
            <a:r>
              <a:rPr lang="en-US" sz="2800" dirty="0" err="1" smtClean="0">
                <a:sym typeface="Wingdings" panose="05000000000000000000" pitchFamily="2" charset="2"/>
              </a:rPr>
              <a:t>pariwisata</a:t>
            </a:r>
            <a:r>
              <a:rPr lang="en-US" sz="2800" dirty="0" smtClean="0">
                <a:sym typeface="Wingdings" panose="05000000000000000000" pitchFamily="2" charset="2"/>
              </a:rPr>
              <a:t>, </a:t>
            </a:r>
            <a:r>
              <a:rPr lang="en-US" sz="2800" dirty="0" err="1" smtClean="0">
                <a:sym typeface="Wingdings" panose="05000000000000000000" pitchFamily="2" charset="2"/>
              </a:rPr>
              <a:t>industri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kreatif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476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755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Peningkatan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kualitas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pelestarian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pemajuan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kebudayaan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85800" indent="-284163">
              <a:spcBef>
                <a:spcPts val="1200"/>
              </a:spcBef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</a:t>
            </a:r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pelestarian</a:t>
            </a:r>
            <a:r>
              <a:rPr lang="en-US" dirty="0" smtClean="0"/>
              <a:t> </a:t>
            </a:r>
            <a:r>
              <a:rPr lang="en-US" dirty="0" err="1" smtClean="0"/>
              <a:t>warisan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endParaRPr lang="en-US" dirty="0" smtClean="0"/>
          </a:p>
          <a:p>
            <a:pPr marL="685800" indent="-284163">
              <a:spcBef>
                <a:spcPts val="1200"/>
              </a:spcBef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revitalisasi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aktualisasi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, </a:t>
            </a:r>
            <a:r>
              <a:rPr lang="en-US" dirty="0" err="1" smtClean="0"/>
              <a:t>tradisi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endParaRPr lang="en-US" dirty="0" smtClean="0"/>
          </a:p>
          <a:p>
            <a:pPr marL="685800" indent="-284163">
              <a:spcBef>
                <a:spcPts val="1200"/>
              </a:spcBef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partisipasi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apresiasi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seni</a:t>
            </a:r>
            <a:r>
              <a:rPr lang="en-US" dirty="0" smtClean="0"/>
              <a:t>,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perfilman</a:t>
            </a:r>
            <a:endParaRPr lang="en-US" dirty="0" smtClean="0"/>
          </a:p>
          <a:p>
            <a:pPr marL="685800" indent="-284163">
              <a:spcBef>
                <a:spcPts val="1200"/>
              </a:spcBef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, </a:t>
            </a:r>
            <a:r>
              <a:rPr lang="en-US" dirty="0" err="1" smtClean="0"/>
              <a:t>pembinaan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 Bahasa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endParaRPr lang="en-US" dirty="0" smtClean="0"/>
          </a:p>
          <a:p>
            <a:pPr marL="685800" indent="-284163">
              <a:spcBef>
                <a:spcPts val="1200"/>
              </a:spcBef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diplomasi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kerjasama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endParaRPr lang="id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50A2DD3-F87A-4D4E-A99A-E8C646A2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C646E-8A71-4229-9321-274B093DFD02}" type="slidenum">
              <a:rPr lang="en-US" sz="1467">
                <a:solidFill>
                  <a:prstClr val="white"/>
                </a:solidFill>
              </a:rPr>
              <a:pPr>
                <a:defRPr/>
              </a:pPr>
              <a:t>23</a:t>
            </a:fld>
            <a:endParaRPr lang="en-US" sz="1467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570137"/>
            <a:ext cx="11927392" cy="7366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 b="1" dirty="0" smtClean="0">
                <a:solidFill>
                  <a:schemeClr val="accent2">
                    <a:lumMod val="75000"/>
                  </a:schemeClr>
                </a:solidFill>
              </a:rPr>
              <a:t>Kebijakan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Pembangunan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</a:rPr>
              <a:t>Kebudayaan</a:t>
            </a:r>
            <a:endParaRPr lang="id-ID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26911"/>
            <a:ext cx="10515600" cy="4351338"/>
          </a:xfrm>
        </p:spPr>
        <p:txBody>
          <a:bodyPr/>
          <a:lstStyle/>
          <a:p>
            <a:pPr marL="457200" indent="-457200">
              <a:buNone/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2. 	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Peningkatan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kualitas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tata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kelola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pembangunan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ebudayaan</a:t>
            </a:r>
            <a:endParaRPr lang="en-US" sz="3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kualitas</a:t>
            </a:r>
            <a:r>
              <a:rPr lang="en-US" sz="2800" dirty="0" smtClean="0"/>
              <a:t> SDM di </a:t>
            </a:r>
            <a:r>
              <a:rPr lang="en-US" sz="2800" dirty="0" err="1" smtClean="0"/>
              <a:t>bidang</a:t>
            </a:r>
            <a:r>
              <a:rPr lang="en-US" sz="2800" dirty="0" smtClean="0"/>
              <a:t> </a:t>
            </a:r>
            <a:r>
              <a:rPr lang="en-US" sz="2800" dirty="0" err="1" smtClean="0"/>
              <a:t>kebudayaan</a:t>
            </a:r>
            <a:endParaRPr lang="en-US" sz="2800" dirty="0"/>
          </a:p>
          <a:p>
            <a:pPr lvl="1">
              <a:spcBef>
                <a:spcPts val="1200"/>
              </a:spcBef>
            </a:pPr>
            <a:r>
              <a:rPr lang="en-US" sz="2800" dirty="0" err="1" smtClean="0"/>
              <a:t>Mendorong</a:t>
            </a:r>
            <a:r>
              <a:rPr lang="en-US" sz="2800" dirty="0" smtClean="0"/>
              <a:t> </a:t>
            </a:r>
            <a:r>
              <a:rPr lang="en-US" sz="2800" dirty="0" err="1" smtClean="0"/>
              <a:t>harmonisasi</a:t>
            </a:r>
            <a:r>
              <a:rPr lang="en-US" sz="2800" dirty="0" smtClean="0"/>
              <a:t> </a:t>
            </a:r>
            <a:r>
              <a:rPr lang="en-US" sz="2800" dirty="0" err="1" smtClean="0"/>
              <a:t>regulasi</a:t>
            </a:r>
            <a:r>
              <a:rPr lang="en-US" sz="2800" dirty="0" smtClean="0"/>
              <a:t> di </a:t>
            </a:r>
            <a:r>
              <a:rPr lang="en-US" sz="2800" dirty="0" err="1" smtClean="0"/>
              <a:t>bidang</a:t>
            </a:r>
            <a:r>
              <a:rPr lang="en-US" sz="2800" dirty="0" smtClean="0"/>
              <a:t> </a:t>
            </a:r>
            <a:r>
              <a:rPr lang="en-US" sz="2800" dirty="0" err="1" smtClean="0"/>
              <a:t>kebudayaan</a:t>
            </a:r>
            <a:endParaRPr lang="en-US" sz="2800" dirty="0"/>
          </a:p>
          <a:p>
            <a:pPr lvl="1">
              <a:spcBef>
                <a:spcPts val="1200"/>
              </a:spcBef>
            </a:pPr>
            <a:r>
              <a:rPr lang="en-US" sz="2800" dirty="0" err="1" smtClean="0"/>
              <a:t>Membangun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pendataan</a:t>
            </a:r>
            <a:r>
              <a:rPr lang="en-US" sz="2800" dirty="0" smtClean="0"/>
              <a:t> </a:t>
            </a:r>
            <a:r>
              <a:rPr lang="en-US" sz="2800" dirty="0" err="1" smtClean="0"/>
              <a:t>kebudayaan</a:t>
            </a:r>
            <a:r>
              <a:rPr lang="en-US" sz="2800" dirty="0" smtClean="0"/>
              <a:t> </a:t>
            </a:r>
            <a:r>
              <a:rPr lang="en-US" sz="2800" dirty="0" err="1" smtClean="0"/>
              <a:t>terpadu</a:t>
            </a:r>
            <a:endParaRPr lang="id-ID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50A2DD3-F87A-4D4E-A99A-E8C646A2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C646E-8A71-4229-9321-274B093DFD02}" type="slidenum">
              <a:rPr lang="en-US" sz="1467">
                <a:solidFill>
                  <a:prstClr val="white"/>
                </a:solidFill>
              </a:rPr>
              <a:pPr>
                <a:defRPr/>
              </a:pPr>
              <a:t>24</a:t>
            </a:fld>
            <a:endParaRPr lang="en-US" sz="146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33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9404" y="2838103"/>
            <a:ext cx="8013939" cy="584773"/>
          </a:xfrm>
          <a:prstGeom prst="rect">
            <a:avLst/>
          </a:prstGeom>
          <a:noFill/>
        </p:spPr>
        <p:txBody>
          <a:bodyPr wrap="square" lIns="91424" tIns="45719" rIns="91424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TERIMA KASIH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19670" y="2838095"/>
            <a:ext cx="6816757" cy="779743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en-AU" sz="4267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850620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912</Words>
  <Application>Microsoft Office PowerPoint</Application>
  <PresentationFormat>Custom</PresentationFormat>
  <Paragraphs>173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Pembangunan Manusia Melalui Pembangunan Pendidikan dan Kebudayaan </vt:lpstr>
      <vt:lpstr>Pembangunan</vt:lpstr>
      <vt:lpstr>Kehidupan Manusia Bermartabat*</vt:lpstr>
      <vt:lpstr>Pembangunan Manusia dan Pertumbuhan Inklusif</vt:lpstr>
      <vt:lpstr>Inclusive growth sebagai kunci pembangunan</vt:lpstr>
      <vt:lpstr>Pembangunan manusia dan ekonomi bersifat komplementer</vt:lpstr>
      <vt:lpstr>Pendidikan dasar berkualitas merupakan alat pemeratan  untuk mencapai inclusive growth</vt:lpstr>
      <vt:lpstr>Inclusive growth harus di dukung oleh berbagai sektor</vt:lpstr>
      <vt:lpstr>Konsep Pembangunan SDM (1)</vt:lpstr>
      <vt:lpstr>Konsep Pembangunan SDM (2)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suharti sutar</dc:creator>
  <cp:lastModifiedBy>daniela</cp:lastModifiedBy>
  <cp:revision>29</cp:revision>
  <dcterms:created xsi:type="dcterms:W3CDTF">2019-01-07T15:10:21Z</dcterms:created>
  <dcterms:modified xsi:type="dcterms:W3CDTF">2019-01-08T02:13:23Z</dcterms:modified>
</cp:coreProperties>
</file>