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78"/>
  </p:notesMasterIdLst>
  <p:handoutMasterIdLst>
    <p:handoutMasterId r:id="rId79"/>
  </p:handoutMasterIdLst>
  <p:sldIdLst>
    <p:sldId id="1497" r:id="rId2"/>
    <p:sldId id="1453" r:id="rId3"/>
    <p:sldId id="1454" r:id="rId4"/>
    <p:sldId id="651" r:id="rId5"/>
    <p:sldId id="753" r:id="rId6"/>
    <p:sldId id="652" r:id="rId7"/>
    <p:sldId id="653" r:id="rId8"/>
    <p:sldId id="654" r:id="rId9"/>
    <p:sldId id="1455" r:id="rId10"/>
    <p:sldId id="656" r:id="rId11"/>
    <p:sldId id="1456" r:id="rId12"/>
    <p:sldId id="1457" r:id="rId13"/>
    <p:sldId id="1458" r:id="rId14"/>
    <p:sldId id="1459" r:id="rId15"/>
    <p:sldId id="1460" r:id="rId16"/>
    <p:sldId id="1461" r:id="rId17"/>
    <p:sldId id="1462" r:id="rId18"/>
    <p:sldId id="664" r:id="rId19"/>
    <p:sldId id="1463" r:id="rId20"/>
    <p:sldId id="791" r:id="rId21"/>
    <p:sldId id="792" r:id="rId22"/>
    <p:sldId id="666" r:id="rId23"/>
    <p:sldId id="1464" r:id="rId24"/>
    <p:sldId id="1466" r:id="rId25"/>
    <p:sldId id="1467" r:id="rId26"/>
    <p:sldId id="1468" r:id="rId27"/>
    <p:sldId id="1469" r:id="rId28"/>
    <p:sldId id="1470" r:id="rId29"/>
    <p:sldId id="1471" r:id="rId30"/>
    <p:sldId id="1472" r:id="rId31"/>
    <p:sldId id="1473" r:id="rId32"/>
    <p:sldId id="1474" r:id="rId33"/>
    <p:sldId id="1465" r:id="rId34"/>
    <p:sldId id="1360" r:id="rId35"/>
    <p:sldId id="1393" r:id="rId36"/>
    <p:sldId id="1394" r:id="rId37"/>
    <p:sldId id="1395" r:id="rId38"/>
    <p:sldId id="1475" r:id="rId39"/>
    <p:sldId id="1476" r:id="rId40"/>
    <p:sldId id="1477" r:id="rId41"/>
    <p:sldId id="1361" r:id="rId42"/>
    <p:sldId id="1478" r:id="rId43"/>
    <p:sldId id="1479" r:id="rId44"/>
    <p:sldId id="712" r:id="rId45"/>
    <p:sldId id="1480" r:id="rId46"/>
    <p:sldId id="1481" r:id="rId47"/>
    <p:sldId id="713" r:id="rId48"/>
    <p:sldId id="714" r:id="rId49"/>
    <p:sldId id="1482" r:id="rId50"/>
    <p:sldId id="728" r:id="rId51"/>
    <p:sldId id="752" r:id="rId52"/>
    <p:sldId id="730" r:id="rId53"/>
    <p:sldId id="1484" r:id="rId54"/>
    <p:sldId id="757" r:id="rId55"/>
    <p:sldId id="758" r:id="rId56"/>
    <p:sldId id="1485" r:id="rId57"/>
    <p:sldId id="1486" r:id="rId58"/>
    <p:sldId id="1487" r:id="rId59"/>
    <p:sldId id="1488" r:id="rId60"/>
    <p:sldId id="763" r:id="rId61"/>
    <p:sldId id="1489" r:id="rId62"/>
    <p:sldId id="1490" r:id="rId63"/>
    <p:sldId id="1511" r:id="rId64"/>
    <p:sldId id="1499" r:id="rId65"/>
    <p:sldId id="1500" r:id="rId66"/>
    <p:sldId id="1501" r:id="rId67"/>
    <p:sldId id="1502" r:id="rId68"/>
    <p:sldId id="1503" r:id="rId69"/>
    <p:sldId id="1504" r:id="rId70"/>
    <p:sldId id="1505" r:id="rId71"/>
    <p:sldId id="1506" r:id="rId72"/>
    <p:sldId id="1507" r:id="rId73"/>
    <p:sldId id="1508" r:id="rId74"/>
    <p:sldId id="1509" r:id="rId75"/>
    <p:sldId id="1510" r:id="rId76"/>
    <p:sldId id="888" r:id="rId77"/>
  </p:sldIdLst>
  <p:sldSz cx="9144000" cy="5143500" type="screen16x9"/>
  <p:notesSz cx="6797675" cy="4565650"/>
  <p:defaultTex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1620">
          <p15:clr>
            <a:srgbClr val="A4A3A4"/>
          </p15:clr>
        </p15:guide>
        <p15:guide id="2" pos="2881">
          <p15:clr>
            <a:srgbClr val="A4A3A4"/>
          </p15:clr>
        </p15:guide>
      </p15:sldGuideLst>
    </p:ext>
    <p:ext uri="{2D200454-40CA-4A62-9FC3-DE9A4176ACB9}">
      <p15:notesGuideLst xmlns:p15="http://schemas.microsoft.com/office/powerpoint/2012/main" xmlns="">
        <p15:guide id="1" orient="horz" pos="2139" userDrawn="1">
          <p15:clr>
            <a:srgbClr val="A4A3A4"/>
          </p15:clr>
        </p15:guide>
        <p15:guide id="2" pos="3124" userDrawn="1">
          <p15:clr>
            <a:srgbClr val="A4A3A4"/>
          </p15:clr>
        </p15:guide>
        <p15:guide id="3" orient="horz" pos="1439" userDrawn="1">
          <p15:clr>
            <a:srgbClr val="A4A3A4"/>
          </p15:clr>
        </p15:guide>
        <p15:guide id="4"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smail - [2010]" initials="i-[" lastIdx="3" clrIdx="0"/>
  <p:cmAuthor id="1" name="ASUS"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7E317"/>
    <a:srgbClr val="0000FF"/>
    <a:srgbClr val="CFCFCF"/>
    <a:srgbClr val="2DAEC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4" autoAdjust="0"/>
    <p:restoredTop sz="93171" autoAdjust="0"/>
  </p:normalViewPr>
  <p:slideViewPr>
    <p:cSldViewPr>
      <p:cViewPr varScale="1">
        <p:scale>
          <a:sx n="114" d="100"/>
          <a:sy n="114" d="100"/>
        </p:scale>
        <p:origin x="-624" y="0"/>
      </p:cViewPr>
      <p:guideLst>
        <p:guide orient="horz" pos="1620"/>
        <p:guide pos="2881"/>
      </p:guideLst>
    </p:cSldViewPr>
  </p:slideViewPr>
  <p:notesTextViewPr>
    <p:cViewPr>
      <p:scale>
        <a:sx n="1" d="1"/>
        <a:sy n="1" d="1"/>
      </p:scale>
      <p:origin x="0" y="0"/>
    </p:cViewPr>
  </p:notesTextViewPr>
  <p:sorterViewPr>
    <p:cViewPr>
      <p:scale>
        <a:sx n="108" d="100"/>
        <a:sy n="108" d="100"/>
      </p:scale>
      <p:origin x="0" y="0"/>
    </p:cViewPr>
  </p:sorterViewPr>
  <p:notesViewPr>
    <p:cSldViewPr>
      <p:cViewPr>
        <p:scale>
          <a:sx n="100" d="100"/>
          <a:sy n="100" d="100"/>
        </p:scale>
        <p:origin x="-858" y="-18"/>
      </p:cViewPr>
      <p:guideLst>
        <p:guide orient="horz" pos="2139"/>
        <p:guide orient="horz" pos="1439"/>
        <p:guide pos="3124"/>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FDI</c:v>
                </c:pt>
              </c:strCache>
            </c:strRef>
          </c:tx>
          <c:spPr>
            <a:solidFill>
              <a:srgbClr val="0070C0"/>
            </a:solidFill>
            <a:ln>
              <a:noFill/>
            </a:ln>
          </c:spPr>
          <c:invertIfNegative val="0"/>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462.52</c:v>
                </c:pt>
                <c:pt idx="1">
                  <c:v>511.81</c:v>
                </c:pt>
                <c:pt idx="2">
                  <c:v>732.46</c:v>
                </c:pt>
                <c:pt idx="3">
                  <c:v>1192.92</c:v>
                </c:pt>
                <c:pt idx="4">
                  <c:v>1326.56</c:v>
                </c:pt>
              </c:numCache>
            </c:numRef>
          </c:val>
          <c:extLst xmlns:c16r2="http://schemas.microsoft.com/office/drawing/2015/06/chart">
            <c:ext xmlns:c16="http://schemas.microsoft.com/office/drawing/2014/chart" uri="{C3380CC4-5D6E-409C-BE32-E72D297353CC}">
              <c16:uniqueId val="{00000000-110B-41A9-A4BD-E1B7D39EFBB6}"/>
            </c:ext>
          </c:extLst>
        </c:ser>
        <c:ser>
          <c:idx val="1"/>
          <c:order val="1"/>
          <c:tx>
            <c:strRef>
              <c:f>Sheet1!$C$1</c:f>
              <c:strCache>
                <c:ptCount val="1"/>
                <c:pt idx="0">
                  <c:v>DDI</c:v>
                </c:pt>
              </c:strCache>
            </c:strRef>
          </c:tx>
          <c:spPr>
            <a:solidFill>
              <a:srgbClr val="92D050"/>
            </a:solidFill>
            <a:ln>
              <a:noFill/>
            </a:ln>
          </c:spPr>
          <c:invertIfNegative val="0"/>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140.18</c:v>
                </c:pt>
                <c:pt idx="1">
                  <c:v>173.08</c:v>
                </c:pt>
                <c:pt idx="2">
                  <c:v>316.61</c:v>
                </c:pt>
                <c:pt idx="3">
                  <c:v>159.96</c:v>
                </c:pt>
                <c:pt idx="4">
                  <c:v>461.49</c:v>
                </c:pt>
              </c:numCache>
            </c:numRef>
          </c:val>
          <c:extLst xmlns:c16r2="http://schemas.microsoft.com/office/drawing/2015/06/chart">
            <c:ext xmlns:c16="http://schemas.microsoft.com/office/drawing/2014/chart" uri="{C3380CC4-5D6E-409C-BE32-E72D297353CC}">
              <c16:uniqueId val="{00000001-110B-41A9-A4BD-E1B7D39EFBB6}"/>
            </c:ext>
          </c:extLst>
        </c:ser>
        <c:ser>
          <c:idx val="2"/>
          <c:order val="2"/>
          <c:tx>
            <c:strRef>
              <c:f>Sheet1!$D$1</c:f>
              <c:strCache>
                <c:ptCount val="1"/>
                <c:pt idx="0">
                  <c:v>Total</c:v>
                </c:pt>
              </c:strCache>
            </c:strRef>
          </c:tx>
          <c:spPr>
            <a:solidFill>
              <a:srgbClr val="FFC000"/>
            </a:solidFill>
            <a:ln>
              <a:noFill/>
            </a:ln>
          </c:spPr>
          <c:invertIfNegative val="0"/>
          <c:cat>
            <c:numRef>
              <c:f>Sheet1!$A$2:$A$6</c:f>
              <c:numCache>
                <c:formatCode>General</c:formatCode>
                <c:ptCount val="5"/>
                <c:pt idx="0">
                  <c:v>2013</c:v>
                </c:pt>
                <c:pt idx="1">
                  <c:v>2014</c:v>
                </c:pt>
                <c:pt idx="2">
                  <c:v>2015</c:v>
                </c:pt>
                <c:pt idx="3">
                  <c:v>2016</c:v>
                </c:pt>
                <c:pt idx="4">
                  <c:v>2017</c:v>
                </c:pt>
              </c:numCache>
            </c:numRef>
          </c:cat>
          <c:val>
            <c:numRef>
              <c:f>Sheet1!$D$2:$D$6</c:f>
              <c:numCache>
                <c:formatCode>General</c:formatCode>
                <c:ptCount val="5"/>
                <c:pt idx="0">
                  <c:v>602.70000000000005</c:v>
                </c:pt>
                <c:pt idx="1">
                  <c:v>684.89</c:v>
                </c:pt>
                <c:pt idx="2">
                  <c:v>1049.07</c:v>
                </c:pt>
                <c:pt idx="3">
                  <c:v>1352.88</c:v>
                </c:pt>
                <c:pt idx="4">
                  <c:v>1788.05</c:v>
                </c:pt>
              </c:numCache>
            </c:numRef>
          </c:val>
          <c:extLst xmlns:c16r2="http://schemas.microsoft.com/office/drawing/2015/06/chart">
            <c:ext xmlns:c16="http://schemas.microsoft.com/office/drawing/2014/chart" uri="{C3380CC4-5D6E-409C-BE32-E72D297353CC}">
              <c16:uniqueId val="{00000002-110B-41A9-A4BD-E1B7D39EFBB6}"/>
            </c:ext>
          </c:extLst>
        </c:ser>
        <c:dLbls>
          <c:showLegendKey val="0"/>
          <c:showVal val="0"/>
          <c:showCatName val="0"/>
          <c:showSerName val="0"/>
          <c:showPercent val="0"/>
          <c:showBubbleSize val="0"/>
        </c:dLbls>
        <c:gapWidth val="150"/>
        <c:axId val="469743104"/>
        <c:axId val="469744640"/>
      </c:barChart>
      <c:catAx>
        <c:axId val="469743104"/>
        <c:scaling>
          <c:orientation val="minMax"/>
        </c:scaling>
        <c:delete val="0"/>
        <c:axPos val="b"/>
        <c:numFmt formatCode="General" sourceLinked="1"/>
        <c:majorTickMark val="out"/>
        <c:minorTickMark val="none"/>
        <c:tickLblPos val="nextTo"/>
        <c:txPr>
          <a:bodyPr/>
          <a:lstStyle/>
          <a:p>
            <a:pPr>
              <a:defRPr lang="en-GB"/>
            </a:pPr>
            <a:endParaRPr lang="en-US"/>
          </a:p>
        </c:txPr>
        <c:crossAx val="469744640"/>
        <c:crosses val="autoZero"/>
        <c:auto val="1"/>
        <c:lblAlgn val="ctr"/>
        <c:lblOffset val="100"/>
        <c:noMultiLvlLbl val="0"/>
      </c:catAx>
      <c:valAx>
        <c:axId val="469744640"/>
        <c:scaling>
          <c:orientation val="minMax"/>
          <c:max val="2000"/>
        </c:scaling>
        <c:delete val="0"/>
        <c:axPos val="l"/>
        <c:majorGridlines/>
        <c:title>
          <c:tx>
            <c:rich>
              <a:bodyPr rot="-5400000" vert="horz"/>
              <a:lstStyle/>
              <a:p>
                <a:pPr>
                  <a:defRPr lang="en-GB" sz="1200" b="1"/>
                </a:pPr>
                <a:r>
                  <a:rPr lang="id-ID" sz="1200" b="1" dirty="0"/>
                  <a:t>USD Million</a:t>
                </a:r>
              </a:p>
            </c:rich>
          </c:tx>
          <c:layout>
            <c:manualLayout>
              <c:xMode val="edge"/>
              <c:yMode val="edge"/>
              <c:x val="1.7668735555026113E-2"/>
              <c:y val="0.28672520106949034"/>
            </c:manualLayout>
          </c:layout>
          <c:overlay val="0"/>
        </c:title>
        <c:numFmt formatCode="General" sourceLinked="1"/>
        <c:majorTickMark val="out"/>
        <c:minorTickMark val="none"/>
        <c:tickLblPos val="nextTo"/>
        <c:txPr>
          <a:bodyPr/>
          <a:lstStyle/>
          <a:p>
            <a:pPr>
              <a:defRPr lang="en-GB" sz="1100"/>
            </a:pPr>
            <a:endParaRPr lang="en-US"/>
          </a:p>
        </c:txPr>
        <c:crossAx val="469743104"/>
        <c:crosses val="autoZero"/>
        <c:crossBetween val="between"/>
        <c:majorUnit val="500"/>
      </c:valAx>
      <c:dTable>
        <c:showHorzBorder val="1"/>
        <c:showVertBorder val="1"/>
        <c:showOutline val="1"/>
        <c:showKeys val="1"/>
        <c:txPr>
          <a:bodyPr/>
          <a:lstStyle/>
          <a:p>
            <a:pPr rtl="0">
              <a:defRPr lang="en-GB" sz="11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D0ECEF-F231-4535-B96B-F13527AA84CF}" type="doc">
      <dgm:prSet loTypeId="urn:microsoft.com/office/officeart/2005/8/layout/vList3#13" loCatId="list" qsTypeId="urn:microsoft.com/office/officeart/2005/8/quickstyle/simple1" qsCatId="simple" csTypeId="urn:microsoft.com/office/officeart/2005/8/colors/accent1_2" csCatId="accent1" phldr="0"/>
      <dgm:spPr/>
      <dgm:t>
        <a:bodyPr/>
        <a:lstStyle/>
        <a:p>
          <a:endParaRPr lang="en-US"/>
        </a:p>
      </dgm:t>
    </dgm:pt>
    <dgm:pt modelId="{D6AD6C79-CF05-4920-BB0C-979DD7B6C3B7}" type="pres">
      <dgm:prSet presAssocID="{E9D0ECEF-F231-4535-B96B-F13527AA84CF}" presName="linearFlow" presStyleCnt="0">
        <dgm:presLayoutVars>
          <dgm:dir/>
          <dgm:resizeHandles val="exact"/>
        </dgm:presLayoutVars>
      </dgm:prSet>
      <dgm:spPr/>
      <dgm:t>
        <a:bodyPr/>
        <a:lstStyle/>
        <a:p>
          <a:endParaRPr lang="en-US"/>
        </a:p>
      </dgm:t>
    </dgm:pt>
  </dgm:ptLst>
  <dgm:cxnLst>
    <dgm:cxn modelId="{EC6DDDAF-8A56-4F82-96CF-AF00073C4603}" type="presOf" srcId="{E9D0ECEF-F231-4535-B96B-F13527AA84CF}" destId="{D6AD6C79-CF05-4920-BB0C-979DD7B6C3B7}" srcOrd="0" destOrd="0" presId="urn:microsoft.com/office/officeart/2005/8/layout/vList3#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FAE742-4702-4A4A-9494-8CF4F8357CD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6909D1B-73BB-4B54-9A9C-E3E3E5EAB531}" type="pres">
      <dgm:prSet presAssocID="{E4FAE742-4702-4A4A-9494-8CF4F8357CD4}" presName="Name0" presStyleCnt="0">
        <dgm:presLayoutVars>
          <dgm:dir/>
          <dgm:animLvl val="lvl"/>
          <dgm:resizeHandles val="exact"/>
        </dgm:presLayoutVars>
      </dgm:prSet>
      <dgm:spPr/>
      <dgm:t>
        <a:bodyPr/>
        <a:lstStyle/>
        <a:p>
          <a:endParaRPr lang="en-US"/>
        </a:p>
      </dgm:t>
    </dgm:pt>
  </dgm:ptLst>
  <dgm:cxnLst>
    <dgm:cxn modelId="{6A0BC96D-850A-465E-ABBB-33927F18A9F5}" type="presOf" srcId="{E4FAE742-4702-4A4A-9494-8CF4F8357CD4}" destId="{56909D1B-73BB-4B54-9A9C-E3E3E5EAB531}"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D0ECEF-F231-4535-B96B-F13527AA84CF}" type="doc">
      <dgm:prSet loTypeId="urn:microsoft.com/office/officeart/2005/8/layout/vList3#1" loCatId="list" qsTypeId="urn:microsoft.com/office/officeart/2005/8/quickstyle/simple1" qsCatId="simple" csTypeId="urn:microsoft.com/office/officeart/2005/8/colors/accent1_2" csCatId="accent1" phldr="0"/>
      <dgm:spPr/>
      <dgm:t>
        <a:bodyPr/>
        <a:lstStyle/>
        <a:p>
          <a:endParaRPr lang="en-US"/>
        </a:p>
      </dgm:t>
    </dgm:pt>
    <dgm:pt modelId="{D6AD6C79-CF05-4920-BB0C-979DD7B6C3B7}" type="pres">
      <dgm:prSet presAssocID="{E9D0ECEF-F231-4535-B96B-F13527AA84CF}" presName="linearFlow" presStyleCnt="0">
        <dgm:presLayoutVars>
          <dgm:dir/>
          <dgm:resizeHandles val="exact"/>
        </dgm:presLayoutVars>
      </dgm:prSet>
      <dgm:spPr/>
      <dgm:t>
        <a:bodyPr/>
        <a:lstStyle/>
        <a:p>
          <a:endParaRPr lang="en-US"/>
        </a:p>
      </dgm:t>
    </dgm:pt>
  </dgm:ptLst>
  <dgm:cxnLst>
    <dgm:cxn modelId="{5679A741-BC1A-470D-A333-D6FB4AE8A1FA}" type="presOf" srcId="{E9D0ECEF-F231-4535-B96B-F13527AA84CF}" destId="{D6AD6C79-CF05-4920-BB0C-979DD7B6C3B7}" srcOrd="0" destOrd="0" presId="urn:microsoft.com/office/officeart/2005/8/layout/vList3#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FAE742-4702-4A4A-9494-8CF4F8357CD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6909D1B-73BB-4B54-9A9C-E3E3E5EAB531}" type="pres">
      <dgm:prSet presAssocID="{E4FAE742-4702-4A4A-9494-8CF4F8357CD4}" presName="Name0" presStyleCnt="0">
        <dgm:presLayoutVars>
          <dgm:dir/>
          <dgm:animLvl val="lvl"/>
          <dgm:resizeHandles val="exact"/>
        </dgm:presLayoutVars>
      </dgm:prSet>
      <dgm:spPr/>
      <dgm:t>
        <a:bodyPr/>
        <a:lstStyle/>
        <a:p>
          <a:endParaRPr lang="en-US"/>
        </a:p>
      </dgm:t>
    </dgm:pt>
  </dgm:ptLst>
  <dgm:cxnLst>
    <dgm:cxn modelId="{BD0A2C44-6F49-49F2-8977-72C3FF45C05F}" type="presOf" srcId="{E4FAE742-4702-4A4A-9494-8CF4F8357CD4}" destId="{56909D1B-73BB-4B54-9A9C-E3E3E5EAB531}" srcOrd="0" destOrd="0" presId="urn:microsoft.com/office/officeart/2005/8/layout/vList5"/>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1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7"/>
            <a:ext cx="2945183" cy="228101"/>
          </a:xfrm>
          <a:prstGeom prst="rect">
            <a:avLst/>
          </a:prstGeom>
        </p:spPr>
        <p:txBody>
          <a:bodyPr vert="horz" lIns="61907" tIns="30954" rIns="61907" bIns="30954" rtlCol="0"/>
          <a:lstStyle>
            <a:lvl1pPr algn="l">
              <a:defRPr sz="800"/>
            </a:lvl1pPr>
          </a:lstStyle>
          <a:p>
            <a:endParaRPr lang="id-ID"/>
          </a:p>
        </p:txBody>
      </p:sp>
      <p:sp>
        <p:nvSpPr>
          <p:cNvPr id="3" name="Date Placeholder 2"/>
          <p:cNvSpPr>
            <a:spLocks noGrp="1"/>
          </p:cNvSpPr>
          <p:nvPr>
            <p:ph type="dt" sz="quarter" idx="1"/>
          </p:nvPr>
        </p:nvSpPr>
        <p:spPr>
          <a:xfrm>
            <a:off x="3850914" y="7"/>
            <a:ext cx="2945183" cy="228101"/>
          </a:xfrm>
          <a:prstGeom prst="rect">
            <a:avLst/>
          </a:prstGeom>
        </p:spPr>
        <p:txBody>
          <a:bodyPr vert="horz" lIns="61907" tIns="30954" rIns="61907" bIns="30954" rtlCol="0"/>
          <a:lstStyle>
            <a:lvl1pPr algn="r">
              <a:defRPr sz="800"/>
            </a:lvl1pPr>
          </a:lstStyle>
          <a:p>
            <a:fld id="{F87DADD5-E89E-4CA8-8C15-9393D352C0F9}" type="datetimeFigureOut">
              <a:rPr lang="id-ID" smtClean="0"/>
              <a:t>07/01/2019</a:t>
            </a:fld>
            <a:endParaRPr lang="id-ID"/>
          </a:p>
        </p:txBody>
      </p:sp>
      <p:sp>
        <p:nvSpPr>
          <p:cNvPr id="4" name="Footer Placeholder 3"/>
          <p:cNvSpPr>
            <a:spLocks noGrp="1"/>
          </p:cNvSpPr>
          <p:nvPr>
            <p:ph type="ftr" sz="quarter" idx="2"/>
          </p:nvPr>
        </p:nvSpPr>
        <p:spPr>
          <a:xfrm>
            <a:off x="4" y="4336824"/>
            <a:ext cx="2945183" cy="228099"/>
          </a:xfrm>
          <a:prstGeom prst="rect">
            <a:avLst/>
          </a:prstGeom>
        </p:spPr>
        <p:txBody>
          <a:bodyPr vert="horz" lIns="61907" tIns="30954" rIns="61907" bIns="30954" rtlCol="0" anchor="b"/>
          <a:lstStyle>
            <a:lvl1pPr algn="l">
              <a:defRPr sz="800"/>
            </a:lvl1pPr>
          </a:lstStyle>
          <a:p>
            <a:endParaRPr lang="id-ID"/>
          </a:p>
        </p:txBody>
      </p:sp>
      <p:sp>
        <p:nvSpPr>
          <p:cNvPr id="5" name="Slide Number Placeholder 4"/>
          <p:cNvSpPr>
            <a:spLocks noGrp="1"/>
          </p:cNvSpPr>
          <p:nvPr>
            <p:ph type="sldNum" sz="quarter" idx="3"/>
          </p:nvPr>
        </p:nvSpPr>
        <p:spPr>
          <a:xfrm>
            <a:off x="3850914" y="4336824"/>
            <a:ext cx="2945183" cy="228099"/>
          </a:xfrm>
          <a:prstGeom prst="rect">
            <a:avLst/>
          </a:prstGeom>
        </p:spPr>
        <p:txBody>
          <a:bodyPr vert="horz" lIns="61907" tIns="30954" rIns="61907" bIns="30954" rtlCol="0" anchor="b"/>
          <a:lstStyle>
            <a:lvl1pPr algn="r">
              <a:defRPr sz="800"/>
            </a:lvl1pPr>
          </a:lstStyle>
          <a:p>
            <a:fld id="{7BF688F0-514A-44BB-9E5D-30A97B21AE83}" type="slidenum">
              <a:rPr lang="id-ID" smtClean="0"/>
              <a:t>‹#›</a:t>
            </a:fld>
            <a:endParaRPr lang="id-ID"/>
          </a:p>
        </p:txBody>
      </p:sp>
    </p:spTree>
    <p:extLst>
      <p:ext uri="{BB962C8B-B14F-4D97-AF65-F5344CB8AC3E}">
        <p14:creationId xmlns:p14="http://schemas.microsoft.com/office/powerpoint/2010/main" val="2603160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8"/>
            <a:ext cx="2945870" cy="228101"/>
          </a:xfrm>
          <a:prstGeom prst="rect">
            <a:avLst/>
          </a:prstGeom>
        </p:spPr>
        <p:txBody>
          <a:bodyPr vert="horz" lIns="61871" tIns="30935" rIns="61871" bIns="30935" rtlCol="0"/>
          <a:lstStyle>
            <a:lvl1pPr algn="l" defTabSz="471348" fontAlgn="auto">
              <a:spcBef>
                <a:spcPts val="0"/>
              </a:spcBef>
              <a:spcAft>
                <a:spcPts val="0"/>
              </a:spcAft>
              <a:defRPr sz="800">
                <a:latin typeface="+mn-lt"/>
                <a:ea typeface="+mn-ea"/>
                <a:cs typeface="+mn-cs"/>
              </a:defRPr>
            </a:lvl1pPr>
          </a:lstStyle>
          <a:p>
            <a:pPr>
              <a:defRPr/>
            </a:pPr>
            <a:endParaRPr lang="id-ID"/>
          </a:p>
        </p:txBody>
      </p:sp>
      <p:sp>
        <p:nvSpPr>
          <p:cNvPr id="3" name="Date Placeholder 2"/>
          <p:cNvSpPr>
            <a:spLocks noGrp="1"/>
          </p:cNvSpPr>
          <p:nvPr>
            <p:ph type="dt" idx="1"/>
          </p:nvPr>
        </p:nvSpPr>
        <p:spPr>
          <a:xfrm>
            <a:off x="3850222" y="8"/>
            <a:ext cx="2945870" cy="228101"/>
          </a:xfrm>
          <a:prstGeom prst="rect">
            <a:avLst/>
          </a:prstGeom>
        </p:spPr>
        <p:txBody>
          <a:bodyPr vert="horz" wrap="square" lIns="61871" tIns="30935" rIns="61871" bIns="30935" numCol="1" anchor="t" anchorCtr="0" compatLnSpc="1">
            <a:prstTxWarp prst="textNoShape">
              <a:avLst/>
            </a:prstTxWarp>
          </a:bodyPr>
          <a:lstStyle>
            <a:lvl1pPr algn="r" defTabSz="470744">
              <a:defRPr sz="800">
                <a:latin typeface="Calibri" charset="0"/>
                <a:cs typeface="Arial" charset="0"/>
              </a:defRPr>
            </a:lvl1pPr>
          </a:lstStyle>
          <a:p>
            <a:pPr>
              <a:defRPr/>
            </a:pPr>
            <a:fld id="{2BB2A7D3-B9DE-0747-8220-2C003B3F2A79}" type="datetimeFigureOut">
              <a:rPr lang="id-ID"/>
              <a:pPr>
                <a:defRPr/>
              </a:pPr>
              <a:t>07/01/2019</a:t>
            </a:fld>
            <a:endParaRPr lang="id-ID"/>
          </a:p>
        </p:txBody>
      </p:sp>
      <p:sp>
        <p:nvSpPr>
          <p:cNvPr id="4" name="Slide Image Placeholder 3"/>
          <p:cNvSpPr>
            <a:spLocks noGrp="1" noRot="1" noChangeAspect="1"/>
          </p:cNvSpPr>
          <p:nvPr>
            <p:ph type="sldImg" idx="2"/>
          </p:nvPr>
        </p:nvSpPr>
        <p:spPr>
          <a:xfrm>
            <a:off x="450850" y="153988"/>
            <a:ext cx="5945188" cy="3344862"/>
          </a:xfrm>
          <a:prstGeom prst="rect">
            <a:avLst/>
          </a:prstGeom>
          <a:noFill/>
          <a:ln w="12700">
            <a:solidFill>
              <a:prstClr val="black"/>
            </a:solidFill>
          </a:ln>
        </p:spPr>
        <p:txBody>
          <a:bodyPr vert="horz" lIns="61871" tIns="30935" rIns="61871" bIns="30935" rtlCol="0" anchor="ctr"/>
          <a:lstStyle/>
          <a:p>
            <a:pPr lvl="0"/>
            <a:endParaRPr lang="id-ID" noProof="0"/>
          </a:p>
        </p:txBody>
      </p:sp>
      <p:sp>
        <p:nvSpPr>
          <p:cNvPr id="5" name="Notes Placeholder 4"/>
          <p:cNvSpPr>
            <a:spLocks noGrp="1"/>
          </p:cNvSpPr>
          <p:nvPr>
            <p:ph type="body" sz="quarter" idx="3"/>
          </p:nvPr>
        </p:nvSpPr>
        <p:spPr>
          <a:xfrm>
            <a:off x="374942" y="3540291"/>
            <a:ext cx="6097364" cy="725461"/>
          </a:xfrm>
          <a:prstGeom prst="rect">
            <a:avLst/>
          </a:prstGeom>
        </p:spPr>
        <p:txBody>
          <a:bodyPr vert="horz" lIns="61871" tIns="30935" rIns="61871" bIns="3093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id-ID" noProof="0"/>
          </a:p>
        </p:txBody>
      </p:sp>
      <p:sp>
        <p:nvSpPr>
          <p:cNvPr id="6" name="Footer Placeholder 5"/>
          <p:cNvSpPr>
            <a:spLocks noGrp="1"/>
          </p:cNvSpPr>
          <p:nvPr>
            <p:ph type="ftr" sz="quarter" idx="4"/>
          </p:nvPr>
        </p:nvSpPr>
        <p:spPr>
          <a:xfrm>
            <a:off x="3" y="4336824"/>
            <a:ext cx="2945870" cy="228099"/>
          </a:xfrm>
          <a:prstGeom prst="rect">
            <a:avLst/>
          </a:prstGeom>
        </p:spPr>
        <p:txBody>
          <a:bodyPr vert="horz" lIns="61871" tIns="30935" rIns="61871" bIns="30935" rtlCol="0" anchor="b"/>
          <a:lstStyle>
            <a:lvl1pPr algn="l" defTabSz="471348" fontAlgn="auto">
              <a:spcBef>
                <a:spcPts val="0"/>
              </a:spcBef>
              <a:spcAft>
                <a:spcPts val="0"/>
              </a:spcAft>
              <a:defRPr sz="800">
                <a:latin typeface="+mn-lt"/>
                <a:ea typeface="+mn-ea"/>
                <a:cs typeface="+mn-cs"/>
              </a:defRPr>
            </a:lvl1pPr>
          </a:lstStyle>
          <a:p>
            <a:pPr>
              <a:defRPr/>
            </a:pPr>
            <a:endParaRPr lang="id-ID"/>
          </a:p>
        </p:txBody>
      </p:sp>
      <p:sp>
        <p:nvSpPr>
          <p:cNvPr id="7" name="Slide Number Placeholder 6"/>
          <p:cNvSpPr>
            <a:spLocks noGrp="1"/>
          </p:cNvSpPr>
          <p:nvPr>
            <p:ph type="sldNum" sz="quarter" idx="5"/>
          </p:nvPr>
        </p:nvSpPr>
        <p:spPr>
          <a:xfrm>
            <a:off x="3850222" y="4336824"/>
            <a:ext cx="2945870" cy="228099"/>
          </a:xfrm>
          <a:prstGeom prst="rect">
            <a:avLst/>
          </a:prstGeom>
        </p:spPr>
        <p:txBody>
          <a:bodyPr vert="horz" wrap="square" lIns="61871" tIns="30935" rIns="61871" bIns="30935" numCol="1" anchor="b" anchorCtr="0" compatLnSpc="1">
            <a:prstTxWarp prst="textNoShape">
              <a:avLst/>
            </a:prstTxWarp>
          </a:bodyPr>
          <a:lstStyle>
            <a:lvl1pPr algn="r" defTabSz="470744">
              <a:defRPr sz="800">
                <a:latin typeface="Calibri" charset="0"/>
                <a:cs typeface="Arial" charset="0"/>
              </a:defRPr>
            </a:lvl1pPr>
          </a:lstStyle>
          <a:p>
            <a:pPr>
              <a:defRPr/>
            </a:pPr>
            <a:fld id="{B6A3E888-32CE-4141-B226-F57B8E200309}" type="slidenum">
              <a:rPr lang="id-ID"/>
              <a:pPr>
                <a:defRPr/>
              </a:pPr>
              <a:t>‹#›</a:t>
            </a:fld>
            <a:endParaRPr lang="id-ID"/>
          </a:p>
        </p:txBody>
      </p:sp>
    </p:spTree>
    <p:extLst>
      <p:ext uri="{BB962C8B-B14F-4D97-AF65-F5344CB8AC3E}">
        <p14:creationId xmlns:p14="http://schemas.microsoft.com/office/powerpoint/2010/main" val="808902290"/>
      </p:ext>
    </p:extLst>
  </p:cSld>
  <p:clrMap bg1="lt1" tx1="dk1" bg2="lt2" tx2="dk2" accent1="accent1" accent2="accent2" accent3="accent3" accent4="accent4" accent5="accent5" accent6="accent6" hlink="hlink" folHlink="folHlink"/>
  <p:notesStyle>
    <a:lvl1pPr algn="l" defTabSz="693564" rtl="0" eaLnBrk="0" fontAlgn="base" hangingPunct="0">
      <a:spcBef>
        <a:spcPct val="30000"/>
      </a:spcBef>
      <a:spcAft>
        <a:spcPct val="0"/>
      </a:spcAft>
      <a:defRPr sz="1600" kern="1200">
        <a:solidFill>
          <a:schemeClr val="tx1"/>
        </a:solidFill>
        <a:latin typeface="+mn-lt"/>
        <a:ea typeface="ＭＳ Ｐゴシック" charset="0"/>
        <a:cs typeface="ＭＳ Ｐゴシック" charset="0"/>
      </a:defRPr>
    </a:lvl1pPr>
    <a:lvl2pPr marL="345987" algn="l" defTabSz="693564" rtl="0" eaLnBrk="0" fontAlgn="base" hangingPunct="0">
      <a:spcBef>
        <a:spcPct val="30000"/>
      </a:spcBef>
      <a:spcAft>
        <a:spcPct val="0"/>
      </a:spcAft>
      <a:defRPr sz="1600" kern="1200">
        <a:solidFill>
          <a:schemeClr val="tx1"/>
        </a:solidFill>
        <a:latin typeface="+mn-lt"/>
        <a:ea typeface="ＭＳ Ｐゴシック" charset="0"/>
        <a:cs typeface="+mn-cs"/>
      </a:defRPr>
    </a:lvl2pPr>
    <a:lvl3pPr marL="693564" algn="l" defTabSz="693564" rtl="0" eaLnBrk="0" fontAlgn="base" hangingPunct="0">
      <a:spcBef>
        <a:spcPct val="30000"/>
      </a:spcBef>
      <a:spcAft>
        <a:spcPct val="0"/>
      </a:spcAft>
      <a:defRPr sz="1600" kern="1200">
        <a:solidFill>
          <a:schemeClr val="tx1"/>
        </a:solidFill>
        <a:latin typeface="+mn-lt"/>
        <a:ea typeface="ＭＳ Ｐゴシック" charset="0"/>
        <a:cs typeface="+mn-cs"/>
      </a:defRPr>
    </a:lvl3pPr>
    <a:lvl4pPr marL="1041138" algn="l" defTabSz="693564" rtl="0" eaLnBrk="0" fontAlgn="base" hangingPunct="0">
      <a:spcBef>
        <a:spcPct val="30000"/>
      </a:spcBef>
      <a:spcAft>
        <a:spcPct val="0"/>
      </a:spcAft>
      <a:defRPr sz="1600" kern="1200">
        <a:solidFill>
          <a:schemeClr val="tx1"/>
        </a:solidFill>
        <a:latin typeface="+mn-lt"/>
        <a:ea typeface="ＭＳ Ｐゴシック" charset="0"/>
        <a:cs typeface="+mn-cs"/>
      </a:defRPr>
    </a:lvl4pPr>
    <a:lvl5pPr marL="1390300" algn="l" defTabSz="693564" rtl="0" eaLnBrk="0" fontAlgn="base" hangingPunct="0">
      <a:spcBef>
        <a:spcPct val="30000"/>
      </a:spcBef>
      <a:spcAft>
        <a:spcPct val="0"/>
      </a:spcAft>
      <a:defRPr sz="1600" kern="1200">
        <a:solidFill>
          <a:schemeClr val="tx1"/>
        </a:solidFill>
        <a:latin typeface="+mn-lt"/>
        <a:ea typeface="ＭＳ Ｐゴシック" charset="0"/>
        <a:cs typeface="+mn-cs"/>
      </a:defRPr>
    </a:lvl5pPr>
    <a:lvl6pPr marL="1738786" algn="l" defTabSz="695503" rtl="0" eaLnBrk="1" latinLnBrk="0" hangingPunct="1">
      <a:defRPr sz="900" kern="1200">
        <a:solidFill>
          <a:schemeClr val="tx1"/>
        </a:solidFill>
        <a:latin typeface="+mn-lt"/>
        <a:ea typeface="+mn-ea"/>
        <a:cs typeface="+mn-cs"/>
      </a:defRPr>
    </a:lvl6pPr>
    <a:lvl7pPr marL="2086545" algn="l" defTabSz="695503" rtl="0" eaLnBrk="1" latinLnBrk="0" hangingPunct="1">
      <a:defRPr sz="900" kern="1200">
        <a:solidFill>
          <a:schemeClr val="tx1"/>
        </a:solidFill>
        <a:latin typeface="+mn-lt"/>
        <a:ea typeface="+mn-ea"/>
        <a:cs typeface="+mn-cs"/>
      </a:defRPr>
    </a:lvl7pPr>
    <a:lvl8pPr marL="2434295" algn="l" defTabSz="695503" rtl="0" eaLnBrk="1" latinLnBrk="0" hangingPunct="1">
      <a:defRPr sz="900" kern="1200">
        <a:solidFill>
          <a:schemeClr val="tx1"/>
        </a:solidFill>
        <a:latin typeface="+mn-lt"/>
        <a:ea typeface="+mn-ea"/>
        <a:cs typeface="+mn-cs"/>
      </a:defRPr>
    </a:lvl8pPr>
    <a:lvl9pPr marL="2782080" algn="l" defTabSz="69550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a:xfrm>
            <a:off x="176653" y="3540291"/>
            <a:ext cx="6444369" cy="725461"/>
          </a:xfrm>
        </p:spPr>
        <p:txBody>
          <a:bodyPr/>
          <a:lstStyle/>
          <a:p>
            <a:pPr algn="just"/>
            <a:endParaRPr lang="en-US" sz="1200" b="1"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1</a:t>
            </a:fld>
            <a:endParaRPr lang="id-ID"/>
          </a:p>
        </p:txBody>
      </p:sp>
    </p:spTree>
    <p:extLst>
      <p:ext uri="{BB962C8B-B14F-4D97-AF65-F5344CB8AC3E}">
        <p14:creationId xmlns:p14="http://schemas.microsoft.com/office/powerpoint/2010/main" val="2589665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a:xfrm>
            <a:off x="176653" y="3540291"/>
            <a:ext cx="6444369" cy="725461"/>
          </a:xfrm>
        </p:spPr>
        <p:txBody>
          <a:bodyPr/>
          <a:lstStyle/>
          <a:p>
            <a:pPr algn="just"/>
            <a:endParaRPr lang="id-ID" sz="1200" b="1"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20</a:t>
            </a:fld>
            <a:endParaRPr lang="id-ID"/>
          </a:p>
        </p:txBody>
      </p:sp>
    </p:spTree>
    <p:extLst>
      <p:ext uri="{BB962C8B-B14F-4D97-AF65-F5344CB8AC3E}">
        <p14:creationId xmlns:p14="http://schemas.microsoft.com/office/powerpoint/2010/main" val="2987228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21</a:t>
            </a:fld>
            <a:endParaRPr lang="id-ID"/>
          </a:p>
        </p:txBody>
      </p:sp>
    </p:spTree>
    <p:extLst>
      <p:ext uri="{BB962C8B-B14F-4D97-AF65-F5344CB8AC3E}">
        <p14:creationId xmlns:p14="http://schemas.microsoft.com/office/powerpoint/2010/main" val="844707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34</a:t>
            </a:fld>
            <a:endParaRPr lang="id-ID"/>
          </a:p>
        </p:txBody>
      </p:sp>
    </p:spTree>
    <p:extLst>
      <p:ext uri="{BB962C8B-B14F-4D97-AF65-F5344CB8AC3E}">
        <p14:creationId xmlns:p14="http://schemas.microsoft.com/office/powerpoint/2010/main" val="844707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9"/>
        <p:cNvGrpSpPr/>
        <p:nvPr/>
      </p:nvGrpSpPr>
      <p:grpSpPr>
        <a:xfrm>
          <a:off x="0" y="0"/>
          <a:ext cx="0" cy="0"/>
          <a:chOff x="0" y="0"/>
          <a:chExt cx="0" cy="0"/>
        </a:xfrm>
      </p:grpSpPr>
      <p:sp>
        <p:nvSpPr>
          <p:cNvPr id="1690" name="Shape 1690"/>
          <p:cNvSpPr txBox="1">
            <a:spLocks noGrp="1"/>
          </p:cNvSpPr>
          <p:nvPr>
            <p:ph type="body" idx="1"/>
          </p:nvPr>
        </p:nvSpPr>
        <p:spPr>
          <a:xfrm>
            <a:off x="679768" y="2168688"/>
            <a:ext cx="5438139" cy="2054541"/>
          </a:xfrm>
          <a:prstGeom prst="rect">
            <a:avLst/>
          </a:prstGeom>
        </p:spPr>
        <p:txBody>
          <a:bodyPr lIns="95735" tIns="95735" rIns="95735" bIns="95735" anchor="t" anchorCtr="0">
            <a:noAutofit/>
          </a:bodyPr>
          <a:lstStyle/>
          <a:p>
            <a:pPr>
              <a:spcBef>
                <a:spcPts val="0"/>
              </a:spcBef>
            </a:pPr>
            <a:endParaRPr/>
          </a:p>
        </p:txBody>
      </p:sp>
      <p:sp>
        <p:nvSpPr>
          <p:cNvPr id="1691" name="Shape 1691"/>
          <p:cNvSpPr>
            <a:spLocks noGrp="1" noRot="1" noChangeAspect="1"/>
          </p:cNvSpPr>
          <p:nvPr>
            <p:ph type="sldImg" idx="2"/>
          </p:nvPr>
        </p:nvSpPr>
        <p:spPr>
          <a:xfrm>
            <a:off x="1878013" y="342900"/>
            <a:ext cx="3043237" cy="17113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3359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41</a:t>
            </a:fld>
            <a:endParaRPr lang="id-ID"/>
          </a:p>
        </p:txBody>
      </p:sp>
    </p:spTree>
    <p:extLst>
      <p:ext uri="{BB962C8B-B14F-4D97-AF65-F5344CB8AC3E}">
        <p14:creationId xmlns:p14="http://schemas.microsoft.com/office/powerpoint/2010/main" val="844707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3221">
              <a:defRPr/>
            </a:pPr>
            <a:fld id="{B290EC0F-5B0C-4413-B0B0-D207191F84B4}" type="slidenum">
              <a:rPr lang="id-ID" sz="1300" smtClean="0">
                <a:solidFill>
                  <a:prstClr val="black"/>
                </a:solidFill>
              </a:rPr>
              <a:pPr defTabSz="913221">
                <a:defRPr/>
              </a:pPr>
              <a:t>44</a:t>
            </a:fld>
            <a:endParaRPr lang="id-ID" sz="1300">
              <a:solidFill>
                <a:prstClr val="black"/>
              </a:solidFill>
            </a:endParaRPr>
          </a:p>
        </p:txBody>
      </p:sp>
    </p:spTree>
    <p:extLst>
      <p:ext uri="{BB962C8B-B14F-4D97-AF65-F5344CB8AC3E}">
        <p14:creationId xmlns:p14="http://schemas.microsoft.com/office/powerpoint/2010/main" val="374205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49</a:t>
            </a:fld>
            <a:endParaRPr lang="id-ID"/>
          </a:p>
        </p:txBody>
      </p:sp>
    </p:spTree>
    <p:extLst>
      <p:ext uri="{BB962C8B-B14F-4D97-AF65-F5344CB8AC3E}">
        <p14:creationId xmlns:p14="http://schemas.microsoft.com/office/powerpoint/2010/main" val="3691928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53</a:t>
            </a:fld>
            <a:endParaRPr lang="id-ID"/>
          </a:p>
        </p:txBody>
      </p:sp>
    </p:spTree>
    <p:extLst>
      <p:ext uri="{BB962C8B-B14F-4D97-AF65-F5344CB8AC3E}">
        <p14:creationId xmlns:p14="http://schemas.microsoft.com/office/powerpoint/2010/main" val="272959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56</a:t>
            </a:fld>
            <a:endParaRPr lang="id-ID"/>
          </a:p>
        </p:txBody>
      </p:sp>
    </p:spTree>
    <p:extLst>
      <p:ext uri="{BB962C8B-B14F-4D97-AF65-F5344CB8AC3E}">
        <p14:creationId xmlns:p14="http://schemas.microsoft.com/office/powerpoint/2010/main" val="1816010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B6A3E888-32CE-4141-B226-F57B8E200309}" type="slidenum">
              <a:rPr lang="id-ID" smtClean="0"/>
              <a:pPr>
                <a:defRPr/>
              </a:pPr>
              <a:t>61</a:t>
            </a:fld>
            <a:endParaRPr lang="id-ID"/>
          </a:p>
        </p:txBody>
      </p:sp>
    </p:spTree>
    <p:extLst>
      <p:ext uri="{BB962C8B-B14F-4D97-AF65-F5344CB8AC3E}">
        <p14:creationId xmlns:p14="http://schemas.microsoft.com/office/powerpoint/2010/main" val="1477553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solidFill>
                  <a:prstClr val="black"/>
                </a:solidFill>
              </a:rPr>
              <a:pPr>
                <a:defRPr/>
              </a:pPr>
              <a:t>63</a:t>
            </a:fld>
            <a:endParaRPr lang="id-ID">
              <a:solidFill>
                <a:prstClr val="black"/>
              </a:solidFill>
            </a:endParaRPr>
          </a:p>
        </p:txBody>
      </p:sp>
    </p:spTree>
    <p:extLst>
      <p:ext uri="{BB962C8B-B14F-4D97-AF65-F5344CB8AC3E}">
        <p14:creationId xmlns:p14="http://schemas.microsoft.com/office/powerpoint/2010/main" val="844707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53988"/>
            <a:ext cx="5848350" cy="3289300"/>
          </a:xfrm>
        </p:spPr>
      </p:sp>
      <p:sp>
        <p:nvSpPr>
          <p:cNvPr id="3" name="Notes Placeholder 2"/>
          <p:cNvSpPr>
            <a:spLocks noGrp="1"/>
          </p:cNvSpPr>
          <p:nvPr>
            <p:ph type="body" idx="1"/>
          </p:nvPr>
        </p:nvSpPr>
        <p:spPr/>
        <p:txBody>
          <a:bodyPr/>
          <a:lstStyle/>
          <a:p>
            <a:pPr algn="ctr" defTabSz="469678">
              <a:defRPr/>
            </a:pPr>
            <a:r>
              <a:rPr lang="en-GB" sz="1200" b="1" dirty="0"/>
              <a:t>Thank You</a:t>
            </a:r>
            <a:r>
              <a:rPr lang="id-ID" sz="1200" b="1" dirty="0"/>
              <a:t> very much.</a:t>
            </a:r>
            <a:endParaRPr lang="en-GB" sz="1200" b="1" dirty="0"/>
          </a:p>
          <a:p>
            <a:pPr algn="ctr"/>
            <a:endParaRPr lang="id-ID" sz="1200" b="1" dirty="0"/>
          </a:p>
        </p:txBody>
      </p:sp>
      <p:sp>
        <p:nvSpPr>
          <p:cNvPr id="4" name="Slide Number Placeholder 3"/>
          <p:cNvSpPr>
            <a:spLocks noGrp="1"/>
          </p:cNvSpPr>
          <p:nvPr>
            <p:ph type="sldNum" sz="quarter" idx="10"/>
          </p:nvPr>
        </p:nvSpPr>
        <p:spPr/>
        <p:txBody>
          <a:bodyPr/>
          <a:lstStyle/>
          <a:p>
            <a:pPr>
              <a:defRPr/>
            </a:pPr>
            <a:fld id="{B6A3E888-32CE-4141-B226-F57B8E200309}" type="slidenum">
              <a:rPr lang="id-ID" smtClean="0"/>
              <a:pPr>
                <a:defRPr/>
              </a:pPr>
              <a:t>76</a:t>
            </a:fld>
            <a:endParaRPr lang="id-ID"/>
          </a:p>
        </p:txBody>
      </p:sp>
    </p:spTree>
    <p:extLst>
      <p:ext uri="{BB962C8B-B14F-4D97-AF65-F5344CB8AC3E}">
        <p14:creationId xmlns:p14="http://schemas.microsoft.com/office/powerpoint/2010/main" val="795709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1217" y="3892975"/>
            <a:ext cx="5364869" cy="643217"/>
          </a:xfrm>
        </p:spPr>
        <p:txBody>
          <a:bodyPr anchor="b">
            <a:normAutofit/>
          </a:bodyPr>
          <a:lstStyle>
            <a:lvl1pPr algn="ctr">
              <a:defRPr sz="1900"/>
            </a:lvl1pPr>
          </a:lstStyle>
          <a:p>
            <a:r>
              <a:rPr lang="en-US" dirty="0"/>
              <a:t>Click to edit Master title style</a:t>
            </a:r>
            <a:endParaRPr lang="id-ID" dirty="0"/>
          </a:p>
        </p:txBody>
      </p:sp>
      <p:pic>
        <p:nvPicPr>
          <p:cNvPr id="3" name="Picture 4"/>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2"/>
            <a:ext cx="9144000" cy="494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7668346" y="4227939"/>
            <a:ext cx="1475656" cy="68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668346" y="4271255"/>
            <a:ext cx="1452249" cy="532743"/>
          </a:xfrm>
          <a:prstGeom prst="rect">
            <a:avLst/>
          </a:prstGeom>
        </p:spPr>
      </p:pic>
    </p:spTree>
    <p:extLst>
      <p:ext uri="{BB962C8B-B14F-4D97-AF65-F5344CB8AC3E}">
        <p14:creationId xmlns:p14="http://schemas.microsoft.com/office/powerpoint/2010/main" val="2546676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3" y="-116299"/>
            <a:ext cx="7886700" cy="994172"/>
          </a:xfrm>
        </p:spPr>
        <p:txBody>
          <a:bodyPr>
            <a:normAutofit/>
          </a:bodyPr>
          <a:lstStyle>
            <a:lvl1pPr>
              <a:defRPr sz="2400"/>
            </a:lvl1pPr>
          </a:lstStyle>
          <a:p>
            <a:r>
              <a:rPr lang="en-US"/>
              <a:t>Click to edit Master title style</a:t>
            </a:r>
            <a:endParaRPr lang="id-ID"/>
          </a:p>
        </p:txBody>
      </p:sp>
      <p:sp>
        <p:nvSpPr>
          <p:cNvPr id="3" name="Content Placeholder 2"/>
          <p:cNvSpPr>
            <a:spLocks noGrp="1"/>
          </p:cNvSpPr>
          <p:nvPr>
            <p:ph idx="1"/>
          </p:nvPr>
        </p:nvSpPr>
        <p:spPr>
          <a:xfrm>
            <a:off x="297636" y="1120961"/>
            <a:ext cx="7886700" cy="3263504"/>
          </a:xfrm>
        </p:spPr>
        <p:txBody>
          <a:bodyPr/>
          <a:lstStyle>
            <a:lvl1pPr>
              <a:defRPr>
                <a:latin typeface="Arial Black" pitchFamily="34" charset="0"/>
              </a:defRPr>
            </a:lvl1pPr>
            <a:lvl2pPr>
              <a:defRPr>
                <a:latin typeface="Arial Black" pitchFamily="34" charset="0"/>
              </a:defRPr>
            </a:lvl2pPr>
            <a:lvl3pPr>
              <a:defRPr>
                <a:latin typeface="Arial Black" pitchFamily="34" charset="0"/>
              </a:defRPr>
            </a:lvl3pPr>
            <a:lvl4pPr>
              <a:defRPr>
                <a:latin typeface="Arial Black" pitchFamily="34" charset="0"/>
              </a:defRPr>
            </a:lvl4pPr>
            <a:lvl5pPr>
              <a:defRPr>
                <a:latin typeface="Arial Black"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d-ID" dirty="0"/>
          </a:p>
        </p:txBody>
      </p:sp>
      <p:sp>
        <p:nvSpPr>
          <p:cNvPr id="5" name="Slide Number Placeholder 5"/>
          <p:cNvSpPr>
            <a:spLocks noGrp="1"/>
          </p:cNvSpPr>
          <p:nvPr>
            <p:ph type="sldNum" sz="quarter" idx="10"/>
          </p:nvPr>
        </p:nvSpPr>
        <p:spPr/>
        <p:txBody>
          <a:bodyPr/>
          <a:lstStyle>
            <a:lvl1pPr defTabSz="695150">
              <a:defRPr sz="1400"/>
            </a:lvl1pPr>
          </a:lstStyle>
          <a:p>
            <a:pPr>
              <a:defRPr/>
            </a:pPr>
            <a:fld id="{70ADE3BD-14F6-E248-81BB-AD56D6E7C095}" type="slidenum">
              <a:rPr lang="id-ID"/>
              <a:pPr>
                <a:defRPr/>
              </a:pPr>
              <a:t>‹#›</a:t>
            </a:fld>
            <a:endParaRPr lang="id-ID"/>
          </a:p>
        </p:txBody>
      </p:sp>
      <p:grpSp>
        <p:nvGrpSpPr>
          <p:cNvPr id="12" name="Group 11"/>
          <p:cNvGrpSpPr/>
          <p:nvPr userDrawn="1"/>
        </p:nvGrpSpPr>
        <p:grpSpPr>
          <a:xfrm>
            <a:off x="8244408" y="0"/>
            <a:ext cx="899592" cy="563620"/>
            <a:chOff x="8244408" y="0"/>
            <a:chExt cx="899592" cy="563620"/>
          </a:xfrm>
        </p:grpSpPr>
        <p:sp>
          <p:nvSpPr>
            <p:cNvPr id="6" name="Rectangle 5"/>
            <p:cNvSpPr/>
            <p:nvPr userDrawn="1"/>
          </p:nvSpPr>
          <p:spPr>
            <a:xfrm>
              <a:off x="8244408" y="0"/>
              <a:ext cx="899592"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userDrawn="1"/>
          </p:nvSpPr>
          <p:spPr>
            <a:xfrm>
              <a:off x="8892480" y="0"/>
              <a:ext cx="251520" cy="563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8172403" y="94793"/>
            <a:ext cx="971600" cy="356422"/>
          </a:xfrm>
          <a:prstGeom prst="rect">
            <a:avLst/>
          </a:prstGeom>
        </p:spPr>
      </p:pic>
    </p:spTree>
    <p:extLst>
      <p:ext uri="{BB962C8B-B14F-4D97-AF65-F5344CB8AC3E}">
        <p14:creationId xmlns:p14="http://schemas.microsoft.com/office/powerpoint/2010/main" val="1143350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420" tIns="30733" rIns="61420" bIns="30733"/>
          <a:lstStyle>
            <a:lvl1pPr defTabSz="908050" eaLnBrk="0" hangingPunct="0">
              <a:defRPr sz="1400">
                <a:solidFill>
                  <a:schemeClr val="tx1"/>
                </a:solidFill>
                <a:latin typeface="Arial" charset="0"/>
                <a:ea typeface="ＭＳ Ｐゴシック" charset="0"/>
                <a:cs typeface="Arial" charset="0"/>
              </a:defRPr>
            </a:lvl1pPr>
            <a:lvl2pPr marL="742950" indent="-285750" defTabSz="908050" eaLnBrk="0" hangingPunct="0">
              <a:defRPr sz="1400">
                <a:solidFill>
                  <a:schemeClr val="tx1"/>
                </a:solidFill>
                <a:latin typeface="Arial" charset="0"/>
                <a:ea typeface="Arial" charset="0"/>
                <a:cs typeface="Arial" charset="0"/>
              </a:defRPr>
            </a:lvl2pPr>
            <a:lvl3pPr marL="1143000" indent="-228600" defTabSz="908050" eaLnBrk="0" hangingPunct="0">
              <a:defRPr sz="1400">
                <a:solidFill>
                  <a:schemeClr val="tx1"/>
                </a:solidFill>
                <a:latin typeface="Arial" charset="0"/>
                <a:ea typeface="Arial" charset="0"/>
                <a:cs typeface="Arial" charset="0"/>
              </a:defRPr>
            </a:lvl3pPr>
            <a:lvl4pPr marL="1600200" indent="-228600" defTabSz="908050" eaLnBrk="0" hangingPunct="0">
              <a:defRPr sz="1400">
                <a:solidFill>
                  <a:schemeClr val="tx1"/>
                </a:solidFill>
                <a:latin typeface="Arial" charset="0"/>
                <a:ea typeface="Arial" charset="0"/>
                <a:cs typeface="Arial" charset="0"/>
              </a:defRPr>
            </a:lvl4pPr>
            <a:lvl5pPr marL="2057400" indent="-228600" defTabSz="908050" eaLnBrk="0" hangingPunct="0">
              <a:defRPr sz="1400">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29858C91-B138-F346-BB72-71CE8675F73D}"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sp>
        <p:nvSpPr>
          <p:cNvPr id="7" name="Rectangle 6"/>
          <p:cNvSpPr/>
          <p:nvPr userDrawn="1"/>
        </p:nvSpPr>
        <p:spPr>
          <a:xfrm>
            <a:off x="7884370" y="4011910"/>
            <a:ext cx="125963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878731" y="4011915"/>
            <a:ext cx="1265273" cy="464153"/>
          </a:xfrm>
          <a:prstGeom prst="rect">
            <a:avLst/>
          </a:prstGeom>
        </p:spPr>
      </p:pic>
    </p:spTree>
    <p:extLst>
      <p:ext uri="{BB962C8B-B14F-4D97-AF65-F5344CB8AC3E}">
        <p14:creationId xmlns:p14="http://schemas.microsoft.com/office/powerpoint/2010/main" val="1906751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DFD2E285-3943-2545-8FEF-2A54C0913C99}" type="slidenum">
              <a:rPr lang="id-ID"/>
              <a:pPr>
                <a:defRPr/>
              </a:pPr>
              <a:t>‹#›</a:t>
            </a:fld>
            <a:endParaRPr lang="id-ID"/>
          </a:p>
        </p:txBody>
      </p:sp>
      <p:grpSp>
        <p:nvGrpSpPr>
          <p:cNvPr id="4" name="Group 3"/>
          <p:cNvGrpSpPr/>
          <p:nvPr userDrawn="1"/>
        </p:nvGrpSpPr>
        <p:grpSpPr>
          <a:xfrm>
            <a:off x="8244408" y="2"/>
            <a:ext cx="899592" cy="491901"/>
            <a:chOff x="8244408" y="0"/>
            <a:chExt cx="899592" cy="491901"/>
          </a:xfrm>
        </p:grpSpPr>
        <p:sp>
          <p:nvSpPr>
            <p:cNvPr id="5" name="Rectangle 4"/>
            <p:cNvSpPr/>
            <p:nvPr userDrawn="1"/>
          </p:nvSpPr>
          <p:spPr>
            <a:xfrm>
              <a:off x="8244408" y="0"/>
              <a:ext cx="899592" cy="339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userDrawn="1"/>
          </p:nvSpPr>
          <p:spPr>
            <a:xfrm>
              <a:off x="8770404" y="0"/>
              <a:ext cx="373596" cy="4919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8" name="Picture 7"/>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8337807" y="78023"/>
            <a:ext cx="712794" cy="261481"/>
          </a:xfrm>
          <a:prstGeom prst="rect">
            <a:avLst/>
          </a:prstGeom>
        </p:spPr>
      </p:pic>
    </p:spTree>
    <p:extLst>
      <p:ext uri="{BB962C8B-B14F-4D97-AF65-F5344CB8AC3E}">
        <p14:creationId xmlns:p14="http://schemas.microsoft.com/office/powerpoint/2010/main" val="1369374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207C9526-85F6-2C4A-8A23-37C03C3B54FC}" type="slidenum">
              <a:rPr lang="id-ID"/>
              <a:pPr>
                <a:defRPr/>
              </a:pPr>
              <a:t>‹#›</a:t>
            </a:fld>
            <a:endParaRPr lang="id-ID"/>
          </a:p>
        </p:txBody>
      </p:sp>
    </p:spTree>
    <p:extLst>
      <p:ext uri="{BB962C8B-B14F-4D97-AF65-F5344CB8AC3E}">
        <p14:creationId xmlns:p14="http://schemas.microsoft.com/office/powerpoint/2010/main" val="3848622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20" y="3892975"/>
            <a:ext cx="5364869" cy="643217"/>
          </a:xfrm>
        </p:spPr>
        <p:txBody>
          <a:bodyPr anchor="b">
            <a:normAutofit/>
          </a:bodyPr>
          <a:lstStyle>
            <a:lvl1pPr algn="ctr">
              <a:defRPr sz="1900"/>
            </a:lvl1pPr>
          </a:lstStyle>
          <a:p>
            <a:r>
              <a:rPr lang="en-US" dirty="0"/>
              <a:t>Click to edit Master title style</a:t>
            </a:r>
            <a:endParaRPr lang="id-ID" dirty="0"/>
          </a:p>
        </p:txBody>
      </p:sp>
    </p:spTree>
    <p:extLst>
      <p:ext uri="{BB962C8B-B14F-4D97-AF65-F5344CB8AC3E}">
        <p14:creationId xmlns:p14="http://schemas.microsoft.com/office/powerpoint/2010/main" val="4747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450" tIns="30747" rIns="61450" bIns="30747"/>
          <a:lstStyle>
            <a:lvl1pPr defTabSz="908050" eaLnBrk="0" hangingPunct="0">
              <a:defRPr sz="1400">
                <a:solidFill>
                  <a:schemeClr val="tx1"/>
                </a:solidFill>
                <a:latin typeface="Arial" charset="0"/>
                <a:ea typeface="ＭＳ Ｐゴシック" charset="0"/>
                <a:cs typeface="Arial" charset="0"/>
              </a:defRPr>
            </a:lvl1pPr>
            <a:lvl2pPr marL="742950" indent="-285750" defTabSz="908050" eaLnBrk="0" hangingPunct="0">
              <a:defRPr sz="1400">
                <a:solidFill>
                  <a:schemeClr val="tx1"/>
                </a:solidFill>
                <a:latin typeface="Arial" charset="0"/>
                <a:ea typeface="Arial" charset="0"/>
                <a:cs typeface="Arial" charset="0"/>
              </a:defRPr>
            </a:lvl2pPr>
            <a:lvl3pPr marL="1143000" indent="-228600" defTabSz="908050" eaLnBrk="0" hangingPunct="0">
              <a:defRPr sz="1400">
                <a:solidFill>
                  <a:schemeClr val="tx1"/>
                </a:solidFill>
                <a:latin typeface="Arial" charset="0"/>
                <a:ea typeface="Arial" charset="0"/>
                <a:cs typeface="Arial" charset="0"/>
              </a:defRPr>
            </a:lvl3pPr>
            <a:lvl4pPr marL="1600200" indent="-228600" defTabSz="908050" eaLnBrk="0" hangingPunct="0">
              <a:defRPr sz="1400">
                <a:solidFill>
                  <a:schemeClr val="tx1"/>
                </a:solidFill>
                <a:latin typeface="Arial" charset="0"/>
                <a:ea typeface="Arial" charset="0"/>
                <a:cs typeface="Arial" charset="0"/>
              </a:defRPr>
            </a:lvl4pPr>
            <a:lvl5pPr marL="2057400" indent="-228600" defTabSz="908050" eaLnBrk="0" hangingPunct="0">
              <a:defRPr sz="1400">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DBB3E705-3B49-A946-87D2-A52A32311A39}"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grpSp>
        <p:nvGrpSpPr>
          <p:cNvPr id="4" name="Group 3"/>
          <p:cNvGrpSpPr/>
          <p:nvPr userDrawn="1"/>
        </p:nvGrpSpPr>
        <p:grpSpPr>
          <a:xfrm>
            <a:off x="7899762" y="3997150"/>
            <a:ext cx="1234853" cy="662832"/>
            <a:chOff x="7668344" y="4156428"/>
            <a:chExt cx="1475656" cy="792088"/>
          </a:xfrm>
        </p:grpSpPr>
        <p:sp>
          <p:nvSpPr>
            <p:cNvPr id="5" name="Rectangle 4"/>
            <p:cNvSpPr/>
            <p:nvPr userDrawn="1"/>
          </p:nvSpPr>
          <p:spPr>
            <a:xfrm>
              <a:off x="7668344" y="4156428"/>
              <a:ext cx="1475656"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94104" y="4288900"/>
              <a:ext cx="1224136" cy="527144"/>
            </a:xfrm>
            <a:prstGeom prst="rect">
              <a:avLst/>
            </a:prstGeom>
          </p:spPr>
        </p:pic>
      </p:grpSp>
    </p:spTree>
    <p:extLst>
      <p:ext uri="{BB962C8B-B14F-4D97-AF65-F5344CB8AC3E}">
        <p14:creationId xmlns:p14="http://schemas.microsoft.com/office/powerpoint/2010/main" val="403660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AC9B0E4C-51C5-F940-87E6-232FFBB89479}" type="slidenum">
              <a:rPr lang="id-ID"/>
              <a:pPr>
                <a:defRPr/>
              </a:pPr>
              <a:t>‹#›</a:t>
            </a:fld>
            <a:endParaRPr lang="id-ID"/>
          </a:p>
        </p:txBody>
      </p:sp>
    </p:spTree>
    <p:extLst>
      <p:ext uri="{BB962C8B-B14F-4D97-AF65-F5344CB8AC3E}">
        <p14:creationId xmlns:p14="http://schemas.microsoft.com/office/powerpoint/2010/main" val="92542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26" y="3892975"/>
            <a:ext cx="5364869" cy="643217"/>
          </a:xfrm>
        </p:spPr>
        <p:txBody>
          <a:bodyPr anchor="b">
            <a:normAutofit/>
          </a:bodyPr>
          <a:lstStyle>
            <a:lvl1pPr algn="ctr">
              <a:defRPr sz="1900"/>
            </a:lvl1pPr>
          </a:lstStyle>
          <a:p>
            <a:r>
              <a:rPr lang="en-US" dirty="0"/>
              <a:t>Click to edit Master title style</a:t>
            </a:r>
            <a:endParaRPr lang="id-ID" dirty="0"/>
          </a:p>
        </p:txBody>
      </p:sp>
    </p:spTree>
    <p:extLst>
      <p:ext uri="{BB962C8B-B14F-4D97-AF65-F5344CB8AC3E}">
        <p14:creationId xmlns:p14="http://schemas.microsoft.com/office/powerpoint/2010/main" val="719418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511" tIns="30777" rIns="61511" bIns="30777"/>
          <a:lstStyle>
            <a:lvl1pPr defTabSz="908050" eaLnBrk="0" hangingPunct="0">
              <a:defRPr sz="1400">
                <a:solidFill>
                  <a:schemeClr val="tx1"/>
                </a:solidFill>
                <a:latin typeface="Arial" charset="0"/>
                <a:ea typeface="ＭＳ Ｐゴシック" charset="0"/>
                <a:cs typeface="Arial" charset="0"/>
              </a:defRPr>
            </a:lvl1pPr>
            <a:lvl2pPr marL="742950" indent="-285750" defTabSz="908050" eaLnBrk="0" hangingPunct="0">
              <a:defRPr sz="1400">
                <a:solidFill>
                  <a:schemeClr val="tx1"/>
                </a:solidFill>
                <a:latin typeface="Arial" charset="0"/>
                <a:ea typeface="Arial" charset="0"/>
                <a:cs typeface="Arial" charset="0"/>
              </a:defRPr>
            </a:lvl2pPr>
            <a:lvl3pPr marL="1143000" indent="-228600" defTabSz="908050" eaLnBrk="0" hangingPunct="0">
              <a:defRPr sz="1400">
                <a:solidFill>
                  <a:schemeClr val="tx1"/>
                </a:solidFill>
                <a:latin typeface="Arial" charset="0"/>
                <a:ea typeface="Arial" charset="0"/>
                <a:cs typeface="Arial" charset="0"/>
              </a:defRPr>
            </a:lvl3pPr>
            <a:lvl4pPr marL="1600200" indent="-228600" defTabSz="908050" eaLnBrk="0" hangingPunct="0">
              <a:defRPr sz="1400">
                <a:solidFill>
                  <a:schemeClr val="tx1"/>
                </a:solidFill>
                <a:latin typeface="Arial" charset="0"/>
                <a:ea typeface="Arial" charset="0"/>
                <a:cs typeface="Arial" charset="0"/>
              </a:defRPr>
            </a:lvl4pPr>
            <a:lvl5pPr marL="2057400" indent="-228600" defTabSz="908050" eaLnBrk="0" hangingPunct="0">
              <a:defRPr sz="1400">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1A57D690-4BD8-1D4D-A5D5-82D01DDA2946}"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spTree>
    <p:extLst>
      <p:ext uri="{BB962C8B-B14F-4D97-AF65-F5344CB8AC3E}">
        <p14:creationId xmlns:p14="http://schemas.microsoft.com/office/powerpoint/2010/main" val="1462417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1CD330FF-215A-EA46-AFBB-2E57F9755C6F}" type="slidenum">
              <a:rPr lang="id-ID"/>
              <a:pPr>
                <a:defRPr/>
              </a:pPr>
              <a:t>‹#›</a:t>
            </a:fld>
            <a:endParaRPr lang="id-ID"/>
          </a:p>
        </p:txBody>
      </p:sp>
    </p:spTree>
    <p:extLst>
      <p:ext uri="{BB962C8B-B14F-4D97-AF65-F5344CB8AC3E}">
        <p14:creationId xmlns:p14="http://schemas.microsoft.com/office/powerpoint/2010/main" val="3885384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65" y="3892975"/>
            <a:ext cx="5364869" cy="643217"/>
          </a:xfrm>
        </p:spPr>
        <p:txBody>
          <a:bodyPr anchor="b">
            <a:normAutofit/>
          </a:bodyPr>
          <a:lstStyle>
            <a:lvl1pPr algn="ctr">
              <a:defRPr sz="1900"/>
            </a:lvl1pPr>
          </a:lstStyle>
          <a:p>
            <a:r>
              <a:rPr lang="en-US" dirty="0"/>
              <a:t>Click to edit Master title style</a:t>
            </a:r>
            <a:endParaRPr lang="id-ID" dirty="0"/>
          </a:p>
        </p:txBody>
      </p:sp>
    </p:spTree>
    <p:extLst>
      <p:ext uri="{BB962C8B-B14F-4D97-AF65-F5344CB8AC3E}">
        <p14:creationId xmlns:p14="http://schemas.microsoft.com/office/powerpoint/2010/main" val="3120804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735" tIns="30889" rIns="61735" bIns="30889"/>
          <a:lstStyle>
            <a:lvl1pPr defTabSz="911225" eaLnBrk="0" hangingPunct="0">
              <a:defRPr sz="1400">
                <a:solidFill>
                  <a:schemeClr val="tx1"/>
                </a:solidFill>
                <a:latin typeface="Arial" charset="0"/>
                <a:ea typeface="ＭＳ Ｐゴシック" charset="0"/>
                <a:cs typeface="Arial" charset="0"/>
              </a:defRPr>
            </a:lvl1pPr>
            <a:lvl2pPr marL="742950" indent="-285750" defTabSz="911225" eaLnBrk="0" hangingPunct="0">
              <a:defRPr sz="1400">
                <a:solidFill>
                  <a:schemeClr val="tx1"/>
                </a:solidFill>
                <a:latin typeface="Arial" charset="0"/>
                <a:ea typeface="Arial" charset="0"/>
                <a:cs typeface="Arial" charset="0"/>
              </a:defRPr>
            </a:lvl2pPr>
            <a:lvl3pPr marL="1143000" indent="-228600" defTabSz="911225" eaLnBrk="0" hangingPunct="0">
              <a:defRPr sz="1400">
                <a:solidFill>
                  <a:schemeClr val="tx1"/>
                </a:solidFill>
                <a:latin typeface="Arial" charset="0"/>
                <a:ea typeface="Arial" charset="0"/>
                <a:cs typeface="Arial" charset="0"/>
              </a:defRPr>
            </a:lvl3pPr>
            <a:lvl4pPr marL="1600200" indent="-228600" defTabSz="911225" eaLnBrk="0" hangingPunct="0">
              <a:defRPr sz="1400">
                <a:solidFill>
                  <a:schemeClr val="tx1"/>
                </a:solidFill>
                <a:latin typeface="Arial" charset="0"/>
                <a:ea typeface="Arial" charset="0"/>
                <a:cs typeface="Arial" charset="0"/>
              </a:defRPr>
            </a:lvl4pPr>
            <a:lvl5pPr marL="2057400" indent="-228600" defTabSz="911225" eaLnBrk="0" hangingPunct="0">
              <a:defRPr sz="1400">
                <a:solidFill>
                  <a:schemeClr val="tx1"/>
                </a:solidFill>
                <a:latin typeface="Arial" charset="0"/>
                <a:ea typeface="Arial" charset="0"/>
                <a:cs typeface="Arial" charset="0"/>
              </a:defRPr>
            </a:lvl5pPr>
            <a:lvl6pPr marL="2514600" indent="-228600" defTabSz="911225"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11225"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11225"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11225"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FD26CFFF-9D39-FF4E-ACB3-99D169A9CFE1}"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spTree>
    <p:extLst>
      <p:ext uri="{BB962C8B-B14F-4D97-AF65-F5344CB8AC3E}">
        <p14:creationId xmlns:p14="http://schemas.microsoft.com/office/powerpoint/2010/main" val="3578333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F691FAB7-701F-3C43-9002-618B47692861}" type="slidenum">
              <a:rPr lang="id-ID"/>
              <a:pPr>
                <a:defRPr/>
              </a:pPr>
              <a:t>‹#›</a:t>
            </a:fld>
            <a:endParaRPr lang="id-ID"/>
          </a:p>
        </p:txBody>
      </p:sp>
    </p:spTree>
    <p:extLst>
      <p:ext uri="{BB962C8B-B14F-4D97-AF65-F5344CB8AC3E}">
        <p14:creationId xmlns:p14="http://schemas.microsoft.com/office/powerpoint/2010/main" val="2750418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671A25DE-2AB5-1A4F-B0E4-D8A23B835DDC}" type="slidenum">
              <a:rPr lang="id-ID"/>
              <a:pPr>
                <a:defRPr/>
              </a:pPr>
              <a:t>‹#›</a:t>
            </a:fld>
            <a:endParaRPr lang="id-ID"/>
          </a:p>
        </p:txBody>
      </p:sp>
    </p:spTree>
    <p:extLst>
      <p:ext uri="{BB962C8B-B14F-4D97-AF65-F5344CB8AC3E}">
        <p14:creationId xmlns:p14="http://schemas.microsoft.com/office/powerpoint/2010/main" val="256411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77" y="3892947"/>
            <a:ext cx="5364869" cy="643217"/>
          </a:xfrm>
        </p:spPr>
        <p:txBody>
          <a:bodyPr anchor="b">
            <a:normAutofit/>
          </a:bodyPr>
          <a:lstStyle>
            <a:lvl1pPr algn="ctr">
              <a:defRPr sz="2100"/>
            </a:lvl1pPr>
          </a:lstStyle>
          <a:p>
            <a:r>
              <a:rPr lang="en-US" dirty="0"/>
              <a:t>Click to edit Master title style</a:t>
            </a:r>
            <a:endParaRPr lang="id-ID" dirty="0"/>
          </a:p>
        </p:txBody>
      </p:sp>
    </p:spTree>
    <p:extLst>
      <p:ext uri="{BB962C8B-B14F-4D97-AF65-F5344CB8AC3E}">
        <p14:creationId xmlns:p14="http://schemas.microsoft.com/office/powerpoint/2010/main" val="22905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5" y="-74609"/>
            <a:ext cx="9174163"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6002" y="4881585"/>
            <a:ext cx="508000" cy="357187"/>
          </a:xfrm>
          <a:prstGeom prst="rect">
            <a:avLst/>
          </a:prstGeom>
        </p:spPr>
        <p:txBody>
          <a:bodyPr lIns="68558" tIns="34278" rIns="68558" bIns="34278"/>
          <a:lstStyle>
            <a:lvl1pPr eaLnBrk="0" hangingPunct="0">
              <a:defRPr sz="1400">
                <a:solidFill>
                  <a:schemeClr val="tx1"/>
                </a:solidFill>
                <a:latin typeface="Arial" charset="0"/>
                <a:ea typeface="ＭＳ Ｐゴシック" charset="0"/>
                <a:cs typeface="Arial" charset="0"/>
              </a:defRPr>
            </a:lvl1pPr>
            <a:lvl2pPr marL="742950" indent="-285750" eaLnBrk="0" hangingPunct="0">
              <a:defRPr sz="1400">
                <a:solidFill>
                  <a:schemeClr val="tx1"/>
                </a:solidFill>
                <a:latin typeface="Arial" charset="0"/>
                <a:ea typeface="Arial" charset="0"/>
                <a:cs typeface="Arial" charset="0"/>
              </a:defRPr>
            </a:lvl2pPr>
            <a:lvl3pPr marL="1143000" indent="-228600" eaLnBrk="0" hangingPunct="0">
              <a:defRPr sz="1400">
                <a:solidFill>
                  <a:schemeClr val="tx1"/>
                </a:solidFill>
                <a:latin typeface="Arial" charset="0"/>
                <a:ea typeface="Arial" charset="0"/>
                <a:cs typeface="Arial" charset="0"/>
              </a:defRPr>
            </a:lvl3pPr>
            <a:lvl4pPr marL="1600200" indent="-228600" eaLnBrk="0" hangingPunct="0">
              <a:defRPr sz="1400">
                <a:solidFill>
                  <a:schemeClr val="tx1"/>
                </a:solidFill>
                <a:latin typeface="Arial" charset="0"/>
                <a:ea typeface="Arial" charset="0"/>
                <a:cs typeface="Arial" charset="0"/>
              </a:defRPr>
            </a:lvl4pPr>
            <a:lvl5pPr marL="2057400" indent="-228600" eaLnBrk="0" hangingPunct="0">
              <a:defRPr sz="1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ea typeface="Arial" charset="0"/>
                <a:cs typeface="Arial" charset="0"/>
              </a:defRPr>
            </a:lvl9pPr>
          </a:lstStyle>
          <a:p>
            <a:pPr defTabSz="914170" eaLnBrk="1" hangingPunct="1">
              <a:defRPr/>
            </a:pPr>
            <a:fld id="{2869479C-AAB3-514A-A93F-95DBB434459F}" type="slidenum">
              <a:rPr lang="id-ID" sz="1800" b="1" smtClean="0">
                <a:solidFill>
                  <a:srgbClr val="FFFFFF"/>
                </a:solidFill>
                <a:latin typeface="Calibri" charset="0"/>
              </a:rPr>
              <a:pPr defTabSz="914170" eaLnBrk="1" hangingPunct="1">
                <a:defRPr/>
              </a:pPr>
              <a:t>‹#›</a:t>
            </a:fld>
            <a:endParaRPr lang="id-ID" sz="1800" b="1">
              <a:solidFill>
                <a:srgbClr val="FFFFFF"/>
              </a:solidFill>
              <a:latin typeface="Calibri" charset="0"/>
            </a:endParaRPr>
          </a:p>
        </p:txBody>
      </p:sp>
    </p:spTree>
    <p:extLst>
      <p:ext uri="{BB962C8B-B14F-4D97-AF65-F5344CB8AC3E}">
        <p14:creationId xmlns:p14="http://schemas.microsoft.com/office/powerpoint/2010/main" val="2495390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3564">
              <a:defRPr sz="1400"/>
            </a:lvl1pPr>
          </a:lstStyle>
          <a:p>
            <a:pPr>
              <a:defRPr/>
            </a:pPr>
            <a:fld id="{554D3856-80E5-5B4E-AAAF-0989A83B9F69}" type="slidenum">
              <a:rPr lang="id-ID"/>
              <a:pPr>
                <a:defRPr/>
              </a:pPr>
              <a:t>‹#›</a:t>
            </a:fld>
            <a:endParaRPr lang="id-ID"/>
          </a:p>
        </p:txBody>
      </p:sp>
    </p:spTree>
    <p:extLst>
      <p:ext uri="{BB962C8B-B14F-4D97-AF65-F5344CB8AC3E}">
        <p14:creationId xmlns:p14="http://schemas.microsoft.com/office/powerpoint/2010/main" val="1785191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20" y="3892975"/>
            <a:ext cx="5364869" cy="643217"/>
          </a:xfrm>
        </p:spPr>
        <p:txBody>
          <a:bodyPr anchor="b">
            <a:normAutofit/>
          </a:bodyPr>
          <a:lstStyle>
            <a:lvl1pPr algn="ctr">
              <a:defRPr sz="1900"/>
            </a:lvl1pPr>
          </a:lstStyle>
          <a:p>
            <a:r>
              <a:rPr lang="en-US" dirty="0"/>
              <a:t>Click to edit Master title style</a:t>
            </a:r>
            <a:endParaRPr lang="id-ID" dirty="0"/>
          </a:p>
        </p:txBody>
      </p:sp>
    </p:spTree>
    <p:extLst>
      <p:ext uri="{BB962C8B-B14F-4D97-AF65-F5344CB8AC3E}">
        <p14:creationId xmlns:p14="http://schemas.microsoft.com/office/powerpoint/2010/main" val="3470798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450" tIns="30747" rIns="61450" bIns="30747"/>
          <a:lstStyle>
            <a:lvl1pPr defTabSz="908050" eaLnBrk="0" hangingPunct="0">
              <a:defRPr sz="1400">
                <a:solidFill>
                  <a:schemeClr val="tx1"/>
                </a:solidFill>
                <a:latin typeface="Arial" charset="0"/>
                <a:ea typeface="ＭＳ Ｐゴシック" charset="0"/>
                <a:cs typeface="Arial" charset="0"/>
              </a:defRPr>
            </a:lvl1pPr>
            <a:lvl2pPr marL="742950" indent="-285750" defTabSz="908050" eaLnBrk="0" hangingPunct="0">
              <a:defRPr sz="1400">
                <a:solidFill>
                  <a:schemeClr val="tx1"/>
                </a:solidFill>
                <a:latin typeface="Arial" charset="0"/>
                <a:ea typeface="Arial" charset="0"/>
                <a:cs typeface="Arial" charset="0"/>
              </a:defRPr>
            </a:lvl2pPr>
            <a:lvl3pPr marL="1143000" indent="-228600" defTabSz="908050" eaLnBrk="0" hangingPunct="0">
              <a:defRPr sz="1400">
                <a:solidFill>
                  <a:schemeClr val="tx1"/>
                </a:solidFill>
                <a:latin typeface="Arial" charset="0"/>
                <a:ea typeface="Arial" charset="0"/>
                <a:cs typeface="Arial" charset="0"/>
              </a:defRPr>
            </a:lvl3pPr>
            <a:lvl4pPr marL="1600200" indent="-228600" defTabSz="908050" eaLnBrk="0" hangingPunct="0">
              <a:defRPr sz="1400">
                <a:solidFill>
                  <a:schemeClr val="tx1"/>
                </a:solidFill>
                <a:latin typeface="Arial" charset="0"/>
                <a:ea typeface="Arial" charset="0"/>
                <a:cs typeface="Arial" charset="0"/>
              </a:defRPr>
            </a:lvl4pPr>
            <a:lvl5pPr marL="2057400" indent="-228600" defTabSz="908050" eaLnBrk="0" hangingPunct="0">
              <a:defRPr sz="1400">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DBB3E705-3B49-A946-87D2-A52A32311A39}"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spTree>
    <p:extLst>
      <p:ext uri="{BB962C8B-B14F-4D97-AF65-F5344CB8AC3E}">
        <p14:creationId xmlns:p14="http://schemas.microsoft.com/office/powerpoint/2010/main" val="2411828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AC9B0E4C-51C5-F940-87E6-232FFBB89479}" type="slidenum">
              <a:rPr lang="id-ID"/>
              <a:pPr>
                <a:defRPr/>
              </a:pPr>
              <a:t>‹#›</a:t>
            </a:fld>
            <a:endParaRPr lang="id-ID"/>
          </a:p>
        </p:txBody>
      </p:sp>
    </p:spTree>
    <p:extLst>
      <p:ext uri="{BB962C8B-B14F-4D97-AF65-F5344CB8AC3E}">
        <p14:creationId xmlns:p14="http://schemas.microsoft.com/office/powerpoint/2010/main" val="3522136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77" y="3892975"/>
            <a:ext cx="5364869" cy="643217"/>
          </a:xfrm>
        </p:spPr>
        <p:txBody>
          <a:bodyPr anchor="b">
            <a:normAutofit/>
          </a:bodyPr>
          <a:lstStyle>
            <a:lvl1pPr algn="ctr">
              <a:defRPr sz="1900"/>
            </a:lvl1pPr>
          </a:lstStyle>
          <a:p>
            <a:r>
              <a:rPr lang="en-US" dirty="0"/>
              <a:t>Click to edit Master title style</a:t>
            </a:r>
            <a:endParaRPr lang="id-ID" dirty="0"/>
          </a:p>
        </p:txBody>
      </p:sp>
    </p:spTree>
    <p:extLst>
      <p:ext uri="{BB962C8B-B14F-4D97-AF65-F5344CB8AC3E}">
        <p14:creationId xmlns:p14="http://schemas.microsoft.com/office/powerpoint/2010/main" val="2412194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803" tIns="30925" rIns="61803" bIns="30925"/>
          <a:lstStyle>
            <a:lvl1pPr defTabSz="912813" eaLnBrk="0" hangingPunct="0">
              <a:defRPr sz="1400">
                <a:solidFill>
                  <a:schemeClr val="tx1"/>
                </a:solidFill>
                <a:latin typeface="Arial" charset="0"/>
                <a:ea typeface="ＭＳ Ｐゴシック" charset="0"/>
                <a:cs typeface="Arial" charset="0"/>
              </a:defRPr>
            </a:lvl1pPr>
            <a:lvl2pPr marL="742950" indent="-285750" defTabSz="912813" eaLnBrk="0" hangingPunct="0">
              <a:defRPr sz="1400">
                <a:solidFill>
                  <a:schemeClr val="tx1"/>
                </a:solidFill>
                <a:latin typeface="Arial" charset="0"/>
                <a:ea typeface="Arial" charset="0"/>
                <a:cs typeface="Arial" charset="0"/>
              </a:defRPr>
            </a:lvl2pPr>
            <a:lvl3pPr marL="1143000" indent="-228600" defTabSz="912813" eaLnBrk="0" hangingPunct="0">
              <a:defRPr sz="1400">
                <a:solidFill>
                  <a:schemeClr val="tx1"/>
                </a:solidFill>
                <a:latin typeface="Arial" charset="0"/>
                <a:ea typeface="Arial" charset="0"/>
                <a:cs typeface="Arial" charset="0"/>
              </a:defRPr>
            </a:lvl3pPr>
            <a:lvl4pPr marL="1600200" indent="-228600" defTabSz="912813" eaLnBrk="0" hangingPunct="0">
              <a:defRPr sz="1400">
                <a:solidFill>
                  <a:schemeClr val="tx1"/>
                </a:solidFill>
                <a:latin typeface="Arial" charset="0"/>
                <a:ea typeface="Arial" charset="0"/>
                <a:cs typeface="Arial" charset="0"/>
              </a:defRPr>
            </a:lvl4pPr>
            <a:lvl5pPr marL="2057400" indent="-228600" defTabSz="912813" eaLnBrk="0" hangingPunct="0">
              <a:defRPr sz="1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51697928-ABD7-E74E-A6ED-AC249D184539}"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spTree>
    <p:extLst>
      <p:ext uri="{BB962C8B-B14F-4D97-AF65-F5344CB8AC3E}">
        <p14:creationId xmlns:p14="http://schemas.microsoft.com/office/powerpoint/2010/main" val="25061347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8426F869-A790-524A-BB5A-B4296AE5F101}" type="slidenum">
              <a:rPr lang="id-ID"/>
              <a:pPr>
                <a:defRPr/>
              </a:pPr>
              <a:t>‹#›</a:t>
            </a:fld>
            <a:endParaRPr lang="id-ID"/>
          </a:p>
        </p:txBody>
      </p:sp>
    </p:spTree>
    <p:extLst>
      <p:ext uri="{BB962C8B-B14F-4D97-AF65-F5344CB8AC3E}">
        <p14:creationId xmlns:p14="http://schemas.microsoft.com/office/powerpoint/2010/main" val="1480761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220" y="3892975"/>
            <a:ext cx="5364869" cy="643217"/>
          </a:xfrm>
        </p:spPr>
        <p:txBody>
          <a:bodyPr anchor="b">
            <a:normAutofit/>
          </a:bodyPr>
          <a:lstStyle>
            <a:lvl1pPr algn="ctr">
              <a:defRPr sz="1900"/>
            </a:lvl1pPr>
          </a:lstStyle>
          <a:p>
            <a:r>
              <a:rPr lang="en-US" dirty="0"/>
              <a:t>Click to edit Master title style</a:t>
            </a:r>
            <a:endParaRPr lang="id-ID" dirty="0"/>
          </a:p>
        </p:txBody>
      </p:sp>
    </p:spTree>
    <p:extLst>
      <p:ext uri="{BB962C8B-B14F-4D97-AF65-F5344CB8AC3E}">
        <p14:creationId xmlns:p14="http://schemas.microsoft.com/office/powerpoint/2010/main" val="18295345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 y="-74609"/>
            <a:ext cx="9172575"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txBox="1">
            <a:spLocks/>
          </p:cNvSpPr>
          <p:nvPr userDrawn="1"/>
        </p:nvSpPr>
        <p:spPr>
          <a:xfrm>
            <a:off x="8637588" y="4881585"/>
            <a:ext cx="506412" cy="357187"/>
          </a:xfrm>
          <a:prstGeom prst="rect">
            <a:avLst/>
          </a:prstGeom>
        </p:spPr>
        <p:txBody>
          <a:bodyPr lIns="61472" tIns="30758" rIns="61472" bIns="30758"/>
          <a:lstStyle>
            <a:lvl1pPr defTabSz="908050" eaLnBrk="0" hangingPunct="0">
              <a:defRPr sz="1400">
                <a:solidFill>
                  <a:schemeClr val="tx1"/>
                </a:solidFill>
                <a:latin typeface="Arial" charset="0"/>
                <a:ea typeface="ＭＳ Ｐゴシック" charset="0"/>
                <a:cs typeface="Arial" charset="0"/>
              </a:defRPr>
            </a:lvl1pPr>
            <a:lvl2pPr marL="742950" indent="-285750" defTabSz="908050" eaLnBrk="0" hangingPunct="0">
              <a:defRPr sz="1400">
                <a:solidFill>
                  <a:schemeClr val="tx1"/>
                </a:solidFill>
                <a:latin typeface="Arial" charset="0"/>
                <a:ea typeface="Arial" charset="0"/>
                <a:cs typeface="Arial" charset="0"/>
              </a:defRPr>
            </a:lvl2pPr>
            <a:lvl3pPr marL="1143000" indent="-228600" defTabSz="908050" eaLnBrk="0" hangingPunct="0">
              <a:defRPr sz="1400">
                <a:solidFill>
                  <a:schemeClr val="tx1"/>
                </a:solidFill>
                <a:latin typeface="Arial" charset="0"/>
                <a:ea typeface="Arial" charset="0"/>
                <a:cs typeface="Arial" charset="0"/>
              </a:defRPr>
            </a:lvl3pPr>
            <a:lvl4pPr marL="1600200" indent="-228600" defTabSz="908050" eaLnBrk="0" hangingPunct="0">
              <a:defRPr sz="1400">
                <a:solidFill>
                  <a:schemeClr val="tx1"/>
                </a:solidFill>
                <a:latin typeface="Arial" charset="0"/>
                <a:ea typeface="Arial" charset="0"/>
                <a:cs typeface="Arial" charset="0"/>
              </a:defRPr>
            </a:lvl4pPr>
            <a:lvl5pPr marL="2057400" indent="-228600" defTabSz="908050" eaLnBrk="0" hangingPunct="0">
              <a:defRPr sz="1400">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sz="1400">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sz="1400">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sz="1400">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sz="1400">
                <a:solidFill>
                  <a:schemeClr val="tx1"/>
                </a:solidFill>
                <a:latin typeface="Arial" charset="0"/>
                <a:ea typeface="Arial" charset="0"/>
                <a:cs typeface="Arial" charset="0"/>
              </a:defRPr>
            </a:lvl9pPr>
          </a:lstStyle>
          <a:p>
            <a:pPr eaLnBrk="1" hangingPunct="1">
              <a:defRPr/>
            </a:pPr>
            <a:fld id="{CD017B2D-4FD6-8B4E-BE77-9F57FE583803}" type="slidenum">
              <a:rPr lang="id-ID" sz="1800" b="1" smtClean="0">
                <a:solidFill>
                  <a:srgbClr val="FFFFFF"/>
                </a:solidFill>
                <a:latin typeface="Calibri" charset="0"/>
              </a:rPr>
              <a:pPr eaLnBrk="1" hangingPunct="1">
                <a:defRPr/>
              </a:pPr>
              <a:t>‹#›</a:t>
            </a:fld>
            <a:endParaRPr lang="id-ID" sz="1800" b="1">
              <a:solidFill>
                <a:srgbClr val="FFFFFF"/>
              </a:solidFill>
              <a:latin typeface="Calibri" charset="0"/>
            </a:endParaRPr>
          </a:p>
        </p:txBody>
      </p:sp>
    </p:spTree>
    <p:extLst>
      <p:ext uri="{BB962C8B-B14F-4D97-AF65-F5344CB8AC3E}">
        <p14:creationId xmlns:p14="http://schemas.microsoft.com/office/powerpoint/2010/main" val="2828899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p:cNvSpPr>
            <a:spLocks noGrp="1"/>
          </p:cNvSpPr>
          <p:nvPr>
            <p:ph type="sldNum" sz="quarter" idx="10"/>
          </p:nvPr>
        </p:nvSpPr>
        <p:spPr>
          <a:xfrm>
            <a:off x="8678865" y="4884743"/>
            <a:ext cx="2057400" cy="273050"/>
          </a:xfrm>
        </p:spPr>
        <p:txBody>
          <a:bodyPr/>
          <a:lstStyle>
            <a:lvl1pPr defTabSz="695150">
              <a:defRPr sz="1400"/>
            </a:lvl1pPr>
          </a:lstStyle>
          <a:p>
            <a:pPr>
              <a:defRPr/>
            </a:pPr>
            <a:fld id="{A20783C2-571C-F142-BD6E-AFBA6D382CEA}" type="slidenum">
              <a:rPr lang="id-ID"/>
              <a:pPr>
                <a:defRPr/>
              </a:pPr>
              <a:t>‹#›</a:t>
            </a:fld>
            <a:endParaRPr lang="id-ID"/>
          </a:p>
        </p:txBody>
      </p:sp>
    </p:spTree>
    <p:extLst>
      <p:ext uri="{BB962C8B-B14F-4D97-AF65-F5344CB8AC3E}">
        <p14:creationId xmlns:p14="http://schemas.microsoft.com/office/powerpoint/2010/main" val="4095203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_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xmlns="" id="{C972DDAD-E4BF-4664-95BD-952F45E0A203}"/>
              </a:ext>
            </a:extLst>
          </p:cNvPr>
          <p:cNvSpPr>
            <a:spLocks noGrp="1"/>
          </p:cNvSpPr>
          <p:nvPr>
            <p:ph type="title"/>
          </p:nvPr>
        </p:nvSpPr>
        <p:spPr>
          <a:xfrm>
            <a:off x="457200" y="410626"/>
            <a:ext cx="8229600" cy="510779"/>
          </a:xfrm>
        </p:spPr>
        <p:txBody>
          <a:bodyPr/>
          <a:lstStyle>
            <a:lvl1pPr>
              <a:defRPr>
                <a:solidFill>
                  <a:schemeClr val="tx1"/>
                </a:solidFill>
              </a:defRPr>
            </a:lvl1pPr>
          </a:lstStyle>
          <a:p>
            <a:r>
              <a:rPr lang="en-US" dirty="0"/>
              <a:t>Click to edit Master title style</a:t>
            </a:r>
          </a:p>
        </p:txBody>
      </p:sp>
      <p:sp>
        <p:nvSpPr>
          <p:cNvPr id="15" name="Content Placeholder 2">
            <a:extLst>
              <a:ext uri="{FF2B5EF4-FFF2-40B4-BE49-F238E27FC236}">
                <a16:creationId xmlns:a16="http://schemas.microsoft.com/office/drawing/2014/main" xmlns="" id="{94BCD0E5-1B86-4122-8625-5FA62BFD937C}"/>
              </a:ext>
            </a:extLst>
          </p:cNvPr>
          <p:cNvSpPr>
            <a:spLocks noGrp="1"/>
          </p:cNvSpPr>
          <p:nvPr>
            <p:ph idx="1"/>
          </p:nvPr>
        </p:nvSpPr>
        <p:spPr>
          <a:xfrm>
            <a:off x="457200" y="1171575"/>
            <a:ext cx="8229600" cy="32635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a:extLst>
              <a:ext uri="{FF2B5EF4-FFF2-40B4-BE49-F238E27FC236}">
                <a16:creationId xmlns:a16="http://schemas.microsoft.com/office/drawing/2014/main" xmlns="" id="{E2B4C12A-8F2C-461F-95E7-952EB1191F77}"/>
              </a:ext>
            </a:extLst>
          </p:cNvPr>
          <p:cNvSpPr>
            <a:spLocks noGrp="1"/>
          </p:cNvSpPr>
          <p:nvPr>
            <p:ph type="dt" sz="half" idx="10"/>
          </p:nvPr>
        </p:nvSpPr>
        <p:spPr>
          <a:xfrm>
            <a:off x="628650" y="4767263"/>
            <a:ext cx="2057400" cy="273844"/>
          </a:xfrm>
          <a:prstGeom prst="rect">
            <a:avLst/>
          </a:prstGeom>
        </p:spPr>
        <p:txBody>
          <a:bodyPr lIns="68580" tIns="34290" rIns="68580" bIns="34290"/>
          <a:lstStyle/>
          <a:p>
            <a:endParaRPr lang="en-US">
              <a:solidFill>
                <a:prstClr val="black">
                  <a:tint val="75000"/>
                </a:prstClr>
              </a:solidFill>
            </a:endParaRPr>
          </a:p>
        </p:txBody>
      </p:sp>
      <p:sp>
        <p:nvSpPr>
          <p:cNvPr id="17" name="Footer Placeholder 4">
            <a:extLst>
              <a:ext uri="{FF2B5EF4-FFF2-40B4-BE49-F238E27FC236}">
                <a16:creationId xmlns:a16="http://schemas.microsoft.com/office/drawing/2014/main" xmlns="" id="{59126E03-DF21-4954-B6F9-08D88AAC936A}"/>
              </a:ext>
            </a:extLst>
          </p:cNvPr>
          <p:cNvSpPr>
            <a:spLocks noGrp="1"/>
          </p:cNvSpPr>
          <p:nvPr>
            <p:ph type="ftr" sz="quarter" idx="11"/>
          </p:nvPr>
        </p:nvSpPr>
        <p:spPr>
          <a:xfrm>
            <a:off x="3028950" y="4767263"/>
            <a:ext cx="3086100" cy="273844"/>
          </a:xfrm>
          <a:prstGeom prst="rect">
            <a:avLst/>
          </a:prstGeom>
        </p:spPr>
        <p:txBody>
          <a:bodyPr lIns="68580" tIns="34290" rIns="68580" bIns="34290"/>
          <a:lstStyle/>
          <a:p>
            <a:endParaRPr lang="en-US">
              <a:solidFill>
                <a:prstClr val="black">
                  <a:tint val="75000"/>
                </a:prstClr>
              </a:solidFill>
            </a:endParaRPr>
          </a:p>
        </p:txBody>
      </p:sp>
      <p:sp>
        <p:nvSpPr>
          <p:cNvPr id="18" name="Slide Number Placeholder 5">
            <a:extLst>
              <a:ext uri="{FF2B5EF4-FFF2-40B4-BE49-F238E27FC236}">
                <a16:creationId xmlns:a16="http://schemas.microsoft.com/office/drawing/2014/main" xmlns="" id="{CBEC4604-4696-4B1C-9CAE-7A2347FBD80D}"/>
              </a:ext>
            </a:extLst>
          </p:cNvPr>
          <p:cNvSpPr>
            <a:spLocks noGrp="1"/>
          </p:cNvSpPr>
          <p:nvPr>
            <p:ph type="sldNum" sz="quarter" idx="12"/>
          </p:nvPr>
        </p:nvSpPr>
        <p:spPr>
          <a:xfrm>
            <a:off x="8525964" y="4812654"/>
            <a:ext cx="314267" cy="273844"/>
          </a:xfrm>
          <a:prstGeom prst="rect">
            <a:avLst/>
          </a:prstGeom>
        </p:spPr>
        <p:txBody>
          <a:bodyPr/>
          <a:lstStyle/>
          <a:p>
            <a:fld id="{7DBECBBC-B5FD-4F11-9AC2-5AED2BF7CA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9752210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1" name="Title 1"/>
          <p:cNvSpPr>
            <a:spLocks noGrp="1"/>
          </p:cNvSpPr>
          <p:nvPr>
            <p:ph type="title"/>
          </p:nvPr>
        </p:nvSpPr>
        <p:spPr>
          <a:xfrm>
            <a:off x="467544" y="951570"/>
            <a:ext cx="8229600" cy="479208"/>
          </a:xfrm>
        </p:spPr>
        <p:txBody>
          <a:bodyPr/>
          <a:lstStyle/>
          <a:p>
            <a:r>
              <a:rPr lang="en-US"/>
              <a:t>Click to edit Master title style</a:t>
            </a:r>
            <a:endParaRPr lang="id-ID"/>
          </a:p>
        </p:txBody>
      </p:sp>
      <p:sp>
        <p:nvSpPr>
          <p:cNvPr id="12" name="Content Placeholder 2"/>
          <p:cNvSpPr>
            <a:spLocks noGrp="1"/>
          </p:cNvSpPr>
          <p:nvPr>
            <p:ph idx="1"/>
          </p:nvPr>
        </p:nvSpPr>
        <p:spPr>
          <a:xfrm>
            <a:off x="457200" y="1437085"/>
            <a:ext cx="8229600" cy="31575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2"/>
          <p:cNvSpPr>
            <a:spLocks noGrp="1"/>
          </p:cNvSpPr>
          <p:nvPr>
            <p:ph type="dt" sz="half" idx="10"/>
          </p:nvPr>
        </p:nvSpPr>
        <p:spPr>
          <a:xfrm>
            <a:off x="6248400" y="4656535"/>
            <a:ext cx="2133600" cy="273844"/>
          </a:xfrm>
          <a:prstGeom prst="rect">
            <a:avLst/>
          </a:prstGeom>
        </p:spPr>
        <p:txBody>
          <a:bodyPr/>
          <a:lstStyle>
            <a:lvl1pPr>
              <a:defRPr/>
            </a:lvl1pPr>
          </a:lstStyle>
          <a:p>
            <a:pPr fontAlgn="base">
              <a:spcBef>
                <a:spcPct val="0"/>
              </a:spcBef>
              <a:spcAft>
                <a:spcPct val="0"/>
              </a:spcAft>
              <a:defRPr/>
            </a:pPr>
            <a:endParaRPr lang="id-ID">
              <a:solidFill>
                <a:prstClr val="black"/>
              </a:solidFill>
              <a:latin typeface="Calibri" pitchFamily="34" charset="0"/>
              <a:cs typeface="Arial" pitchFamily="34" charset="0"/>
            </a:endParaRPr>
          </a:p>
        </p:txBody>
      </p:sp>
      <p:sp>
        <p:nvSpPr>
          <p:cNvPr id="5" name="Footer Placeholder 3"/>
          <p:cNvSpPr>
            <a:spLocks noGrp="1"/>
          </p:cNvSpPr>
          <p:nvPr>
            <p:ph type="ftr" sz="quarter" idx="11"/>
          </p:nvPr>
        </p:nvSpPr>
        <p:spPr>
          <a:xfrm>
            <a:off x="3124200" y="4767263"/>
            <a:ext cx="2895600" cy="273844"/>
          </a:xfrm>
          <a:prstGeom prst="rect">
            <a:avLst/>
          </a:prstGeom>
        </p:spPr>
        <p:txBody>
          <a:bodyPr/>
          <a:lstStyle>
            <a:lvl1pPr>
              <a:defRPr/>
            </a:lvl1pPr>
          </a:lstStyle>
          <a:p>
            <a:pPr fontAlgn="base">
              <a:spcBef>
                <a:spcPct val="0"/>
              </a:spcBef>
              <a:spcAft>
                <a:spcPct val="0"/>
              </a:spcAft>
              <a:defRPr/>
            </a:pPr>
            <a:endParaRPr lang="en-US">
              <a:solidFill>
                <a:prstClr val="black"/>
              </a:solidFill>
              <a:latin typeface="Calibri" pitchFamily="34" charset="0"/>
              <a:cs typeface="Arial" pitchFamily="34" charset="0"/>
            </a:endParaRPr>
          </a:p>
        </p:txBody>
      </p:sp>
      <p:sp>
        <p:nvSpPr>
          <p:cNvPr id="6" name="Slide Number Placeholder 4"/>
          <p:cNvSpPr>
            <a:spLocks noGrp="1"/>
          </p:cNvSpPr>
          <p:nvPr>
            <p:ph type="sldNum" sz="quarter" idx="12"/>
          </p:nvPr>
        </p:nvSpPr>
        <p:spPr/>
        <p:txBody>
          <a:bodyPr/>
          <a:lstStyle>
            <a:lvl1pPr>
              <a:defRPr/>
            </a:lvl1pPr>
          </a:lstStyle>
          <a:p>
            <a:pPr>
              <a:defRPr/>
            </a:pPr>
            <a:fld id="{A0ABF907-957B-4B8F-BA18-E8970BF8329E}" type="slidenum">
              <a:rPr lang="id-ID"/>
              <a:pPr>
                <a:defRPr/>
              </a:pPr>
              <a:t>‹#›</a:t>
            </a:fld>
            <a:endParaRPr lang="id-ID"/>
          </a:p>
        </p:txBody>
      </p:sp>
    </p:spTree>
    <p:extLst>
      <p:ext uri="{BB962C8B-B14F-4D97-AF65-F5344CB8AC3E}">
        <p14:creationId xmlns:p14="http://schemas.microsoft.com/office/powerpoint/2010/main" val="192504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11" name="Title 1"/>
          <p:cNvSpPr>
            <a:spLocks noGrp="1"/>
          </p:cNvSpPr>
          <p:nvPr>
            <p:ph type="title"/>
          </p:nvPr>
        </p:nvSpPr>
        <p:spPr>
          <a:xfrm>
            <a:off x="467544" y="951570"/>
            <a:ext cx="8229600" cy="479208"/>
          </a:xfrm>
        </p:spPr>
        <p:txBody>
          <a:bodyPr/>
          <a:lstStyle/>
          <a:p>
            <a:r>
              <a:rPr lang="en-US"/>
              <a:t>Click to edit Master title style</a:t>
            </a:r>
            <a:endParaRPr lang="id-ID"/>
          </a:p>
        </p:txBody>
      </p:sp>
      <p:sp>
        <p:nvSpPr>
          <p:cNvPr id="12" name="Content Placeholder 2"/>
          <p:cNvSpPr>
            <a:spLocks noGrp="1"/>
          </p:cNvSpPr>
          <p:nvPr>
            <p:ph idx="1"/>
          </p:nvPr>
        </p:nvSpPr>
        <p:spPr>
          <a:xfrm>
            <a:off x="457200" y="1437085"/>
            <a:ext cx="8229600" cy="31575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2"/>
          <p:cNvSpPr>
            <a:spLocks noGrp="1"/>
          </p:cNvSpPr>
          <p:nvPr>
            <p:ph type="dt" sz="half" idx="10"/>
          </p:nvPr>
        </p:nvSpPr>
        <p:spPr>
          <a:xfrm>
            <a:off x="6248400" y="4656535"/>
            <a:ext cx="2133600" cy="273844"/>
          </a:xfrm>
          <a:prstGeom prst="rect">
            <a:avLst/>
          </a:prstGeom>
        </p:spPr>
        <p:txBody>
          <a:bodyPr/>
          <a:lstStyle>
            <a:lvl1pPr>
              <a:defRPr/>
            </a:lvl1pPr>
          </a:lstStyle>
          <a:p>
            <a:pPr fontAlgn="base">
              <a:spcBef>
                <a:spcPct val="0"/>
              </a:spcBef>
              <a:spcAft>
                <a:spcPct val="0"/>
              </a:spcAft>
              <a:defRPr/>
            </a:pPr>
            <a:endParaRPr lang="id-ID">
              <a:solidFill>
                <a:prstClr val="black"/>
              </a:solidFill>
              <a:latin typeface="Calibri" pitchFamily="34" charset="0"/>
              <a:cs typeface="Arial" pitchFamily="34" charset="0"/>
            </a:endParaRPr>
          </a:p>
        </p:txBody>
      </p:sp>
      <p:sp>
        <p:nvSpPr>
          <p:cNvPr id="5" name="Footer Placeholder 3"/>
          <p:cNvSpPr>
            <a:spLocks noGrp="1"/>
          </p:cNvSpPr>
          <p:nvPr>
            <p:ph type="ftr" sz="quarter" idx="11"/>
          </p:nvPr>
        </p:nvSpPr>
        <p:spPr>
          <a:xfrm>
            <a:off x="3124200" y="4767263"/>
            <a:ext cx="2895600" cy="273844"/>
          </a:xfrm>
          <a:prstGeom prst="rect">
            <a:avLst/>
          </a:prstGeom>
        </p:spPr>
        <p:txBody>
          <a:bodyPr/>
          <a:lstStyle>
            <a:lvl1pPr>
              <a:defRPr/>
            </a:lvl1pPr>
          </a:lstStyle>
          <a:p>
            <a:pPr fontAlgn="base">
              <a:spcBef>
                <a:spcPct val="0"/>
              </a:spcBef>
              <a:spcAft>
                <a:spcPct val="0"/>
              </a:spcAft>
              <a:defRPr/>
            </a:pPr>
            <a:endParaRPr lang="en-US">
              <a:solidFill>
                <a:prstClr val="black"/>
              </a:solidFill>
              <a:latin typeface="Calibri" pitchFamily="34" charset="0"/>
              <a:cs typeface="Arial" pitchFamily="34" charset="0"/>
            </a:endParaRPr>
          </a:p>
        </p:txBody>
      </p:sp>
      <p:sp>
        <p:nvSpPr>
          <p:cNvPr id="6" name="Slide Number Placeholder 4"/>
          <p:cNvSpPr>
            <a:spLocks noGrp="1"/>
          </p:cNvSpPr>
          <p:nvPr>
            <p:ph type="sldNum" sz="quarter" idx="12"/>
          </p:nvPr>
        </p:nvSpPr>
        <p:spPr/>
        <p:txBody>
          <a:bodyPr/>
          <a:lstStyle>
            <a:lvl1pPr>
              <a:defRPr/>
            </a:lvl1pPr>
          </a:lstStyle>
          <a:p>
            <a:pPr>
              <a:defRPr/>
            </a:pPr>
            <a:fld id="{A0ABF907-957B-4B8F-BA18-E8970BF8329E}" type="slidenum">
              <a:rPr lang="id-ID"/>
              <a:pPr>
                <a:defRPr/>
              </a:pPr>
              <a:t>‹#›</a:t>
            </a:fld>
            <a:endParaRPr lang="id-ID"/>
          </a:p>
        </p:txBody>
      </p:sp>
    </p:spTree>
    <p:extLst>
      <p:ext uri="{BB962C8B-B14F-4D97-AF65-F5344CB8AC3E}">
        <p14:creationId xmlns:p14="http://schemas.microsoft.com/office/powerpoint/2010/main" val="9780421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07E7379F-1AF5-464D-BF8F-AC5F3A76192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457700"/>
            <a:ext cx="9144000" cy="685800"/>
          </a:xfrm>
          <a:prstGeom prst="rect">
            <a:avLst/>
          </a:prstGeom>
        </p:spPr>
      </p:pic>
      <p:sp>
        <p:nvSpPr>
          <p:cNvPr id="9" name="Footer Placeholder 4">
            <a:extLst>
              <a:ext uri="{FF2B5EF4-FFF2-40B4-BE49-F238E27FC236}">
                <a16:creationId xmlns:a16="http://schemas.microsoft.com/office/drawing/2014/main" xmlns="" id="{14521D0A-64E7-4555-B7B3-16C726A72517}"/>
              </a:ext>
            </a:extLst>
          </p:cNvPr>
          <p:cNvSpPr>
            <a:spLocks noGrp="1"/>
          </p:cNvSpPr>
          <p:nvPr>
            <p:ph type="ftr" sz="quarter" idx="11"/>
          </p:nvPr>
        </p:nvSpPr>
        <p:spPr>
          <a:xfrm>
            <a:off x="460435" y="4859220"/>
            <a:ext cx="3086100" cy="273844"/>
          </a:xfrm>
          <a:prstGeom prst="rect">
            <a:avLst/>
          </a:prstGeom>
        </p:spPr>
        <p:txBody>
          <a:bodyPr lIns="68580" tIns="34290" rIns="68580" bIns="34290"/>
          <a:lstStyle>
            <a:lvl1pPr algn="l">
              <a:defRPr>
                <a:solidFill>
                  <a:schemeClr val="bg1"/>
                </a:solidFill>
              </a:defRPr>
            </a:lvl1pPr>
          </a:lstStyle>
          <a:p>
            <a:r>
              <a:rPr lang="en-US" dirty="0">
                <a:solidFill>
                  <a:prstClr val="white"/>
                </a:solidFill>
              </a:rPr>
              <a:t>Ministry of Tourism of Republic Indonesia</a:t>
            </a:r>
          </a:p>
        </p:txBody>
      </p:sp>
      <p:sp>
        <p:nvSpPr>
          <p:cNvPr id="10" name="Title Placeholder 1">
            <a:extLst>
              <a:ext uri="{FF2B5EF4-FFF2-40B4-BE49-F238E27FC236}">
                <a16:creationId xmlns:a16="http://schemas.microsoft.com/office/drawing/2014/main" xmlns="" id="{6FCC05A6-A34E-439F-A080-3C613D4F121A}"/>
              </a:ext>
            </a:extLst>
          </p:cNvPr>
          <p:cNvSpPr txBox="1">
            <a:spLocks/>
          </p:cNvSpPr>
          <p:nvPr userDrawn="1"/>
        </p:nvSpPr>
        <p:spPr>
          <a:xfrm>
            <a:off x="1106338" y="94801"/>
            <a:ext cx="6042804" cy="699863"/>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prstClr val="black"/>
              </a:solidFill>
            </a:endParaRPr>
          </a:p>
        </p:txBody>
      </p:sp>
      <p:pic>
        <p:nvPicPr>
          <p:cNvPr id="12" name="Picture 11">
            <a:extLst>
              <a:ext uri="{FF2B5EF4-FFF2-40B4-BE49-F238E27FC236}">
                <a16:creationId xmlns:a16="http://schemas.microsoft.com/office/drawing/2014/main" xmlns="" id="{A963D681-19D9-4046-879F-BF49317348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83688" y="3687366"/>
            <a:ext cx="2044962" cy="1445698"/>
          </a:xfrm>
          <a:prstGeom prst="rect">
            <a:avLst/>
          </a:prstGeom>
        </p:spPr>
      </p:pic>
      <p:sp>
        <p:nvSpPr>
          <p:cNvPr id="13" name="Title 1">
            <a:extLst>
              <a:ext uri="{FF2B5EF4-FFF2-40B4-BE49-F238E27FC236}">
                <a16:creationId xmlns:a16="http://schemas.microsoft.com/office/drawing/2014/main" xmlns="" id="{A34BB52A-A223-4589-8CBB-77BBCE015970}"/>
              </a:ext>
            </a:extLst>
          </p:cNvPr>
          <p:cNvSpPr>
            <a:spLocks noGrp="1"/>
          </p:cNvSpPr>
          <p:nvPr>
            <p:ph type="title" hasCustomPrompt="1"/>
          </p:nvPr>
        </p:nvSpPr>
        <p:spPr>
          <a:xfrm>
            <a:off x="3569815" y="938654"/>
            <a:ext cx="4974110" cy="579527"/>
          </a:xfrm>
        </p:spPr>
        <p:txBody>
          <a:bodyPr>
            <a:noAutofit/>
          </a:bodyPr>
          <a:lstStyle>
            <a:lvl1pPr algn="l">
              <a:defRPr sz="2100">
                <a:solidFill>
                  <a:srgbClr val="B10F1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t>CLICK TO EDIT MASTER TITLE STYLE</a:t>
            </a:r>
          </a:p>
        </p:txBody>
      </p:sp>
      <p:sp>
        <p:nvSpPr>
          <p:cNvPr id="18" name="Slide Number Placeholder 5">
            <a:extLst>
              <a:ext uri="{FF2B5EF4-FFF2-40B4-BE49-F238E27FC236}">
                <a16:creationId xmlns:a16="http://schemas.microsoft.com/office/drawing/2014/main" xmlns="" id="{662C60DE-591B-4BDA-A642-48DDF7008878}"/>
              </a:ext>
            </a:extLst>
          </p:cNvPr>
          <p:cNvSpPr>
            <a:spLocks noGrp="1"/>
          </p:cNvSpPr>
          <p:nvPr>
            <p:ph type="sldNum" sz="quarter" idx="12"/>
          </p:nvPr>
        </p:nvSpPr>
        <p:spPr>
          <a:xfrm>
            <a:off x="7950994" y="4557713"/>
            <a:ext cx="507206" cy="361950"/>
          </a:xfrm>
        </p:spPr>
        <p:txBody>
          <a:bodyPr/>
          <a:lstStyle>
            <a:lvl1pPr>
              <a:defRPr sz="1500">
                <a:solidFill>
                  <a:srgbClr val="B10F1B"/>
                </a:solidFill>
              </a:defRPr>
            </a:lvl1pPr>
          </a:lstStyle>
          <a:p>
            <a:fld id="{D715F960-F16F-4F5D-BFAF-F7D133A59C76}" type="slidenum">
              <a:rPr lang="en-US" smtClean="0"/>
              <a:pPr/>
              <a:t>‹#›</a:t>
            </a:fld>
            <a:endParaRPr lang="en-US" dirty="0"/>
          </a:p>
        </p:txBody>
      </p:sp>
      <p:pic>
        <p:nvPicPr>
          <p:cNvPr id="3" name="Picture 2">
            <a:extLst>
              <a:ext uri="{FF2B5EF4-FFF2-40B4-BE49-F238E27FC236}">
                <a16:creationId xmlns:a16="http://schemas.microsoft.com/office/drawing/2014/main" xmlns="" id="{DF2B1F4D-04A1-4AD2-99B9-3F6589280744}"/>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0"/>
            <a:ext cx="3257550" cy="5143500"/>
          </a:xfrm>
          <a:prstGeom prst="rect">
            <a:avLst/>
          </a:prstGeom>
        </p:spPr>
      </p:pic>
      <p:sp>
        <p:nvSpPr>
          <p:cNvPr id="21" name="Content Placeholder 2">
            <a:extLst>
              <a:ext uri="{FF2B5EF4-FFF2-40B4-BE49-F238E27FC236}">
                <a16:creationId xmlns:a16="http://schemas.microsoft.com/office/drawing/2014/main" xmlns="" id="{DD5BCE22-47AB-49BE-8FFC-CCCD8870E5B9}"/>
              </a:ext>
            </a:extLst>
          </p:cNvPr>
          <p:cNvSpPr>
            <a:spLocks noGrp="1"/>
          </p:cNvSpPr>
          <p:nvPr>
            <p:ph idx="1"/>
          </p:nvPr>
        </p:nvSpPr>
        <p:spPr>
          <a:xfrm>
            <a:off x="3546535" y="1613971"/>
            <a:ext cx="4997390" cy="2329379"/>
          </a:xfrm>
        </p:spPr>
        <p:txBody>
          <a:bodyPr>
            <a:normAutofit/>
          </a:bodyPr>
          <a:lstStyle>
            <a:lvl1pPr>
              <a:defRPr sz="1500">
                <a:latin typeface="Open Sans" panose="020B0606030504020204" pitchFamily="34" charset="0"/>
                <a:ea typeface="Open Sans" panose="020B0606030504020204" pitchFamily="34" charset="0"/>
                <a:cs typeface="Open Sans" panose="020B0606030504020204" pitchFamily="34" charset="0"/>
              </a:defRPr>
            </a:lvl1pPr>
            <a:lvl2pPr>
              <a:defRPr sz="1400">
                <a:latin typeface="Open Sans" panose="020B0606030504020204" pitchFamily="34" charset="0"/>
                <a:ea typeface="Open Sans" panose="020B0606030504020204" pitchFamily="34" charset="0"/>
                <a:cs typeface="Open Sans" panose="020B0606030504020204" pitchFamily="34" charset="0"/>
              </a:defRPr>
            </a:lvl2pPr>
            <a:lvl3pPr>
              <a:defRPr sz="1200">
                <a:latin typeface="Open Sans" panose="020B0606030504020204" pitchFamily="34" charset="0"/>
                <a:ea typeface="Open Sans" panose="020B0606030504020204" pitchFamily="34" charset="0"/>
                <a:cs typeface="Open Sans" panose="020B0606030504020204" pitchFamily="34" charset="0"/>
              </a:defRPr>
            </a:lvl3pPr>
            <a:lvl4pPr>
              <a:defRPr sz="1100">
                <a:latin typeface="Open Sans" panose="020B0606030504020204" pitchFamily="34" charset="0"/>
                <a:ea typeface="Open Sans" panose="020B0606030504020204" pitchFamily="34" charset="0"/>
                <a:cs typeface="Open Sans" panose="020B0606030504020204" pitchFamily="34" charset="0"/>
              </a:defRPr>
            </a:lvl4pPr>
            <a:lvl5pPr>
              <a:defRPr sz="1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4124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xmlns="" id="{73B6293B-149E-4A02-A1A6-E171443FAC4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457700"/>
            <a:ext cx="9144000" cy="685800"/>
          </a:xfrm>
          <a:prstGeom prst="rect">
            <a:avLst/>
          </a:prstGeom>
        </p:spPr>
      </p:pic>
      <p:sp>
        <p:nvSpPr>
          <p:cNvPr id="5" name="Footer Placeholder 4">
            <a:extLst>
              <a:ext uri="{FF2B5EF4-FFF2-40B4-BE49-F238E27FC236}">
                <a16:creationId xmlns:a16="http://schemas.microsoft.com/office/drawing/2014/main" xmlns="" id="{EF0F6F0F-5C7A-4997-A06B-84E54728AC7F}"/>
              </a:ext>
            </a:extLst>
          </p:cNvPr>
          <p:cNvSpPr>
            <a:spLocks noGrp="1"/>
          </p:cNvSpPr>
          <p:nvPr>
            <p:ph type="ftr" sz="quarter" idx="11"/>
          </p:nvPr>
        </p:nvSpPr>
        <p:spPr>
          <a:xfrm>
            <a:off x="460435" y="4859220"/>
            <a:ext cx="3086100" cy="273844"/>
          </a:xfrm>
          <a:prstGeom prst="rect">
            <a:avLst/>
          </a:prstGeom>
        </p:spPr>
        <p:txBody>
          <a:bodyPr lIns="68580" tIns="34290" rIns="68580" bIns="34290"/>
          <a:lstStyle>
            <a:lvl1pPr algn="l">
              <a:defRPr>
                <a:solidFill>
                  <a:schemeClr val="bg1"/>
                </a:solidFill>
              </a:defRPr>
            </a:lvl1pPr>
          </a:lstStyle>
          <a:p>
            <a:r>
              <a:rPr lang="en-US" dirty="0">
                <a:solidFill>
                  <a:prstClr val="white"/>
                </a:solidFill>
              </a:rPr>
              <a:t>Ministry of Tourism of Republic Indonesia</a:t>
            </a:r>
          </a:p>
        </p:txBody>
      </p:sp>
      <p:sp>
        <p:nvSpPr>
          <p:cNvPr id="7" name="Title Placeholder 1">
            <a:extLst>
              <a:ext uri="{FF2B5EF4-FFF2-40B4-BE49-F238E27FC236}">
                <a16:creationId xmlns:a16="http://schemas.microsoft.com/office/drawing/2014/main" xmlns="" id="{81E7B2BA-9751-485A-A00A-F08FCF6ACEB2}"/>
              </a:ext>
            </a:extLst>
          </p:cNvPr>
          <p:cNvSpPr txBox="1">
            <a:spLocks/>
          </p:cNvSpPr>
          <p:nvPr userDrawn="1"/>
        </p:nvSpPr>
        <p:spPr>
          <a:xfrm>
            <a:off x="1106338" y="94801"/>
            <a:ext cx="6042804" cy="699863"/>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prstClr val="black"/>
              </a:solidFill>
            </a:endParaRPr>
          </a:p>
        </p:txBody>
      </p:sp>
      <p:pic>
        <p:nvPicPr>
          <p:cNvPr id="9" name="Picture 8">
            <a:extLst>
              <a:ext uri="{FF2B5EF4-FFF2-40B4-BE49-F238E27FC236}">
                <a16:creationId xmlns:a16="http://schemas.microsoft.com/office/drawing/2014/main" xmlns="" id="{602829D3-3346-4EA7-9DF1-0A61622CAA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27344" y="-198095"/>
            <a:ext cx="1754745" cy="1240527"/>
          </a:xfrm>
          <a:prstGeom prst="rect">
            <a:avLst/>
          </a:prstGeom>
        </p:spPr>
      </p:pic>
      <p:sp>
        <p:nvSpPr>
          <p:cNvPr id="10" name="Title 1">
            <a:extLst>
              <a:ext uri="{FF2B5EF4-FFF2-40B4-BE49-F238E27FC236}">
                <a16:creationId xmlns:a16="http://schemas.microsoft.com/office/drawing/2014/main" xmlns="" id="{01890897-320A-4EA7-B21C-4DD25145EF04}"/>
              </a:ext>
            </a:extLst>
          </p:cNvPr>
          <p:cNvSpPr>
            <a:spLocks noGrp="1"/>
          </p:cNvSpPr>
          <p:nvPr>
            <p:ph type="title" hasCustomPrompt="1"/>
          </p:nvPr>
        </p:nvSpPr>
        <p:spPr>
          <a:xfrm>
            <a:off x="1887664" y="139303"/>
            <a:ext cx="5539679" cy="579527"/>
          </a:xfrm>
        </p:spPr>
        <p:txBody>
          <a:bodyPr>
            <a:normAutofit/>
          </a:bodyPr>
          <a:lstStyle>
            <a:lvl1pPr algn="ctr">
              <a:defRPr sz="2400">
                <a:solidFill>
                  <a:srgbClr val="B10F1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xmlns="" id="{872D1ADC-9770-4A00-9442-0FD537E5F19C}"/>
              </a:ext>
            </a:extLst>
          </p:cNvPr>
          <p:cNvSpPr>
            <a:spLocks noGrp="1"/>
          </p:cNvSpPr>
          <p:nvPr>
            <p:ph type="sldNum" sz="quarter" idx="12"/>
          </p:nvPr>
        </p:nvSpPr>
        <p:spPr>
          <a:xfrm>
            <a:off x="7991816" y="4557713"/>
            <a:ext cx="507206" cy="361950"/>
          </a:xfrm>
        </p:spPr>
        <p:txBody>
          <a:bodyPr/>
          <a:lstStyle>
            <a:lvl1pPr>
              <a:defRPr sz="1500">
                <a:solidFill>
                  <a:srgbClr val="B10F1B"/>
                </a:solidFill>
              </a:defRPr>
            </a:lvl1pPr>
          </a:lstStyle>
          <a:p>
            <a:fld id="{D715F960-F16F-4F5D-BFAF-F7D133A59C76}" type="slidenum">
              <a:rPr lang="en-US" smtClean="0"/>
              <a:pPr/>
              <a:t>‹#›</a:t>
            </a:fld>
            <a:endParaRPr lang="en-US" dirty="0"/>
          </a:p>
        </p:txBody>
      </p:sp>
    </p:spTree>
    <p:extLst>
      <p:ext uri="{BB962C8B-B14F-4D97-AF65-F5344CB8AC3E}">
        <p14:creationId xmlns:p14="http://schemas.microsoft.com/office/powerpoint/2010/main" val="596456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5" name="Title Placeholder 1"/>
          <p:cNvSpPr>
            <a:spLocks noGrp="1"/>
          </p:cNvSpPr>
          <p:nvPr>
            <p:ph type="title"/>
          </p:nvPr>
        </p:nvSpPr>
        <p:spPr bwMode="auto">
          <a:xfrm>
            <a:off x="0" y="3821135"/>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bodyPr>
          <a:lstStyle/>
          <a:p>
            <a:pPr lvl="0"/>
            <a:r>
              <a:rPr lang="en-US"/>
              <a:t>Click to edit Master title style</a:t>
            </a:r>
            <a:endParaRPr lang="id-ID"/>
          </a:p>
        </p:txBody>
      </p:sp>
      <p:sp>
        <p:nvSpPr>
          <p:cNvPr id="23556" name="Text Placeholder 2"/>
          <p:cNvSpPr>
            <a:spLocks noGrp="1"/>
          </p:cNvSpPr>
          <p:nvPr>
            <p:ph type="body" idx="1"/>
          </p:nvPr>
        </p:nvSpPr>
        <p:spPr bwMode="auto">
          <a:xfrm>
            <a:off x="0" y="4560891"/>
            <a:ext cx="78867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Slide Number Placeholder 5"/>
          <p:cNvSpPr>
            <a:spLocks noGrp="1"/>
          </p:cNvSpPr>
          <p:nvPr>
            <p:ph type="sldNum" sz="quarter" idx="4"/>
          </p:nvPr>
        </p:nvSpPr>
        <p:spPr>
          <a:xfrm>
            <a:off x="8637588" y="4881585"/>
            <a:ext cx="506412" cy="357187"/>
          </a:xfrm>
          <a:prstGeom prst="rect">
            <a:avLst/>
          </a:prstGeom>
        </p:spPr>
        <p:txBody>
          <a:bodyPr vert="horz" wrap="square" lIns="61420" tIns="30733" rIns="61420" bIns="30733" numCol="1" anchor="t" anchorCtr="0" compatLnSpc="1">
            <a:prstTxWarp prst="textNoShape">
              <a:avLst/>
            </a:prstTxWarp>
          </a:bodyPr>
          <a:lstStyle>
            <a:lvl1pPr>
              <a:defRPr sz="1800" b="1">
                <a:solidFill>
                  <a:srgbClr val="FFFFFF"/>
                </a:solidFill>
                <a:latin typeface="Calibri" charset="0"/>
                <a:cs typeface="Arial" charset="0"/>
              </a:defRPr>
            </a:lvl1pPr>
          </a:lstStyle>
          <a:p>
            <a:pPr>
              <a:defRPr/>
            </a:pPr>
            <a:fld id="{67F44BDB-5B7C-0145-8FDD-B8F103F58D09}" type="slidenum">
              <a:rPr lang="id-ID"/>
              <a:pPr>
                <a:defRPr/>
              </a:pPr>
              <a:t>‹#›</a:t>
            </a:fld>
            <a:endParaRPr lang="id-ID"/>
          </a:p>
        </p:txBody>
      </p:sp>
      <p:pic>
        <p:nvPicPr>
          <p:cNvPr id="7" name="Picture 6" descr="Cover bali2.jpg"/>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4986" r:id="rId1"/>
    <p:sldLayoutId id="2147484987" r:id="rId2"/>
    <p:sldLayoutId id="2147484988" r:id="rId3"/>
    <p:sldLayoutId id="2147484991" r:id="rId4"/>
    <p:sldLayoutId id="2147484992" r:id="rId5"/>
    <p:sldLayoutId id="2147484994" r:id="rId6"/>
    <p:sldLayoutId id="2147484996" r:id="rId7"/>
    <p:sldLayoutId id="2147484999" r:id="rId8"/>
    <p:sldLayoutId id="2147485010" r:id="rId9"/>
    <p:sldLayoutId id="2147485012" r:id="rId10"/>
    <p:sldLayoutId id="2147485015" r:id="rId11"/>
    <p:sldLayoutId id="2147485035" r:id="rId12"/>
    <p:sldLayoutId id="2147485037" r:id="rId13"/>
    <p:sldLayoutId id="2147485040" r:id="rId14"/>
    <p:sldLayoutId id="2147485043" r:id="rId15"/>
    <p:sldLayoutId id="2147485054" r:id="rId16"/>
    <p:sldLayoutId id="2147485056" r:id="rId17"/>
    <p:sldLayoutId id="2147485059" r:id="rId18"/>
    <p:sldLayoutId id="2147485080" r:id="rId19"/>
    <p:sldLayoutId id="2147485082" r:id="rId20"/>
    <p:sldLayoutId id="2147485085" r:id="rId21"/>
    <p:sldLayoutId id="2147485045" r:id="rId22"/>
    <p:sldLayoutId id="2147485047" r:id="rId23"/>
    <p:sldLayoutId id="2147485050" r:id="rId24"/>
    <p:sldLayoutId id="2147485002" r:id="rId25"/>
    <p:sldLayoutId id="2147485004" r:id="rId26"/>
    <p:sldLayoutId id="2147485007" r:id="rId27"/>
    <p:sldLayoutId id="2147485086" r:id="rId28"/>
    <p:sldLayoutId id="2147485087" r:id="rId29"/>
    <p:sldLayoutId id="2147485088" r:id="rId30"/>
    <p:sldLayoutId id="2147485089" r:id="rId31"/>
    <p:sldLayoutId id="2147485090" r:id="rId32"/>
  </p:sldLayoutIdLst>
  <p:hf hdr="0" ftr="0" dt="0"/>
  <p:txStyles>
    <p:title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p:titleStyle>
    <p:bodyStyle>
      <a:lvl1pPr marL="150775" indent="-150775" algn="l" rtl="0" eaLnBrk="0" fontAlgn="base" hangingPunct="0">
        <a:lnSpc>
          <a:spcPct val="90000"/>
        </a:lnSpc>
        <a:spcBef>
          <a:spcPts val="675"/>
        </a:spcBef>
        <a:spcAft>
          <a:spcPct val="0"/>
        </a:spcAft>
        <a:buFont typeface="Arial" charset="0"/>
        <a:buChar char="•"/>
        <a:defRPr sz="1400" kern="1200">
          <a:solidFill>
            <a:schemeClr val="tx1"/>
          </a:solidFill>
          <a:latin typeface="+mn-lt"/>
          <a:ea typeface="ＭＳ Ｐゴシック" charset="0"/>
          <a:cs typeface="ＭＳ Ｐゴシック" charset="0"/>
        </a:defRPr>
      </a:lvl1pPr>
      <a:lvl2pPr marL="458674" indent="-150775" algn="l" rtl="0" eaLnBrk="0" fontAlgn="base" hangingPunct="0">
        <a:lnSpc>
          <a:spcPct val="90000"/>
        </a:lnSpc>
        <a:spcBef>
          <a:spcPts val="338"/>
        </a:spcBef>
        <a:spcAft>
          <a:spcPct val="0"/>
        </a:spcAft>
        <a:buFont typeface="Arial" charset="0"/>
        <a:buChar char="•"/>
        <a:defRPr kern="1200">
          <a:solidFill>
            <a:schemeClr val="tx1"/>
          </a:solidFill>
          <a:latin typeface="+mn-lt"/>
          <a:ea typeface="ＭＳ Ｐゴシック" charset="0"/>
          <a:cs typeface="+mn-cs"/>
        </a:defRPr>
      </a:lvl2pPr>
      <a:lvl3pPr marL="766571" indent="-150775" algn="l" rtl="0" eaLnBrk="0" fontAlgn="base" hangingPunct="0">
        <a:lnSpc>
          <a:spcPct val="90000"/>
        </a:lnSpc>
        <a:spcBef>
          <a:spcPts val="338"/>
        </a:spcBef>
        <a:spcAft>
          <a:spcPct val="0"/>
        </a:spcAft>
        <a:buFont typeface="Arial" charset="0"/>
        <a:buChar char="•"/>
        <a:defRPr sz="1000" kern="1200">
          <a:solidFill>
            <a:schemeClr val="tx1"/>
          </a:solidFill>
          <a:latin typeface="+mn-lt"/>
          <a:ea typeface="ＭＳ Ｐゴシック" charset="0"/>
          <a:cs typeface="+mn-cs"/>
        </a:defRPr>
      </a:lvl3pPr>
      <a:lvl4pPr marL="1072880" indent="-150775" algn="l" rtl="0" eaLnBrk="0" fontAlgn="base" hangingPunct="0">
        <a:lnSpc>
          <a:spcPct val="90000"/>
        </a:lnSpc>
        <a:spcBef>
          <a:spcPts val="338"/>
        </a:spcBef>
        <a:spcAft>
          <a:spcPct val="0"/>
        </a:spcAft>
        <a:buFont typeface="Arial" charset="0"/>
        <a:buChar char="•"/>
        <a:defRPr sz="900" kern="1200">
          <a:solidFill>
            <a:schemeClr val="tx1"/>
          </a:solidFill>
          <a:latin typeface="+mn-lt"/>
          <a:ea typeface="ＭＳ Ｐゴシック" charset="0"/>
          <a:cs typeface="+mn-cs"/>
        </a:defRPr>
      </a:lvl4pPr>
      <a:lvl5pPr marL="1380776" indent="-150775" algn="l" rtl="0" eaLnBrk="0" fontAlgn="base" hangingPunct="0">
        <a:lnSpc>
          <a:spcPct val="90000"/>
        </a:lnSpc>
        <a:spcBef>
          <a:spcPts val="338"/>
        </a:spcBef>
        <a:spcAft>
          <a:spcPct val="0"/>
        </a:spcAft>
        <a:buFont typeface="Arial" charset="0"/>
        <a:buChar char="•"/>
        <a:defRPr sz="900" kern="1200">
          <a:solidFill>
            <a:schemeClr val="tx1"/>
          </a:solidFill>
          <a:latin typeface="+mn-lt"/>
          <a:ea typeface="ＭＳ Ｐゴシック" charset="0"/>
          <a:cs typeface="+mn-cs"/>
        </a:defRPr>
      </a:lvl5pPr>
      <a:lvl6pPr marL="1689325"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6pPr>
      <a:lvl7pPr marL="1996477"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7pPr>
      <a:lvl8pPr marL="2303647"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8pPr>
      <a:lvl9pPr marL="2610794"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9pPr>
    </p:bodyStyle>
    <p:otherStyle>
      <a:defPPr>
        <a:defRPr lang="id-ID"/>
      </a:defPPr>
      <a:lvl1pPr marL="0" algn="l" defTabSz="614308" rtl="0" eaLnBrk="1" latinLnBrk="0" hangingPunct="1">
        <a:defRPr sz="1200" kern="1200">
          <a:solidFill>
            <a:schemeClr val="tx1"/>
          </a:solidFill>
          <a:latin typeface="+mn-lt"/>
          <a:ea typeface="+mn-ea"/>
          <a:cs typeface="+mn-cs"/>
        </a:defRPr>
      </a:lvl1pPr>
      <a:lvl2pPr marL="307163" algn="l" defTabSz="614308" rtl="0" eaLnBrk="1" latinLnBrk="0" hangingPunct="1">
        <a:defRPr sz="1200" kern="1200">
          <a:solidFill>
            <a:schemeClr val="tx1"/>
          </a:solidFill>
          <a:latin typeface="+mn-lt"/>
          <a:ea typeface="+mn-ea"/>
          <a:cs typeface="+mn-cs"/>
        </a:defRPr>
      </a:lvl2pPr>
      <a:lvl3pPr marL="614308" algn="l" defTabSz="614308" rtl="0" eaLnBrk="1" latinLnBrk="0" hangingPunct="1">
        <a:defRPr sz="1200" kern="1200">
          <a:solidFill>
            <a:schemeClr val="tx1"/>
          </a:solidFill>
          <a:latin typeface="+mn-lt"/>
          <a:ea typeface="+mn-ea"/>
          <a:cs typeface="+mn-cs"/>
        </a:defRPr>
      </a:lvl3pPr>
      <a:lvl4pPr marL="921458" algn="l" defTabSz="614308" rtl="0" eaLnBrk="1" latinLnBrk="0" hangingPunct="1">
        <a:defRPr sz="1200" kern="1200">
          <a:solidFill>
            <a:schemeClr val="tx1"/>
          </a:solidFill>
          <a:latin typeface="+mn-lt"/>
          <a:ea typeface="+mn-ea"/>
          <a:cs typeface="+mn-cs"/>
        </a:defRPr>
      </a:lvl4pPr>
      <a:lvl5pPr marL="1228622" algn="l" defTabSz="614308" rtl="0" eaLnBrk="1" latinLnBrk="0" hangingPunct="1">
        <a:defRPr sz="1200" kern="1200">
          <a:solidFill>
            <a:schemeClr val="tx1"/>
          </a:solidFill>
          <a:latin typeface="+mn-lt"/>
          <a:ea typeface="+mn-ea"/>
          <a:cs typeface="+mn-cs"/>
        </a:defRPr>
      </a:lvl5pPr>
      <a:lvl6pPr marL="1535733" algn="l" defTabSz="614308" rtl="0" eaLnBrk="1" latinLnBrk="0" hangingPunct="1">
        <a:defRPr sz="1200" kern="1200">
          <a:solidFill>
            <a:schemeClr val="tx1"/>
          </a:solidFill>
          <a:latin typeface="+mn-lt"/>
          <a:ea typeface="+mn-ea"/>
          <a:cs typeface="+mn-cs"/>
        </a:defRPr>
      </a:lvl6pPr>
      <a:lvl7pPr marL="1842906" algn="l" defTabSz="614308" rtl="0" eaLnBrk="1" latinLnBrk="0" hangingPunct="1">
        <a:defRPr sz="1200" kern="1200">
          <a:solidFill>
            <a:schemeClr val="tx1"/>
          </a:solidFill>
          <a:latin typeface="+mn-lt"/>
          <a:ea typeface="+mn-ea"/>
          <a:cs typeface="+mn-cs"/>
        </a:defRPr>
      </a:lvl7pPr>
      <a:lvl8pPr marL="2150044" algn="l" defTabSz="614308" rtl="0" eaLnBrk="1" latinLnBrk="0" hangingPunct="1">
        <a:defRPr sz="1200" kern="1200">
          <a:solidFill>
            <a:schemeClr val="tx1"/>
          </a:solidFill>
          <a:latin typeface="+mn-lt"/>
          <a:ea typeface="+mn-ea"/>
          <a:cs typeface="+mn-cs"/>
        </a:defRPr>
      </a:lvl8pPr>
      <a:lvl9pPr marL="2457206" algn="l" defTabSz="614308"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jpeg"/></Relationships>
</file>

<file path=ppt/slides/_rels/slide2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2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9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0.png"/><Relationship Id="rId7" Type="http://schemas.openxmlformats.org/officeDocument/2006/relationships/image" Target="../media/image102.png"/><Relationship Id="rId2" Type="http://schemas.openxmlformats.org/officeDocument/2006/relationships/image" Target="../media/image99.jpeg"/><Relationship Id="rId1" Type="http://schemas.openxmlformats.org/officeDocument/2006/relationships/slideLayout" Target="../slideLayouts/slideLayout4.xml"/><Relationship Id="rId6" Type="http://schemas.openxmlformats.org/officeDocument/2006/relationships/hyperlink" Target="file:///\\localhost\Volumes\NO%20NAME\Kompas%20100%20CEO%20Forum%202015\2.%20MOT_Indo_60sec_TVC_31%20Aug%20(Korea).mp4" TargetMode="External"/><Relationship Id="rId11" Type="http://schemas.openxmlformats.org/officeDocument/2006/relationships/image" Target="../media/image106.jpeg"/><Relationship Id="rId5" Type="http://schemas.openxmlformats.org/officeDocument/2006/relationships/image" Target="../media/image101.png"/><Relationship Id="rId10" Type="http://schemas.openxmlformats.org/officeDocument/2006/relationships/image" Target="../media/image105.jpeg"/><Relationship Id="rId4" Type="http://schemas.openxmlformats.org/officeDocument/2006/relationships/hyperlink" Target="Chinese(Mandarin).wmv" TargetMode="External"/><Relationship Id="rId9" Type="http://schemas.openxmlformats.org/officeDocument/2006/relationships/image" Target="../media/image104.jpeg"/></Relationships>
</file>

<file path=ppt/slides/_rels/slide40.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png"/><Relationship Id="rId3" Type="http://schemas.openxmlformats.org/officeDocument/2006/relationships/image" Target="../media/image108.png"/><Relationship Id="rId7" Type="http://schemas.openxmlformats.org/officeDocument/2006/relationships/image" Target="../media/image112.jpeg"/><Relationship Id="rId12" Type="http://schemas.openxmlformats.org/officeDocument/2006/relationships/image" Target="../media/image117.png"/><Relationship Id="rId2" Type="http://schemas.openxmlformats.org/officeDocument/2006/relationships/image" Target="../media/image107.jpeg"/><Relationship Id="rId1" Type="http://schemas.openxmlformats.org/officeDocument/2006/relationships/slideLayout" Target="../slideLayouts/slideLayout4.xml"/><Relationship Id="rId6" Type="http://schemas.openxmlformats.org/officeDocument/2006/relationships/image" Target="../media/image111.jpeg"/><Relationship Id="rId11" Type="http://schemas.openxmlformats.org/officeDocument/2006/relationships/image" Target="../media/image116.jpeg"/><Relationship Id="rId5" Type="http://schemas.openxmlformats.org/officeDocument/2006/relationships/image" Target="../media/image110.png"/><Relationship Id="rId10" Type="http://schemas.openxmlformats.org/officeDocument/2006/relationships/image" Target="../media/image115.jpeg"/><Relationship Id="rId4" Type="http://schemas.openxmlformats.org/officeDocument/2006/relationships/image" Target="../media/image109.jpeg"/><Relationship Id="rId9" Type="http://schemas.openxmlformats.org/officeDocument/2006/relationships/image" Target="../media/image114.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20.jpeg"/><Relationship Id="rId7" Type="http://schemas.openxmlformats.org/officeDocument/2006/relationships/image" Target="../media/image124.jpeg"/><Relationship Id="rId12" Type="http://schemas.openxmlformats.org/officeDocument/2006/relationships/image" Target="../media/image129.jpeg"/><Relationship Id="rId2" Type="http://schemas.openxmlformats.org/officeDocument/2006/relationships/image" Target="../media/image119.jpeg"/><Relationship Id="rId1" Type="http://schemas.openxmlformats.org/officeDocument/2006/relationships/slideLayout" Target="../slideLayouts/slideLayout2.xml"/><Relationship Id="rId6" Type="http://schemas.openxmlformats.org/officeDocument/2006/relationships/image" Target="../media/image123.jpeg"/><Relationship Id="rId11" Type="http://schemas.openxmlformats.org/officeDocument/2006/relationships/image" Target="../media/image128.jpeg"/><Relationship Id="rId5" Type="http://schemas.openxmlformats.org/officeDocument/2006/relationships/image" Target="../media/image122.jpeg"/><Relationship Id="rId10" Type="http://schemas.openxmlformats.org/officeDocument/2006/relationships/image" Target="../media/image127.jpeg"/><Relationship Id="rId4" Type="http://schemas.openxmlformats.org/officeDocument/2006/relationships/image" Target="../media/image121.jpeg"/><Relationship Id="rId9" Type="http://schemas.openxmlformats.org/officeDocument/2006/relationships/image" Target="../media/image126.jpeg"/></Relationships>
</file>

<file path=ppt/slides/_rels/slide43.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31.jpeg"/><Relationship Id="rId7" Type="http://schemas.openxmlformats.org/officeDocument/2006/relationships/image" Target="../media/image135.jpeg"/><Relationship Id="rId2" Type="http://schemas.openxmlformats.org/officeDocument/2006/relationships/image" Target="../media/image130.jpeg"/><Relationship Id="rId1" Type="http://schemas.openxmlformats.org/officeDocument/2006/relationships/slideLayout" Target="../slideLayouts/slideLayout2.xml"/><Relationship Id="rId6" Type="http://schemas.openxmlformats.org/officeDocument/2006/relationships/image" Target="../media/image134.jpeg"/><Relationship Id="rId11" Type="http://schemas.openxmlformats.org/officeDocument/2006/relationships/image" Target="../media/image139.jpeg"/><Relationship Id="rId5" Type="http://schemas.openxmlformats.org/officeDocument/2006/relationships/image" Target="../media/image133.jpeg"/><Relationship Id="rId10" Type="http://schemas.openxmlformats.org/officeDocument/2006/relationships/image" Target="../media/image138.jpeg"/><Relationship Id="rId4" Type="http://schemas.openxmlformats.org/officeDocument/2006/relationships/image" Target="../media/image132.jpeg"/><Relationship Id="rId9" Type="http://schemas.openxmlformats.org/officeDocument/2006/relationships/image" Target="../media/image137.wmf"/></Relationships>
</file>

<file path=ppt/slides/_rels/slide44.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png"/><Relationship Id="rId18" Type="http://schemas.openxmlformats.org/officeDocument/2006/relationships/image" Target="../media/image155.png"/><Relationship Id="rId3" Type="http://schemas.openxmlformats.org/officeDocument/2006/relationships/image" Target="../media/image140.png"/><Relationship Id="rId21" Type="http://schemas.openxmlformats.org/officeDocument/2006/relationships/image" Target="../media/image158.png"/><Relationship Id="rId7" Type="http://schemas.openxmlformats.org/officeDocument/2006/relationships/image" Target="../media/image144.png"/><Relationship Id="rId12" Type="http://schemas.openxmlformats.org/officeDocument/2006/relationships/image" Target="../media/image149.png"/><Relationship Id="rId17" Type="http://schemas.openxmlformats.org/officeDocument/2006/relationships/image" Target="../media/image154.png"/><Relationship Id="rId2" Type="http://schemas.openxmlformats.org/officeDocument/2006/relationships/notesSlide" Target="../notesSlides/notesSlide7.xml"/><Relationship Id="rId16" Type="http://schemas.openxmlformats.org/officeDocument/2006/relationships/image" Target="../media/image153.png"/><Relationship Id="rId20" Type="http://schemas.openxmlformats.org/officeDocument/2006/relationships/image" Target="../media/image157.png"/><Relationship Id="rId1" Type="http://schemas.openxmlformats.org/officeDocument/2006/relationships/slideLayout" Target="../slideLayouts/slideLayout2.xml"/><Relationship Id="rId6" Type="http://schemas.openxmlformats.org/officeDocument/2006/relationships/image" Target="../media/image143.png"/><Relationship Id="rId11" Type="http://schemas.openxmlformats.org/officeDocument/2006/relationships/image" Target="../media/image148.png"/><Relationship Id="rId5" Type="http://schemas.openxmlformats.org/officeDocument/2006/relationships/image" Target="../media/image142.png"/><Relationship Id="rId15" Type="http://schemas.openxmlformats.org/officeDocument/2006/relationships/image" Target="../media/image152.png"/><Relationship Id="rId10" Type="http://schemas.openxmlformats.org/officeDocument/2006/relationships/image" Target="../media/image147.png"/><Relationship Id="rId19" Type="http://schemas.openxmlformats.org/officeDocument/2006/relationships/image" Target="../media/image156.png"/><Relationship Id="rId4" Type="http://schemas.openxmlformats.org/officeDocument/2006/relationships/image" Target="../media/image141.png"/><Relationship Id="rId9" Type="http://schemas.openxmlformats.org/officeDocument/2006/relationships/image" Target="../media/image146.png"/><Relationship Id="rId14" Type="http://schemas.openxmlformats.org/officeDocument/2006/relationships/image" Target="../media/image151.png"/></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65.jpg"/><Relationship Id="rId13" Type="http://schemas.openxmlformats.org/officeDocument/2006/relationships/image" Target="../media/image170.png"/><Relationship Id="rId3" Type="http://schemas.openxmlformats.org/officeDocument/2006/relationships/image" Target="../media/image160.png"/><Relationship Id="rId7" Type="http://schemas.openxmlformats.org/officeDocument/2006/relationships/image" Target="../media/image164.jpg"/><Relationship Id="rId12" Type="http://schemas.openxmlformats.org/officeDocument/2006/relationships/image" Target="../media/image169.png"/><Relationship Id="rId17" Type="http://schemas.openxmlformats.org/officeDocument/2006/relationships/image" Target="../media/image174.jpg"/><Relationship Id="rId2" Type="http://schemas.openxmlformats.org/officeDocument/2006/relationships/image" Target="../media/image159.png"/><Relationship Id="rId16" Type="http://schemas.openxmlformats.org/officeDocument/2006/relationships/image" Target="../media/image173.png"/><Relationship Id="rId1" Type="http://schemas.openxmlformats.org/officeDocument/2006/relationships/slideLayout" Target="../slideLayouts/slideLayout2.xml"/><Relationship Id="rId6" Type="http://schemas.openxmlformats.org/officeDocument/2006/relationships/image" Target="../media/image163.jpg"/><Relationship Id="rId11" Type="http://schemas.openxmlformats.org/officeDocument/2006/relationships/image" Target="../media/image168.jpg"/><Relationship Id="rId5" Type="http://schemas.openxmlformats.org/officeDocument/2006/relationships/image" Target="../media/image162.png"/><Relationship Id="rId15" Type="http://schemas.openxmlformats.org/officeDocument/2006/relationships/image" Target="../media/image172.png"/><Relationship Id="rId10" Type="http://schemas.openxmlformats.org/officeDocument/2006/relationships/image" Target="../media/image167.png"/><Relationship Id="rId4" Type="http://schemas.openxmlformats.org/officeDocument/2006/relationships/image" Target="../media/image161.png"/><Relationship Id="rId9" Type="http://schemas.openxmlformats.org/officeDocument/2006/relationships/image" Target="../media/image166.jpg"/><Relationship Id="rId14" Type="http://schemas.openxmlformats.org/officeDocument/2006/relationships/image" Target="../media/image17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176.jpeg"/><Relationship Id="rId7" Type="http://schemas.openxmlformats.org/officeDocument/2006/relationships/image" Target="../media/image180.jpeg"/><Relationship Id="rId2" Type="http://schemas.openxmlformats.org/officeDocument/2006/relationships/image" Target="../media/image175.jpeg"/><Relationship Id="rId1" Type="http://schemas.openxmlformats.org/officeDocument/2006/relationships/slideLayout" Target="../slideLayouts/slideLayout2.xml"/><Relationship Id="rId6" Type="http://schemas.openxmlformats.org/officeDocument/2006/relationships/image" Target="../media/image179.png"/><Relationship Id="rId5" Type="http://schemas.openxmlformats.org/officeDocument/2006/relationships/image" Target="../media/image178.jpeg"/><Relationship Id="rId4" Type="http://schemas.openxmlformats.org/officeDocument/2006/relationships/image" Target="../media/image177.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jpeg"/><Relationship Id="rId1" Type="http://schemas.openxmlformats.org/officeDocument/2006/relationships/slideLayout" Target="../slideLayouts/slideLayout2.xml"/><Relationship Id="rId4" Type="http://schemas.openxmlformats.org/officeDocument/2006/relationships/image" Target="../media/image184.jpeg"/></Relationships>
</file>

<file path=ppt/slides/_rels/slide59.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2.xml"/><Relationship Id="rId6" Type="http://schemas.openxmlformats.org/officeDocument/2006/relationships/image" Target="../media/image189.jpeg"/><Relationship Id="rId5" Type="http://schemas.openxmlformats.org/officeDocument/2006/relationships/image" Target="../media/image188.jpeg"/><Relationship Id="rId4" Type="http://schemas.openxmlformats.org/officeDocument/2006/relationships/image" Target="../media/image187.jpeg"/></Relationships>
</file>

<file path=ppt/slides/_rels/slide60.xml.rels><?xml version="1.0" encoding="UTF-8" standalone="yes"?>
<Relationships xmlns="http://schemas.openxmlformats.org/package/2006/relationships"><Relationship Id="rId8" Type="http://schemas.openxmlformats.org/officeDocument/2006/relationships/image" Target="../media/image196.jpeg"/><Relationship Id="rId3" Type="http://schemas.openxmlformats.org/officeDocument/2006/relationships/image" Target="../media/image191.jpeg"/><Relationship Id="rId7" Type="http://schemas.openxmlformats.org/officeDocument/2006/relationships/image" Target="../media/image195.jpeg"/><Relationship Id="rId2" Type="http://schemas.openxmlformats.org/officeDocument/2006/relationships/image" Target="../media/image190.jpeg"/><Relationship Id="rId1" Type="http://schemas.openxmlformats.org/officeDocument/2006/relationships/slideLayout" Target="../slideLayouts/slideLayout2.xml"/><Relationship Id="rId6" Type="http://schemas.openxmlformats.org/officeDocument/2006/relationships/image" Target="../media/image194.jpeg"/><Relationship Id="rId5" Type="http://schemas.openxmlformats.org/officeDocument/2006/relationships/image" Target="../media/image193.jpeg"/><Relationship Id="rId4" Type="http://schemas.openxmlformats.org/officeDocument/2006/relationships/image" Target="../media/image192.jpeg"/></Relationships>
</file>

<file path=ppt/slides/_rels/slide6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8.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1.xml"/></Relationships>
</file>

<file path=ppt/slides/_rels/slide75.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a:xfrm>
            <a:off x="107504" y="3555656"/>
            <a:ext cx="6804248" cy="680499"/>
          </a:xfrm>
        </p:spPr>
        <p:txBody>
          <a:bodyPr>
            <a:normAutofit/>
          </a:bodyPr>
          <a:lstStyle/>
          <a:p>
            <a:pPr algn="l"/>
            <a:r>
              <a:rPr lang="en-US" sz="2000" b="1">
                <a:effectLst>
                  <a:outerShdw blurRad="38100" dist="38100" dir="2700000" algn="tl">
                    <a:srgbClr val="000000">
                      <a:alpha val="43137"/>
                    </a:srgbClr>
                  </a:outerShdw>
                </a:effectLst>
              </a:rPr>
              <a:t>PEMBANGUNAN </a:t>
            </a:r>
            <a:r>
              <a:rPr lang="en-US" sz="2000" b="1" smtClean="0">
                <a:effectLst>
                  <a:outerShdw blurRad="38100" dist="38100" dir="2700000" algn="tl">
                    <a:srgbClr val="000000">
                      <a:alpha val="43137"/>
                    </a:srgbClr>
                  </a:outerShdw>
                </a:effectLst>
              </a:rPr>
              <a:t>PARIWISATA</a:t>
            </a:r>
            <a:endParaRPr lang="en-US" sz="2000" b="1" dirty="0">
              <a:effectLst>
                <a:outerShdw blurRad="38100" dist="38100" dir="2700000" algn="tl">
                  <a:srgbClr val="000000">
                    <a:alpha val="43137"/>
                  </a:srgbClr>
                </a:outerShdw>
              </a:effectLst>
            </a:endParaRPr>
          </a:p>
        </p:txBody>
      </p:sp>
      <p:sp>
        <p:nvSpPr>
          <p:cNvPr id="6" name="Title 1">
            <a:extLst>
              <a:ext uri="{FF2B5EF4-FFF2-40B4-BE49-F238E27FC236}">
                <a16:creationId xmlns:a16="http://schemas.microsoft.com/office/drawing/2014/main" xmlns="" id="{AAA60088-BECE-4CE4-95AC-062A28344392}"/>
              </a:ext>
            </a:extLst>
          </p:cNvPr>
          <p:cNvSpPr txBox="1">
            <a:spLocks/>
          </p:cNvSpPr>
          <p:nvPr/>
        </p:nvSpPr>
        <p:spPr bwMode="white">
          <a:xfrm>
            <a:off x="112812" y="4310798"/>
            <a:ext cx="8707660" cy="709224"/>
          </a:xfrm>
          <a:prstGeom prst="rect">
            <a:avLst/>
          </a:prstGeom>
          <a:noFill/>
          <a:ln w="25400" cap="flat" cmpd="sng" algn="ctr">
            <a:noFill/>
            <a:prstDash val="solid"/>
            <a:miter lim="800000"/>
            <a:headEnd/>
            <a:tailEnd/>
          </a:ln>
        </p:spPr>
        <p:style>
          <a:lnRef idx="2">
            <a:schemeClr val="dk1"/>
          </a:lnRef>
          <a:fillRef idx="1">
            <a:schemeClr val="lt1"/>
          </a:fillRef>
          <a:effectRef idx="0">
            <a:schemeClr val="dk1"/>
          </a:effectRef>
          <a:fontRef idx="minor">
            <a:schemeClr val="dk1"/>
          </a:fontRef>
        </p:style>
        <p:txBody>
          <a:bodyPr lIns="58060" tIns="29034" rIns="58060" bIns="29034" anchor="ctr"/>
          <a:lstStyle>
            <a:lvl1pPr algn="r" rtl="0" eaLnBrk="0" fontAlgn="base" hangingPunct="0">
              <a:spcBef>
                <a:spcPct val="0"/>
              </a:spcBef>
              <a:spcAft>
                <a:spcPct val="0"/>
              </a:spcAft>
              <a:defRPr sz="3400" b="1">
                <a:solidFill>
                  <a:schemeClr val="tx1">
                    <a:lumMod val="65000"/>
                    <a:lumOff val="35000"/>
                  </a:schemeClr>
                </a:solidFill>
                <a:latin typeface="+mn-lt"/>
                <a:ea typeface="+mn-ea"/>
                <a:cs typeface="+mn-cs"/>
              </a:defRPr>
            </a:lvl1pPr>
            <a:lvl2pPr algn="l" rtl="0" eaLnBrk="0" fontAlgn="base" hangingPunct="0">
              <a:spcBef>
                <a:spcPct val="0"/>
              </a:spcBef>
              <a:spcAft>
                <a:spcPct val="0"/>
              </a:spcAft>
              <a:defRPr sz="3000" b="1">
                <a:solidFill>
                  <a:schemeClr val="dk1"/>
                </a:solidFill>
                <a:latin typeface="+mn-lt"/>
                <a:ea typeface="+mn-ea"/>
                <a:cs typeface="+mn-cs"/>
              </a:defRPr>
            </a:lvl2pPr>
            <a:lvl3pPr algn="l" rtl="0" eaLnBrk="0" fontAlgn="base" hangingPunct="0">
              <a:spcBef>
                <a:spcPct val="0"/>
              </a:spcBef>
              <a:spcAft>
                <a:spcPct val="0"/>
              </a:spcAft>
              <a:defRPr sz="3000" b="1">
                <a:solidFill>
                  <a:schemeClr val="dk1"/>
                </a:solidFill>
                <a:latin typeface="+mn-lt"/>
                <a:ea typeface="+mn-ea"/>
                <a:cs typeface="+mn-cs"/>
              </a:defRPr>
            </a:lvl3pPr>
            <a:lvl4pPr algn="l" rtl="0" eaLnBrk="0" fontAlgn="base" hangingPunct="0">
              <a:spcBef>
                <a:spcPct val="0"/>
              </a:spcBef>
              <a:spcAft>
                <a:spcPct val="0"/>
              </a:spcAft>
              <a:defRPr sz="3000" b="1">
                <a:solidFill>
                  <a:schemeClr val="dk1"/>
                </a:solidFill>
                <a:latin typeface="+mn-lt"/>
                <a:ea typeface="+mn-ea"/>
                <a:cs typeface="+mn-cs"/>
              </a:defRPr>
            </a:lvl4pPr>
            <a:lvl5pPr algn="l" rtl="0" eaLnBrk="0" fontAlgn="base" hangingPunct="0">
              <a:spcBef>
                <a:spcPct val="0"/>
              </a:spcBef>
              <a:spcAft>
                <a:spcPct val="0"/>
              </a:spcAft>
              <a:defRPr sz="3000" b="1">
                <a:solidFill>
                  <a:schemeClr val="dk1"/>
                </a:solidFill>
                <a:latin typeface="+mn-lt"/>
                <a:ea typeface="+mn-ea"/>
                <a:cs typeface="+mn-cs"/>
              </a:defRPr>
            </a:lvl5pPr>
            <a:lvl6pPr marL="432169" algn="l" rtl="0" eaLnBrk="1" fontAlgn="base" hangingPunct="1">
              <a:spcBef>
                <a:spcPct val="0"/>
              </a:spcBef>
              <a:spcAft>
                <a:spcPct val="0"/>
              </a:spcAft>
              <a:defRPr sz="3000" b="1">
                <a:solidFill>
                  <a:schemeClr val="dk1"/>
                </a:solidFill>
                <a:latin typeface="+mn-lt"/>
                <a:ea typeface="+mn-ea"/>
                <a:cs typeface="+mn-cs"/>
              </a:defRPr>
            </a:lvl6pPr>
            <a:lvl7pPr marL="864335" algn="l" rtl="0" eaLnBrk="1" fontAlgn="base" hangingPunct="1">
              <a:spcBef>
                <a:spcPct val="0"/>
              </a:spcBef>
              <a:spcAft>
                <a:spcPct val="0"/>
              </a:spcAft>
              <a:defRPr sz="3000" b="1">
                <a:solidFill>
                  <a:schemeClr val="dk1"/>
                </a:solidFill>
                <a:latin typeface="+mn-lt"/>
                <a:ea typeface="+mn-ea"/>
                <a:cs typeface="+mn-cs"/>
              </a:defRPr>
            </a:lvl7pPr>
            <a:lvl8pPr marL="1296504" algn="l" rtl="0" eaLnBrk="1" fontAlgn="base" hangingPunct="1">
              <a:spcBef>
                <a:spcPct val="0"/>
              </a:spcBef>
              <a:spcAft>
                <a:spcPct val="0"/>
              </a:spcAft>
              <a:defRPr sz="3000" b="1">
                <a:solidFill>
                  <a:schemeClr val="dk1"/>
                </a:solidFill>
                <a:latin typeface="+mn-lt"/>
                <a:ea typeface="+mn-ea"/>
                <a:cs typeface="+mn-cs"/>
              </a:defRPr>
            </a:lvl8pPr>
            <a:lvl9pPr marL="1728670" algn="l" rtl="0" eaLnBrk="1" fontAlgn="base" hangingPunct="1">
              <a:spcBef>
                <a:spcPct val="0"/>
              </a:spcBef>
              <a:spcAft>
                <a:spcPct val="0"/>
              </a:spcAft>
              <a:defRPr sz="3000" b="1">
                <a:solidFill>
                  <a:schemeClr val="dk1"/>
                </a:solidFill>
                <a:latin typeface="+mn-lt"/>
                <a:ea typeface="+mn-ea"/>
                <a:cs typeface="+mn-cs"/>
              </a:defRPr>
            </a:lvl9pPr>
          </a:lstStyle>
          <a:p>
            <a:pPr algn="l" defTabSz="614360">
              <a:defRPr/>
            </a:pPr>
            <a:r>
              <a:rPr lang="en-US" sz="1600" u="sng" kern="0" dirty="0">
                <a:solidFill>
                  <a:prstClr val="black"/>
                </a:solidFill>
                <a:latin typeface="Candara" panose="020E0502030303020204" pitchFamily="34" charset="0"/>
                <a:cs typeface="Calibri" pitchFamily="34" charset="0"/>
              </a:rPr>
              <a:t>DADANG RIZKI RATMAN</a:t>
            </a:r>
            <a:endParaRPr lang="id-ID" sz="1600" u="sng" kern="0" dirty="0">
              <a:solidFill>
                <a:prstClr val="black"/>
              </a:solidFill>
              <a:latin typeface="Candara" panose="020E0502030303020204" pitchFamily="34" charset="0"/>
              <a:cs typeface="Calibri" pitchFamily="34" charset="0"/>
            </a:endParaRPr>
          </a:p>
          <a:p>
            <a:pPr lvl="0" algn="l" defTabSz="614360">
              <a:defRPr/>
            </a:pPr>
            <a:r>
              <a:rPr lang="nn-NO" sz="1200" kern="0" dirty="0">
                <a:solidFill>
                  <a:prstClr val="black"/>
                </a:solidFill>
                <a:cs typeface="Calibri" pitchFamily="34" charset="0"/>
              </a:rPr>
              <a:t>Deputi Bidang Pengembangan Destinasi Pariwisata</a:t>
            </a:r>
            <a:endParaRPr lang="id-ID" sz="1200" kern="0" dirty="0">
              <a:solidFill>
                <a:prstClr val="black"/>
              </a:solidFill>
              <a:latin typeface="Candara" panose="020E0502030303020204" pitchFamily="34" charset="0"/>
              <a:cs typeface="Calibri" pitchFamily="34" charset="0"/>
            </a:endParaRPr>
          </a:p>
          <a:p>
            <a:pPr algn="l" defTabSz="614360">
              <a:defRPr/>
            </a:pPr>
            <a:r>
              <a:rPr lang="id-ID" sz="1200" kern="0" dirty="0">
                <a:solidFill>
                  <a:prstClr val="black"/>
                </a:solidFill>
                <a:latin typeface="Candara" panose="020E0502030303020204" pitchFamily="34" charset="0"/>
                <a:cs typeface="Calibri" pitchFamily="34" charset="0"/>
              </a:rPr>
              <a:t>Kementerian Pariwisata </a:t>
            </a:r>
            <a:endParaRPr lang="en-US" sz="1200" kern="0" dirty="0">
              <a:solidFill>
                <a:prstClr val="black"/>
              </a:solidFill>
              <a:latin typeface="Candara" panose="020E0502030303020204" pitchFamily="34" charset="0"/>
              <a:cs typeface="Calibri" pitchFamily="34" charset="0"/>
            </a:endParaRPr>
          </a:p>
          <a:p>
            <a:pPr algn="l" defTabSz="614360">
              <a:defRPr/>
            </a:pPr>
            <a:r>
              <a:rPr lang="en-US" sz="1050" kern="0" dirty="0" err="1">
                <a:solidFill>
                  <a:prstClr val="black"/>
                </a:solidFill>
                <a:latin typeface="Candara" panose="020E0502030303020204" pitchFamily="34" charset="0"/>
                <a:cs typeface="Calibri" pitchFamily="34" charset="0"/>
              </a:rPr>
              <a:t>Disampaikan</a:t>
            </a:r>
            <a:r>
              <a:rPr lang="en-US" sz="1050" kern="0" dirty="0">
                <a:solidFill>
                  <a:prstClr val="black"/>
                </a:solidFill>
                <a:latin typeface="Candara" panose="020E0502030303020204" pitchFamily="34" charset="0"/>
                <a:cs typeface="Calibri" pitchFamily="34" charset="0"/>
              </a:rPr>
              <a:t> pada  </a:t>
            </a:r>
            <a:r>
              <a:rPr lang="en-US" sz="1050" kern="0" dirty="0" err="1">
                <a:solidFill>
                  <a:prstClr val="black"/>
                </a:solidFill>
                <a:latin typeface="Candara" panose="020E0502030303020204" pitchFamily="34" charset="0"/>
                <a:cs typeface="Calibri" pitchFamily="34" charset="0"/>
              </a:rPr>
              <a:t>Musrenbang</a:t>
            </a:r>
            <a:r>
              <a:rPr lang="en-US" sz="1050" kern="0" dirty="0">
                <a:solidFill>
                  <a:prstClr val="black"/>
                </a:solidFill>
                <a:latin typeface="Candara" panose="020E0502030303020204" pitchFamily="34" charset="0"/>
                <a:cs typeface="Calibri" pitchFamily="34" charset="0"/>
              </a:rPr>
              <a:t> </a:t>
            </a:r>
            <a:r>
              <a:rPr lang="en-US" sz="1050" kern="0" dirty="0" err="1">
                <a:solidFill>
                  <a:prstClr val="black"/>
                </a:solidFill>
                <a:latin typeface="Candara" panose="020E0502030303020204" pitchFamily="34" charset="0"/>
                <a:cs typeface="Calibri" pitchFamily="34" charset="0"/>
              </a:rPr>
              <a:t>Perubahan</a:t>
            </a:r>
            <a:r>
              <a:rPr lang="en-US" sz="1050" kern="0" dirty="0">
                <a:solidFill>
                  <a:prstClr val="black"/>
                </a:solidFill>
                <a:latin typeface="Candara" panose="020E0502030303020204" pitchFamily="34" charset="0"/>
                <a:cs typeface="Calibri" pitchFamily="34" charset="0"/>
              </a:rPr>
              <a:t> RPJPD </a:t>
            </a:r>
            <a:r>
              <a:rPr lang="en-US" sz="1050" kern="0" dirty="0" err="1">
                <a:solidFill>
                  <a:prstClr val="black"/>
                </a:solidFill>
                <a:latin typeface="Candara" panose="020E0502030303020204" pitchFamily="34" charset="0"/>
                <a:cs typeface="Calibri" pitchFamily="34" charset="0"/>
              </a:rPr>
              <a:t>Semesta</a:t>
            </a:r>
            <a:r>
              <a:rPr lang="en-US" sz="1050" kern="0" dirty="0">
                <a:solidFill>
                  <a:prstClr val="black"/>
                </a:solidFill>
                <a:latin typeface="Candara" panose="020E0502030303020204" pitchFamily="34" charset="0"/>
                <a:cs typeface="Calibri" pitchFamily="34" charset="0"/>
              </a:rPr>
              <a:t> </a:t>
            </a:r>
            <a:r>
              <a:rPr lang="en-US" sz="1050" kern="0" dirty="0" err="1">
                <a:solidFill>
                  <a:prstClr val="black"/>
                </a:solidFill>
                <a:latin typeface="Candara" panose="020E0502030303020204" pitchFamily="34" charset="0"/>
                <a:cs typeface="Calibri" pitchFamily="34" charset="0"/>
              </a:rPr>
              <a:t>Berencana</a:t>
            </a:r>
            <a:r>
              <a:rPr lang="en-US" sz="1050" kern="0" dirty="0">
                <a:solidFill>
                  <a:prstClr val="black"/>
                </a:solidFill>
                <a:latin typeface="Candara" panose="020E0502030303020204" pitchFamily="34" charset="0"/>
                <a:cs typeface="Calibri" pitchFamily="34" charset="0"/>
              </a:rPr>
              <a:t> </a:t>
            </a:r>
            <a:r>
              <a:rPr lang="en-US" sz="1050" kern="0" dirty="0" err="1">
                <a:solidFill>
                  <a:prstClr val="black"/>
                </a:solidFill>
                <a:latin typeface="Candara" panose="020E0502030303020204" pitchFamily="34" charset="0"/>
                <a:cs typeface="Calibri" pitchFamily="34" charset="0"/>
              </a:rPr>
              <a:t>Provinsi</a:t>
            </a:r>
            <a:r>
              <a:rPr lang="en-US" sz="1050" kern="0" dirty="0">
                <a:solidFill>
                  <a:prstClr val="black"/>
                </a:solidFill>
                <a:latin typeface="Candara" panose="020E0502030303020204" pitchFamily="34" charset="0"/>
                <a:cs typeface="Calibri" pitchFamily="34" charset="0"/>
              </a:rPr>
              <a:t> Bali 2005 – 2025 dan RPJMD </a:t>
            </a:r>
            <a:r>
              <a:rPr lang="en-US" sz="1050" kern="0" dirty="0" err="1">
                <a:solidFill>
                  <a:prstClr val="black"/>
                </a:solidFill>
                <a:latin typeface="Candara" panose="020E0502030303020204" pitchFamily="34" charset="0"/>
                <a:cs typeface="Calibri" pitchFamily="34" charset="0"/>
              </a:rPr>
              <a:t>Semesta</a:t>
            </a:r>
            <a:r>
              <a:rPr lang="en-US" sz="1050" kern="0" dirty="0">
                <a:solidFill>
                  <a:prstClr val="black"/>
                </a:solidFill>
                <a:latin typeface="Candara" panose="020E0502030303020204" pitchFamily="34" charset="0"/>
                <a:cs typeface="Calibri" pitchFamily="34" charset="0"/>
              </a:rPr>
              <a:t> </a:t>
            </a:r>
            <a:r>
              <a:rPr lang="en-US" sz="1050" kern="0" dirty="0" err="1">
                <a:solidFill>
                  <a:prstClr val="black"/>
                </a:solidFill>
                <a:latin typeface="Candara" panose="020E0502030303020204" pitchFamily="34" charset="0"/>
                <a:cs typeface="Calibri" pitchFamily="34" charset="0"/>
              </a:rPr>
              <a:t>Berencana</a:t>
            </a:r>
            <a:r>
              <a:rPr lang="en-US" sz="1050" kern="0" dirty="0">
                <a:solidFill>
                  <a:prstClr val="black"/>
                </a:solidFill>
                <a:latin typeface="Candara" panose="020E0502030303020204" pitchFamily="34" charset="0"/>
                <a:cs typeface="Calibri" pitchFamily="34" charset="0"/>
              </a:rPr>
              <a:t> 2018 - 2023</a:t>
            </a:r>
            <a:endParaRPr lang="id-ID" sz="1050" kern="0" dirty="0">
              <a:solidFill>
                <a:prstClr val="black"/>
              </a:solidFill>
              <a:latin typeface="Candara" panose="020E0502030303020204" pitchFamily="34" charset="0"/>
              <a:cs typeface="Calibri" pitchFamily="34" charset="0"/>
            </a:endParaRPr>
          </a:p>
        </p:txBody>
      </p:sp>
    </p:spTree>
    <p:extLst>
      <p:ext uri="{BB962C8B-B14F-4D97-AF65-F5344CB8AC3E}">
        <p14:creationId xmlns:p14="http://schemas.microsoft.com/office/powerpoint/2010/main" val="1011922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AE05E30-89F3-4392-9E90-8CC8ABF90602}"/>
              </a:ext>
            </a:extLst>
          </p:cNvPr>
          <p:cNvSpPr>
            <a:spLocks noGrp="1"/>
          </p:cNvSpPr>
          <p:nvPr>
            <p:ph type="sldNum" sz="quarter" idx="10"/>
          </p:nvPr>
        </p:nvSpPr>
        <p:spPr/>
        <p:txBody>
          <a:bodyPr/>
          <a:lstStyle/>
          <a:p>
            <a:pPr>
              <a:defRPr/>
            </a:pPr>
            <a:fld id="{70ADE3BD-14F6-E248-81BB-AD56D6E7C095}" type="slidenum">
              <a:rPr lang="id-ID" smtClean="0"/>
              <a:pPr>
                <a:defRPr/>
              </a:pPr>
              <a:t>2</a:t>
            </a:fld>
            <a:endParaRPr lang="id-ID"/>
          </a:p>
        </p:txBody>
      </p:sp>
      <p:pic>
        <p:nvPicPr>
          <p:cNvPr id="5" name="Picture 9" descr="Menteri Arief Yahya Dapat Penghargaan Internasional">
            <a:extLst>
              <a:ext uri="{FF2B5EF4-FFF2-40B4-BE49-F238E27FC236}">
                <a16:creationId xmlns:a16="http://schemas.microsoft.com/office/drawing/2014/main" xmlns="" id="{D1FF7F23-F64C-40B4-B7D0-E78D74ED9D0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3850" y="2158603"/>
            <a:ext cx="3523060" cy="2641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
            <a:extLst>
              <a:ext uri="{FF2B5EF4-FFF2-40B4-BE49-F238E27FC236}">
                <a16:creationId xmlns:a16="http://schemas.microsoft.com/office/drawing/2014/main" xmlns="" id="{9D719E12-431E-4FE4-9A8A-306B9C72998C}"/>
              </a:ext>
            </a:extLst>
          </p:cNvPr>
          <p:cNvSpPr>
            <a:spLocks noChangeArrowheads="1"/>
          </p:cNvSpPr>
          <p:nvPr/>
        </p:nvSpPr>
        <p:spPr bwMode="auto">
          <a:xfrm>
            <a:off x="920354" y="545284"/>
            <a:ext cx="7049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algn="ctr" defTabSz="685800"/>
            <a:r>
              <a:rPr lang="en-GB" altLang="id-ID" sz="1800" b="1" dirty="0">
                <a:solidFill>
                  <a:srgbClr val="0083B9"/>
                </a:solidFill>
                <a:latin typeface="Archivo Narrow" charset="0"/>
              </a:rPr>
              <a:t>Indonesia </a:t>
            </a:r>
            <a:r>
              <a:rPr lang="en-GB" altLang="id-ID" sz="1800" b="1" dirty="0" err="1">
                <a:solidFill>
                  <a:srgbClr val="0083B9"/>
                </a:solidFill>
                <a:latin typeface="Archivo Narrow" charset="0"/>
              </a:rPr>
              <a:t>masuk</a:t>
            </a:r>
            <a:r>
              <a:rPr lang="en-GB" altLang="id-ID" sz="1800" b="1" dirty="0">
                <a:solidFill>
                  <a:srgbClr val="0083B9"/>
                </a:solidFill>
                <a:latin typeface="Archivo Narrow" charset="0"/>
              </a:rPr>
              <a:t> </a:t>
            </a:r>
            <a:r>
              <a:rPr lang="en-GB" altLang="id-ID" sz="1800" b="1" dirty="0" err="1">
                <a:solidFill>
                  <a:srgbClr val="0083B9"/>
                </a:solidFill>
                <a:latin typeface="Archivo Narrow" charset="0"/>
              </a:rPr>
              <a:t>dalam</a:t>
            </a:r>
            <a:r>
              <a:rPr lang="en-GB" altLang="id-ID" sz="1800" b="1" dirty="0">
                <a:solidFill>
                  <a:srgbClr val="0083B9"/>
                </a:solidFill>
                <a:latin typeface="Archivo Narrow" charset="0"/>
              </a:rPr>
              <a:t> top-10 </a:t>
            </a:r>
            <a:r>
              <a:rPr lang="en-GB" altLang="id-ID" sz="1800" b="1" dirty="0" err="1">
                <a:solidFill>
                  <a:srgbClr val="0083B9"/>
                </a:solidFill>
                <a:latin typeface="Archivo Narrow" charset="0"/>
              </a:rPr>
              <a:t>destinasi</a:t>
            </a:r>
            <a:r>
              <a:rPr lang="en-GB" altLang="id-ID" sz="1800" b="1" dirty="0">
                <a:solidFill>
                  <a:srgbClr val="0083B9"/>
                </a:solidFill>
                <a:latin typeface="Archivo Narrow" charset="0"/>
              </a:rPr>
              <a:t> </a:t>
            </a:r>
            <a:r>
              <a:rPr lang="en-GB" altLang="id-ID" sz="1800" b="1" dirty="0" err="1">
                <a:solidFill>
                  <a:srgbClr val="0083B9"/>
                </a:solidFill>
                <a:latin typeface="Archivo Narrow" charset="0"/>
              </a:rPr>
              <a:t>dunia</a:t>
            </a:r>
            <a:r>
              <a:rPr lang="en-GB" altLang="id-ID" sz="1800" b="1" dirty="0">
                <a:solidFill>
                  <a:srgbClr val="0083B9"/>
                </a:solidFill>
                <a:latin typeface="Archivo Narrow" charset="0"/>
              </a:rPr>
              <a:t> </a:t>
            </a:r>
            <a:r>
              <a:rPr lang="en-GB" altLang="id-ID" sz="1800" b="1" dirty="0" err="1">
                <a:solidFill>
                  <a:srgbClr val="0083B9"/>
                </a:solidFill>
                <a:latin typeface="Archivo Narrow" charset="0"/>
              </a:rPr>
              <a:t>tahun</a:t>
            </a:r>
            <a:r>
              <a:rPr lang="en-GB" altLang="id-ID" sz="1800" b="1" dirty="0">
                <a:solidFill>
                  <a:srgbClr val="0083B9"/>
                </a:solidFill>
                <a:latin typeface="Archivo Narrow" charset="0"/>
              </a:rPr>
              <a:t> 2019</a:t>
            </a:r>
            <a:endParaRPr lang="id-ID" altLang="id-ID" sz="1800" b="1" dirty="0">
              <a:solidFill>
                <a:srgbClr val="0083B9"/>
              </a:solidFill>
              <a:latin typeface="Archivo Narrow" charset="0"/>
            </a:endParaRPr>
          </a:p>
        </p:txBody>
      </p:sp>
      <p:pic>
        <p:nvPicPr>
          <p:cNvPr id="7" name="Picture 2">
            <a:extLst>
              <a:ext uri="{FF2B5EF4-FFF2-40B4-BE49-F238E27FC236}">
                <a16:creationId xmlns:a16="http://schemas.microsoft.com/office/drawing/2014/main" xmlns="" id="{92341939-7068-43ED-9173-419A978E2E0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l="14561" t="13602" r="41566" b="64000"/>
          <a:stretch>
            <a:fillRect/>
          </a:stretch>
        </p:blipFill>
        <p:spPr bwMode="auto">
          <a:xfrm>
            <a:off x="57150" y="963216"/>
            <a:ext cx="40100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xmlns="" id="{E06349CB-AD69-44B3-9D4F-514B30F5CE6A}"/>
              </a:ext>
            </a:extLst>
          </p:cNvPr>
          <p:cNvSpPr>
            <a:spLocks noChangeArrowheads="1"/>
          </p:cNvSpPr>
          <p:nvPr/>
        </p:nvSpPr>
        <p:spPr bwMode="auto">
          <a:xfrm>
            <a:off x="4077891" y="1076325"/>
            <a:ext cx="4814888"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defTabSz="685800"/>
            <a:r>
              <a:rPr lang="id-ID" altLang="en-US" sz="1050" b="1" dirty="0">
                <a:solidFill>
                  <a:prstClr val="black"/>
                </a:solidFill>
              </a:rPr>
              <a:t>London, </a:t>
            </a:r>
            <a:r>
              <a:rPr lang="id-ID" altLang="en-US" sz="1050" b="1" i="1" dirty="0">
                <a:solidFill>
                  <a:prstClr val="black"/>
                </a:solidFill>
              </a:rPr>
              <a:t>Obsessionnews.com –</a:t>
            </a:r>
            <a:r>
              <a:rPr lang="id-ID" altLang="en-US" sz="1050" dirty="0">
                <a:solidFill>
                  <a:prstClr val="black"/>
                </a:solidFill>
              </a:rPr>
              <a:t> Menteri Pariwisata (Menpar) Arief Yahya mendapat penghargaan internasional dari Lonely Planet, London, Inggris, Senin (5/11/2018). Indonesia dianggap sebagai negara yang paling layak dikunjungi pariwisatanya pada 2019 mendatang.</a:t>
            </a:r>
          </a:p>
          <a:p>
            <a:pPr defTabSz="685800"/>
            <a:endParaRPr lang="id-ID" altLang="en-US" sz="1050" dirty="0">
              <a:solidFill>
                <a:prstClr val="black"/>
              </a:solidFill>
            </a:endParaRPr>
          </a:p>
          <a:p>
            <a:pPr defTabSz="685800"/>
            <a:r>
              <a:rPr lang="id-ID" altLang="en-US" sz="1050" dirty="0">
                <a:solidFill>
                  <a:prstClr val="black"/>
                </a:solidFill>
              </a:rPr>
              <a:t>Indonesia melalui Kementerian Pariwisatanya turut serta dalam World Travel Market (WTM) 2018 di London, Inggris . Salah satu pameran pariwista terbesar di dunia itu berlangsung dari 5-7 November 2018. Dalam WTM itu juga, Indonesia menerima penghargaan dari Lonely Planet sebagai ‘Top 10 Countries Best in Travel 2019’.</a:t>
            </a:r>
          </a:p>
          <a:p>
            <a:pPr defTabSz="685800"/>
            <a:endParaRPr lang="id-ID" altLang="en-US" sz="1050" b="1" dirty="0">
              <a:solidFill>
                <a:prstClr val="black"/>
              </a:solidFill>
            </a:endParaRPr>
          </a:p>
          <a:p>
            <a:pPr defTabSz="685800"/>
            <a:r>
              <a:rPr lang="id-ID" altLang="en-US" sz="1050" dirty="0">
                <a:solidFill>
                  <a:prstClr val="black"/>
                </a:solidFill>
              </a:rPr>
              <a:t>Indikasinya jelas. Indonesia masuk dalam daftar the fastest growing tourism industry. Oleh The Telegraph UK, pariwisata Indonesia ditempatkan di peringkat 20 besar.</a:t>
            </a:r>
          </a:p>
          <a:p>
            <a:pPr defTabSz="685800"/>
            <a:endParaRPr lang="id-ID" altLang="en-US" sz="1050" dirty="0">
              <a:solidFill>
                <a:prstClr val="black"/>
              </a:solidFill>
            </a:endParaRPr>
          </a:p>
          <a:p>
            <a:pPr defTabSz="685800"/>
            <a:r>
              <a:rPr lang="id-ID" altLang="en-US" sz="1050" dirty="0">
                <a:solidFill>
                  <a:prstClr val="black"/>
                </a:solidFill>
              </a:rPr>
              <a:t>Tahun 2016 Wonderful Indonesia mendapatkan 46 penghargaan internasional, dari 22 negara. Tahun 2017, jumlah penghargaan bertambah menjadi 27 awards dari 13 negara. Sedangkan Tahun 2018, 30 awards dari 8 negara.</a:t>
            </a:r>
          </a:p>
          <a:p>
            <a:pPr defTabSz="685800"/>
            <a:endParaRPr lang="id-ID" altLang="en-US" sz="1050" dirty="0">
              <a:solidFill>
                <a:prstClr val="black"/>
              </a:solidFill>
            </a:endParaRPr>
          </a:p>
          <a:p>
            <a:pPr defTabSz="685800"/>
            <a:r>
              <a:rPr lang="id-ID" altLang="en-US" sz="1050" dirty="0">
                <a:solidFill>
                  <a:prstClr val="black"/>
                </a:solidFill>
              </a:rPr>
              <a:t>“Terbaru adalah penghargaan dari </a:t>
            </a:r>
            <a:r>
              <a:rPr lang="id-ID" altLang="en-US" sz="1200" b="1" dirty="0">
                <a:solidFill>
                  <a:srgbClr val="FF0000"/>
                </a:solidFill>
              </a:rPr>
              <a:t>Lonely planet yang memasukan Indonesia dalam to 10 negara terb</a:t>
            </a:r>
            <a:r>
              <a:rPr lang="en-GB" altLang="en-US" sz="1200" b="1" dirty="0" err="1">
                <a:solidFill>
                  <a:srgbClr val="FF0000"/>
                </a:solidFill>
              </a:rPr>
              <a:t>ai</a:t>
            </a:r>
            <a:r>
              <a:rPr lang="id-ID" altLang="en-US" sz="1200" b="1" dirty="0">
                <a:solidFill>
                  <a:srgbClr val="FF0000"/>
                </a:solidFill>
              </a:rPr>
              <a:t>k di dunia dalam hal Top 10 Countries Best in Travel</a:t>
            </a:r>
            <a:r>
              <a:rPr lang="id-ID" altLang="en-US" sz="1050" dirty="0">
                <a:solidFill>
                  <a:prstClr val="black"/>
                </a:solidFill>
              </a:rPr>
              <a:t>,” tambah Menpar Arief.</a:t>
            </a:r>
          </a:p>
          <a:p>
            <a:pPr defTabSz="685800"/>
            <a:endParaRPr lang="id-ID" altLang="en-US" sz="1050" b="1" dirty="0">
              <a:solidFill>
                <a:srgbClr val="FF0000"/>
              </a:solidFill>
            </a:endParaRPr>
          </a:p>
        </p:txBody>
      </p:sp>
      <p:sp>
        <p:nvSpPr>
          <p:cNvPr id="9" name="Rectangle 5">
            <a:extLst>
              <a:ext uri="{FF2B5EF4-FFF2-40B4-BE49-F238E27FC236}">
                <a16:creationId xmlns:a16="http://schemas.microsoft.com/office/drawing/2014/main" xmlns="" id="{58EA0820-8610-4C96-ADF0-B8937D4D96B8}"/>
              </a:ext>
            </a:extLst>
          </p:cNvPr>
          <p:cNvSpPr>
            <a:spLocks noChangeArrowheads="1"/>
          </p:cNvSpPr>
          <p:nvPr/>
        </p:nvSpPr>
        <p:spPr bwMode="auto">
          <a:xfrm>
            <a:off x="4077891" y="4600576"/>
            <a:ext cx="45720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800">
              <a:defRPr/>
            </a:pPr>
            <a:r>
              <a:rPr lang="id-ID" altLang="id-ID" sz="700" i="1">
                <a:solidFill>
                  <a:srgbClr val="4472C4"/>
                </a:solidFill>
              </a:rPr>
              <a:t>https://www.obsessionnews.com/nasional/menteri-arief-yahya-dapat-penghargaan-internasional/</a:t>
            </a:r>
          </a:p>
        </p:txBody>
      </p:sp>
      <p:sp>
        <p:nvSpPr>
          <p:cNvPr id="10" name="TextBox 7">
            <a:extLst>
              <a:ext uri="{FF2B5EF4-FFF2-40B4-BE49-F238E27FC236}">
                <a16:creationId xmlns:a16="http://schemas.microsoft.com/office/drawing/2014/main" xmlns="" id="{5100143A-35D0-426B-9CA4-7502B55344DB}"/>
              </a:ext>
            </a:extLst>
          </p:cNvPr>
          <p:cNvSpPr txBox="1">
            <a:spLocks noChangeArrowheads="1"/>
          </p:cNvSpPr>
          <p:nvPr/>
        </p:nvSpPr>
        <p:spPr bwMode="auto">
          <a:xfrm>
            <a:off x="-54202" y="-44038"/>
            <a:ext cx="41100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sz="1400">
                <a:solidFill>
                  <a:schemeClr val="tx1"/>
                </a:solidFill>
                <a:latin typeface="Arial" panose="020B0604020202020204" pitchFamily="34" charset="0"/>
                <a:ea typeface="MS PGothic" panose="020B0600070205080204" pitchFamily="34" charset="-128"/>
              </a:defRPr>
            </a:lvl1pPr>
            <a:lvl2pPr defTabSz="912813">
              <a:defRPr sz="1400">
                <a:solidFill>
                  <a:schemeClr val="tx1"/>
                </a:solidFill>
                <a:latin typeface="Arial" panose="020B0604020202020204" pitchFamily="34" charset="0"/>
                <a:ea typeface="MS PGothic" panose="020B0600070205080204" pitchFamily="34" charset="-128"/>
              </a:defRPr>
            </a:lvl2pPr>
            <a:lvl3pPr defTabSz="912813">
              <a:defRPr sz="1400">
                <a:solidFill>
                  <a:schemeClr val="tx1"/>
                </a:solidFill>
                <a:latin typeface="Arial" panose="020B0604020202020204" pitchFamily="34" charset="0"/>
                <a:ea typeface="MS PGothic" panose="020B0600070205080204" pitchFamily="34" charset="-128"/>
              </a:defRPr>
            </a:lvl3pPr>
            <a:lvl4pPr defTabSz="912813">
              <a:defRPr sz="1400">
                <a:solidFill>
                  <a:schemeClr val="tx1"/>
                </a:solidFill>
                <a:latin typeface="Arial" panose="020B0604020202020204" pitchFamily="34" charset="0"/>
                <a:ea typeface="MS PGothic" panose="020B0600070205080204" pitchFamily="34" charset="-128"/>
              </a:defRPr>
            </a:lvl4pPr>
            <a:lvl5pPr defTabSz="912813">
              <a:defRPr sz="1400">
                <a:solidFill>
                  <a:schemeClr val="tx1"/>
                </a:solidFill>
                <a:latin typeface="Arial" panose="020B0604020202020204" pitchFamily="34" charset="0"/>
                <a:ea typeface="MS PGothic" panose="020B0600070205080204" pitchFamily="34" charset="-128"/>
              </a:defRPr>
            </a:lvl5pPr>
            <a:lvl6pPr marL="1847850" indent="434975" defTabSz="912813"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6pPr>
            <a:lvl7pPr marL="2305050" indent="434975" defTabSz="912813"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7pPr>
            <a:lvl8pPr marL="2762250" indent="434975" defTabSz="912813"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8pPr>
            <a:lvl9pPr marL="3219450" indent="434975" defTabSz="912813"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9pPr>
          </a:lstStyle>
          <a:p>
            <a:pPr algn="ctr">
              <a:defRPr/>
            </a:pPr>
            <a:r>
              <a:rPr lang="en-US" altLang="id-ID" sz="2400" dirty="0">
                <a:solidFill>
                  <a:schemeClr val="bg1"/>
                </a:solidFill>
                <a:latin typeface="Arial Black" pitchFamily="34" charset="0"/>
                <a:ea typeface="ＭＳ Ｐゴシック" charset="0"/>
                <a:cs typeface="Arial" pitchFamily="34" charset="0"/>
              </a:rPr>
              <a:t>BREAKING</a:t>
            </a:r>
            <a:r>
              <a:rPr lang="en-US" altLang="id-ID" sz="3200" i="1" dirty="0">
                <a:solidFill>
                  <a:schemeClr val="bg1"/>
                </a:solidFill>
                <a:latin typeface="Candara" panose="020E0502030303020204" pitchFamily="34" charset="0"/>
              </a:rPr>
              <a:t> </a:t>
            </a:r>
            <a:r>
              <a:rPr lang="en-US" altLang="id-ID" sz="2400" dirty="0">
                <a:solidFill>
                  <a:schemeClr val="bg1"/>
                </a:solidFill>
                <a:latin typeface="Arial Black" pitchFamily="34" charset="0"/>
                <a:ea typeface="ＭＳ Ｐゴシック" charset="0"/>
                <a:cs typeface="Arial" pitchFamily="34" charset="0"/>
              </a:rPr>
              <a:t>NEWS</a:t>
            </a:r>
            <a:r>
              <a:rPr lang="en-US" altLang="id-ID" sz="3200" i="1" dirty="0">
                <a:solidFill>
                  <a:schemeClr val="bg1"/>
                </a:solidFill>
                <a:latin typeface="Candara" panose="020E0502030303020204" pitchFamily="34" charset="0"/>
              </a:rPr>
              <a:t> </a:t>
            </a:r>
            <a:r>
              <a:rPr lang="en-US" altLang="id-ID" sz="2400" dirty="0">
                <a:solidFill>
                  <a:schemeClr val="bg1"/>
                </a:solidFill>
                <a:latin typeface="Arial Black" pitchFamily="34" charset="0"/>
                <a:ea typeface="ＭＳ Ｐゴシック" charset="0"/>
                <a:cs typeface="Arial" pitchFamily="34" charset="0"/>
              </a:rPr>
              <a:t>… !!!</a:t>
            </a:r>
          </a:p>
        </p:txBody>
      </p:sp>
      <p:sp>
        <p:nvSpPr>
          <p:cNvPr id="11" name="Rectangle 10">
            <a:extLst>
              <a:ext uri="{FF2B5EF4-FFF2-40B4-BE49-F238E27FC236}">
                <a16:creationId xmlns:a16="http://schemas.microsoft.com/office/drawing/2014/main" xmlns="" id="{25491BF0-ABE4-4611-A1C7-06026A8B1A12}"/>
              </a:ext>
            </a:extLst>
          </p:cNvPr>
          <p:cNvSpPr/>
          <p:nvPr/>
        </p:nvSpPr>
        <p:spPr>
          <a:xfrm>
            <a:off x="57150" y="919163"/>
            <a:ext cx="863204" cy="2893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id-ID" sz="1800">
              <a:solidFill>
                <a:prstClr val="white"/>
              </a:solidFill>
            </a:endParaRPr>
          </a:p>
        </p:txBody>
      </p:sp>
    </p:spTree>
    <p:extLst>
      <p:ext uri="{BB962C8B-B14F-4D97-AF65-F5344CB8AC3E}">
        <p14:creationId xmlns:p14="http://schemas.microsoft.com/office/powerpoint/2010/main" val="7230391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F4401B84-7707-4383-8F1F-2A95B88629C1}"/>
              </a:ext>
            </a:extLst>
          </p:cNvPr>
          <p:cNvSpPr>
            <a:spLocks noGrp="1"/>
          </p:cNvSpPr>
          <p:nvPr>
            <p:ph type="sldNum" sz="quarter" idx="10"/>
          </p:nvPr>
        </p:nvSpPr>
        <p:spPr/>
        <p:txBody>
          <a:bodyPr/>
          <a:lstStyle/>
          <a:p>
            <a:pPr>
              <a:defRPr/>
            </a:pPr>
            <a:fld id="{70ADE3BD-14F6-E248-81BB-AD56D6E7C095}" type="slidenum">
              <a:rPr lang="id-ID" smtClean="0"/>
              <a:pPr>
                <a:defRPr/>
              </a:pPr>
              <a:t>3</a:t>
            </a:fld>
            <a:endParaRPr lang="id-ID"/>
          </a:p>
        </p:txBody>
      </p:sp>
      <p:sp>
        <p:nvSpPr>
          <p:cNvPr id="5" name="Content Placeholder 1">
            <a:extLst>
              <a:ext uri="{FF2B5EF4-FFF2-40B4-BE49-F238E27FC236}">
                <a16:creationId xmlns:a16="http://schemas.microsoft.com/office/drawing/2014/main" xmlns="" id="{F579DC44-F7B6-409C-9A83-F5C22DA8D31D}"/>
              </a:ext>
            </a:extLst>
          </p:cNvPr>
          <p:cNvSpPr txBox="1">
            <a:spLocks/>
          </p:cNvSpPr>
          <p:nvPr/>
        </p:nvSpPr>
        <p:spPr bwMode="auto">
          <a:xfrm>
            <a:off x="332603" y="3498228"/>
            <a:ext cx="4019930" cy="200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t" anchorCtr="0" compatLnSpc="1">
            <a:prstTxWarp prst="textNoShape">
              <a:avLst/>
            </a:prstTxWarp>
            <a:normAutofit/>
          </a:bodyPr>
          <a:lstStyle>
            <a:lvl1pPr marL="150775" indent="-150775" algn="l" rtl="0" eaLnBrk="0" fontAlgn="base" hangingPunct="0">
              <a:lnSpc>
                <a:spcPct val="90000"/>
              </a:lnSpc>
              <a:spcBef>
                <a:spcPts val="675"/>
              </a:spcBef>
              <a:spcAft>
                <a:spcPct val="0"/>
              </a:spcAft>
              <a:buFont typeface="Arial" charset="0"/>
              <a:buChar char="•"/>
              <a:defRPr sz="1400" kern="1200">
                <a:solidFill>
                  <a:schemeClr val="tx1"/>
                </a:solidFill>
                <a:latin typeface="+mn-lt"/>
                <a:ea typeface="ＭＳ Ｐゴシック" charset="0"/>
                <a:cs typeface="ＭＳ Ｐゴシック" charset="0"/>
              </a:defRPr>
            </a:lvl1pPr>
            <a:lvl2pPr marL="458674" indent="-150775" algn="l" rtl="0" eaLnBrk="0" fontAlgn="base" hangingPunct="0">
              <a:lnSpc>
                <a:spcPct val="90000"/>
              </a:lnSpc>
              <a:spcBef>
                <a:spcPts val="338"/>
              </a:spcBef>
              <a:spcAft>
                <a:spcPct val="0"/>
              </a:spcAft>
              <a:buFont typeface="Arial" charset="0"/>
              <a:buChar char="•"/>
              <a:defRPr kern="1200">
                <a:solidFill>
                  <a:schemeClr val="tx1"/>
                </a:solidFill>
                <a:latin typeface="+mn-lt"/>
                <a:ea typeface="ＭＳ Ｐゴシック" charset="0"/>
                <a:cs typeface="+mn-cs"/>
              </a:defRPr>
            </a:lvl2pPr>
            <a:lvl3pPr marL="766571" indent="-150775" algn="l" rtl="0" eaLnBrk="0" fontAlgn="base" hangingPunct="0">
              <a:lnSpc>
                <a:spcPct val="90000"/>
              </a:lnSpc>
              <a:spcBef>
                <a:spcPts val="338"/>
              </a:spcBef>
              <a:spcAft>
                <a:spcPct val="0"/>
              </a:spcAft>
              <a:buFont typeface="Arial" charset="0"/>
              <a:buChar char="•"/>
              <a:defRPr sz="1000" kern="1200">
                <a:solidFill>
                  <a:schemeClr val="tx1"/>
                </a:solidFill>
                <a:latin typeface="+mn-lt"/>
                <a:ea typeface="ＭＳ Ｐゴシック" charset="0"/>
                <a:cs typeface="+mn-cs"/>
              </a:defRPr>
            </a:lvl3pPr>
            <a:lvl4pPr marL="1072880" indent="-150775" algn="l" rtl="0" eaLnBrk="0" fontAlgn="base" hangingPunct="0">
              <a:lnSpc>
                <a:spcPct val="90000"/>
              </a:lnSpc>
              <a:spcBef>
                <a:spcPts val="338"/>
              </a:spcBef>
              <a:spcAft>
                <a:spcPct val="0"/>
              </a:spcAft>
              <a:buFont typeface="Arial" charset="0"/>
              <a:buChar char="•"/>
              <a:defRPr sz="900" kern="1200">
                <a:solidFill>
                  <a:schemeClr val="tx1"/>
                </a:solidFill>
                <a:latin typeface="+mn-lt"/>
                <a:ea typeface="ＭＳ Ｐゴシック" charset="0"/>
                <a:cs typeface="+mn-cs"/>
              </a:defRPr>
            </a:lvl4pPr>
            <a:lvl5pPr marL="1380776" indent="-150775" algn="l" rtl="0" eaLnBrk="0" fontAlgn="base" hangingPunct="0">
              <a:lnSpc>
                <a:spcPct val="90000"/>
              </a:lnSpc>
              <a:spcBef>
                <a:spcPts val="338"/>
              </a:spcBef>
              <a:spcAft>
                <a:spcPct val="0"/>
              </a:spcAft>
              <a:buFont typeface="Arial" charset="0"/>
              <a:buChar char="•"/>
              <a:defRPr sz="900" kern="1200">
                <a:solidFill>
                  <a:schemeClr val="tx1"/>
                </a:solidFill>
                <a:latin typeface="+mn-lt"/>
                <a:ea typeface="ＭＳ Ｐゴシック" charset="0"/>
                <a:cs typeface="+mn-cs"/>
              </a:defRPr>
            </a:lvl5pPr>
            <a:lvl6pPr marL="1689325"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6pPr>
            <a:lvl7pPr marL="1996477"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7pPr>
            <a:lvl8pPr marL="2303647"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8pPr>
            <a:lvl9pPr marL="2610794"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9pPr>
          </a:lstStyle>
          <a:p>
            <a:pPr marL="0" indent="0" defTabSz="914400">
              <a:buFont typeface="Arial" charset="0"/>
              <a:buNone/>
            </a:pPr>
            <a:r>
              <a:rPr lang="en-GB" altLang="id-ID" sz="825">
                <a:latin typeface="Open Sans Light" panose="020B0306030504020204" pitchFamily="34" charset="0"/>
                <a:ea typeface="Open Sans Light" panose="020B0306030504020204" pitchFamily="34" charset="0"/>
                <a:cs typeface="Open Sans Light" panose="020B0306030504020204" pitchFamily="34" charset="0"/>
              </a:rPr>
              <a:t>Top-30 Travel &amp; Tourism Countries Power Ranking didasarkan pada pertumbuhan absolut pada periode tahun 2011 dan 2017 untuk empat indikator Perjalanan &amp; Pariwisata utama hasil pendataan dan kajian WTTC : </a:t>
            </a:r>
          </a:p>
          <a:p>
            <a:pPr marL="0" indent="0" defTabSz="914400">
              <a:buFont typeface="Arial" charset="0"/>
              <a:buNone/>
            </a:pPr>
            <a:r>
              <a:rPr lang="en-GB" altLang="id-ID" sz="825">
                <a:latin typeface="Open Sans Light" panose="020B0306030504020204" pitchFamily="34" charset="0"/>
                <a:ea typeface="Open Sans Light" panose="020B0306030504020204" pitchFamily="34" charset="0"/>
                <a:cs typeface="Open Sans Light" panose="020B0306030504020204" pitchFamily="34" charset="0"/>
              </a:rPr>
              <a:t>1. Total PDB Perjalanan &amp; Turisme, 2. Belanja pengunjung asing (ekspor pengunjung),  3. Belanja domestik, dan 4. Investasi modal pada sektor Perjalanan &amp; Wisata.Peringkat keseluruhan (dalam tabel) diperoleh dengan menghitung peringkat rata-rata (dengan bobot yang sama) dari keempat indikator konstituen.</a:t>
            </a:r>
          </a:p>
          <a:p>
            <a:pPr defTabSz="914400"/>
            <a:endParaRPr lang="en-US" sz="825"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Title 3">
            <a:extLst>
              <a:ext uri="{FF2B5EF4-FFF2-40B4-BE49-F238E27FC236}">
                <a16:creationId xmlns:a16="http://schemas.microsoft.com/office/drawing/2014/main" xmlns="" id="{75AD9B81-2ADA-4C70-B79D-12C3692757B5}"/>
              </a:ext>
            </a:extLst>
          </p:cNvPr>
          <p:cNvSpPr txBox="1">
            <a:spLocks/>
          </p:cNvSpPr>
          <p:nvPr/>
        </p:nvSpPr>
        <p:spPr bwMode="auto">
          <a:xfrm>
            <a:off x="35496" y="0"/>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100" b="1" dirty="0">
                <a:solidFill>
                  <a:schemeClr val="bg1"/>
                </a:solidFill>
              </a:rPr>
              <a:t>BREAKING NEWS !!</a:t>
            </a:r>
          </a:p>
        </p:txBody>
      </p:sp>
      <p:sp>
        <p:nvSpPr>
          <p:cNvPr id="7" name="Content Placeholder 5">
            <a:extLst>
              <a:ext uri="{FF2B5EF4-FFF2-40B4-BE49-F238E27FC236}">
                <a16:creationId xmlns:a16="http://schemas.microsoft.com/office/drawing/2014/main" xmlns="" id="{00654C0E-F955-481A-B12B-B19E1808D528}"/>
              </a:ext>
            </a:extLst>
          </p:cNvPr>
          <p:cNvSpPr txBox="1">
            <a:spLocks/>
          </p:cNvSpPr>
          <p:nvPr/>
        </p:nvSpPr>
        <p:spPr bwMode="auto">
          <a:xfrm>
            <a:off x="4622222" y="760245"/>
            <a:ext cx="3855546" cy="204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t" anchorCtr="0" compatLnSpc="1">
            <a:prstTxWarp prst="textNoShape">
              <a:avLst/>
            </a:prstTxWarp>
            <a:normAutofit lnSpcReduction="10000"/>
          </a:bodyPr>
          <a:lstStyle>
            <a:lvl1pPr marL="150775" indent="-150775" algn="l" rtl="0" eaLnBrk="0" fontAlgn="base" hangingPunct="0">
              <a:lnSpc>
                <a:spcPct val="90000"/>
              </a:lnSpc>
              <a:spcBef>
                <a:spcPts val="675"/>
              </a:spcBef>
              <a:spcAft>
                <a:spcPct val="0"/>
              </a:spcAft>
              <a:buFont typeface="Arial" charset="0"/>
              <a:buChar char="•"/>
              <a:defRPr sz="1400" kern="1200">
                <a:solidFill>
                  <a:schemeClr val="tx1"/>
                </a:solidFill>
                <a:latin typeface="+mn-lt"/>
                <a:ea typeface="ＭＳ Ｐゴシック" charset="0"/>
                <a:cs typeface="ＭＳ Ｐゴシック" charset="0"/>
              </a:defRPr>
            </a:lvl1pPr>
            <a:lvl2pPr marL="458674" indent="-150775" algn="l" rtl="0" eaLnBrk="0" fontAlgn="base" hangingPunct="0">
              <a:lnSpc>
                <a:spcPct val="90000"/>
              </a:lnSpc>
              <a:spcBef>
                <a:spcPts val="338"/>
              </a:spcBef>
              <a:spcAft>
                <a:spcPct val="0"/>
              </a:spcAft>
              <a:buFont typeface="Arial" charset="0"/>
              <a:buChar char="•"/>
              <a:defRPr kern="1200">
                <a:solidFill>
                  <a:schemeClr val="tx1"/>
                </a:solidFill>
                <a:latin typeface="+mn-lt"/>
                <a:ea typeface="ＭＳ Ｐゴシック" charset="0"/>
                <a:cs typeface="+mn-cs"/>
              </a:defRPr>
            </a:lvl2pPr>
            <a:lvl3pPr marL="766571" indent="-150775" algn="l" rtl="0" eaLnBrk="0" fontAlgn="base" hangingPunct="0">
              <a:lnSpc>
                <a:spcPct val="90000"/>
              </a:lnSpc>
              <a:spcBef>
                <a:spcPts val="338"/>
              </a:spcBef>
              <a:spcAft>
                <a:spcPct val="0"/>
              </a:spcAft>
              <a:buFont typeface="Arial" charset="0"/>
              <a:buChar char="•"/>
              <a:defRPr sz="1000" kern="1200">
                <a:solidFill>
                  <a:schemeClr val="tx1"/>
                </a:solidFill>
                <a:latin typeface="+mn-lt"/>
                <a:ea typeface="ＭＳ Ｐゴシック" charset="0"/>
                <a:cs typeface="+mn-cs"/>
              </a:defRPr>
            </a:lvl3pPr>
            <a:lvl4pPr marL="1072880" indent="-150775" algn="l" rtl="0" eaLnBrk="0" fontAlgn="base" hangingPunct="0">
              <a:lnSpc>
                <a:spcPct val="90000"/>
              </a:lnSpc>
              <a:spcBef>
                <a:spcPts val="338"/>
              </a:spcBef>
              <a:spcAft>
                <a:spcPct val="0"/>
              </a:spcAft>
              <a:buFont typeface="Arial" charset="0"/>
              <a:buChar char="•"/>
              <a:defRPr sz="900" kern="1200">
                <a:solidFill>
                  <a:schemeClr val="tx1"/>
                </a:solidFill>
                <a:latin typeface="+mn-lt"/>
                <a:ea typeface="ＭＳ Ｐゴシック" charset="0"/>
                <a:cs typeface="+mn-cs"/>
              </a:defRPr>
            </a:lvl4pPr>
            <a:lvl5pPr marL="1380776" indent="-150775" algn="l" rtl="0" eaLnBrk="0" fontAlgn="base" hangingPunct="0">
              <a:lnSpc>
                <a:spcPct val="90000"/>
              </a:lnSpc>
              <a:spcBef>
                <a:spcPts val="338"/>
              </a:spcBef>
              <a:spcAft>
                <a:spcPct val="0"/>
              </a:spcAft>
              <a:buFont typeface="Arial" charset="0"/>
              <a:buChar char="•"/>
              <a:defRPr sz="900" kern="1200">
                <a:solidFill>
                  <a:schemeClr val="tx1"/>
                </a:solidFill>
                <a:latin typeface="+mn-lt"/>
                <a:ea typeface="ＭＳ Ｐゴシック" charset="0"/>
                <a:cs typeface="+mn-cs"/>
              </a:defRPr>
            </a:lvl5pPr>
            <a:lvl6pPr marL="1689325"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6pPr>
            <a:lvl7pPr marL="1996477"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7pPr>
            <a:lvl8pPr marL="2303647"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8pPr>
            <a:lvl9pPr marL="2610794" indent="-153587" algn="l" defTabSz="614308" rtl="0" eaLnBrk="1" latinLnBrk="0" hangingPunct="1">
              <a:lnSpc>
                <a:spcPct val="90000"/>
              </a:lnSpc>
              <a:spcBef>
                <a:spcPts val="338"/>
              </a:spcBef>
              <a:buFont typeface="Arial" panose="020B0604020202020204" pitchFamily="34" charset="0"/>
              <a:buChar char="•"/>
              <a:defRPr sz="1200" kern="1200">
                <a:solidFill>
                  <a:schemeClr val="tx1"/>
                </a:solidFill>
                <a:latin typeface="+mn-lt"/>
                <a:ea typeface="+mn-ea"/>
                <a:cs typeface="+mn-cs"/>
              </a:defRPr>
            </a:lvl9pPr>
          </a:lstStyle>
          <a:p>
            <a:pPr marL="0" indent="0" defTabSz="914400">
              <a:lnSpc>
                <a:spcPct val="100000"/>
              </a:lnSpc>
              <a:spcBef>
                <a:spcPts val="0"/>
              </a:spcBef>
              <a:buFont typeface="Arial" charset="0"/>
              <a:buNone/>
              <a:defRPr/>
            </a:pPr>
            <a:r>
              <a:rPr lang="en-GB" sz="825">
                <a:solidFill>
                  <a:prstClr val="black"/>
                </a:solidFill>
              </a:rPr>
              <a:t>Dari data World Travel &amp; Tourism Council (WTTC), Top-30 Travel &amp; Tourism Countries Power Ranking (absolute growth), diresumekan posisi sbb. :</a:t>
            </a:r>
            <a:endParaRPr lang="id-ID" sz="825">
              <a:solidFill>
                <a:prstClr val="black"/>
              </a:solidFill>
            </a:endParaRPr>
          </a:p>
          <a:p>
            <a:pPr marL="0" indent="0" defTabSz="914400">
              <a:lnSpc>
                <a:spcPct val="100000"/>
              </a:lnSpc>
              <a:spcBef>
                <a:spcPts val="0"/>
              </a:spcBef>
              <a:buFont typeface="Arial" charset="0"/>
              <a:buNone/>
              <a:defRPr/>
            </a:pPr>
            <a:r>
              <a:rPr lang="en-GB" sz="1050" b="1">
                <a:solidFill>
                  <a:srgbClr val="FF0000"/>
                </a:solidFill>
              </a:rPr>
              <a:t>#9 di Dunia</a:t>
            </a:r>
            <a:endParaRPr lang="id-ID" sz="1050" b="1">
              <a:solidFill>
                <a:srgbClr val="FF0000"/>
              </a:solidFill>
            </a:endParaRPr>
          </a:p>
          <a:p>
            <a:pPr marL="133350" indent="-133350" defTabSz="914400">
              <a:lnSpc>
                <a:spcPct val="100000"/>
              </a:lnSpc>
              <a:spcBef>
                <a:spcPts val="0"/>
              </a:spcBef>
              <a:buFont typeface="Arial" charset="0"/>
              <a:buNone/>
              <a:defRPr/>
            </a:pPr>
            <a:r>
              <a:rPr lang="en-GB" sz="825">
                <a:solidFill>
                  <a:prstClr val="black"/>
                </a:solidFill>
              </a:rPr>
              <a:t>     Dalam daftar yang dikeluarkan, China, Amerika Serikat, dan India menempati posisi tiga besar. Sedangkan Indonesia menempati peringkat #9</a:t>
            </a:r>
            <a:endParaRPr lang="id-ID" sz="825">
              <a:solidFill>
                <a:prstClr val="black"/>
              </a:solidFill>
            </a:endParaRPr>
          </a:p>
          <a:p>
            <a:pPr marL="0" indent="0" defTabSz="914400">
              <a:lnSpc>
                <a:spcPct val="100000"/>
              </a:lnSpc>
              <a:spcBef>
                <a:spcPts val="0"/>
              </a:spcBef>
              <a:buFont typeface="Arial" charset="0"/>
              <a:buNone/>
              <a:defRPr/>
            </a:pPr>
            <a:r>
              <a:rPr lang="en-GB" sz="1050" b="1">
                <a:solidFill>
                  <a:srgbClr val="FF0000"/>
                </a:solidFill>
              </a:rPr>
              <a:t>#3 di Asia</a:t>
            </a:r>
            <a:endParaRPr lang="id-ID" sz="1050" b="1">
              <a:solidFill>
                <a:srgbClr val="FF0000"/>
              </a:solidFill>
            </a:endParaRPr>
          </a:p>
          <a:p>
            <a:pPr marL="133350" indent="0" defTabSz="914400">
              <a:lnSpc>
                <a:spcPct val="100000"/>
              </a:lnSpc>
              <a:spcBef>
                <a:spcPts val="0"/>
              </a:spcBef>
              <a:buFont typeface="Arial" charset="0"/>
              <a:buNone/>
              <a:defRPr/>
            </a:pPr>
            <a:r>
              <a:rPr lang="en-GB" sz="825">
                <a:solidFill>
                  <a:prstClr val="black"/>
                </a:solidFill>
              </a:rPr>
              <a:t>Indonesia Top-3 di Asia, setelah diurut dari China di #1 dan India di #3  bila dikategorikan per-Benua, dalam peringkat keseluruhan tersebut.</a:t>
            </a:r>
            <a:endParaRPr lang="id-ID" sz="825">
              <a:solidFill>
                <a:prstClr val="black"/>
              </a:solidFill>
            </a:endParaRPr>
          </a:p>
          <a:p>
            <a:pPr marL="0" indent="0" defTabSz="914400">
              <a:lnSpc>
                <a:spcPct val="100000"/>
              </a:lnSpc>
              <a:spcBef>
                <a:spcPts val="0"/>
              </a:spcBef>
              <a:buFont typeface="Arial" charset="0"/>
              <a:buNone/>
              <a:defRPr/>
            </a:pPr>
            <a:r>
              <a:rPr lang="en-GB" sz="1050" b="1">
                <a:solidFill>
                  <a:srgbClr val="FF0000"/>
                </a:solidFill>
              </a:rPr>
              <a:t>#1 di Asia Tenggara</a:t>
            </a:r>
            <a:endParaRPr lang="id-ID" sz="1050" b="1">
              <a:solidFill>
                <a:srgbClr val="FF0000"/>
              </a:solidFill>
            </a:endParaRPr>
          </a:p>
          <a:p>
            <a:pPr marL="133350" indent="0" defTabSz="914400">
              <a:lnSpc>
                <a:spcPct val="100000"/>
              </a:lnSpc>
              <a:spcBef>
                <a:spcPts val="0"/>
              </a:spcBef>
              <a:buFont typeface="Arial" charset="0"/>
              <a:buNone/>
              <a:defRPr/>
            </a:pPr>
            <a:r>
              <a:rPr lang="en-GB" sz="825">
                <a:solidFill>
                  <a:prstClr val="black"/>
                </a:solidFill>
              </a:rPr>
              <a:t>Yang membuat bangga, posisi ini terbaik diantara negara-negara Asia Tenggara lainnya. Seperti :</a:t>
            </a:r>
            <a:endParaRPr lang="id-ID" sz="825">
              <a:solidFill>
                <a:prstClr val="black"/>
              </a:solidFill>
            </a:endParaRPr>
          </a:p>
          <a:p>
            <a:pPr marL="133350" indent="0" defTabSz="914400">
              <a:lnSpc>
                <a:spcPct val="100000"/>
              </a:lnSpc>
              <a:spcBef>
                <a:spcPts val="0"/>
              </a:spcBef>
              <a:buFont typeface="Arial" charset="0"/>
              <a:buNone/>
              <a:defRPr/>
            </a:pPr>
            <a:r>
              <a:rPr lang="en-GB" sz="825">
                <a:solidFill>
                  <a:prstClr val="black"/>
                </a:solidFill>
              </a:rPr>
              <a:t>-. Thailand yang berada di #12,</a:t>
            </a:r>
            <a:endParaRPr lang="id-ID" sz="825">
              <a:solidFill>
                <a:prstClr val="black"/>
              </a:solidFill>
            </a:endParaRPr>
          </a:p>
          <a:p>
            <a:pPr marL="133350" indent="0" defTabSz="914400">
              <a:lnSpc>
                <a:spcPct val="100000"/>
              </a:lnSpc>
              <a:spcBef>
                <a:spcPts val="0"/>
              </a:spcBef>
              <a:buFont typeface="Arial" charset="0"/>
              <a:buNone/>
              <a:defRPr/>
            </a:pPr>
            <a:r>
              <a:rPr lang="en-GB" sz="825">
                <a:solidFill>
                  <a:prstClr val="black"/>
                </a:solidFill>
              </a:rPr>
              <a:t>-. Filipina dan Malaysia #13,</a:t>
            </a:r>
            <a:endParaRPr lang="id-ID" sz="825">
              <a:solidFill>
                <a:prstClr val="black"/>
              </a:solidFill>
            </a:endParaRPr>
          </a:p>
          <a:p>
            <a:pPr marL="133350" indent="0" defTabSz="914400">
              <a:lnSpc>
                <a:spcPct val="100000"/>
              </a:lnSpc>
              <a:spcBef>
                <a:spcPts val="0"/>
              </a:spcBef>
              <a:buFont typeface="Arial" charset="0"/>
              <a:buNone/>
              <a:defRPr/>
            </a:pPr>
            <a:r>
              <a:rPr lang="en-GB" sz="825">
                <a:solidFill>
                  <a:prstClr val="black"/>
                </a:solidFill>
              </a:rPr>
              <a:t>-. Singapura #16, dan</a:t>
            </a:r>
            <a:endParaRPr lang="id-ID" sz="825">
              <a:solidFill>
                <a:prstClr val="black"/>
              </a:solidFill>
            </a:endParaRPr>
          </a:p>
          <a:p>
            <a:pPr marL="133350" indent="0" defTabSz="914400">
              <a:lnSpc>
                <a:spcPct val="100000"/>
              </a:lnSpc>
              <a:spcBef>
                <a:spcPts val="0"/>
              </a:spcBef>
              <a:buFont typeface="Arial" charset="0"/>
              <a:buNone/>
              <a:defRPr/>
            </a:pPr>
            <a:r>
              <a:rPr lang="en-GB" sz="825">
                <a:solidFill>
                  <a:prstClr val="black"/>
                </a:solidFill>
              </a:rPr>
              <a:t>-. Vietnam #21.</a:t>
            </a:r>
          </a:p>
          <a:p>
            <a:pPr marL="0" indent="0" defTabSz="914400">
              <a:buFont typeface="Arial" charset="0"/>
              <a:buNone/>
            </a:pPr>
            <a:endParaRPr lang="en-US" dirty="0"/>
          </a:p>
        </p:txBody>
      </p:sp>
      <p:pic>
        <p:nvPicPr>
          <p:cNvPr id="8" name="Picture 3">
            <a:extLst>
              <a:ext uri="{FF2B5EF4-FFF2-40B4-BE49-F238E27FC236}">
                <a16:creationId xmlns:a16="http://schemas.microsoft.com/office/drawing/2014/main" xmlns="" id="{3E90E936-8C97-43F4-9491-DDA29721D30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5400"/>
          <a:stretch/>
        </p:blipFill>
        <p:spPr bwMode="auto">
          <a:xfrm>
            <a:off x="403282" y="1345387"/>
            <a:ext cx="3757657" cy="226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xmlns="" id="{FF3B5506-D0DD-43BF-AD60-90C647B4B0A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8271" y="796160"/>
            <a:ext cx="3706329" cy="579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xmlns="" id="{A3442A0D-A5C3-47F7-AD41-642D41616AF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698443" y="2691442"/>
            <a:ext cx="4129971" cy="17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407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endParaRPr lang="en-US" dirty="0"/>
          </a:p>
        </p:txBody>
      </p:sp>
      <p:sp>
        <p:nvSpPr>
          <p:cNvPr id="9" name="Rectangle 2"/>
          <p:cNvSpPr>
            <a:spLocks noChangeArrowheads="1"/>
          </p:cNvSpPr>
          <p:nvPr/>
        </p:nvSpPr>
        <p:spPr bwMode="auto">
          <a:xfrm>
            <a:off x="3955272" y="1361928"/>
            <a:ext cx="4950619" cy="283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6" tIns="34289" rIns="68556" bIns="34289">
            <a:spAutoFit/>
          </a:bodyPr>
          <a:lstStyle/>
          <a:p>
            <a:pPr algn="just" defTabSz="685800"/>
            <a:r>
              <a:rPr lang="id-ID" altLang="en-US" sz="1200" b="1" dirty="0">
                <a:solidFill>
                  <a:srgbClr val="4A4A4A"/>
                </a:solidFill>
              </a:rPr>
              <a:t>Jakarta, DetikTravel</a:t>
            </a:r>
            <a:r>
              <a:rPr lang="id-ID" altLang="en-US" sz="1200" dirty="0">
                <a:solidFill>
                  <a:srgbClr val="4A4A4A"/>
                </a:solidFill>
              </a:rPr>
              <a:t> - Association of the Indonesian Tours and Travel Agencies (ASITA) turut senang saat </a:t>
            </a:r>
            <a:r>
              <a:rPr lang="id-ID" altLang="en-US" sz="1200" b="1" dirty="0">
                <a:solidFill>
                  <a:srgbClr val="FF0000"/>
                </a:solidFill>
              </a:rPr>
              <a:t>Kemenpar meraih The Best Ministry Of Tourism atau Best National Tourism Organization (NTO) di ajang TTG Travel Awards 2018 pada Kamis (20/9). </a:t>
            </a:r>
            <a:r>
              <a:rPr lang="id-ID" altLang="en-US" sz="1200" dirty="0">
                <a:solidFill>
                  <a:srgbClr val="4A4A4A"/>
                </a:solidFill>
              </a:rPr>
              <a:t>ASITA juga mengatakan, Kemenpar layak menerima penghargaan terbaik se-Asia Pasifik ini.</a:t>
            </a:r>
            <a:endParaRPr lang="en-GB" altLang="en-US" sz="1200" dirty="0">
              <a:solidFill>
                <a:prstClr val="black"/>
              </a:solidFill>
            </a:endParaRPr>
          </a:p>
          <a:p>
            <a:pPr algn="just" defTabSz="685800"/>
            <a:endParaRPr lang="en-GB" altLang="en-US" sz="1200" dirty="0">
              <a:solidFill>
                <a:srgbClr val="4A4A4A"/>
              </a:solidFill>
            </a:endParaRPr>
          </a:p>
          <a:p>
            <a:pPr algn="just" defTabSz="685800"/>
            <a:r>
              <a:rPr lang="id-ID" altLang="en-US" sz="1200" dirty="0">
                <a:solidFill>
                  <a:srgbClr val="4A4A4A"/>
                </a:solidFill>
              </a:rPr>
              <a:t>"Track record prestasi Kemenpar luar biasa. Sangat layak mendapatkan The Best Ministry Of Tourism. Ini semua karena tangan dingin Menpar Arief Yahya. Karenanya, kami memberi apresiasi luar biasa atas kinerja beliau bersama jajarannya di Kemenpar," ucap Ketua Umum ASITA Asnawi Bahar, Minggu (23/09/2018).</a:t>
            </a:r>
          </a:p>
          <a:p>
            <a:pPr algn="just" defTabSz="685800"/>
            <a:endParaRPr lang="id-ID" altLang="en-US" sz="1200" dirty="0">
              <a:solidFill>
                <a:srgbClr val="4A4A4A"/>
              </a:solidFill>
            </a:endParaRPr>
          </a:p>
          <a:p>
            <a:pPr algn="just" defTabSz="685800"/>
            <a:r>
              <a:rPr lang="id-ID" altLang="en-US" sz="1200" i="1" dirty="0">
                <a:solidFill>
                  <a:prstClr val="black"/>
                </a:solidFill>
              </a:rPr>
              <a:t>https://travel.detik.com/travel-news/d-4225145/asita-kemenpar-layak-mendapatkan-the-best-ministry-of-tourism</a:t>
            </a:r>
          </a:p>
        </p:txBody>
      </p:sp>
      <p:pic>
        <p:nvPicPr>
          <p:cNvPr id="10" name="Content Placeholder 5"/>
          <p:cNvPicPr>
            <a:picLocks noChangeAspect="1"/>
          </p:cNvPicPr>
          <p:nvPr/>
        </p:nvPicPr>
        <p:blipFill rotWithShape="1">
          <a:blip r:embed="rId2">
            <a:extLst>
              <a:ext uri="{28A0092B-C50C-407E-A947-70E740481C1C}">
                <a14:useLocalDpi xmlns:a14="http://schemas.microsoft.com/office/drawing/2010/main" val="0"/>
              </a:ext>
            </a:extLst>
          </a:blip>
          <a:srcRect t="35300" b="456"/>
          <a:stretch/>
        </p:blipFill>
        <p:spPr bwMode="auto">
          <a:xfrm>
            <a:off x="134542" y="1108381"/>
            <a:ext cx="3729038" cy="322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ontent Placeholder 5"/>
          <p:cNvPicPr>
            <a:picLocks noChangeAspect="1"/>
          </p:cNvPicPr>
          <p:nvPr/>
        </p:nvPicPr>
        <p:blipFill rotWithShape="1">
          <a:blip r:embed="rId2">
            <a:extLst>
              <a:ext uri="{28A0092B-C50C-407E-A947-70E740481C1C}">
                <a14:useLocalDpi xmlns:a14="http://schemas.microsoft.com/office/drawing/2010/main" val="0"/>
              </a:ext>
            </a:extLst>
          </a:blip>
          <a:srcRect b="93402"/>
          <a:stretch/>
        </p:blipFill>
        <p:spPr bwMode="auto">
          <a:xfrm>
            <a:off x="134541" y="803275"/>
            <a:ext cx="3729038" cy="35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3">
            <a:extLst>
              <a:ext uri="{FF2B5EF4-FFF2-40B4-BE49-F238E27FC236}">
                <a16:creationId xmlns:a16="http://schemas.microsoft.com/office/drawing/2014/main" xmlns="" id="{74C79947-156F-4B8D-8770-5E4F1763C470}"/>
              </a:ext>
            </a:extLst>
          </p:cNvPr>
          <p:cNvSpPr txBox="1">
            <a:spLocks/>
          </p:cNvSpPr>
          <p:nvPr/>
        </p:nvSpPr>
        <p:spPr>
          <a:xfrm>
            <a:off x="0" y="-20538"/>
            <a:ext cx="5539679" cy="579527"/>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3200" kern="1200">
                <a:solidFill>
                  <a:srgbClr val="B10F1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algn="l"/>
            <a:r>
              <a:rPr lang="en-US" sz="2100" b="1" dirty="0">
                <a:solidFill>
                  <a:schemeClr val="bg1"/>
                </a:solidFill>
              </a:rPr>
              <a:t>BREAKING NEWS !!</a:t>
            </a:r>
          </a:p>
        </p:txBody>
      </p:sp>
      <p:sp>
        <p:nvSpPr>
          <p:cNvPr id="2" name="Rectangle 1">
            <a:extLst>
              <a:ext uri="{FF2B5EF4-FFF2-40B4-BE49-F238E27FC236}">
                <a16:creationId xmlns:a16="http://schemas.microsoft.com/office/drawing/2014/main" xmlns="" id="{CE57D251-D99D-4E16-AFAC-B31E88C075EF}"/>
              </a:ext>
            </a:extLst>
          </p:cNvPr>
          <p:cNvSpPr/>
          <p:nvPr/>
        </p:nvSpPr>
        <p:spPr>
          <a:xfrm>
            <a:off x="8882323" y="4865858"/>
            <a:ext cx="284052" cy="307777"/>
          </a:xfrm>
          <a:prstGeom prst="rect">
            <a:avLst/>
          </a:prstGeom>
        </p:spPr>
        <p:txBody>
          <a:bodyPr wrap="none">
            <a:spAutoFit/>
          </a:bodyPr>
          <a:lstStyle/>
          <a:p>
            <a:fld id="{D715F960-F16F-4F5D-BFAF-F7D133A59C76}" type="slidenum">
              <a:rPr lang="en-US"/>
              <a:pPr/>
              <a:t>4</a:t>
            </a:fld>
            <a:endParaRPr lang="en-US" dirty="0"/>
          </a:p>
        </p:txBody>
      </p:sp>
    </p:spTree>
    <p:extLst>
      <p:ext uri="{BB962C8B-B14F-4D97-AF65-F5344CB8AC3E}">
        <p14:creationId xmlns:p14="http://schemas.microsoft.com/office/powerpoint/2010/main" val="12155383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17168" y="946650"/>
            <a:ext cx="3946359" cy="3945670"/>
          </a:xfrm>
        </p:spPr>
        <p:txBody>
          <a:bodyPr>
            <a:normAutofit fontScale="70000" lnSpcReduction="20000"/>
          </a:bodyPr>
          <a:lstStyle/>
          <a:p>
            <a:pPr marL="0" indent="0" algn="just">
              <a:lnSpc>
                <a:spcPct val="120000"/>
              </a:lnSpc>
              <a:buNone/>
            </a:pPr>
            <a:r>
              <a:rPr lang="id-ID" dirty="0">
                <a:solidFill>
                  <a:srgbClr val="FF0000"/>
                </a:solidFill>
              </a:rPr>
              <a:t>Philip Kotler memilih Arief sebagai The Best Marketing Minister of Tourism Of ASEAN karena ia merupakan ahli marketing andal. Bahkan, ketika ia masih di PT Telkom Indonesia. Di bawah kepemimpinannya laba PT Telkom naik dua kali lipat dalam dua tahun.</a:t>
            </a:r>
          </a:p>
          <a:p>
            <a:pPr marL="0" indent="0" algn="just">
              <a:lnSpc>
                <a:spcPct val="120000"/>
              </a:lnSpc>
              <a:buNone/>
            </a:pPr>
            <a:r>
              <a:rPr lang="id-ID" dirty="0"/>
              <a:t>Begitu juga ketika menangani Kemenpar. Sepak terjangnya menginspirasi banyak kepala daerah. Banyak pejabat struktural dan kalangan swasta yang mencontohnya. Kebijakannya juga selalu mendapat respons positif dari publik.</a:t>
            </a:r>
          </a:p>
          <a:p>
            <a:pPr marL="0" indent="0" algn="just">
              <a:lnSpc>
                <a:spcPct val="120000"/>
              </a:lnSpc>
              <a:buNone/>
            </a:pPr>
            <a:r>
              <a:rPr lang="id-ID" dirty="0"/>
              <a:t>Arief mampu mengubah </a:t>
            </a:r>
            <a:r>
              <a:rPr lang="id-ID" i="1" dirty="0"/>
              <a:t>image</a:t>
            </a:r>
            <a:r>
              <a:rPr lang="id-ID" dirty="0"/>
              <a:t> Kemenpar. Dari sebuah kementerian birokrasi menjadi sebuah kementerian yang mirip korporasi. Kemenpar pun dipoles menjadi kementerian marketing, produknya pariwisata Indonesia.</a:t>
            </a:r>
          </a:p>
          <a:p>
            <a:pPr marL="0" indent="0" algn="just">
              <a:lnSpc>
                <a:spcPct val="120000"/>
              </a:lnSpc>
              <a:buNone/>
            </a:pPr>
            <a:r>
              <a:rPr lang="id-ID" dirty="0"/>
              <a:t>"Saya terapkan WIN Way, Wonderful Indonedia Way! Jurusnya 3S. Ini untuk membangun budaya kerja atau </a:t>
            </a:r>
            <a:r>
              <a:rPr lang="id-ID" i="1" dirty="0"/>
              <a:t>corporate culture</a:t>
            </a:r>
            <a:r>
              <a:rPr lang="id-ID" dirty="0"/>
              <a:t> Kemenpar, yakni </a:t>
            </a:r>
            <a:r>
              <a:rPr lang="id-ID" i="1" dirty="0"/>
              <a:t>Solid, Speed, Smart</a:t>
            </a:r>
            <a:r>
              <a:rPr lang="id-ID" dirty="0"/>
              <a:t>," kata dia.</a:t>
            </a:r>
          </a:p>
          <a:p>
            <a:pPr marL="0" indent="0" algn="just">
              <a:lnSpc>
                <a:spcPct val="120000"/>
              </a:lnSpc>
              <a:buNone/>
            </a:pPr>
            <a:r>
              <a:rPr lang="id-ID" dirty="0"/>
              <a:t>Sumber : https://www.liputan6.com/lifestyle/read/3801348/arief-yahya-raih-penghargaan-sebagai-the-best-marketing-minister-of-tourism-of-asean</a:t>
            </a:r>
          </a:p>
        </p:txBody>
      </p:sp>
      <p:sp>
        <p:nvSpPr>
          <p:cNvPr id="3" name="Title 2"/>
          <p:cNvSpPr>
            <a:spLocks noGrp="1"/>
          </p:cNvSpPr>
          <p:nvPr>
            <p:ph type="title"/>
          </p:nvPr>
        </p:nvSpPr>
        <p:spPr>
          <a:xfrm>
            <a:off x="102472" y="-47522"/>
            <a:ext cx="7886700" cy="994172"/>
          </a:xfrm>
        </p:spPr>
        <p:txBody>
          <a:bodyPr>
            <a:normAutofit/>
          </a:bodyPr>
          <a:lstStyle/>
          <a:p>
            <a:r>
              <a:rPr lang="en-US" b="1" dirty="0">
                <a:solidFill>
                  <a:schemeClr val="bg1"/>
                </a:solidFill>
              </a:rPr>
              <a:t>BREAKING NEWS !!</a:t>
            </a:r>
            <a:br>
              <a:rPr lang="en-US" b="1" dirty="0">
                <a:solidFill>
                  <a:schemeClr val="bg1"/>
                </a:solidFill>
              </a:rPr>
            </a:br>
            <a:endParaRPr lang="id-ID" dirty="0">
              <a:solidFill>
                <a:schemeClr val="bg1"/>
              </a:solidFill>
            </a:endParaRPr>
          </a:p>
        </p:txBody>
      </p:sp>
      <p:sp>
        <p:nvSpPr>
          <p:cNvPr id="4" name="Slide Number Placeholder 3"/>
          <p:cNvSpPr>
            <a:spLocks noGrp="1"/>
          </p:cNvSpPr>
          <p:nvPr>
            <p:ph type="sldNum" sz="quarter" idx="12"/>
          </p:nvPr>
        </p:nvSpPr>
        <p:spPr/>
        <p:txBody>
          <a:bodyPr/>
          <a:lstStyle/>
          <a:p>
            <a:endParaRPr lang="en-US" dirty="0"/>
          </a:p>
        </p:txBody>
      </p:sp>
      <p:pic>
        <p:nvPicPr>
          <p:cNvPr id="5" name="Picture 4"/>
          <p:cNvPicPr>
            <a:picLocks noChangeAspect="1"/>
          </p:cNvPicPr>
          <p:nvPr/>
        </p:nvPicPr>
        <p:blipFill rotWithShape="1">
          <a:blip r:embed="rId2"/>
          <a:srcRect l="3597" t="14795" r="31490" b="32184"/>
          <a:stretch/>
        </p:blipFill>
        <p:spPr>
          <a:xfrm>
            <a:off x="180473" y="802252"/>
            <a:ext cx="4608095" cy="2117233"/>
          </a:xfrm>
          <a:prstGeom prst="rect">
            <a:avLst/>
          </a:prstGeom>
        </p:spPr>
      </p:pic>
      <p:pic>
        <p:nvPicPr>
          <p:cNvPr id="6" name="Picture 5"/>
          <p:cNvPicPr>
            <a:picLocks noChangeAspect="1"/>
          </p:cNvPicPr>
          <p:nvPr/>
        </p:nvPicPr>
        <p:blipFill rotWithShape="1">
          <a:blip r:embed="rId3"/>
          <a:srcRect l="11141" t="34288" r="39912" b="14873"/>
          <a:stretch/>
        </p:blipFill>
        <p:spPr>
          <a:xfrm>
            <a:off x="409073" y="2794969"/>
            <a:ext cx="3636749" cy="2124695"/>
          </a:xfrm>
          <a:prstGeom prst="rect">
            <a:avLst/>
          </a:prstGeom>
        </p:spPr>
      </p:pic>
    </p:spTree>
    <p:extLst>
      <p:ext uri="{BB962C8B-B14F-4D97-AF65-F5344CB8AC3E}">
        <p14:creationId xmlns:p14="http://schemas.microsoft.com/office/powerpoint/2010/main" val="978753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endParaRPr lang="en-US" dirty="0"/>
          </a:p>
        </p:txBody>
      </p:sp>
      <p:pic>
        <p:nvPicPr>
          <p:cNvPr id="6"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06704" y="3494501"/>
            <a:ext cx="3018234" cy="39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91226" y="1779662"/>
            <a:ext cx="2958704" cy="161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1459" y="1559719"/>
            <a:ext cx="1071563"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1453" y="1907397"/>
            <a:ext cx="2593181"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21445" y="2302700"/>
            <a:ext cx="2515791" cy="163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782491" y="1707654"/>
            <a:ext cx="3177778" cy="2273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763688" y="590567"/>
            <a:ext cx="5412921" cy="784830"/>
          </a:xfrm>
          <a:prstGeom prst="rect">
            <a:avLst/>
          </a:prstGeom>
        </p:spPr>
        <p:txBody>
          <a:bodyPr wrap="square">
            <a:spAutoFit/>
          </a:bodyPr>
          <a:lstStyle/>
          <a:p>
            <a:pPr algn="ctr" defTabSz="685800"/>
            <a:r>
              <a:rPr lang="id-ID" altLang="en-US" sz="1500" b="1" dirty="0">
                <a:solidFill>
                  <a:srgbClr val="FF0000"/>
                </a:solidFill>
              </a:rPr>
              <a:t>“</a:t>
            </a:r>
            <a:r>
              <a:rPr lang="en-US" altLang="en-US" sz="1500" b="1" dirty="0">
                <a:solidFill>
                  <a:srgbClr val="FF0000"/>
                </a:solidFill>
              </a:rPr>
              <a:t>INDONESIA IS IN TOP</a:t>
            </a:r>
            <a:r>
              <a:rPr lang="id-ID" altLang="en-US" sz="1500" b="1" dirty="0">
                <a:solidFill>
                  <a:srgbClr val="FF0000"/>
                </a:solidFill>
              </a:rPr>
              <a:t>-</a:t>
            </a:r>
            <a:r>
              <a:rPr lang="en-US" altLang="en-US" sz="1500" b="1" dirty="0">
                <a:solidFill>
                  <a:srgbClr val="FF0000"/>
                </a:solidFill>
              </a:rPr>
              <a:t>20 FASTEST GROWING TRAVEL DESTINATION IN THE WORLD</a:t>
            </a:r>
            <a:r>
              <a:rPr lang="id-ID" altLang="en-US" sz="1500" b="1" dirty="0">
                <a:solidFill>
                  <a:srgbClr val="FF0000"/>
                </a:solidFill>
              </a:rPr>
              <a:t>.”</a:t>
            </a:r>
          </a:p>
          <a:p>
            <a:pPr algn="ctr" defTabSz="685800"/>
            <a:r>
              <a:rPr lang="id-ID" altLang="en-US" sz="1500" b="1" dirty="0">
                <a:solidFill>
                  <a:srgbClr val="FF0000"/>
                </a:solidFill>
              </a:rPr>
              <a:t>(The Telegraph, 2017)</a:t>
            </a:r>
          </a:p>
        </p:txBody>
      </p:sp>
      <p:sp>
        <p:nvSpPr>
          <p:cNvPr id="2" name="Rectangle 1">
            <a:extLst>
              <a:ext uri="{FF2B5EF4-FFF2-40B4-BE49-F238E27FC236}">
                <a16:creationId xmlns:a16="http://schemas.microsoft.com/office/drawing/2014/main" xmlns="" id="{ED499F06-A626-47AD-A9C4-36FDB5CFCC3C}"/>
              </a:ext>
            </a:extLst>
          </p:cNvPr>
          <p:cNvSpPr/>
          <p:nvPr/>
        </p:nvSpPr>
        <p:spPr>
          <a:xfrm>
            <a:off x="8867037" y="4884837"/>
            <a:ext cx="284052" cy="307777"/>
          </a:xfrm>
          <a:prstGeom prst="rect">
            <a:avLst/>
          </a:prstGeom>
        </p:spPr>
        <p:txBody>
          <a:bodyPr wrap="none">
            <a:spAutoFit/>
          </a:bodyPr>
          <a:lstStyle/>
          <a:p>
            <a:fld id="{D715F960-F16F-4F5D-BFAF-F7D133A59C76}" type="slidenum">
              <a:rPr lang="en-US"/>
              <a:pPr/>
              <a:t>6</a:t>
            </a:fld>
            <a:endParaRPr lang="en-US" dirty="0"/>
          </a:p>
        </p:txBody>
      </p:sp>
    </p:spTree>
    <p:extLst>
      <p:ext uri="{BB962C8B-B14F-4D97-AF65-F5344CB8AC3E}">
        <p14:creationId xmlns:p14="http://schemas.microsoft.com/office/powerpoint/2010/main" val="26535573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504" y="-222622"/>
            <a:ext cx="7886700" cy="994172"/>
          </a:xfrm>
        </p:spPr>
        <p:txBody>
          <a:bodyPr>
            <a:noAutofit/>
          </a:bodyPr>
          <a:lstStyle/>
          <a:p>
            <a:pPr defTabSz="692969">
              <a:defRPr/>
            </a:pPr>
            <a:r>
              <a:rPr lang="id-ID" sz="1500" b="1" dirty="0">
                <a:solidFill>
                  <a:schemeClr val="bg1"/>
                </a:solidFill>
              </a:rPr>
              <a:t>INDONESIA INTERNATIONAL VISITOR GROWTH</a:t>
            </a:r>
            <a:br>
              <a:rPr lang="id-ID" sz="1500" b="1" dirty="0">
                <a:solidFill>
                  <a:schemeClr val="bg1"/>
                </a:solidFill>
              </a:rPr>
            </a:br>
            <a:r>
              <a:rPr lang="id-ID" sz="1500" b="1" dirty="0">
                <a:solidFill>
                  <a:schemeClr val="bg1"/>
                </a:solidFill>
              </a:rPr>
              <a:t>VS REGIONAL AND GLOBAL MARKET</a:t>
            </a:r>
            <a:endParaRPr lang="en-US" sz="1500" dirty="0">
              <a:solidFill>
                <a:schemeClr val="bg1"/>
              </a:solidFill>
            </a:endParaRPr>
          </a:p>
        </p:txBody>
      </p:sp>
      <p:sp>
        <p:nvSpPr>
          <p:cNvPr id="5" name="Slide Number Placeholder 4"/>
          <p:cNvSpPr>
            <a:spLocks noGrp="1"/>
          </p:cNvSpPr>
          <p:nvPr>
            <p:ph type="sldNum" sz="quarter" idx="12"/>
          </p:nvPr>
        </p:nvSpPr>
        <p:spPr/>
        <p:txBody>
          <a:bodyPr/>
          <a:lstStyle/>
          <a:p>
            <a:endParaRPr lang="en-US" dirty="0"/>
          </a:p>
        </p:txBody>
      </p:sp>
      <p:grpSp>
        <p:nvGrpSpPr>
          <p:cNvPr id="6" name="Group 5"/>
          <p:cNvGrpSpPr>
            <a:grpSpLocks/>
          </p:cNvGrpSpPr>
          <p:nvPr/>
        </p:nvGrpSpPr>
        <p:grpSpPr bwMode="auto">
          <a:xfrm>
            <a:off x="1606036" y="964406"/>
            <a:ext cx="5936456" cy="1981200"/>
            <a:chOff x="706664" y="833978"/>
            <a:chExt cx="6984776" cy="2331838"/>
          </a:xfrm>
        </p:grpSpPr>
        <p:sp>
          <p:nvSpPr>
            <p:cNvPr id="7" name="Rectangle 6">
              <a:extLst/>
            </p:cNvPr>
            <p:cNvSpPr/>
            <p:nvPr/>
          </p:nvSpPr>
          <p:spPr>
            <a:xfrm>
              <a:off x="706664" y="833978"/>
              <a:ext cx="6984776" cy="2331838"/>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id-ID" sz="1050" dirty="0">
                <a:solidFill>
                  <a:prstClr val="white"/>
                </a:solidFill>
              </a:endParaRPr>
            </a:p>
          </p:txBody>
        </p:sp>
        <p:sp>
          <p:nvSpPr>
            <p:cNvPr id="8" name="Down Arrow 14">
              <a:extLst/>
            </p:cNvPr>
            <p:cNvSpPr/>
            <p:nvPr/>
          </p:nvSpPr>
          <p:spPr>
            <a:xfrm rot="16200000" flipH="1">
              <a:off x="2747691" y="1505382"/>
              <a:ext cx="313901" cy="96100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04212" y="1625829"/>
              <a:ext cx="936105" cy="70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20985" y="2466600"/>
              <a:ext cx="936105" cy="60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own Arrow 17">
              <a:extLst/>
            </p:cNvPr>
            <p:cNvSpPr/>
            <p:nvPr/>
          </p:nvSpPr>
          <p:spPr>
            <a:xfrm rot="16200000" flipH="1">
              <a:off x="2765202" y="2286632"/>
              <a:ext cx="315303" cy="96100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sp>
          <p:nvSpPr>
            <p:cNvPr id="12" name="TextBox 18"/>
            <p:cNvSpPr txBox="1">
              <a:spLocks noChangeArrowheads="1"/>
            </p:cNvSpPr>
            <p:nvPr/>
          </p:nvSpPr>
          <p:spPr bwMode="auto">
            <a:xfrm>
              <a:off x="3718504" y="1825671"/>
              <a:ext cx="2978370" cy="43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8" tIns="45695" rIns="91388" bIns="45695">
              <a:spAutoFit/>
            </a:bodyPr>
            <a:lstStyle>
              <a:lvl1pPr defTabSz="693738">
                <a:defRPr sz="1900">
                  <a:solidFill>
                    <a:schemeClr val="tx1"/>
                  </a:solidFill>
                  <a:latin typeface="Arial" pitchFamily="34" charset="0"/>
                  <a:cs typeface="Arial" pitchFamily="34" charset="0"/>
                </a:defRPr>
              </a:lvl1pPr>
              <a:lvl2pPr marL="742950" indent="-285750" defTabSz="693738">
                <a:defRPr sz="1900">
                  <a:solidFill>
                    <a:schemeClr val="tx1"/>
                  </a:solidFill>
                  <a:latin typeface="Arial" pitchFamily="34" charset="0"/>
                  <a:cs typeface="Arial" pitchFamily="34" charset="0"/>
                </a:defRPr>
              </a:lvl2pPr>
              <a:lvl3pPr marL="1143000" indent="-228600" defTabSz="693738">
                <a:defRPr sz="1900">
                  <a:solidFill>
                    <a:schemeClr val="tx1"/>
                  </a:solidFill>
                  <a:latin typeface="Arial" pitchFamily="34" charset="0"/>
                  <a:cs typeface="Arial" pitchFamily="34" charset="0"/>
                </a:defRPr>
              </a:lvl3pPr>
              <a:lvl4pPr marL="1600200" indent="-228600" defTabSz="693738">
                <a:defRPr sz="1900">
                  <a:solidFill>
                    <a:schemeClr val="tx1"/>
                  </a:solidFill>
                  <a:latin typeface="Arial" pitchFamily="34" charset="0"/>
                  <a:cs typeface="Arial" pitchFamily="34" charset="0"/>
                </a:defRPr>
              </a:lvl4pPr>
              <a:lvl5pPr marL="2057400" indent="-228600" defTabSz="693738">
                <a:defRPr sz="1900">
                  <a:solidFill>
                    <a:schemeClr val="tx1"/>
                  </a:solidFill>
                  <a:latin typeface="Arial" pitchFamily="34" charset="0"/>
                  <a:cs typeface="Arial" pitchFamily="34" charset="0"/>
                </a:defRPr>
              </a:lvl5pPr>
              <a:lvl6pPr marL="2514600" indent="-228600" defTabSz="693738"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693738"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693738"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693738" eaLnBrk="0" fontAlgn="base" hangingPunct="0">
                <a:spcBef>
                  <a:spcPct val="0"/>
                </a:spcBef>
                <a:spcAft>
                  <a:spcPct val="0"/>
                </a:spcAft>
                <a:defRPr sz="1900">
                  <a:solidFill>
                    <a:schemeClr val="tx1"/>
                  </a:solidFill>
                  <a:latin typeface="Arial" pitchFamily="34" charset="0"/>
                  <a:cs typeface="Arial" pitchFamily="34" charset="0"/>
                </a:defRPr>
              </a:lvl9pPr>
            </a:lstStyle>
            <a:p>
              <a:r>
                <a:rPr lang="id-ID" altLang="en-US" sz="1800" b="1" dirty="0">
                  <a:solidFill>
                    <a:srgbClr val="000000"/>
                  </a:solidFill>
                  <a:ea typeface="ＭＳ Ｐゴシック" pitchFamily="34" charset="-128"/>
                </a:rPr>
                <a:t>ASEAN</a:t>
              </a:r>
              <a:r>
                <a:rPr lang="en-US" altLang="en-US" sz="1800" b="1" dirty="0">
                  <a:solidFill>
                    <a:srgbClr val="000000"/>
                  </a:solidFill>
                  <a:ea typeface="ＭＳ Ｐゴシック" pitchFamily="34" charset="-128"/>
                </a:rPr>
                <a:t>, </a:t>
              </a:r>
              <a:r>
                <a:rPr lang="id-ID" altLang="en-US" sz="1800" b="1" dirty="0">
                  <a:solidFill>
                    <a:srgbClr val="000000"/>
                  </a:solidFill>
                  <a:ea typeface="ＭＳ Ｐゴシック" pitchFamily="34" charset="-128"/>
                </a:rPr>
                <a:t>Growth</a:t>
              </a:r>
              <a:r>
                <a:rPr lang="en-US" altLang="en-US" sz="1800" b="1" dirty="0">
                  <a:solidFill>
                    <a:srgbClr val="000000"/>
                  </a:solidFill>
                  <a:ea typeface="ＭＳ Ｐゴシック" pitchFamily="34" charset="-128"/>
                </a:rPr>
                <a:t> :</a:t>
              </a:r>
              <a:r>
                <a:rPr lang="id-ID" altLang="en-US" sz="1800" b="1" dirty="0">
                  <a:solidFill>
                    <a:srgbClr val="000000"/>
                  </a:solidFill>
                  <a:ea typeface="ＭＳ Ｐゴシック" pitchFamily="34" charset="-128"/>
                </a:rPr>
                <a:t> 7 %</a:t>
              </a:r>
            </a:p>
          </p:txBody>
        </p:sp>
        <p:sp>
          <p:nvSpPr>
            <p:cNvPr id="13" name="TextBox 19"/>
            <p:cNvSpPr txBox="1">
              <a:spLocks noChangeArrowheads="1"/>
            </p:cNvSpPr>
            <p:nvPr/>
          </p:nvSpPr>
          <p:spPr bwMode="auto">
            <a:xfrm>
              <a:off x="3764433" y="2574611"/>
              <a:ext cx="3018733" cy="43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8" tIns="45695" rIns="91388" bIns="45695">
              <a:spAutoFit/>
            </a:bodyPr>
            <a:lstStyle>
              <a:lvl1pPr defTabSz="693738">
                <a:defRPr sz="1900">
                  <a:solidFill>
                    <a:schemeClr val="tx1"/>
                  </a:solidFill>
                  <a:latin typeface="Arial" pitchFamily="34" charset="0"/>
                  <a:cs typeface="Arial" pitchFamily="34" charset="0"/>
                </a:defRPr>
              </a:lvl1pPr>
              <a:lvl2pPr marL="742950" indent="-285750" defTabSz="693738">
                <a:defRPr sz="1900">
                  <a:solidFill>
                    <a:schemeClr val="tx1"/>
                  </a:solidFill>
                  <a:latin typeface="Arial" pitchFamily="34" charset="0"/>
                  <a:cs typeface="Arial" pitchFamily="34" charset="0"/>
                </a:defRPr>
              </a:lvl2pPr>
              <a:lvl3pPr marL="1143000" indent="-228600" defTabSz="693738">
                <a:defRPr sz="1900">
                  <a:solidFill>
                    <a:schemeClr val="tx1"/>
                  </a:solidFill>
                  <a:latin typeface="Arial" pitchFamily="34" charset="0"/>
                  <a:cs typeface="Arial" pitchFamily="34" charset="0"/>
                </a:defRPr>
              </a:lvl3pPr>
              <a:lvl4pPr marL="1600200" indent="-228600" defTabSz="693738">
                <a:defRPr sz="1900">
                  <a:solidFill>
                    <a:schemeClr val="tx1"/>
                  </a:solidFill>
                  <a:latin typeface="Arial" pitchFamily="34" charset="0"/>
                  <a:cs typeface="Arial" pitchFamily="34" charset="0"/>
                </a:defRPr>
              </a:lvl4pPr>
              <a:lvl5pPr marL="2057400" indent="-228600" defTabSz="693738">
                <a:defRPr sz="1900">
                  <a:solidFill>
                    <a:schemeClr val="tx1"/>
                  </a:solidFill>
                  <a:latin typeface="Arial" pitchFamily="34" charset="0"/>
                  <a:cs typeface="Arial" pitchFamily="34" charset="0"/>
                </a:defRPr>
              </a:lvl5pPr>
              <a:lvl6pPr marL="2514600" indent="-228600" defTabSz="693738"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693738"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693738"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693738" eaLnBrk="0" fontAlgn="base" hangingPunct="0">
                <a:spcBef>
                  <a:spcPct val="0"/>
                </a:spcBef>
                <a:spcAft>
                  <a:spcPct val="0"/>
                </a:spcAft>
                <a:defRPr sz="1900">
                  <a:solidFill>
                    <a:schemeClr val="tx1"/>
                  </a:solidFill>
                  <a:latin typeface="Arial" pitchFamily="34" charset="0"/>
                  <a:cs typeface="Arial" pitchFamily="34" charset="0"/>
                </a:defRPr>
              </a:lvl9pPr>
            </a:lstStyle>
            <a:p>
              <a:r>
                <a:rPr lang="en-US" altLang="en-US" sz="1800" b="1">
                  <a:solidFill>
                    <a:srgbClr val="000000"/>
                  </a:solidFill>
                  <a:ea typeface="ＭＳ Ｐゴシック" pitchFamily="34" charset="-128"/>
                </a:rPr>
                <a:t>World, </a:t>
              </a:r>
              <a:r>
                <a:rPr lang="id-ID" altLang="en-US" sz="1800" b="1">
                  <a:solidFill>
                    <a:srgbClr val="000000"/>
                  </a:solidFill>
                  <a:ea typeface="ＭＳ Ｐゴシック" pitchFamily="34" charset="-128"/>
                </a:rPr>
                <a:t>Growth</a:t>
              </a:r>
              <a:r>
                <a:rPr lang="en-US" altLang="en-US" sz="1800" b="1">
                  <a:solidFill>
                    <a:srgbClr val="000000"/>
                  </a:solidFill>
                  <a:ea typeface="ＭＳ Ｐゴシック" pitchFamily="34" charset="-128"/>
                </a:rPr>
                <a:t> : </a:t>
              </a:r>
              <a:r>
                <a:rPr lang="id-ID" altLang="en-US" sz="1800" b="1">
                  <a:solidFill>
                    <a:srgbClr val="000000"/>
                  </a:solidFill>
                  <a:ea typeface="ＭＳ Ｐゴシック" pitchFamily="34" charset="-128"/>
                </a:rPr>
                <a:t>6,4 %</a:t>
              </a:r>
            </a:p>
          </p:txBody>
        </p:sp>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04210" y="988240"/>
              <a:ext cx="1029326" cy="51372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Down Arrow 21">
              <a:extLst/>
            </p:cNvPr>
            <p:cNvSpPr/>
            <p:nvPr/>
          </p:nvSpPr>
          <p:spPr>
            <a:xfrm rot="16200000" flipH="1">
              <a:off x="2807929" y="720629"/>
              <a:ext cx="313901" cy="96100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sp>
          <p:nvSpPr>
            <p:cNvPr id="16" name="TextBox 22"/>
            <p:cNvSpPr txBox="1">
              <a:spLocks noChangeArrowheads="1"/>
            </p:cNvSpPr>
            <p:nvPr/>
          </p:nvSpPr>
          <p:spPr bwMode="auto">
            <a:xfrm>
              <a:off x="3707910" y="1034167"/>
              <a:ext cx="3767742" cy="43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5" rIns="91388" bIns="45695">
              <a:spAutoFit/>
            </a:bodyPr>
            <a:lstStyle>
              <a:lvl1pPr defTabSz="693738">
                <a:defRPr sz="1900">
                  <a:solidFill>
                    <a:schemeClr val="tx1"/>
                  </a:solidFill>
                  <a:latin typeface="Arial" pitchFamily="34" charset="0"/>
                  <a:cs typeface="Arial" pitchFamily="34" charset="0"/>
                </a:defRPr>
              </a:lvl1pPr>
              <a:lvl2pPr marL="742950" indent="-285750" defTabSz="693738">
                <a:defRPr sz="1900">
                  <a:solidFill>
                    <a:schemeClr val="tx1"/>
                  </a:solidFill>
                  <a:latin typeface="Arial" pitchFamily="34" charset="0"/>
                  <a:cs typeface="Arial" pitchFamily="34" charset="0"/>
                </a:defRPr>
              </a:lvl2pPr>
              <a:lvl3pPr marL="1143000" indent="-228600" defTabSz="693738">
                <a:defRPr sz="1900">
                  <a:solidFill>
                    <a:schemeClr val="tx1"/>
                  </a:solidFill>
                  <a:latin typeface="Arial" pitchFamily="34" charset="0"/>
                  <a:cs typeface="Arial" pitchFamily="34" charset="0"/>
                </a:defRPr>
              </a:lvl3pPr>
              <a:lvl4pPr marL="1600200" indent="-228600" defTabSz="693738">
                <a:defRPr sz="1900">
                  <a:solidFill>
                    <a:schemeClr val="tx1"/>
                  </a:solidFill>
                  <a:latin typeface="Arial" pitchFamily="34" charset="0"/>
                  <a:cs typeface="Arial" pitchFamily="34" charset="0"/>
                </a:defRPr>
              </a:lvl4pPr>
              <a:lvl5pPr marL="2057400" indent="-228600" defTabSz="693738">
                <a:defRPr sz="1900">
                  <a:solidFill>
                    <a:schemeClr val="tx1"/>
                  </a:solidFill>
                  <a:latin typeface="Arial" pitchFamily="34" charset="0"/>
                  <a:cs typeface="Arial" pitchFamily="34" charset="0"/>
                </a:defRPr>
              </a:lvl5pPr>
              <a:lvl6pPr marL="2514600" indent="-228600" defTabSz="693738"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693738"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693738"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693738" eaLnBrk="0" fontAlgn="base" hangingPunct="0">
                <a:spcBef>
                  <a:spcPct val="0"/>
                </a:spcBef>
                <a:spcAft>
                  <a:spcPct val="0"/>
                </a:spcAft>
                <a:defRPr sz="1900">
                  <a:solidFill>
                    <a:schemeClr val="tx1"/>
                  </a:solidFill>
                  <a:latin typeface="Arial" pitchFamily="34" charset="0"/>
                  <a:cs typeface="Arial" pitchFamily="34" charset="0"/>
                </a:defRPr>
              </a:lvl9pPr>
            </a:lstStyle>
            <a:p>
              <a:r>
                <a:rPr lang="en-US" altLang="en-US" sz="1800" b="1" dirty="0">
                  <a:solidFill>
                    <a:srgbClr val="000000"/>
                  </a:solidFill>
                  <a:ea typeface="ＭＳ Ｐゴシック" pitchFamily="34" charset="-128"/>
                </a:rPr>
                <a:t>Indonesia, </a:t>
              </a:r>
              <a:r>
                <a:rPr lang="id-ID" altLang="en-US" sz="1800" b="1" dirty="0">
                  <a:solidFill>
                    <a:srgbClr val="000000"/>
                  </a:solidFill>
                  <a:ea typeface="ＭＳ Ｐゴシック" pitchFamily="34" charset="-128"/>
                </a:rPr>
                <a:t>Growth</a:t>
              </a:r>
              <a:r>
                <a:rPr lang="en-US" altLang="en-US" sz="1800" b="1" dirty="0">
                  <a:solidFill>
                    <a:srgbClr val="000000"/>
                  </a:solidFill>
                  <a:ea typeface="ＭＳ Ｐゴシック" pitchFamily="34" charset="-128"/>
                </a:rPr>
                <a:t>: </a:t>
              </a:r>
              <a:r>
                <a:rPr lang="en-GB" altLang="en-US" sz="1800" b="1" dirty="0">
                  <a:solidFill>
                    <a:srgbClr val="000000"/>
                  </a:solidFill>
                  <a:ea typeface="ＭＳ Ｐゴシック" pitchFamily="34" charset="-128"/>
                </a:rPr>
                <a:t>22</a:t>
              </a:r>
              <a:r>
                <a:rPr lang="id-ID" altLang="en-US" sz="1800" b="1" dirty="0">
                  <a:solidFill>
                    <a:srgbClr val="000000"/>
                  </a:solidFill>
                  <a:ea typeface="ＭＳ Ｐゴシック" pitchFamily="34" charset="-128"/>
                </a:rPr>
                <a:t>%</a:t>
              </a:r>
            </a:p>
          </p:txBody>
        </p:sp>
      </p:grpSp>
      <p:grpSp>
        <p:nvGrpSpPr>
          <p:cNvPr id="17" name="Group 16"/>
          <p:cNvGrpSpPr>
            <a:grpSpLocks/>
          </p:cNvGrpSpPr>
          <p:nvPr/>
        </p:nvGrpSpPr>
        <p:grpSpPr bwMode="auto">
          <a:xfrm>
            <a:off x="1606049" y="2945609"/>
            <a:ext cx="6280652" cy="1435894"/>
            <a:chOff x="544149" y="4547953"/>
            <a:chExt cx="10995835" cy="2082589"/>
          </a:xfrm>
        </p:grpSpPr>
        <p:grpSp>
          <p:nvGrpSpPr>
            <p:cNvPr id="18" name="Group 17"/>
            <p:cNvGrpSpPr>
              <a:grpSpLocks/>
            </p:cNvGrpSpPr>
            <p:nvPr/>
          </p:nvGrpSpPr>
          <p:grpSpPr bwMode="auto">
            <a:xfrm>
              <a:off x="544149" y="4547953"/>
              <a:ext cx="10995835" cy="2082589"/>
              <a:chOff x="544149" y="4547953"/>
              <a:chExt cx="10995835" cy="2082589"/>
            </a:xfrm>
          </p:grpSpPr>
          <p:grpSp>
            <p:nvGrpSpPr>
              <p:cNvPr id="20" name="Group 19"/>
              <p:cNvGrpSpPr>
                <a:grpSpLocks/>
              </p:cNvGrpSpPr>
              <p:nvPr/>
            </p:nvGrpSpPr>
            <p:grpSpPr bwMode="auto">
              <a:xfrm>
                <a:off x="544149" y="4547953"/>
                <a:ext cx="10995835" cy="2082589"/>
                <a:chOff x="646487" y="3363839"/>
                <a:chExt cx="8246876" cy="1561942"/>
              </a:xfrm>
            </p:grpSpPr>
            <p:sp>
              <p:nvSpPr>
                <p:cNvPr id="22" name="Content Placeholder 2">
                  <a:extLst/>
                </p:cNvPr>
                <p:cNvSpPr txBox="1">
                  <a:spLocks/>
                </p:cNvSpPr>
                <p:nvPr/>
              </p:nvSpPr>
              <p:spPr bwMode="auto">
                <a:xfrm>
                  <a:off x="646487" y="3363839"/>
                  <a:ext cx="8246876" cy="1561942"/>
                </a:xfrm>
                <a:prstGeom prst="rect">
                  <a:avLst/>
                </a:prstGeom>
                <a:noFill/>
                <a:ln w="9525">
                  <a:noFill/>
                  <a:miter lim="800000"/>
                  <a:headEnd/>
                  <a:tailEnd/>
                </a:ln>
              </p:spPr>
              <p:txBody>
                <a:bodyPr lIns="86381" tIns="43190" rIns="86381" bIns="43190">
                  <a:normAutofit fontScale="92500" lnSpcReduction="10000"/>
                </a:bodyPr>
                <a:lstStyle>
                  <a:defPPr>
                    <a:defRPr lang="id-ID"/>
                  </a:defPPr>
                  <a:lvl1pPr algn="l" defTabSz="693738"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6075" indent="107950" algn="l" defTabSz="693738"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738" indent="217488" algn="l" defTabSz="693738"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400" indent="327025" algn="l" defTabSz="693738"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650" indent="434975" algn="l" defTabSz="693738"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1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1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1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1400" kern="1200">
                      <a:solidFill>
                        <a:schemeClr val="tx1"/>
                      </a:solidFill>
                      <a:latin typeface="Arial" charset="0"/>
                      <a:ea typeface="ＭＳ Ｐゴシック" charset="0"/>
                      <a:cs typeface="ＭＳ Ｐゴシック" charset="0"/>
                    </a:defRPr>
                  </a:lvl9pPr>
                </a:lstStyle>
                <a:p>
                  <a:pPr>
                    <a:buClr>
                      <a:prstClr val="black"/>
                    </a:buClr>
                    <a:defRPr/>
                  </a:pPr>
                  <a:r>
                    <a:rPr lang="en-GB" sz="2025" b="1" dirty="0">
                      <a:solidFill>
                        <a:srgbClr val="00B050"/>
                      </a:solidFill>
                    </a:rPr>
                    <a:t>Indonesia           </a:t>
                  </a:r>
                  <a:r>
                    <a:rPr lang="en-US" sz="2025" b="1" dirty="0">
                      <a:solidFill>
                        <a:srgbClr val="00B050"/>
                      </a:solidFill>
                    </a:rPr>
                    <a:t>2</a:t>
                  </a:r>
                  <a:r>
                    <a:rPr lang="id-ID" sz="2025" b="1" dirty="0">
                      <a:solidFill>
                        <a:srgbClr val="00B050"/>
                      </a:solidFill>
                    </a:rPr>
                    <a:t>2</a:t>
                  </a:r>
                  <a:r>
                    <a:rPr lang="en-US" sz="2025" b="1" dirty="0">
                      <a:solidFill>
                        <a:srgbClr val="00B050"/>
                      </a:solidFill>
                    </a:rPr>
                    <a:t> </a:t>
                  </a:r>
                  <a:r>
                    <a:rPr lang="en-GB" sz="2025" b="1" dirty="0">
                      <a:solidFill>
                        <a:srgbClr val="00B050"/>
                      </a:solidFill>
                    </a:rPr>
                    <a:t>% (</a:t>
                  </a:r>
                  <a:r>
                    <a:rPr lang="en-GB" sz="2025" b="1" dirty="0" err="1">
                      <a:solidFill>
                        <a:srgbClr val="00B050"/>
                      </a:solidFill>
                    </a:rPr>
                    <a:t>Januar</a:t>
                  </a:r>
                  <a:r>
                    <a:rPr lang="id-ID" sz="2025" b="1" dirty="0">
                      <a:solidFill>
                        <a:srgbClr val="00B050"/>
                      </a:solidFill>
                    </a:rPr>
                    <a:t>y</a:t>
                  </a:r>
                  <a:r>
                    <a:rPr lang="en-GB" sz="2025" b="1" dirty="0">
                      <a:solidFill>
                        <a:srgbClr val="00B050"/>
                      </a:solidFill>
                    </a:rPr>
                    <a:t> – </a:t>
                  </a:r>
                  <a:r>
                    <a:rPr lang="en-US" sz="2025" b="1" dirty="0">
                      <a:solidFill>
                        <a:srgbClr val="00B050"/>
                      </a:solidFill>
                    </a:rPr>
                    <a:t>D</a:t>
                  </a:r>
                  <a:r>
                    <a:rPr lang="id-ID" sz="2025" b="1" dirty="0">
                      <a:solidFill>
                        <a:srgbClr val="00B050"/>
                      </a:solidFill>
                    </a:rPr>
                    <a:t>ecember </a:t>
                  </a:r>
                  <a:r>
                    <a:rPr lang="en-GB" sz="2025" b="1" dirty="0">
                      <a:solidFill>
                        <a:srgbClr val="00B050"/>
                      </a:solidFill>
                    </a:rPr>
                    <a:t>2017)</a:t>
                  </a:r>
                  <a:endParaRPr lang="id-ID" sz="2025" b="1" dirty="0">
                    <a:solidFill>
                      <a:srgbClr val="00B050"/>
                    </a:solidFill>
                  </a:endParaRPr>
                </a:p>
                <a:p>
                  <a:pPr>
                    <a:buClr>
                      <a:prstClr val="black"/>
                    </a:buClr>
                    <a:defRPr/>
                  </a:pPr>
                  <a:r>
                    <a:rPr lang="id-ID" sz="2025" b="1" dirty="0">
                      <a:solidFill>
                        <a:prstClr val="black"/>
                      </a:solidFill>
                    </a:rPr>
                    <a:t>Vietnam</a:t>
                  </a:r>
                  <a:r>
                    <a:rPr lang="en-ID" sz="2025" b="1" dirty="0">
                      <a:solidFill>
                        <a:prstClr val="black"/>
                      </a:solidFill>
                    </a:rPr>
                    <a:t>              </a:t>
                  </a:r>
                  <a:r>
                    <a:rPr lang="id-ID" sz="2025" b="1" dirty="0">
                      <a:solidFill>
                        <a:prstClr val="black"/>
                      </a:solidFill>
                    </a:rPr>
                    <a:t>29</a:t>
                  </a:r>
                  <a:r>
                    <a:rPr lang="en-GB" sz="2025" b="1" dirty="0">
                      <a:solidFill>
                        <a:prstClr val="black"/>
                      </a:solidFill>
                    </a:rPr>
                    <a:t> % (</a:t>
                  </a:r>
                  <a:r>
                    <a:rPr lang="en-GB" sz="2025" b="1" dirty="0" err="1">
                      <a:solidFill>
                        <a:prstClr val="black"/>
                      </a:solidFill>
                    </a:rPr>
                    <a:t>Januar</a:t>
                  </a:r>
                  <a:r>
                    <a:rPr lang="id-ID" sz="2025" b="1" dirty="0">
                      <a:solidFill>
                        <a:prstClr val="black"/>
                      </a:solidFill>
                    </a:rPr>
                    <a:t>y </a:t>
                  </a:r>
                  <a:r>
                    <a:rPr lang="en-GB" sz="2025" b="1" dirty="0">
                      <a:solidFill>
                        <a:prstClr val="black"/>
                      </a:solidFill>
                    </a:rPr>
                    <a:t>– </a:t>
                  </a:r>
                  <a:r>
                    <a:rPr lang="id-ID" sz="2025" b="1" dirty="0">
                      <a:solidFill>
                        <a:prstClr val="black"/>
                      </a:solidFill>
                    </a:rPr>
                    <a:t>December </a:t>
                  </a:r>
                  <a:r>
                    <a:rPr lang="en-GB" sz="2025" b="1" dirty="0">
                      <a:solidFill>
                        <a:prstClr val="black"/>
                      </a:solidFill>
                    </a:rPr>
                    <a:t>2017)</a:t>
                  </a:r>
                  <a:endParaRPr lang="id-ID" sz="2025" b="1" dirty="0">
                    <a:solidFill>
                      <a:prstClr val="black"/>
                    </a:solidFill>
                  </a:endParaRPr>
                </a:p>
                <a:p>
                  <a:pPr>
                    <a:buClr>
                      <a:prstClr val="black"/>
                    </a:buClr>
                    <a:defRPr/>
                  </a:pPr>
                  <a:r>
                    <a:rPr lang="en-GB" sz="2025" b="1" dirty="0">
                      <a:solidFill>
                        <a:prstClr val="black"/>
                      </a:solidFill>
                    </a:rPr>
                    <a:t>Malaysia             </a:t>
                  </a:r>
                  <a:r>
                    <a:rPr lang="id-ID" sz="2025" b="1" dirty="0">
                      <a:solidFill>
                        <a:srgbClr val="FF0000"/>
                      </a:solidFill>
                    </a:rPr>
                    <a:t>4,0</a:t>
                  </a:r>
                  <a:r>
                    <a:rPr lang="en-GB" sz="2025" b="1" dirty="0">
                      <a:solidFill>
                        <a:srgbClr val="FF0000"/>
                      </a:solidFill>
                    </a:rPr>
                    <a:t> % (</a:t>
                  </a:r>
                  <a:r>
                    <a:rPr lang="en-GB" sz="2025" b="1" dirty="0" err="1">
                      <a:solidFill>
                        <a:srgbClr val="FF0000"/>
                      </a:solidFill>
                    </a:rPr>
                    <a:t>Januar</a:t>
                  </a:r>
                  <a:r>
                    <a:rPr lang="id-ID" sz="2025" b="1" dirty="0">
                      <a:solidFill>
                        <a:srgbClr val="FF0000"/>
                      </a:solidFill>
                    </a:rPr>
                    <a:t>y</a:t>
                  </a:r>
                  <a:r>
                    <a:rPr lang="en-GB" sz="2025" b="1" dirty="0">
                      <a:solidFill>
                        <a:srgbClr val="FF0000"/>
                      </a:solidFill>
                    </a:rPr>
                    <a:t> – </a:t>
                  </a:r>
                  <a:r>
                    <a:rPr lang="id-ID" sz="2025" b="1" dirty="0">
                      <a:solidFill>
                        <a:srgbClr val="FF0000"/>
                      </a:solidFill>
                    </a:rPr>
                    <a:t>December </a:t>
                  </a:r>
                  <a:r>
                    <a:rPr lang="en-GB" sz="2025" b="1" dirty="0">
                      <a:solidFill>
                        <a:srgbClr val="FF0000"/>
                      </a:solidFill>
                    </a:rPr>
                    <a:t>2017)</a:t>
                  </a:r>
                </a:p>
                <a:p>
                  <a:pPr>
                    <a:buClr>
                      <a:prstClr val="black"/>
                    </a:buClr>
                    <a:defRPr/>
                  </a:pPr>
                  <a:r>
                    <a:rPr lang="en-GB" sz="2025" b="1" dirty="0">
                      <a:solidFill>
                        <a:prstClr val="black"/>
                      </a:solidFill>
                    </a:rPr>
                    <a:t>Singapore          </a:t>
                  </a:r>
                  <a:r>
                    <a:rPr lang="id-ID" sz="2025" b="1" dirty="0">
                      <a:solidFill>
                        <a:prstClr val="black"/>
                      </a:solidFill>
                    </a:rPr>
                    <a:t>5</a:t>
                  </a:r>
                  <a:r>
                    <a:rPr lang="en-GB" sz="2025" b="1" dirty="0">
                      <a:solidFill>
                        <a:prstClr val="black"/>
                      </a:solidFill>
                    </a:rPr>
                    <a:t>,</a:t>
                  </a:r>
                  <a:r>
                    <a:rPr lang="id-ID" sz="2025" b="1" dirty="0">
                      <a:solidFill>
                        <a:prstClr val="black"/>
                      </a:solidFill>
                    </a:rPr>
                    <a:t>8</a:t>
                  </a:r>
                  <a:r>
                    <a:rPr lang="en-GB" sz="2025" b="1" dirty="0">
                      <a:solidFill>
                        <a:prstClr val="black"/>
                      </a:solidFill>
                    </a:rPr>
                    <a:t> % (</a:t>
                  </a:r>
                  <a:r>
                    <a:rPr lang="en-GB" sz="2025" b="1" dirty="0" err="1">
                      <a:solidFill>
                        <a:prstClr val="black"/>
                      </a:solidFill>
                    </a:rPr>
                    <a:t>Januar</a:t>
                  </a:r>
                  <a:r>
                    <a:rPr lang="id-ID" sz="2025" b="1" dirty="0">
                      <a:solidFill>
                        <a:prstClr val="black"/>
                      </a:solidFill>
                    </a:rPr>
                    <a:t>y </a:t>
                  </a:r>
                  <a:r>
                    <a:rPr lang="en-GB" sz="2025" b="1" dirty="0">
                      <a:solidFill>
                        <a:prstClr val="black"/>
                      </a:solidFill>
                    </a:rPr>
                    <a:t>– </a:t>
                  </a:r>
                  <a:r>
                    <a:rPr lang="id-ID" sz="2025" b="1" dirty="0">
                      <a:solidFill>
                        <a:prstClr val="black"/>
                      </a:solidFill>
                    </a:rPr>
                    <a:t>December </a:t>
                  </a:r>
                  <a:r>
                    <a:rPr lang="en-GB" sz="2025" b="1" dirty="0">
                      <a:solidFill>
                        <a:prstClr val="black"/>
                      </a:solidFill>
                    </a:rPr>
                    <a:t>2017)</a:t>
                  </a:r>
                </a:p>
                <a:p>
                  <a:pPr>
                    <a:buClr>
                      <a:prstClr val="black"/>
                    </a:buClr>
                    <a:defRPr/>
                  </a:pPr>
                  <a:r>
                    <a:rPr lang="en-GB" sz="2025" b="1" dirty="0">
                      <a:solidFill>
                        <a:prstClr val="black"/>
                      </a:solidFill>
                    </a:rPr>
                    <a:t>Thailand</a:t>
                  </a:r>
                  <a:r>
                    <a:rPr lang="en-GB" sz="2025" b="1" dirty="0">
                      <a:solidFill>
                        <a:srgbClr val="3366FF"/>
                      </a:solidFill>
                    </a:rPr>
                    <a:t>             </a:t>
                  </a:r>
                  <a:r>
                    <a:rPr lang="id-ID" sz="2025" b="1" dirty="0">
                      <a:solidFill>
                        <a:prstClr val="black"/>
                      </a:solidFill>
                    </a:rPr>
                    <a:t>8</a:t>
                  </a:r>
                  <a:r>
                    <a:rPr lang="en-GB" sz="2025" b="1" dirty="0">
                      <a:solidFill>
                        <a:prstClr val="black"/>
                      </a:solidFill>
                    </a:rPr>
                    <a:t>,</a:t>
                  </a:r>
                  <a:r>
                    <a:rPr lang="id-ID" sz="2025" b="1" dirty="0">
                      <a:solidFill>
                        <a:prstClr val="black"/>
                      </a:solidFill>
                    </a:rPr>
                    <a:t>7</a:t>
                  </a:r>
                  <a:r>
                    <a:rPr lang="en-GB" sz="2025" b="1" dirty="0">
                      <a:solidFill>
                        <a:prstClr val="black"/>
                      </a:solidFill>
                    </a:rPr>
                    <a:t> % (</a:t>
                  </a:r>
                  <a:r>
                    <a:rPr lang="en-GB" sz="2025" b="1" dirty="0" err="1">
                      <a:solidFill>
                        <a:prstClr val="black"/>
                      </a:solidFill>
                    </a:rPr>
                    <a:t>Januar</a:t>
                  </a:r>
                  <a:r>
                    <a:rPr lang="id-ID" sz="2025" b="1" dirty="0">
                      <a:solidFill>
                        <a:prstClr val="black"/>
                      </a:solidFill>
                    </a:rPr>
                    <a:t>y </a:t>
                  </a:r>
                  <a:r>
                    <a:rPr lang="en-GB" sz="2025" b="1" dirty="0">
                      <a:solidFill>
                        <a:prstClr val="black"/>
                      </a:solidFill>
                    </a:rPr>
                    <a:t>–</a:t>
                  </a:r>
                  <a:r>
                    <a:rPr lang="id-ID" sz="2025" b="1" dirty="0">
                      <a:solidFill>
                        <a:prstClr val="black"/>
                      </a:solidFill>
                    </a:rPr>
                    <a:t> December </a:t>
                  </a:r>
                  <a:r>
                    <a:rPr lang="en-GB" sz="2025" b="1" dirty="0">
                      <a:solidFill>
                        <a:prstClr val="black"/>
                      </a:solidFill>
                    </a:rPr>
                    <a:t>2017)</a:t>
                  </a:r>
                </a:p>
              </p:txBody>
            </p:sp>
            <p:sp>
              <p:nvSpPr>
                <p:cNvPr id="23" name="Up Arrow 7">
                  <a:extLst/>
                </p:cNvPr>
                <p:cNvSpPr/>
                <p:nvPr/>
              </p:nvSpPr>
              <p:spPr>
                <a:xfrm>
                  <a:off x="2450396" y="4252306"/>
                  <a:ext cx="465130" cy="216288"/>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sp>
              <p:nvSpPr>
                <p:cNvPr id="24" name="Up Arrow 8">
                  <a:extLst/>
                </p:cNvPr>
                <p:cNvSpPr/>
                <p:nvPr/>
              </p:nvSpPr>
              <p:spPr>
                <a:xfrm>
                  <a:off x="2458046" y="4541122"/>
                  <a:ext cx="431469" cy="216289"/>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sp>
              <p:nvSpPr>
                <p:cNvPr id="25" name="Up Arrow 10">
                  <a:extLst/>
                </p:cNvPr>
                <p:cNvSpPr/>
                <p:nvPr/>
              </p:nvSpPr>
              <p:spPr>
                <a:xfrm>
                  <a:off x="2436625" y="3436366"/>
                  <a:ext cx="466660" cy="214994"/>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grpSp>
          <p:sp>
            <p:nvSpPr>
              <p:cNvPr id="21" name="Up Arrow 7">
                <a:extLst/>
              </p:cNvPr>
              <p:cNvSpPr/>
              <p:nvPr/>
            </p:nvSpPr>
            <p:spPr>
              <a:xfrm>
                <a:off x="2949361" y="4965851"/>
                <a:ext cx="620173" cy="347098"/>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2" tIns="60902" rIns="121802" bIns="60902"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grpSp>
        <p:sp>
          <p:nvSpPr>
            <p:cNvPr id="19" name="Up Arrow 10">
              <a:extLst/>
            </p:cNvPr>
            <p:cNvSpPr/>
            <p:nvPr/>
          </p:nvSpPr>
          <p:spPr>
            <a:xfrm rot="10800000">
              <a:off x="2941201" y="5397565"/>
              <a:ext cx="620173" cy="288385"/>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2" tIns="60902" rIns="121802" bIns="60902" anchor="ctr"/>
            <a:lstStyle>
              <a:defPPr>
                <a:defRPr lang="id-ID"/>
              </a:defPPr>
              <a:lvl1pPr algn="l" defTabSz="693738" rtl="0" fontAlgn="base">
                <a:spcBef>
                  <a:spcPct val="0"/>
                </a:spcBef>
                <a:spcAft>
                  <a:spcPct val="0"/>
                </a:spcAft>
                <a:defRPr sz="1400" kern="1200">
                  <a:solidFill>
                    <a:schemeClr val="lt1"/>
                  </a:solidFill>
                  <a:latin typeface="+mn-lt"/>
                  <a:ea typeface="+mn-ea"/>
                  <a:cs typeface="+mn-cs"/>
                </a:defRPr>
              </a:lvl1pPr>
              <a:lvl2pPr marL="346075" indent="107950" algn="l" defTabSz="693738" rtl="0" fontAlgn="base">
                <a:spcBef>
                  <a:spcPct val="0"/>
                </a:spcBef>
                <a:spcAft>
                  <a:spcPct val="0"/>
                </a:spcAft>
                <a:defRPr sz="1400" kern="1200">
                  <a:solidFill>
                    <a:schemeClr val="lt1"/>
                  </a:solidFill>
                  <a:latin typeface="+mn-lt"/>
                  <a:ea typeface="+mn-ea"/>
                  <a:cs typeface="+mn-cs"/>
                </a:defRPr>
              </a:lvl2pPr>
              <a:lvl3pPr marL="693738" indent="217488" algn="l" defTabSz="693738" rtl="0" fontAlgn="base">
                <a:spcBef>
                  <a:spcPct val="0"/>
                </a:spcBef>
                <a:spcAft>
                  <a:spcPct val="0"/>
                </a:spcAft>
                <a:defRPr sz="1400" kern="1200">
                  <a:solidFill>
                    <a:schemeClr val="lt1"/>
                  </a:solidFill>
                  <a:latin typeface="+mn-lt"/>
                  <a:ea typeface="+mn-ea"/>
                  <a:cs typeface="+mn-cs"/>
                </a:defRPr>
              </a:lvl3pPr>
              <a:lvl4pPr marL="1041400" indent="327025" algn="l" defTabSz="693738" rtl="0" fontAlgn="base">
                <a:spcBef>
                  <a:spcPct val="0"/>
                </a:spcBef>
                <a:spcAft>
                  <a:spcPct val="0"/>
                </a:spcAft>
                <a:defRPr sz="1400" kern="1200">
                  <a:solidFill>
                    <a:schemeClr val="lt1"/>
                  </a:solidFill>
                  <a:latin typeface="+mn-lt"/>
                  <a:ea typeface="+mn-ea"/>
                  <a:cs typeface="+mn-cs"/>
                </a:defRPr>
              </a:lvl4pPr>
              <a:lvl5pPr marL="1390650" indent="434975" algn="l" defTabSz="693738" rtl="0" fontAlgn="base">
                <a:spcBef>
                  <a:spcPct val="0"/>
                </a:spcBef>
                <a:spcAft>
                  <a:spcPct val="0"/>
                </a:spcAft>
                <a:defRPr sz="1400" kern="1200">
                  <a:solidFill>
                    <a:schemeClr val="lt1"/>
                  </a:solidFill>
                  <a:latin typeface="+mn-lt"/>
                  <a:ea typeface="+mn-ea"/>
                  <a:cs typeface="+mn-cs"/>
                </a:defRPr>
              </a:lvl5pPr>
              <a:lvl6pPr marL="2286000" algn="l" defTabSz="457200" rtl="0" eaLnBrk="1" latinLnBrk="0" hangingPunct="1">
                <a:defRPr sz="1400" kern="1200">
                  <a:solidFill>
                    <a:schemeClr val="lt1"/>
                  </a:solidFill>
                  <a:latin typeface="+mn-lt"/>
                  <a:ea typeface="+mn-ea"/>
                  <a:cs typeface="+mn-cs"/>
                </a:defRPr>
              </a:lvl6pPr>
              <a:lvl7pPr marL="2743200" algn="l" defTabSz="457200" rtl="0" eaLnBrk="1" latinLnBrk="0" hangingPunct="1">
                <a:defRPr sz="1400" kern="1200">
                  <a:solidFill>
                    <a:schemeClr val="lt1"/>
                  </a:solidFill>
                  <a:latin typeface="+mn-lt"/>
                  <a:ea typeface="+mn-ea"/>
                  <a:cs typeface="+mn-cs"/>
                </a:defRPr>
              </a:lvl7pPr>
              <a:lvl8pPr marL="3200400" algn="l" defTabSz="457200" rtl="0" eaLnBrk="1" latinLnBrk="0" hangingPunct="1">
                <a:defRPr sz="1400" kern="1200">
                  <a:solidFill>
                    <a:schemeClr val="lt1"/>
                  </a:solidFill>
                  <a:latin typeface="+mn-lt"/>
                  <a:ea typeface="+mn-ea"/>
                  <a:cs typeface="+mn-cs"/>
                </a:defRPr>
              </a:lvl8pPr>
              <a:lvl9pPr marL="3657600" algn="l" defTabSz="457200" rtl="0" eaLnBrk="1" latinLnBrk="0" hangingPunct="1">
                <a:defRPr sz="1400" kern="1200">
                  <a:solidFill>
                    <a:schemeClr val="lt1"/>
                  </a:solidFill>
                  <a:latin typeface="+mn-lt"/>
                  <a:ea typeface="+mn-ea"/>
                  <a:cs typeface="+mn-cs"/>
                </a:defRPr>
              </a:lvl9pPr>
            </a:lstStyle>
            <a:p>
              <a:pPr algn="ctr">
                <a:defRPr/>
              </a:pPr>
              <a:endParaRPr lang="en-GB" sz="1050">
                <a:solidFill>
                  <a:prstClr val="white"/>
                </a:solidFill>
              </a:endParaRPr>
            </a:p>
          </p:txBody>
        </p:sp>
      </p:grpSp>
      <p:sp>
        <p:nvSpPr>
          <p:cNvPr id="26" name="TextBox 25">
            <a:extLst/>
          </p:cNvPr>
          <p:cNvSpPr txBox="1"/>
          <p:nvPr/>
        </p:nvSpPr>
        <p:spPr>
          <a:xfrm>
            <a:off x="5968599" y="4504135"/>
            <a:ext cx="1756988" cy="219182"/>
          </a:xfrm>
          <a:prstGeom prst="rect">
            <a:avLst/>
          </a:prstGeom>
          <a:noFill/>
        </p:spPr>
        <p:txBody>
          <a:bodyPr wrap="none" lIns="91329" tIns="45666" rIns="91329" bIns="45666">
            <a:spAutoFit/>
          </a:bodyPr>
          <a:lstStyle/>
          <a:p>
            <a:pPr defTabSz="693224">
              <a:defRPr/>
            </a:pPr>
            <a:r>
              <a:rPr lang="id-ID" sz="825" kern="0" dirty="0">
                <a:solidFill>
                  <a:sysClr val="windowText" lastClr="000000">
                    <a:lumMod val="65000"/>
                    <a:lumOff val="35000"/>
                  </a:sysClr>
                </a:solidFill>
              </a:rPr>
              <a:t>Source</a:t>
            </a:r>
            <a:r>
              <a:rPr lang="en-US" sz="825" kern="0" dirty="0">
                <a:solidFill>
                  <a:sysClr val="windowText" lastClr="000000">
                    <a:lumMod val="65000"/>
                    <a:lumOff val="35000"/>
                  </a:sysClr>
                </a:solidFill>
              </a:rPr>
              <a:t>: </a:t>
            </a:r>
            <a:r>
              <a:rPr lang="id-ID" sz="825" kern="0" dirty="0">
                <a:solidFill>
                  <a:sysClr val="windowText" lastClr="000000">
                    <a:lumMod val="65000"/>
                    <a:lumOff val="35000"/>
                  </a:sysClr>
                </a:solidFill>
              </a:rPr>
              <a:t>Countries’ Own Statistics</a:t>
            </a:r>
            <a:endParaRPr lang="en-GB" sz="1200" kern="0" dirty="0">
              <a:solidFill>
                <a:sysClr val="windowText" lastClr="000000">
                  <a:lumMod val="65000"/>
                  <a:lumOff val="35000"/>
                </a:sysClr>
              </a:solidFill>
            </a:endParaRPr>
          </a:p>
        </p:txBody>
      </p:sp>
    </p:spTree>
    <p:extLst>
      <p:ext uri="{BB962C8B-B14F-4D97-AF65-F5344CB8AC3E}">
        <p14:creationId xmlns:p14="http://schemas.microsoft.com/office/powerpoint/2010/main" val="2116798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9715" y="689372"/>
            <a:ext cx="7086600" cy="390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1607024" y="3500650"/>
            <a:ext cx="1607024" cy="4708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r>
              <a:rPr lang="en-US" sz="750" b="1" dirty="0" err="1">
                <a:solidFill>
                  <a:sysClr val="windowText" lastClr="000000"/>
                </a:solidFill>
              </a:rPr>
              <a:t>Presiden</a:t>
            </a:r>
            <a:r>
              <a:rPr lang="en-US" sz="750" b="1" dirty="0">
                <a:solidFill>
                  <a:sysClr val="windowText" lastClr="000000"/>
                </a:solidFill>
              </a:rPr>
              <a:t> RI – Joko Widodo </a:t>
            </a:r>
            <a:r>
              <a:rPr lang="en-US" sz="750" b="1" dirty="0" err="1">
                <a:solidFill>
                  <a:sysClr val="windowText" lastClr="000000"/>
                </a:solidFill>
              </a:rPr>
              <a:t>dalam</a:t>
            </a:r>
            <a:r>
              <a:rPr lang="en-US" sz="750" b="1" dirty="0">
                <a:solidFill>
                  <a:sysClr val="windowText" lastClr="000000"/>
                </a:solidFill>
              </a:rPr>
              <a:t> </a:t>
            </a:r>
            <a:r>
              <a:rPr lang="en-US" sz="750" b="1" dirty="0" err="1">
                <a:solidFill>
                  <a:sysClr val="windowText" lastClr="000000"/>
                </a:solidFill>
              </a:rPr>
              <a:t>Rapat</a:t>
            </a:r>
            <a:r>
              <a:rPr lang="en-US" sz="750" b="1" dirty="0">
                <a:solidFill>
                  <a:sysClr val="windowText" lastClr="000000"/>
                </a:solidFill>
              </a:rPr>
              <a:t> </a:t>
            </a:r>
            <a:r>
              <a:rPr lang="en-US" sz="750" b="1" dirty="0" err="1">
                <a:solidFill>
                  <a:sysClr val="windowText" lastClr="000000"/>
                </a:solidFill>
              </a:rPr>
              <a:t>Terbatas</a:t>
            </a:r>
            <a:r>
              <a:rPr lang="en-US" sz="750" b="1" dirty="0">
                <a:solidFill>
                  <a:sysClr val="windowText" lastClr="000000"/>
                </a:solidFill>
              </a:rPr>
              <a:t> </a:t>
            </a:r>
            <a:r>
              <a:rPr lang="en-US" sz="750" b="1" dirty="0" err="1">
                <a:solidFill>
                  <a:sysClr val="windowText" lastClr="000000"/>
                </a:solidFill>
              </a:rPr>
              <a:t>Bidang</a:t>
            </a:r>
            <a:r>
              <a:rPr lang="en-US" sz="750" b="1" dirty="0">
                <a:solidFill>
                  <a:sysClr val="windowText" lastClr="000000"/>
                </a:solidFill>
              </a:rPr>
              <a:t> </a:t>
            </a:r>
            <a:r>
              <a:rPr lang="en-US" sz="750" b="1" dirty="0" err="1">
                <a:solidFill>
                  <a:sysClr val="windowText" lastClr="000000"/>
                </a:solidFill>
              </a:rPr>
              <a:t>Pariwisata</a:t>
            </a:r>
            <a:r>
              <a:rPr lang="en-US" sz="750" b="1" dirty="0">
                <a:solidFill>
                  <a:sysClr val="windowText" lastClr="000000"/>
                </a:solidFill>
              </a:rPr>
              <a:t>, Istana Bogor, 16 </a:t>
            </a:r>
            <a:r>
              <a:rPr lang="en-US" sz="750" b="1" dirty="0" err="1">
                <a:solidFill>
                  <a:sysClr val="windowText" lastClr="000000"/>
                </a:solidFill>
              </a:rPr>
              <a:t>Februari</a:t>
            </a:r>
            <a:r>
              <a:rPr lang="en-US" sz="750" b="1" dirty="0">
                <a:solidFill>
                  <a:sysClr val="windowText" lastClr="000000"/>
                </a:solidFill>
              </a:rPr>
              <a:t> 2015</a:t>
            </a:r>
          </a:p>
        </p:txBody>
      </p:sp>
    </p:spTree>
    <p:extLst>
      <p:ext uri="{BB962C8B-B14F-4D97-AF65-F5344CB8AC3E}">
        <p14:creationId xmlns:p14="http://schemas.microsoft.com/office/powerpoint/2010/main" val="3751092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D4CA6C-6A8D-4E48-9EDD-7B49621446E6}"/>
              </a:ext>
            </a:extLst>
          </p:cNvPr>
          <p:cNvSpPr>
            <a:spLocks noGrp="1"/>
          </p:cNvSpPr>
          <p:nvPr>
            <p:ph type="title"/>
          </p:nvPr>
        </p:nvSpPr>
        <p:spPr/>
        <p:txBody>
          <a:bodyPr/>
          <a:lstStyle/>
          <a:p>
            <a:endParaRPr lang="en-ID" dirty="0"/>
          </a:p>
        </p:txBody>
      </p:sp>
      <p:sp>
        <p:nvSpPr>
          <p:cNvPr id="3" name="Content Placeholder 2">
            <a:extLst>
              <a:ext uri="{FF2B5EF4-FFF2-40B4-BE49-F238E27FC236}">
                <a16:creationId xmlns:a16="http://schemas.microsoft.com/office/drawing/2014/main" xmlns="" id="{5A6624CA-B35C-4576-880F-9F7AF908F95A}"/>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D9888EEA-7ADC-44DB-90F5-3D0608C696B2}"/>
              </a:ext>
            </a:extLst>
          </p:cNvPr>
          <p:cNvSpPr>
            <a:spLocks noGrp="1"/>
          </p:cNvSpPr>
          <p:nvPr>
            <p:ph type="sldNum" sz="quarter" idx="10"/>
          </p:nvPr>
        </p:nvSpPr>
        <p:spPr/>
        <p:txBody>
          <a:bodyPr/>
          <a:lstStyle/>
          <a:p>
            <a:pPr>
              <a:defRPr/>
            </a:pPr>
            <a:fld id="{70ADE3BD-14F6-E248-81BB-AD56D6E7C095}" type="slidenum">
              <a:rPr lang="id-ID" smtClean="0"/>
              <a:pPr>
                <a:defRPr/>
              </a:pPr>
              <a:t>9</a:t>
            </a:fld>
            <a:endParaRPr lang="id-ID"/>
          </a:p>
        </p:txBody>
      </p:sp>
      <p:pic>
        <p:nvPicPr>
          <p:cNvPr id="5" name="Picture 2">
            <a:extLst>
              <a:ext uri="{FF2B5EF4-FFF2-40B4-BE49-F238E27FC236}">
                <a16:creationId xmlns:a16="http://schemas.microsoft.com/office/drawing/2014/main" xmlns="" id="{ADA6718E-6430-4E5E-BB0F-829520A246A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60325" y="801291"/>
            <a:ext cx="3118757" cy="3933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
            <a:extLst>
              <a:ext uri="{FF2B5EF4-FFF2-40B4-BE49-F238E27FC236}">
                <a16:creationId xmlns:a16="http://schemas.microsoft.com/office/drawing/2014/main" xmlns="" id="{1DCA7876-3614-4F14-AB03-5B03193682F1}"/>
              </a:ext>
            </a:extLst>
          </p:cNvPr>
          <p:cNvSpPr txBox="1">
            <a:spLocks noChangeArrowheads="1"/>
          </p:cNvSpPr>
          <p:nvPr/>
        </p:nvSpPr>
        <p:spPr bwMode="auto">
          <a:xfrm>
            <a:off x="4079083" y="1169209"/>
            <a:ext cx="4757738" cy="99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92" tIns="34259" rIns="68492" bIns="34259">
            <a:spAutoFit/>
          </a:bodyPr>
          <a:lstStyle>
            <a:lvl1pPr>
              <a:defRPr sz="1900">
                <a:solidFill>
                  <a:schemeClr val="tx1"/>
                </a:solidFill>
                <a:latin typeface="Arial" pitchFamily="34" charset="0"/>
                <a:cs typeface="Arial" pitchFamily="34" charset="0"/>
              </a:defRPr>
            </a:lvl1pPr>
            <a:lvl2pPr marL="742950" indent="-285750">
              <a:defRPr sz="1900">
                <a:solidFill>
                  <a:schemeClr val="tx1"/>
                </a:solidFill>
                <a:latin typeface="Arial" pitchFamily="34" charset="0"/>
                <a:cs typeface="Arial" pitchFamily="34" charset="0"/>
              </a:defRPr>
            </a:lvl2pPr>
            <a:lvl3pPr marL="1143000" indent="-228600">
              <a:defRPr sz="1900">
                <a:solidFill>
                  <a:schemeClr val="tx1"/>
                </a:solidFill>
                <a:latin typeface="Arial" pitchFamily="34" charset="0"/>
                <a:cs typeface="Arial" pitchFamily="34" charset="0"/>
              </a:defRPr>
            </a:lvl3pPr>
            <a:lvl4pPr marL="1600200" indent="-228600">
              <a:defRPr sz="1900">
                <a:solidFill>
                  <a:schemeClr val="tx1"/>
                </a:solidFill>
                <a:latin typeface="Arial" pitchFamily="34" charset="0"/>
                <a:cs typeface="Arial" pitchFamily="34" charset="0"/>
              </a:defRPr>
            </a:lvl4pPr>
            <a:lvl5pPr marL="2057400" indent="-22860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algn="ctr" defTabSz="685800"/>
            <a:r>
              <a:rPr lang="en-US" altLang="en-US" sz="3000" b="1" dirty="0">
                <a:solidFill>
                  <a:srgbClr val="000000"/>
                </a:solidFill>
                <a:latin typeface="Candara" pitchFamily="34" charset="0"/>
              </a:rPr>
              <a:t>SEKTOR </a:t>
            </a:r>
            <a:r>
              <a:rPr lang="id-ID" altLang="en-US" sz="3000" b="1" dirty="0">
                <a:solidFill>
                  <a:srgbClr val="000000"/>
                </a:solidFill>
                <a:latin typeface="Candara" pitchFamily="34" charset="0"/>
              </a:rPr>
              <a:t>UNGGULAN</a:t>
            </a:r>
            <a:r>
              <a:rPr lang="en-US" altLang="en-US" sz="3000" b="1" dirty="0">
                <a:solidFill>
                  <a:srgbClr val="000000"/>
                </a:solidFill>
                <a:latin typeface="Candara" pitchFamily="34" charset="0"/>
              </a:rPr>
              <a:t> PEMBANGUNAN </a:t>
            </a:r>
            <a:r>
              <a:rPr lang="id-ID" altLang="en-US" sz="3000" b="1" dirty="0">
                <a:solidFill>
                  <a:srgbClr val="000000"/>
                </a:solidFill>
                <a:latin typeface="Candara" pitchFamily="34" charset="0"/>
              </a:rPr>
              <a:t>RKP 201</a:t>
            </a:r>
            <a:r>
              <a:rPr lang="en-US" altLang="en-US" sz="3000" b="1">
                <a:solidFill>
                  <a:srgbClr val="000000"/>
                </a:solidFill>
                <a:latin typeface="Candara" pitchFamily="34" charset="0"/>
              </a:rPr>
              <a:t>9</a:t>
            </a:r>
            <a:r>
              <a:rPr lang="id-ID" altLang="en-US" sz="3000" b="1">
                <a:solidFill>
                  <a:srgbClr val="000000"/>
                </a:solidFill>
                <a:latin typeface="Candara" pitchFamily="34" charset="0"/>
              </a:rPr>
              <a:t> </a:t>
            </a:r>
            <a:r>
              <a:rPr lang="id-ID" altLang="en-US" sz="3000" b="1" dirty="0">
                <a:solidFill>
                  <a:srgbClr val="000000"/>
                </a:solidFill>
                <a:latin typeface="Candara" pitchFamily="34" charset="0"/>
              </a:rPr>
              <a:t>:</a:t>
            </a:r>
            <a:endParaRPr lang="en-US" altLang="en-US" sz="3000" b="1" dirty="0">
              <a:solidFill>
                <a:srgbClr val="000000"/>
              </a:solidFill>
              <a:latin typeface="Candara" pitchFamily="34" charset="0"/>
            </a:endParaRPr>
          </a:p>
        </p:txBody>
      </p:sp>
      <p:sp>
        <p:nvSpPr>
          <p:cNvPr id="7" name="Rectangle 4">
            <a:extLst>
              <a:ext uri="{FF2B5EF4-FFF2-40B4-BE49-F238E27FC236}">
                <a16:creationId xmlns:a16="http://schemas.microsoft.com/office/drawing/2014/main" xmlns="" id="{6D7ABFA6-0B79-48BE-83ED-21C10C426187}"/>
              </a:ext>
            </a:extLst>
          </p:cNvPr>
          <p:cNvSpPr>
            <a:spLocks noChangeArrowheads="1"/>
          </p:cNvSpPr>
          <p:nvPr/>
        </p:nvSpPr>
        <p:spPr bwMode="auto">
          <a:xfrm>
            <a:off x="5250672" y="2339581"/>
            <a:ext cx="2491979" cy="145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92" tIns="34259" rIns="68492" bIns="34259">
            <a:spAutoFit/>
          </a:bodyPr>
          <a:lstStyle/>
          <a:p>
            <a:pPr marL="386810" indent="-386810" defTabSz="685800">
              <a:buFontTx/>
              <a:buAutoNum type="arabicPeriod"/>
            </a:pPr>
            <a:r>
              <a:rPr lang="id-ID" altLang="en-US" sz="3000" b="1" dirty="0">
                <a:solidFill>
                  <a:srgbClr val="000000"/>
                </a:solidFill>
                <a:latin typeface="Candara" pitchFamily="34" charset="0"/>
              </a:rPr>
              <a:t>Pertanian</a:t>
            </a:r>
            <a:endParaRPr lang="en-US" altLang="en-US" sz="3000" b="1" dirty="0">
              <a:solidFill>
                <a:srgbClr val="000000"/>
              </a:solidFill>
              <a:latin typeface="Candara" pitchFamily="34" charset="0"/>
            </a:endParaRPr>
          </a:p>
          <a:p>
            <a:pPr marL="386810" indent="-386810" defTabSz="685800">
              <a:buFontTx/>
              <a:buAutoNum type="arabicPeriod"/>
            </a:pPr>
            <a:r>
              <a:rPr lang="id-ID" altLang="en-US" sz="3000" b="1" dirty="0">
                <a:solidFill>
                  <a:srgbClr val="C00000"/>
                </a:solidFill>
                <a:latin typeface="Candara" pitchFamily="34" charset="0"/>
              </a:rPr>
              <a:t>Pariwisata</a:t>
            </a:r>
            <a:endParaRPr lang="en-US" altLang="en-US" sz="3000" b="1" dirty="0">
              <a:solidFill>
                <a:srgbClr val="C00000"/>
              </a:solidFill>
              <a:latin typeface="Candara" pitchFamily="34" charset="0"/>
            </a:endParaRPr>
          </a:p>
          <a:p>
            <a:pPr marL="386810" indent="-386810" defTabSz="685800">
              <a:buFontTx/>
              <a:buAutoNum type="arabicPeriod"/>
            </a:pPr>
            <a:r>
              <a:rPr lang="id-ID" altLang="en-US" sz="3000" b="1" dirty="0">
                <a:solidFill>
                  <a:srgbClr val="000000"/>
                </a:solidFill>
                <a:latin typeface="Candara" pitchFamily="34" charset="0"/>
              </a:rPr>
              <a:t>Perikanan</a:t>
            </a:r>
            <a:endParaRPr lang="en-US" altLang="en-US" sz="3000" dirty="0">
              <a:solidFill>
                <a:srgbClr val="000000"/>
              </a:solidFill>
              <a:latin typeface="Candara" pitchFamily="34" charset="0"/>
            </a:endParaRPr>
          </a:p>
        </p:txBody>
      </p:sp>
    </p:spTree>
    <p:extLst>
      <p:ext uri="{BB962C8B-B14F-4D97-AF65-F5344CB8AC3E}">
        <p14:creationId xmlns:p14="http://schemas.microsoft.com/office/powerpoint/2010/main" val="371210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 y="-236562"/>
            <a:ext cx="7886700" cy="994172"/>
          </a:xfrm>
        </p:spPr>
        <p:txBody>
          <a:bodyPr>
            <a:noAutofit/>
          </a:bodyPr>
          <a:lstStyle/>
          <a:p>
            <a:r>
              <a:rPr lang="it-IT" sz="2100" b="1" dirty="0">
                <a:solidFill>
                  <a:schemeClr val="bg1"/>
                </a:solidFill>
              </a:rPr>
              <a:t>Pariwisata sebagai </a:t>
            </a:r>
            <a:r>
              <a:rPr lang="it-IT" sz="2100" b="1" i="1" dirty="0">
                <a:solidFill>
                  <a:schemeClr val="bg1"/>
                </a:solidFill>
              </a:rPr>
              <a:t>Core Economy</a:t>
            </a:r>
            <a:r>
              <a:rPr lang="it-IT" sz="2100" b="1" dirty="0">
                <a:solidFill>
                  <a:schemeClr val="bg1"/>
                </a:solidFill>
              </a:rPr>
              <a:t> Indonesia</a:t>
            </a:r>
            <a:endParaRPr lang="en-US" sz="2100" b="1" dirty="0">
              <a:solidFill>
                <a:schemeClr val="bg1"/>
              </a:solidFill>
            </a:endParaRPr>
          </a:p>
        </p:txBody>
      </p:sp>
      <p:sp>
        <p:nvSpPr>
          <p:cNvPr id="4" name="Slide Number Placeholder 3"/>
          <p:cNvSpPr>
            <a:spLocks noGrp="1"/>
          </p:cNvSpPr>
          <p:nvPr>
            <p:ph type="sldNum" sz="quarter" idx="12"/>
          </p:nvPr>
        </p:nvSpPr>
        <p:spPr/>
        <p:txBody>
          <a:bodyPr/>
          <a:lstStyle/>
          <a:p>
            <a:endParaRPr lang="en-US" dirty="0"/>
          </a:p>
        </p:txBody>
      </p:sp>
      <p:sp>
        <p:nvSpPr>
          <p:cNvPr id="7" name="Rectangle 6"/>
          <p:cNvSpPr/>
          <p:nvPr/>
        </p:nvSpPr>
        <p:spPr>
          <a:xfrm>
            <a:off x="323528" y="627534"/>
            <a:ext cx="8416555" cy="4262705"/>
          </a:xfrm>
          <a:prstGeom prst="rect">
            <a:avLst/>
          </a:prstGeom>
        </p:spPr>
        <p:txBody>
          <a:bodyPr wrap="square">
            <a:spAutoFit/>
          </a:bodyPr>
          <a:lstStyle/>
          <a:p>
            <a:pPr algn="just" defTabSz="685800">
              <a:spcBef>
                <a:spcPts val="450"/>
              </a:spcBef>
              <a:spcAft>
                <a:spcPts val="450"/>
              </a:spcAft>
              <a:defRPr/>
            </a:pPr>
            <a:r>
              <a:rPr lang="id-ID" dirty="0">
                <a:solidFill>
                  <a:prstClr val="black"/>
                </a:solidFill>
                <a:latin typeface="Open Sans"/>
                <a:cs typeface="Arial" pitchFamily="34" charset="0"/>
              </a:rPr>
              <a:t>Pariwisata Indonesia memiliki banyak keunggulan kompetitif dan keunggulan komparatif</a:t>
            </a:r>
            <a:r>
              <a:rPr lang="en-GB" dirty="0">
                <a:solidFill>
                  <a:prstClr val="black"/>
                </a:solidFill>
                <a:latin typeface="Open Sans"/>
                <a:cs typeface="Arial" pitchFamily="34" charset="0"/>
              </a:rPr>
              <a:t>:</a:t>
            </a:r>
          </a:p>
          <a:p>
            <a:pPr marL="257066" indent="-257066" algn="just" defTabSz="685800">
              <a:spcBef>
                <a:spcPts val="450"/>
              </a:spcBef>
              <a:spcAft>
                <a:spcPts val="450"/>
              </a:spcAft>
              <a:buFont typeface="+mj-lt"/>
              <a:buAutoNum type="arabicPeriod"/>
              <a:defRPr/>
            </a:pPr>
            <a:r>
              <a:rPr lang="id-ID" b="1" dirty="0">
                <a:solidFill>
                  <a:srgbClr val="C00000"/>
                </a:solidFill>
                <a:latin typeface="Open Sans"/>
                <a:cs typeface="Arial" pitchFamily="34" charset="0"/>
              </a:rPr>
              <a:t>Pariwisata Penghasil Devisa Terbesar </a:t>
            </a:r>
            <a:endParaRPr lang="en-GB" dirty="0">
              <a:solidFill>
                <a:srgbClr val="C00000"/>
              </a:solidFill>
              <a:latin typeface="Open Sans"/>
              <a:cs typeface="Arial" pitchFamily="34" charset="0"/>
            </a:endParaRPr>
          </a:p>
          <a:p>
            <a:pPr marL="454448" lvl="1" indent="-171378" algn="just" defTabSz="685800">
              <a:spcBef>
                <a:spcPts val="450"/>
              </a:spcBef>
              <a:spcAft>
                <a:spcPts val="450"/>
              </a:spcAft>
              <a:buFont typeface="Wingdings" pitchFamily="2" charset="2"/>
              <a:buChar char="ü"/>
              <a:defRPr/>
            </a:pPr>
            <a:r>
              <a:rPr lang="id-ID" dirty="0">
                <a:solidFill>
                  <a:prstClr val="black"/>
                </a:solidFill>
                <a:latin typeface="Open Sans"/>
                <a:cs typeface="Arial" pitchFamily="34" charset="0"/>
              </a:rPr>
              <a:t>Tahun 2019, Industri Pariwisata diproyeksikan menyumbang devisa terbesar di Indonesia yaitu US$ 20 Miliar,</a:t>
            </a:r>
          </a:p>
          <a:p>
            <a:pPr marL="454448" lvl="1" indent="-171378" algn="just" defTabSz="685800">
              <a:spcBef>
                <a:spcPts val="450"/>
              </a:spcBef>
              <a:spcAft>
                <a:spcPts val="450"/>
              </a:spcAft>
              <a:buFont typeface="Wingdings" pitchFamily="2" charset="2"/>
              <a:buChar char="ü"/>
              <a:defRPr/>
            </a:pPr>
            <a:r>
              <a:rPr lang="id-ID" dirty="0">
                <a:solidFill>
                  <a:prstClr val="black"/>
                </a:solidFill>
                <a:latin typeface="Open Sans"/>
                <a:cs typeface="Arial" pitchFamily="34" charset="0"/>
              </a:rPr>
              <a:t>Dampak devisa yang masuk langsung dirasakan oleh seluruh lapisan masyarakat. </a:t>
            </a:r>
            <a:endParaRPr lang="en-GB" dirty="0">
              <a:solidFill>
                <a:prstClr val="black"/>
              </a:solidFill>
              <a:latin typeface="Open Sans"/>
              <a:cs typeface="Arial" pitchFamily="34" charset="0"/>
            </a:endParaRPr>
          </a:p>
          <a:p>
            <a:pPr marL="257066" indent="-257066" algn="just" defTabSz="685800">
              <a:spcBef>
                <a:spcPts val="450"/>
              </a:spcBef>
              <a:spcAft>
                <a:spcPts val="450"/>
              </a:spcAft>
              <a:buFont typeface="+mj-lt"/>
              <a:buAutoNum type="arabicPeriod"/>
              <a:defRPr/>
            </a:pPr>
            <a:r>
              <a:rPr lang="id-ID" b="1" dirty="0">
                <a:solidFill>
                  <a:srgbClr val="C00000"/>
                </a:solidFill>
                <a:latin typeface="Open Sans"/>
                <a:cs typeface="Arial" pitchFamily="34" charset="0"/>
              </a:rPr>
              <a:t>Terbaik di Regional </a:t>
            </a:r>
            <a:endParaRPr lang="en-GB" dirty="0">
              <a:solidFill>
                <a:srgbClr val="C00000"/>
              </a:solidFill>
              <a:latin typeface="Open Sans"/>
              <a:cs typeface="Arial" pitchFamily="34" charset="0"/>
            </a:endParaRPr>
          </a:p>
          <a:p>
            <a:pPr marL="454448" lvl="1" indent="-171378" algn="just" defTabSz="685800">
              <a:spcBef>
                <a:spcPts val="450"/>
              </a:spcBef>
              <a:spcAft>
                <a:spcPts val="450"/>
              </a:spcAft>
              <a:buFont typeface="Wingdings" pitchFamily="2" charset="2"/>
              <a:buChar char="ü"/>
              <a:defRPr/>
            </a:pPr>
            <a:r>
              <a:rPr lang="id-ID" dirty="0">
                <a:solidFill>
                  <a:prstClr val="black"/>
                </a:solidFill>
                <a:latin typeface="Open Sans"/>
                <a:cs typeface="Arial" pitchFamily="34" charset="0"/>
              </a:rPr>
              <a:t>Tahun 2019, Pariwisata Indonesia ditargetkan menjadi yang terbaik di kawasan regional, bahkan melampaui ASEAN.</a:t>
            </a:r>
          </a:p>
          <a:p>
            <a:pPr marL="454448" lvl="1" indent="-171378" algn="just" defTabSz="685800">
              <a:spcBef>
                <a:spcPts val="450"/>
              </a:spcBef>
              <a:spcAft>
                <a:spcPts val="450"/>
              </a:spcAft>
              <a:buFont typeface="Wingdings" pitchFamily="2" charset="2"/>
              <a:buChar char="ü"/>
              <a:defRPr/>
            </a:pPr>
            <a:r>
              <a:rPr lang="id-ID" dirty="0">
                <a:solidFill>
                  <a:prstClr val="black"/>
                </a:solidFill>
                <a:latin typeface="Open Sans"/>
                <a:cs typeface="Arial" pitchFamily="34" charset="0"/>
              </a:rPr>
              <a:t>Pesaing utama kita adalah Thailand dengan devisa pariwisata lebih dari US$ 40 Miliar. </a:t>
            </a:r>
            <a:endParaRPr lang="en-GB" dirty="0">
              <a:solidFill>
                <a:prstClr val="black"/>
              </a:solidFill>
              <a:latin typeface="Open Sans"/>
              <a:cs typeface="Arial" pitchFamily="34" charset="0"/>
            </a:endParaRPr>
          </a:p>
          <a:p>
            <a:pPr marL="257066" indent="-257066" algn="just" defTabSz="685800">
              <a:spcBef>
                <a:spcPts val="450"/>
              </a:spcBef>
              <a:spcAft>
                <a:spcPts val="450"/>
              </a:spcAft>
              <a:buFont typeface="+mj-lt"/>
              <a:buAutoNum type="arabicPeriod"/>
              <a:defRPr/>
            </a:pPr>
            <a:r>
              <a:rPr lang="id-ID" b="1" i="1" dirty="0">
                <a:solidFill>
                  <a:srgbClr val="C00000"/>
                </a:solidFill>
                <a:latin typeface="Open Sans"/>
                <a:cs typeface="Arial" pitchFamily="34" charset="0"/>
              </a:rPr>
              <a:t>Country Branding</a:t>
            </a:r>
            <a:r>
              <a:rPr lang="id-ID" b="1" dirty="0">
                <a:solidFill>
                  <a:srgbClr val="C00000"/>
                </a:solidFill>
                <a:latin typeface="Open Sans"/>
                <a:cs typeface="Arial" pitchFamily="34" charset="0"/>
              </a:rPr>
              <a:t> Wonderful Indonesia </a:t>
            </a:r>
            <a:endParaRPr lang="en-GB" dirty="0">
              <a:solidFill>
                <a:srgbClr val="C00000"/>
              </a:solidFill>
              <a:latin typeface="Open Sans"/>
              <a:cs typeface="Arial" pitchFamily="34" charset="0"/>
            </a:endParaRPr>
          </a:p>
          <a:p>
            <a:pPr marL="454448" lvl="1" indent="-171378" algn="just" defTabSz="685800">
              <a:spcBef>
                <a:spcPts val="450"/>
              </a:spcBef>
              <a:spcAft>
                <a:spcPts val="450"/>
              </a:spcAft>
              <a:buFont typeface="Wingdings" pitchFamily="2" charset="2"/>
              <a:buChar char="ü"/>
              <a:defRPr/>
            </a:pPr>
            <a:r>
              <a:rPr lang="id-ID" i="1" dirty="0">
                <a:solidFill>
                  <a:prstClr val="black"/>
                </a:solidFill>
                <a:latin typeface="Open Sans"/>
                <a:cs typeface="Arial" pitchFamily="34" charset="0"/>
              </a:rPr>
              <a:t>Country Branding</a:t>
            </a:r>
            <a:r>
              <a:rPr lang="id-ID" dirty="0">
                <a:solidFill>
                  <a:prstClr val="black"/>
                </a:solidFill>
                <a:latin typeface="Open Sans"/>
                <a:cs typeface="Arial" pitchFamily="34" charset="0"/>
              </a:rPr>
              <a:t> Wonderful Indonesia menempati ranking 47 dunia, mengalahkan </a:t>
            </a:r>
            <a:r>
              <a:rPr lang="id-ID" i="1" dirty="0">
                <a:solidFill>
                  <a:prstClr val="black"/>
                </a:solidFill>
                <a:latin typeface="Open Sans"/>
                <a:cs typeface="Arial" pitchFamily="34" charset="0"/>
              </a:rPr>
              <a:t>country branding</a:t>
            </a:r>
            <a:r>
              <a:rPr lang="id-ID" dirty="0">
                <a:solidFill>
                  <a:prstClr val="black"/>
                </a:solidFill>
                <a:latin typeface="Open Sans"/>
                <a:cs typeface="Arial" pitchFamily="34" charset="0"/>
              </a:rPr>
              <a:t> Truly Asia Malaysia (ranking 96) dan </a:t>
            </a:r>
            <a:r>
              <a:rPr lang="id-ID" i="1" dirty="0">
                <a:solidFill>
                  <a:prstClr val="black"/>
                </a:solidFill>
                <a:latin typeface="Open Sans"/>
                <a:cs typeface="Arial" pitchFamily="34" charset="0"/>
              </a:rPr>
              <a:t>country branding</a:t>
            </a:r>
            <a:r>
              <a:rPr lang="id-ID" dirty="0">
                <a:solidFill>
                  <a:prstClr val="black"/>
                </a:solidFill>
                <a:latin typeface="Open Sans"/>
                <a:cs typeface="Arial" pitchFamily="34" charset="0"/>
              </a:rPr>
              <a:t> Amazing Thailand (ranking 83).</a:t>
            </a:r>
          </a:p>
          <a:p>
            <a:pPr marL="454448" lvl="1" indent="-171378" algn="just" defTabSz="685800">
              <a:spcBef>
                <a:spcPts val="450"/>
              </a:spcBef>
              <a:spcAft>
                <a:spcPts val="450"/>
              </a:spcAft>
              <a:buFont typeface="Wingdings" pitchFamily="2" charset="2"/>
              <a:buChar char="ü"/>
              <a:defRPr/>
            </a:pPr>
            <a:r>
              <a:rPr lang="id-ID" i="1" dirty="0">
                <a:solidFill>
                  <a:prstClr val="black"/>
                </a:solidFill>
                <a:latin typeface="Open Sans"/>
                <a:cs typeface="Arial" pitchFamily="34" charset="0"/>
              </a:rPr>
              <a:t>Country branding</a:t>
            </a:r>
            <a:r>
              <a:rPr lang="id-ID" dirty="0">
                <a:solidFill>
                  <a:prstClr val="black"/>
                </a:solidFill>
                <a:latin typeface="Open Sans"/>
                <a:cs typeface="Arial" pitchFamily="34" charset="0"/>
              </a:rPr>
              <a:t> Wonderful Indonesia mencerminkan </a:t>
            </a:r>
            <a:r>
              <a:rPr lang="id-ID" i="1" dirty="0">
                <a:solidFill>
                  <a:prstClr val="black"/>
                </a:solidFill>
                <a:latin typeface="Open Sans"/>
                <a:cs typeface="Arial" pitchFamily="34" charset="0"/>
              </a:rPr>
              <a:t>Positioning </a:t>
            </a:r>
            <a:r>
              <a:rPr lang="id-ID" dirty="0">
                <a:solidFill>
                  <a:prstClr val="black"/>
                </a:solidFill>
                <a:latin typeface="Open Sans"/>
                <a:cs typeface="Arial" pitchFamily="34" charset="0"/>
              </a:rPr>
              <a:t>dan </a:t>
            </a:r>
            <a:r>
              <a:rPr lang="id-ID" i="1" dirty="0">
                <a:solidFill>
                  <a:prstClr val="black"/>
                </a:solidFill>
                <a:latin typeface="Open Sans"/>
                <a:cs typeface="Arial" pitchFamily="34" charset="0"/>
              </a:rPr>
              <a:t>Differentiating</a:t>
            </a:r>
            <a:r>
              <a:rPr lang="id-ID" dirty="0">
                <a:solidFill>
                  <a:prstClr val="black"/>
                </a:solidFill>
                <a:latin typeface="Open Sans"/>
                <a:cs typeface="Arial" pitchFamily="34" charset="0"/>
              </a:rPr>
              <a:t> Pariwisata Indonesia.</a:t>
            </a:r>
            <a:endParaRPr lang="en-GB" dirty="0">
              <a:solidFill>
                <a:prstClr val="black"/>
              </a:solidFill>
              <a:latin typeface="Open Sans"/>
              <a:cs typeface="Arial" pitchFamily="34" charset="0"/>
            </a:endParaRPr>
          </a:p>
        </p:txBody>
      </p:sp>
    </p:spTree>
    <p:extLst>
      <p:ext uri="{BB962C8B-B14F-4D97-AF65-F5344CB8AC3E}">
        <p14:creationId xmlns:p14="http://schemas.microsoft.com/office/powerpoint/2010/main" val="1383882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FCCD14B-CF4E-4526-9698-A42A820C04A9}"/>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C30FE6A0-DD78-464D-9D2F-D3C2854455A9}"/>
              </a:ext>
            </a:extLst>
          </p:cNvPr>
          <p:cNvSpPr>
            <a:spLocks noGrp="1"/>
          </p:cNvSpPr>
          <p:nvPr>
            <p:ph type="sldNum" sz="quarter" idx="10"/>
          </p:nvPr>
        </p:nvSpPr>
        <p:spPr/>
        <p:txBody>
          <a:bodyPr/>
          <a:lstStyle/>
          <a:p>
            <a:pPr>
              <a:defRPr/>
            </a:pPr>
            <a:fld id="{70ADE3BD-14F6-E248-81BB-AD56D6E7C095}" type="slidenum">
              <a:rPr lang="id-ID" smtClean="0"/>
              <a:pPr>
                <a:defRPr/>
              </a:pPr>
              <a:t>11</a:t>
            </a:fld>
            <a:endParaRPr lang="id-ID"/>
          </a:p>
        </p:txBody>
      </p:sp>
      <p:sp>
        <p:nvSpPr>
          <p:cNvPr id="5" name="Title 5">
            <a:extLst>
              <a:ext uri="{FF2B5EF4-FFF2-40B4-BE49-F238E27FC236}">
                <a16:creationId xmlns:a16="http://schemas.microsoft.com/office/drawing/2014/main" xmlns="" id="{32E8FA40-EF38-4729-84B1-1B4C6B95346E}"/>
              </a:ext>
            </a:extLst>
          </p:cNvPr>
          <p:cNvSpPr txBox="1">
            <a:spLocks/>
          </p:cNvSpPr>
          <p:nvPr/>
        </p:nvSpPr>
        <p:spPr bwMode="auto">
          <a:xfrm>
            <a:off x="67417" y="0"/>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id-ID" altLang="en-US" sz="1500" b="1" dirty="0">
                <a:solidFill>
                  <a:schemeClr val="bg1"/>
                </a:solidFill>
              </a:rPr>
              <a:t>PRESIDEN BERKOMITMEN MENGAWAL SEKTOR PARIWISATA</a:t>
            </a:r>
            <a:endParaRPr lang="en-US" sz="1500" b="1" dirty="0">
              <a:solidFill>
                <a:schemeClr val="bg1"/>
              </a:solidFill>
            </a:endParaRPr>
          </a:p>
        </p:txBody>
      </p:sp>
      <p:sp>
        <p:nvSpPr>
          <p:cNvPr id="6" name="Rectangle 5">
            <a:extLst>
              <a:ext uri="{FF2B5EF4-FFF2-40B4-BE49-F238E27FC236}">
                <a16:creationId xmlns:a16="http://schemas.microsoft.com/office/drawing/2014/main" xmlns="" id="{3ABF68F2-9B17-40F9-A8ED-00AE78E373D1}"/>
              </a:ext>
            </a:extLst>
          </p:cNvPr>
          <p:cNvSpPr/>
          <p:nvPr/>
        </p:nvSpPr>
        <p:spPr>
          <a:xfrm>
            <a:off x="4628244" y="1046620"/>
            <a:ext cx="4261247" cy="3208569"/>
          </a:xfrm>
          <a:prstGeom prst="rect">
            <a:avLst/>
          </a:prstGeom>
        </p:spPr>
        <p:txBody>
          <a:bodyPr lIns="68556" tIns="34289" rIns="68556" bIns="34289">
            <a:spAutoFit/>
          </a:bodyPr>
          <a:lstStyle/>
          <a:p>
            <a:pPr algn="just" defTabSz="693258">
              <a:defRPr/>
            </a:pPr>
            <a:r>
              <a:rPr lang="id-ID" sz="1200" dirty="0">
                <a:solidFill>
                  <a:prstClr val="black"/>
                </a:solidFill>
              </a:rPr>
              <a:t>JAKARTA, KOMPAS.com - </a:t>
            </a:r>
            <a:r>
              <a:rPr lang="id-ID" sz="1200" b="1" dirty="0">
                <a:solidFill>
                  <a:srgbClr val="FF0000"/>
                </a:solidFill>
              </a:rPr>
              <a:t>Presiden Joko Widodo paling respek dengan pariwisata Indonesia. Sepuluh destinasi baru, yang dipopulerkan dengan istilah "10 Bali Baru" adalah salah satu bukti keseriusan duet Jokowi-JK dalam menciptakan strategi meraup devisa dengan cara cepat dan </a:t>
            </a:r>
            <a:r>
              <a:rPr lang="id-ID" sz="1200" b="1">
                <a:solidFill>
                  <a:srgbClr val="FF0000"/>
                </a:solidFill>
              </a:rPr>
              <a:t>mudah</a:t>
            </a:r>
            <a:r>
              <a:rPr lang="id-ID" sz="1200" b="1" smtClean="0">
                <a:solidFill>
                  <a:srgbClr val="FF0000"/>
                </a:solidFill>
              </a:rPr>
              <a:t>.</a:t>
            </a:r>
            <a:endParaRPr lang="en-AU" sz="1200" b="1" smtClean="0">
              <a:solidFill>
                <a:srgbClr val="FF0000"/>
              </a:solidFill>
            </a:endParaRPr>
          </a:p>
          <a:p>
            <a:pPr algn="just" defTabSz="693258">
              <a:defRPr/>
            </a:pPr>
            <a:endParaRPr lang="id-ID" sz="1200" dirty="0">
              <a:solidFill>
                <a:prstClr val="black"/>
              </a:solidFill>
            </a:endParaRPr>
          </a:p>
          <a:p>
            <a:pPr algn="just" defTabSz="693258">
              <a:defRPr/>
            </a:pPr>
            <a:r>
              <a:rPr lang="id-ID" sz="1200" dirty="0">
                <a:solidFill>
                  <a:prstClr val="black">
                    <a:lumMod val="65000"/>
                    <a:lumOff val="35000"/>
                  </a:prstClr>
                </a:solidFill>
              </a:rPr>
              <a:t>"Luar biasa, pariwisata sudah dimasukkan dalam program utama, program prioritas, selain infrastruktur, pangan, energi dan maritim," kata Asnawi Bahar, Ketua Asita Pusat di Jakarta, Sabtu (28/5/2016). Kendati Presiden Joko Widodo belum genap dua tahun mengendalikan pemerintahan, gairah di sektor pariwisata nasional mulai berkobar. Investor juga semakin percaya akan masa depan pariwisata Indonesia. "Mereka sudah merasakan deregulasi yang cepat dan serius di sektor pariwisata," jelas pria asal Sumatera Barat ini.</a:t>
            </a:r>
            <a:endParaRPr lang="en-US" sz="1200" dirty="0">
              <a:solidFill>
                <a:prstClr val="black">
                  <a:lumMod val="65000"/>
                  <a:lumOff val="35000"/>
                </a:prstClr>
              </a:solidFill>
            </a:endParaRPr>
          </a:p>
        </p:txBody>
      </p:sp>
      <p:pic>
        <p:nvPicPr>
          <p:cNvPr id="7" name="Picture 3">
            <a:extLst>
              <a:ext uri="{FF2B5EF4-FFF2-40B4-BE49-F238E27FC236}">
                <a16:creationId xmlns:a16="http://schemas.microsoft.com/office/drawing/2014/main" xmlns="" id="{7809077E-9958-4F5C-96D5-5396B117C5F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599" y="1046621"/>
            <a:ext cx="4523185" cy="100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xmlns="" id="{CED2EBB8-E1F5-41CB-A09C-62FF03542A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599" y="2052700"/>
            <a:ext cx="4523185" cy="238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ounded Rectangle 7">
            <a:extLst>
              <a:ext uri="{FF2B5EF4-FFF2-40B4-BE49-F238E27FC236}">
                <a16:creationId xmlns:a16="http://schemas.microsoft.com/office/drawing/2014/main" xmlns="" id="{0D17CDDD-AE4F-4FF6-A67B-7933FAC6169F}"/>
              </a:ext>
            </a:extLst>
          </p:cNvPr>
          <p:cNvSpPr/>
          <p:nvPr/>
        </p:nvSpPr>
        <p:spPr>
          <a:xfrm>
            <a:off x="4628244" y="1046622"/>
            <a:ext cx="4261247" cy="1137047"/>
          </a:xfrm>
          <a:prstGeom prst="roundRect">
            <a:avLst>
              <a:gd name="adj" fmla="val 9358"/>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56" tIns="34289" rIns="68556" bIns="34289" anchor="ctr"/>
          <a:lstStyle/>
          <a:p>
            <a:pPr algn="ctr" defTabSz="693258">
              <a:defRPr/>
            </a:pPr>
            <a:endParaRPr lang="en-GB" sz="1800">
              <a:solidFill>
                <a:prstClr val="white"/>
              </a:solidFill>
            </a:endParaRPr>
          </a:p>
        </p:txBody>
      </p:sp>
    </p:spTree>
    <p:extLst>
      <p:ext uri="{BB962C8B-B14F-4D97-AF65-F5344CB8AC3E}">
        <p14:creationId xmlns:p14="http://schemas.microsoft.com/office/powerpoint/2010/main" val="6067067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7B239EA-65EC-4FD7-8807-B98797BBD5A8}"/>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CA8B1CD6-F47F-41FB-B2DC-3705E72D094C}"/>
              </a:ext>
            </a:extLst>
          </p:cNvPr>
          <p:cNvSpPr>
            <a:spLocks noGrp="1"/>
          </p:cNvSpPr>
          <p:nvPr>
            <p:ph type="sldNum" sz="quarter" idx="10"/>
          </p:nvPr>
        </p:nvSpPr>
        <p:spPr/>
        <p:txBody>
          <a:bodyPr/>
          <a:lstStyle/>
          <a:p>
            <a:pPr>
              <a:defRPr/>
            </a:pPr>
            <a:fld id="{70ADE3BD-14F6-E248-81BB-AD56D6E7C095}" type="slidenum">
              <a:rPr lang="id-ID" smtClean="0"/>
              <a:pPr>
                <a:defRPr/>
              </a:pPr>
              <a:t>12</a:t>
            </a:fld>
            <a:endParaRPr lang="id-ID"/>
          </a:p>
        </p:txBody>
      </p:sp>
      <p:sp>
        <p:nvSpPr>
          <p:cNvPr id="5" name="Title 2">
            <a:extLst>
              <a:ext uri="{FF2B5EF4-FFF2-40B4-BE49-F238E27FC236}">
                <a16:creationId xmlns:a16="http://schemas.microsoft.com/office/drawing/2014/main" xmlns="" id="{82F69819-2D31-44CA-B61A-1ED4CC856B63}"/>
              </a:ext>
            </a:extLst>
          </p:cNvPr>
          <p:cNvSpPr txBox="1">
            <a:spLocks/>
          </p:cNvSpPr>
          <p:nvPr/>
        </p:nvSpPr>
        <p:spPr bwMode="auto">
          <a:xfrm>
            <a:off x="-1444" y="-20538"/>
            <a:ext cx="6517660"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350" b="1" dirty="0">
                <a:solidFill>
                  <a:schemeClr val="bg1"/>
                </a:solidFill>
              </a:rPr>
              <a:t>KEPALA BKPM:</a:t>
            </a:r>
            <a:br>
              <a:rPr lang="en-US" sz="1350" b="1" dirty="0">
                <a:solidFill>
                  <a:schemeClr val="bg1"/>
                </a:solidFill>
              </a:rPr>
            </a:br>
            <a:r>
              <a:rPr lang="en-US" sz="1350" b="1" dirty="0">
                <a:solidFill>
                  <a:schemeClr val="bg1"/>
                </a:solidFill>
              </a:rPr>
              <a:t>SEKTOR PARIWISATA INVESTASI UNGGULAN DI TAHUN 2018</a:t>
            </a:r>
          </a:p>
        </p:txBody>
      </p:sp>
      <p:pic>
        <p:nvPicPr>
          <p:cNvPr id="6" name="Picture 2">
            <a:extLst>
              <a:ext uri="{FF2B5EF4-FFF2-40B4-BE49-F238E27FC236}">
                <a16:creationId xmlns:a16="http://schemas.microsoft.com/office/drawing/2014/main" xmlns="" id="{DC63561A-0DE3-432E-A5A1-9E798D1FA2A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650" y="873919"/>
            <a:ext cx="4538663" cy="3520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xmlns="" id="{99373EC6-5D9B-4285-B826-491B9C032302}"/>
              </a:ext>
            </a:extLst>
          </p:cNvPr>
          <p:cNvSpPr/>
          <p:nvPr/>
        </p:nvSpPr>
        <p:spPr>
          <a:xfrm>
            <a:off x="5032774" y="796530"/>
            <a:ext cx="3571674" cy="3420165"/>
          </a:xfrm>
          <a:prstGeom prst="rect">
            <a:avLst/>
          </a:prstGeom>
        </p:spPr>
        <p:txBody>
          <a:bodyPr wrap="square" lIns="68556" tIns="34289" rIns="68556" bIns="34289">
            <a:spAutoFit/>
          </a:bodyPr>
          <a:lstStyle/>
          <a:p>
            <a:pPr algn="just" defTabSz="693275">
              <a:spcAft>
                <a:spcPts val="600"/>
              </a:spcAft>
              <a:defRPr/>
            </a:pPr>
            <a:r>
              <a:rPr lang="id-ID" sz="1200" b="1" dirty="0">
                <a:solidFill>
                  <a:prstClr val="black"/>
                </a:solidFill>
              </a:rPr>
              <a:t>Liputan6.com, Jakarta</a:t>
            </a:r>
            <a:r>
              <a:rPr lang="id-ID" sz="1200" dirty="0">
                <a:solidFill>
                  <a:prstClr val="black"/>
                </a:solidFill>
              </a:rPr>
              <a:t> </a:t>
            </a:r>
            <a:r>
              <a:rPr lang="id-ID" sz="1200" b="1" dirty="0">
                <a:solidFill>
                  <a:srgbClr val="FF0000"/>
                </a:solidFill>
              </a:rPr>
              <a:t>Kepala Badan Koo</a:t>
            </a:r>
            <a:r>
              <a:rPr lang="en-US" sz="1200" b="1" dirty="0">
                <a:solidFill>
                  <a:srgbClr val="FF0000"/>
                </a:solidFill>
              </a:rPr>
              <a:t>r</a:t>
            </a:r>
            <a:r>
              <a:rPr lang="id-ID" sz="1200" b="1" dirty="0">
                <a:solidFill>
                  <a:srgbClr val="FF0000"/>
                </a:solidFill>
              </a:rPr>
              <a:t>dinasi Penanaman Modal (BKPM) Thomas Lembong dalam kesempatan rapat terbatas bersama Presiden Joko Widodo mengatakan, ada dua sektor yang investasinya paling berpeluang tumbuh pesat di tahun ini, yaitu </a:t>
            </a:r>
            <a:r>
              <a:rPr lang="id-ID" sz="1575" b="1" dirty="0">
                <a:solidFill>
                  <a:srgbClr val="FF0000"/>
                </a:solidFill>
              </a:rPr>
              <a:t>pariwisata dan </a:t>
            </a:r>
            <a:r>
              <a:rPr lang="id-ID" sz="1575" b="1">
                <a:solidFill>
                  <a:srgbClr val="FF0000"/>
                </a:solidFill>
              </a:rPr>
              <a:t>e-commerce</a:t>
            </a:r>
            <a:r>
              <a:rPr lang="id-ID" sz="1350" b="1" smtClean="0">
                <a:solidFill>
                  <a:srgbClr val="FF0000"/>
                </a:solidFill>
              </a:rPr>
              <a:t>.</a:t>
            </a:r>
            <a:endParaRPr lang="en-AU" sz="1350" b="1" smtClean="0">
              <a:solidFill>
                <a:srgbClr val="FF0000"/>
              </a:solidFill>
            </a:endParaRPr>
          </a:p>
          <a:p>
            <a:pPr algn="just" defTabSz="693275">
              <a:spcAft>
                <a:spcPts val="600"/>
              </a:spcAft>
              <a:defRPr/>
            </a:pPr>
            <a:endParaRPr lang="id-ID" sz="1200" b="1" dirty="0">
              <a:solidFill>
                <a:srgbClr val="FF0000"/>
              </a:solidFill>
            </a:endParaRPr>
          </a:p>
          <a:p>
            <a:pPr algn="just" defTabSz="693275">
              <a:defRPr/>
            </a:pPr>
            <a:r>
              <a:rPr lang="id-ID" sz="1200" dirty="0">
                <a:solidFill>
                  <a:prstClr val="black">
                    <a:lumMod val="65000"/>
                    <a:lumOff val="35000"/>
                  </a:prstClr>
                </a:solidFill>
              </a:rPr>
              <a:t>Pariwisata dianggap punya keunggulan mengingat mayoritas berada di sektor jasa. Selain itu, pariwisata merupakan komoditas yang paling berkelanjutan dan menyentuh hingga ke level paling bawah masyarakat. Tak hanya itu, tiap tahun performa pariwisata Indonesia terus menanjak. Grafiknya sangat kontras bila dibandingkan komoditas lain, seperti minyak, gas, batu bara, serta kelapa sawit terus merosot.</a:t>
            </a:r>
          </a:p>
        </p:txBody>
      </p:sp>
      <p:sp>
        <p:nvSpPr>
          <p:cNvPr id="8" name="Rounded Rectangle 6">
            <a:extLst>
              <a:ext uri="{FF2B5EF4-FFF2-40B4-BE49-F238E27FC236}">
                <a16:creationId xmlns:a16="http://schemas.microsoft.com/office/drawing/2014/main" xmlns="" id="{13496737-87B0-4B24-82B5-0F469BFEC547}"/>
              </a:ext>
            </a:extLst>
          </p:cNvPr>
          <p:cNvSpPr/>
          <p:nvPr/>
        </p:nvSpPr>
        <p:spPr>
          <a:xfrm>
            <a:off x="4995879" y="796530"/>
            <a:ext cx="3608569" cy="1615678"/>
          </a:xfrm>
          <a:prstGeom prst="roundRect">
            <a:avLst>
              <a:gd name="adj" fmla="val 9287"/>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56" tIns="34289" rIns="68556" bIns="34289" anchor="ctr"/>
          <a:lstStyle/>
          <a:p>
            <a:pPr algn="ctr" defTabSz="693275">
              <a:defRPr/>
            </a:pPr>
            <a:endParaRPr lang="en-GB" sz="1350">
              <a:solidFill>
                <a:prstClr val="white"/>
              </a:solidFill>
            </a:endParaRPr>
          </a:p>
        </p:txBody>
      </p:sp>
    </p:spTree>
    <p:extLst>
      <p:ext uri="{BB962C8B-B14F-4D97-AF65-F5344CB8AC3E}">
        <p14:creationId xmlns:p14="http://schemas.microsoft.com/office/powerpoint/2010/main" val="172964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1FA6FE6-36A1-47CC-BCE9-57C1073A0CB7}"/>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5C0F9F83-B920-4637-A2BC-9E06C1E35027}"/>
              </a:ext>
            </a:extLst>
          </p:cNvPr>
          <p:cNvSpPr>
            <a:spLocks noGrp="1"/>
          </p:cNvSpPr>
          <p:nvPr>
            <p:ph type="sldNum" sz="quarter" idx="10"/>
          </p:nvPr>
        </p:nvSpPr>
        <p:spPr/>
        <p:txBody>
          <a:bodyPr/>
          <a:lstStyle/>
          <a:p>
            <a:pPr>
              <a:defRPr/>
            </a:pPr>
            <a:fld id="{70ADE3BD-14F6-E248-81BB-AD56D6E7C095}" type="slidenum">
              <a:rPr lang="id-ID" smtClean="0"/>
              <a:pPr>
                <a:defRPr/>
              </a:pPr>
              <a:t>13</a:t>
            </a:fld>
            <a:endParaRPr lang="id-ID"/>
          </a:p>
        </p:txBody>
      </p:sp>
      <p:sp>
        <p:nvSpPr>
          <p:cNvPr id="5" name="Title 2">
            <a:extLst>
              <a:ext uri="{FF2B5EF4-FFF2-40B4-BE49-F238E27FC236}">
                <a16:creationId xmlns:a16="http://schemas.microsoft.com/office/drawing/2014/main" xmlns="" id="{12BD0DFD-9BE2-48A2-B0E9-1F7438BD526E}"/>
              </a:ext>
            </a:extLst>
          </p:cNvPr>
          <p:cNvSpPr txBox="1">
            <a:spLocks/>
          </p:cNvSpPr>
          <p:nvPr/>
        </p:nvSpPr>
        <p:spPr bwMode="auto">
          <a:xfrm>
            <a:off x="35397" y="-20538"/>
            <a:ext cx="6984875"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it-IT" sz="1500" b="1" dirty="0">
                <a:solidFill>
                  <a:schemeClr val="bg1"/>
                </a:solidFill>
              </a:rPr>
              <a:t>MENKO MARITIM:</a:t>
            </a:r>
            <a:br>
              <a:rPr lang="it-IT" sz="1500" b="1" dirty="0">
                <a:solidFill>
                  <a:schemeClr val="bg1"/>
                </a:solidFill>
              </a:rPr>
            </a:br>
            <a:r>
              <a:rPr lang="it-IT" sz="1500" b="1" dirty="0">
                <a:solidFill>
                  <a:schemeClr val="bg1"/>
                </a:solidFill>
              </a:rPr>
              <a:t>PARIWISATA PENYUMBANG DEVISA NO. 1 DI TAHUN 2019</a:t>
            </a:r>
            <a:endParaRPr lang="en-US" sz="1500" b="1" dirty="0">
              <a:solidFill>
                <a:schemeClr val="bg1"/>
              </a:solidFill>
            </a:endParaRPr>
          </a:p>
        </p:txBody>
      </p:sp>
      <p:pic>
        <p:nvPicPr>
          <p:cNvPr id="6" name="Picture 2">
            <a:extLst>
              <a:ext uri="{FF2B5EF4-FFF2-40B4-BE49-F238E27FC236}">
                <a16:creationId xmlns:a16="http://schemas.microsoft.com/office/drawing/2014/main" xmlns="" id="{076ABAB7-D30D-4807-A05E-6B7F8896B84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1" y="753668"/>
            <a:ext cx="4216004"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xmlns="" id="{1ED27DE6-1412-4762-B8B1-7961FDA32D65}"/>
              </a:ext>
            </a:extLst>
          </p:cNvPr>
          <p:cNvSpPr/>
          <p:nvPr/>
        </p:nvSpPr>
        <p:spPr>
          <a:xfrm>
            <a:off x="4791091" y="1549020"/>
            <a:ext cx="3964781" cy="1315743"/>
          </a:xfrm>
          <a:prstGeom prst="rect">
            <a:avLst/>
          </a:prstGeom>
        </p:spPr>
        <p:txBody>
          <a:bodyPr lIns="68556" tIns="34289" rIns="68556" bIns="34289">
            <a:spAutoFit/>
          </a:bodyPr>
          <a:lstStyle/>
          <a:p>
            <a:pPr algn="just" defTabSz="693275">
              <a:defRPr/>
            </a:pPr>
            <a:r>
              <a:rPr lang="id-ID" sz="1350" dirty="0">
                <a:solidFill>
                  <a:prstClr val="black"/>
                </a:solidFill>
              </a:rPr>
              <a:t>“</a:t>
            </a:r>
            <a:r>
              <a:rPr lang="id-ID" sz="1350" b="1" dirty="0">
                <a:solidFill>
                  <a:srgbClr val="FF0000"/>
                </a:solidFill>
              </a:rPr>
              <a:t>Diprediksi sektor ini akan menjadi penghasil devisa nomor wahid pada 2019 dengan jumlah wisatawan mancanegara mencapai 20 juta orang</a:t>
            </a:r>
            <a:r>
              <a:rPr lang="id-ID" sz="1350" dirty="0">
                <a:solidFill>
                  <a:prstClr val="black"/>
                </a:solidFill>
              </a:rPr>
              <a:t>,” </a:t>
            </a:r>
            <a:r>
              <a:rPr lang="id-ID" sz="1350" dirty="0">
                <a:solidFill>
                  <a:prstClr val="black">
                    <a:lumMod val="65000"/>
                    <a:lumOff val="35000"/>
                  </a:prstClr>
                </a:solidFill>
              </a:rPr>
              <a:t>kata Menko Kemaritiman dalam acara penutupan acara Sail Sabang 2017, di Sabang, Sabtu, 2 Desember 2017.</a:t>
            </a:r>
          </a:p>
        </p:txBody>
      </p:sp>
    </p:spTree>
    <p:extLst>
      <p:ext uri="{BB962C8B-B14F-4D97-AF65-F5344CB8AC3E}">
        <p14:creationId xmlns:p14="http://schemas.microsoft.com/office/powerpoint/2010/main" val="3375744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B589708-5AB8-4DC2-B2F3-65167D29C90F}"/>
              </a:ext>
            </a:extLst>
          </p:cNvPr>
          <p:cNvSpPr>
            <a:spLocks noGrp="1"/>
          </p:cNvSpPr>
          <p:nvPr>
            <p:ph type="sldNum" sz="quarter" idx="10"/>
          </p:nvPr>
        </p:nvSpPr>
        <p:spPr/>
        <p:txBody>
          <a:bodyPr/>
          <a:lstStyle/>
          <a:p>
            <a:pPr>
              <a:defRPr/>
            </a:pPr>
            <a:fld id="{70ADE3BD-14F6-E248-81BB-AD56D6E7C095}" type="slidenum">
              <a:rPr lang="id-ID" smtClean="0"/>
              <a:pPr>
                <a:defRPr/>
              </a:pPr>
              <a:t>14</a:t>
            </a:fld>
            <a:endParaRPr lang="id-ID"/>
          </a:p>
        </p:txBody>
      </p:sp>
      <p:sp>
        <p:nvSpPr>
          <p:cNvPr id="5" name="Title 2">
            <a:extLst>
              <a:ext uri="{FF2B5EF4-FFF2-40B4-BE49-F238E27FC236}">
                <a16:creationId xmlns:a16="http://schemas.microsoft.com/office/drawing/2014/main" xmlns="" id="{E17C15EF-44C3-4757-9CF4-03FD14758C32}"/>
              </a:ext>
            </a:extLst>
          </p:cNvPr>
          <p:cNvSpPr txBox="1">
            <a:spLocks/>
          </p:cNvSpPr>
          <p:nvPr/>
        </p:nvSpPr>
        <p:spPr bwMode="auto">
          <a:xfrm>
            <a:off x="35496" y="51470"/>
            <a:ext cx="6587764"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350" b="1" dirty="0">
                <a:solidFill>
                  <a:schemeClr val="bg1"/>
                </a:solidFill>
              </a:rPr>
              <a:t>Menteri </a:t>
            </a:r>
            <a:r>
              <a:rPr lang="en-US" sz="1350" b="1" dirty="0" err="1">
                <a:solidFill>
                  <a:schemeClr val="bg1"/>
                </a:solidFill>
              </a:rPr>
              <a:t>Keuangan</a:t>
            </a:r>
            <a:r>
              <a:rPr lang="en-US" sz="1350" b="1" dirty="0">
                <a:solidFill>
                  <a:schemeClr val="bg1"/>
                </a:solidFill>
              </a:rPr>
              <a:t>:</a:t>
            </a:r>
            <a:br>
              <a:rPr lang="en-US" sz="1350" b="1" dirty="0">
                <a:solidFill>
                  <a:schemeClr val="bg1"/>
                </a:solidFill>
              </a:rPr>
            </a:br>
            <a:r>
              <a:rPr lang="en-US" sz="1350" b="1" dirty="0" err="1">
                <a:solidFill>
                  <a:schemeClr val="bg1"/>
                </a:solidFill>
              </a:rPr>
              <a:t>Sektor</a:t>
            </a:r>
            <a:r>
              <a:rPr lang="en-US" sz="1350" b="1" dirty="0">
                <a:solidFill>
                  <a:schemeClr val="bg1"/>
                </a:solidFill>
              </a:rPr>
              <a:t> </a:t>
            </a:r>
            <a:r>
              <a:rPr lang="en-US" sz="1350" b="1" dirty="0" err="1">
                <a:solidFill>
                  <a:schemeClr val="bg1"/>
                </a:solidFill>
              </a:rPr>
              <a:t>Pariwisata</a:t>
            </a:r>
            <a:r>
              <a:rPr lang="en-US" sz="1350" b="1" dirty="0">
                <a:solidFill>
                  <a:schemeClr val="bg1"/>
                </a:solidFill>
              </a:rPr>
              <a:t> </a:t>
            </a:r>
            <a:r>
              <a:rPr lang="en-US" sz="1350" b="1" dirty="0" err="1">
                <a:solidFill>
                  <a:schemeClr val="bg1"/>
                </a:solidFill>
              </a:rPr>
              <a:t>Andalan</a:t>
            </a:r>
            <a:r>
              <a:rPr lang="en-US" sz="1350" b="1" dirty="0">
                <a:solidFill>
                  <a:schemeClr val="bg1"/>
                </a:solidFill>
              </a:rPr>
              <a:t> </a:t>
            </a:r>
            <a:r>
              <a:rPr lang="en-US" sz="1350" b="1" dirty="0" err="1">
                <a:solidFill>
                  <a:schemeClr val="bg1"/>
                </a:solidFill>
              </a:rPr>
              <a:t>untuk</a:t>
            </a:r>
            <a:r>
              <a:rPr lang="en-US" sz="1350" b="1" dirty="0">
                <a:solidFill>
                  <a:schemeClr val="bg1"/>
                </a:solidFill>
              </a:rPr>
              <a:t> </a:t>
            </a:r>
            <a:r>
              <a:rPr lang="en-US" sz="1350" b="1" dirty="0" err="1">
                <a:solidFill>
                  <a:schemeClr val="bg1"/>
                </a:solidFill>
              </a:rPr>
              <a:t>Memperbaiki</a:t>
            </a:r>
            <a:r>
              <a:rPr lang="en-US" sz="1350" b="1" dirty="0">
                <a:solidFill>
                  <a:schemeClr val="bg1"/>
                </a:solidFill>
              </a:rPr>
              <a:t> </a:t>
            </a:r>
            <a:r>
              <a:rPr lang="en-US" sz="1350" b="1" dirty="0" err="1">
                <a:solidFill>
                  <a:schemeClr val="bg1"/>
                </a:solidFill>
              </a:rPr>
              <a:t>Neraca</a:t>
            </a:r>
            <a:r>
              <a:rPr lang="en-US" sz="1350" b="1" dirty="0">
                <a:solidFill>
                  <a:schemeClr val="bg1"/>
                </a:solidFill>
              </a:rPr>
              <a:t> </a:t>
            </a:r>
            <a:r>
              <a:rPr lang="en-US" sz="1350" b="1" dirty="0" err="1">
                <a:solidFill>
                  <a:schemeClr val="bg1"/>
                </a:solidFill>
              </a:rPr>
              <a:t>Perdagangan</a:t>
            </a:r>
            <a:r>
              <a:rPr lang="en-US" sz="1350" b="1" dirty="0">
                <a:solidFill>
                  <a:schemeClr val="bg1"/>
                </a:solidFill>
              </a:rPr>
              <a:t/>
            </a:r>
            <a:br>
              <a:rPr lang="en-US" sz="1350" b="1" dirty="0">
                <a:solidFill>
                  <a:schemeClr val="bg1"/>
                </a:solidFill>
              </a:rPr>
            </a:br>
            <a:endParaRPr lang="en-US" sz="1350" b="1" dirty="0">
              <a:solidFill>
                <a:schemeClr val="bg1"/>
              </a:solidFill>
            </a:endParaRPr>
          </a:p>
        </p:txBody>
      </p:sp>
      <p:pic>
        <p:nvPicPr>
          <p:cNvPr id="6" name="Picture 7">
            <a:extLst>
              <a:ext uri="{FF2B5EF4-FFF2-40B4-BE49-F238E27FC236}">
                <a16:creationId xmlns:a16="http://schemas.microsoft.com/office/drawing/2014/main" xmlns="" id="{4F0BF522-E53A-4B81-8B93-C5354522055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1444" y="854869"/>
            <a:ext cx="3530204" cy="382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xmlns="" id="{C6D041B9-B324-4662-B53F-D62DA44B1BFB}"/>
              </a:ext>
            </a:extLst>
          </p:cNvPr>
          <p:cNvSpPr/>
          <p:nvPr/>
        </p:nvSpPr>
        <p:spPr>
          <a:xfrm>
            <a:off x="3914777" y="884638"/>
            <a:ext cx="5000625" cy="3877983"/>
          </a:xfrm>
          <a:prstGeom prst="rect">
            <a:avLst/>
          </a:prstGeom>
        </p:spPr>
        <p:txBody>
          <a:bodyPr lIns="68556" tIns="34289" rIns="68556" bIns="34289">
            <a:spAutoFit/>
          </a:bodyPr>
          <a:lstStyle/>
          <a:p>
            <a:pPr algn="just" defTabSz="685800">
              <a:defRPr/>
            </a:pPr>
            <a:r>
              <a:rPr lang="id-ID" sz="1125" b="1" dirty="0">
                <a:solidFill>
                  <a:prstClr val="black">
                    <a:lumMod val="65000"/>
                    <a:lumOff val="35000"/>
                  </a:prstClr>
                </a:solidFill>
              </a:rPr>
              <a:t>Jakarta:</a:t>
            </a:r>
            <a:r>
              <a:rPr lang="id-ID" sz="1125" dirty="0">
                <a:solidFill>
                  <a:prstClr val="black">
                    <a:lumMod val="65000"/>
                    <a:lumOff val="35000"/>
                  </a:prstClr>
                </a:solidFill>
              </a:rPr>
              <a:t> Pemerintah melalui Kementerian Keuangan (Kemenkeu) menilai sektor pariwisata bisa jadi penawar defisit yang terjadi pada neraca perdagangan. Penguatan sektor pariwisata bisa dilakukan sebagai upaya jangka pendek guna menyeimbangkan neraca pembayaran Indonesia.</a:t>
            </a:r>
          </a:p>
          <a:p>
            <a:pPr algn="just" defTabSz="685800">
              <a:defRPr/>
            </a:pPr>
            <a:endParaRPr lang="id-ID" sz="1125" dirty="0">
              <a:solidFill>
                <a:prstClr val="black">
                  <a:lumMod val="65000"/>
                  <a:lumOff val="35000"/>
                </a:prstClr>
              </a:solidFill>
            </a:endParaRPr>
          </a:p>
          <a:p>
            <a:pPr algn="just" defTabSz="685800">
              <a:defRPr/>
            </a:pPr>
            <a:r>
              <a:rPr lang="id-ID" sz="1125" dirty="0">
                <a:solidFill>
                  <a:prstClr val="black">
                    <a:lumMod val="65000"/>
                    <a:lumOff val="35000"/>
                  </a:prstClr>
                </a:solidFill>
              </a:rPr>
              <a:t>Adapun Badan Pusat Statistik (BPS) mengumumkan kinerja perdagangan di Mei 2018 tercatat defisit USD1,52 miliar. Meski menurun dari bulan sebelumnya yang sebesar USD1,62 milar, namun angka tersebut dipandang masih tinggi dan perlu ditekan sedemikian rupa.</a:t>
            </a:r>
          </a:p>
          <a:p>
            <a:pPr algn="just" defTabSz="685800">
              <a:defRPr/>
            </a:pPr>
            <a:endParaRPr lang="id-ID" sz="1125" dirty="0">
              <a:solidFill>
                <a:prstClr val="black"/>
              </a:solidFill>
            </a:endParaRPr>
          </a:p>
          <a:p>
            <a:pPr algn="just" defTabSz="685800">
              <a:defRPr/>
            </a:pPr>
            <a:r>
              <a:rPr lang="id-ID" sz="1125" b="1" dirty="0">
                <a:solidFill>
                  <a:srgbClr val="FF0000"/>
                </a:solidFill>
              </a:rPr>
              <a:t>Menteri Keuangan Sri Mulyani Indrawati mengatakan sektor pariwisata bisa menjadi mesin devisa yang menutup lubang di neraca pembayaran Indonesia akibat defisit yang terjadi dalam dua bulan. Ia mengimbau bagi para wisatawan dalam negeri yang selama ini sering berpergian untuk kepentingan leisure ke luar negeri agar mengubah destinasi wisata ke dalam negeri.</a:t>
            </a:r>
          </a:p>
          <a:p>
            <a:pPr algn="just" defTabSz="685800">
              <a:defRPr/>
            </a:pPr>
            <a:endParaRPr lang="id-ID" sz="1125" b="1" dirty="0">
              <a:solidFill>
                <a:srgbClr val="FF0000"/>
              </a:solidFill>
            </a:endParaRPr>
          </a:p>
          <a:p>
            <a:pPr algn="just" defTabSz="685800">
              <a:defRPr/>
            </a:pPr>
            <a:r>
              <a:rPr lang="id-ID" sz="1125" dirty="0">
                <a:solidFill>
                  <a:prstClr val="black">
                    <a:lumMod val="65000"/>
                    <a:lumOff val="35000"/>
                  </a:prstClr>
                </a:solidFill>
              </a:rPr>
              <a:t>"Pariwisata bisa dijadikan penyeimbang. Kami juga mengimbau masyarakat Indonesia yang banyak melakukan perjalanan ke luar negeri mungkin destinasi pariwisatanya bisa di dalam negeri saja supaya ini membantu," kata Ani, sapaan akrabnya, di Kemenkeu, Jakarta Pusat, Senin, 25 Juni 2018.</a:t>
            </a:r>
          </a:p>
        </p:txBody>
      </p:sp>
      <p:sp>
        <p:nvSpPr>
          <p:cNvPr id="8" name="Rectangle 7">
            <a:extLst>
              <a:ext uri="{FF2B5EF4-FFF2-40B4-BE49-F238E27FC236}">
                <a16:creationId xmlns:a16="http://schemas.microsoft.com/office/drawing/2014/main" xmlns="" id="{9A7C5649-4F6F-4208-A7BA-0C9068794C2F}"/>
              </a:ext>
            </a:extLst>
          </p:cNvPr>
          <p:cNvSpPr/>
          <p:nvPr/>
        </p:nvSpPr>
        <p:spPr>
          <a:xfrm>
            <a:off x="3914777" y="2608486"/>
            <a:ext cx="5000625" cy="1087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56" tIns="34289" rIns="68556" bIns="34289" anchor="ctr"/>
          <a:lstStyle/>
          <a:p>
            <a:pPr algn="ctr" defTabSz="685800">
              <a:defRPr/>
            </a:pPr>
            <a:endParaRPr lang="id-ID" sz="1350">
              <a:solidFill>
                <a:prstClr val="white"/>
              </a:solidFill>
            </a:endParaRPr>
          </a:p>
        </p:txBody>
      </p:sp>
    </p:spTree>
    <p:extLst>
      <p:ext uri="{BB962C8B-B14F-4D97-AF65-F5344CB8AC3E}">
        <p14:creationId xmlns:p14="http://schemas.microsoft.com/office/powerpoint/2010/main" val="55075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3872A12-F969-4175-A304-74F64CE2722A}"/>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54257453-C2CE-40C2-A0FF-5A0EABBC5C18}"/>
              </a:ext>
            </a:extLst>
          </p:cNvPr>
          <p:cNvSpPr>
            <a:spLocks noGrp="1"/>
          </p:cNvSpPr>
          <p:nvPr>
            <p:ph type="sldNum" sz="quarter" idx="10"/>
          </p:nvPr>
        </p:nvSpPr>
        <p:spPr/>
        <p:txBody>
          <a:bodyPr/>
          <a:lstStyle/>
          <a:p>
            <a:pPr>
              <a:defRPr/>
            </a:pPr>
            <a:fld id="{70ADE3BD-14F6-E248-81BB-AD56D6E7C095}" type="slidenum">
              <a:rPr lang="id-ID" smtClean="0"/>
              <a:pPr>
                <a:defRPr/>
              </a:pPr>
              <a:t>15</a:t>
            </a:fld>
            <a:endParaRPr lang="id-ID"/>
          </a:p>
        </p:txBody>
      </p:sp>
      <p:sp>
        <p:nvSpPr>
          <p:cNvPr id="5" name="Title 2">
            <a:extLst>
              <a:ext uri="{FF2B5EF4-FFF2-40B4-BE49-F238E27FC236}">
                <a16:creationId xmlns:a16="http://schemas.microsoft.com/office/drawing/2014/main" xmlns="" id="{DAF5AB82-DBF1-4D7E-9AC6-8D534B31A2E0}"/>
              </a:ext>
            </a:extLst>
          </p:cNvPr>
          <p:cNvSpPr txBox="1">
            <a:spLocks/>
          </p:cNvSpPr>
          <p:nvPr/>
        </p:nvSpPr>
        <p:spPr bwMode="auto">
          <a:xfrm>
            <a:off x="35496" y="-31220"/>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500" b="1" dirty="0" err="1">
                <a:solidFill>
                  <a:schemeClr val="bg1"/>
                </a:solidFill>
              </a:rPr>
              <a:t>Gubernur</a:t>
            </a:r>
            <a:r>
              <a:rPr lang="en-US" sz="1500" b="1" dirty="0">
                <a:solidFill>
                  <a:schemeClr val="bg1"/>
                </a:solidFill>
              </a:rPr>
              <a:t> Bank Indonesia:</a:t>
            </a:r>
            <a:br>
              <a:rPr lang="en-US" sz="1500" b="1" dirty="0">
                <a:solidFill>
                  <a:schemeClr val="bg1"/>
                </a:solidFill>
              </a:rPr>
            </a:br>
            <a:r>
              <a:rPr lang="en-US" sz="1500" b="1" dirty="0" err="1">
                <a:solidFill>
                  <a:schemeClr val="bg1"/>
                </a:solidFill>
              </a:rPr>
              <a:t>Pariwisata</a:t>
            </a:r>
            <a:r>
              <a:rPr lang="en-US" sz="1500" b="1" dirty="0">
                <a:solidFill>
                  <a:schemeClr val="bg1"/>
                </a:solidFill>
              </a:rPr>
              <a:t> </a:t>
            </a:r>
            <a:r>
              <a:rPr lang="en-US" sz="1500" b="1" dirty="0" err="1">
                <a:solidFill>
                  <a:schemeClr val="bg1"/>
                </a:solidFill>
              </a:rPr>
              <a:t>Pilihan</a:t>
            </a:r>
            <a:r>
              <a:rPr lang="en-US" sz="1500" b="1" dirty="0">
                <a:solidFill>
                  <a:schemeClr val="bg1"/>
                </a:solidFill>
              </a:rPr>
              <a:t> </a:t>
            </a:r>
            <a:r>
              <a:rPr lang="en-US" sz="1500" b="1" dirty="0" err="1">
                <a:solidFill>
                  <a:schemeClr val="bg1"/>
                </a:solidFill>
              </a:rPr>
              <a:t>Tepat</a:t>
            </a:r>
            <a:r>
              <a:rPr lang="en-US" sz="1500" b="1" dirty="0">
                <a:solidFill>
                  <a:schemeClr val="bg1"/>
                </a:solidFill>
              </a:rPr>
              <a:t> </a:t>
            </a:r>
            <a:r>
              <a:rPr lang="en-US" sz="1500" b="1" dirty="0" err="1">
                <a:solidFill>
                  <a:schemeClr val="bg1"/>
                </a:solidFill>
              </a:rPr>
              <a:t>untuk</a:t>
            </a:r>
            <a:r>
              <a:rPr lang="en-US" sz="1500" b="1" dirty="0">
                <a:solidFill>
                  <a:schemeClr val="bg1"/>
                </a:solidFill>
              </a:rPr>
              <a:t> </a:t>
            </a:r>
            <a:r>
              <a:rPr lang="en-US" sz="1500" b="1" dirty="0" err="1">
                <a:solidFill>
                  <a:schemeClr val="bg1"/>
                </a:solidFill>
              </a:rPr>
              <a:t>Ekonomi</a:t>
            </a:r>
            <a:r>
              <a:rPr lang="en-US" sz="1500" b="1" dirty="0">
                <a:solidFill>
                  <a:schemeClr val="bg1"/>
                </a:solidFill>
              </a:rPr>
              <a:t> Indonesia</a:t>
            </a:r>
          </a:p>
        </p:txBody>
      </p:sp>
      <p:pic>
        <p:nvPicPr>
          <p:cNvPr id="6" name="Picture 5">
            <a:extLst>
              <a:ext uri="{FF2B5EF4-FFF2-40B4-BE49-F238E27FC236}">
                <a16:creationId xmlns:a16="http://schemas.microsoft.com/office/drawing/2014/main" xmlns="" id="{F578B56B-0E80-4183-AE8B-1D2DAF121B1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759619"/>
            <a:ext cx="42291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xmlns="" id="{89691521-1E0F-4531-B95E-22068CC3093E}"/>
              </a:ext>
            </a:extLst>
          </p:cNvPr>
          <p:cNvSpPr/>
          <p:nvPr/>
        </p:nvSpPr>
        <p:spPr>
          <a:xfrm>
            <a:off x="4572000" y="1095391"/>
            <a:ext cx="4400550" cy="3567641"/>
          </a:xfrm>
          <a:prstGeom prst="rect">
            <a:avLst/>
          </a:prstGeom>
        </p:spPr>
        <p:txBody>
          <a:bodyPr lIns="68556" tIns="34289" rIns="68556" bIns="34289">
            <a:spAutoFit/>
          </a:bodyPr>
          <a:lstStyle/>
          <a:p>
            <a:pPr algn="just" defTabSz="685800">
              <a:spcAft>
                <a:spcPts val="450"/>
              </a:spcAft>
              <a:defRPr/>
            </a:pPr>
            <a:r>
              <a:rPr lang="id-ID" sz="1125" b="1" dirty="0">
                <a:solidFill>
                  <a:prstClr val="black">
                    <a:lumMod val="65000"/>
                    <a:lumOff val="35000"/>
                  </a:prstClr>
                </a:solidFill>
              </a:rPr>
              <a:t>JAKARTA, suaramerdeka.com</a:t>
            </a:r>
            <a:r>
              <a:rPr lang="id-ID" sz="1125" dirty="0">
                <a:solidFill>
                  <a:prstClr val="black">
                    <a:lumMod val="65000"/>
                    <a:lumOff val="35000"/>
                  </a:prstClr>
                </a:solidFill>
              </a:rPr>
              <a:t> - Bank Indonesia menegaskan akan menggenjot sektor pariwisata. Tujuannya untuk menekan defisit neraca transaksi berjalan (current account deficit/CAD). Hal ini dilakukan karena pada kuartal pertama ini, CAD mencapai 2,1 persen dari Produk Domestik Bruto (PDB).</a:t>
            </a:r>
          </a:p>
          <a:p>
            <a:pPr algn="just" defTabSz="685800">
              <a:spcAft>
                <a:spcPts val="450"/>
              </a:spcAft>
              <a:defRPr/>
            </a:pPr>
            <a:r>
              <a:rPr lang="id-ID" sz="1200" b="1" dirty="0">
                <a:solidFill>
                  <a:srgbClr val="FF0000"/>
                </a:solidFill>
              </a:rPr>
              <a:t>Gubernur Bank Indonesia Perry Warjiyo mengatakan, pariwisata adalah pilihan tepat untuk memperkuat ekonomi Indonesia. Karena pariwisata mampu meningkatkan cadangan devisa negara yang tergerus sejak Februari lalu. Hal ini dikarenakan terus digunakannya cadangan devisa untuk menstabilkan nilai tukar rupiah.</a:t>
            </a:r>
          </a:p>
          <a:p>
            <a:pPr algn="just" defTabSz="685800">
              <a:spcAft>
                <a:spcPts val="450"/>
              </a:spcAft>
              <a:defRPr/>
            </a:pPr>
            <a:r>
              <a:rPr lang="id-ID" sz="1125" dirty="0">
                <a:solidFill>
                  <a:prstClr val="black">
                    <a:lumMod val="65000"/>
                    <a:lumOff val="35000"/>
                  </a:prstClr>
                </a:solidFill>
              </a:rPr>
              <a:t>"Pilihannya adalah memberdayakan sektor pariwisata demi meningkatkan devisa dalam negeri</a:t>
            </a:r>
            <a:r>
              <a:rPr lang="id-ID" sz="1125" b="1" dirty="0">
                <a:solidFill>
                  <a:prstClr val="black">
                    <a:lumMod val="65000"/>
                    <a:lumOff val="35000"/>
                  </a:prstClr>
                </a:solidFill>
              </a:rPr>
              <a:t>, </a:t>
            </a:r>
            <a:r>
              <a:rPr lang="id-ID" sz="1125" dirty="0">
                <a:solidFill>
                  <a:prstClr val="black">
                    <a:lumMod val="65000"/>
                    <a:lumOff val="35000"/>
                  </a:prstClr>
                </a:solidFill>
              </a:rPr>
              <a:t>sehingga mengelola CAD Indonesia tetap aman. Saat ini pariwisata menjadi penyumbang kedua terbesar devisa Indonesia, setelah komoditas minyak sawit mentah. Sumbangan devisa dari sektor pariwisata bahkan telah menggeser komoditas minyak dan gas, serta batu bara dalam satu tahun terakhir," ungkap Perry Jumat (29/6) lalu di Jakarta.</a:t>
            </a:r>
          </a:p>
        </p:txBody>
      </p:sp>
      <p:sp>
        <p:nvSpPr>
          <p:cNvPr id="8" name="Rectangle 7">
            <a:extLst>
              <a:ext uri="{FF2B5EF4-FFF2-40B4-BE49-F238E27FC236}">
                <a16:creationId xmlns:a16="http://schemas.microsoft.com/office/drawing/2014/main" xmlns="" id="{9C8512BE-22D4-411E-A78D-C54676A42B6B}"/>
              </a:ext>
            </a:extLst>
          </p:cNvPr>
          <p:cNvSpPr/>
          <p:nvPr/>
        </p:nvSpPr>
        <p:spPr>
          <a:xfrm>
            <a:off x="4543425" y="1990725"/>
            <a:ext cx="4457700" cy="13731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56" tIns="34289" rIns="68556" bIns="34289" anchor="ctr"/>
          <a:lstStyle/>
          <a:p>
            <a:pPr algn="ctr" defTabSz="685800">
              <a:defRPr/>
            </a:pPr>
            <a:endParaRPr lang="id-ID" sz="1350">
              <a:solidFill>
                <a:prstClr val="white"/>
              </a:solidFill>
            </a:endParaRPr>
          </a:p>
        </p:txBody>
      </p:sp>
    </p:spTree>
    <p:extLst>
      <p:ext uri="{BB962C8B-B14F-4D97-AF65-F5344CB8AC3E}">
        <p14:creationId xmlns:p14="http://schemas.microsoft.com/office/powerpoint/2010/main" val="3451346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1780E4-9307-49B3-917C-A2E85DF0346E}"/>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6ADBFDE1-63FF-4E3B-911C-AF8206506588}"/>
              </a:ext>
            </a:extLst>
          </p:cNvPr>
          <p:cNvSpPr>
            <a:spLocks noGrp="1"/>
          </p:cNvSpPr>
          <p:nvPr>
            <p:ph type="sldNum" sz="quarter" idx="10"/>
          </p:nvPr>
        </p:nvSpPr>
        <p:spPr/>
        <p:txBody>
          <a:bodyPr/>
          <a:lstStyle/>
          <a:p>
            <a:pPr>
              <a:defRPr/>
            </a:pPr>
            <a:fld id="{70ADE3BD-14F6-E248-81BB-AD56D6E7C095}" type="slidenum">
              <a:rPr lang="id-ID" smtClean="0"/>
              <a:pPr>
                <a:defRPr/>
              </a:pPr>
              <a:t>16</a:t>
            </a:fld>
            <a:endParaRPr lang="id-ID"/>
          </a:p>
        </p:txBody>
      </p:sp>
      <p:sp>
        <p:nvSpPr>
          <p:cNvPr id="5" name="Title 2">
            <a:extLst>
              <a:ext uri="{FF2B5EF4-FFF2-40B4-BE49-F238E27FC236}">
                <a16:creationId xmlns:a16="http://schemas.microsoft.com/office/drawing/2014/main" xmlns="" id="{320BBADC-CE0C-4B20-8181-9C30889733C5}"/>
              </a:ext>
            </a:extLst>
          </p:cNvPr>
          <p:cNvSpPr txBox="1">
            <a:spLocks/>
          </p:cNvSpPr>
          <p:nvPr/>
        </p:nvSpPr>
        <p:spPr bwMode="auto">
          <a:xfrm>
            <a:off x="34445" y="0"/>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500" dirty="0">
                <a:solidFill>
                  <a:schemeClr val="bg1"/>
                </a:solidFill>
              </a:rPr>
              <a:t>Menteri </a:t>
            </a:r>
            <a:r>
              <a:rPr lang="en-US" sz="1500" dirty="0" err="1">
                <a:solidFill>
                  <a:schemeClr val="bg1"/>
                </a:solidFill>
              </a:rPr>
              <a:t>Koordinator</a:t>
            </a:r>
            <a:r>
              <a:rPr lang="en-US" sz="1500" dirty="0">
                <a:solidFill>
                  <a:schemeClr val="bg1"/>
                </a:solidFill>
              </a:rPr>
              <a:t> </a:t>
            </a:r>
            <a:r>
              <a:rPr lang="en-US" sz="1500" dirty="0" err="1">
                <a:solidFill>
                  <a:schemeClr val="bg1"/>
                </a:solidFill>
              </a:rPr>
              <a:t>Bidang</a:t>
            </a:r>
            <a:r>
              <a:rPr lang="en-US" sz="1500" dirty="0">
                <a:solidFill>
                  <a:schemeClr val="bg1"/>
                </a:solidFill>
              </a:rPr>
              <a:t> </a:t>
            </a:r>
            <a:r>
              <a:rPr lang="en-US" sz="1500" dirty="0" err="1">
                <a:solidFill>
                  <a:schemeClr val="bg1"/>
                </a:solidFill>
              </a:rPr>
              <a:t>Perekonomian</a:t>
            </a:r>
            <a:r>
              <a:rPr lang="en-US" sz="1500" dirty="0">
                <a:solidFill>
                  <a:schemeClr val="bg1"/>
                </a:solidFill>
              </a:rPr>
              <a:t>:</a:t>
            </a:r>
            <a:br>
              <a:rPr lang="en-US" sz="1500" dirty="0">
                <a:solidFill>
                  <a:schemeClr val="bg1"/>
                </a:solidFill>
              </a:rPr>
            </a:br>
            <a:r>
              <a:rPr lang="en-US" sz="1500" dirty="0" err="1">
                <a:solidFill>
                  <a:schemeClr val="bg1"/>
                </a:solidFill>
              </a:rPr>
              <a:t>Peningkatan</a:t>
            </a:r>
            <a:r>
              <a:rPr lang="en-US" sz="1500" dirty="0">
                <a:solidFill>
                  <a:schemeClr val="bg1"/>
                </a:solidFill>
              </a:rPr>
              <a:t> </a:t>
            </a:r>
            <a:r>
              <a:rPr lang="en-US" sz="1500" dirty="0" err="1">
                <a:solidFill>
                  <a:schemeClr val="bg1"/>
                </a:solidFill>
              </a:rPr>
              <a:t>Devisa</a:t>
            </a:r>
            <a:r>
              <a:rPr lang="en-US" sz="1500" dirty="0">
                <a:solidFill>
                  <a:schemeClr val="bg1"/>
                </a:solidFill>
              </a:rPr>
              <a:t> </a:t>
            </a:r>
            <a:r>
              <a:rPr lang="en-US" sz="1500" dirty="0" err="1">
                <a:solidFill>
                  <a:schemeClr val="bg1"/>
                </a:solidFill>
              </a:rPr>
              <a:t>dari</a:t>
            </a:r>
            <a:r>
              <a:rPr lang="en-US" sz="1500" dirty="0">
                <a:solidFill>
                  <a:schemeClr val="bg1"/>
                </a:solidFill>
              </a:rPr>
              <a:t> </a:t>
            </a:r>
            <a:r>
              <a:rPr lang="en-US" sz="1500" dirty="0" err="1">
                <a:solidFill>
                  <a:schemeClr val="bg1"/>
                </a:solidFill>
              </a:rPr>
              <a:t>Sektor</a:t>
            </a:r>
            <a:r>
              <a:rPr lang="en-US" sz="1500" dirty="0">
                <a:solidFill>
                  <a:schemeClr val="bg1"/>
                </a:solidFill>
              </a:rPr>
              <a:t> </a:t>
            </a:r>
            <a:r>
              <a:rPr lang="en-US" sz="1500" dirty="0" err="1">
                <a:solidFill>
                  <a:schemeClr val="bg1"/>
                </a:solidFill>
              </a:rPr>
              <a:t>Pariwisata</a:t>
            </a:r>
            <a:endParaRPr lang="en-US" sz="1500" dirty="0">
              <a:solidFill>
                <a:schemeClr val="bg1"/>
              </a:solidFill>
            </a:endParaRPr>
          </a:p>
        </p:txBody>
      </p:sp>
      <p:pic>
        <p:nvPicPr>
          <p:cNvPr id="6" name="Picture 2">
            <a:extLst>
              <a:ext uri="{FF2B5EF4-FFF2-40B4-BE49-F238E27FC236}">
                <a16:creationId xmlns:a16="http://schemas.microsoft.com/office/drawing/2014/main" xmlns="" id="{EED7FAB7-A714-481B-B281-5FEEDC0D313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7405" y="704852"/>
            <a:ext cx="4712494" cy="402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xmlns="" id="{E1E3D27D-E07F-426B-9448-606A4861091C}"/>
              </a:ext>
            </a:extLst>
          </p:cNvPr>
          <p:cNvSpPr/>
          <p:nvPr/>
        </p:nvSpPr>
        <p:spPr>
          <a:xfrm>
            <a:off x="5069698" y="734618"/>
            <a:ext cx="3799285" cy="4006223"/>
          </a:xfrm>
          <a:prstGeom prst="rect">
            <a:avLst/>
          </a:prstGeom>
        </p:spPr>
        <p:txBody>
          <a:bodyPr lIns="68556" tIns="34289" rIns="68556" bIns="34289">
            <a:spAutoFit/>
          </a:bodyPr>
          <a:lstStyle/>
          <a:p>
            <a:pPr algn="just" defTabSz="685800">
              <a:spcAft>
                <a:spcPts val="450"/>
              </a:spcAft>
              <a:defRPr/>
            </a:pPr>
            <a:r>
              <a:rPr lang="id-ID" sz="1125" dirty="0">
                <a:solidFill>
                  <a:prstClr val="black">
                    <a:lumMod val="65000"/>
                    <a:lumOff val="35000"/>
                  </a:prstClr>
                </a:solidFill>
              </a:rPr>
              <a:t>JAKARTA, KOMPAS.com - Menteri Koordinator Bidang Perekonomian Darmin Nasution menyebut pemerintah sedang gencar meningkatkan devisa dari sektor pariwisata, di samping kegiatan ekspor yang menyumbang devisa terbesar selama ini. Upaya yang ditempuh adalah dengan mengarahkan pembangunan di sektor tersebut, berikut dengan sarana dan fasilitas penunjangnya.</a:t>
            </a:r>
          </a:p>
          <a:p>
            <a:pPr algn="just" defTabSz="685800">
              <a:spcAft>
                <a:spcPts val="450"/>
              </a:spcAft>
              <a:defRPr/>
            </a:pPr>
            <a:r>
              <a:rPr lang="id-ID" sz="1125" b="1" dirty="0">
                <a:solidFill>
                  <a:srgbClr val="FF0000"/>
                </a:solidFill>
              </a:rPr>
              <a:t>"Untuk pariwisata, kami sudah merumuskan langkah-langkah konkret. Kami sudah banyak mengarahkan pembangunan untuk pariwisata, soal infrastruktur, hotel, dan lebih dari itu kami juga merumuskan pemberian KUR (Kredit Usaha Rakyat) di daerah pariwisata," kata Darmin kepada pewarta di kantornya, Jumat (3/8/2018).</a:t>
            </a:r>
          </a:p>
          <a:p>
            <a:pPr algn="just" defTabSz="685800">
              <a:spcAft>
                <a:spcPts val="450"/>
              </a:spcAft>
              <a:defRPr/>
            </a:pPr>
            <a:r>
              <a:rPr lang="id-ID" sz="1125" dirty="0">
                <a:solidFill>
                  <a:prstClr val="black">
                    <a:lumMod val="65000"/>
                    <a:lumOff val="35000"/>
                  </a:prstClr>
                </a:solidFill>
              </a:rPr>
              <a:t>Rancangan KUR yang disebut Darmin bertujuan untuk mendorong bisnis skala kecil atau mikro yang menopang kegiatan pariwisata di suatu daerah. Hal itu didasarkan pada banyaknya bisnis kategori tersebut di destinasi pariwisata, seperti homestay, restoran kecil, hingga sentra penjualan pernak pernik dan kerajinan khas daerah di sana.</a:t>
            </a:r>
          </a:p>
        </p:txBody>
      </p:sp>
      <p:sp>
        <p:nvSpPr>
          <p:cNvPr id="8" name="Rectangle 7">
            <a:extLst>
              <a:ext uri="{FF2B5EF4-FFF2-40B4-BE49-F238E27FC236}">
                <a16:creationId xmlns:a16="http://schemas.microsoft.com/office/drawing/2014/main" xmlns="" id="{C8EF4686-FBE8-4BE3-9070-7C1824F32120}"/>
              </a:ext>
            </a:extLst>
          </p:cNvPr>
          <p:cNvSpPr/>
          <p:nvPr/>
        </p:nvSpPr>
        <p:spPr>
          <a:xfrm>
            <a:off x="5057625" y="2175142"/>
            <a:ext cx="3832622" cy="12394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56" tIns="34289" rIns="68556" bIns="34289" anchor="ctr"/>
          <a:lstStyle/>
          <a:p>
            <a:pPr algn="ctr" defTabSz="685800">
              <a:defRPr/>
            </a:pPr>
            <a:endParaRPr lang="id-ID" sz="1350">
              <a:solidFill>
                <a:prstClr val="white"/>
              </a:solidFill>
            </a:endParaRPr>
          </a:p>
        </p:txBody>
      </p:sp>
      <p:sp>
        <p:nvSpPr>
          <p:cNvPr id="9" name="TextBox 4">
            <a:extLst>
              <a:ext uri="{FF2B5EF4-FFF2-40B4-BE49-F238E27FC236}">
                <a16:creationId xmlns:a16="http://schemas.microsoft.com/office/drawing/2014/main" xmlns="" id="{F98C145E-4372-4EA9-BF8B-1DE8B41B11B9}"/>
              </a:ext>
            </a:extLst>
          </p:cNvPr>
          <p:cNvSpPr txBox="1">
            <a:spLocks noChangeArrowheads="1"/>
          </p:cNvSpPr>
          <p:nvPr/>
        </p:nvSpPr>
        <p:spPr bwMode="auto">
          <a:xfrm>
            <a:off x="5065345" y="4679800"/>
            <a:ext cx="1916182" cy="196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6" tIns="34289" rIns="68556" bIns="34289">
            <a:spAutoFit/>
          </a:bodyPr>
          <a:lstStyle>
            <a:lvl1pPr>
              <a:defRPr sz="1900">
                <a:solidFill>
                  <a:schemeClr val="tx1"/>
                </a:solidFill>
                <a:latin typeface="Arial" pitchFamily="34" charset="0"/>
                <a:cs typeface="Arial" pitchFamily="34" charset="0"/>
              </a:defRPr>
            </a:lvl1pPr>
            <a:lvl2pPr marL="742950" indent="-285750">
              <a:defRPr sz="1900">
                <a:solidFill>
                  <a:schemeClr val="tx1"/>
                </a:solidFill>
                <a:latin typeface="Arial" pitchFamily="34" charset="0"/>
                <a:cs typeface="Arial" pitchFamily="34" charset="0"/>
              </a:defRPr>
            </a:lvl2pPr>
            <a:lvl3pPr marL="1143000" indent="-228600">
              <a:defRPr sz="1900">
                <a:solidFill>
                  <a:schemeClr val="tx1"/>
                </a:solidFill>
                <a:latin typeface="Arial" pitchFamily="34" charset="0"/>
                <a:cs typeface="Arial" pitchFamily="34" charset="0"/>
              </a:defRPr>
            </a:lvl3pPr>
            <a:lvl4pPr marL="1600200" indent="-228600">
              <a:defRPr sz="1900">
                <a:solidFill>
                  <a:schemeClr val="tx1"/>
                </a:solidFill>
                <a:latin typeface="Arial" pitchFamily="34" charset="0"/>
                <a:cs typeface="Arial" pitchFamily="34" charset="0"/>
              </a:defRPr>
            </a:lvl4pPr>
            <a:lvl5pPr marL="2057400" indent="-22860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defTabSz="685800"/>
            <a:r>
              <a:rPr lang="id-ID" altLang="en-US" sz="825">
                <a:solidFill>
                  <a:prstClr val="black"/>
                </a:solidFill>
              </a:rPr>
              <a:t>Sumber: https://ekonomi.kompas.com</a:t>
            </a:r>
          </a:p>
        </p:txBody>
      </p:sp>
    </p:spTree>
    <p:extLst>
      <p:ext uri="{BB962C8B-B14F-4D97-AF65-F5344CB8AC3E}">
        <p14:creationId xmlns:p14="http://schemas.microsoft.com/office/powerpoint/2010/main" val="358914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EC40FD85-DD9F-449F-B5F1-4EBD7687EA30}"/>
              </a:ext>
            </a:extLst>
          </p:cNvPr>
          <p:cNvSpPr>
            <a:spLocks noGrp="1"/>
          </p:cNvSpPr>
          <p:nvPr>
            <p:ph type="sldNum" sz="quarter" idx="10"/>
          </p:nvPr>
        </p:nvSpPr>
        <p:spPr/>
        <p:txBody>
          <a:bodyPr/>
          <a:lstStyle/>
          <a:p>
            <a:pPr>
              <a:defRPr/>
            </a:pPr>
            <a:fld id="{70ADE3BD-14F6-E248-81BB-AD56D6E7C095}" type="slidenum">
              <a:rPr lang="id-ID" smtClean="0"/>
              <a:pPr>
                <a:defRPr/>
              </a:pPr>
              <a:t>17</a:t>
            </a:fld>
            <a:endParaRPr lang="id-ID"/>
          </a:p>
        </p:txBody>
      </p:sp>
      <p:sp>
        <p:nvSpPr>
          <p:cNvPr id="5" name="Rectangle 4">
            <a:extLst>
              <a:ext uri="{FF2B5EF4-FFF2-40B4-BE49-F238E27FC236}">
                <a16:creationId xmlns:a16="http://schemas.microsoft.com/office/drawing/2014/main" xmlns="" id="{5CE14A67-8A3C-4CC2-9732-8D4BF9F66E07}"/>
              </a:ext>
            </a:extLst>
          </p:cNvPr>
          <p:cNvSpPr/>
          <p:nvPr/>
        </p:nvSpPr>
        <p:spPr>
          <a:xfrm>
            <a:off x="4211257" y="483518"/>
            <a:ext cx="4614863" cy="4460193"/>
          </a:xfrm>
          <a:prstGeom prst="rect">
            <a:avLst/>
          </a:prstGeom>
        </p:spPr>
        <p:txBody>
          <a:bodyPr lIns="68556" tIns="34289" rIns="68556" bIns="34289">
            <a:spAutoFit/>
          </a:bodyPr>
          <a:lstStyle/>
          <a:p>
            <a:pPr defTabSz="685800">
              <a:spcAft>
                <a:spcPts val="450"/>
              </a:spcAft>
              <a:defRPr/>
            </a:pPr>
            <a:r>
              <a:rPr lang="id-ID" sz="1050" b="1" dirty="0">
                <a:solidFill>
                  <a:prstClr val="black">
                    <a:lumMod val="65000"/>
                    <a:lumOff val="35000"/>
                  </a:prstClr>
                </a:solidFill>
              </a:rPr>
              <a:t>Berikut adalah delapan poin paket kebijakan yang dikeluarkan OJK:</a:t>
            </a:r>
          </a:p>
          <a:p>
            <a:pPr marL="128540" indent="-128540" algn="just" defTabSz="685800">
              <a:spcAft>
                <a:spcPts val="450"/>
              </a:spcAft>
              <a:buFont typeface="+mj-lt"/>
              <a:buAutoNum type="arabicPeriod"/>
              <a:defRPr/>
            </a:pPr>
            <a:r>
              <a:rPr lang="id-ID" sz="1050" dirty="0">
                <a:solidFill>
                  <a:prstClr val="black">
                    <a:lumMod val="65000"/>
                    <a:lumOff val="35000"/>
                  </a:prstClr>
                </a:solidFill>
              </a:rPr>
              <a:t>OJK berusaha medorong ekspor dengan industri berorientasi ekspor dan barang subtitusi ekspor. Selain itu OJK juga fokus ke pariwisata dan penyesuaian ketentuan prudensialitas dalam hal aktiva tertimbang menurut risiko (ATMR) dan modal inti dan penyediaan kualitas aktiva.</a:t>
            </a:r>
          </a:p>
          <a:p>
            <a:pPr marL="128540" indent="-128540" algn="just" defTabSz="685800">
              <a:spcAft>
                <a:spcPts val="450"/>
              </a:spcAft>
              <a:buFont typeface="+mj-lt"/>
              <a:buAutoNum type="arabicPeriod"/>
              <a:defRPr/>
            </a:pPr>
            <a:r>
              <a:rPr lang="id-ID" sz="1050" dirty="0">
                <a:solidFill>
                  <a:prstClr val="black">
                    <a:lumMod val="65000"/>
                    <a:lumOff val="35000"/>
                  </a:prstClr>
                </a:solidFill>
              </a:rPr>
              <a:t>Merevitalisasi lembaga pengembangan ekspor. Hal ini dengan fokus ke industri ekspor yang meningkatkan peran dalam menyediakan instrumen </a:t>
            </a:r>
            <a:r>
              <a:rPr lang="id-ID" sz="1050" i="1" dirty="0">
                <a:solidFill>
                  <a:prstClr val="black">
                    <a:lumMod val="65000"/>
                    <a:lumOff val="35000"/>
                  </a:prstClr>
                </a:solidFill>
              </a:rPr>
              <a:t>hedging</a:t>
            </a:r>
            <a:r>
              <a:rPr lang="id-ID" sz="1050" dirty="0">
                <a:solidFill>
                  <a:prstClr val="black">
                    <a:lumMod val="65000"/>
                    <a:lumOff val="35000"/>
                  </a:prstClr>
                </a:solidFill>
              </a:rPr>
              <a:t> ekspor asuransi dan reasuransi ekspor.</a:t>
            </a:r>
          </a:p>
          <a:p>
            <a:pPr marL="128540" indent="-128540" algn="just" defTabSz="685800">
              <a:spcAft>
                <a:spcPts val="450"/>
              </a:spcAft>
              <a:buFont typeface="+mj-lt"/>
              <a:buAutoNum type="arabicPeriod"/>
              <a:defRPr/>
            </a:pPr>
            <a:r>
              <a:rPr lang="id-ID" sz="1050" b="1" dirty="0">
                <a:solidFill>
                  <a:srgbClr val="FF0000"/>
                </a:solidFill>
              </a:rPr>
              <a:t>Memfasilitas</a:t>
            </a:r>
            <a:r>
              <a:rPr lang="en-US" sz="1050" b="1" dirty="0" err="1">
                <a:solidFill>
                  <a:srgbClr val="FF0000"/>
                </a:solidFill>
              </a:rPr>
              <a:t>i</a:t>
            </a:r>
            <a:r>
              <a:rPr lang="id-ID" sz="1050" b="1" dirty="0">
                <a:solidFill>
                  <a:srgbClr val="FF0000"/>
                </a:solidFill>
              </a:rPr>
              <a:t> pasar modal untuk mendorong pengembangan 10 kawasan pariwisata.</a:t>
            </a:r>
          </a:p>
          <a:p>
            <a:pPr marL="128540" indent="-128540" algn="just" defTabSz="685800">
              <a:spcAft>
                <a:spcPts val="450"/>
              </a:spcAft>
              <a:buFont typeface="+mj-lt"/>
              <a:buAutoNum type="arabicPeriod"/>
              <a:defRPr/>
            </a:pPr>
            <a:r>
              <a:rPr lang="id-ID" sz="1050" b="1" dirty="0">
                <a:solidFill>
                  <a:srgbClr val="FF0000"/>
                </a:solidFill>
              </a:rPr>
              <a:t>Penyediaan KUR kluster dan pariwisata orientasi ekspor dengan bekerjasama dengan kemen</a:t>
            </a:r>
            <a:r>
              <a:rPr lang="en-US" sz="1050" b="1" dirty="0">
                <a:solidFill>
                  <a:srgbClr val="FF0000"/>
                </a:solidFill>
              </a:rPr>
              <a:t>t</a:t>
            </a:r>
            <a:r>
              <a:rPr lang="id-ID" sz="1050" b="1" dirty="0">
                <a:solidFill>
                  <a:srgbClr val="FF0000"/>
                </a:solidFill>
              </a:rPr>
              <a:t>erian koordinator ekonomi.</a:t>
            </a:r>
          </a:p>
          <a:p>
            <a:pPr marL="128540" indent="-128540" algn="just" defTabSz="685800">
              <a:spcAft>
                <a:spcPts val="450"/>
              </a:spcAft>
              <a:buFont typeface="+mj-lt"/>
              <a:buAutoNum type="arabicPeriod"/>
              <a:defRPr/>
            </a:pPr>
            <a:r>
              <a:rPr lang="id-ID" sz="1050" dirty="0">
                <a:solidFill>
                  <a:prstClr val="black">
                    <a:lumMod val="65000"/>
                    <a:lumOff val="35000"/>
                  </a:prstClr>
                </a:solidFill>
              </a:rPr>
              <a:t>Melakukan penyesuaian prudensialitas perbankan dalam hal ATMR dan bobot risiko pembiayaan rumah. Selain itu OJK juga menghapus larangan pemberian kredit tanah dan relaksasi agunan dalam pemberian kredit.</a:t>
            </a:r>
          </a:p>
          <a:p>
            <a:pPr marL="128540" indent="-128540" algn="just" defTabSz="685800">
              <a:spcAft>
                <a:spcPts val="450"/>
              </a:spcAft>
              <a:buFont typeface="+mj-lt"/>
              <a:buAutoNum type="arabicPeriod"/>
              <a:defRPr/>
            </a:pPr>
            <a:r>
              <a:rPr lang="id-ID" sz="1050" dirty="0">
                <a:solidFill>
                  <a:prstClr val="black">
                    <a:lumMod val="65000"/>
                    <a:lumOff val="35000"/>
                  </a:prstClr>
                </a:solidFill>
              </a:rPr>
              <a:t>Membuka akses ke startup </a:t>
            </a:r>
            <a:r>
              <a:rPr lang="id-ID" sz="1050" i="1" dirty="0">
                <a:solidFill>
                  <a:prstClr val="black">
                    <a:lumMod val="65000"/>
                    <a:lumOff val="35000"/>
                  </a:prstClr>
                </a:solidFill>
              </a:rPr>
              <a:t>fintech </a:t>
            </a:r>
            <a:r>
              <a:rPr lang="id-ID" sz="1050" dirty="0">
                <a:solidFill>
                  <a:prstClr val="black">
                    <a:lumMod val="65000"/>
                    <a:lumOff val="35000"/>
                  </a:prstClr>
                </a:solidFill>
              </a:rPr>
              <a:t>termasuk </a:t>
            </a:r>
            <a:r>
              <a:rPr lang="id-ID" sz="1050" i="1" dirty="0">
                <a:solidFill>
                  <a:prstClr val="black">
                    <a:lumMod val="65000"/>
                    <a:lumOff val="35000"/>
                  </a:prstClr>
                </a:solidFill>
              </a:rPr>
              <a:t>equity crownfunding</a:t>
            </a:r>
            <a:r>
              <a:rPr lang="id-ID" sz="1050" dirty="0">
                <a:solidFill>
                  <a:prstClr val="black">
                    <a:lumMod val="65000"/>
                    <a:lumOff val="35000"/>
                  </a:prstClr>
                </a:solidFill>
              </a:rPr>
              <a:t> untuk akses permodalan UMKM yang besar kontribusinya pada PDB nasional.</a:t>
            </a:r>
          </a:p>
          <a:p>
            <a:pPr marL="128540" indent="-128540" algn="just" defTabSz="685800">
              <a:spcAft>
                <a:spcPts val="450"/>
              </a:spcAft>
              <a:buFont typeface="+mj-lt"/>
              <a:buAutoNum type="arabicPeriod"/>
              <a:defRPr/>
            </a:pPr>
            <a:r>
              <a:rPr lang="id-ID" sz="1050" dirty="0">
                <a:solidFill>
                  <a:prstClr val="black">
                    <a:lumMod val="65000"/>
                    <a:lumOff val="35000"/>
                  </a:prstClr>
                </a:solidFill>
              </a:rPr>
              <a:t>Memfasilitas pasar modal diantaranya obligasi daerah dan b</a:t>
            </a:r>
            <a:r>
              <a:rPr lang="id-ID" sz="1050" i="1" dirty="0">
                <a:solidFill>
                  <a:prstClr val="black">
                    <a:lumMod val="65000"/>
                    <a:lumOff val="35000"/>
                  </a:prstClr>
                </a:solidFill>
              </a:rPr>
              <a:t>leded finance</a:t>
            </a:r>
            <a:r>
              <a:rPr lang="id-ID" sz="1050" dirty="0">
                <a:solidFill>
                  <a:prstClr val="black">
                    <a:lumMod val="65000"/>
                    <a:lumOff val="35000"/>
                  </a:prstClr>
                </a:solidFill>
              </a:rPr>
              <a:t>, instrumen syariah, </a:t>
            </a:r>
            <a:r>
              <a:rPr lang="id-ID" sz="1050" i="1" dirty="0">
                <a:solidFill>
                  <a:prstClr val="black">
                    <a:lumMod val="65000"/>
                    <a:lumOff val="35000"/>
                  </a:prstClr>
                </a:solidFill>
              </a:rPr>
              <a:t>hedging</a:t>
            </a:r>
            <a:r>
              <a:rPr lang="id-ID" sz="1050" dirty="0">
                <a:solidFill>
                  <a:prstClr val="black">
                    <a:lumMod val="65000"/>
                    <a:lumOff val="35000"/>
                  </a:prstClr>
                </a:solidFill>
              </a:rPr>
              <a:t> pasar dan nilai tukar. Selain itu OJK juga meningkatkan cakupan investor domestik dan perusahaan efek daerah.</a:t>
            </a:r>
          </a:p>
          <a:p>
            <a:pPr marL="128540" indent="-128540" algn="just" defTabSz="685800">
              <a:spcAft>
                <a:spcPts val="450"/>
              </a:spcAft>
              <a:buFont typeface="+mj-lt"/>
              <a:buAutoNum type="arabicPeriod"/>
              <a:defRPr/>
            </a:pPr>
            <a:r>
              <a:rPr lang="id-ID" sz="1050" dirty="0">
                <a:solidFill>
                  <a:prstClr val="black">
                    <a:lumMod val="65000"/>
                    <a:lumOff val="35000"/>
                  </a:prstClr>
                </a:solidFill>
              </a:rPr>
              <a:t>Mewajibkan perusahaan pembiayaan menyalurkan pembiayan ke sektor produktf.</a:t>
            </a:r>
          </a:p>
        </p:txBody>
      </p:sp>
      <p:sp>
        <p:nvSpPr>
          <p:cNvPr id="6" name="Title 2">
            <a:extLst>
              <a:ext uri="{FF2B5EF4-FFF2-40B4-BE49-F238E27FC236}">
                <a16:creationId xmlns:a16="http://schemas.microsoft.com/office/drawing/2014/main" xmlns="" id="{A512019B-D394-4EF6-B44A-9347897C0EF7}"/>
              </a:ext>
            </a:extLst>
          </p:cNvPr>
          <p:cNvSpPr txBox="1">
            <a:spLocks/>
          </p:cNvSpPr>
          <p:nvPr/>
        </p:nvSpPr>
        <p:spPr bwMode="auto">
          <a:xfrm>
            <a:off x="7678" y="-13426"/>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500" b="1" dirty="0" err="1">
                <a:solidFill>
                  <a:schemeClr val="bg1"/>
                </a:solidFill>
              </a:rPr>
              <a:t>Ketua</a:t>
            </a:r>
            <a:r>
              <a:rPr lang="en-US" sz="1500" b="1" dirty="0">
                <a:solidFill>
                  <a:schemeClr val="bg1"/>
                </a:solidFill>
              </a:rPr>
              <a:t> Dewan </a:t>
            </a:r>
            <a:r>
              <a:rPr lang="en-US" sz="1500" b="1" dirty="0" err="1">
                <a:solidFill>
                  <a:schemeClr val="bg1"/>
                </a:solidFill>
              </a:rPr>
              <a:t>Komisioner</a:t>
            </a:r>
            <a:r>
              <a:rPr lang="en-US" sz="1500" b="1" dirty="0">
                <a:solidFill>
                  <a:schemeClr val="bg1"/>
                </a:solidFill>
              </a:rPr>
              <a:t> OJK:</a:t>
            </a:r>
            <a:br>
              <a:rPr lang="en-US" sz="1500" b="1" dirty="0">
                <a:solidFill>
                  <a:schemeClr val="bg1"/>
                </a:solidFill>
              </a:rPr>
            </a:br>
            <a:r>
              <a:rPr lang="en-US" sz="1500" b="1" dirty="0">
                <a:solidFill>
                  <a:schemeClr val="bg1"/>
                </a:solidFill>
              </a:rPr>
              <a:t>Pasar Modal </a:t>
            </a:r>
            <a:r>
              <a:rPr lang="en-US" sz="1500" b="1" dirty="0" err="1">
                <a:solidFill>
                  <a:schemeClr val="bg1"/>
                </a:solidFill>
              </a:rPr>
              <a:t>Dukung</a:t>
            </a:r>
            <a:r>
              <a:rPr lang="en-US" sz="1500" b="1" dirty="0">
                <a:solidFill>
                  <a:schemeClr val="bg1"/>
                </a:solidFill>
              </a:rPr>
              <a:t> </a:t>
            </a:r>
            <a:r>
              <a:rPr lang="en-US" sz="1500" b="1" dirty="0" err="1">
                <a:solidFill>
                  <a:schemeClr val="bg1"/>
                </a:solidFill>
              </a:rPr>
              <a:t>Pariwisata</a:t>
            </a:r>
            <a:endParaRPr lang="en-US" sz="1500" b="1" dirty="0">
              <a:solidFill>
                <a:schemeClr val="bg1"/>
              </a:solidFill>
            </a:endParaRPr>
          </a:p>
        </p:txBody>
      </p:sp>
      <p:pic>
        <p:nvPicPr>
          <p:cNvPr id="7" name="Picture 2">
            <a:extLst>
              <a:ext uri="{FF2B5EF4-FFF2-40B4-BE49-F238E27FC236}">
                <a16:creationId xmlns:a16="http://schemas.microsoft.com/office/drawing/2014/main" xmlns="" id="{BD11D0B1-528F-416B-9DCF-3BDA807B391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16" y="921544"/>
            <a:ext cx="3589735" cy="285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xmlns="" id="{0B551A00-471B-473B-8FF8-F0BFBBFB041C}"/>
              </a:ext>
            </a:extLst>
          </p:cNvPr>
          <p:cNvSpPr txBox="1">
            <a:spLocks noChangeArrowheads="1"/>
          </p:cNvSpPr>
          <p:nvPr/>
        </p:nvSpPr>
        <p:spPr bwMode="auto">
          <a:xfrm>
            <a:off x="3336999" y="4920611"/>
            <a:ext cx="1953050" cy="196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6" tIns="34289" rIns="68556" bIns="34289">
            <a:spAutoFit/>
          </a:bodyPr>
          <a:lstStyle>
            <a:lvl1pPr>
              <a:defRPr sz="1900">
                <a:solidFill>
                  <a:schemeClr val="tx1"/>
                </a:solidFill>
                <a:latin typeface="Arial" pitchFamily="34" charset="0"/>
                <a:cs typeface="Arial" pitchFamily="34" charset="0"/>
              </a:defRPr>
            </a:lvl1pPr>
            <a:lvl2pPr marL="742950" indent="-285750">
              <a:defRPr sz="1900">
                <a:solidFill>
                  <a:schemeClr val="tx1"/>
                </a:solidFill>
                <a:latin typeface="Arial" pitchFamily="34" charset="0"/>
                <a:cs typeface="Arial" pitchFamily="34" charset="0"/>
              </a:defRPr>
            </a:lvl2pPr>
            <a:lvl3pPr marL="1143000" indent="-228600">
              <a:defRPr sz="1900">
                <a:solidFill>
                  <a:schemeClr val="tx1"/>
                </a:solidFill>
                <a:latin typeface="Arial" pitchFamily="34" charset="0"/>
                <a:cs typeface="Arial" pitchFamily="34" charset="0"/>
              </a:defRPr>
            </a:lvl3pPr>
            <a:lvl4pPr marL="1600200" indent="-228600">
              <a:defRPr sz="1900">
                <a:solidFill>
                  <a:schemeClr val="tx1"/>
                </a:solidFill>
                <a:latin typeface="Arial" pitchFamily="34" charset="0"/>
                <a:cs typeface="Arial" pitchFamily="34" charset="0"/>
              </a:defRPr>
            </a:lvl4pPr>
            <a:lvl5pPr marL="2057400" indent="-22860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defTabSz="685800"/>
            <a:r>
              <a:rPr lang="id-ID" altLang="en-US" sz="825" dirty="0">
                <a:solidFill>
                  <a:prstClr val="white"/>
                </a:solidFill>
              </a:rPr>
              <a:t>Sumber: https://keuangan.kontan.co.id</a:t>
            </a:r>
          </a:p>
        </p:txBody>
      </p:sp>
      <p:sp>
        <p:nvSpPr>
          <p:cNvPr id="9" name="Rectangle 8">
            <a:extLst>
              <a:ext uri="{FF2B5EF4-FFF2-40B4-BE49-F238E27FC236}">
                <a16:creationId xmlns:a16="http://schemas.microsoft.com/office/drawing/2014/main" xmlns="" id="{985017A4-6A24-4773-88CB-C843752CD472}"/>
              </a:ext>
            </a:extLst>
          </p:cNvPr>
          <p:cNvSpPr/>
          <p:nvPr/>
        </p:nvSpPr>
        <p:spPr>
          <a:xfrm>
            <a:off x="177419" y="3924316"/>
            <a:ext cx="3823097" cy="964365"/>
          </a:xfrm>
          <a:prstGeom prst="rect">
            <a:avLst/>
          </a:prstGeom>
        </p:spPr>
        <p:txBody>
          <a:bodyPr lIns="68556" tIns="34289" rIns="68556" bIns="34289">
            <a:spAutoFit/>
          </a:bodyPr>
          <a:lstStyle/>
          <a:p>
            <a:pPr algn="just" defTabSz="685800">
              <a:spcAft>
                <a:spcPts val="450"/>
              </a:spcAft>
              <a:defRPr/>
            </a:pPr>
            <a:r>
              <a:rPr lang="id-ID" sz="900" b="1" dirty="0">
                <a:solidFill>
                  <a:prstClr val="black">
                    <a:lumMod val="65000"/>
                    <a:lumOff val="35000"/>
                  </a:prstClr>
                </a:solidFill>
              </a:rPr>
              <a:t>KONTAN.CO.ID - JAKARTA.</a:t>
            </a:r>
            <a:r>
              <a:rPr lang="id-ID" sz="900" dirty="0">
                <a:solidFill>
                  <a:prstClr val="black">
                    <a:lumMod val="65000"/>
                    <a:lumOff val="35000"/>
                  </a:prstClr>
                </a:solidFill>
              </a:rPr>
              <a:t> Otoritas Jasa Keuangan (OJK) hari ini resmi merilis delapan poin paket kebijakan. Paket kebijakan ini untuk meningkatkan peran lembaga keuangan seperti bank, non bank, termasuk asuransi dan lembaga pembiayaan dan pasar modal.</a:t>
            </a:r>
          </a:p>
          <a:p>
            <a:pPr algn="just" defTabSz="685800">
              <a:defRPr/>
            </a:pPr>
            <a:r>
              <a:rPr lang="id-ID" sz="900" dirty="0">
                <a:solidFill>
                  <a:prstClr val="black">
                    <a:lumMod val="65000"/>
                    <a:lumOff val="35000"/>
                  </a:prstClr>
                </a:solidFill>
              </a:rPr>
              <a:t>Wimboh Santoso, Ketua Dewan Komisioner OJK mengatakan, paket kebijakan ini diharapkan bisa meningkatkan peran sektor produktif.</a:t>
            </a:r>
          </a:p>
        </p:txBody>
      </p:sp>
      <p:sp>
        <p:nvSpPr>
          <p:cNvPr id="10" name="Rectangle 9">
            <a:extLst>
              <a:ext uri="{FF2B5EF4-FFF2-40B4-BE49-F238E27FC236}">
                <a16:creationId xmlns:a16="http://schemas.microsoft.com/office/drawing/2014/main" xmlns="" id="{7EA8F9E9-D76F-467F-9A34-7542A0CBD5AF}"/>
              </a:ext>
            </a:extLst>
          </p:cNvPr>
          <p:cNvSpPr/>
          <p:nvPr/>
        </p:nvSpPr>
        <p:spPr>
          <a:xfrm>
            <a:off x="4211257" y="1946672"/>
            <a:ext cx="4614863" cy="8001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56" tIns="34289" rIns="68556" bIns="34289" anchor="ctr"/>
          <a:lstStyle/>
          <a:p>
            <a:pPr algn="ctr" defTabSz="685800">
              <a:defRPr/>
            </a:pPr>
            <a:endParaRPr lang="id-ID" sz="1350">
              <a:solidFill>
                <a:prstClr val="white"/>
              </a:solidFill>
            </a:endParaRPr>
          </a:p>
        </p:txBody>
      </p:sp>
    </p:spTree>
    <p:extLst>
      <p:ext uri="{BB962C8B-B14F-4D97-AF65-F5344CB8AC3E}">
        <p14:creationId xmlns:p14="http://schemas.microsoft.com/office/powerpoint/2010/main" val="41046675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28018"/>
            <a:ext cx="7886700" cy="994172"/>
          </a:xfrm>
        </p:spPr>
        <p:txBody>
          <a:bodyPr>
            <a:noAutofit/>
          </a:bodyPr>
          <a:lstStyle/>
          <a:p>
            <a:r>
              <a:rPr lang="en-US" sz="1050" b="1" dirty="0">
                <a:solidFill>
                  <a:schemeClr val="bg1"/>
                </a:solidFill>
              </a:rPr>
              <a:t> </a:t>
            </a:r>
            <a:br>
              <a:rPr lang="en-US" sz="1050" b="1" dirty="0">
                <a:solidFill>
                  <a:schemeClr val="bg1"/>
                </a:solidFill>
              </a:rPr>
            </a:br>
            <a:r>
              <a:rPr lang="en-US" sz="1050" b="1" i="1" dirty="0">
                <a:solidFill>
                  <a:schemeClr val="bg1"/>
                </a:solidFill>
              </a:rPr>
              <a:t>CEO COMMITMENT</a:t>
            </a:r>
            <a:r>
              <a:rPr lang="en-US" sz="1050" b="1" dirty="0">
                <a:solidFill>
                  <a:schemeClr val="bg1"/>
                </a:solidFill>
              </a:rPr>
              <a:t/>
            </a:r>
            <a:br>
              <a:rPr lang="en-US" sz="1050" b="1" dirty="0">
                <a:solidFill>
                  <a:schemeClr val="bg1"/>
                </a:solidFill>
              </a:rPr>
            </a:br>
            <a:r>
              <a:rPr lang="en-US" sz="1050" b="1" dirty="0">
                <a:solidFill>
                  <a:schemeClr val="bg1"/>
                </a:solidFill>
              </a:rPr>
              <a:t>PENINGKATAN PENDAPATAN ASLI DAERAH ( PAD) </a:t>
            </a:r>
            <a:br>
              <a:rPr lang="en-US" sz="1050" b="1" dirty="0">
                <a:solidFill>
                  <a:schemeClr val="bg1"/>
                </a:solidFill>
              </a:rPr>
            </a:br>
            <a:r>
              <a:rPr lang="en-US" sz="1050" b="1" dirty="0">
                <a:solidFill>
                  <a:schemeClr val="bg1"/>
                </a:solidFill>
              </a:rPr>
              <a:t>KABUPATEN DI KAWASAN PARIWISATA DANAU TOBA TAHUN 2016 – 2017</a:t>
            </a:r>
            <a:br>
              <a:rPr lang="en-US" sz="1050" b="1" dirty="0">
                <a:solidFill>
                  <a:schemeClr val="bg1"/>
                </a:solidFill>
              </a:rPr>
            </a:br>
            <a:endParaRPr lang="en-US" sz="1050" b="1" dirty="0">
              <a:solidFill>
                <a:schemeClr val="bg1"/>
              </a:solidFill>
            </a:endParaRPr>
          </a:p>
        </p:txBody>
      </p:sp>
      <p:sp>
        <p:nvSpPr>
          <p:cNvPr id="5" name="Slide Number Placeholder 4"/>
          <p:cNvSpPr>
            <a:spLocks noGrp="1"/>
          </p:cNvSpPr>
          <p:nvPr>
            <p:ph type="sldNum" sz="quarter" idx="12"/>
          </p:nvPr>
        </p:nvSpPr>
        <p:spPr/>
        <p:txBody>
          <a:bodyPr/>
          <a:lstStyle/>
          <a:p>
            <a:endParaRPr lang="en-US" dirty="0"/>
          </a:p>
        </p:txBody>
      </p:sp>
      <p:graphicFrame>
        <p:nvGraphicFramePr>
          <p:cNvPr id="6" name="Table 5"/>
          <p:cNvGraphicFramePr>
            <a:graphicFrameLocks noGrp="1"/>
          </p:cNvGraphicFramePr>
          <p:nvPr>
            <p:extLst/>
          </p:nvPr>
        </p:nvGraphicFramePr>
        <p:xfrm>
          <a:off x="384434" y="1136336"/>
          <a:ext cx="8428960" cy="3270529"/>
        </p:xfrm>
        <a:graphic>
          <a:graphicData uri="http://schemas.openxmlformats.org/drawingml/2006/table">
            <a:tbl>
              <a:tblPr firstRow="1" bandRow="1">
                <a:tableStyleId>{72833802-FEF1-4C79-8D5D-14CF1EAF98D9}</a:tableStyleId>
              </a:tblPr>
              <a:tblGrid>
                <a:gridCol w="513068">
                  <a:extLst>
                    <a:ext uri="{9D8B030D-6E8A-4147-A177-3AD203B41FA5}">
                      <a16:colId xmlns:a16="http://schemas.microsoft.com/office/drawing/2014/main" xmlns="" val="20000"/>
                    </a:ext>
                  </a:extLst>
                </a:gridCol>
                <a:gridCol w="1612496">
                  <a:extLst>
                    <a:ext uri="{9D8B030D-6E8A-4147-A177-3AD203B41FA5}">
                      <a16:colId xmlns:a16="http://schemas.microsoft.com/office/drawing/2014/main" xmlns="" val="20001"/>
                    </a:ext>
                  </a:extLst>
                </a:gridCol>
                <a:gridCol w="1861031">
                  <a:extLst>
                    <a:ext uri="{9D8B030D-6E8A-4147-A177-3AD203B41FA5}">
                      <a16:colId xmlns:a16="http://schemas.microsoft.com/office/drawing/2014/main" xmlns="" val="20002"/>
                    </a:ext>
                  </a:extLst>
                </a:gridCol>
                <a:gridCol w="1737266">
                  <a:extLst>
                    <a:ext uri="{9D8B030D-6E8A-4147-A177-3AD203B41FA5}">
                      <a16:colId xmlns:a16="http://schemas.microsoft.com/office/drawing/2014/main" xmlns="" val="20003"/>
                    </a:ext>
                  </a:extLst>
                </a:gridCol>
                <a:gridCol w="1088724">
                  <a:extLst>
                    <a:ext uri="{9D8B030D-6E8A-4147-A177-3AD203B41FA5}">
                      <a16:colId xmlns:a16="http://schemas.microsoft.com/office/drawing/2014/main" xmlns="" val="20004"/>
                    </a:ext>
                  </a:extLst>
                </a:gridCol>
                <a:gridCol w="1616375">
                  <a:extLst>
                    <a:ext uri="{9D8B030D-6E8A-4147-A177-3AD203B41FA5}">
                      <a16:colId xmlns:a16="http://schemas.microsoft.com/office/drawing/2014/main" xmlns="" val="20005"/>
                    </a:ext>
                  </a:extLst>
                </a:gridCol>
              </a:tblGrid>
              <a:tr h="248005">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fontAlgn="ctr"/>
                      <a:r>
                        <a:rPr lang="en-US" sz="1200" u="none" strike="noStrike" dirty="0">
                          <a:effectLst/>
                        </a:rPr>
                        <a:t>NO</a:t>
                      </a:r>
                      <a:endParaRPr lang="en-US" sz="1200" b="1" i="0" u="none" strike="noStrike" dirty="0">
                        <a:solidFill>
                          <a:srgbClr val="000000"/>
                        </a:solidFill>
                        <a:effectLst/>
                        <a:latin typeface="Calibri"/>
                      </a:endParaRPr>
                    </a:p>
                  </a:txBody>
                  <a:tcPr marL="1250" marR="1250" marT="1250" marB="0" anchor="ct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fontAlgn="ctr"/>
                      <a:r>
                        <a:rPr lang="en-US" sz="1200" u="none" strike="noStrike" dirty="0">
                          <a:effectLst/>
                        </a:rPr>
                        <a:t>KABUPATEN</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fontAlgn="ctr"/>
                      <a:r>
                        <a:rPr lang="en-US" sz="1200" u="none" strike="noStrike" dirty="0">
                          <a:effectLst/>
                        </a:rPr>
                        <a:t>2016</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fontAlgn="ctr"/>
                      <a:r>
                        <a:rPr lang="en-US" sz="1200" u="none" strike="noStrike" dirty="0">
                          <a:effectLst/>
                        </a:rPr>
                        <a:t>2017</a:t>
                      </a:r>
                      <a:endParaRPr lang="en-US" sz="1200" b="1" i="0" u="none" strike="noStrike" dirty="0">
                        <a:solidFill>
                          <a:srgbClr val="000000"/>
                        </a:solidFill>
                        <a:effectLst/>
                        <a:latin typeface="Calibri"/>
                      </a:endParaRPr>
                    </a:p>
                  </a:txBody>
                  <a:tcPr marL="1250" marR="1250" marT="1250" marB="0" anchor="ct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fontAlgn="ctr"/>
                      <a:r>
                        <a:rPr lang="en-US" sz="1200" u="none" strike="noStrike" dirty="0">
                          <a:effectLst/>
                        </a:rPr>
                        <a:t>GROWTH</a:t>
                      </a:r>
                      <a:endParaRPr lang="en-US" sz="1200" b="1" i="0" u="none" strike="noStrike" dirty="0">
                        <a:solidFill>
                          <a:srgbClr val="000000"/>
                        </a:solidFill>
                        <a:effectLst/>
                        <a:latin typeface="Calibri"/>
                      </a:endParaRPr>
                    </a:p>
                  </a:txBody>
                  <a:tcPr marL="1250" marR="1250" marT="1250" marB="0" anchor="ct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fontAlgn="ctr"/>
                      <a:r>
                        <a:rPr lang="en-US" sz="1200" u="none" strike="noStrike" dirty="0">
                          <a:effectLst/>
                        </a:rPr>
                        <a:t>KET.</a:t>
                      </a:r>
                      <a:endParaRPr lang="en-US" sz="1200" b="1"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0"/>
                  </a:ext>
                </a:extLst>
              </a:tr>
              <a:tr h="248005">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a:t>
                      </a:r>
                      <a:r>
                        <a:rPr lang="en-US" sz="1200" u="none" strike="noStrike" dirty="0" err="1">
                          <a:effectLst/>
                        </a:rPr>
                        <a:t>Rp</a:t>
                      </a:r>
                      <a:r>
                        <a:rPr lang="en-US" sz="1200" u="none" strike="noStrike" dirty="0">
                          <a:effectLst/>
                        </a:rPr>
                        <a:t>)</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a:t>
                      </a:r>
                      <a:r>
                        <a:rPr lang="en-US" sz="1200" u="none" strike="noStrike" dirty="0" err="1">
                          <a:effectLst/>
                        </a:rPr>
                        <a:t>Rp</a:t>
                      </a:r>
                      <a:r>
                        <a:rPr lang="en-US" sz="1200" u="none" strike="noStrike" dirty="0">
                          <a:effectLst/>
                        </a:rPr>
                        <a:t>)</a:t>
                      </a:r>
                      <a:endParaRPr lang="en-US" sz="1200" b="1" i="0" u="none" strike="noStrike" dirty="0">
                        <a:solidFill>
                          <a:srgbClr val="000000"/>
                        </a:solidFill>
                        <a:effectLst/>
                        <a:latin typeface="Calibri"/>
                      </a:endParaRPr>
                    </a:p>
                  </a:txBody>
                  <a:tcPr marL="1250" marR="1250" marT="1250"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1"/>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1</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dirty="0">
                          <a:effectLst/>
                        </a:rPr>
                        <a:t>SAMOSIR</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39.222.725.907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70.960.995.137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81%</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a:effectLst/>
                        </a:rPr>
                        <a:t>PAD keseluruhan</a:t>
                      </a:r>
                      <a:endParaRPr lang="en-US" sz="1200" b="0" i="0" u="none" strike="noStrike">
                        <a:solidFill>
                          <a:srgbClr val="000000"/>
                        </a:solidFill>
                        <a:effectLst/>
                        <a:latin typeface="Calibri"/>
                      </a:endParaRPr>
                    </a:p>
                  </a:txBody>
                  <a:tcPr marL="1250" marR="1250" marT="1250" marB="0" anchor="ctr"/>
                </a:tc>
                <a:extLst>
                  <a:ext uri="{0D108BD9-81ED-4DB2-BD59-A6C34878D82A}">
                    <a16:rowId xmlns:a16="http://schemas.microsoft.com/office/drawing/2014/main" xmlns="" val="10002"/>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a:effectLst/>
                        </a:rPr>
                        <a:t>2</a:t>
                      </a:r>
                      <a:endParaRPr lang="en-US" sz="1200" b="1" i="0" u="none" strike="noStrike">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dirty="0">
                          <a:effectLst/>
                        </a:rPr>
                        <a:t>SIMALUNGUN</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132.574.182.021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252.868.502.628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91%</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PAD </a:t>
                      </a:r>
                      <a:r>
                        <a:rPr lang="en-US" sz="1200" u="none" strike="noStrike" dirty="0" err="1">
                          <a:effectLst/>
                        </a:rPr>
                        <a:t>keseluruhan</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3"/>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3</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dirty="0">
                          <a:effectLst/>
                        </a:rPr>
                        <a:t>KARO</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100.147.686.432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157.866.720.976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a:effectLst/>
                        </a:rPr>
                        <a:t>58%</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PAD </a:t>
                      </a:r>
                      <a:r>
                        <a:rPr lang="en-US" sz="1200" u="none" strike="noStrike" dirty="0" err="1">
                          <a:effectLst/>
                        </a:rPr>
                        <a:t>keseluruhan</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4"/>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4</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a:effectLst/>
                        </a:rPr>
                        <a:t>TAPANULI UTARA</a:t>
                      </a:r>
                      <a:endParaRPr lang="en-US" sz="1200" b="1" i="0" u="none" strike="noStrike">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118.888.000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184.045.000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a:effectLst/>
                        </a:rPr>
                        <a:t>54%</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PAD </a:t>
                      </a:r>
                      <a:r>
                        <a:rPr lang="en-US" sz="1200" u="none" strike="noStrike" dirty="0" err="1">
                          <a:effectLst/>
                        </a:rPr>
                        <a:t>sektor</a:t>
                      </a:r>
                      <a:r>
                        <a:rPr lang="en-US" sz="1200" u="none" strike="noStrike" dirty="0">
                          <a:effectLst/>
                        </a:rPr>
                        <a:t> </a:t>
                      </a:r>
                      <a:r>
                        <a:rPr lang="en-US" sz="1200" u="none" strike="noStrike" dirty="0" err="1">
                          <a:effectLst/>
                        </a:rPr>
                        <a:t>Pariwisata</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5"/>
                  </a:ext>
                </a:extLst>
              </a:tr>
              <a:tr h="4943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5</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a:effectLst/>
                        </a:rPr>
                        <a:t>HUMBANG HASUNDUTAN</a:t>
                      </a:r>
                      <a:endParaRPr lang="en-US" sz="1200" b="1" i="0" u="none" strike="noStrike">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42.096.841.517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85.598.357.027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103%</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PAD </a:t>
                      </a:r>
                      <a:r>
                        <a:rPr lang="en-US" sz="1200" u="none" strike="noStrike" dirty="0" err="1">
                          <a:effectLst/>
                        </a:rPr>
                        <a:t>keseluruhan</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6"/>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6</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a:effectLst/>
                        </a:rPr>
                        <a:t>PAKPAK BHARAT</a:t>
                      </a:r>
                      <a:endParaRPr lang="en-US" sz="1200" b="1" i="0" u="none" strike="noStrike">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18.748.805.555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dirty="0">
                          <a:effectLst/>
                        </a:rPr>
                        <a:t>    29.325.588.757 </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a:effectLst/>
                        </a:rPr>
                        <a:t>56%</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PAD </a:t>
                      </a:r>
                      <a:r>
                        <a:rPr lang="en-US" sz="1200" u="none" strike="noStrike" dirty="0" err="1">
                          <a:effectLst/>
                        </a:rPr>
                        <a:t>keseluruhan</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7"/>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7</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a:effectLst/>
                        </a:rPr>
                        <a:t>TOBA SAMOSIR</a:t>
                      </a:r>
                      <a:endParaRPr lang="en-US" sz="1200" b="1" i="0" u="none" strike="noStrike">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0%</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 </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8"/>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8</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a:effectLst/>
                        </a:rPr>
                        <a:t>DAIRI </a:t>
                      </a:r>
                      <a:endParaRPr lang="en-US" sz="1200" b="1" i="0" u="none" strike="noStrike">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 </a:t>
                      </a:r>
                      <a:endParaRPr lang="en-US" sz="1200" b="0"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0%</a:t>
                      </a:r>
                      <a:endParaRPr lang="en-US" sz="1200" b="0"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 </a:t>
                      </a:r>
                      <a:endParaRPr lang="en-US" sz="1200" b="0"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09"/>
                  </a:ext>
                </a:extLst>
              </a:tr>
              <a:tr h="28502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 </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ctr"/>
                      <a:r>
                        <a:rPr lang="en-US" sz="1200" u="none" strike="noStrike" dirty="0">
                          <a:effectLst/>
                        </a:rPr>
                        <a:t>JUMLAH TOTAL </a:t>
                      </a:r>
                      <a:endParaRPr lang="en-US" sz="1200" b="1" i="0" u="none" strike="noStrike" dirty="0">
                        <a:solidFill>
                          <a:srgbClr val="000000"/>
                        </a:solidFill>
                        <a:effectLst/>
                        <a:latin typeface="Calibri"/>
                      </a:endParaRPr>
                    </a:p>
                  </a:txBody>
                  <a:tcPr marL="1250" marR="1250"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332.909.129.432 </a:t>
                      </a:r>
                      <a:endParaRPr lang="en-US" sz="1200" b="1"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rtl="0" fontAlgn="ctr"/>
                      <a:r>
                        <a:rPr lang="en-US" sz="1200" u="none" strike="noStrike">
                          <a:effectLst/>
                        </a:rPr>
                        <a:t>  596.804.209.525 </a:t>
                      </a:r>
                      <a:endParaRPr lang="en-US" sz="1200" b="1" i="0" u="none" strike="noStrike">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79%</a:t>
                      </a:r>
                      <a:endParaRPr lang="en-US" sz="1200" b="1" i="0" u="none" strike="noStrike" dirty="0">
                        <a:solidFill>
                          <a:srgbClr val="000000"/>
                        </a:solidFill>
                        <a:effectLst/>
                        <a:latin typeface="Calibri"/>
                      </a:endParaRPr>
                    </a:p>
                  </a:txBody>
                  <a:tcPr marL="1250" marR="11244" marT="1250" marB="0"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u="none" strike="noStrike" dirty="0">
                          <a:effectLst/>
                        </a:rPr>
                        <a:t> </a:t>
                      </a:r>
                      <a:endParaRPr lang="en-US" sz="1200" b="1" i="0" u="none" strike="noStrike" dirty="0">
                        <a:solidFill>
                          <a:srgbClr val="000000"/>
                        </a:solidFill>
                        <a:effectLst/>
                        <a:latin typeface="Calibri"/>
                      </a:endParaRPr>
                    </a:p>
                  </a:txBody>
                  <a:tcPr marL="1250" marR="1250" marT="1250" marB="0" anchor="ct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14263256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66B14A1-98B4-45D7-9853-B71E30821DEF}"/>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D34D0896-F003-4757-9BBE-280C896D67AD}"/>
              </a:ext>
            </a:extLst>
          </p:cNvPr>
          <p:cNvSpPr>
            <a:spLocks noGrp="1"/>
          </p:cNvSpPr>
          <p:nvPr>
            <p:ph type="sldNum" sz="quarter" idx="10"/>
          </p:nvPr>
        </p:nvSpPr>
        <p:spPr/>
        <p:txBody>
          <a:bodyPr/>
          <a:lstStyle/>
          <a:p>
            <a:pPr>
              <a:defRPr/>
            </a:pPr>
            <a:fld id="{70ADE3BD-14F6-E248-81BB-AD56D6E7C095}" type="slidenum">
              <a:rPr lang="id-ID" smtClean="0"/>
              <a:pPr>
                <a:defRPr/>
              </a:pPr>
              <a:t>19</a:t>
            </a:fld>
            <a:endParaRPr lang="id-ID"/>
          </a:p>
        </p:txBody>
      </p:sp>
      <p:pic>
        <p:nvPicPr>
          <p:cNvPr id="5" name="Picture 2" descr="C:\Users\pc user\Downloads\2018-01-08-PHOTO-00010777.jpg">
            <a:extLst>
              <a:ext uri="{FF2B5EF4-FFF2-40B4-BE49-F238E27FC236}">
                <a16:creationId xmlns:a16="http://schemas.microsoft.com/office/drawing/2014/main" xmlns="" id="{F194B86E-A459-4C27-B92F-ABE7700BC67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2202" y="676747"/>
            <a:ext cx="3336791" cy="7298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c user\Downloads\2018-01-08-PHOTO-00010777.jpg">
            <a:extLst>
              <a:ext uri="{FF2B5EF4-FFF2-40B4-BE49-F238E27FC236}">
                <a16:creationId xmlns:a16="http://schemas.microsoft.com/office/drawing/2014/main" xmlns="" id="{F1499B3A-BFD3-4A1E-977D-CD337E69D8D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203" y="1455416"/>
            <a:ext cx="3336791" cy="189993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xmlns="" id="{3966673A-F307-4B19-B61F-BC2BC2502C32}"/>
              </a:ext>
            </a:extLst>
          </p:cNvPr>
          <p:cNvSpPr/>
          <p:nvPr/>
        </p:nvSpPr>
        <p:spPr>
          <a:xfrm>
            <a:off x="227940" y="3457504"/>
            <a:ext cx="3151053" cy="1107996"/>
          </a:xfrm>
          <a:prstGeom prst="rect">
            <a:avLst/>
          </a:prstGeom>
        </p:spPr>
        <p:txBody>
          <a:bodyPr wrap="square">
            <a:spAutoFit/>
          </a:bodyPr>
          <a:lstStyle/>
          <a:p>
            <a:pPr defTabSz="1158382">
              <a:defRPr/>
            </a:pPr>
            <a:r>
              <a:rPr lang="sv-SE" sz="1500" b="1" dirty="0">
                <a:solidFill>
                  <a:srgbClr val="FF0000"/>
                </a:solidFill>
              </a:rPr>
              <a:t>Pariwisata Danau Toba Maju, PAD Samosir Naik 81%</a:t>
            </a:r>
            <a:endParaRPr lang="id-ID" altLang="en-US" sz="1500" b="1" dirty="0">
              <a:solidFill>
                <a:prstClr val="black"/>
              </a:solidFill>
              <a:cs typeface="Arial" panose="020B0604020202020204" pitchFamily="34" charset="0"/>
            </a:endParaRPr>
          </a:p>
          <a:p>
            <a:pPr marL="342749" indent="-342749" defTabSz="1158382">
              <a:buFontTx/>
              <a:buAutoNum type="arabicPeriod"/>
              <a:defRPr/>
            </a:pPr>
            <a:r>
              <a:rPr lang="id-ID" altLang="en-US" sz="900" b="1" dirty="0">
                <a:solidFill>
                  <a:prstClr val="black"/>
                </a:solidFill>
                <a:cs typeface="Arial" panose="020B0604020202020204" pitchFamily="34" charset="0"/>
              </a:rPr>
              <a:t>Pajak hotel naik 351%</a:t>
            </a:r>
          </a:p>
          <a:p>
            <a:pPr marL="342749" indent="-342749" defTabSz="1158382">
              <a:buFontTx/>
              <a:buAutoNum type="arabicPeriod"/>
              <a:defRPr/>
            </a:pPr>
            <a:r>
              <a:rPr lang="id-ID" altLang="en-US" sz="900" b="1" dirty="0">
                <a:solidFill>
                  <a:prstClr val="black"/>
                </a:solidFill>
                <a:cs typeface="Arial" panose="020B0604020202020204" pitchFamily="34" charset="0"/>
              </a:rPr>
              <a:t>Pajak restoran naik 84%</a:t>
            </a:r>
          </a:p>
          <a:p>
            <a:pPr marL="342749" indent="-342749" defTabSz="1158382">
              <a:buFontTx/>
              <a:buAutoNum type="arabicPeriod"/>
              <a:defRPr/>
            </a:pPr>
            <a:r>
              <a:rPr lang="id-ID" altLang="en-US" sz="900" b="1" dirty="0">
                <a:solidFill>
                  <a:prstClr val="black"/>
                </a:solidFill>
                <a:cs typeface="Arial" panose="020B0604020202020204" pitchFamily="34" charset="0"/>
              </a:rPr>
              <a:t>Pajak hiburan naik 8.830%</a:t>
            </a:r>
          </a:p>
          <a:p>
            <a:pPr marL="342749" indent="-342749" defTabSz="1158382">
              <a:buFontTx/>
              <a:buAutoNum type="arabicPeriod"/>
              <a:defRPr/>
            </a:pPr>
            <a:r>
              <a:rPr lang="id-ID" altLang="en-US" sz="900" b="1" dirty="0">
                <a:solidFill>
                  <a:prstClr val="black"/>
                </a:solidFill>
                <a:cs typeface="Arial" panose="020B0604020202020204" pitchFamily="34" charset="0"/>
              </a:rPr>
              <a:t>Retribusi jasa usaha naik 63%</a:t>
            </a:r>
          </a:p>
        </p:txBody>
      </p:sp>
      <p:pic>
        <p:nvPicPr>
          <p:cNvPr id="8" name="Picture 2">
            <a:extLst>
              <a:ext uri="{FF2B5EF4-FFF2-40B4-BE49-F238E27FC236}">
                <a16:creationId xmlns:a16="http://schemas.microsoft.com/office/drawing/2014/main" xmlns="" id="{D379C791-0A54-4F0B-9D3B-B588A7FF3F95}"/>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757614" y="862776"/>
            <a:ext cx="3043237" cy="242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a:extLst>
              <a:ext uri="{FF2B5EF4-FFF2-40B4-BE49-F238E27FC236}">
                <a16:creationId xmlns:a16="http://schemas.microsoft.com/office/drawing/2014/main" xmlns="" id="{A067852D-2E09-4E3F-BC55-16B43A428EA3}"/>
              </a:ext>
            </a:extLst>
          </p:cNvPr>
          <p:cNvCxnSpPr>
            <a:cxnSpLocks/>
          </p:cNvCxnSpPr>
          <p:nvPr/>
        </p:nvCxnSpPr>
        <p:spPr>
          <a:xfrm flipV="1">
            <a:off x="3484169" y="862776"/>
            <a:ext cx="0" cy="3909249"/>
          </a:xfrm>
          <a:prstGeom prst="line">
            <a:avLst/>
          </a:prstGeom>
          <a:noFill/>
          <a:ln w="12700" cap="flat" cmpd="sng" algn="ctr">
            <a:solidFill>
              <a:srgbClr val="AA1BE3"/>
            </a:solidFill>
            <a:prstDash val="dash"/>
            <a:miter lim="800000"/>
            <a:headEnd type="oval" w="sm" len="sm"/>
            <a:tailEnd type="oval" w="sm" len="sm"/>
          </a:ln>
          <a:effectLst/>
        </p:spPr>
      </p:cxnSp>
      <p:sp>
        <p:nvSpPr>
          <p:cNvPr id="10" name="Title 2">
            <a:extLst>
              <a:ext uri="{FF2B5EF4-FFF2-40B4-BE49-F238E27FC236}">
                <a16:creationId xmlns:a16="http://schemas.microsoft.com/office/drawing/2014/main" xmlns="" id="{8CB1AF5C-065A-414D-8547-58B15275B543}"/>
              </a:ext>
            </a:extLst>
          </p:cNvPr>
          <p:cNvSpPr txBox="1">
            <a:spLocks/>
          </p:cNvSpPr>
          <p:nvPr/>
        </p:nvSpPr>
        <p:spPr bwMode="auto">
          <a:xfrm>
            <a:off x="42202" y="-2004"/>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700" b="1" dirty="0">
                <a:solidFill>
                  <a:schemeClr val="bg1"/>
                </a:solidFill>
              </a:rPr>
              <a:t>CEO Commitment</a:t>
            </a:r>
          </a:p>
        </p:txBody>
      </p:sp>
      <p:sp>
        <p:nvSpPr>
          <p:cNvPr id="11" name="Rectangle 10">
            <a:extLst>
              <a:ext uri="{FF2B5EF4-FFF2-40B4-BE49-F238E27FC236}">
                <a16:creationId xmlns:a16="http://schemas.microsoft.com/office/drawing/2014/main" xmlns="" id="{59FDE5DC-2BCD-4E1B-8EE2-7CBD0DCADE87}"/>
              </a:ext>
            </a:extLst>
          </p:cNvPr>
          <p:cNvSpPr/>
          <p:nvPr/>
        </p:nvSpPr>
        <p:spPr>
          <a:xfrm>
            <a:off x="3871253" y="3507511"/>
            <a:ext cx="4715535" cy="1015663"/>
          </a:xfrm>
          <a:prstGeom prst="rect">
            <a:avLst/>
          </a:prstGeom>
        </p:spPr>
        <p:txBody>
          <a:bodyPr wrap="square">
            <a:spAutoFit/>
          </a:bodyPr>
          <a:lstStyle/>
          <a:p>
            <a:pPr defTabSz="1158382">
              <a:defRPr/>
            </a:pPr>
            <a:r>
              <a:rPr lang="sv-SE" sz="1500" b="1" dirty="0">
                <a:solidFill>
                  <a:srgbClr val="FF0000"/>
                </a:solidFill>
              </a:rPr>
              <a:t>Pariwisata Banyuwangi </a:t>
            </a:r>
            <a:endParaRPr lang="id-ID" altLang="en-US" sz="900" b="1" dirty="0">
              <a:solidFill>
                <a:prstClr val="black"/>
              </a:solidFill>
              <a:cs typeface="Arial" panose="020B0604020202020204" pitchFamily="34" charset="0"/>
            </a:endParaRPr>
          </a:p>
          <a:p>
            <a:pPr marL="200025" indent="-200025" defTabSz="1158382">
              <a:buFontTx/>
              <a:buAutoNum type="arabicPeriod"/>
              <a:defRPr/>
            </a:pPr>
            <a:r>
              <a:rPr lang="en-US" altLang="en-US" sz="900" b="1" dirty="0" err="1">
                <a:solidFill>
                  <a:prstClr val="black"/>
                </a:solidFill>
                <a:cs typeface="Arial" panose="020B0604020202020204" pitchFamily="34" charset="0"/>
              </a:rPr>
              <a:t>Pertumbuhan</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ekonomi</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tahun</a:t>
            </a:r>
            <a:r>
              <a:rPr lang="en-US" altLang="en-US" sz="900" b="1" dirty="0">
                <a:solidFill>
                  <a:prstClr val="black"/>
                </a:solidFill>
                <a:cs typeface="Arial" panose="020B0604020202020204" pitchFamily="34" charset="0"/>
              </a:rPr>
              <a:t> 2017 </a:t>
            </a:r>
            <a:r>
              <a:rPr lang="en-US" altLang="en-US" sz="900" b="1" dirty="0" err="1">
                <a:solidFill>
                  <a:prstClr val="black"/>
                </a:solidFill>
                <a:cs typeface="Arial" panose="020B0604020202020204" pitchFamily="34" charset="0"/>
              </a:rPr>
              <a:t>Banyuwangi</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melampaui</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pertumbunan</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ekonomi</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Prov</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Jawa</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Timur</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dan</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Nasional</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yaitu</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sebesar</a:t>
            </a:r>
            <a:r>
              <a:rPr lang="en-US" altLang="en-US" sz="900" b="1" dirty="0">
                <a:solidFill>
                  <a:prstClr val="black"/>
                </a:solidFill>
                <a:cs typeface="Arial" panose="020B0604020202020204" pitchFamily="34" charset="0"/>
              </a:rPr>
              <a:t> 5,6%.</a:t>
            </a:r>
          </a:p>
          <a:p>
            <a:pPr marL="200025" indent="-200025" defTabSz="1158382">
              <a:buFontTx/>
              <a:buAutoNum type="arabicPeriod"/>
              <a:defRPr/>
            </a:pPr>
            <a:r>
              <a:rPr lang="en-US" altLang="en-US" sz="900" b="1" dirty="0">
                <a:solidFill>
                  <a:prstClr val="black"/>
                </a:solidFill>
                <a:cs typeface="Arial" panose="020B0604020202020204" pitchFamily="34" charset="0"/>
              </a:rPr>
              <a:t>Total </a:t>
            </a:r>
            <a:r>
              <a:rPr lang="en-US" altLang="en-US" sz="900" b="1" dirty="0" err="1">
                <a:solidFill>
                  <a:prstClr val="black"/>
                </a:solidFill>
                <a:cs typeface="Arial" panose="020B0604020202020204" pitchFamily="34" charset="0"/>
              </a:rPr>
              <a:t>belanja</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wisatawan</a:t>
            </a:r>
            <a:r>
              <a:rPr lang="en-US" altLang="en-US" sz="900" b="1" dirty="0">
                <a:solidFill>
                  <a:prstClr val="black"/>
                </a:solidFill>
                <a:cs typeface="Arial" panose="020B0604020202020204" pitchFamily="34" charset="0"/>
              </a:rPr>
              <a:t> di </a:t>
            </a:r>
            <a:r>
              <a:rPr lang="en-US" altLang="en-US" sz="900" b="1" dirty="0" err="1">
                <a:solidFill>
                  <a:prstClr val="black"/>
                </a:solidFill>
                <a:cs typeface="Arial" panose="020B0604020202020204" pitchFamily="34" charset="0"/>
              </a:rPr>
              <a:t>Banyuwangi</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sebesar</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Rp</a:t>
            </a:r>
            <a:r>
              <a:rPr lang="en-US" altLang="en-US" sz="900" b="1" dirty="0">
                <a:solidFill>
                  <a:prstClr val="black"/>
                </a:solidFill>
                <a:cs typeface="Arial" panose="020B0604020202020204" pitchFamily="34" charset="0"/>
              </a:rPr>
              <a:t>. 7,7 </a:t>
            </a:r>
            <a:r>
              <a:rPr lang="en-US" altLang="en-US" sz="900" b="1" dirty="0" err="1">
                <a:solidFill>
                  <a:prstClr val="black"/>
                </a:solidFill>
                <a:cs typeface="Arial" panose="020B0604020202020204" pitchFamily="34" charset="0"/>
              </a:rPr>
              <a:t>Triliun</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dan</a:t>
            </a:r>
            <a:r>
              <a:rPr lang="en-US" altLang="en-US" sz="900" b="1" dirty="0">
                <a:solidFill>
                  <a:prstClr val="black"/>
                </a:solidFill>
                <a:cs typeface="Arial" panose="020B0604020202020204" pitchFamily="34" charset="0"/>
              </a:rPr>
              <a:t> 98.970 orang </a:t>
            </a:r>
            <a:r>
              <a:rPr lang="en-US" altLang="en-US" sz="900" b="1" dirty="0" err="1">
                <a:solidFill>
                  <a:prstClr val="black"/>
                </a:solidFill>
                <a:cs typeface="Arial" panose="020B0604020202020204" pitchFamily="34" charset="0"/>
              </a:rPr>
              <a:t>Wisman</a:t>
            </a:r>
            <a:r>
              <a:rPr lang="en-US" altLang="en-US" sz="900" b="1" dirty="0">
                <a:solidFill>
                  <a:prstClr val="black"/>
                </a:solidFill>
                <a:cs typeface="Arial" panose="020B0604020202020204" pitchFamily="34" charset="0"/>
              </a:rPr>
              <a:t> </a:t>
            </a:r>
            <a:r>
              <a:rPr lang="en-US" altLang="en-US" sz="900" b="1" dirty="0" err="1">
                <a:solidFill>
                  <a:prstClr val="black"/>
                </a:solidFill>
                <a:cs typeface="Arial" panose="020B0604020202020204" pitchFamily="34" charset="0"/>
              </a:rPr>
              <a:t>dan</a:t>
            </a:r>
            <a:r>
              <a:rPr lang="en-US" altLang="en-US" sz="900" b="1" dirty="0">
                <a:solidFill>
                  <a:prstClr val="black"/>
                </a:solidFill>
                <a:cs typeface="Arial" panose="020B0604020202020204" pitchFamily="34" charset="0"/>
              </a:rPr>
              <a:t> 4,8 </a:t>
            </a:r>
            <a:r>
              <a:rPr lang="en-US" altLang="en-US" sz="900" b="1" dirty="0" err="1">
                <a:solidFill>
                  <a:prstClr val="black"/>
                </a:solidFill>
                <a:cs typeface="Arial" panose="020B0604020202020204" pitchFamily="34" charset="0"/>
              </a:rPr>
              <a:t>juta</a:t>
            </a:r>
            <a:r>
              <a:rPr lang="en-US" altLang="en-US" sz="900" b="1" dirty="0">
                <a:solidFill>
                  <a:prstClr val="black"/>
                </a:solidFill>
                <a:cs typeface="Arial" panose="020B0604020202020204" pitchFamily="34" charset="0"/>
              </a:rPr>
              <a:t> orang </a:t>
            </a:r>
            <a:r>
              <a:rPr lang="en-US" altLang="en-US" sz="900" b="1" dirty="0" err="1">
                <a:solidFill>
                  <a:prstClr val="black"/>
                </a:solidFill>
                <a:cs typeface="Arial" panose="020B0604020202020204" pitchFamily="34" charset="0"/>
              </a:rPr>
              <a:t>Wisnus</a:t>
            </a:r>
            <a:r>
              <a:rPr lang="en-US" altLang="en-US" sz="900" b="1" dirty="0">
                <a:solidFill>
                  <a:prstClr val="black"/>
                </a:solidFill>
                <a:cs typeface="Arial" panose="020B0604020202020204" pitchFamily="34" charset="0"/>
              </a:rPr>
              <a:t>. </a:t>
            </a:r>
          </a:p>
          <a:p>
            <a:pPr marL="135731" indent="-135731" defTabSz="1158382">
              <a:buFontTx/>
              <a:buAutoNum type="arabicPeriod"/>
              <a:defRPr/>
            </a:pPr>
            <a:endParaRPr lang="id-ID" altLang="en-US" sz="900" b="1" dirty="0">
              <a:solidFill>
                <a:prstClr val="black"/>
              </a:solidFill>
              <a:cs typeface="Arial" panose="020B0604020202020204" pitchFamily="34" charset="0"/>
            </a:endParaRPr>
          </a:p>
        </p:txBody>
      </p:sp>
      <p:pic>
        <p:nvPicPr>
          <p:cNvPr id="12" name="Picture 3">
            <a:extLst>
              <a:ext uri="{FF2B5EF4-FFF2-40B4-BE49-F238E27FC236}">
                <a16:creationId xmlns:a16="http://schemas.microsoft.com/office/drawing/2014/main" xmlns="" id="{9E955DF3-9005-4DA8-9274-8ED2DDC9F9C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879431" y="862776"/>
            <a:ext cx="1572158" cy="242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55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11239" y="0"/>
            <a:ext cx="1696562" cy="554497"/>
          </a:xfrm>
          <a:prstGeom prst="rect">
            <a:avLst/>
          </a:prstGeom>
        </p:spPr>
        <p:txBody>
          <a:bodyPr wrap="none" lIns="61408" tIns="30727" rIns="61408" bIns="30727">
            <a:spAutoFit/>
          </a:bodyPr>
          <a:lstStyle/>
          <a:p>
            <a:pPr defTabSz="614655">
              <a:defRPr/>
            </a:pPr>
            <a:r>
              <a:rPr lang="en-US" sz="3200" b="1" kern="0" cap="all" dirty="0">
                <a:solidFill>
                  <a:prstClr val="black"/>
                </a:solidFill>
                <a:latin typeface="Candara" pitchFamily="34" charset="0"/>
                <a:ea typeface="+mn-ea"/>
                <a:cs typeface="Arial" pitchFamily="34" charset="0"/>
              </a:rPr>
              <a:t>outline</a:t>
            </a:r>
            <a:endParaRPr lang="id-ID" sz="3200" b="1" kern="0" cap="all" dirty="0">
              <a:solidFill>
                <a:prstClr val="black"/>
              </a:solidFill>
              <a:latin typeface="Candara" pitchFamily="34" charset="0"/>
              <a:ea typeface="+mn-ea"/>
              <a:cs typeface="Arial" pitchFamily="34" charset="0"/>
            </a:endParaRPr>
          </a:p>
        </p:txBody>
      </p:sp>
      <p:sp>
        <p:nvSpPr>
          <p:cNvPr id="4" name="Rectangle 3"/>
          <p:cNvSpPr/>
          <p:nvPr/>
        </p:nvSpPr>
        <p:spPr>
          <a:xfrm>
            <a:off x="6948488" y="2284415"/>
            <a:ext cx="1079500" cy="86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anchor="ctr"/>
          <a:lstStyle/>
          <a:p>
            <a:pPr algn="ctr" defTabSz="694623">
              <a:defRPr/>
            </a:pPr>
            <a:endParaRPr lang="en-US"/>
          </a:p>
        </p:txBody>
      </p:sp>
      <p:sp>
        <p:nvSpPr>
          <p:cNvPr id="8" name="TextBox 7"/>
          <p:cNvSpPr txBox="1"/>
          <p:nvPr/>
        </p:nvSpPr>
        <p:spPr>
          <a:xfrm>
            <a:off x="2843808" y="699542"/>
            <a:ext cx="5400600" cy="3046988"/>
          </a:xfrm>
          <a:prstGeom prst="rect">
            <a:avLst/>
          </a:prstGeom>
          <a:noFill/>
        </p:spPr>
        <p:txBody>
          <a:bodyPr wrap="square" rtlCol="0">
            <a:spAutoFit/>
          </a:bodyPr>
          <a:lstStyle/>
          <a:p>
            <a:pPr marL="342900" indent="-342900">
              <a:buFont typeface="+mj-lt"/>
              <a:buAutoNum type="arabicPeriod"/>
            </a:pPr>
            <a:r>
              <a:rPr lang="id-ID" sz="1600" b="1" dirty="0">
                <a:latin typeface="Adobe Devanagari" pitchFamily="18" charset="0"/>
                <a:cs typeface="Adobe Devanagari" pitchFamily="18" charset="0"/>
              </a:rPr>
              <a:t>Performansi Pariwisata</a:t>
            </a:r>
          </a:p>
          <a:p>
            <a:pPr marL="342900" indent="-342900">
              <a:buFont typeface="+mj-lt"/>
              <a:buAutoNum type="arabicPeriod"/>
            </a:pPr>
            <a:r>
              <a:rPr lang="id-ID" sz="1600" b="1" dirty="0">
                <a:latin typeface="Adobe Devanagari" pitchFamily="18" charset="0"/>
                <a:cs typeface="Adobe Devanagari" pitchFamily="18" charset="0"/>
              </a:rPr>
              <a:t>Strategi </a:t>
            </a:r>
            <a:r>
              <a:rPr lang="id-ID" sz="1600" b="1">
                <a:latin typeface="Adobe Devanagari" pitchFamily="18" charset="0"/>
                <a:cs typeface="Adobe Devanagari" pitchFamily="18" charset="0"/>
              </a:rPr>
              <a:t>Promosi </a:t>
            </a:r>
            <a:endParaRPr lang="en-AU" sz="1600" b="1" smtClean="0">
              <a:latin typeface="Adobe Devanagari" pitchFamily="18" charset="0"/>
              <a:cs typeface="Adobe Devanagari" pitchFamily="18" charset="0"/>
            </a:endParaRPr>
          </a:p>
          <a:p>
            <a:pPr marL="342900" indent="-342900">
              <a:buFont typeface="+mj-lt"/>
              <a:buAutoNum type="arabicPeriod"/>
            </a:pPr>
            <a:r>
              <a:rPr lang="id-ID" sz="1600" b="1" smtClean="0">
                <a:latin typeface="Adobe Devanagari" pitchFamily="18" charset="0"/>
                <a:cs typeface="Adobe Devanagari" pitchFamily="18" charset="0"/>
              </a:rPr>
              <a:t>Strategi </a:t>
            </a:r>
            <a:r>
              <a:rPr lang="id-ID" sz="1600" b="1" dirty="0">
                <a:latin typeface="Adobe Devanagari" pitchFamily="18" charset="0"/>
                <a:cs typeface="Adobe Devanagari" pitchFamily="18" charset="0"/>
              </a:rPr>
              <a:t>Pengembangan Destinasi Pariwisata</a:t>
            </a:r>
          </a:p>
          <a:p>
            <a:pPr marL="342900" indent="-342900">
              <a:buFont typeface="+mj-lt"/>
              <a:buAutoNum type="arabicPeriod"/>
            </a:pPr>
            <a:r>
              <a:rPr lang="en-GB" sz="1600" b="1" kern="0" dirty="0" err="1">
                <a:solidFill>
                  <a:prstClr val="black"/>
                </a:solidFill>
                <a:latin typeface="Adobe Devanagari" pitchFamily="18" charset="0"/>
                <a:cs typeface="Adobe Devanagari" pitchFamily="18" charset="0"/>
              </a:rPr>
              <a:t>Strategi</a:t>
            </a:r>
            <a:r>
              <a:rPr lang="en-GB" sz="1600" b="1" kern="0" dirty="0">
                <a:solidFill>
                  <a:prstClr val="black"/>
                </a:solidFill>
                <a:latin typeface="Adobe Devanagari" pitchFamily="18" charset="0"/>
                <a:cs typeface="Adobe Devanagari" pitchFamily="18" charset="0"/>
              </a:rPr>
              <a:t> </a:t>
            </a:r>
            <a:r>
              <a:rPr lang="en-GB" sz="1600" b="1" kern="0" dirty="0" err="1">
                <a:solidFill>
                  <a:prstClr val="black"/>
                </a:solidFill>
                <a:latin typeface="Adobe Devanagari" pitchFamily="18" charset="0"/>
                <a:cs typeface="Adobe Devanagari" pitchFamily="18" charset="0"/>
              </a:rPr>
              <a:t>Pengembangan</a:t>
            </a:r>
            <a:r>
              <a:rPr lang="en-GB" sz="1600" b="1" kern="0" dirty="0">
                <a:solidFill>
                  <a:prstClr val="black"/>
                </a:solidFill>
                <a:latin typeface="Adobe Devanagari" pitchFamily="18" charset="0"/>
                <a:cs typeface="Adobe Devanagari" pitchFamily="18" charset="0"/>
              </a:rPr>
              <a:t> </a:t>
            </a:r>
            <a:r>
              <a:rPr lang="en-GB" sz="1600" b="1" kern="0" dirty="0" err="1">
                <a:solidFill>
                  <a:prstClr val="black"/>
                </a:solidFill>
                <a:latin typeface="Adobe Devanagari" pitchFamily="18" charset="0"/>
                <a:cs typeface="Adobe Devanagari" pitchFamily="18" charset="0"/>
              </a:rPr>
              <a:t>Industri</a:t>
            </a:r>
            <a:r>
              <a:rPr lang="en-GB" sz="1600" b="1" kern="0" dirty="0">
                <a:solidFill>
                  <a:prstClr val="black"/>
                </a:solidFill>
                <a:latin typeface="Adobe Devanagari" pitchFamily="18" charset="0"/>
                <a:cs typeface="Adobe Devanagari" pitchFamily="18" charset="0"/>
              </a:rPr>
              <a:t> dan </a:t>
            </a:r>
            <a:r>
              <a:rPr lang="en-GB" sz="1600" b="1" kern="0" dirty="0" err="1">
                <a:solidFill>
                  <a:prstClr val="black"/>
                </a:solidFill>
                <a:latin typeface="Adobe Devanagari" pitchFamily="18" charset="0"/>
                <a:cs typeface="Adobe Devanagari" pitchFamily="18" charset="0"/>
              </a:rPr>
              <a:t>Kelembagaan</a:t>
            </a:r>
            <a:endParaRPr lang="en-US" sz="1600" b="1" dirty="0">
              <a:latin typeface="Adobe Devanagari" pitchFamily="18" charset="0"/>
              <a:cs typeface="Adobe Devanagari" pitchFamily="18" charset="0"/>
            </a:endParaRPr>
          </a:p>
          <a:p>
            <a:pPr marL="342900" indent="-342900">
              <a:buFont typeface="+mj-lt"/>
              <a:buAutoNum type="arabicPeriod"/>
            </a:pPr>
            <a:r>
              <a:rPr lang="id-ID" sz="1600" b="1" smtClean="0">
                <a:latin typeface="Adobe Devanagari" pitchFamily="18" charset="0"/>
                <a:cs typeface="Adobe Devanagari" pitchFamily="18" charset="0"/>
              </a:rPr>
              <a:t>Millennials </a:t>
            </a:r>
            <a:r>
              <a:rPr lang="id-ID" sz="1600" b="1" dirty="0">
                <a:latin typeface="Adobe Devanagari" pitchFamily="18" charset="0"/>
                <a:cs typeface="Adobe Devanagari" pitchFamily="18" charset="0"/>
              </a:rPr>
              <a:t>Tourism</a:t>
            </a:r>
            <a:endParaRPr lang="en-US" sz="1600" b="1" dirty="0">
              <a:latin typeface="Adobe Devanagari" pitchFamily="18" charset="0"/>
              <a:cs typeface="Adobe Devanagari" pitchFamily="18" charset="0"/>
            </a:endParaRPr>
          </a:p>
          <a:p>
            <a:pPr marL="342900" indent="-342900">
              <a:buFont typeface="+mj-lt"/>
              <a:buAutoNum type="arabicPeriod"/>
            </a:pPr>
            <a:r>
              <a:rPr lang="id-ID" sz="1600" b="1" dirty="0">
                <a:latin typeface="Adobe Devanagari" pitchFamily="18" charset="0"/>
                <a:cs typeface="Adobe Devanagari" pitchFamily="18" charset="0"/>
              </a:rPr>
              <a:t>Generasi Pesona Indonesia (GenPI) dan </a:t>
            </a:r>
            <a:r>
              <a:rPr lang="id-ID" sz="1600" b="1">
                <a:latin typeface="Adobe Devanagari" pitchFamily="18" charset="0"/>
                <a:cs typeface="Adobe Devanagari" pitchFamily="18" charset="0"/>
              </a:rPr>
              <a:t>Generasi </a:t>
            </a:r>
            <a:r>
              <a:rPr lang="en-US" sz="1600" b="1" dirty="0">
                <a:latin typeface="Adobe Devanagari" pitchFamily="18" charset="0"/>
                <a:cs typeface="Adobe Devanagari" pitchFamily="18" charset="0"/>
              </a:rPr>
              <a:t> </a:t>
            </a:r>
            <a:r>
              <a:rPr lang="id-ID" sz="1600" b="1" smtClean="0">
                <a:latin typeface="Adobe Devanagari" pitchFamily="18" charset="0"/>
                <a:cs typeface="Adobe Devanagari" pitchFamily="18" charset="0"/>
              </a:rPr>
              <a:t>Wonderful </a:t>
            </a:r>
            <a:r>
              <a:rPr lang="id-ID" sz="1600" b="1" dirty="0">
                <a:latin typeface="Adobe Devanagari" pitchFamily="18" charset="0"/>
                <a:cs typeface="Adobe Devanagari" pitchFamily="18" charset="0"/>
              </a:rPr>
              <a:t>Indonesia </a:t>
            </a:r>
            <a:r>
              <a:rPr lang="id-ID" sz="1600" b="1">
                <a:latin typeface="Adobe Devanagari" pitchFamily="18" charset="0"/>
                <a:cs typeface="Adobe Devanagari" pitchFamily="18" charset="0"/>
              </a:rPr>
              <a:t>(</a:t>
            </a:r>
            <a:r>
              <a:rPr lang="id-ID" sz="1600" b="1" smtClean="0">
                <a:latin typeface="Adobe Devanagari" pitchFamily="18" charset="0"/>
                <a:cs typeface="Adobe Devanagari" pitchFamily="18" charset="0"/>
              </a:rPr>
              <a:t>GenWI)</a:t>
            </a:r>
            <a:endParaRPr lang="en-AU" sz="1600" b="1" smtClean="0">
              <a:latin typeface="Adobe Devanagari" pitchFamily="18" charset="0"/>
              <a:cs typeface="Adobe Devanagari" pitchFamily="18" charset="0"/>
            </a:endParaRPr>
          </a:p>
          <a:p>
            <a:pPr marL="342900" indent="-342900">
              <a:buFont typeface="+mj-lt"/>
              <a:buAutoNum type="arabicPeriod"/>
            </a:pPr>
            <a:r>
              <a:rPr lang="en-AU" sz="1600" b="1" smtClean="0">
                <a:latin typeface="Adobe Devanagari" pitchFamily="18" charset="0"/>
                <a:cs typeface="Adobe Devanagari" pitchFamily="18" charset="0"/>
              </a:rPr>
              <a:t>Rencana Pembangunan Jangka Panjang Daerah (RPJPD) Provinsi Bali Tahun 2005-2025</a:t>
            </a:r>
            <a:endParaRPr lang="en-AU" sz="1600" b="1">
              <a:latin typeface="Adobe Devanagari" pitchFamily="18" charset="0"/>
              <a:cs typeface="Adobe Devanagari" pitchFamily="18" charset="0"/>
            </a:endParaRPr>
          </a:p>
          <a:p>
            <a:pPr marL="788988" indent="-342900">
              <a:buFont typeface="+mj-lt"/>
              <a:buAutoNum type="arabicPeriod"/>
            </a:pPr>
            <a:endParaRPr lang="en-AU" sz="1600" b="1" smtClean="0">
              <a:latin typeface="Adobe Devanagari" pitchFamily="18" charset="0"/>
              <a:cs typeface="Adobe Devanagari" pitchFamily="18" charset="0"/>
            </a:endParaRPr>
          </a:p>
          <a:p>
            <a:pPr marL="446088"/>
            <a:endParaRPr lang="en-AU" sz="1600" b="1" smtClean="0">
              <a:latin typeface="Adobe Devanagari" pitchFamily="18" charset="0"/>
              <a:cs typeface="Adobe Devanagari" pitchFamily="18" charset="0"/>
            </a:endParaRPr>
          </a:p>
          <a:p>
            <a:pPr marL="446088"/>
            <a:endParaRPr lang="en-US" sz="1600" b="1" dirty="0">
              <a:latin typeface="Adobe Devanagari" pitchFamily="18" charset="0"/>
              <a:cs typeface="Adobe Devanagari"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p>
        </p:txBody>
      </p:sp>
      <p:sp>
        <p:nvSpPr>
          <p:cNvPr id="114689" name="Rectangle 1"/>
          <p:cNvSpPr>
            <a:spLocks noChangeArrowheads="1"/>
          </p:cNvSpPr>
          <p:nvPr/>
        </p:nvSpPr>
        <p:spPr bwMode="auto">
          <a:xfrm>
            <a:off x="107504" y="4371950"/>
            <a:ext cx="3990543" cy="43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50" tIns="30747" rIns="61450" bIns="30747">
            <a:spAutoFit/>
          </a:bodyPr>
          <a:lstStyle/>
          <a:p>
            <a:pPr marL="457200" indent="-457200">
              <a:buFont typeface="+mj-lt"/>
              <a:buAutoNum type="alphaUcPeriod"/>
            </a:pPr>
            <a:r>
              <a:rPr lang="id-ID" sz="2400" b="1" dirty="0"/>
              <a:t>Performansi Pariwisata</a:t>
            </a:r>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9894" y="4610160"/>
            <a:ext cx="506412" cy="357187"/>
          </a:xfrm>
          <a:prstGeom prst="rect">
            <a:avLst/>
          </a:prstGeom>
        </p:spPr>
        <p:txBody>
          <a:bodyPr/>
          <a:lstStyle/>
          <a:p>
            <a:pPr defTabSz="694852">
              <a:defRPr/>
            </a:pPr>
            <a:fld id="{70ADE3BD-14F6-E248-81BB-AD56D6E7C095}" type="slidenum">
              <a:rPr lang="id-ID" sz="1425">
                <a:solidFill>
                  <a:schemeClr val="tx1"/>
                </a:solidFill>
              </a:rPr>
              <a:pPr defTabSz="694852">
                <a:defRPr/>
              </a:pPr>
              <a:t>22</a:t>
            </a:fld>
            <a:endParaRPr lang="id-ID" sz="1425" dirty="0">
              <a:solidFill>
                <a:schemeClr val="tx1"/>
              </a:solidFill>
            </a:endParaRPr>
          </a:p>
        </p:txBody>
      </p:sp>
      <p:cxnSp>
        <p:nvCxnSpPr>
          <p:cNvPr id="7" name="Straight Connector 6"/>
          <p:cNvCxnSpPr/>
          <p:nvPr/>
        </p:nvCxnSpPr>
        <p:spPr>
          <a:xfrm>
            <a:off x="2773907" y="666157"/>
            <a:ext cx="20472" cy="4215445"/>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999897" y="686271"/>
            <a:ext cx="20472" cy="4195331"/>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Box 3"/>
          <p:cNvSpPr txBox="1">
            <a:spLocks noChangeArrowheads="1"/>
          </p:cNvSpPr>
          <p:nvPr/>
        </p:nvSpPr>
        <p:spPr bwMode="auto">
          <a:xfrm>
            <a:off x="174427" y="699543"/>
            <a:ext cx="2326780" cy="98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508" tIns="30776" rIns="61508" bIns="30776">
            <a:spAutoFit/>
          </a:bodyPr>
          <a:lstStyle>
            <a:lvl1pPr defTabSz="615950">
              <a:lnSpc>
                <a:spcPct val="90000"/>
              </a:lnSpc>
              <a:spcBef>
                <a:spcPts val="675"/>
              </a:spcBef>
              <a:buFont typeface="Arial" pitchFamily="34" charset="0"/>
              <a:buChar char="•"/>
              <a:defRPr sz="1400">
                <a:solidFill>
                  <a:schemeClr val="tx1"/>
                </a:solidFill>
                <a:latin typeface="Calibri" pitchFamily="34" charset="0"/>
              </a:defRPr>
            </a:lvl1pPr>
            <a:lvl2pPr marL="742950" indent="-285750" defTabSz="615950">
              <a:lnSpc>
                <a:spcPct val="90000"/>
              </a:lnSpc>
              <a:spcBef>
                <a:spcPts val="338"/>
              </a:spcBef>
              <a:buFont typeface="Arial" pitchFamily="34" charset="0"/>
              <a:buChar char="•"/>
              <a:defRPr>
                <a:solidFill>
                  <a:schemeClr val="tx1"/>
                </a:solidFill>
                <a:latin typeface="Calibri" pitchFamily="34" charset="0"/>
              </a:defRPr>
            </a:lvl2pPr>
            <a:lvl3pPr marL="1143000" indent="-228600" defTabSz="615950">
              <a:lnSpc>
                <a:spcPct val="90000"/>
              </a:lnSpc>
              <a:spcBef>
                <a:spcPts val="338"/>
              </a:spcBef>
              <a:buFont typeface="Arial" pitchFamily="34" charset="0"/>
              <a:buChar char="•"/>
              <a:defRPr sz="1000">
                <a:solidFill>
                  <a:schemeClr val="tx1"/>
                </a:solidFill>
                <a:latin typeface="Calibri" pitchFamily="34" charset="0"/>
              </a:defRPr>
            </a:lvl3pPr>
            <a:lvl4pPr marL="1600200" indent="-228600" defTabSz="615950">
              <a:lnSpc>
                <a:spcPct val="90000"/>
              </a:lnSpc>
              <a:spcBef>
                <a:spcPts val="338"/>
              </a:spcBef>
              <a:buFont typeface="Arial" pitchFamily="34" charset="0"/>
              <a:buChar char="•"/>
              <a:defRPr sz="900">
                <a:solidFill>
                  <a:schemeClr val="tx1"/>
                </a:solidFill>
                <a:latin typeface="Calibri" pitchFamily="34" charset="0"/>
              </a:defRPr>
            </a:lvl4pPr>
            <a:lvl5pPr marL="2057400" indent="-228600" defTabSz="615950">
              <a:lnSpc>
                <a:spcPct val="90000"/>
              </a:lnSpc>
              <a:spcBef>
                <a:spcPts val="338"/>
              </a:spcBef>
              <a:buFont typeface="Arial" pitchFamily="34" charset="0"/>
              <a:buChar char="•"/>
              <a:defRPr sz="900">
                <a:solidFill>
                  <a:schemeClr val="tx1"/>
                </a:solidFill>
                <a:latin typeface="Calibri" pitchFamily="34" charset="0"/>
              </a:defRPr>
            </a:lvl5pPr>
            <a:lvl6pPr marL="25146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6pPr>
            <a:lvl7pPr marL="29718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7pPr>
            <a:lvl8pPr marL="34290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8pPr>
            <a:lvl9pPr marL="38862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9pPr>
          </a:lstStyle>
          <a:p>
            <a:pPr algn="ctr" defTabSz="615695">
              <a:lnSpc>
                <a:spcPct val="100000"/>
              </a:lnSpc>
              <a:spcBef>
                <a:spcPct val="0"/>
              </a:spcBef>
              <a:buNone/>
              <a:defRPr/>
            </a:pPr>
            <a:r>
              <a:rPr lang="en-US" altLang="id-ID" sz="1500" b="1" dirty="0" err="1">
                <a:solidFill>
                  <a:srgbClr val="000000"/>
                </a:solidFill>
                <a:cs typeface="Arial" pitchFamily="34" charset="0"/>
              </a:rPr>
              <a:t>Selama</a:t>
            </a:r>
            <a:r>
              <a:rPr lang="en-US" altLang="id-ID" sz="1500" b="1" dirty="0">
                <a:solidFill>
                  <a:srgbClr val="000000"/>
                </a:solidFill>
                <a:cs typeface="Arial" pitchFamily="34" charset="0"/>
              </a:rPr>
              <a:t> 201</a:t>
            </a:r>
            <a:r>
              <a:rPr lang="id-ID" altLang="id-ID" sz="1500" b="1" dirty="0">
                <a:solidFill>
                  <a:srgbClr val="000000"/>
                </a:solidFill>
                <a:cs typeface="Arial" pitchFamily="34" charset="0"/>
              </a:rPr>
              <a:t>6</a:t>
            </a:r>
            <a:r>
              <a:rPr lang="en-US" altLang="id-ID" sz="1500" b="1" dirty="0">
                <a:solidFill>
                  <a:srgbClr val="000000"/>
                </a:solidFill>
                <a:cs typeface="Arial" pitchFamily="34" charset="0"/>
              </a:rPr>
              <a:t>, </a:t>
            </a:r>
            <a:r>
              <a:rPr lang="en-US" altLang="id-ID" sz="1500" b="1" i="1" dirty="0">
                <a:solidFill>
                  <a:srgbClr val="000000"/>
                </a:solidFill>
                <a:cs typeface="Arial" pitchFamily="34" charset="0"/>
              </a:rPr>
              <a:t>Wonderful</a:t>
            </a:r>
            <a:r>
              <a:rPr lang="en-US" altLang="id-ID" sz="1500" b="1" dirty="0">
                <a:solidFill>
                  <a:srgbClr val="000000"/>
                </a:solidFill>
                <a:cs typeface="Arial" pitchFamily="34" charset="0"/>
              </a:rPr>
              <a:t> </a:t>
            </a:r>
            <a:r>
              <a:rPr lang="en-US" altLang="id-ID" sz="1500" b="1" i="1" dirty="0">
                <a:solidFill>
                  <a:srgbClr val="000000"/>
                </a:solidFill>
                <a:cs typeface="Arial" pitchFamily="34" charset="0"/>
              </a:rPr>
              <a:t>Indonesia</a:t>
            </a:r>
            <a:r>
              <a:rPr lang="en-US" altLang="id-ID" sz="1500" b="1" dirty="0">
                <a:solidFill>
                  <a:srgbClr val="000000"/>
                </a:solidFill>
                <a:cs typeface="Arial" pitchFamily="34" charset="0"/>
              </a:rPr>
              <a:t> </a:t>
            </a:r>
            <a:r>
              <a:rPr lang="en-US" altLang="id-ID" sz="1500" b="1" dirty="0" err="1">
                <a:solidFill>
                  <a:srgbClr val="000000"/>
                </a:solidFill>
                <a:cs typeface="Arial" pitchFamily="34" charset="0"/>
              </a:rPr>
              <a:t>menerima</a:t>
            </a:r>
            <a:r>
              <a:rPr lang="en-US" altLang="id-ID" sz="1500" b="1" dirty="0">
                <a:solidFill>
                  <a:srgbClr val="000000"/>
                </a:solidFill>
                <a:cs typeface="Arial" pitchFamily="34" charset="0"/>
              </a:rPr>
              <a:t> </a:t>
            </a:r>
            <a:r>
              <a:rPr lang="id-ID" altLang="id-ID" sz="1500" b="1" dirty="0">
                <a:solidFill>
                  <a:srgbClr val="FF0000"/>
                </a:solidFill>
                <a:cs typeface="Arial" pitchFamily="34" charset="0"/>
              </a:rPr>
              <a:t>46</a:t>
            </a:r>
            <a:r>
              <a:rPr lang="en-US" altLang="id-ID" sz="1500" b="1" dirty="0">
                <a:solidFill>
                  <a:srgbClr val="FF0000"/>
                </a:solidFill>
                <a:cs typeface="Arial" pitchFamily="34" charset="0"/>
              </a:rPr>
              <a:t> </a:t>
            </a:r>
            <a:r>
              <a:rPr lang="en-US" altLang="id-ID" sz="1500" b="1" dirty="0" err="1">
                <a:solidFill>
                  <a:srgbClr val="FF0000"/>
                </a:solidFill>
                <a:cs typeface="Arial" pitchFamily="34" charset="0"/>
              </a:rPr>
              <a:t>penghargaan</a:t>
            </a:r>
            <a:r>
              <a:rPr lang="en-US" altLang="id-ID" sz="1500" b="1" dirty="0">
                <a:solidFill>
                  <a:srgbClr val="FF0000"/>
                </a:solidFill>
                <a:cs typeface="Arial" pitchFamily="34" charset="0"/>
              </a:rPr>
              <a:t> </a:t>
            </a:r>
            <a:r>
              <a:rPr lang="en-US" altLang="id-ID" sz="1500" b="1" dirty="0" err="1">
                <a:solidFill>
                  <a:srgbClr val="000000"/>
                </a:solidFill>
                <a:cs typeface="Arial" pitchFamily="34" charset="0"/>
              </a:rPr>
              <a:t>pada</a:t>
            </a:r>
            <a:r>
              <a:rPr lang="en-US" altLang="id-ID" sz="1500" b="1" dirty="0">
                <a:solidFill>
                  <a:srgbClr val="000000"/>
                </a:solidFill>
                <a:cs typeface="Arial" pitchFamily="34" charset="0"/>
              </a:rPr>
              <a:t> </a:t>
            </a:r>
            <a:r>
              <a:rPr lang="en-US" altLang="id-ID" sz="1500" b="1" dirty="0" err="1">
                <a:solidFill>
                  <a:srgbClr val="000000"/>
                </a:solidFill>
                <a:cs typeface="Arial" pitchFamily="34" charset="0"/>
              </a:rPr>
              <a:t>berbagai</a:t>
            </a:r>
            <a:r>
              <a:rPr lang="en-US" altLang="id-ID" sz="1500" b="1" dirty="0">
                <a:solidFill>
                  <a:srgbClr val="000000"/>
                </a:solidFill>
                <a:cs typeface="Arial" pitchFamily="34" charset="0"/>
              </a:rPr>
              <a:t> event di </a:t>
            </a:r>
            <a:r>
              <a:rPr lang="en-US" altLang="id-ID" sz="1500" b="1" dirty="0">
                <a:solidFill>
                  <a:srgbClr val="FF0000"/>
                </a:solidFill>
                <a:cs typeface="Arial" pitchFamily="34" charset="0"/>
              </a:rPr>
              <a:t>22 </a:t>
            </a:r>
            <a:r>
              <a:rPr lang="en-US" altLang="id-ID" sz="1500" b="1" dirty="0" err="1">
                <a:solidFill>
                  <a:srgbClr val="FF0000"/>
                </a:solidFill>
                <a:cs typeface="Arial" pitchFamily="34" charset="0"/>
              </a:rPr>
              <a:t>negara</a:t>
            </a:r>
            <a:r>
              <a:rPr lang="id-ID" altLang="id-ID" sz="1500" b="1" dirty="0">
                <a:solidFill>
                  <a:srgbClr val="FF0000"/>
                </a:solidFill>
                <a:cs typeface="Arial" pitchFamily="34" charset="0"/>
              </a:rPr>
              <a:t>.</a:t>
            </a:r>
            <a:r>
              <a:rPr lang="en-US" altLang="id-ID" sz="1500" b="1" dirty="0">
                <a:solidFill>
                  <a:srgbClr val="000000"/>
                </a:solidFill>
                <a:cs typeface="Arial" pitchFamily="34" charset="0"/>
              </a:rPr>
              <a:t>  </a:t>
            </a:r>
          </a:p>
        </p:txBody>
      </p:sp>
      <p:pic>
        <p:nvPicPr>
          <p:cNvPr id="14" name="Picture 1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171" y="1790836"/>
            <a:ext cx="1870541" cy="1767115"/>
          </a:xfrm>
          <a:prstGeom prst="rect">
            <a:avLst/>
          </a:prstGeom>
        </p:spPr>
      </p:pic>
      <p:pic>
        <p:nvPicPr>
          <p:cNvPr id="15" name="Picture 2" descr="C:\Users\pc user\Downloads\IMG_0400.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02315" y="3283239"/>
            <a:ext cx="1097477" cy="1332650"/>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813050" y="699542"/>
            <a:ext cx="2977473" cy="992541"/>
          </a:xfrm>
          <a:prstGeom prst="rect">
            <a:avLst/>
          </a:prstGeom>
          <a:noFill/>
        </p:spPr>
        <p:txBody>
          <a:bodyPr wrap="square" lIns="68519" tIns="34271" rIns="68519" bIns="34271" rtlCol="0">
            <a:spAutoFit/>
          </a:bodyPr>
          <a:lstStyle/>
          <a:p>
            <a:pPr algn="ctr" defTabSz="685102">
              <a:defRPr/>
            </a:pPr>
            <a:r>
              <a:rPr lang="en-ID" sz="1500" b="1" dirty="0" err="1">
                <a:solidFill>
                  <a:prstClr val="black"/>
                </a:solidFill>
                <a:cs typeface="Arial" pitchFamily="34" charset="0"/>
              </a:rPr>
              <a:t>Selama</a:t>
            </a:r>
            <a:r>
              <a:rPr lang="en-ID" sz="1500" b="1" dirty="0">
                <a:solidFill>
                  <a:prstClr val="black"/>
                </a:solidFill>
                <a:cs typeface="Arial" pitchFamily="34" charset="0"/>
              </a:rPr>
              <a:t> 2017</a:t>
            </a:r>
            <a:r>
              <a:rPr lang="en-US" sz="1500" b="1" dirty="0">
                <a:solidFill>
                  <a:prstClr val="black"/>
                </a:solidFill>
                <a:cs typeface="Arial" pitchFamily="34" charset="0"/>
              </a:rPr>
              <a:t>, Wonderful Indonesia </a:t>
            </a:r>
            <a:r>
              <a:rPr lang="en-US" sz="1500" b="1" dirty="0" err="1">
                <a:solidFill>
                  <a:prstClr val="black"/>
                </a:solidFill>
                <a:cs typeface="Arial" pitchFamily="34" charset="0"/>
              </a:rPr>
              <a:t>menerima</a:t>
            </a:r>
            <a:r>
              <a:rPr lang="en-US" sz="1500" b="1" dirty="0">
                <a:solidFill>
                  <a:prstClr val="black"/>
                </a:solidFill>
                <a:cs typeface="Arial" pitchFamily="34" charset="0"/>
              </a:rPr>
              <a:t> </a:t>
            </a:r>
            <a:r>
              <a:rPr lang="en-US" sz="1500" b="1" dirty="0">
                <a:solidFill>
                  <a:srgbClr val="FF0000"/>
                </a:solidFill>
                <a:cs typeface="Arial" pitchFamily="34" charset="0"/>
              </a:rPr>
              <a:t>27 </a:t>
            </a:r>
            <a:r>
              <a:rPr lang="en-US" sz="1500" b="1" dirty="0" err="1">
                <a:solidFill>
                  <a:srgbClr val="FF0000"/>
                </a:solidFill>
                <a:cs typeface="Arial" pitchFamily="34" charset="0"/>
              </a:rPr>
              <a:t>penghargaan</a:t>
            </a:r>
            <a:r>
              <a:rPr lang="en-US" sz="1500" b="1" dirty="0">
                <a:solidFill>
                  <a:srgbClr val="FF0000"/>
                </a:solidFill>
                <a:cs typeface="Arial" pitchFamily="34" charset="0"/>
              </a:rPr>
              <a:t> </a:t>
            </a:r>
            <a:r>
              <a:rPr lang="en-US" sz="1500" b="1" dirty="0" err="1">
                <a:solidFill>
                  <a:prstClr val="black"/>
                </a:solidFill>
                <a:cs typeface="Arial" pitchFamily="34" charset="0"/>
              </a:rPr>
              <a:t>pada</a:t>
            </a:r>
            <a:r>
              <a:rPr lang="en-US" sz="1500" b="1" dirty="0">
                <a:solidFill>
                  <a:prstClr val="black"/>
                </a:solidFill>
                <a:cs typeface="Arial" pitchFamily="34" charset="0"/>
              </a:rPr>
              <a:t> </a:t>
            </a:r>
            <a:r>
              <a:rPr lang="en-US" sz="1500" b="1" dirty="0" err="1">
                <a:solidFill>
                  <a:prstClr val="black"/>
                </a:solidFill>
                <a:cs typeface="Arial" pitchFamily="34" charset="0"/>
              </a:rPr>
              <a:t>berbagai</a:t>
            </a:r>
            <a:r>
              <a:rPr lang="en-US" sz="1500" b="1" dirty="0">
                <a:solidFill>
                  <a:prstClr val="black"/>
                </a:solidFill>
                <a:cs typeface="Arial" pitchFamily="34" charset="0"/>
              </a:rPr>
              <a:t> event</a:t>
            </a:r>
            <a:r>
              <a:rPr lang="id-ID" sz="1500" b="1" dirty="0">
                <a:solidFill>
                  <a:prstClr val="black"/>
                </a:solidFill>
                <a:cs typeface="Arial" pitchFamily="34" charset="0"/>
              </a:rPr>
              <a:t> </a:t>
            </a:r>
            <a:r>
              <a:rPr lang="en-US" sz="1500" b="1" dirty="0">
                <a:solidFill>
                  <a:srgbClr val="FF0000"/>
                </a:solidFill>
                <a:cs typeface="Arial" pitchFamily="34" charset="0"/>
              </a:rPr>
              <a:t>di</a:t>
            </a:r>
            <a:r>
              <a:rPr lang="en-US" sz="1500" b="1" dirty="0">
                <a:solidFill>
                  <a:prstClr val="black"/>
                </a:solidFill>
                <a:cs typeface="Arial" pitchFamily="34" charset="0"/>
              </a:rPr>
              <a:t> </a:t>
            </a:r>
            <a:r>
              <a:rPr lang="en-US" sz="1500" b="1" dirty="0">
                <a:solidFill>
                  <a:srgbClr val="FF0000"/>
                </a:solidFill>
                <a:cs typeface="Arial" pitchFamily="34" charset="0"/>
              </a:rPr>
              <a:t>13 </a:t>
            </a:r>
            <a:r>
              <a:rPr lang="en-US" sz="1500" b="1" dirty="0" err="1">
                <a:solidFill>
                  <a:srgbClr val="FF0000"/>
                </a:solidFill>
                <a:cs typeface="Arial" pitchFamily="34" charset="0"/>
              </a:rPr>
              <a:t>negara</a:t>
            </a:r>
            <a:r>
              <a:rPr lang="en-US" sz="1500" b="1" dirty="0">
                <a:solidFill>
                  <a:srgbClr val="FF0000"/>
                </a:solidFill>
                <a:cs typeface="Arial" pitchFamily="34" charset="0"/>
              </a:rPr>
              <a:t>.</a:t>
            </a:r>
            <a:r>
              <a:rPr lang="en-US" sz="1500" b="1" dirty="0">
                <a:solidFill>
                  <a:prstClr val="black"/>
                </a:solidFill>
                <a:cs typeface="Arial" pitchFamily="34" charset="0"/>
              </a:rPr>
              <a:t>  </a:t>
            </a:r>
          </a:p>
        </p:txBody>
      </p:sp>
      <p:pic>
        <p:nvPicPr>
          <p:cNvPr id="17" name="Picture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12475" y="1793783"/>
            <a:ext cx="1740377" cy="1644518"/>
          </a:xfrm>
          <a:prstGeom prst="rect">
            <a:avLst/>
          </a:prstGeom>
        </p:spPr>
      </p:pic>
      <p:pic>
        <p:nvPicPr>
          <p:cNvPr id="18" name="Picture 11"/>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904437" y="3260261"/>
            <a:ext cx="1926449" cy="136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6161265" y="699543"/>
            <a:ext cx="2817659" cy="1223410"/>
          </a:xfrm>
          <a:prstGeom prst="rect">
            <a:avLst/>
          </a:prstGeom>
          <a:noFill/>
        </p:spPr>
        <p:txBody>
          <a:bodyPr wrap="square" lIns="68556" tIns="34289" rIns="68556" bIns="34289" rtlCol="0">
            <a:spAutoFit/>
          </a:bodyPr>
          <a:lstStyle/>
          <a:p>
            <a:pPr algn="ctr" defTabSz="692778">
              <a:defRPr/>
            </a:pPr>
            <a:r>
              <a:rPr lang="en-US" sz="1500" b="1" dirty="0">
                <a:solidFill>
                  <a:prstClr val="black"/>
                </a:solidFill>
                <a:cs typeface="Arial" pitchFamily="34" charset="0"/>
              </a:rPr>
              <a:t>“</a:t>
            </a:r>
            <a:r>
              <a:rPr lang="id-ID" sz="1500" b="1" dirty="0">
                <a:solidFill>
                  <a:prstClr val="black"/>
                </a:solidFill>
                <a:cs typeface="Arial" pitchFamily="34" charset="0"/>
              </a:rPr>
              <a:t>Hingga November </a:t>
            </a:r>
            <a:r>
              <a:rPr lang="en-US" sz="1500" b="1" dirty="0">
                <a:solidFill>
                  <a:prstClr val="black"/>
                </a:solidFill>
                <a:cs typeface="Arial" pitchFamily="34" charset="0"/>
              </a:rPr>
              <a:t>2018, Wonderful Indonesia </a:t>
            </a:r>
            <a:r>
              <a:rPr lang="en-ID" sz="1500" b="1" dirty="0" err="1">
                <a:solidFill>
                  <a:prstClr val="black"/>
                </a:solidFill>
                <a:cs typeface="Arial" pitchFamily="34" charset="0"/>
              </a:rPr>
              <a:t>menerima</a:t>
            </a:r>
            <a:endParaRPr lang="id-ID" sz="1500" b="1" dirty="0">
              <a:solidFill>
                <a:prstClr val="black"/>
              </a:solidFill>
              <a:cs typeface="Arial" pitchFamily="34" charset="0"/>
            </a:endParaRPr>
          </a:p>
          <a:p>
            <a:pPr algn="ctr" defTabSz="692778">
              <a:defRPr/>
            </a:pPr>
            <a:r>
              <a:rPr lang="id-ID" sz="1500" b="1" dirty="0">
                <a:solidFill>
                  <a:srgbClr val="FF0000"/>
                </a:solidFill>
                <a:cs typeface="Arial" pitchFamily="34" charset="0"/>
              </a:rPr>
              <a:t>66</a:t>
            </a:r>
            <a:r>
              <a:rPr lang="en-US" sz="1500" b="1" dirty="0">
                <a:solidFill>
                  <a:srgbClr val="FF0000"/>
                </a:solidFill>
                <a:cs typeface="Arial" pitchFamily="34" charset="0"/>
              </a:rPr>
              <a:t> </a:t>
            </a:r>
            <a:r>
              <a:rPr lang="en-ID" sz="1500" b="1" dirty="0" err="1">
                <a:solidFill>
                  <a:srgbClr val="FF0000"/>
                </a:solidFill>
                <a:cs typeface="Arial" pitchFamily="34" charset="0"/>
              </a:rPr>
              <a:t>penghargaan</a:t>
            </a:r>
            <a:r>
              <a:rPr lang="id-ID" sz="1500" b="1" dirty="0">
                <a:solidFill>
                  <a:srgbClr val="FF0000"/>
                </a:solidFill>
                <a:cs typeface="Arial" pitchFamily="34" charset="0"/>
              </a:rPr>
              <a:t> </a:t>
            </a:r>
            <a:r>
              <a:rPr lang="id-ID" sz="1500" b="1" dirty="0">
                <a:solidFill>
                  <a:prstClr val="black"/>
                </a:solidFill>
                <a:cs typeface="Arial" pitchFamily="34" charset="0"/>
              </a:rPr>
              <a:t>pada berbagai event </a:t>
            </a:r>
            <a:r>
              <a:rPr lang="en-ID" sz="1500" b="1" dirty="0">
                <a:solidFill>
                  <a:prstClr val="black"/>
                </a:solidFill>
                <a:cs typeface="Arial" pitchFamily="34" charset="0"/>
              </a:rPr>
              <a:t>di</a:t>
            </a:r>
            <a:r>
              <a:rPr lang="en-US" sz="1500" b="1" dirty="0">
                <a:solidFill>
                  <a:prstClr val="black"/>
                </a:solidFill>
                <a:cs typeface="Arial" pitchFamily="34" charset="0"/>
              </a:rPr>
              <a:t> </a:t>
            </a:r>
            <a:r>
              <a:rPr lang="id-ID" sz="1500" b="1" dirty="0">
                <a:solidFill>
                  <a:srgbClr val="FF0000"/>
                </a:solidFill>
                <a:cs typeface="Arial" pitchFamily="34" charset="0"/>
              </a:rPr>
              <a:t>15</a:t>
            </a:r>
            <a:r>
              <a:rPr lang="en-US" sz="1500" b="1" dirty="0">
                <a:solidFill>
                  <a:srgbClr val="FF0000"/>
                </a:solidFill>
                <a:cs typeface="Arial" pitchFamily="34" charset="0"/>
              </a:rPr>
              <a:t> </a:t>
            </a:r>
            <a:r>
              <a:rPr lang="en-ID" sz="1500" b="1" dirty="0" err="1">
                <a:solidFill>
                  <a:srgbClr val="FF0000"/>
                </a:solidFill>
                <a:cs typeface="Arial" pitchFamily="34" charset="0"/>
              </a:rPr>
              <a:t>negara</a:t>
            </a:r>
            <a:r>
              <a:rPr lang="en-US" sz="1500" b="1" dirty="0">
                <a:solidFill>
                  <a:prstClr val="black"/>
                </a:solidFill>
                <a:cs typeface="Arial" pitchFamily="34" charset="0"/>
              </a:rPr>
              <a:t>”</a:t>
            </a:r>
            <a:endParaRPr lang="id-ID" sz="1500" b="1" dirty="0">
              <a:solidFill>
                <a:prstClr val="black"/>
              </a:solidFill>
              <a:cs typeface="Arial" pitchFamily="34" charset="0"/>
            </a:endParaRPr>
          </a:p>
        </p:txBody>
      </p:sp>
      <p:pic>
        <p:nvPicPr>
          <p:cNvPr id="20" name="Picture 19">
            <a:extLst>
              <a:ext uri="{FF2B5EF4-FFF2-40B4-BE49-F238E27FC236}">
                <a16:creationId xmlns:a16="http://schemas.microsoft.com/office/drawing/2014/main" xmlns="" id="{8D4A4922-A16B-46AE-AEBC-4AADCBFE115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492523" y="2038845"/>
            <a:ext cx="1719589" cy="1443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Picture 2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51039" y="3529988"/>
            <a:ext cx="1541441" cy="10850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5"/>
          <p:cNvSpPr>
            <a:spLocks noChangeArrowheads="1"/>
          </p:cNvSpPr>
          <p:nvPr/>
        </p:nvSpPr>
        <p:spPr bwMode="auto">
          <a:xfrm>
            <a:off x="19167" y="95137"/>
            <a:ext cx="7440967" cy="33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8846" tIns="39418" rIns="78846" bIns="39418">
            <a:spAutoFit/>
          </a:bodyPr>
          <a:lstStyle>
            <a:lvl1pPr defTabSz="615950">
              <a:lnSpc>
                <a:spcPct val="90000"/>
              </a:lnSpc>
              <a:spcBef>
                <a:spcPts val="675"/>
              </a:spcBef>
              <a:buFont typeface="Arial" pitchFamily="34" charset="0"/>
              <a:buChar char="•"/>
              <a:defRPr sz="1400">
                <a:solidFill>
                  <a:schemeClr val="tx1"/>
                </a:solidFill>
                <a:latin typeface="Calibri" pitchFamily="34" charset="0"/>
              </a:defRPr>
            </a:lvl1pPr>
            <a:lvl2pPr marL="742950" indent="-285750" defTabSz="615950">
              <a:lnSpc>
                <a:spcPct val="90000"/>
              </a:lnSpc>
              <a:spcBef>
                <a:spcPts val="338"/>
              </a:spcBef>
              <a:buFont typeface="Arial" pitchFamily="34" charset="0"/>
              <a:buChar char="•"/>
              <a:defRPr>
                <a:solidFill>
                  <a:schemeClr val="tx1"/>
                </a:solidFill>
                <a:latin typeface="Calibri" pitchFamily="34" charset="0"/>
              </a:defRPr>
            </a:lvl2pPr>
            <a:lvl3pPr marL="1143000" indent="-228600" defTabSz="615950">
              <a:lnSpc>
                <a:spcPct val="90000"/>
              </a:lnSpc>
              <a:spcBef>
                <a:spcPts val="338"/>
              </a:spcBef>
              <a:buFont typeface="Arial" pitchFamily="34" charset="0"/>
              <a:buChar char="•"/>
              <a:defRPr sz="1000">
                <a:solidFill>
                  <a:schemeClr val="tx1"/>
                </a:solidFill>
                <a:latin typeface="Calibri" pitchFamily="34" charset="0"/>
              </a:defRPr>
            </a:lvl3pPr>
            <a:lvl4pPr marL="1600200" indent="-228600" defTabSz="615950">
              <a:lnSpc>
                <a:spcPct val="90000"/>
              </a:lnSpc>
              <a:spcBef>
                <a:spcPts val="338"/>
              </a:spcBef>
              <a:buFont typeface="Arial" pitchFamily="34" charset="0"/>
              <a:buChar char="•"/>
              <a:defRPr sz="900">
                <a:solidFill>
                  <a:schemeClr val="tx1"/>
                </a:solidFill>
                <a:latin typeface="Calibri" pitchFamily="34" charset="0"/>
              </a:defRPr>
            </a:lvl4pPr>
            <a:lvl5pPr marL="2057400" indent="-228600" defTabSz="615950">
              <a:lnSpc>
                <a:spcPct val="90000"/>
              </a:lnSpc>
              <a:spcBef>
                <a:spcPts val="338"/>
              </a:spcBef>
              <a:buFont typeface="Arial" pitchFamily="34" charset="0"/>
              <a:buChar char="•"/>
              <a:defRPr sz="900">
                <a:solidFill>
                  <a:schemeClr val="tx1"/>
                </a:solidFill>
                <a:latin typeface="Calibri" pitchFamily="34" charset="0"/>
              </a:defRPr>
            </a:lvl5pPr>
            <a:lvl6pPr marL="25146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6pPr>
            <a:lvl7pPr marL="29718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7pPr>
            <a:lvl8pPr marL="34290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8pPr>
            <a:lvl9pPr marL="3886200" indent="-228600" defTabSz="615950" eaLnBrk="0" fontAlgn="base" hangingPunct="0">
              <a:lnSpc>
                <a:spcPct val="90000"/>
              </a:lnSpc>
              <a:spcBef>
                <a:spcPts val="338"/>
              </a:spcBef>
              <a:spcAft>
                <a:spcPct val="0"/>
              </a:spcAft>
              <a:buFont typeface="Arial" pitchFamily="34" charset="0"/>
              <a:buChar char="•"/>
              <a:defRPr sz="900">
                <a:solidFill>
                  <a:schemeClr val="tx1"/>
                </a:solidFill>
                <a:latin typeface="Calibri" pitchFamily="34" charset="0"/>
              </a:defRPr>
            </a:lvl9pPr>
          </a:lstStyle>
          <a:p>
            <a:pPr algn="ctr" defTabSz="615695">
              <a:lnSpc>
                <a:spcPct val="100000"/>
              </a:lnSpc>
              <a:spcBef>
                <a:spcPct val="0"/>
              </a:spcBef>
              <a:buNone/>
              <a:defRPr/>
            </a:pPr>
            <a:r>
              <a:rPr lang="en-US" altLang="en-US" sz="1650" b="1" dirty="0">
                <a:solidFill>
                  <a:schemeClr val="bg1"/>
                </a:solidFill>
                <a:latin typeface="Arial Black" panose="020B0A04020102020204" pitchFamily="34" charset="0"/>
                <a:cs typeface="Arial" pitchFamily="34" charset="0"/>
              </a:rPr>
              <a:t>ACKNOWLEDGEMENT OF</a:t>
            </a:r>
            <a:r>
              <a:rPr lang="id-ID" altLang="en-US" sz="1650" b="1" dirty="0">
                <a:solidFill>
                  <a:schemeClr val="bg1"/>
                </a:solidFill>
                <a:latin typeface="Arial Black" panose="020B0A04020102020204" pitchFamily="34" charset="0"/>
                <a:cs typeface="Arial" pitchFamily="34" charset="0"/>
              </a:rPr>
              <a:t> WONDERFUL INDONESIA</a:t>
            </a:r>
            <a:r>
              <a:rPr lang="en-US" altLang="en-US" sz="1650" b="1" dirty="0">
                <a:solidFill>
                  <a:schemeClr val="bg1"/>
                </a:solidFill>
                <a:latin typeface="Arial Black" panose="020B0A04020102020204" pitchFamily="34" charset="0"/>
                <a:cs typeface="Arial" pitchFamily="34" charset="0"/>
              </a:rPr>
              <a:t> BRANDING</a:t>
            </a:r>
          </a:p>
        </p:txBody>
      </p:sp>
    </p:spTree>
    <p:extLst>
      <p:ext uri="{BB962C8B-B14F-4D97-AF65-F5344CB8AC3E}">
        <p14:creationId xmlns:p14="http://schemas.microsoft.com/office/powerpoint/2010/main" val="1735447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D34D0896-F003-4757-9BBE-280C896D67AD}"/>
              </a:ext>
            </a:extLst>
          </p:cNvPr>
          <p:cNvSpPr>
            <a:spLocks noGrp="1"/>
          </p:cNvSpPr>
          <p:nvPr>
            <p:ph type="sldNum" sz="quarter" idx="10"/>
          </p:nvPr>
        </p:nvSpPr>
        <p:spPr/>
        <p:txBody>
          <a:bodyPr/>
          <a:lstStyle/>
          <a:p>
            <a:pPr>
              <a:defRPr/>
            </a:pPr>
            <a:fld id="{70ADE3BD-14F6-E248-81BB-AD56D6E7C095}" type="slidenum">
              <a:rPr lang="id-ID" smtClean="0"/>
              <a:pPr>
                <a:defRPr/>
              </a:pPr>
              <a:t>23</a:t>
            </a:fld>
            <a:endParaRPr lang="id-ID"/>
          </a:p>
        </p:txBody>
      </p:sp>
      <p:sp>
        <p:nvSpPr>
          <p:cNvPr id="13" name="Title 2">
            <a:extLst>
              <a:ext uri="{FF2B5EF4-FFF2-40B4-BE49-F238E27FC236}">
                <a16:creationId xmlns:a16="http://schemas.microsoft.com/office/drawing/2014/main" xmlns="" id="{115B1791-7D73-46CE-9DD7-C62A2E7BE9C2}"/>
              </a:ext>
            </a:extLst>
          </p:cNvPr>
          <p:cNvSpPr>
            <a:spLocks noGrp="1"/>
          </p:cNvSpPr>
          <p:nvPr>
            <p:ph type="title"/>
          </p:nvPr>
        </p:nvSpPr>
        <p:spPr>
          <a:xfrm>
            <a:off x="0" y="0"/>
            <a:ext cx="7236296" cy="579527"/>
          </a:xfrm>
        </p:spPr>
        <p:txBody>
          <a:bodyPr>
            <a:noAutofit/>
          </a:bodyPr>
          <a:lstStyle/>
          <a:p>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p>
        </p:txBody>
      </p:sp>
      <p:pic>
        <p:nvPicPr>
          <p:cNvPr id="14" name="Picture 5" descr="C:\Users\MPS-07\Downloads\24092015\Indonesian Tourism Board in Amsterdam 16.jpg">
            <a:extLst>
              <a:ext uri="{FF2B5EF4-FFF2-40B4-BE49-F238E27FC236}">
                <a16:creationId xmlns:a16="http://schemas.microsoft.com/office/drawing/2014/main" xmlns="" id="{F7FC7F09-B123-4FB0-AB9E-FB31A45BD18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48057" y="2841682"/>
            <a:ext cx="2643187"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C:\Users\User\Downloads\IMG-20151020-WA0001.jpg">
            <a:extLst>
              <a:ext uri="{FF2B5EF4-FFF2-40B4-BE49-F238E27FC236}">
                <a16:creationId xmlns:a16="http://schemas.microsoft.com/office/drawing/2014/main" xmlns="" id="{931B5052-394F-4705-A797-9DF7F24638F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0217" y="2832101"/>
            <a:ext cx="2630487"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20150619_183259.jpg">
            <a:extLst>
              <a:ext uri="{FF2B5EF4-FFF2-40B4-BE49-F238E27FC236}">
                <a16:creationId xmlns:a16="http://schemas.microsoft.com/office/drawing/2014/main" xmlns="" id="{15DC592D-C19D-4B61-8019-789AF3FB0D8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27793" y="2841625"/>
            <a:ext cx="2693987"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a:extLst>
              <a:ext uri="{FF2B5EF4-FFF2-40B4-BE49-F238E27FC236}">
                <a16:creationId xmlns:a16="http://schemas.microsoft.com/office/drawing/2014/main" xmlns="" id="{8049F1BC-9BBE-4743-BCA9-AA5DCA883E2C}"/>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9100" y="950913"/>
            <a:ext cx="4248150"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Connector 17">
            <a:extLst>
              <a:ext uri="{FF2B5EF4-FFF2-40B4-BE49-F238E27FC236}">
                <a16:creationId xmlns:a16="http://schemas.microsoft.com/office/drawing/2014/main" xmlns="" id="{40954840-2488-4E29-BD37-E00D927FD479}"/>
              </a:ext>
            </a:extLst>
          </p:cNvPr>
          <p:cNvCxnSpPr/>
          <p:nvPr/>
        </p:nvCxnSpPr>
        <p:spPr>
          <a:xfrm>
            <a:off x="5005388" y="898527"/>
            <a:ext cx="0" cy="176530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9" name="Picture 2" descr="http://img01.wagomu.id/usr/n/u/r/nuruljahidah/sp-068329500s1468836414.jpg">
            <a:extLst>
              <a:ext uri="{FF2B5EF4-FFF2-40B4-BE49-F238E27FC236}">
                <a16:creationId xmlns:a16="http://schemas.microsoft.com/office/drawing/2014/main" xmlns="" id="{9F528FBB-42BE-4F7C-B244-54F573E3AAC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342884" y="919098"/>
            <a:ext cx="2860675"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xmlns="" id="{FE7766B0-E00B-4195-82D6-842E86979701}"/>
              </a:ext>
            </a:extLst>
          </p:cNvPr>
          <p:cNvSpPr/>
          <p:nvPr/>
        </p:nvSpPr>
        <p:spPr>
          <a:xfrm>
            <a:off x="323528" y="555526"/>
            <a:ext cx="6293005" cy="276999"/>
          </a:xfrm>
          <a:prstGeom prst="rect">
            <a:avLst/>
          </a:prstGeom>
        </p:spPr>
        <p:txBody>
          <a:bodyPr wrap="none">
            <a:spAutoFit/>
          </a:bodyPr>
          <a:lstStyle/>
          <a:p>
            <a:pPr defTabSz="913995"/>
            <a:r>
              <a:rPr lang="fr-FR" sz="1200" b="1" dirty="0">
                <a:solidFill>
                  <a:srgbClr val="FF0000"/>
                </a:solidFill>
              </a:rPr>
              <a:t>PENAYANGAN MEDIA RUANG DI MELBOURNE, AMSTERDAM, TOKYO DAN BUSAN</a:t>
            </a:r>
            <a:endParaRPr lang="id-ID" sz="1200" b="1" dirty="0">
              <a:solidFill>
                <a:srgbClr val="FF0000"/>
              </a:solidFill>
            </a:endParaRPr>
          </a:p>
        </p:txBody>
      </p:sp>
      <p:sp>
        <p:nvSpPr>
          <p:cNvPr id="21" name="TextBox 6">
            <a:extLst>
              <a:ext uri="{FF2B5EF4-FFF2-40B4-BE49-F238E27FC236}">
                <a16:creationId xmlns:a16="http://schemas.microsoft.com/office/drawing/2014/main" xmlns="" id="{987207FD-4EB3-4448-999D-A5901265890F}"/>
              </a:ext>
            </a:extLst>
          </p:cNvPr>
          <p:cNvSpPr txBox="1">
            <a:spLocks noChangeArrowheads="1"/>
          </p:cNvSpPr>
          <p:nvPr/>
        </p:nvSpPr>
        <p:spPr bwMode="auto">
          <a:xfrm>
            <a:off x="3360902" y="4430781"/>
            <a:ext cx="2032000" cy="3159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339" tIns="30704" rIns="61339" bIns="30704">
            <a:spAutoFit/>
          </a:bodyPr>
          <a:lstStyle>
            <a:lvl1pPr defTabSz="614363" eaLnBrk="0" hangingPunct="0">
              <a:defRPr sz="1400">
                <a:solidFill>
                  <a:schemeClr val="tx1"/>
                </a:solidFill>
                <a:latin typeface="Arial" charset="0"/>
                <a:ea typeface="ＭＳ Ｐゴシック" charset="0"/>
                <a:cs typeface="ＭＳ Ｐゴシック" charset="0"/>
              </a:defRPr>
            </a:lvl1pPr>
            <a:lvl2pPr marL="742950" indent="-285750" defTabSz="614363" eaLnBrk="0" hangingPunct="0">
              <a:defRPr sz="1400">
                <a:solidFill>
                  <a:schemeClr val="tx1"/>
                </a:solidFill>
                <a:latin typeface="Arial" charset="0"/>
                <a:ea typeface="ＭＳ Ｐゴシック" charset="0"/>
              </a:defRPr>
            </a:lvl2pPr>
            <a:lvl3pPr marL="1143000" indent="-228600" defTabSz="614363" eaLnBrk="0" hangingPunct="0">
              <a:defRPr sz="1400">
                <a:solidFill>
                  <a:schemeClr val="tx1"/>
                </a:solidFill>
                <a:latin typeface="Arial" charset="0"/>
                <a:ea typeface="ＭＳ Ｐゴシック" charset="0"/>
              </a:defRPr>
            </a:lvl3pPr>
            <a:lvl4pPr marL="1600200" indent="-228600" defTabSz="614363" eaLnBrk="0" hangingPunct="0">
              <a:defRPr sz="1400">
                <a:solidFill>
                  <a:schemeClr val="tx1"/>
                </a:solidFill>
                <a:latin typeface="Arial" charset="0"/>
                <a:ea typeface="ＭＳ Ｐゴシック" charset="0"/>
              </a:defRPr>
            </a:lvl4pPr>
            <a:lvl5pPr marL="2057400" indent="-228600" defTabSz="614363" eaLnBrk="0" hangingPunct="0">
              <a:defRPr sz="1400">
                <a:solidFill>
                  <a:schemeClr val="tx1"/>
                </a:solidFill>
                <a:latin typeface="Arial" charset="0"/>
                <a:ea typeface="ＭＳ Ｐゴシック" charset="0"/>
              </a:defRPr>
            </a:lvl5pPr>
            <a:lvl6pPr marL="2514600" indent="-228600" defTabSz="614363"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4363"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4363"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4363" eaLnBrk="0" fontAlgn="base" hangingPunct="0">
              <a:spcBef>
                <a:spcPct val="0"/>
              </a:spcBef>
              <a:spcAft>
                <a:spcPct val="0"/>
              </a:spcAft>
              <a:defRPr sz="1400">
                <a:solidFill>
                  <a:schemeClr val="tx1"/>
                </a:solidFill>
                <a:latin typeface="Arial" charset="0"/>
                <a:ea typeface="ＭＳ Ｐゴシック" charset="0"/>
              </a:defRPr>
            </a:lvl9pPr>
          </a:lstStyle>
          <a:p>
            <a:pPr algn="ctr" defTabSz="614108" eaLnBrk="1" hangingPunct="1"/>
            <a:r>
              <a:rPr lang="hr-HR" sz="825" b="1" dirty="0">
                <a:solidFill>
                  <a:srgbClr val="000000"/>
                </a:solidFill>
                <a:latin typeface="Calibri" charset="0"/>
              </a:rPr>
              <a:t>Amsterdam</a:t>
            </a:r>
            <a:r>
              <a:rPr lang="en-US" sz="825" b="1" dirty="0">
                <a:solidFill>
                  <a:srgbClr val="000000"/>
                </a:solidFill>
                <a:latin typeface="Calibri" charset="0"/>
              </a:rPr>
              <a:t>, Schiphol, Utrecht, Rotterdam, </a:t>
            </a:r>
            <a:r>
              <a:rPr lang="id-ID" sz="825" b="1" dirty="0">
                <a:solidFill>
                  <a:srgbClr val="000000"/>
                </a:solidFill>
                <a:latin typeface="Calibri" charset="0"/>
              </a:rPr>
              <a:t>Belanda</a:t>
            </a:r>
          </a:p>
        </p:txBody>
      </p:sp>
      <p:sp>
        <p:nvSpPr>
          <p:cNvPr id="22" name="TextBox 12">
            <a:extLst>
              <a:ext uri="{FF2B5EF4-FFF2-40B4-BE49-F238E27FC236}">
                <a16:creationId xmlns:a16="http://schemas.microsoft.com/office/drawing/2014/main" xmlns="" id="{AD016EE5-B4F1-48B1-A929-1DA8A8509D6E}"/>
              </a:ext>
            </a:extLst>
          </p:cNvPr>
          <p:cNvSpPr txBox="1">
            <a:spLocks noChangeArrowheads="1"/>
          </p:cNvSpPr>
          <p:nvPr/>
        </p:nvSpPr>
        <p:spPr bwMode="auto">
          <a:xfrm>
            <a:off x="6227793" y="4475013"/>
            <a:ext cx="1584325" cy="1889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339" tIns="30704" rIns="61339" bIns="30704">
            <a:spAutoFit/>
          </a:bodyPr>
          <a:lstStyle>
            <a:lvl1pPr defTabSz="614363" eaLnBrk="0" hangingPunct="0">
              <a:defRPr sz="1400">
                <a:solidFill>
                  <a:schemeClr val="tx1"/>
                </a:solidFill>
                <a:latin typeface="Arial" charset="0"/>
                <a:ea typeface="ＭＳ Ｐゴシック" charset="0"/>
                <a:cs typeface="ＭＳ Ｐゴシック" charset="0"/>
              </a:defRPr>
            </a:lvl1pPr>
            <a:lvl2pPr marL="742950" indent="-285750" defTabSz="614363" eaLnBrk="0" hangingPunct="0">
              <a:defRPr sz="1400">
                <a:solidFill>
                  <a:schemeClr val="tx1"/>
                </a:solidFill>
                <a:latin typeface="Arial" charset="0"/>
                <a:ea typeface="ＭＳ Ｐゴシック" charset="0"/>
              </a:defRPr>
            </a:lvl2pPr>
            <a:lvl3pPr marL="1143000" indent="-228600" defTabSz="614363" eaLnBrk="0" hangingPunct="0">
              <a:defRPr sz="1400">
                <a:solidFill>
                  <a:schemeClr val="tx1"/>
                </a:solidFill>
                <a:latin typeface="Arial" charset="0"/>
                <a:ea typeface="ＭＳ Ｐゴシック" charset="0"/>
              </a:defRPr>
            </a:lvl3pPr>
            <a:lvl4pPr marL="1600200" indent="-228600" defTabSz="614363" eaLnBrk="0" hangingPunct="0">
              <a:defRPr sz="1400">
                <a:solidFill>
                  <a:schemeClr val="tx1"/>
                </a:solidFill>
                <a:latin typeface="Arial" charset="0"/>
                <a:ea typeface="ＭＳ Ｐゴシック" charset="0"/>
              </a:defRPr>
            </a:lvl4pPr>
            <a:lvl5pPr marL="2057400" indent="-228600" defTabSz="614363" eaLnBrk="0" hangingPunct="0">
              <a:defRPr sz="1400">
                <a:solidFill>
                  <a:schemeClr val="tx1"/>
                </a:solidFill>
                <a:latin typeface="Arial" charset="0"/>
                <a:ea typeface="ＭＳ Ｐゴシック" charset="0"/>
              </a:defRPr>
            </a:lvl5pPr>
            <a:lvl6pPr marL="2514600" indent="-228600" defTabSz="614363"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4363"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4363"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4363" eaLnBrk="0" fontAlgn="base" hangingPunct="0">
              <a:spcBef>
                <a:spcPct val="0"/>
              </a:spcBef>
              <a:spcAft>
                <a:spcPct val="0"/>
              </a:spcAft>
              <a:defRPr sz="1400">
                <a:solidFill>
                  <a:schemeClr val="tx1"/>
                </a:solidFill>
                <a:latin typeface="Arial" charset="0"/>
                <a:ea typeface="ＭＳ Ｐゴシック" charset="0"/>
              </a:defRPr>
            </a:lvl9pPr>
          </a:lstStyle>
          <a:p>
            <a:pPr defTabSz="614108" eaLnBrk="1" hangingPunct="1"/>
            <a:r>
              <a:rPr lang="id-ID" sz="825" b="1" dirty="0">
                <a:solidFill>
                  <a:srgbClr val="000000"/>
                </a:solidFill>
                <a:latin typeface="Calibri" charset="0"/>
              </a:rPr>
              <a:t>Busan, Korea Selatan</a:t>
            </a:r>
            <a:endParaRPr lang="en-US" sz="825" b="1" dirty="0">
              <a:solidFill>
                <a:srgbClr val="000000"/>
              </a:solidFill>
              <a:latin typeface="Calibri" charset="0"/>
              <a:cs typeface="Calibri" charset="0"/>
            </a:endParaRPr>
          </a:p>
        </p:txBody>
      </p:sp>
      <p:sp>
        <p:nvSpPr>
          <p:cNvPr id="23" name="Rectangle 4">
            <a:extLst>
              <a:ext uri="{FF2B5EF4-FFF2-40B4-BE49-F238E27FC236}">
                <a16:creationId xmlns:a16="http://schemas.microsoft.com/office/drawing/2014/main" xmlns="" id="{FEA00604-BDB4-4CD0-8036-32CEC2946120}"/>
              </a:ext>
            </a:extLst>
          </p:cNvPr>
          <p:cNvSpPr>
            <a:spLocks noChangeArrowheads="1"/>
          </p:cNvSpPr>
          <p:nvPr/>
        </p:nvSpPr>
        <p:spPr bwMode="auto">
          <a:xfrm>
            <a:off x="426399" y="936642"/>
            <a:ext cx="1265281" cy="200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1372" tIns="30719" rIns="61372" bIns="30719">
            <a:spAutoFit/>
          </a:bodyPr>
          <a:lstStyle/>
          <a:p>
            <a:pPr algn="ctr" defTabSz="612505"/>
            <a:r>
              <a:rPr lang="id-ID" sz="900" b="1" dirty="0">
                <a:solidFill>
                  <a:srgbClr val="000000"/>
                </a:solidFill>
              </a:rPr>
              <a:t>Melbourne, Australia</a:t>
            </a:r>
          </a:p>
        </p:txBody>
      </p:sp>
      <p:sp>
        <p:nvSpPr>
          <p:cNvPr id="24" name="Rectangle 17">
            <a:extLst>
              <a:ext uri="{FF2B5EF4-FFF2-40B4-BE49-F238E27FC236}">
                <a16:creationId xmlns:a16="http://schemas.microsoft.com/office/drawing/2014/main" xmlns="" id="{0302E5E1-DDD5-452A-8B1C-F5EAAB4493B5}"/>
              </a:ext>
            </a:extLst>
          </p:cNvPr>
          <p:cNvSpPr>
            <a:spLocks noChangeArrowheads="1"/>
          </p:cNvSpPr>
          <p:nvPr/>
        </p:nvSpPr>
        <p:spPr bwMode="auto">
          <a:xfrm>
            <a:off x="8203559" y="1473205"/>
            <a:ext cx="884902" cy="200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61372" tIns="30719" rIns="61372" bIns="30719">
            <a:spAutoFit/>
          </a:bodyPr>
          <a:lstStyle/>
          <a:p>
            <a:pPr algn="ctr" defTabSz="612505"/>
            <a:r>
              <a:rPr lang="en-GB" sz="900" b="1" dirty="0">
                <a:solidFill>
                  <a:srgbClr val="000000"/>
                </a:solidFill>
              </a:rPr>
              <a:t>Tokyo, Japan</a:t>
            </a:r>
            <a:endParaRPr lang="id-ID" sz="900" b="1" dirty="0">
              <a:solidFill>
                <a:srgbClr val="000000"/>
              </a:solidFill>
            </a:endParaRPr>
          </a:p>
        </p:txBody>
      </p:sp>
      <p:sp>
        <p:nvSpPr>
          <p:cNvPr id="25" name="Rectangle 18">
            <a:extLst>
              <a:ext uri="{FF2B5EF4-FFF2-40B4-BE49-F238E27FC236}">
                <a16:creationId xmlns:a16="http://schemas.microsoft.com/office/drawing/2014/main" xmlns="" id="{089B0DEE-ED61-4665-89C1-ECE327C384A0}"/>
              </a:ext>
            </a:extLst>
          </p:cNvPr>
          <p:cNvSpPr>
            <a:spLocks noChangeArrowheads="1"/>
          </p:cNvSpPr>
          <p:nvPr/>
        </p:nvSpPr>
        <p:spPr bwMode="auto">
          <a:xfrm>
            <a:off x="2229219" y="4528537"/>
            <a:ext cx="688200" cy="200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1372" tIns="30719" rIns="61372" bIns="30719">
            <a:spAutoFit/>
          </a:bodyPr>
          <a:lstStyle/>
          <a:p>
            <a:pPr algn="ctr" defTabSz="612505"/>
            <a:r>
              <a:rPr lang="id-ID" sz="900" b="1" dirty="0">
                <a:solidFill>
                  <a:srgbClr val="000000"/>
                </a:solidFill>
              </a:rPr>
              <a:t>Singapura</a:t>
            </a:r>
          </a:p>
        </p:txBody>
      </p:sp>
      <p:cxnSp>
        <p:nvCxnSpPr>
          <p:cNvPr id="26" name="Straight Connector 25">
            <a:extLst>
              <a:ext uri="{FF2B5EF4-FFF2-40B4-BE49-F238E27FC236}">
                <a16:creationId xmlns:a16="http://schemas.microsoft.com/office/drawing/2014/main" xmlns="" id="{C4649AE5-9158-4BD7-A579-008F180F60B3}"/>
              </a:ext>
            </a:extLst>
          </p:cNvPr>
          <p:cNvCxnSpPr/>
          <p:nvPr/>
        </p:nvCxnSpPr>
        <p:spPr>
          <a:xfrm>
            <a:off x="322264" y="2654300"/>
            <a:ext cx="8570912"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13E60584-14A3-4EBD-847C-01B4B01473A5}"/>
              </a:ext>
            </a:extLst>
          </p:cNvPr>
          <p:cNvCxnSpPr/>
          <p:nvPr/>
        </p:nvCxnSpPr>
        <p:spPr>
          <a:xfrm>
            <a:off x="3203575" y="2654301"/>
            <a:ext cx="0" cy="189865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2BC704DC-AA75-4082-82AD-0624E912B3C1}"/>
              </a:ext>
            </a:extLst>
          </p:cNvPr>
          <p:cNvCxnSpPr/>
          <p:nvPr/>
        </p:nvCxnSpPr>
        <p:spPr>
          <a:xfrm>
            <a:off x="6099175" y="2668617"/>
            <a:ext cx="0" cy="1901825"/>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47851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3977071A-844A-4F6D-98A8-B456223493A3}"/>
              </a:ext>
            </a:extLst>
          </p:cNvPr>
          <p:cNvSpPr>
            <a:spLocks noGrp="1"/>
          </p:cNvSpPr>
          <p:nvPr>
            <p:ph type="sldNum" sz="quarter" idx="10"/>
          </p:nvPr>
        </p:nvSpPr>
        <p:spPr/>
        <p:txBody>
          <a:bodyPr/>
          <a:lstStyle/>
          <a:p>
            <a:pPr>
              <a:defRPr/>
            </a:pPr>
            <a:fld id="{70ADE3BD-14F6-E248-81BB-AD56D6E7C095}" type="slidenum">
              <a:rPr lang="id-ID" smtClean="0"/>
              <a:pPr>
                <a:defRPr/>
              </a:pPr>
              <a:t>24</a:t>
            </a:fld>
            <a:endParaRPr lang="id-ID"/>
          </a:p>
        </p:txBody>
      </p:sp>
      <p:sp>
        <p:nvSpPr>
          <p:cNvPr id="5" name="Title 2">
            <a:extLst>
              <a:ext uri="{FF2B5EF4-FFF2-40B4-BE49-F238E27FC236}">
                <a16:creationId xmlns:a16="http://schemas.microsoft.com/office/drawing/2014/main" xmlns="" id="{3CDFCB21-8F11-42B5-86FE-CCBEA470C0C2}"/>
              </a:ext>
            </a:extLst>
          </p:cNvPr>
          <p:cNvSpPr txBox="1">
            <a:spLocks/>
          </p:cNvSpPr>
          <p:nvPr/>
        </p:nvSpPr>
        <p:spPr bwMode="auto">
          <a:xfrm>
            <a:off x="0" y="7052"/>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endParaRPr lang="en-US" dirty="0">
              <a:solidFill>
                <a:schemeClr val="bg1"/>
              </a:solidFill>
            </a:endParaRPr>
          </a:p>
        </p:txBody>
      </p:sp>
      <p:pic>
        <p:nvPicPr>
          <p:cNvPr id="6" name="Picture 2" descr="C:\KMR\MATERI PROMOSI\Materi Singapura\Foto Pemasangan\Singapore OOH\kapal.jpg">
            <a:extLst>
              <a:ext uri="{FF2B5EF4-FFF2-40B4-BE49-F238E27FC236}">
                <a16:creationId xmlns:a16="http://schemas.microsoft.com/office/drawing/2014/main" xmlns="" id="{183055E3-69B0-4DFA-A073-36F5F60504C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9575" y="3057576"/>
            <a:ext cx="34417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KMR\MATERI PROMOSI\Materi Singapura\Foto Pemasangan\IMG-20151021-WA0024.jpg">
            <a:extLst>
              <a:ext uri="{FF2B5EF4-FFF2-40B4-BE49-F238E27FC236}">
                <a16:creationId xmlns:a16="http://schemas.microsoft.com/office/drawing/2014/main" xmlns="" id="{35EFAA00-235E-4444-BC96-BF3188944A9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54477" y="3057525"/>
            <a:ext cx="47577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그림 8" descr="KB05H0802-부전도서관-주간-아웃.JPG">
            <a:extLst>
              <a:ext uri="{FF2B5EF4-FFF2-40B4-BE49-F238E27FC236}">
                <a16:creationId xmlns:a16="http://schemas.microsoft.com/office/drawing/2014/main" xmlns="" id="{77DDD759-DA74-4B69-B7FA-D3442FC3A22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05388" y="1033463"/>
            <a:ext cx="3829050"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KMR\MATERI PROMOSI\Materi Malaysia 2\Foto Pemasangan\AsVg4NMGccIj-xE7DHlFc_HK7dPHpIf02Pj3ggkPvvQg.jpg">
            <a:extLst>
              <a:ext uri="{FF2B5EF4-FFF2-40B4-BE49-F238E27FC236}">
                <a16:creationId xmlns:a16="http://schemas.microsoft.com/office/drawing/2014/main" xmlns="" id="{384572AF-CDD0-499E-94EA-C8B3B01FF0F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5289" y="1057276"/>
            <a:ext cx="40322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a:extLst>
              <a:ext uri="{FF2B5EF4-FFF2-40B4-BE49-F238E27FC236}">
                <a16:creationId xmlns:a16="http://schemas.microsoft.com/office/drawing/2014/main" xmlns="" id="{5F82651F-79C2-426E-8B21-D8C204619ED9}"/>
              </a:ext>
            </a:extLst>
          </p:cNvPr>
          <p:cNvSpPr txBox="1">
            <a:spLocks noChangeArrowheads="1"/>
          </p:cNvSpPr>
          <p:nvPr/>
        </p:nvSpPr>
        <p:spPr bwMode="auto">
          <a:xfrm>
            <a:off x="7659704" y="4538703"/>
            <a:ext cx="1152525" cy="2005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339" tIns="30704" rIns="61339" bIns="30704">
            <a:spAutoFit/>
          </a:bodyPr>
          <a:lstStyle>
            <a:lvl1pPr defTabSz="614363" eaLnBrk="0" hangingPunct="0">
              <a:defRPr sz="1400">
                <a:solidFill>
                  <a:schemeClr val="tx1"/>
                </a:solidFill>
                <a:latin typeface="Arial" charset="0"/>
                <a:ea typeface="ＭＳ Ｐゴシック" charset="0"/>
                <a:cs typeface="ＭＳ Ｐゴシック" charset="0"/>
              </a:defRPr>
            </a:lvl1pPr>
            <a:lvl2pPr marL="742950" indent="-285750" defTabSz="614363" eaLnBrk="0" hangingPunct="0">
              <a:defRPr sz="1400">
                <a:solidFill>
                  <a:schemeClr val="tx1"/>
                </a:solidFill>
                <a:latin typeface="Arial" charset="0"/>
                <a:ea typeface="ＭＳ Ｐゴシック" charset="0"/>
              </a:defRPr>
            </a:lvl2pPr>
            <a:lvl3pPr marL="1143000" indent="-228600" defTabSz="614363" eaLnBrk="0" hangingPunct="0">
              <a:defRPr sz="1400">
                <a:solidFill>
                  <a:schemeClr val="tx1"/>
                </a:solidFill>
                <a:latin typeface="Arial" charset="0"/>
                <a:ea typeface="ＭＳ Ｐゴシック" charset="0"/>
              </a:defRPr>
            </a:lvl3pPr>
            <a:lvl4pPr marL="1600200" indent="-228600" defTabSz="614363" eaLnBrk="0" hangingPunct="0">
              <a:defRPr sz="1400">
                <a:solidFill>
                  <a:schemeClr val="tx1"/>
                </a:solidFill>
                <a:latin typeface="Arial" charset="0"/>
                <a:ea typeface="ＭＳ Ｐゴシック" charset="0"/>
              </a:defRPr>
            </a:lvl4pPr>
            <a:lvl5pPr marL="2057400" indent="-228600" defTabSz="614363" eaLnBrk="0" hangingPunct="0">
              <a:defRPr sz="1400">
                <a:solidFill>
                  <a:schemeClr val="tx1"/>
                </a:solidFill>
                <a:latin typeface="Arial" charset="0"/>
                <a:ea typeface="ＭＳ Ｐゴシック" charset="0"/>
              </a:defRPr>
            </a:lvl5pPr>
            <a:lvl6pPr marL="2514600" indent="-228600" defTabSz="614363"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4363"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4363"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4363" eaLnBrk="0" fontAlgn="base" hangingPunct="0">
              <a:spcBef>
                <a:spcPct val="0"/>
              </a:spcBef>
              <a:spcAft>
                <a:spcPct val="0"/>
              </a:spcAft>
              <a:defRPr sz="1400">
                <a:solidFill>
                  <a:schemeClr val="tx1"/>
                </a:solidFill>
                <a:latin typeface="Arial" charset="0"/>
                <a:ea typeface="ＭＳ Ｐゴシック" charset="0"/>
              </a:defRPr>
            </a:lvl9pPr>
          </a:lstStyle>
          <a:p>
            <a:pPr defTabSz="614108" eaLnBrk="1" hangingPunct="1"/>
            <a:r>
              <a:rPr lang="hr-HR" sz="900" b="1">
                <a:solidFill>
                  <a:srgbClr val="000000"/>
                </a:solidFill>
                <a:latin typeface="Calibri" charset="0"/>
              </a:rPr>
              <a:t>S</a:t>
            </a:r>
            <a:r>
              <a:rPr lang="id-ID" sz="900" b="1">
                <a:solidFill>
                  <a:srgbClr val="000000"/>
                </a:solidFill>
                <a:latin typeface="Calibri" charset="0"/>
              </a:rPr>
              <a:t>ingapura</a:t>
            </a:r>
          </a:p>
        </p:txBody>
      </p:sp>
      <p:sp>
        <p:nvSpPr>
          <p:cNvPr id="11" name="TextBox 8">
            <a:extLst>
              <a:ext uri="{FF2B5EF4-FFF2-40B4-BE49-F238E27FC236}">
                <a16:creationId xmlns:a16="http://schemas.microsoft.com/office/drawing/2014/main" xmlns="" id="{4A616668-47D0-40F2-BD37-0CDE669D2C95}"/>
              </a:ext>
            </a:extLst>
          </p:cNvPr>
          <p:cNvSpPr txBox="1">
            <a:spLocks noChangeArrowheads="1"/>
          </p:cNvSpPr>
          <p:nvPr/>
        </p:nvSpPr>
        <p:spPr bwMode="auto">
          <a:xfrm>
            <a:off x="4573630" y="2590806"/>
            <a:ext cx="1766887" cy="1889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339" tIns="30704" rIns="61339" bIns="30704">
            <a:spAutoFit/>
          </a:bodyPr>
          <a:lstStyle>
            <a:lvl1pPr defTabSz="614363" eaLnBrk="0" hangingPunct="0">
              <a:defRPr sz="1400">
                <a:solidFill>
                  <a:schemeClr val="tx1"/>
                </a:solidFill>
                <a:latin typeface="Arial" charset="0"/>
                <a:ea typeface="ＭＳ Ｐゴシック" charset="0"/>
                <a:cs typeface="ＭＳ Ｐゴシック" charset="0"/>
              </a:defRPr>
            </a:lvl1pPr>
            <a:lvl2pPr marL="742950" indent="-285750" defTabSz="614363" eaLnBrk="0" hangingPunct="0">
              <a:defRPr sz="1400">
                <a:solidFill>
                  <a:schemeClr val="tx1"/>
                </a:solidFill>
                <a:latin typeface="Arial" charset="0"/>
                <a:ea typeface="ＭＳ Ｐゴシック" charset="0"/>
              </a:defRPr>
            </a:lvl2pPr>
            <a:lvl3pPr marL="1143000" indent="-228600" defTabSz="614363" eaLnBrk="0" hangingPunct="0">
              <a:defRPr sz="1400">
                <a:solidFill>
                  <a:schemeClr val="tx1"/>
                </a:solidFill>
                <a:latin typeface="Arial" charset="0"/>
                <a:ea typeface="ＭＳ Ｐゴシック" charset="0"/>
              </a:defRPr>
            </a:lvl3pPr>
            <a:lvl4pPr marL="1600200" indent="-228600" defTabSz="614363" eaLnBrk="0" hangingPunct="0">
              <a:defRPr sz="1400">
                <a:solidFill>
                  <a:schemeClr val="tx1"/>
                </a:solidFill>
                <a:latin typeface="Arial" charset="0"/>
                <a:ea typeface="ＭＳ Ｐゴシック" charset="0"/>
              </a:defRPr>
            </a:lvl4pPr>
            <a:lvl5pPr marL="2057400" indent="-228600" defTabSz="614363" eaLnBrk="0" hangingPunct="0">
              <a:defRPr sz="1400">
                <a:solidFill>
                  <a:schemeClr val="tx1"/>
                </a:solidFill>
                <a:latin typeface="Arial" charset="0"/>
                <a:ea typeface="ＭＳ Ｐゴシック" charset="0"/>
              </a:defRPr>
            </a:lvl5pPr>
            <a:lvl6pPr marL="2514600" indent="-228600" defTabSz="614363"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4363"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4363"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4363" eaLnBrk="0" fontAlgn="base" hangingPunct="0">
              <a:spcBef>
                <a:spcPct val="0"/>
              </a:spcBef>
              <a:spcAft>
                <a:spcPct val="0"/>
              </a:spcAft>
              <a:defRPr sz="1400">
                <a:solidFill>
                  <a:schemeClr val="tx1"/>
                </a:solidFill>
                <a:latin typeface="Arial" charset="0"/>
                <a:ea typeface="ＭＳ Ｐゴシック" charset="0"/>
              </a:defRPr>
            </a:lvl9pPr>
          </a:lstStyle>
          <a:p>
            <a:pPr defTabSz="614108" eaLnBrk="1" hangingPunct="1"/>
            <a:r>
              <a:rPr lang="id-ID" sz="825" b="1" dirty="0">
                <a:solidFill>
                  <a:srgbClr val="000000"/>
                </a:solidFill>
                <a:latin typeface="Calibri" charset="0"/>
              </a:rPr>
              <a:t>Seoul, Korea Selatan</a:t>
            </a:r>
          </a:p>
        </p:txBody>
      </p:sp>
      <p:sp>
        <p:nvSpPr>
          <p:cNvPr id="12" name="TextBox 11">
            <a:extLst>
              <a:ext uri="{FF2B5EF4-FFF2-40B4-BE49-F238E27FC236}">
                <a16:creationId xmlns:a16="http://schemas.microsoft.com/office/drawing/2014/main" xmlns="" id="{7C771C12-4557-43A3-9559-83A94428E22A}"/>
              </a:ext>
            </a:extLst>
          </p:cNvPr>
          <p:cNvSpPr txBox="1">
            <a:spLocks noChangeArrowheads="1"/>
          </p:cNvSpPr>
          <p:nvPr/>
        </p:nvSpPr>
        <p:spPr bwMode="auto">
          <a:xfrm>
            <a:off x="395289" y="4451365"/>
            <a:ext cx="2870200" cy="1889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339" tIns="30704" rIns="61339" bIns="30704">
            <a:spAutoFit/>
          </a:bodyPr>
          <a:lstStyle>
            <a:lvl1pPr defTabSz="614363" eaLnBrk="0" hangingPunct="0">
              <a:defRPr sz="1400">
                <a:solidFill>
                  <a:schemeClr val="tx1"/>
                </a:solidFill>
                <a:latin typeface="Arial" charset="0"/>
                <a:ea typeface="ＭＳ Ｐゴシック" charset="0"/>
                <a:cs typeface="ＭＳ Ｐゴシック" charset="0"/>
              </a:defRPr>
            </a:lvl1pPr>
            <a:lvl2pPr marL="742950" indent="-285750" defTabSz="614363" eaLnBrk="0" hangingPunct="0">
              <a:defRPr sz="1400">
                <a:solidFill>
                  <a:schemeClr val="tx1"/>
                </a:solidFill>
                <a:latin typeface="Arial" charset="0"/>
                <a:ea typeface="ＭＳ Ｐゴシック" charset="0"/>
              </a:defRPr>
            </a:lvl2pPr>
            <a:lvl3pPr marL="1143000" indent="-228600" defTabSz="614363" eaLnBrk="0" hangingPunct="0">
              <a:defRPr sz="1400">
                <a:solidFill>
                  <a:schemeClr val="tx1"/>
                </a:solidFill>
                <a:latin typeface="Arial" charset="0"/>
                <a:ea typeface="ＭＳ Ｐゴシック" charset="0"/>
              </a:defRPr>
            </a:lvl3pPr>
            <a:lvl4pPr marL="1600200" indent="-228600" defTabSz="614363" eaLnBrk="0" hangingPunct="0">
              <a:defRPr sz="1400">
                <a:solidFill>
                  <a:schemeClr val="tx1"/>
                </a:solidFill>
                <a:latin typeface="Arial" charset="0"/>
                <a:ea typeface="ＭＳ Ｐゴシック" charset="0"/>
              </a:defRPr>
            </a:lvl4pPr>
            <a:lvl5pPr marL="2057400" indent="-228600" defTabSz="614363" eaLnBrk="0" hangingPunct="0">
              <a:defRPr sz="1400">
                <a:solidFill>
                  <a:schemeClr val="tx1"/>
                </a:solidFill>
                <a:latin typeface="Arial" charset="0"/>
                <a:ea typeface="ＭＳ Ｐゴシック" charset="0"/>
              </a:defRPr>
            </a:lvl5pPr>
            <a:lvl6pPr marL="2514600" indent="-228600" defTabSz="614363"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4363"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4363"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4363" eaLnBrk="0" fontAlgn="base" hangingPunct="0">
              <a:spcBef>
                <a:spcPct val="0"/>
              </a:spcBef>
              <a:spcAft>
                <a:spcPct val="0"/>
              </a:spcAft>
              <a:defRPr sz="1400">
                <a:solidFill>
                  <a:schemeClr val="tx1"/>
                </a:solidFill>
                <a:latin typeface="Arial" charset="0"/>
                <a:ea typeface="ＭＳ Ｐゴシック" charset="0"/>
              </a:defRPr>
            </a:lvl9pPr>
          </a:lstStyle>
          <a:p>
            <a:pPr defTabSz="614108" eaLnBrk="1" hangingPunct="1"/>
            <a:r>
              <a:rPr lang="id-ID" sz="825" b="1">
                <a:solidFill>
                  <a:srgbClr val="000000"/>
                </a:solidFill>
                <a:latin typeface="Calibri" charset="0"/>
              </a:rPr>
              <a:t>Ferry </a:t>
            </a:r>
            <a:r>
              <a:rPr lang="hr-HR" sz="825" b="1">
                <a:solidFill>
                  <a:srgbClr val="000000"/>
                </a:solidFill>
                <a:latin typeface="Calibri" charset="0"/>
              </a:rPr>
              <a:t>S</a:t>
            </a:r>
            <a:r>
              <a:rPr lang="id-ID" sz="825" b="1">
                <a:solidFill>
                  <a:srgbClr val="000000"/>
                </a:solidFill>
                <a:latin typeface="Calibri" charset="0"/>
              </a:rPr>
              <a:t>ingapura - Batam</a:t>
            </a:r>
          </a:p>
        </p:txBody>
      </p:sp>
      <p:sp>
        <p:nvSpPr>
          <p:cNvPr id="13" name="TextBox 13">
            <a:extLst>
              <a:ext uri="{FF2B5EF4-FFF2-40B4-BE49-F238E27FC236}">
                <a16:creationId xmlns:a16="http://schemas.microsoft.com/office/drawing/2014/main" xmlns="" id="{C6542357-A62F-402F-AED5-9EAF2A34188A}"/>
              </a:ext>
            </a:extLst>
          </p:cNvPr>
          <p:cNvSpPr txBox="1">
            <a:spLocks noChangeArrowheads="1"/>
          </p:cNvSpPr>
          <p:nvPr/>
        </p:nvSpPr>
        <p:spPr bwMode="auto">
          <a:xfrm>
            <a:off x="395248" y="2608210"/>
            <a:ext cx="1890712" cy="1889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1339" tIns="30704" rIns="61339" bIns="30704">
            <a:spAutoFit/>
          </a:bodyPr>
          <a:lstStyle>
            <a:lvl1pPr defTabSz="614363" eaLnBrk="0" hangingPunct="0">
              <a:defRPr sz="1400">
                <a:solidFill>
                  <a:schemeClr val="tx1"/>
                </a:solidFill>
                <a:latin typeface="Arial" charset="0"/>
                <a:ea typeface="ＭＳ Ｐゴシック" charset="0"/>
                <a:cs typeface="ＭＳ Ｐゴシック" charset="0"/>
              </a:defRPr>
            </a:lvl1pPr>
            <a:lvl2pPr marL="742950" indent="-285750" defTabSz="614363" eaLnBrk="0" hangingPunct="0">
              <a:defRPr sz="1400">
                <a:solidFill>
                  <a:schemeClr val="tx1"/>
                </a:solidFill>
                <a:latin typeface="Arial" charset="0"/>
                <a:ea typeface="ＭＳ Ｐゴシック" charset="0"/>
              </a:defRPr>
            </a:lvl2pPr>
            <a:lvl3pPr marL="1143000" indent="-228600" defTabSz="614363" eaLnBrk="0" hangingPunct="0">
              <a:defRPr sz="1400">
                <a:solidFill>
                  <a:schemeClr val="tx1"/>
                </a:solidFill>
                <a:latin typeface="Arial" charset="0"/>
                <a:ea typeface="ＭＳ Ｐゴシック" charset="0"/>
              </a:defRPr>
            </a:lvl3pPr>
            <a:lvl4pPr marL="1600200" indent="-228600" defTabSz="614363" eaLnBrk="0" hangingPunct="0">
              <a:defRPr sz="1400">
                <a:solidFill>
                  <a:schemeClr val="tx1"/>
                </a:solidFill>
                <a:latin typeface="Arial" charset="0"/>
                <a:ea typeface="ＭＳ Ｐゴシック" charset="0"/>
              </a:defRPr>
            </a:lvl4pPr>
            <a:lvl5pPr marL="2057400" indent="-228600" defTabSz="614363" eaLnBrk="0" hangingPunct="0">
              <a:defRPr sz="1400">
                <a:solidFill>
                  <a:schemeClr val="tx1"/>
                </a:solidFill>
                <a:latin typeface="Arial" charset="0"/>
                <a:ea typeface="ＭＳ Ｐゴシック" charset="0"/>
              </a:defRPr>
            </a:lvl5pPr>
            <a:lvl6pPr marL="2514600" indent="-228600" defTabSz="614363"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4363"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4363"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4363" eaLnBrk="0" fontAlgn="base" hangingPunct="0">
              <a:spcBef>
                <a:spcPct val="0"/>
              </a:spcBef>
              <a:spcAft>
                <a:spcPct val="0"/>
              </a:spcAft>
              <a:defRPr sz="1400">
                <a:solidFill>
                  <a:schemeClr val="tx1"/>
                </a:solidFill>
                <a:latin typeface="Arial" charset="0"/>
                <a:ea typeface="ＭＳ Ｐゴシック" charset="0"/>
              </a:defRPr>
            </a:lvl9pPr>
          </a:lstStyle>
          <a:p>
            <a:pPr defTabSz="614108" eaLnBrk="1" hangingPunct="1"/>
            <a:r>
              <a:rPr lang="id-ID" sz="825" b="1" dirty="0">
                <a:solidFill>
                  <a:srgbClr val="000000"/>
                </a:solidFill>
                <a:latin typeface="Calibri" charset="0"/>
              </a:rPr>
              <a:t>Kuala Lumpur, Malaysia</a:t>
            </a:r>
          </a:p>
        </p:txBody>
      </p:sp>
      <p:cxnSp>
        <p:nvCxnSpPr>
          <p:cNvPr id="14" name="Straight Connector 13">
            <a:extLst>
              <a:ext uri="{FF2B5EF4-FFF2-40B4-BE49-F238E27FC236}">
                <a16:creationId xmlns:a16="http://schemas.microsoft.com/office/drawing/2014/main" xmlns="" id="{B2BEB423-F8A0-427E-B292-9379B33ED733}"/>
              </a:ext>
            </a:extLst>
          </p:cNvPr>
          <p:cNvCxnSpPr/>
          <p:nvPr/>
        </p:nvCxnSpPr>
        <p:spPr>
          <a:xfrm>
            <a:off x="3946525" y="2905126"/>
            <a:ext cx="0" cy="1900238"/>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AB888D18-2741-446B-A228-7B7A4991963C}"/>
              </a:ext>
            </a:extLst>
          </p:cNvPr>
          <p:cNvCxnSpPr/>
          <p:nvPr/>
        </p:nvCxnSpPr>
        <p:spPr>
          <a:xfrm>
            <a:off x="4573588" y="995387"/>
            <a:ext cx="0" cy="190023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BDD5ECC6-6CE2-4BB5-9C51-2F4E78BF0ADF}"/>
              </a:ext>
            </a:extLst>
          </p:cNvPr>
          <p:cNvCxnSpPr/>
          <p:nvPr/>
        </p:nvCxnSpPr>
        <p:spPr>
          <a:xfrm>
            <a:off x="322264" y="2905125"/>
            <a:ext cx="8570912"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6634B31B-C3D7-4877-A519-BBAE6AFB6DBE}"/>
              </a:ext>
            </a:extLst>
          </p:cNvPr>
          <p:cNvSpPr/>
          <p:nvPr/>
        </p:nvSpPr>
        <p:spPr>
          <a:xfrm>
            <a:off x="322264" y="699406"/>
            <a:ext cx="5813707" cy="276999"/>
          </a:xfrm>
          <a:prstGeom prst="rect">
            <a:avLst/>
          </a:prstGeom>
        </p:spPr>
        <p:txBody>
          <a:bodyPr wrap="none">
            <a:spAutoFit/>
          </a:bodyPr>
          <a:lstStyle/>
          <a:p>
            <a:pPr defTabSz="913995"/>
            <a:r>
              <a:rPr lang="fr-FR" sz="1200" b="1" dirty="0">
                <a:solidFill>
                  <a:srgbClr val="FF0000"/>
                </a:solidFill>
              </a:rPr>
              <a:t>PENAYANGAN MEDIA RUANG DI KUALA LUMPUR, SEOUL DAN SINGAPURA</a:t>
            </a:r>
            <a:endParaRPr lang="id-ID" sz="1200" b="1" dirty="0">
              <a:solidFill>
                <a:srgbClr val="FF0000"/>
              </a:solidFill>
            </a:endParaRPr>
          </a:p>
        </p:txBody>
      </p:sp>
    </p:spTree>
    <p:extLst>
      <p:ext uri="{BB962C8B-B14F-4D97-AF65-F5344CB8AC3E}">
        <p14:creationId xmlns:p14="http://schemas.microsoft.com/office/powerpoint/2010/main" val="3853419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DC1060CB-ACCF-4C07-93E2-28DC7F516006}"/>
              </a:ext>
            </a:extLst>
          </p:cNvPr>
          <p:cNvSpPr>
            <a:spLocks noGrp="1"/>
          </p:cNvSpPr>
          <p:nvPr>
            <p:ph type="sldNum" sz="quarter" idx="10"/>
          </p:nvPr>
        </p:nvSpPr>
        <p:spPr/>
        <p:txBody>
          <a:bodyPr/>
          <a:lstStyle/>
          <a:p>
            <a:pPr>
              <a:defRPr/>
            </a:pPr>
            <a:fld id="{70ADE3BD-14F6-E248-81BB-AD56D6E7C095}" type="slidenum">
              <a:rPr lang="id-ID" smtClean="0"/>
              <a:pPr>
                <a:defRPr/>
              </a:pPr>
              <a:t>25</a:t>
            </a:fld>
            <a:endParaRPr lang="id-ID"/>
          </a:p>
        </p:txBody>
      </p:sp>
      <p:sp>
        <p:nvSpPr>
          <p:cNvPr id="5" name="Title 2">
            <a:extLst>
              <a:ext uri="{FF2B5EF4-FFF2-40B4-BE49-F238E27FC236}">
                <a16:creationId xmlns:a16="http://schemas.microsoft.com/office/drawing/2014/main" xmlns="" id="{DB4EFA10-D874-4D12-9B3F-38B5AB8D2FD7}"/>
              </a:ext>
            </a:extLst>
          </p:cNvPr>
          <p:cNvSpPr txBox="1">
            <a:spLocks/>
          </p:cNvSpPr>
          <p:nvPr/>
        </p:nvSpPr>
        <p:spPr bwMode="auto">
          <a:xfrm>
            <a:off x="-3349" y="-26481"/>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endParaRPr lang="en-US" dirty="0">
              <a:solidFill>
                <a:schemeClr val="bg1"/>
              </a:solidFill>
            </a:endParaRPr>
          </a:p>
        </p:txBody>
      </p:sp>
      <p:cxnSp>
        <p:nvCxnSpPr>
          <p:cNvPr id="6" name="Straight Connector 5">
            <a:extLst>
              <a:ext uri="{FF2B5EF4-FFF2-40B4-BE49-F238E27FC236}">
                <a16:creationId xmlns:a16="http://schemas.microsoft.com/office/drawing/2014/main" xmlns="" id="{621394E7-72A4-4652-B4E2-0077A5B11B5D}"/>
              </a:ext>
            </a:extLst>
          </p:cNvPr>
          <p:cNvCxnSpPr/>
          <p:nvPr/>
        </p:nvCxnSpPr>
        <p:spPr>
          <a:xfrm>
            <a:off x="3071366" y="965455"/>
            <a:ext cx="0" cy="180089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4861B29B-32A5-48A4-96C7-E799E0F19788}"/>
              </a:ext>
            </a:extLst>
          </p:cNvPr>
          <p:cNvCxnSpPr/>
          <p:nvPr/>
        </p:nvCxnSpPr>
        <p:spPr>
          <a:xfrm>
            <a:off x="4374938" y="3037848"/>
            <a:ext cx="0" cy="1399124"/>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C2EB5E53-0017-4315-9DDC-76F5811D09AD}"/>
              </a:ext>
            </a:extLst>
          </p:cNvPr>
          <p:cNvCxnSpPr/>
          <p:nvPr/>
        </p:nvCxnSpPr>
        <p:spPr>
          <a:xfrm>
            <a:off x="653196" y="3043351"/>
            <a:ext cx="7564866"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555ED5DE-D90D-42C7-A452-273E849DD8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3196" y="982696"/>
            <a:ext cx="2269618" cy="1783655"/>
          </a:xfrm>
          <a:prstGeom prst="rect">
            <a:avLst/>
          </a:prstGeom>
        </p:spPr>
      </p:pic>
      <p:pic>
        <p:nvPicPr>
          <p:cNvPr id="10" name="Picture 9">
            <a:extLst>
              <a:ext uri="{FF2B5EF4-FFF2-40B4-BE49-F238E27FC236}">
                <a16:creationId xmlns:a16="http://schemas.microsoft.com/office/drawing/2014/main" xmlns="" id="{50E61C5A-F187-4CBC-9C6C-E9068F06DA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9838" y="981309"/>
            <a:ext cx="2205266" cy="1785042"/>
          </a:xfrm>
          <a:prstGeom prst="rect">
            <a:avLst/>
          </a:prstGeom>
        </p:spPr>
      </p:pic>
      <p:pic>
        <p:nvPicPr>
          <p:cNvPr id="11" name="Picture 10">
            <a:extLst>
              <a:ext uri="{FF2B5EF4-FFF2-40B4-BE49-F238E27FC236}">
                <a16:creationId xmlns:a16="http://schemas.microsoft.com/office/drawing/2014/main" xmlns="" id="{1DEA5696-3853-4256-B69B-F960E72C76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17063" y="3086187"/>
            <a:ext cx="2307929" cy="1654335"/>
          </a:xfrm>
          <a:prstGeom prst="rect">
            <a:avLst/>
          </a:prstGeom>
        </p:spPr>
      </p:pic>
      <p:pic>
        <p:nvPicPr>
          <p:cNvPr id="12" name="Picture 11">
            <a:extLst>
              <a:ext uri="{FF2B5EF4-FFF2-40B4-BE49-F238E27FC236}">
                <a16:creationId xmlns:a16="http://schemas.microsoft.com/office/drawing/2014/main" xmlns="" id="{A6F169E5-AEC8-4C9A-8926-D78CEEAE09E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21136" y="969821"/>
            <a:ext cx="2269672" cy="1796530"/>
          </a:xfrm>
          <a:prstGeom prst="rect">
            <a:avLst/>
          </a:prstGeom>
        </p:spPr>
      </p:pic>
      <p:pic>
        <p:nvPicPr>
          <p:cNvPr id="13" name="Picture 12">
            <a:extLst>
              <a:ext uri="{FF2B5EF4-FFF2-40B4-BE49-F238E27FC236}">
                <a16:creationId xmlns:a16="http://schemas.microsoft.com/office/drawing/2014/main" xmlns="" id="{DA5D0072-CBA4-4638-BFBF-9C7E9D94B69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43127" y="3078419"/>
            <a:ext cx="2655745" cy="1617146"/>
          </a:xfrm>
          <a:prstGeom prst="rect">
            <a:avLst/>
          </a:prstGeom>
        </p:spPr>
      </p:pic>
      <p:cxnSp>
        <p:nvCxnSpPr>
          <p:cNvPr id="14" name="Straight Connector 13">
            <a:extLst>
              <a:ext uri="{FF2B5EF4-FFF2-40B4-BE49-F238E27FC236}">
                <a16:creationId xmlns:a16="http://schemas.microsoft.com/office/drawing/2014/main" xmlns="" id="{85665D93-706F-4E1E-8741-0EA14CF7A62B}"/>
              </a:ext>
            </a:extLst>
          </p:cNvPr>
          <p:cNvCxnSpPr/>
          <p:nvPr/>
        </p:nvCxnSpPr>
        <p:spPr>
          <a:xfrm>
            <a:off x="5625774" y="982697"/>
            <a:ext cx="0" cy="1783654"/>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xmlns="" id="{67CE0009-BC0E-4BF5-8C46-B4DFC8680AAF}"/>
              </a:ext>
            </a:extLst>
          </p:cNvPr>
          <p:cNvSpPr/>
          <p:nvPr/>
        </p:nvSpPr>
        <p:spPr>
          <a:xfrm>
            <a:off x="2213018" y="2766351"/>
            <a:ext cx="5369034" cy="300082"/>
          </a:xfrm>
          <a:prstGeom prst="rect">
            <a:avLst/>
          </a:prstGeom>
        </p:spPr>
        <p:txBody>
          <a:bodyPr wrap="none">
            <a:spAutoFit/>
          </a:bodyPr>
          <a:lstStyle/>
          <a:p>
            <a:pPr defTabSz="685800"/>
            <a:r>
              <a:rPr lang="fr-FR" sz="1350" b="1" dirty="0">
                <a:solidFill>
                  <a:srgbClr val="FF0000"/>
                </a:solidFill>
              </a:rPr>
              <a:t>PENAYANGAN MEDIA RUANG </a:t>
            </a:r>
            <a:r>
              <a:rPr lang="en-ID" sz="1350" b="1" dirty="0">
                <a:solidFill>
                  <a:srgbClr val="FF0000"/>
                </a:solidFill>
              </a:rPr>
              <a:t>DI SHANGHAI &amp; BEIJING,CHINA</a:t>
            </a:r>
            <a:endParaRPr lang="en-US" sz="1350" b="1" dirty="0">
              <a:solidFill>
                <a:prstClr val="black"/>
              </a:solidFill>
            </a:endParaRPr>
          </a:p>
        </p:txBody>
      </p:sp>
    </p:spTree>
    <p:extLst>
      <p:ext uri="{BB962C8B-B14F-4D97-AF65-F5344CB8AC3E}">
        <p14:creationId xmlns:p14="http://schemas.microsoft.com/office/powerpoint/2010/main" val="14334359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9DB7FD0-DCDF-44F7-93A0-55758749CFE6}"/>
              </a:ext>
            </a:extLst>
          </p:cNvPr>
          <p:cNvSpPr>
            <a:spLocks noGrp="1"/>
          </p:cNvSpPr>
          <p:nvPr>
            <p:ph idx="1"/>
          </p:nvPr>
        </p:nvSpPr>
        <p:spPr/>
        <p:txBody>
          <a:bodyPr/>
          <a:lstStyle/>
          <a:p>
            <a:endParaRPr lang="en-ID"/>
          </a:p>
        </p:txBody>
      </p:sp>
      <p:sp>
        <p:nvSpPr>
          <p:cNvPr id="4" name="Slide Number Placeholder 3">
            <a:extLst>
              <a:ext uri="{FF2B5EF4-FFF2-40B4-BE49-F238E27FC236}">
                <a16:creationId xmlns:a16="http://schemas.microsoft.com/office/drawing/2014/main" xmlns="" id="{A1C42142-1A37-4913-8676-EB36C47AB6F0}"/>
              </a:ext>
            </a:extLst>
          </p:cNvPr>
          <p:cNvSpPr>
            <a:spLocks noGrp="1"/>
          </p:cNvSpPr>
          <p:nvPr>
            <p:ph type="sldNum" sz="quarter" idx="10"/>
          </p:nvPr>
        </p:nvSpPr>
        <p:spPr/>
        <p:txBody>
          <a:bodyPr/>
          <a:lstStyle/>
          <a:p>
            <a:pPr>
              <a:defRPr/>
            </a:pPr>
            <a:fld id="{70ADE3BD-14F6-E248-81BB-AD56D6E7C095}" type="slidenum">
              <a:rPr lang="id-ID" smtClean="0"/>
              <a:pPr>
                <a:defRPr/>
              </a:pPr>
              <a:t>26</a:t>
            </a:fld>
            <a:endParaRPr lang="id-ID"/>
          </a:p>
        </p:txBody>
      </p:sp>
      <p:sp>
        <p:nvSpPr>
          <p:cNvPr id="5" name="Title 2">
            <a:extLst>
              <a:ext uri="{FF2B5EF4-FFF2-40B4-BE49-F238E27FC236}">
                <a16:creationId xmlns:a16="http://schemas.microsoft.com/office/drawing/2014/main" xmlns="" id="{ABA06CF0-0C55-4674-ADDD-7017FBA4BBDE}"/>
              </a:ext>
            </a:extLst>
          </p:cNvPr>
          <p:cNvSpPr txBox="1">
            <a:spLocks/>
          </p:cNvSpPr>
          <p:nvPr/>
        </p:nvSpPr>
        <p:spPr bwMode="auto">
          <a:xfrm>
            <a:off x="-5976" y="7241"/>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endParaRPr lang="en-US" dirty="0">
              <a:solidFill>
                <a:schemeClr val="bg1"/>
              </a:solidFill>
            </a:endParaRPr>
          </a:p>
        </p:txBody>
      </p:sp>
      <p:pic>
        <p:nvPicPr>
          <p:cNvPr id="6" name="Picture 2" descr="C:\Users\user\Desktop\Paris copy.jpg">
            <a:extLst>
              <a:ext uri="{FF2B5EF4-FFF2-40B4-BE49-F238E27FC236}">
                <a16:creationId xmlns:a16="http://schemas.microsoft.com/office/drawing/2014/main" xmlns="" id="{4C817A6D-73B8-4F23-9D33-B2538918387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33524" y="929905"/>
            <a:ext cx="4164013"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user\Downloads\13626346_1208569139195879_1916842469266078309_n.jpg">
            <a:extLst>
              <a:ext uri="{FF2B5EF4-FFF2-40B4-BE49-F238E27FC236}">
                <a16:creationId xmlns:a16="http://schemas.microsoft.com/office/drawing/2014/main" xmlns="" id="{13683F02-AC52-4BF6-9AEB-9E5F3577771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504" y="929905"/>
            <a:ext cx="4600575"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xmlns="" id="{68C6AE16-7ACC-4DEE-80DD-718BAA691498}"/>
              </a:ext>
            </a:extLst>
          </p:cNvPr>
          <p:cNvSpPr/>
          <p:nvPr/>
        </p:nvSpPr>
        <p:spPr>
          <a:xfrm>
            <a:off x="230418" y="627534"/>
            <a:ext cx="3811813" cy="276999"/>
          </a:xfrm>
          <a:prstGeom prst="rect">
            <a:avLst/>
          </a:prstGeom>
        </p:spPr>
        <p:txBody>
          <a:bodyPr wrap="none">
            <a:spAutoFit/>
          </a:bodyPr>
          <a:lstStyle/>
          <a:p>
            <a:pPr defTabSz="913995"/>
            <a:r>
              <a:rPr lang="fr-FR" sz="1200" b="1" dirty="0">
                <a:solidFill>
                  <a:srgbClr val="FF0000"/>
                </a:solidFill>
              </a:rPr>
              <a:t>PENAYANGAN MEDIA RUANG DI PARIS, FRANCE</a:t>
            </a:r>
            <a:endParaRPr lang="id-ID" sz="1200" b="1" dirty="0">
              <a:solidFill>
                <a:srgbClr val="FF0000"/>
              </a:solidFill>
            </a:endParaRPr>
          </a:p>
        </p:txBody>
      </p:sp>
      <p:cxnSp>
        <p:nvCxnSpPr>
          <p:cNvPr id="10" name="Straight Connector 9">
            <a:extLst>
              <a:ext uri="{FF2B5EF4-FFF2-40B4-BE49-F238E27FC236}">
                <a16:creationId xmlns:a16="http://schemas.microsoft.com/office/drawing/2014/main" xmlns="" id="{AE0BAE85-EF24-4313-8C3F-A38F7195C013}"/>
              </a:ext>
            </a:extLst>
          </p:cNvPr>
          <p:cNvCxnSpPr/>
          <p:nvPr/>
        </p:nvCxnSpPr>
        <p:spPr>
          <a:xfrm>
            <a:off x="4752527" y="909300"/>
            <a:ext cx="0" cy="3779837"/>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76253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E9C49570-AE31-4B2D-8318-1D5F3DA77AD6}"/>
              </a:ext>
            </a:extLst>
          </p:cNvPr>
          <p:cNvSpPr>
            <a:spLocks noGrp="1"/>
          </p:cNvSpPr>
          <p:nvPr>
            <p:ph type="sldNum" sz="quarter" idx="10"/>
          </p:nvPr>
        </p:nvSpPr>
        <p:spPr/>
        <p:txBody>
          <a:bodyPr/>
          <a:lstStyle/>
          <a:p>
            <a:pPr>
              <a:defRPr/>
            </a:pPr>
            <a:fld id="{70ADE3BD-14F6-E248-81BB-AD56D6E7C095}" type="slidenum">
              <a:rPr lang="id-ID" smtClean="0"/>
              <a:pPr>
                <a:defRPr/>
              </a:pPr>
              <a:t>27</a:t>
            </a:fld>
            <a:endParaRPr lang="id-ID"/>
          </a:p>
        </p:txBody>
      </p:sp>
      <p:pic>
        <p:nvPicPr>
          <p:cNvPr id="5" name="Picture 4">
            <a:extLst>
              <a:ext uri="{FF2B5EF4-FFF2-40B4-BE49-F238E27FC236}">
                <a16:creationId xmlns:a16="http://schemas.microsoft.com/office/drawing/2014/main" xmlns="" id="{F55379D7-386B-4A2D-A109-2C90EE875DA7}"/>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60875" y="989013"/>
            <a:ext cx="1943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xmlns="" id="{4FE89475-96DB-4A49-AFCD-C78328853B8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59025" y="1025526"/>
            <a:ext cx="1905000"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a:extLst>
              <a:ext uri="{FF2B5EF4-FFF2-40B4-BE49-F238E27FC236}">
                <a16:creationId xmlns:a16="http://schemas.microsoft.com/office/drawing/2014/main" xmlns="" id="{FFAE2D7E-DF54-417C-8677-E8A91DB3632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3688" y="1033463"/>
            <a:ext cx="1878012"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xmlns="" id="{AC152BD5-6BA3-4A08-BD00-48E30B7BE4C1}"/>
              </a:ext>
            </a:extLst>
          </p:cNvPr>
          <p:cNvCxnSpPr/>
          <p:nvPr/>
        </p:nvCxnSpPr>
        <p:spPr>
          <a:xfrm>
            <a:off x="4367213" y="1012851"/>
            <a:ext cx="0" cy="1978025"/>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552121EC-CE74-4211-BBF2-883DD54F2F69}"/>
              </a:ext>
            </a:extLst>
          </p:cNvPr>
          <p:cNvCxnSpPr/>
          <p:nvPr/>
        </p:nvCxnSpPr>
        <p:spPr>
          <a:xfrm>
            <a:off x="2266950" y="995390"/>
            <a:ext cx="0" cy="199548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5BF2F5BD-F8C7-4A65-9729-91217582131F}"/>
              </a:ext>
            </a:extLst>
          </p:cNvPr>
          <p:cNvCxnSpPr/>
          <p:nvPr/>
        </p:nvCxnSpPr>
        <p:spPr>
          <a:xfrm>
            <a:off x="239713" y="2978150"/>
            <a:ext cx="6164262"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1" name="Picture 2">
            <a:extLst>
              <a:ext uri="{FF2B5EF4-FFF2-40B4-BE49-F238E27FC236}">
                <a16:creationId xmlns:a16="http://schemas.microsoft.com/office/drawing/2014/main" xmlns="" id="{2AF0939A-D156-4BE1-A378-83F3BD5ABE9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03975" y="930277"/>
            <a:ext cx="2574698"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a:extLst>
              <a:ext uri="{FF2B5EF4-FFF2-40B4-BE49-F238E27FC236}">
                <a16:creationId xmlns:a16="http://schemas.microsoft.com/office/drawing/2014/main" xmlns="" id="{B623D191-5D2E-45BA-8BCE-C28215B6BCD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30784" y="3043605"/>
            <a:ext cx="2329295" cy="166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a:extLst>
              <a:ext uri="{FF2B5EF4-FFF2-40B4-BE49-F238E27FC236}">
                <a16:creationId xmlns:a16="http://schemas.microsoft.com/office/drawing/2014/main" xmlns="" id="{A6BFA51A-7F3D-4520-AC11-3CC66D691217}"/>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319088" y="3030540"/>
            <a:ext cx="2438400"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a:extLst>
              <a:ext uri="{FF2B5EF4-FFF2-40B4-BE49-F238E27FC236}">
                <a16:creationId xmlns:a16="http://schemas.microsoft.com/office/drawing/2014/main" xmlns="" id="{CFE68713-C265-4283-AB7B-FBC4BEB801B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922609" y="3030538"/>
            <a:ext cx="18319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2">
            <a:extLst>
              <a:ext uri="{FF2B5EF4-FFF2-40B4-BE49-F238E27FC236}">
                <a16:creationId xmlns:a16="http://schemas.microsoft.com/office/drawing/2014/main" xmlns="" id="{7921E362-DEB4-45E0-9E5B-2456D910A8D2}"/>
              </a:ext>
            </a:extLst>
          </p:cNvPr>
          <p:cNvSpPr txBox="1">
            <a:spLocks/>
          </p:cNvSpPr>
          <p:nvPr/>
        </p:nvSpPr>
        <p:spPr>
          <a:xfrm>
            <a:off x="0" y="-5602"/>
            <a:ext cx="5539679" cy="579527"/>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3200" kern="1200">
                <a:solidFill>
                  <a:srgbClr val="B10F1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algn="l"/>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endParaRPr lang="en-US" sz="2400" dirty="0">
              <a:solidFill>
                <a:schemeClr val="bg1"/>
              </a:solidFill>
            </a:endParaRPr>
          </a:p>
        </p:txBody>
      </p:sp>
      <p:sp>
        <p:nvSpPr>
          <p:cNvPr id="16" name="Rectangle 15">
            <a:extLst>
              <a:ext uri="{FF2B5EF4-FFF2-40B4-BE49-F238E27FC236}">
                <a16:creationId xmlns:a16="http://schemas.microsoft.com/office/drawing/2014/main" xmlns="" id="{3B876B0C-A8C4-4DAB-8878-F56DAF1BB20D}"/>
              </a:ext>
            </a:extLst>
          </p:cNvPr>
          <p:cNvSpPr/>
          <p:nvPr/>
        </p:nvSpPr>
        <p:spPr>
          <a:xfrm>
            <a:off x="231114" y="504969"/>
            <a:ext cx="6141085" cy="300082"/>
          </a:xfrm>
          <a:prstGeom prst="rect">
            <a:avLst/>
          </a:prstGeom>
        </p:spPr>
        <p:txBody>
          <a:bodyPr wrap="square">
            <a:spAutoFit/>
          </a:bodyPr>
          <a:lstStyle/>
          <a:p>
            <a:pPr defTabSz="913995"/>
            <a:r>
              <a:rPr lang="fr-FR" sz="1350" dirty="0">
                <a:solidFill>
                  <a:srgbClr val="FF0000"/>
                </a:solidFill>
              </a:rPr>
              <a:t>PENAYANGAN MEDIA RUANG </a:t>
            </a:r>
            <a:r>
              <a:rPr lang="en-ID" sz="1350" dirty="0">
                <a:solidFill>
                  <a:srgbClr val="FF0000"/>
                </a:solidFill>
              </a:rPr>
              <a:t>DI TIMES SQUARE NEW  YORK, USA</a:t>
            </a:r>
            <a:endParaRPr lang="id-ID" sz="1350" dirty="0">
              <a:solidFill>
                <a:srgbClr val="FF0000"/>
              </a:solidFill>
            </a:endParaRPr>
          </a:p>
        </p:txBody>
      </p:sp>
    </p:spTree>
    <p:extLst>
      <p:ext uri="{BB962C8B-B14F-4D97-AF65-F5344CB8AC3E}">
        <p14:creationId xmlns:p14="http://schemas.microsoft.com/office/powerpoint/2010/main" val="3436794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1C7F109-BCFD-4E8D-9E9C-06D3A815FB50}"/>
              </a:ext>
            </a:extLst>
          </p:cNvPr>
          <p:cNvSpPr>
            <a:spLocks noGrp="1"/>
          </p:cNvSpPr>
          <p:nvPr>
            <p:ph type="sldNum" sz="quarter" idx="10"/>
          </p:nvPr>
        </p:nvSpPr>
        <p:spPr/>
        <p:txBody>
          <a:bodyPr/>
          <a:lstStyle/>
          <a:p>
            <a:pPr>
              <a:defRPr/>
            </a:pPr>
            <a:fld id="{70ADE3BD-14F6-E248-81BB-AD56D6E7C095}" type="slidenum">
              <a:rPr lang="id-ID" smtClean="0"/>
              <a:pPr>
                <a:defRPr/>
              </a:pPr>
              <a:t>28</a:t>
            </a:fld>
            <a:endParaRPr lang="id-ID"/>
          </a:p>
        </p:txBody>
      </p:sp>
      <p:sp>
        <p:nvSpPr>
          <p:cNvPr id="5" name="Title 2">
            <a:extLst>
              <a:ext uri="{FF2B5EF4-FFF2-40B4-BE49-F238E27FC236}">
                <a16:creationId xmlns:a16="http://schemas.microsoft.com/office/drawing/2014/main" xmlns="" id="{CBD0F3DE-9516-42D6-86E0-3CC829C871D2}"/>
              </a:ext>
            </a:extLst>
          </p:cNvPr>
          <p:cNvSpPr txBox="1">
            <a:spLocks/>
          </p:cNvSpPr>
          <p:nvPr/>
        </p:nvSpPr>
        <p:spPr>
          <a:xfrm>
            <a:off x="0" y="-20906"/>
            <a:ext cx="5539679" cy="579527"/>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3200" kern="1200">
                <a:solidFill>
                  <a:srgbClr val="B10F1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algn="l"/>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endParaRPr lang="en-US" sz="2400" dirty="0">
              <a:solidFill>
                <a:schemeClr val="bg1"/>
              </a:solidFill>
            </a:endParaRPr>
          </a:p>
        </p:txBody>
      </p:sp>
      <p:sp>
        <p:nvSpPr>
          <p:cNvPr id="6" name="Rectangle 5">
            <a:extLst>
              <a:ext uri="{FF2B5EF4-FFF2-40B4-BE49-F238E27FC236}">
                <a16:creationId xmlns:a16="http://schemas.microsoft.com/office/drawing/2014/main" xmlns="" id="{CE2438E0-4245-46BB-87B4-F39F8FD1C16B}"/>
              </a:ext>
            </a:extLst>
          </p:cNvPr>
          <p:cNvSpPr/>
          <p:nvPr/>
        </p:nvSpPr>
        <p:spPr>
          <a:xfrm>
            <a:off x="114848" y="592549"/>
            <a:ext cx="4439164" cy="300082"/>
          </a:xfrm>
          <a:prstGeom prst="rect">
            <a:avLst/>
          </a:prstGeom>
        </p:spPr>
        <p:txBody>
          <a:bodyPr wrap="none">
            <a:spAutoFit/>
          </a:bodyPr>
          <a:lstStyle/>
          <a:p>
            <a:pPr defTabSz="913995"/>
            <a:r>
              <a:rPr lang="fr-FR" sz="1350" dirty="0">
                <a:solidFill>
                  <a:srgbClr val="FF0000"/>
                </a:solidFill>
              </a:rPr>
              <a:t>PENAYANGAN MEDIA RUANG </a:t>
            </a:r>
            <a:r>
              <a:rPr lang="en-ID" sz="1350" dirty="0">
                <a:solidFill>
                  <a:srgbClr val="FF0000"/>
                </a:solidFill>
              </a:rPr>
              <a:t>DI MOSCOW, RUSSIA</a:t>
            </a:r>
            <a:endParaRPr lang="id-ID" sz="1350" dirty="0">
              <a:solidFill>
                <a:srgbClr val="FF0000"/>
              </a:solidFill>
            </a:endParaRPr>
          </a:p>
        </p:txBody>
      </p:sp>
      <p:pic>
        <p:nvPicPr>
          <p:cNvPr id="7" name="Picture 2" descr="C:\Users\user\Desktop\LIP62.jpg">
            <a:extLst>
              <a:ext uri="{FF2B5EF4-FFF2-40B4-BE49-F238E27FC236}">
                <a16:creationId xmlns:a16="http://schemas.microsoft.com/office/drawing/2014/main" xmlns="" id="{CBCA6F39-D305-46DC-96B6-F23D0A0A905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99992" y="1347614"/>
            <a:ext cx="4407944" cy="34827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esktop\LIP61.jpg">
            <a:extLst>
              <a:ext uri="{FF2B5EF4-FFF2-40B4-BE49-F238E27FC236}">
                <a16:creationId xmlns:a16="http://schemas.microsoft.com/office/drawing/2014/main" xmlns="" id="{4715CD74-4024-4882-868F-54313C15493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33207" y="700845"/>
            <a:ext cx="4435773" cy="6467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Image may contain: bus and outdoor">
            <a:extLst>
              <a:ext uri="{FF2B5EF4-FFF2-40B4-BE49-F238E27FC236}">
                <a16:creationId xmlns:a16="http://schemas.microsoft.com/office/drawing/2014/main" xmlns="" id="{40A0030C-79AF-4BB2-B391-C698E4A801A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2367" y="1036488"/>
            <a:ext cx="2888045" cy="20216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Image may contain: sky and outdoor">
            <a:extLst>
              <a:ext uri="{FF2B5EF4-FFF2-40B4-BE49-F238E27FC236}">
                <a16:creationId xmlns:a16="http://schemas.microsoft.com/office/drawing/2014/main" xmlns="" id="{0D9CADBD-0801-48D9-B1D6-018B56AE00B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42163" y="2571750"/>
            <a:ext cx="2856394"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1174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C168E697-7D3C-489A-BC9F-A5FDE728AF94}"/>
              </a:ext>
            </a:extLst>
          </p:cNvPr>
          <p:cNvSpPr>
            <a:spLocks noGrp="1"/>
          </p:cNvSpPr>
          <p:nvPr>
            <p:ph type="sldNum" sz="quarter" idx="10"/>
          </p:nvPr>
        </p:nvSpPr>
        <p:spPr/>
        <p:txBody>
          <a:bodyPr/>
          <a:lstStyle/>
          <a:p>
            <a:pPr>
              <a:defRPr/>
            </a:pPr>
            <a:fld id="{70ADE3BD-14F6-E248-81BB-AD56D6E7C095}" type="slidenum">
              <a:rPr lang="id-ID" smtClean="0"/>
              <a:pPr>
                <a:defRPr/>
              </a:pPr>
              <a:t>29</a:t>
            </a:fld>
            <a:endParaRPr lang="id-ID"/>
          </a:p>
        </p:txBody>
      </p:sp>
      <p:sp>
        <p:nvSpPr>
          <p:cNvPr id="5" name="Title 2">
            <a:extLst>
              <a:ext uri="{FF2B5EF4-FFF2-40B4-BE49-F238E27FC236}">
                <a16:creationId xmlns:a16="http://schemas.microsoft.com/office/drawing/2014/main" xmlns="" id="{929446FD-1E53-45F2-A5E2-AD21D5C27D33}"/>
              </a:ext>
            </a:extLst>
          </p:cNvPr>
          <p:cNvSpPr txBox="1">
            <a:spLocks/>
          </p:cNvSpPr>
          <p:nvPr/>
        </p:nvSpPr>
        <p:spPr>
          <a:xfrm>
            <a:off x="0" y="-13128"/>
            <a:ext cx="5539679" cy="579527"/>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3200" kern="1200">
                <a:solidFill>
                  <a:srgbClr val="B10F1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algn="l"/>
            <a:r>
              <a:rPr lang="en-US" sz="1800" b="1" dirty="0">
                <a:solidFill>
                  <a:schemeClr val="bg1"/>
                </a:solidFill>
              </a:rPr>
              <a:t>WONDERFUL INDONESIA PROMOTION</a:t>
            </a:r>
            <a:br>
              <a:rPr lang="en-US" sz="1800" b="1" dirty="0">
                <a:solidFill>
                  <a:schemeClr val="bg1"/>
                </a:solidFill>
              </a:rPr>
            </a:br>
            <a:r>
              <a:rPr lang="en-US" sz="1800" b="1" dirty="0">
                <a:solidFill>
                  <a:schemeClr val="bg1"/>
                </a:solidFill>
              </a:rPr>
              <a:t>PENAYANGAN MEDIA RUANG</a:t>
            </a:r>
            <a:endParaRPr lang="en-US" sz="2400" dirty="0">
              <a:solidFill>
                <a:schemeClr val="bg1"/>
              </a:solidFill>
            </a:endParaRPr>
          </a:p>
        </p:txBody>
      </p:sp>
      <p:sp>
        <p:nvSpPr>
          <p:cNvPr id="6" name="Rectangle 5">
            <a:extLst>
              <a:ext uri="{FF2B5EF4-FFF2-40B4-BE49-F238E27FC236}">
                <a16:creationId xmlns:a16="http://schemas.microsoft.com/office/drawing/2014/main" xmlns="" id="{F0B99CA6-C290-4CD8-85F6-FDD360198215}"/>
              </a:ext>
            </a:extLst>
          </p:cNvPr>
          <p:cNvSpPr/>
          <p:nvPr/>
        </p:nvSpPr>
        <p:spPr>
          <a:xfrm>
            <a:off x="195234" y="592290"/>
            <a:ext cx="4080220" cy="300082"/>
          </a:xfrm>
          <a:prstGeom prst="rect">
            <a:avLst/>
          </a:prstGeom>
        </p:spPr>
        <p:txBody>
          <a:bodyPr wrap="none">
            <a:spAutoFit/>
          </a:bodyPr>
          <a:lstStyle/>
          <a:p>
            <a:pPr defTabSz="913995"/>
            <a:r>
              <a:rPr lang="fr-FR" sz="1350" b="1" dirty="0">
                <a:solidFill>
                  <a:srgbClr val="FF0000"/>
                </a:solidFill>
              </a:rPr>
              <a:t>PENAYANGAN MEDIA RUANG </a:t>
            </a:r>
            <a:r>
              <a:rPr lang="en-ID" sz="1350" b="1" dirty="0">
                <a:solidFill>
                  <a:srgbClr val="FF0000"/>
                </a:solidFill>
              </a:rPr>
              <a:t>DI LONDON, UK </a:t>
            </a:r>
            <a:endParaRPr lang="id-ID" sz="1350" b="1" dirty="0">
              <a:solidFill>
                <a:srgbClr val="FF0000"/>
              </a:solidFill>
            </a:endParaRPr>
          </a:p>
        </p:txBody>
      </p:sp>
      <p:pic>
        <p:nvPicPr>
          <p:cNvPr id="7" name="Picture 6">
            <a:extLst>
              <a:ext uri="{FF2B5EF4-FFF2-40B4-BE49-F238E27FC236}">
                <a16:creationId xmlns:a16="http://schemas.microsoft.com/office/drawing/2014/main" xmlns="" id="{23FE2CDE-94D2-466B-B5A7-82723E5B4272}"/>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8001" b="5587"/>
          <a:stretch/>
        </p:blipFill>
        <p:spPr>
          <a:xfrm>
            <a:off x="6126438" y="1059582"/>
            <a:ext cx="2357438" cy="3440486"/>
          </a:xfrm>
          <a:prstGeom prst="rect">
            <a:avLst/>
          </a:prstGeom>
        </p:spPr>
      </p:pic>
      <p:pic>
        <p:nvPicPr>
          <p:cNvPr id="8" name="Picture 7">
            <a:extLst>
              <a:ext uri="{FF2B5EF4-FFF2-40B4-BE49-F238E27FC236}">
                <a16:creationId xmlns:a16="http://schemas.microsoft.com/office/drawing/2014/main" xmlns="" id="{143C9970-0C24-4B1D-86FA-F5C93E90B19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147851" y="933093"/>
            <a:ext cx="2717168" cy="1814983"/>
          </a:xfrm>
          <a:prstGeom prst="rect">
            <a:avLst/>
          </a:prstGeom>
        </p:spPr>
      </p:pic>
      <p:pic>
        <p:nvPicPr>
          <p:cNvPr id="9" name="Picture 8">
            <a:extLst>
              <a:ext uri="{FF2B5EF4-FFF2-40B4-BE49-F238E27FC236}">
                <a16:creationId xmlns:a16="http://schemas.microsoft.com/office/drawing/2014/main" xmlns="" id="{CD6329F8-50F0-4F95-8F2C-23A07E861A8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172855" y="2901937"/>
            <a:ext cx="2667161" cy="1781581"/>
          </a:xfrm>
          <a:prstGeom prst="rect">
            <a:avLst/>
          </a:prstGeom>
        </p:spPr>
      </p:pic>
      <p:pic>
        <p:nvPicPr>
          <p:cNvPr id="10" name="Picture 9">
            <a:extLst>
              <a:ext uri="{FF2B5EF4-FFF2-40B4-BE49-F238E27FC236}">
                <a16:creationId xmlns:a16="http://schemas.microsoft.com/office/drawing/2014/main" xmlns="" id="{818BCABD-AF3C-405A-9F0B-A06C3572037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01963" y="933093"/>
            <a:ext cx="2684125" cy="1792912"/>
          </a:xfrm>
          <a:prstGeom prst="rect">
            <a:avLst/>
          </a:prstGeom>
        </p:spPr>
      </p:pic>
      <p:pic>
        <p:nvPicPr>
          <p:cNvPr id="11" name="Picture 10">
            <a:extLst>
              <a:ext uri="{FF2B5EF4-FFF2-40B4-BE49-F238E27FC236}">
                <a16:creationId xmlns:a16="http://schemas.microsoft.com/office/drawing/2014/main" xmlns="" id="{79A6A7B3-D336-4586-8255-1760F31AE128}"/>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01963" y="2901937"/>
            <a:ext cx="2609473" cy="1743047"/>
          </a:xfrm>
          <a:prstGeom prst="rect">
            <a:avLst/>
          </a:prstGeom>
        </p:spPr>
      </p:pic>
    </p:spTree>
    <p:extLst>
      <p:ext uri="{BB962C8B-B14F-4D97-AF65-F5344CB8AC3E}">
        <p14:creationId xmlns:p14="http://schemas.microsoft.com/office/powerpoint/2010/main" val="27290886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7EAE236-00CD-4455-A6EF-881C361F2EF2}"/>
              </a:ext>
            </a:extLst>
          </p:cNvPr>
          <p:cNvSpPr>
            <a:spLocks noGrp="1"/>
          </p:cNvSpPr>
          <p:nvPr>
            <p:ph idx="1"/>
          </p:nvPr>
        </p:nvSpPr>
        <p:spPr/>
        <p:txBody>
          <a:bodyPr/>
          <a:lstStyle/>
          <a:p>
            <a:endParaRPr lang="en-ID" dirty="0"/>
          </a:p>
        </p:txBody>
      </p:sp>
      <p:sp>
        <p:nvSpPr>
          <p:cNvPr id="4" name="Slide Number Placeholder 3">
            <a:extLst>
              <a:ext uri="{FF2B5EF4-FFF2-40B4-BE49-F238E27FC236}">
                <a16:creationId xmlns:a16="http://schemas.microsoft.com/office/drawing/2014/main" xmlns="" id="{99F404A3-1D63-4672-AD54-E9EBE1E1C0F4}"/>
              </a:ext>
            </a:extLst>
          </p:cNvPr>
          <p:cNvSpPr>
            <a:spLocks noGrp="1"/>
          </p:cNvSpPr>
          <p:nvPr>
            <p:ph type="sldNum" sz="quarter" idx="10"/>
          </p:nvPr>
        </p:nvSpPr>
        <p:spPr/>
        <p:txBody>
          <a:bodyPr/>
          <a:lstStyle/>
          <a:p>
            <a:pPr>
              <a:defRPr/>
            </a:pPr>
            <a:fld id="{70ADE3BD-14F6-E248-81BB-AD56D6E7C095}" type="slidenum">
              <a:rPr lang="id-ID" smtClean="0"/>
              <a:pPr>
                <a:defRPr/>
              </a:pPr>
              <a:t>30</a:t>
            </a:fld>
            <a:endParaRPr lang="id-ID"/>
          </a:p>
        </p:txBody>
      </p:sp>
      <p:sp>
        <p:nvSpPr>
          <p:cNvPr id="5" name="Title 2">
            <a:extLst>
              <a:ext uri="{FF2B5EF4-FFF2-40B4-BE49-F238E27FC236}">
                <a16:creationId xmlns:a16="http://schemas.microsoft.com/office/drawing/2014/main" xmlns="" id="{D2E95EF7-E8BE-48B8-9A9C-025AB86FC037}"/>
              </a:ext>
            </a:extLst>
          </p:cNvPr>
          <p:cNvSpPr txBox="1">
            <a:spLocks/>
          </p:cNvSpPr>
          <p:nvPr/>
        </p:nvSpPr>
        <p:spPr bwMode="auto">
          <a:xfrm>
            <a:off x="107504" y="229"/>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b="1" dirty="0" err="1">
                <a:solidFill>
                  <a:schemeClr val="bg1"/>
                </a:solidFill>
              </a:rPr>
              <a:t>Performansi</a:t>
            </a:r>
            <a:r>
              <a:rPr lang="en-US" b="1" dirty="0">
                <a:solidFill>
                  <a:schemeClr val="bg1"/>
                </a:solidFill>
              </a:rPr>
              <a:t> </a:t>
            </a:r>
            <a:r>
              <a:rPr lang="en-US" b="1" dirty="0" err="1">
                <a:solidFill>
                  <a:schemeClr val="bg1"/>
                </a:solidFill>
              </a:rPr>
              <a:t>Sektor</a:t>
            </a:r>
            <a:r>
              <a:rPr lang="en-US" b="1" dirty="0">
                <a:solidFill>
                  <a:schemeClr val="bg1"/>
                </a:solidFill>
              </a:rPr>
              <a:t> </a:t>
            </a:r>
            <a:r>
              <a:rPr lang="en-US" b="1" dirty="0" err="1">
                <a:solidFill>
                  <a:schemeClr val="bg1"/>
                </a:solidFill>
              </a:rPr>
              <a:t>Pariwisata</a:t>
            </a:r>
            <a:endParaRPr lang="en-US" b="1" dirty="0">
              <a:solidFill>
                <a:schemeClr val="bg1"/>
              </a:solidFill>
            </a:endParaRPr>
          </a:p>
        </p:txBody>
      </p:sp>
      <p:sp>
        <p:nvSpPr>
          <p:cNvPr id="6" name="Rectangle 5">
            <a:extLst>
              <a:ext uri="{FF2B5EF4-FFF2-40B4-BE49-F238E27FC236}">
                <a16:creationId xmlns:a16="http://schemas.microsoft.com/office/drawing/2014/main" xmlns="" id="{0E1FCE70-B8D9-4231-B35C-C01FA76EAD8D}"/>
              </a:ext>
            </a:extLst>
          </p:cNvPr>
          <p:cNvSpPr/>
          <p:nvPr/>
        </p:nvSpPr>
        <p:spPr>
          <a:xfrm>
            <a:off x="312478" y="1493278"/>
            <a:ext cx="325497" cy="1454727"/>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270" lIns="51415" tIns="25715" rIns="51415" bIns="25715" anchor="ctr"/>
          <a:lstStyle/>
          <a:p>
            <a:pPr algn="ctr" defTabSz="514004">
              <a:defRPr/>
            </a:pPr>
            <a:r>
              <a:rPr lang="en-US" sz="1350" b="1" dirty="0">
                <a:solidFill>
                  <a:prstClr val="white"/>
                </a:solidFill>
                <a:cs typeface="Calibri" pitchFamily="34" charset="0"/>
              </a:rPr>
              <a:t>MAKRO</a:t>
            </a:r>
          </a:p>
        </p:txBody>
      </p:sp>
      <p:sp>
        <p:nvSpPr>
          <p:cNvPr id="7" name="Rectangle 6">
            <a:extLst>
              <a:ext uri="{FF2B5EF4-FFF2-40B4-BE49-F238E27FC236}">
                <a16:creationId xmlns:a16="http://schemas.microsoft.com/office/drawing/2014/main" xmlns="" id="{F25FE3D9-407F-4A50-8A62-26FA920BFC1E}"/>
              </a:ext>
            </a:extLst>
          </p:cNvPr>
          <p:cNvSpPr/>
          <p:nvPr/>
        </p:nvSpPr>
        <p:spPr>
          <a:xfrm>
            <a:off x="309683" y="2948005"/>
            <a:ext cx="325497" cy="1330037"/>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vert="vert270" lIns="51415" tIns="25715" rIns="51415" bIns="25715" anchor="ctr"/>
          <a:lstStyle/>
          <a:p>
            <a:pPr algn="ctr" defTabSz="514004">
              <a:defRPr/>
            </a:pPr>
            <a:r>
              <a:rPr lang="en-US" sz="1350" b="1" dirty="0">
                <a:solidFill>
                  <a:prstClr val="white"/>
                </a:solidFill>
                <a:cs typeface="Calibri" pitchFamily="34" charset="0"/>
              </a:rPr>
              <a:t>MIKRO</a:t>
            </a:r>
          </a:p>
        </p:txBody>
      </p:sp>
      <p:graphicFrame>
        <p:nvGraphicFramePr>
          <p:cNvPr id="8" name="Content Placeholder 4">
            <a:extLst>
              <a:ext uri="{FF2B5EF4-FFF2-40B4-BE49-F238E27FC236}">
                <a16:creationId xmlns:a16="http://schemas.microsoft.com/office/drawing/2014/main" xmlns="" id="{C264C497-C038-4423-B3DF-E7D2794CC8BD}"/>
              </a:ext>
            </a:extLst>
          </p:cNvPr>
          <p:cNvGraphicFramePr>
            <a:graphicFrameLocks/>
          </p:cNvGraphicFramePr>
          <p:nvPr>
            <p:extLst>
              <p:ext uri="{D42A27DB-BD31-4B8C-83A1-F6EECF244321}">
                <p14:modId xmlns:p14="http://schemas.microsoft.com/office/powerpoint/2010/main" val="3932992013"/>
              </p:ext>
            </p:extLst>
          </p:nvPr>
        </p:nvGraphicFramePr>
        <p:xfrm>
          <a:off x="714392" y="790406"/>
          <a:ext cx="8020054" cy="3759204"/>
        </p:xfrm>
        <a:graphic>
          <a:graphicData uri="http://schemas.openxmlformats.org/drawingml/2006/table">
            <a:tbl>
              <a:tblPr firstRow="1" bandRow="1">
                <a:tableStyleId>{7DF18680-E054-41AD-8BC1-D1AEF772440D}</a:tableStyleId>
              </a:tblPr>
              <a:tblGrid>
                <a:gridCol w="1865020">
                  <a:extLst>
                    <a:ext uri="{9D8B030D-6E8A-4147-A177-3AD203B41FA5}">
                      <a16:colId xmlns:a16="http://schemas.microsoft.com/office/drawing/2014/main" xmlns="" val="20000"/>
                    </a:ext>
                  </a:extLst>
                </a:gridCol>
                <a:gridCol w="675854">
                  <a:extLst>
                    <a:ext uri="{9D8B030D-6E8A-4147-A177-3AD203B41FA5}">
                      <a16:colId xmlns:a16="http://schemas.microsoft.com/office/drawing/2014/main" xmlns="" val="20001"/>
                    </a:ext>
                  </a:extLst>
                </a:gridCol>
                <a:gridCol w="675854">
                  <a:extLst>
                    <a:ext uri="{9D8B030D-6E8A-4147-A177-3AD203B41FA5}">
                      <a16:colId xmlns:a16="http://schemas.microsoft.com/office/drawing/2014/main" xmlns="" val="20002"/>
                    </a:ext>
                  </a:extLst>
                </a:gridCol>
                <a:gridCol w="675854">
                  <a:extLst>
                    <a:ext uri="{9D8B030D-6E8A-4147-A177-3AD203B41FA5}">
                      <a16:colId xmlns:a16="http://schemas.microsoft.com/office/drawing/2014/main" xmlns="" val="20003"/>
                    </a:ext>
                  </a:extLst>
                </a:gridCol>
                <a:gridCol w="675854">
                  <a:extLst>
                    <a:ext uri="{9D8B030D-6E8A-4147-A177-3AD203B41FA5}">
                      <a16:colId xmlns:a16="http://schemas.microsoft.com/office/drawing/2014/main" xmlns="" val="20004"/>
                    </a:ext>
                  </a:extLst>
                </a:gridCol>
                <a:gridCol w="675854">
                  <a:extLst>
                    <a:ext uri="{9D8B030D-6E8A-4147-A177-3AD203B41FA5}">
                      <a16:colId xmlns:a16="http://schemas.microsoft.com/office/drawing/2014/main" xmlns="" val="20005"/>
                    </a:ext>
                  </a:extLst>
                </a:gridCol>
                <a:gridCol w="675854">
                  <a:extLst>
                    <a:ext uri="{9D8B030D-6E8A-4147-A177-3AD203B41FA5}">
                      <a16:colId xmlns:a16="http://schemas.microsoft.com/office/drawing/2014/main" xmlns="" val="20006"/>
                    </a:ext>
                  </a:extLst>
                </a:gridCol>
                <a:gridCol w="675854">
                  <a:extLst>
                    <a:ext uri="{9D8B030D-6E8A-4147-A177-3AD203B41FA5}">
                      <a16:colId xmlns:a16="http://schemas.microsoft.com/office/drawing/2014/main" xmlns="" val="20007"/>
                    </a:ext>
                  </a:extLst>
                </a:gridCol>
                <a:gridCol w="748202">
                  <a:extLst>
                    <a:ext uri="{9D8B030D-6E8A-4147-A177-3AD203B41FA5}">
                      <a16:colId xmlns:a16="http://schemas.microsoft.com/office/drawing/2014/main" xmlns="" val="20008"/>
                    </a:ext>
                  </a:extLst>
                </a:gridCol>
                <a:gridCol w="675854">
                  <a:extLst>
                    <a:ext uri="{9D8B030D-6E8A-4147-A177-3AD203B41FA5}">
                      <a16:colId xmlns:a16="http://schemas.microsoft.com/office/drawing/2014/main" xmlns="" val="20009"/>
                    </a:ext>
                  </a:extLst>
                </a:gridCol>
              </a:tblGrid>
              <a:tr h="382526">
                <a:tc rowSpan="2">
                  <a:txBody>
                    <a:bodyPr/>
                    <a:lstStyle/>
                    <a:p>
                      <a:pPr algn="ctr"/>
                      <a:r>
                        <a:rPr lang="en-US" sz="1400" dirty="0">
                          <a:latin typeface="Calibri" pitchFamily="34" charset="0"/>
                          <a:cs typeface="Calibri" pitchFamily="34" charset="0"/>
                        </a:rPr>
                        <a:t>INDIKATOR</a:t>
                      </a:r>
                      <a:endParaRPr lang="en-US" sz="1100" dirty="0">
                        <a:latin typeface="Calibri" pitchFamily="34"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tx1"/>
                    </a:solidFill>
                  </a:tcPr>
                </a:tc>
                <a:tc gridSpan="2">
                  <a:txBody>
                    <a:bodyPr/>
                    <a:lstStyle/>
                    <a:p>
                      <a:pPr algn="ctr"/>
                      <a:r>
                        <a:rPr lang="en-US" sz="1100" dirty="0">
                          <a:solidFill>
                            <a:srgbClr val="000000"/>
                          </a:solidFill>
                          <a:latin typeface="Calibri" pitchFamily="34" charset="0"/>
                          <a:cs typeface="Calibri" pitchFamily="34" charset="0"/>
                        </a:rPr>
                        <a:t>2015</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hMerge="1">
                  <a:txBody>
                    <a:bodyPr/>
                    <a:lstStyle/>
                    <a:p>
                      <a:pPr algn="ctr"/>
                      <a:endParaRPr lang="en-US" sz="1400" dirty="0">
                        <a:solidFill>
                          <a:srgbClr val="000000"/>
                        </a:solidFill>
                        <a:latin typeface="Calibri" pitchFamily="34" charset="0"/>
                        <a:cs typeface="Calibri" pitchFamily="34" charset="0"/>
                      </a:endParaRPr>
                    </a:p>
                  </a:txBody>
                  <a:tcPr marT="34290" marB="3429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gridSpan="2">
                  <a:txBody>
                    <a:bodyPr/>
                    <a:lstStyle/>
                    <a:p>
                      <a:pPr algn="ctr"/>
                      <a:r>
                        <a:rPr lang="en-US" sz="1100" dirty="0">
                          <a:solidFill>
                            <a:srgbClr val="000000"/>
                          </a:solidFill>
                          <a:latin typeface="Calibri" pitchFamily="34" charset="0"/>
                          <a:cs typeface="Calibri" pitchFamily="34" charset="0"/>
                        </a:rPr>
                        <a:t>2016</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hMerge="1">
                  <a:txBody>
                    <a:bodyPr/>
                    <a:lstStyle/>
                    <a:p>
                      <a:pPr algn="ctr"/>
                      <a:endParaRPr lang="en-US" sz="1400" dirty="0">
                        <a:solidFill>
                          <a:srgbClr val="000000"/>
                        </a:solidFill>
                        <a:latin typeface="Calibri" pitchFamily="34" charset="0"/>
                        <a:cs typeface="Calibri" pitchFamily="34" charset="0"/>
                      </a:endParaRPr>
                    </a:p>
                  </a:txBody>
                  <a:tcPr marT="34290" marB="3429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gridSpan="2">
                  <a:txBody>
                    <a:bodyPr/>
                    <a:lstStyle/>
                    <a:p>
                      <a:pPr algn="ctr"/>
                      <a:r>
                        <a:rPr lang="en-US" sz="1100" dirty="0">
                          <a:solidFill>
                            <a:schemeClr val="tx1"/>
                          </a:solidFill>
                          <a:latin typeface="Calibri" pitchFamily="34" charset="0"/>
                          <a:cs typeface="Calibri" pitchFamily="34" charset="0"/>
                        </a:rPr>
                        <a:t>2017</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hMerge="1">
                  <a:txBody>
                    <a:bodyPr/>
                    <a:lstStyle/>
                    <a:p>
                      <a:pPr algn="ctr"/>
                      <a:endParaRPr lang="en-US" sz="1400" dirty="0">
                        <a:solidFill>
                          <a:schemeClr val="tx1"/>
                        </a:solidFill>
                        <a:latin typeface="Calibri" pitchFamily="34" charset="0"/>
                        <a:cs typeface="Calibri" pitchFamily="34" charset="0"/>
                      </a:endParaRPr>
                    </a:p>
                  </a:txBody>
                  <a:tcPr marT="34290" marB="3429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gridSpan="2">
                  <a:txBody>
                    <a:bodyPr/>
                    <a:lstStyle/>
                    <a:p>
                      <a:pPr algn="ctr"/>
                      <a:r>
                        <a:rPr lang="en-US" sz="1100" dirty="0">
                          <a:solidFill>
                            <a:schemeClr val="bg1"/>
                          </a:solidFill>
                          <a:latin typeface="Calibri" pitchFamily="34" charset="0"/>
                          <a:cs typeface="Calibri" pitchFamily="34" charset="0"/>
                        </a:rPr>
                        <a:t>2018</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hMerge="1">
                  <a:txBody>
                    <a:bodyPr/>
                    <a:lstStyle/>
                    <a:p>
                      <a:pPr algn="ctr"/>
                      <a:endParaRPr lang="en-US" sz="1400" dirty="0">
                        <a:solidFill>
                          <a:schemeClr val="tx1"/>
                        </a:solidFill>
                        <a:latin typeface="Calibri" pitchFamily="34" charset="0"/>
                        <a:cs typeface="Calibri" pitchFamily="34" charset="0"/>
                      </a:endParaRPr>
                    </a:p>
                  </a:txBody>
                  <a:tcPr marT="34290" marB="3429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100" dirty="0">
                          <a:solidFill>
                            <a:schemeClr val="tx1"/>
                          </a:solidFill>
                          <a:latin typeface="Calibri" pitchFamily="34" charset="0"/>
                          <a:cs typeface="Calibri" pitchFamily="34" charset="0"/>
                        </a:rPr>
                        <a:t>2019</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extLst>
                  <a:ext uri="{0D108BD9-81ED-4DB2-BD59-A6C34878D82A}">
                    <a16:rowId xmlns:a16="http://schemas.microsoft.com/office/drawing/2014/main" xmlns="" val="10000"/>
                  </a:ext>
                </a:extLst>
              </a:tr>
              <a:tr h="382526">
                <a:tc vMerge="1">
                  <a:txBody>
                    <a:bodyPr/>
                    <a:lstStyle/>
                    <a:p>
                      <a:pPr algn="ctr"/>
                      <a:endParaRPr lang="en-US" sz="1400" dirty="0">
                        <a:latin typeface="Calibri" pitchFamily="34" charset="0"/>
                        <a:cs typeface="Calibri" pitchFamily="34" charset="0"/>
                      </a:endParaRPr>
                    </a:p>
                  </a:txBody>
                  <a:tcPr marT="34290" marB="3429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tx1"/>
                    </a:solidFill>
                  </a:tcPr>
                </a:tc>
                <a:tc>
                  <a:txBody>
                    <a:bodyPr/>
                    <a:lstStyle/>
                    <a:p>
                      <a:pPr algn="ctr"/>
                      <a:r>
                        <a:rPr lang="en-US" sz="1000" b="1" dirty="0">
                          <a:solidFill>
                            <a:srgbClr val="000000"/>
                          </a:solidFill>
                          <a:latin typeface="Calibri" pitchFamily="34" charset="0"/>
                          <a:cs typeface="Calibri" pitchFamily="34" charset="0"/>
                        </a:rPr>
                        <a:t>TARGET</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a:txBody>
                    <a:bodyPr/>
                    <a:lstStyle/>
                    <a:p>
                      <a:pPr algn="ctr"/>
                      <a:r>
                        <a:rPr lang="en-US" sz="1000" b="1" dirty="0">
                          <a:solidFill>
                            <a:srgbClr val="000000"/>
                          </a:solidFill>
                          <a:latin typeface="Calibri" pitchFamily="34" charset="0"/>
                          <a:cs typeface="Calibri" pitchFamily="34" charset="0"/>
                        </a:rPr>
                        <a:t>REALISASI</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a:txBody>
                    <a:bodyPr/>
                    <a:lstStyle/>
                    <a:p>
                      <a:pPr algn="ctr"/>
                      <a:r>
                        <a:rPr lang="en-US" sz="1000" b="1" dirty="0">
                          <a:solidFill>
                            <a:srgbClr val="000000"/>
                          </a:solidFill>
                          <a:latin typeface="Calibri" pitchFamily="34" charset="0"/>
                          <a:cs typeface="Calibri" pitchFamily="34" charset="0"/>
                        </a:rPr>
                        <a:t>TARGET</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a:txBody>
                    <a:bodyPr/>
                    <a:lstStyle/>
                    <a:p>
                      <a:pPr algn="ctr"/>
                      <a:r>
                        <a:rPr lang="en-US" sz="1000" b="1" dirty="0">
                          <a:solidFill>
                            <a:srgbClr val="000000"/>
                          </a:solidFill>
                          <a:latin typeface="Calibri" pitchFamily="34" charset="0"/>
                          <a:cs typeface="Calibri" pitchFamily="34" charset="0"/>
                        </a:rPr>
                        <a:t>REALISASI</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a:txBody>
                    <a:bodyPr/>
                    <a:lstStyle/>
                    <a:p>
                      <a:pPr algn="ctr"/>
                      <a:r>
                        <a:rPr lang="en-US" sz="1000" b="1" dirty="0">
                          <a:solidFill>
                            <a:srgbClr val="000000"/>
                          </a:solidFill>
                          <a:latin typeface="Calibri" pitchFamily="34" charset="0"/>
                          <a:cs typeface="Calibri" pitchFamily="34" charset="0"/>
                        </a:rPr>
                        <a:t>TARGET</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a:txBody>
                    <a:bodyPr/>
                    <a:lstStyle/>
                    <a:p>
                      <a:pPr algn="ctr"/>
                      <a:r>
                        <a:rPr lang="en-US" sz="1000" b="1" dirty="0">
                          <a:solidFill>
                            <a:srgbClr val="000000"/>
                          </a:solidFill>
                          <a:latin typeface="Calibri" pitchFamily="34" charset="0"/>
                          <a:cs typeface="Calibri" pitchFamily="34" charset="0"/>
                        </a:rPr>
                        <a:t>REALISASI</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tc>
                  <a:txBody>
                    <a:bodyPr/>
                    <a:lstStyle/>
                    <a:p>
                      <a:pPr algn="ctr"/>
                      <a:r>
                        <a:rPr lang="en-US" sz="1000" b="1" dirty="0">
                          <a:solidFill>
                            <a:schemeClr val="bg1"/>
                          </a:solidFill>
                          <a:latin typeface="Calibri" pitchFamily="34" charset="0"/>
                          <a:cs typeface="Calibri" pitchFamily="34" charset="0"/>
                        </a:rPr>
                        <a:t>TARGET</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000" b="1" dirty="0">
                          <a:solidFill>
                            <a:schemeClr val="bg1"/>
                          </a:solidFill>
                          <a:latin typeface="Calibri" pitchFamily="34" charset="0"/>
                          <a:cs typeface="Calibri" pitchFamily="34" charset="0"/>
                        </a:rPr>
                        <a:t>REALISASI</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000" b="1" dirty="0">
                          <a:solidFill>
                            <a:schemeClr val="tx1"/>
                          </a:solidFill>
                          <a:latin typeface="Calibri" pitchFamily="34" charset="0"/>
                          <a:cs typeface="Calibri" pitchFamily="34" charset="0"/>
                        </a:rPr>
                        <a:t>TARGET</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BDBDB"/>
                    </a:solidFill>
                  </a:tcPr>
                </a:tc>
                <a:extLst>
                  <a:ext uri="{0D108BD9-81ED-4DB2-BD59-A6C34878D82A}">
                    <a16:rowId xmlns:a16="http://schemas.microsoft.com/office/drawing/2014/main" xmlns="" val="10001"/>
                  </a:ext>
                </a:extLst>
              </a:tr>
              <a:tr h="448479">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id-ID" sz="1200" b="1" dirty="0">
                          <a:latin typeface="Arial Narrow" pitchFamily="34" charset="0"/>
                          <a:cs typeface="Calibri" pitchFamily="34" charset="0"/>
                        </a:rPr>
                        <a:t>KONTRIBUSI PADA PDB NASIONAL</a:t>
                      </a:r>
                      <a:r>
                        <a:rPr lang="en-GB" sz="1200" b="1" dirty="0">
                          <a:latin typeface="Arial Narrow" pitchFamily="34" charset="0"/>
                          <a:cs typeface="Calibri" pitchFamily="34" charset="0"/>
                        </a:rPr>
                        <a:t> </a:t>
                      </a:r>
                      <a:endParaRPr lang="en-US" sz="1200" b="1" dirty="0">
                        <a:solidFill>
                          <a:srgbClr val="800000"/>
                        </a:solidFill>
                        <a:latin typeface="Arial Narrow" pitchFamily="34" charset="0"/>
                        <a:ea typeface="Arial"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id-ID" sz="1100" b="1" dirty="0">
                          <a:solidFill>
                            <a:schemeClr val="tx1"/>
                          </a:solidFill>
                          <a:latin typeface="+mn-lt"/>
                          <a:cs typeface="Calibri" pitchFamily="34" charset="0"/>
                        </a:rPr>
                        <a:t>4,23</a:t>
                      </a:r>
                      <a:r>
                        <a:rPr lang="en-US" sz="1100" b="1" dirty="0">
                          <a:solidFill>
                            <a:schemeClr val="tx1"/>
                          </a:solidFill>
                          <a:latin typeface="+mn-lt"/>
                          <a:cs typeface="Calibri" pitchFamily="34" charset="0"/>
                        </a:rPr>
                        <a:t>%</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Calibri" pitchFamily="34" charset="0"/>
                        </a:rPr>
                        <a:t>4,25%</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id-ID" sz="1100" b="1" kern="1200" dirty="0">
                          <a:solidFill>
                            <a:schemeClr val="tx1"/>
                          </a:solidFill>
                          <a:latin typeface="+mn-lt"/>
                          <a:ea typeface="+mn-ea"/>
                          <a:cs typeface="Calibri" pitchFamily="34" charset="0"/>
                        </a:rPr>
                        <a:t>4,50%</a:t>
                      </a:r>
                      <a:endParaRPr lang="en-US" sz="1100" b="1" kern="1200" dirty="0">
                        <a:solidFill>
                          <a:schemeClr val="tx1"/>
                        </a:solidFill>
                        <a:latin typeface="+mn-lt"/>
                        <a:ea typeface="+mn-ea"/>
                        <a:cs typeface="Calibri" pitchFamily="34" charset="0"/>
                      </a:endParaRP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mn-lt"/>
                          <a:ea typeface="+mn-ea"/>
                          <a:cs typeface="Calibri" pitchFamily="34" charset="0"/>
                        </a:rPr>
                        <a:t>4,13%</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id-ID" sz="1100" b="1" kern="1200" dirty="0">
                          <a:solidFill>
                            <a:schemeClr val="tx1"/>
                          </a:solidFill>
                          <a:latin typeface="+mn-lt"/>
                          <a:ea typeface="+mn-ea"/>
                          <a:cs typeface="Calibri" pitchFamily="34" charset="0"/>
                        </a:rPr>
                        <a:t>5</a:t>
                      </a:r>
                      <a:r>
                        <a:rPr lang="en-US" sz="1100" b="1" kern="1200" dirty="0">
                          <a:solidFill>
                            <a:schemeClr val="tx1"/>
                          </a:solidFill>
                          <a:latin typeface="+mn-lt"/>
                          <a:ea typeface="+mn-ea"/>
                          <a:cs typeface="Calibri" pitchFamily="34" charset="0"/>
                        </a:rPr>
                        <a:t>%</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mn-lt"/>
                          <a:ea typeface="+mn-ea"/>
                          <a:cs typeface="Calibri" pitchFamily="34" charset="0"/>
                        </a:rPr>
                        <a:t>5%</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id-ID" sz="1100" b="1" kern="1200" dirty="0">
                          <a:solidFill>
                            <a:schemeClr val="bg1"/>
                          </a:solidFill>
                          <a:latin typeface="+mn-lt"/>
                          <a:ea typeface="+mn-ea"/>
                          <a:cs typeface="Calibri" pitchFamily="34" charset="0"/>
                        </a:rPr>
                        <a:t>5,25</a:t>
                      </a:r>
                      <a:r>
                        <a:rPr lang="en-US" sz="1100" b="1" kern="1200" dirty="0">
                          <a:solidFill>
                            <a:schemeClr val="bg1"/>
                          </a:solidFill>
                          <a:latin typeface="+mn-lt"/>
                          <a:ea typeface="+mn-ea"/>
                          <a:cs typeface="Calibri" pitchFamily="34" charset="0"/>
                        </a:rPr>
                        <a:t>%</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en-US" sz="1100" b="1" kern="1200" dirty="0">
                          <a:solidFill>
                            <a:schemeClr val="bg1"/>
                          </a:solidFill>
                          <a:latin typeface="+mn-lt"/>
                          <a:ea typeface="+mn-ea"/>
                          <a:cs typeface="Calibri" pitchFamily="34" charset="0"/>
                        </a:rPr>
                        <a:t>5,6%</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marL="0" marR="0" indent="0" algn="ctr" defTabSz="864335" rtl="0" eaLnBrk="1" fontAlgn="auto" latinLnBrk="0" hangingPunct="1">
                        <a:lnSpc>
                          <a:spcPct val="100000"/>
                        </a:lnSpc>
                        <a:spcBef>
                          <a:spcPts val="0"/>
                        </a:spcBef>
                        <a:spcAft>
                          <a:spcPts val="0"/>
                        </a:spcAft>
                        <a:buClrTx/>
                        <a:buSzTx/>
                        <a:buFontTx/>
                        <a:buNone/>
                        <a:tabLst/>
                        <a:defRPr/>
                      </a:pPr>
                      <a:r>
                        <a:rPr lang="id-ID" sz="1100" b="1" kern="1200" dirty="0">
                          <a:solidFill>
                            <a:schemeClr val="tx1"/>
                          </a:solidFill>
                          <a:latin typeface="+mn-lt"/>
                          <a:ea typeface="+mn-ea"/>
                          <a:cs typeface="Calibri" pitchFamily="34" charset="0"/>
                        </a:rPr>
                        <a:t>5,50</a:t>
                      </a:r>
                      <a:r>
                        <a:rPr lang="en-US" sz="1100" b="1" kern="1200" dirty="0">
                          <a:solidFill>
                            <a:schemeClr val="tx1"/>
                          </a:solidFill>
                          <a:latin typeface="+mn-lt"/>
                          <a:ea typeface="+mn-ea"/>
                          <a:cs typeface="Calibri" pitchFamily="34" charset="0"/>
                        </a:rPr>
                        <a:t>% </a:t>
                      </a:r>
                    </a:p>
                  </a:txBody>
                  <a:tcPr marL="68579" marR="68579" marT="19293" marB="19293"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2"/>
                  </a:ext>
                </a:extLst>
              </a:tr>
              <a:tr h="448479">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id-ID" sz="1200" b="1" dirty="0">
                          <a:latin typeface="Arial Narrow" pitchFamily="34" charset="0"/>
                          <a:cs typeface="Calibri" pitchFamily="34" charset="0"/>
                        </a:rPr>
                        <a:t>DEVISA</a:t>
                      </a:r>
                      <a:r>
                        <a:rPr lang="en-US" sz="1200" b="1" dirty="0">
                          <a:latin typeface="Arial Narrow" pitchFamily="34" charset="0"/>
                          <a:cs typeface="Calibri" pitchFamily="34" charset="0"/>
                        </a:rPr>
                        <a:t> (TRILIUN </a:t>
                      </a:r>
                      <a:r>
                        <a:rPr lang="en-US" sz="1200" b="1" dirty="0" err="1">
                          <a:latin typeface="Arial Narrow" pitchFamily="34" charset="0"/>
                          <a:cs typeface="Calibri" pitchFamily="34" charset="0"/>
                        </a:rPr>
                        <a:t>Rp</a:t>
                      </a:r>
                      <a:r>
                        <a:rPr lang="en-US" sz="1200" b="1" dirty="0">
                          <a:latin typeface="Arial Narrow" pitchFamily="34" charset="0"/>
                          <a:cs typeface="Calibri" pitchFamily="34" charset="0"/>
                        </a:rPr>
                        <a:t>)</a:t>
                      </a:r>
                      <a:endParaRPr lang="id-ID" sz="1200" b="1" dirty="0">
                        <a:solidFill>
                          <a:srgbClr val="800000"/>
                        </a:solidFill>
                        <a:latin typeface="Arial Narrow" pitchFamily="34" charset="0"/>
                        <a:ea typeface="Arial"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100" b="1" dirty="0">
                          <a:latin typeface="+mn-lt"/>
                          <a:cs typeface="Calibri" pitchFamily="34" charset="0"/>
                        </a:rPr>
                        <a:t>144</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latin typeface="+mn-lt"/>
                          <a:cs typeface="Calibri" pitchFamily="34" charset="0"/>
                        </a:rPr>
                        <a:t>175,71</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id-ID" sz="1100" b="1" dirty="0">
                          <a:solidFill>
                            <a:schemeClr val="tx1"/>
                          </a:solidFill>
                          <a:latin typeface="+mn-lt"/>
                          <a:cs typeface="Calibri" pitchFamily="34" charset="0"/>
                        </a:rPr>
                        <a:t>172</a:t>
                      </a:r>
                      <a:endParaRPr lang="en-US" sz="1100" b="1" dirty="0">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176,23</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a:solidFill>
                            <a:schemeClr val="tx1"/>
                          </a:solidFill>
                          <a:latin typeface="+mn-lt"/>
                          <a:cs typeface="Calibri" pitchFamily="34" charset="0"/>
                        </a:rPr>
                        <a:t>200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202,13</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a:solidFill>
                            <a:schemeClr val="bg1"/>
                          </a:solidFill>
                          <a:latin typeface="+mn-lt"/>
                          <a:cs typeface="Calibri" pitchFamily="34" charset="0"/>
                        </a:rPr>
                        <a:t>223</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bg1"/>
                          </a:solidFill>
                          <a:latin typeface="+mn-lt"/>
                          <a:cs typeface="Calibri" pitchFamily="34" charset="0"/>
                        </a:rPr>
                        <a:t>224</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tx1"/>
                          </a:solidFill>
                          <a:latin typeface="+mn-lt"/>
                          <a:cs typeface="Calibri" pitchFamily="34" charset="0"/>
                        </a:rPr>
                        <a:t>280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3"/>
                  </a:ext>
                </a:extLst>
              </a:tr>
              <a:tr h="448479">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id-ID" sz="1200" b="1" dirty="0">
                          <a:latin typeface="Arial Narrow" pitchFamily="34" charset="0"/>
                          <a:cs typeface="Calibri" pitchFamily="34" charset="0"/>
                        </a:rPr>
                        <a:t>JUMLAH TENAGA KERJA</a:t>
                      </a:r>
                      <a:r>
                        <a:rPr lang="en-US" sz="1200" b="1" baseline="0" dirty="0">
                          <a:latin typeface="Arial Narrow" pitchFamily="34" charset="0"/>
                          <a:cs typeface="Calibri" pitchFamily="34" charset="0"/>
                        </a:rPr>
                        <a:t> </a:t>
                      </a:r>
                      <a:r>
                        <a:rPr lang="en-US" sz="1200" b="1" dirty="0">
                          <a:latin typeface="Arial Narrow" pitchFamily="34" charset="0"/>
                          <a:cs typeface="Calibri" pitchFamily="34" charset="0"/>
                        </a:rPr>
                        <a:t>(JUTA</a:t>
                      </a:r>
                      <a:r>
                        <a:rPr lang="en-US" sz="1200" b="1" baseline="0" dirty="0">
                          <a:latin typeface="Arial Narrow" pitchFamily="34" charset="0"/>
                          <a:cs typeface="Calibri" pitchFamily="34" charset="0"/>
                        </a:rPr>
                        <a:t> ORANG)</a:t>
                      </a:r>
                      <a:endParaRPr lang="id-ID" sz="1200" b="1" dirty="0">
                        <a:solidFill>
                          <a:srgbClr val="800000"/>
                        </a:solidFill>
                        <a:latin typeface="Arial Narrow" pitchFamily="34" charset="0"/>
                        <a:ea typeface="Arial"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100" b="1" dirty="0">
                          <a:latin typeface="+mn-lt"/>
                          <a:cs typeface="Calibri" pitchFamily="34" charset="0"/>
                        </a:rPr>
                        <a:t>11,</a:t>
                      </a:r>
                      <a:r>
                        <a:rPr lang="en-GB" sz="1100" b="1" dirty="0">
                          <a:latin typeface="+mn-lt"/>
                          <a:cs typeface="Calibri" pitchFamily="34" charset="0"/>
                        </a:rPr>
                        <a:t>4</a:t>
                      </a:r>
                      <a:endParaRPr lang="en-US" sz="1100" b="1" dirty="0">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latin typeface="+mn-lt"/>
                          <a:cs typeface="Calibri" pitchFamily="34" charset="0"/>
                        </a:rPr>
                        <a:t>10,36</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id-ID" sz="1100" b="1">
                          <a:solidFill>
                            <a:schemeClr val="tx1"/>
                          </a:solidFill>
                          <a:latin typeface="+mn-lt"/>
                          <a:cs typeface="Calibri" pitchFamily="34" charset="0"/>
                        </a:rPr>
                        <a:t>11,8</a:t>
                      </a:r>
                      <a:endParaRPr lang="en-US" sz="1100" b="1">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12,28</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12</a:t>
                      </a:r>
                      <a:r>
                        <a:rPr lang="id-ID" sz="1100" b="1" dirty="0">
                          <a:solidFill>
                            <a:schemeClr val="tx1"/>
                          </a:solidFill>
                          <a:latin typeface="+mn-lt"/>
                          <a:cs typeface="Calibri" pitchFamily="34" charset="0"/>
                        </a:rPr>
                        <a:t>,0</a:t>
                      </a:r>
                      <a:endParaRPr lang="en-US" sz="1100" b="1" dirty="0">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12,60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bg1"/>
                          </a:solidFill>
                          <a:latin typeface="+mn-lt"/>
                          <a:cs typeface="Calibri" pitchFamily="34" charset="0"/>
                        </a:rPr>
                        <a:t>12,</a:t>
                      </a:r>
                      <a:r>
                        <a:rPr lang="id-ID" sz="1100" b="1" dirty="0">
                          <a:solidFill>
                            <a:schemeClr val="bg1"/>
                          </a:solidFill>
                          <a:latin typeface="+mn-lt"/>
                          <a:cs typeface="Calibri" pitchFamily="34" charset="0"/>
                        </a:rPr>
                        <a:t>6</a:t>
                      </a:r>
                      <a:endParaRPr lang="en-US" sz="1100" b="1" dirty="0">
                        <a:solidFill>
                          <a:schemeClr val="bg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bg1"/>
                          </a:solidFill>
                          <a:latin typeface="+mn-lt"/>
                          <a:cs typeface="Calibri" pitchFamily="34" charset="0"/>
                        </a:rPr>
                        <a:t>12,7</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tx1"/>
                          </a:solidFill>
                          <a:latin typeface="+mn-lt"/>
                          <a:cs typeface="Calibri" pitchFamily="34" charset="0"/>
                        </a:rPr>
                        <a:t>13,0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4"/>
                  </a:ext>
                </a:extLst>
              </a:tr>
              <a:tr h="448479">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id-ID" sz="1200" b="1" dirty="0">
                          <a:latin typeface="Arial Narrow" pitchFamily="34" charset="0"/>
                          <a:cs typeface="Calibri" pitchFamily="34" charset="0"/>
                        </a:rPr>
                        <a:t>INDEKS DAYA SAING (WEF)</a:t>
                      </a:r>
                      <a:endParaRPr lang="id-ID" sz="1200" b="1" dirty="0">
                        <a:solidFill>
                          <a:srgbClr val="800000"/>
                        </a:solidFill>
                        <a:latin typeface="Arial Narrow" pitchFamily="34" charset="0"/>
                        <a:ea typeface="Arial"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100" b="1" dirty="0">
                          <a:latin typeface="+mn-lt"/>
                          <a:cs typeface="Calibri" pitchFamily="34" charset="0"/>
                        </a:rPr>
                        <a:t>#50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latin typeface="+mn-lt"/>
                          <a:cs typeface="Calibri" pitchFamily="34" charset="0"/>
                        </a:rPr>
                        <a:t>#50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id-ID" sz="1100" b="1" dirty="0">
                          <a:solidFill>
                            <a:schemeClr val="tx1"/>
                          </a:solidFill>
                          <a:latin typeface="+mn-lt"/>
                          <a:cs typeface="Calibri" pitchFamily="34" charset="0"/>
                        </a:rPr>
                        <a:t>n.a</a:t>
                      </a:r>
                      <a:endParaRPr lang="en-US" sz="1100" b="1" dirty="0">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err="1">
                          <a:solidFill>
                            <a:schemeClr val="tx1"/>
                          </a:solidFill>
                          <a:latin typeface="+mn-lt"/>
                          <a:cs typeface="Calibri" pitchFamily="34" charset="0"/>
                        </a:rPr>
                        <a:t>n.a</a:t>
                      </a:r>
                      <a:endParaRPr lang="en-US" sz="1100" b="1" dirty="0">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#40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#42</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err="1">
                          <a:solidFill>
                            <a:schemeClr val="bg1"/>
                          </a:solidFill>
                          <a:latin typeface="+mn-lt"/>
                          <a:cs typeface="Calibri" pitchFamily="34" charset="0"/>
                        </a:rPr>
                        <a:t>n.a</a:t>
                      </a:r>
                      <a:endParaRPr lang="en-US" sz="1100" b="1" dirty="0">
                        <a:solidFill>
                          <a:schemeClr val="bg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err="1">
                          <a:solidFill>
                            <a:schemeClr val="bg1"/>
                          </a:solidFill>
                          <a:latin typeface="+mn-lt"/>
                          <a:cs typeface="Calibri" pitchFamily="34" charset="0"/>
                        </a:rPr>
                        <a:t>n.a</a:t>
                      </a:r>
                      <a:endParaRPr lang="en-US" sz="1100" b="1" dirty="0">
                        <a:solidFill>
                          <a:schemeClr val="bg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tx1"/>
                          </a:solidFill>
                          <a:latin typeface="+mn-lt"/>
                          <a:cs typeface="Calibri" pitchFamily="34" charset="0"/>
                        </a:rPr>
                        <a:t>#30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5"/>
                  </a:ext>
                </a:extLst>
              </a:tr>
              <a:tr h="600148">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id-ID" sz="1200" b="1" dirty="0">
                          <a:latin typeface="Arial Narrow" pitchFamily="34" charset="0"/>
                          <a:cs typeface="Calibri" pitchFamily="34" charset="0"/>
                        </a:rPr>
                        <a:t>WISATAWAN MANCANEGARA</a:t>
                      </a:r>
                      <a:r>
                        <a:rPr lang="en-ID" sz="1200" b="1" baseline="0" dirty="0">
                          <a:latin typeface="Arial Narrow" pitchFamily="34" charset="0"/>
                          <a:cs typeface="Calibri" pitchFamily="34" charset="0"/>
                        </a:rPr>
                        <a:t> </a:t>
                      </a:r>
                      <a:r>
                        <a:rPr lang="id-ID" sz="1200" b="1" dirty="0">
                          <a:latin typeface="Arial Narrow" pitchFamily="34" charset="0"/>
                          <a:cs typeface="Calibri" pitchFamily="34" charset="0"/>
                        </a:rPr>
                        <a:t>(</a:t>
                      </a:r>
                      <a:r>
                        <a:rPr lang="en-US" sz="1200" b="1" dirty="0">
                          <a:latin typeface="Arial Narrow" pitchFamily="34" charset="0"/>
                          <a:cs typeface="Calibri" pitchFamily="34" charset="0"/>
                        </a:rPr>
                        <a:t>JUTA </a:t>
                      </a:r>
                      <a:r>
                        <a:rPr lang="id-ID" sz="1200" b="1" dirty="0">
                          <a:latin typeface="Arial Narrow" pitchFamily="34" charset="0"/>
                          <a:cs typeface="Calibri" pitchFamily="34" charset="0"/>
                        </a:rPr>
                        <a:t>KUNJUNGAN</a:t>
                      </a:r>
                      <a:r>
                        <a:rPr lang="en-US" sz="1200" b="1" dirty="0">
                          <a:latin typeface="Arial Narrow" pitchFamily="34" charset="0"/>
                          <a:cs typeface="Calibri" pitchFamily="34" charset="0"/>
                        </a:rPr>
                        <a:t>)</a:t>
                      </a:r>
                      <a:endParaRPr lang="id-ID" sz="1200" b="1" dirty="0">
                        <a:solidFill>
                          <a:srgbClr val="800000"/>
                        </a:solidFill>
                        <a:latin typeface="Arial Narrow" pitchFamily="34" charset="0"/>
                        <a:ea typeface="Arial"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100" b="1">
                          <a:latin typeface="+mn-lt"/>
                          <a:cs typeface="Calibri" pitchFamily="34" charset="0"/>
                        </a:rPr>
                        <a:t>10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latin typeface="+mn-lt"/>
                          <a:cs typeface="Calibri" pitchFamily="34" charset="0"/>
                        </a:rPr>
                        <a:t>10,41</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id-ID" sz="1100" b="1">
                          <a:solidFill>
                            <a:schemeClr val="tx1"/>
                          </a:solidFill>
                          <a:latin typeface="+mn-lt"/>
                          <a:cs typeface="Calibri" pitchFamily="34" charset="0"/>
                        </a:rPr>
                        <a:t>12</a:t>
                      </a:r>
                      <a:endParaRPr lang="en-US" sz="1100" b="1">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12,02</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a:solidFill>
                            <a:schemeClr val="tx1"/>
                          </a:solidFill>
                          <a:latin typeface="+mn-lt"/>
                          <a:cs typeface="Calibri" pitchFamily="34" charset="0"/>
                        </a:rPr>
                        <a:t>15</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14,04</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algn="ctr" defTabSz="914400" rtl="0" eaLnBrk="1" latinLnBrk="0" hangingPunct="1"/>
                      <a:r>
                        <a:rPr lang="en-US" sz="1100" b="1" kern="1200" dirty="0">
                          <a:solidFill>
                            <a:schemeClr val="bg1"/>
                          </a:solidFill>
                          <a:latin typeface="+mn-lt"/>
                          <a:ea typeface="+mn-ea"/>
                          <a:cs typeface="Calibri" pitchFamily="34" charset="0"/>
                        </a:rPr>
                        <a:t>17</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en-US" sz="1100" b="1" kern="1200" dirty="0" smtClean="0">
                          <a:solidFill>
                            <a:schemeClr val="bg1"/>
                          </a:solidFill>
                          <a:latin typeface="+mn-lt"/>
                          <a:ea typeface="+mn-ea"/>
                          <a:cs typeface="Calibri" pitchFamily="34" charset="0"/>
                        </a:rPr>
                        <a:t>16,2</a:t>
                      </a:r>
                      <a:endParaRPr lang="en-ID" sz="1100" b="1" kern="1200" dirty="0">
                        <a:solidFill>
                          <a:schemeClr val="bg1"/>
                        </a:solidFill>
                        <a:latin typeface="+mn-lt"/>
                        <a:ea typeface="+mn-ea"/>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tx1"/>
                          </a:solidFill>
                          <a:latin typeface="+mn-lt"/>
                          <a:cs typeface="Calibri" pitchFamily="34" charset="0"/>
                        </a:rPr>
                        <a:t>20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6"/>
                  </a:ext>
                </a:extLst>
              </a:tr>
              <a:tr h="448479">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id-ID" sz="1200" b="1" dirty="0">
                          <a:latin typeface="Arial Narrow" pitchFamily="34" charset="0"/>
                          <a:cs typeface="Calibri" pitchFamily="34" charset="0"/>
                        </a:rPr>
                        <a:t>WISATAWAN NUSANTARA</a:t>
                      </a:r>
                      <a:r>
                        <a:rPr lang="en-ID" sz="1200" b="1" baseline="0" dirty="0">
                          <a:latin typeface="Arial Narrow" pitchFamily="34" charset="0"/>
                          <a:cs typeface="Calibri" pitchFamily="34" charset="0"/>
                        </a:rPr>
                        <a:t> </a:t>
                      </a:r>
                      <a:r>
                        <a:rPr lang="id-ID" sz="1200" b="1" dirty="0">
                          <a:latin typeface="Arial Narrow" pitchFamily="34" charset="0"/>
                          <a:cs typeface="Calibri" pitchFamily="34" charset="0"/>
                        </a:rPr>
                        <a:t>(</a:t>
                      </a:r>
                      <a:r>
                        <a:rPr lang="en-US" sz="1200" b="1" dirty="0">
                          <a:latin typeface="Arial Narrow" pitchFamily="34" charset="0"/>
                          <a:cs typeface="Calibri" pitchFamily="34" charset="0"/>
                        </a:rPr>
                        <a:t>JUTA </a:t>
                      </a:r>
                      <a:r>
                        <a:rPr lang="id-ID" sz="1200" b="1" dirty="0">
                          <a:latin typeface="Arial Narrow" pitchFamily="34" charset="0"/>
                          <a:cs typeface="Calibri" pitchFamily="34" charset="0"/>
                        </a:rPr>
                        <a:t>PERJALANAN)</a:t>
                      </a:r>
                      <a:endParaRPr lang="en-US" sz="1200" b="1" dirty="0">
                        <a:solidFill>
                          <a:srgbClr val="800000"/>
                        </a:solidFill>
                        <a:latin typeface="Arial Narrow" pitchFamily="34" charset="0"/>
                        <a:ea typeface="Arial" charset="0"/>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100" b="1">
                          <a:latin typeface="+mn-lt"/>
                          <a:cs typeface="Calibri" pitchFamily="34" charset="0"/>
                        </a:rPr>
                        <a:t>255</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latin typeface="+mn-lt"/>
                          <a:cs typeface="Calibri" pitchFamily="34" charset="0"/>
                        </a:rPr>
                        <a:t>256,42</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id-ID" sz="1100" b="1" dirty="0">
                          <a:solidFill>
                            <a:schemeClr val="tx1"/>
                          </a:solidFill>
                          <a:latin typeface="+mn-lt"/>
                          <a:cs typeface="Calibri" pitchFamily="34" charset="0"/>
                        </a:rPr>
                        <a:t>260</a:t>
                      </a:r>
                      <a:endParaRPr lang="en-US" sz="1100" b="1" dirty="0">
                        <a:solidFill>
                          <a:schemeClr val="tx1"/>
                        </a:solidFill>
                        <a:latin typeface="+mn-lt"/>
                        <a:cs typeface="Calibri" pitchFamily="34" charset="0"/>
                      </a:endParaRP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264,33</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a:solidFill>
                            <a:schemeClr val="tx1"/>
                          </a:solidFill>
                          <a:latin typeface="+mn-lt"/>
                          <a:cs typeface="Calibri" pitchFamily="34" charset="0"/>
                        </a:rPr>
                        <a:t>265</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dirty="0">
                          <a:solidFill>
                            <a:schemeClr val="tx1"/>
                          </a:solidFill>
                          <a:latin typeface="+mn-lt"/>
                          <a:cs typeface="Calibri" pitchFamily="34" charset="0"/>
                        </a:rPr>
                        <a:t>270,82</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100" b="1">
                          <a:solidFill>
                            <a:schemeClr val="bg1"/>
                          </a:solidFill>
                          <a:latin typeface="+mn-lt"/>
                          <a:cs typeface="Calibri" pitchFamily="34" charset="0"/>
                        </a:rPr>
                        <a:t>270</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bg1"/>
                          </a:solidFill>
                          <a:latin typeface="+mn-lt"/>
                          <a:cs typeface="Calibri" pitchFamily="34" charset="0"/>
                        </a:rPr>
                        <a:t>273</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00000"/>
                    </a:solidFill>
                  </a:tcPr>
                </a:tc>
                <a:tc>
                  <a:txBody>
                    <a:bodyPr/>
                    <a:lstStyle/>
                    <a:p>
                      <a:pPr algn="ctr"/>
                      <a:r>
                        <a:rPr lang="en-US" sz="1100" b="1" dirty="0">
                          <a:solidFill>
                            <a:schemeClr val="tx1"/>
                          </a:solidFill>
                          <a:latin typeface="+mn-lt"/>
                          <a:cs typeface="Calibri" pitchFamily="34" charset="0"/>
                        </a:rPr>
                        <a:t>275</a:t>
                      </a:r>
                    </a:p>
                  </a:txBody>
                  <a:tcPr marL="68582" marR="68582" marT="25724" marB="2572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029897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60C820D6-C733-41E9-AFA3-0319C826E83A}"/>
              </a:ext>
            </a:extLst>
          </p:cNvPr>
          <p:cNvSpPr>
            <a:spLocks noGrp="1"/>
          </p:cNvSpPr>
          <p:nvPr>
            <p:ph type="sldNum" sz="quarter" idx="10"/>
          </p:nvPr>
        </p:nvSpPr>
        <p:spPr/>
        <p:txBody>
          <a:bodyPr/>
          <a:lstStyle/>
          <a:p>
            <a:pPr>
              <a:defRPr/>
            </a:pPr>
            <a:fld id="{70ADE3BD-14F6-E248-81BB-AD56D6E7C095}" type="slidenum">
              <a:rPr lang="id-ID" smtClean="0"/>
              <a:pPr>
                <a:defRPr/>
              </a:pPr>
              <a:t>31</a:t>
            </a:fld>
            <a:endParaRPr lang="id-ID"/>
          </a:p>
        </p:txBody>
      </p:sp>
      <p:sp>
        <p:nvSpPr>
          <p:cNvPr id="5" name="Title 2">
            <a:extLst>
              <a:ext uri="{FF2B5EF4-FFF2-40B4-BE49-F238E27FC236}">
                <a16:creationId xmlns:a16="http://schemas.microsoft.com/office/drawing/2014/main" xmlns="" id="{4FAD4F4E-AEC9-4610-A143-06692FAFFA75}"/>
              </a:ext>
            </a:extLst>
          </p:cNvPr>
          <p:cNvSpPr txBox="1">
            <a:spLocks/>
          </p:cNvSpPr>
          <p:nvPr/>
        </p:nvSpPr>
        <p:spPr bwMode="auto">
          <a:xfrm>
            <a:off x="107504" y="-11469"/>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100" b="1" dirty="0">
                <a:solidFill>
                  <a:schemeClr val="bg1"/>
                </a:solidFill>
              </a:rPr>
              <a:t>DEVISA</a:t>
            </a:r>
            <a:endParaRPr lang="en-US" sz="2700" b="1" dirty="0">
              <a:solidFill>
                <a:schemeClr val="bg1"/>
              </a:solidFill>
            </a:endParaRPr>
          </a:p>
        </p:txBody>
      </p:sp>
      <p:graphicFrame>
        <p:nvGraphicFramePr>
          <p:cNvPr id="6" name="Table 5">
            <a:extLst>
              <a:ext uri="{FF2B5EF4-FFF2-40B4-BE49-F238E27FC236}">
                <a16:creationId xmlns:a16="http://schemas.microsoft.com/office/drawing/2014/main" xmlns="" id="{70070A26-51C2-4744-ADA4-96C461814570}"/>
              </a:ext>
            </a:extLst>
          </p:cNvPr>
          <p:cNvGraphicFramePr>
            <a:graphicFrameLocks noGrp="1"/>
          </p:cNvGraphicFramePr>
          <p:nvPr>
            <p:extLst>
              <p:ext uri="{D42A27DB-BD31-4B8C-83A1-F6EECF244321}">
                <p14:modId xmlns:p14="http://schemas.microsoft.com/office/powerpoint/2010/main" val="1747336213"/>
              </p:ext>
            </p:extLst>
          </p:nvPr>
        </p:nvGraphicFramePr>
        <p:xfrm>
          <a:off x="313660" y="1408023"/>
          <a:ext cx="3158729" cy="3091860"/>
        </p:xfrm>
        <a:graphic>
          <a:graphicData uri="http://schemas.openxmlformats.org/drawingml/2006/table">
            <a:tbl>
              <a:tblPr firstRow="1" bandRow="1">
                <a:tableStyleId>{5C22544A-7EE6-4342-B048-85BDC9FD1C3A}</a:tableStyleId>
              </a:tblPr>
              <a:tblGrid>
                <a:gridCol w="588349">
                  <a:extLst>
                    <a:ext uri="{9D8B030D-6E8A-4147-A177-3AD203B41FA5}">
                      <a16:colId xmlns:a16="http://schemas.microsoft.com/office/drawing/2014/main" xmlns="" val="20000"/>
                    </a:ext>
                  </a:extLst>
                </a:gridCol>
                <a:gridCol w="931262">
                  <a:extLst>
                    <a:ext uri="{9D8B030D-6E8A-4147-A177-3AD203B41FA5}">
                      <a16:colId xmlns:a16="http://schemas.microsoft.com/office/drawing/2014/main" xmlns="" val="20001"/>
                    </a:ext>
                  </a:extLst>
                </a:gridCol>
                <a:gridCol w="1639118">
                  <a:extLst>
                    <a:ext uri="{9D8B030D-6E8A-4147-A177-3AD203B41FA5}">
                      <a16:colId xmlns:a16="http://schemas.microsoft.com/office/drawing/2014/main" xmlns="" val="20002"/>
                    </a:ext>
                  </a:extLst>
                </a:gridCol>
              </a:tblGrid>
              <a:tr h="577220">
                <a:tc>
                  <a:txBody>
                    <a:bodyPr/>
                    <a:lstStyle/>
                    <a:p>
                      <a:pPr algn="ctr"/>
                      <a:r>
                        <a:rPr lang="id-ID" sz="1700" b="1" dirty="0"/>
                        <a:t>No.</a:t>
                      </a:r>
                    </a:p>
                  </a:txBody>
                  <a:tcPr marL="68573" marR="68573" marT="25720" marB="25720"/>
                </a:tc>
                <a:tc>
                  <a:txBody>
                    <a:bodyPr/>
                    <a:lstStyle/>
                    <a:p>
                      <a:pPr algn="ctr"/>
                      <a:r>
                        <a:rPr lang="id-ID" sz="1700" b="1" dirty="0"/>
                        <a:t>Tahun </a:t>
                      </a:r>
                    </a:p>
                  </a:txBody>
                  <a:tcPr marL="68573" marR="68573" marT="25720" marB="25720"/>
                </a:tc>
                <a:tc>
                  <a:txBody>
                    <a:bodyPr/>
                    <a:lstStyle/>
                    <a:p>
                      <a:pPr algn="ctr"/>
                      <a:r>
                        <a:rPr lang="id-ID" sz="1700" b="1" dirty="0"/>
                        <a:t>Devisa</a:t>
                      </a:r>
                      <a:endParaRPr lang="en-US" sz="1700" b="1" dirty="0"/>
                    </a:p>
                    <a:p>
                      <a:pPr algn="ctr"/>
                      <a:r>
                        <a:rPr lang="id-ID" sz="1700" b="1" dirty="0"/>
                        <a:t> (milyar USD)</a:t>
                      </a:r>
                    </a:p>
                  </a:txBody>
                  <a:tcPr marL="68573" marR="68573" marT="25720" marB="25720"/>
                </a:tc>
                <a:extLst>
                  <a:ext uri="{0D108BD9-81ED-4DB2-BD59-A6C34878D82A}">
                    <a16:rowId xmlns:a16="http://schemas.microsoft.com/office/drawing/2014/main" xmlns="" val="10000"/>
                  </a:ext>
                </a:extLst>
              </a:tr>
              <a:tr h="314330">
                <a:tc>
                  <a:txBody>
                    <a:bodyPr/>
                    <a:lstStyle/>
                    <a:p>
                      <a:pPr algn="r"/>
                      <a:r>
                        <a:rPr lang="id-ID" sz="1700" b="1" dirty="0"/>
                        <a:t>1.</a:t>
                      </a:r>
                    </a:p>
                  </a:txBody>
                  <a:tcPr marL="68573" marR="68573" marT="25720" marB="25720"/>
                </a:tc>
                <a:tc>
                  <a:txBody>
                    <a:bodyPr/>
                    <a:lstStyle/>
                    <a:p>
                      <a:pPr algn="r"/>
                      <a:r>
                        <a:rPr lang="id-ID" sz="1700" b="1" dirty="0"/>
                        <a:t>2012</a:t>
                      </a:r>
                    </a:p>
                  </a:txBody>
                  <a:tcPr marL="68573" marR="68573" marT="25720" marB="25720"/>
                </a:tc>
                <a:tc>
                  <a:txBody>
                    <a:bodyPr/>
                    <a:lstStyle/>
                    <a:p>
                      <a:pPr algn="r"/>
                      <a:r>
                        <a:rPr lang="id-ID" sz="1700" b="1" dirty="0"/>
                        <a:t>9,12</a:t>
                      </a:r>
                    </a:p>
                  </a:txBody>
                  <a:tcPr marL="68573" marR="68573" marT="25720" marB="25720"/>
                </a:tc>
                <a:extLst>
                  <a:ext uri="{0D108BD9-81ED-4DB2-BD59-A6C34878D82A}">
                    <a16:rowId xmlns:a16="http://schemas.microsoft.com/office/drawing/2014/main" xmlns="" val="10001"/>
                  </a:ext>
                </a:extLst>
              </a:tr>
              <a:tr h="314330">
                <a:tc>
                  <a:txBody>
                    <a:bodyPr/>
                    <a:lstStyle/>
                    <a:p>
                      <a:pPr algn="r"/>
                      <a:r>
                        <a:rPr lang="id-ID" sz="1700" b="1" dirty="0"/>
                        <a:t>2.</a:t>
                      </a:r>
                    </a:p>
                  </a:txBody>
                  <a:tcPr marL="68573" marR="68573" marT="25720" marB="25720"/>
                </a:tc>
                <a:tc>
                  <a:txBody>
                    <a:bodyPr/>
                    <a:lstStyle/>
                    <a:p>
                      <a:pPr algn="r"/>
                      <a:r>
                        <a:rPr lang="id-ID" sz="1700" b="1" dirty="0"/>
                        <a:t>2013</a:t>
                      </a:r>
                    </a:p>
                  </a:txBody>
                  <a:tcPr marL="68573" marR="68573" marT="25720" marB="25720"/>
                </a:tc>
                <a:tc>
                  <a:txBody>
                    <a:bodyPr/>
                    <a:lstStyle/>
                    <a:p>
                      <a:pPr algn="r"/>
                      <a:r>
                        <a:rPr lang="id-ID" sz="1700" b="1" dirty="0"/>
                        <a:t>10,05</a:t>
                      </a:r>
                    </a:p>
                  </a:txBody>
                  <a:tcPr marL="68573" marR="68573" marT="25720" marB="25720"/>
                </a:tc>
                <a:extLst>
                  <a:ext uri="{0D108BD9-81ED-4DB2-BD59-A6C34878D82A}">
                    <a16:rowId xmlns:a16="http://schemas.microsoft.com/office/drawing/2014/main" xmlns="" val="10002"/>
                  </a:ext>
                </a:extLst>
              </a:tr>
              <a:tr h="314330">
                <a:tc>
                  <a:txBody>
                    <a:bodyPr/>
                    <a:lstStyle/>
                    <a:p>
                      <a:pPr algn="r"/>
                      <a:r>
                        <a:rPr lang="id-ID" sz="1700" b="1" dirty="0"/>
                        <a:t>3.</a:t>
                      </a:r>
                    </a:p>
                  </a:txBody>
                  <a:tcPr marL="68573" marR="68573" marT="25720" marB="25720"/>
                </a:tc>
                <a:tc>
                  <a:txBody>
                    <a:bodyPr/>
                    <a:lstStyle/>
                    <a:p>
                      <a:pPr algn="r"/>
                      <a:r>
                        <a:rPr lang="id-ID" sz="1700" b="1" dirty="0"/>
                        <a:t>2014</a:t>
                      </a:r>
                    </a:p>
                  </a:txBody>
                  <a:tcPr marL="68573" marR="68573" marT="25720" marB="25720"/>
                </a:tc>
                <a:tc>
                  <a:txBody>
                    <a:bodyPr/>
                    <a:lstStyle/>
                    <a:p>
                      <a:pPr algn="r"/>
                      <a:r>
                        <a:rPr lang="id-ID" sz="1700" b="1" dirty="0"/>
                        <a:t>11,16</a:t>
                      </a:r>
                    </a:p>
                  </a:txBody>
                  <a:tcPr marL="68573" marR="68573" marT="25720" marB="25720"/>
                </a:tc>
                <a:extLst>
                  <a:ext uri="{0D108BD9-81ED-4DB2-BD59-A6C34878D82A}">
                    <a16:rowId xmlns:a16="http://schemas.microsoft.com/office/drawing/2014/main" xmlns="" val="10003"/>
                  </a:ext>
                </a:extLst>
              </a:tr>
              <a:tr h="314330">
                <a:tc>
                  <a:txBody>
                    <a:bodyPr/>
                    <a:lstStyle/>
                    <a:p>
                      <a:pPr algn="r"/>
                      <a:r>
                        <a:rPr lang="id-ID" sz="1700" b="1" dirty="0"/>
                        <a:t>4.</a:t>
                      </a:r>
                    </a:p>
                  </a:txBody>
                  <a:tcPr marL="68573" marR="68573" marT="25720" marB="25720"/>
                </a:tc>
                <a:tc>
                  <a:txBody>
                    <a:bodyPr/>
                    <a:lstStyle/>
                    <a:p>
                      <a:pPr algn="r"/>
                      <a:r>
                        <a:rPr lang="id-ID" sz="1700" b="1" dirty="0"/>
                        <a:t>2015</a:t>
                      </a:r>
                    </a:p>
                  </a:txBody>
                  <a:tcPr marL="68573" marR="68573" marT="25720" marB="25720"/>
                </a:tc>
                <a:tc>
                  <a:txBody>
                    <a:bodyPr/>
                    <a:lstStyle/>
                    <a:p>
                      <a:pPr algn="r"/>
                      <a:r>
                        <a:rPr lang="id-ID" sz="1700" b="1" dirty="0"/>
                        <a:t>12,23</a:t>
                      </a:r>
                    </a:p>
                  </a:txBody>
                  <a:tcPr marL="68573" marR="68573" marT="25720" marB="25720"/>
                </a:tc>
                <a:extLst>
                  <a:ext uri="{0D108BD9-81ED-4DB2-BD59-A6C34878D82A}">
                    <a16:rowId xmlns:a16="http://schemas.microsoft.com/office/drawing/2014/main" xmlns="" val="10004"/>
                  </a:ext>
                </a:extLst>
              </a:tr>
              <a:tr h="314330">
                <a:tc>
                  <a:txBody>
                    <a:bodyPr/>
                    <a:lstStyle/>
                    <a:p>
                      <a:pPr algn="r"/>
                      <a:r>
                        <a:rPr lang="id-ID" sz="1700" b="1" dirty="0"/>
                        <a:t>5.</a:t>
                      </a:r>
                    </a:p>
                  </a:txBody>
                  <a:tcPr marL="68573" marR="68573" marT="25720" marB="25720"/>
                </a:tc>
                <a:tc>
                  <a:txBody>
                    <a:bodyPr/>
                    <a:lstStyle/>
                    <a:p>
                      <a:pPr algn="r"/>
                      <a:r>
                        <a:rPr lang="id-ID" sz="1700" b="1" dirty="0"/>
                        <a:t>2016</a:t>
                      </a:r>
                    </a:p>
                  </a:txBody>
                  <a:tcPr marL="68573" marR="68573" marT="25720" marB="25720"/>
                </a:tc>
                <a:tc>
                  <a:txBody>
                    <a:bodyPr/>
                    <a:lstStyle/>
                    <a:p>
                      <a:pPr algn="r"/>
                      <a:r>
                        <a:rPr lang="id-ID" sz="1700" b="1" dirty="0"/>
                        <a:t>13,48</a:t>
                      </a:r>
                    </a:p>
                  </a:txBody>
                  <a:tcPr marL="68573" marR="68573" marT="25720" marB="25720"/>
                </a:tc>
                <a:extLst>
                  <a:ext uri="{0D108BD9-81ED-4DB2-BD59-A6C34878D82A}">
                    <a16:rowId xmlns:a16="http://schemas.microsoft.com/office/drawing/2014/main" xmlns="" val="10005"/>
                  </a:ext>
                </a:extLst>
              </a:tr>
              <a:tr h="314330">
                <a:tc>
                  <a:txBody>
                    <a:bodyPr/>
                    <a:lstStyle/>
                    <a:p>
                      <a:pPr algn="r"/>
                      <a:r>
                        <a:rPr lang="id-ID" sz="1700" b="1" dirty="0"/>
                        <a:t>6.</a:t>
                      </a:r>
                    </a:p>
                  </a:txBody>
                  <a:tcPr marL="68573" marR="68573" marT="25720" marB="25720"/>
                </a:tc>
                <a:tc>
                  <a:txBody>
                    <a:bodyPr/>
                    <a:lstStyle/>
                    <a:p>
                      <a:pPr algn="r"/>
                      <a:r>
                        <a:rPr lang="id-ID" sz="1700" b="1" dirty="0"/>
                        <a:t>2017</a:t>
                      </a:r>
                    </a:p>
                  </a:txBody>
                  <a:tcPr marL="68573" marR="68573" marT="25720" marB="25720"/>
                </a:tc>
                <a:tc>
                  <a:txBody>
                    <a:bodyPr/>
                    <a:lstStyle/>
                    <a:p>
                      <a:pPr algn="r"/>
                      <a:r>
                        <a:rPr lang="id-ID" sz="1700" b="1" dirty="0"/>
                        <a:t>15,20</a:t>
                      </a:r>
                    </a:p>
                  </a:txBody>
                  <a:tcPr marL="68573" marR="68573" marT="25720" marB="25720"/>
                </a:tc>
                <a:extLst>
                  <a:ext uri="{0D108BD9-81ED-4DB2-BD59-A6C34878D82A}">
                    <a16:rowId xmlns:a16="http://schemas.microsoft.com/office/drawing/2014/main" xmlns="" val="10006"/>
                  </a:ext>
                </a:extLst>
              </a:tr>
              <a:tr h="314330">
                <a:tc>
                  <a:txBody>
                    <a:bodyPr/>
                    <a:lstStyle/>
                    <a:p>
                      <a:pPr algn="r"/>
                      <a:r>
                        <a:rPr lang="id-ID" sz="1700" b="1" dirty="0"/>
                        <a:t>7.</a:t>
                      </a:r>
                    </a:p>
                  </a:txBody>
                  <a:tcPr marL="68573" marR="68573" marT="25720" marB="25720"/>
                </a:tc>
                <a:tc>
                  <a:txBody>
                    <a:bodyPr/>
                    <a:lstStyle/>
                    <a:p>
                      <a:pPr algn="r"/>
                      <a:r>
                        <a:rPr lang="id-ID" sz="1700" b="1" dirty="0"/>
                        <a:t>*2018</a:t>
                      </a:r>
                    </a:p>
                  </a:txBody>
                  <a:tcPr marL="68573" marR="68573" marT="25720" marB="25720"/>
                </a:tc>
                <a:tc>
                  <a:txBody>
                    <a:bodyPr/>
                    <a:lstStyle/>
                    <a:p>
                      <a:pPr algn="r"/>
                      <a:r>
                        <a:rPr lang="id-ID" sz="1700" b="1" dirty="0"/>
                        <a:t>17,00</a:t>
                      </a:r>
                    </a:p>
                  </a:txBody>
                  <a:tcPr marL="68573" marR="68573" marT="25720" marB="25720"/>
                </a:tc>
                <a:extLst>
                  <a:ext uri="{0D108BD9-81ED-4DB2-BD59-A6C34878D82A}">
                    <a16:rowId xmlns:a16="http://schemas.microsoft.com/office/drawing/2014/main" xmlns="" val="10007"/>
                  </a:ext>
                </a:extLst>
              </a:tr>
              <a:tr h="314330">
                <a:tc>
                  <a:txBody>
                    <a:bodyPr/>
                    <a:lstStyle/>
                    <a:p>
                      <a:pPr algn="r"/>
                      <a:r>
                        <a:rPr lang="id-ID" sz="1700" b="1" dirty="0"/>
                        <a:t>8.</a:t>
                      </a:r>
                    </a:p>
                  </a:txBody>
                  <a:tcPr marL="68573" marR="68573" marT="25720" marB="25720"/>
                </a:tc>
                <a:tc>
                  <a:txBody>
                    <a:bodyPr/>
                    <a:lstStyle/>
                    <a:p>
                      <a:pPr algn="r"/>
                      <a:r>
                        <a:rPr lang="id-ID" sz="1700" b="1" dirty="0"/>
                        <a:t>*2019</a:t>
                      </a:r>
                    </a:p>
                  </a:txBody>
                  <a:tcPr marL="68573" marR="68573" marT="25720" marB="25720"/>
                </a:tc>
                <a:tc>
                  <a:txBody>
                    <a:bodyPr/>
                    <a:lstStyle/>
                    <a:p>
                      <a:pPr algn="r"/>
                      <a:r>
                        <a:rPr lang="id-ID" sz="1700" b="1" dirty="0"/>
                        <a:t>20,00</a:t>
                      </a:r>
                    </a:p>
                  </a:txBody>
                  <a:tcPr marL="68573" marR="68573" marT="25720" marB="25720"/>
                </a:tc>
                <a:extLst>
                  <a:ext uri="{0D108BD9-81ED-4DB2-BD59-A6C34878D82A}">
                    <a16:rowId xmlns:a16="http://schemas.microsoft.com/office/drawing/2014/main" xmlns="" val="10008"/>
                  </a:ext>
                </a:extLst>
              </a:tr>
            </a:tbl>
          </a:graphicData>
        </a:graphic>
      </p:graphicFrame>
      <p:pic>
        <p:nvPicPr>
          <p:cNvPr id="7" name="Picture 2">
            <a:extLst>
              <a:ext uri="{FF2B5EF4-FFF2-40B4-BE49-F238E27FC236}">
                <a16:creationId xmlns:a16="http://schemas.microsoft.com/office/drawing/2014/main" xmlns="" id="{AED7DCB3-0CFB-43BB-A444-9588F6D57A7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l="7945" t="9338" r="6502" b="5276"/>
          <a:stretch>
            <a:fillRect/>
          </a:stretch>
        </p:blipFill>
        <p:spPr bwMode="auto">
          <a:xfrm>
            <a:off x="3675970" y="1453266"/>
            <a:ext cx="4969671" cy="29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xmlns="" id="{7B062C00-5142-4080-8407-55E708FC0A9F}"/>
              </a:ext>
            </a:extLst>
          </p:cNvPr>
          <p:cNvSpPr/>
          <p:nvPr/>
        </p:nvSpPr>
        <p:spPr>
          <a:xfrm>
            <a:off x="173025" y="591043"/>
            <a:ext cx="8001000" cy="507831"/>
          </a:xfrm>
          <a:prstGeom prst="rect">
            <a:avLst/>
          </a:prstGeom>
        </p:spPr>
        <p:txBody>
          <a:bodyPr wrap="square">
            <a:spAutoFit/>
          </a:bodyPr>
          <a:lstStyle/>
          <a:p>
            <a:pPr defTabSz="685800">
              <a:defRPr/>
            </a:pPr>
            <a:r>
              <a:rPr lang="en-US" sz="1350" b="1" dirty="0" err="1">
                <a:solidFill>
                  <a:prstClr val="black"/>
                </a:solidFill>
                <a:latin typeface="Open Sans"/>
              </a:rPr>
              <a:t>Jumlah</a:t>
            </a:r>
            <a:r>
              <a:rPr lang="en-US" sz="1350" b="1" dirty="0">
                <a:solidFill>
                  <a:prstClr val="black"/>
                </a:solidFill>
                <a:latin typeface="Open Sans"/>
              </a:rPr>
              <a:t> </a:t>
            </a:r>
            <a:r>
              <a:rPr lang="en-US" sz="1350" b="1" dirty="0" err="1">
                <a:solidFill>
                  <a:prstClr val="black"/>
                </a:solidFill>
                <a:latin typeface="Open Sans"/>
              </a:rPr>
              <a:t>Penerimaan</a:t>
            </a:r>
            <a:r>
              <a:rPr lang="en-US" sz="1350" b="1" dirty="0">
                <a:solidFill>
                  <a:prstClr val="black"/>
                </a:solidFill>
                <a:latin typeface="Open Sans"/>
              </a:rPr>
              <a:t> </a:t>
            </a:r>
            <a:r>
              <a:rPr lang="en-US" sz="1350" b="1" dirty="0" err="1">
                <a:solidFill>
                  <a:prstClr val="black"/>
                </a:solidFill>
                <a:latin typeface="Open Sans"/>
              </a:rPr>
              <a:t>Devisa</a:t>
            </a:r>
            <a:r>
              <a:rPr lang="en-US" sz="1350" b="1" dirty="0">
                <a:solidFill>
                  <a:prstClr val="black"/>
                </a:solidFill>
                <a:latin typeface="Open Sans"/>
              </a:rPr>
              <a:t> T</a:t>
            </a:r>
            <a:r>
              <a:rPr lang="id-ID" sz="1350" b="1" dirty="0">
                <a:solidFill>
                  <a:prstClr val="black"/>
                </a:solidFill>
                <a:latin typeface="Open Sans"/>
              </a:rPr>
              <a:t>ahun</a:t>
            </a:r>
            <a:r>
              <a:rPr lang="en-US" sz="1350" b="1" dirty="0">
                <a:solidFill>
                  <a:prstClr val="black"/>
                </a:solidFill>
                <a:latin typeface="Open Sans"/>
              </a:rPr>
              <a:t> 2017: 15,20 </a:t>
            </a:r>
            <a:r>
              <a:rPr lang="en-US" sz="1350" b="1" dirty="0" err="1">
                <a:solidFill>
                  <a:prstClr val="black"/>
                </a:solidFill>
                <a:latin typeface="Open Sans"/>
              </a:rPr>
              <a:t>milyar</a:t>
            </a:r>
            <a:r>
              <a:rPr lang="en-US" sz="1350" b="1" dirty="0">
                <a:solidFill>
                  <a:prstClr val="black"/>
                </a:solidFill>
                <a:latin typeface="Open Sans"/>
              </a:rPr>
              <a:t> USD</a:t>
            </a:r>
          </a:p>
          <a:p>
            <a:pPr defTabSz="685800">
              <a:defRPr/>
            </a:pPr>
            <a:r>
              <a:rPr lang="en-US" sz="1350" b="1" dirty="0">
                <a:solidFill>
                  <a:prstClr val="black"/>
                </a:solidFill>
                <a:latin typeface="Open Sans"/>
              </a:rPr>
              <a:t>(</a:t>
            </a:r>
            <a:r>
              <a:rPr lang="en-US" sz="1350" b="1" dirty="0" err="1">
                <a:solidFill>
                  <a:prstClr val="black"/>
                </a:solidFill>
                <a:latin typeface="Open Sans"/>
              </a:rPr>
              <a:t>atau</a:t>
            </a:r>
            <a:r>
              <a:rPr lang="en-US" sz="1350" b="1" dirty="0">
                <a:solidFill>
                  <a:prstClr val="black"/>
                </a:solidFill>
                <a:latin typeface="Open Sans"/>
              </a:rPr>
              <a:t> </a:t>
            </a:r>
            <a:r>
              <a:rPr lang="id-ID" sz="1350" b="1" dirty="0">
                <a:solidFill>
                  <a:prstClr val="black"/>
                </a:solidFill>
                <a:latin typeface="Open Sans"/>
              </a:rPr>
              <a:t>202,13</a:t>
            </a:r>
            <a:r>
              <a:rPr lang="en-US" sz="1350" b="1" dirty="0">
                <a:solidFill>
                  <a:prstClr val="black"/>
                </a:solidFill>
                <a:latin typeface="Open Sans"/>
              </a:rPr>
              <a:t> </a:t>
            </a:r>
            <a:r>
              <a:rPr lang="en-US" sz="1350" b="1" dirty="0" err="1">
                <a:solidFill>
                  <a:prstClr val="black"/>
                </a:solidFill>
                <a:latin typeface="Open Sans"/>
              </a:rPr>
              <a:t>triliun</a:t>
            </a:r>
            <a:r>
              <a:rPr lang="en-US" sz="1350" b="1" dirty="0">
                <a:solidFill>
                  <a:prstClr val="black"/>
                </a:solidFill>
                <a:latin typeface="Open Sans"/>
              </a:rPr>
              <a:t> rupiah </a:t>
            </a:r>
            <a:r>
              <a:rPr lang="en-US" sz="1350" b="1" dirty="0" err="1">
                <a:solidFill>
                  <a:prstClr val="black"/>
                </a:solidFill>
                <a:latin typeface="Open Sans"/>
              </a:rPr>
              <a:t>dari</a:t>
            </a:r>
            <a:r>
              <a:rPr lang="en-US" sz="1350" b="1" dirty="0">
                <a:solidFill>
                  <a:prstClr val="black"/>
                </a:solidFill>
                <a:latin typeface="Open Sans"/>
              </a:rPr>
              <a:t> target 200 </a:t>
            </a:r>
            <a:r>
              <a:rPr lang="en-US" sz="1350" b="1" dirty="0" err="1">
                <a:solidFill>
                  <a:prstClr val="black"/>
                </a:solidFill>
                <a:latin typeface="Open Sans"/>
              </a:rPr>
              <a:t>triliun</a:t>
            </a:r>
            <a:r>
              <a:rPr lang="en-US" sz="1350" b="1" dirty="0">
                <a:solidFill>
                  <a:prstClr val="black"/>
                </a:solidFill>
                <a:latin typeface="Open Sans"/>
              </a:rPr>
              <a:t> rupiah), </a:t>
            </a:r>
            <a:r>
              <a:rPr lang="id-ID" sz="1350" b="1" dirty="0">
                <a:solidFill>
                  <a:prstClr val="black"/>
                </a:solidFill>
                <a:latin typeface="Open Sans"/>
              </a:rPr>
              <a:t>meningkat 1</a:t>
            </a:r>
            <a:r>
              <a:rPr lang="en-GB" sz="1350" b="1" dirty="0">
                <a:solidFill>
                  <a:prstClr val="black"/>
                </a:solidFill>
                <a:latin typeface="Open Sans"/>
              </a:rPr>
              <a:t>2</a:t>
            </a:r>
            <a:r>
              <a:rPr lang="id-ID" sz="1350" b="1" dirty="0">
                <a:solidFill>
                  <a:prstClr val="black"/>
                </a:solidFill>
                <a:latin typeface="Open Sans"/>
              </a:rPr>
              <a:t> % dari tahun 2016</a:t>
            </a:r>
            <a:endParaRPr lang="en-US" sz="1350" b="1" dirty="0">
              <a:solidFill>
                <a:prstClr val="black"/>
              </a:solidFill>
              <a:latin typeface="Open Sans"/>
            </a:endParaRPr>
          </a:p>
        </p:txBody>
      </p:sp>
    </p:spTree>
    <p:extLst>
      <p:ext uri="{BB962C8B-B14F-4D97-AF65-F5344CB8AC3E}">
        <p14:creationId xmlns:p14="http://schemas.microsoft.com/office/powerpoint/2010/main" val="26385923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9EEC8421-5C18-4614-B46C-43F4317B5256}"/>
              </a:ext>
            </a:extLst>
          </p:cNvPr>
          <p:cNvSpPr>
            <a:spLocks noGrp="1"/>
          </p:cNvSpPr>
          <p:nvPr>
            <p:ph type="sldNum" sz="quarter" idx="10"/>
          </p:nvPr>
        </p:nvSpPr>
        <p:spPr/>
        <p:txBody>
          <a:bodyPr/>
          <a:lstStyle/>
          <a:p>
            <a:pPr>
              <a:defRPr/>
            </a:pPr>
            <a:fld id="{70ADE3BD-14F6-E248-81BB-AD56D6E7C095}" type="slidenum">
              <a:rPr lang="id-ID" smtClean="0"/>
              <a:pPr>
                <a:defRPr/>
              </a:pPr>
              <a:t>32</a:t>
            </a:fld>
            <a:endParaRPr lang="id-ID"/>
          </a:p>
        </p:txBody>
      </p:sp>
      <p:sp>
        <p:nvSpPr>
          <p:cNvPr id="5" name="Title 2">
            <a:extLst>
              <a:ext uri="{FF2B5EF4-FFF2-40B4-BE49-F238E27FC236}">
                <a16:creationId xmlns:a16="http://schemas.microsoft.com/office/drawing/2014/main" xmlns="" id="{4B8B3B0F-C27E-4F58-9164-BA90647509CB}"/>
              </a:ext>
            </a:extLst>
          </p:cNvPr>
          <p:cNvSpPr txBox="1">
            <a:spLocks/>
          </p:cNvSpPr>
          <p:nvPr/>
        </p:nvSpPr>
        <p:spPr bwMode="auto">
          <a:xfrm>
            <a:off x="22346" y="-18052"/>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500" b="1" dirty="0">
                <a:solidFill>
                  <a:schemeClr val="bg1"/>
                </a:solidFill>
              </a:rPr>
              <a:t>INDONESIA'S TTCI WEF PERFORMANCE GROW POSITIVELY 2008 - 2017</a:t>
            </a:r>
          </a:p>
        </p:txBody>
      </p:sp>
      <p:sp>
        <p:nvSpPr>
          <p:cNvPr id="7" name="object 2">
            <a:extLst>
              <a:ext uri="{FF2B5EF4-FFF2-40B4-BE49-F238E27FC236}">
                <a16:creationId xmlns:a16="http://schemas.microsoft.com/office/drawing/2014/main" xmlns="" id="{83BF10EC-5882-4610-A7E9-2BE664B90652}"/>
              </a:ext>
            </a:extLst>
          </p:cNvPr>
          <p:cNvSpPr>
            <a:spLocks noChangeArrowheads="1"/>
          </p:cNvSpPr>
          <p:nvPr/>
        </p:nvSpPr>
        <p:spPr bwMode="auto">
          <a:xfrm>
            <a:off x="5854304" y="2500314"/>
            <a:ext cx="942975" cy="97988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8" name="object 3">
            <a:extLst>
              <a:ext uri="{FF2B5EF4-FFF2-40B4-BE49-F238E27FC236}">
                <a16:creationId xmlns:a16="http://schemas.microsoft.com/office/drawing/2014/main" xmlns="" id="{D8C3A029-1C84-4FDB-A5FF-43BD341ABF6C}"/>
              </a:ext>
            </a:extLst>
          </p:cNvPr>
          <p:cNvSpPr>
            <a:spLocks noChangeArrowheads="1"/>
          </p:cNvSpPr>
          <p:nvPr/>
        </p:nvSpPr>
        <p:spPr bwMode="auto">
          <a:xfrm>
            <a:off x="5850732" y="2495566"/>
            <a:ext cx="951310" cy="988219"/>
          </a:xfrm>
          <a:custGeom>
            <a:avLst/>
            <a:gdLst>
              <a:gd name="T0" fmla="*/ 0 w 1268095"/>
              <a:gd name="T1" fmla="*/ 1331688 h 1316354"/>
              <a:gd name="T2" fmla="*/ 1271635 w 1268095"/>
              <a:gd name="T3" fmla="*/ 1331688 h 1316354"/>
              <a:gd name="T4" fmla="*/ 1271635 w 1268095"/>
              <a:gd name="T5" fmla="*/ 0 h 1316354"/>
              <a:gd name="T6" fmla="*/ 0 w 1268095"/>
              <a:gd name="T7" fmla="*/ 0 h 1316354"/>
              <a:gd name="T8" fmla="*/ 0 w 1268095"/>
              <a:gd name="T9" fmla="*/ 1331688 h 1316354"/>
              <a:gd name="T10" fmla="*/ 0 60000 65536"/>
              <a:gd name="T11" fmla="*/ 0 60000 65536"/>
              <a:gd name="T12" fmla="*/ 0 60000 65536"/>
              <a:gd name="T13" fmla="*/ 0 60000 65536"/>
              <a:gd name="T14" fmla="*/ 0 60000 65536"/>
              <a:gd name="T15" fmla="*/ 0 w 1268095"/>
              <a:gd name="T16" fmla="*/ 0 h 1316354"/>
              <a:gd name="T17" fmla="*/ 1268095 w 1268095"/>
              <a:gd name="T18" fmla="*/ 1316354 h 1316354"/>
            </a:gdLst>
            <a:ahLst/>
            <a:cxnLst>
              <a:cxn ang="T10">
                <a:pos x="T0" y="T1"/>
              </a:cxn>
              <a:cxn ang="T11">
                <a:pos x="T2" y="T3"/>
              </a:cxn>
              <a:cxn ang="T12">
                <a:pos x="T4" y="T5"/>
              </a:cxn>
              <a:cxn ang="T13">
                <a:pos x="T6" y="T7"/>
              </a:cxn>
              <a:cxn ang="T14">
                <a:pos x="T8" y="T9"/>
              </a:cxn>
            </a:cxnLst>
            <a:rect l="T15" t="T16" r="T17" b="T18"/>
            <a:pathLst>
              <a:path w="1268095" h="1316354">
                <a:moveTo>
                  <a:pt x="0" y="1316355"/>
                </a:moveTo>
                <a:lnTo>
                  <a:pt x="1267815" y="1316355"/>
                </a:lnTo>
                <a:lnTo>
                  <a:pt x="1267815" y="0"/>
                </a:lnTo>
                <a:lnTo>
                  <a:pt x="0" y="0"/>
                </a:lnTo>
                <a:lnTo>
                  <a:pt x="0" y="1316355"/>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9" name="object 4">
            <a:extLst>
              <a:ext uri="{FF2B5EF4-FFF2-40B4-BE49-F238E27FC236}">
                <a16:creationId xmlns:a16="http://schemas.microsoft.com/office/drawing/2014/main" xmlns="" id="{F7DC625E-8A65-4F8E-A358-B0CBEEC11409}"/>
              </a:ext>
            </a:extLst>
          </p:cNvPr>
          <p:cNvSpPr>
            <a:spLocks noChangeArrowheads="1"/>
          </p:cNvSpPr>
          <p:nvPr/>
        </p:nvSpPr>
        <p:spPr bwMode="auto">
          <a:xfrm>
            <a:off x="856076" y="3442098"/>
            <a:ext cx="944165" cy="98702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0" name="object 5">
            <a:extLst>
              <a:ext uri="{FF2B5EF4-FFF2-40B4-BE49-F238E27FC236}">
                <a16:creationId xmlns:a16="http://schemas.microsoft.com/office/drawing/2014/main" xmlns="" id="{B8E5FA9D-BCDD-4DCF-B87F-130B51BCAA4F}"/>
              </a:ext>
            </a:extLst>
          </p:cNvPr>
          <p:cNvSpPr>
            <a:spLocks noChangeArrowheads="1"/>
          </p:cNvSpPr>
          <p:nvPr/>
        </p:nvSpPr>
        <p:spPr bwMode="auto">
          <a:xfrm>
            <a:off x="852489" y="3438526"/>
            <a:ext cx="951310" cy="994172"/>
          </a:xfrm>
          <a:custGeom>
            <a:avLst/>
            <a:gdLst>
              <a:gd name="T0" fmla="*/ 0 w 1268095"/>
              <a:gd name="T1" fmla="*/ 1321966 h 1325879"/>
              <a:gd name="T2" fmla="*/ 1271635 w 1268095"/>
              <a:gd name="T3" fmla="*/ 1321966 h 1325879"/>
              <a:gd name="T4" fmla="*/ 1271635 w 1268095"/>
              <a:gd name="T5" fmla="*/ 0 h 1325879"/>
              <a:gd name="T6" fmla="*/ 0 w 1268095"/>
              <a:gd name="T7" fmla="*/ 0 h 1325879"/>
              <a:gd name="T8" fmla="*/ 0 w 1268095"/>
              <a:gd name="T9" fmla="*/ 1321966 h 1325879"/>
              <a:gd name="T10" fmla="*/ 0 60000 65536"/>
              <a:gd name="T11" fmla="*/ 0 60000 65536"/>
              <a:gd name="T12" fmla="*/ 0 60000 65536"/>
              <a:gd name="T13" fmla="*/ 0 60000 65536"/>
              <a:gd name="T14" fmla="*/ 0 60000 65536"/>
              <a:gd name="T15" fmla="*/ 0 w 1268095"/>
              <a:gd name="T16" fmla="*/ 0 h 1325879"/>
              <a:gd name="T17" fmla="*/ 1268095 w 1268095"/>
              <a:gd name="T18" fmla="*/ 1325879 h 1325879"/>
            </a:gdLst>
            <a:ahLst/>
            <a:cxnLst>
              <a:cxn ang="T10">
                <a:pos x="T0" y="T1"/>
              </a:cxn>
              <a:cxn ang="T11">
                <a:pos x="T2" y="T3"/>
              </a:cxn>
              <a:cxn ang="T12">
                <a:pos x="T4" y="T5"/>
              </a:cxn>
              <a:cxn ang="T13">
                <a:pos x="T6" y="T7"/>
              </a:cxn>
              <a:cxn ang="T14">
                <a:pos x="T8" y="T9"/>
              </a:cxn>
            </a:cxnLst>
            <a:rect l="T15" t="T16" r="T17" b="T18"/>
            <a:pathLst>
              <a:path w="1268095" h="1325879">
                <a:moveTo>
                  <a:pt x="0" y="1325753"/>
                </a:moveTo>
                <a:lnTo>
                  <a:pt x="1267815" y="1325753"/>
                </a:lnTo>
                <a:lnTo>
                  <a:pt x="1267815" y="0"/>
                </a:lnTo>
                <a:lnTo>
                  <a:pt x="0" y="0"/>
                </a:lnTo>
                <a:lnTo>
                  <a:pt x="0" y="1325753"/>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11" name="object 6">
            <a:extLst>
              <a:ext uri="{FF2B5EF4-FFF2-40B4-BE49-F238E27FC236}">
                <a16:creationId xmlns:a16="http://schemas.microsoft.com/office/drawing/2014/main" xmlns="" id="{64B2AD42-343C-4DC3-8788-313CFF083058}"/>
              </a:ext>
            </a:extLst>
          </p:cNvPr>
          <p:cNvSpPr>
            <a:spLocks noChangeArrowheads="1"/>
          </p:cNvSpPr>
          <p:nvPr/>
        </p:nvSpPr>
        <p:spPr bwMode="auto">
          <a:xfrm>
            <a:off x="2114550" y="3507597"/>
            <a:ext cx="944166" cy="987029"/>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2" name="object 7">
            <a:extLst>
              <a:ext uri="{FF2B5EF4-FFF2-40B4-BE49-F238E27FC236}">
                <a16:creationId xmlns:a16="http://schemas.microsoft.com/office/drawing/2014/main" xmlns="" id="{9A2E680E-5231-4AAC-B6D3-6608F90D587E}"/>
              </a:ext>
            </a:extLst>
          </p:cNvPr>
          <p:cNvSpPr>
            <a:spLocks noChangeArrowheads="1"/>
          </p:cNvSpPr>
          <p:nvPr/>
        </p:nvSpPr>
        <p:spPr bwMode="auto">
          <a:xfrm>
            <a:off x="2112185" y="3504010"/>
            <a:ext cx="950119" cy="994172"/>
          </a:xfrm>
          <a:custGeom>
            <a:avLst/>
            <a:gdLst>
              <a:gd name="T0" fmla="*/ 0 w 1268095"/>
              <a:gd name="T1" fmla="*/ 1321954 h 1325879"/>
              <a:gd name="T2" fmla="*/ 1252662 w 1268095"/>
              <a:gd name="T3" fmla="*/ 1321954 h 1325879"/>
              <a:gd name="T4" fmla="*/ 1252662 w 1268095"/>
              <a:gd name="T5" fmla="*/ 0 h 1325879"/>
              <a:gd name="T6" fmla="*/ 0 w 1268095"/>
              <a:gd name="T7" fmla="*/ 0 h 1325879"/>
              <a:gd name="T8" fmla="*/ 0 w 1268095"/>
              <a:gd name="T9" fmla="*/ 1321954 h 1325879"/>
              <a:gd name="T10" fmla="*/ 0 60000 65536"/>
              <a:gd name="T11" fmla="*/ 0 60000 65536"/>
              <a:gd name="T12" fmla="*/ 0 60000 65536"/>
              <a:gd name="T13" fmla="*/ 0 60000 65536"/>
              <a:gd name="T14" fmla="*/ 0 60000 65536"/>
              <a:gd name="T15" fmla="*/ 0 w 1268095"/>
              <a:gd name="T16" fmla="*/ 0 h 1325879"/>
              <a:gd name="T17" fmla="*/ 1268095 w 1268095"/>
              <a:gd name="T18" fmla="*/ 1325879 h 1325879"/>
            </a:gdLst>
            <a:ahLst/>
            <a:cxnLst>
              <a:cxn ang="T10">
                <a:pos x="T0" y="T1"/>
              </a:cxn>
              <a:cxn ang="T11">
                <a:pos x="T2" y="T3"/>
              </a:cxn>
              <a:cxn ang="T12">
                <a:pos x="T4" y="T5"/>
              </a:cxn>
              <a:cxn ang="T13">
                <a:pos x="T6" y="T7"/>
              </a:cxn>
              <a:cxn ang="T14">
                <a:pos x="T8" y="T9"/>
              </a:cxn>
            </a:cxnLst>
            <a:rect l="T15" t="T16" r="T17" b="T18"/>
            <a:pathLst>
              <a:path w="1268095" h="1325879">
                <a:moveTo>
                  <a:pt x="0" y="1325753"/>
                </a:moveTo>
                <a:lnTo>
                  <a:pt x="1267815" y="1325753"/>
                </a:lnTo>
                <a:lnTo>
                  <a:pt x="1267815" y="0"/>
                </a:lnTo>
                <a:lnTo>
                  <a:pt x="0" y="0"/>
                </a:lnTo>
                <a:lnTo>
                  <a:pt x="0" y="1325753"/>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13" name="object 8">
            <a:extLst>
              <a:ext uri="{FF2B5EF4-FFF2-40B4-BE49-F238E27FC236}">
                <a16:creationId xmlns:a16="http://schemas.microsoft.com/office/drawing/2014/main" xmlns="" id="{CE0D0343-6E72-4DCC-99BB-6909D0B678BE}"/>
              </a:ext>
            </a:extLst>
          </p:cNvPr>
          <p:cNvSpPr>
            <a:spLocks noChangeArrowheads="1"/>
          </p:cNvSpPr>
          <p:nvPr/>
        </p:nvSpPr>
        <p:spPr bwMode="auto">
          <a:xfrm>
            <a:off x="4594639" y="3103960"/>
            <a:ext cx="944165" cy="979884"/>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4" name="object 9">
            <a:extLst>
              <a:ext uri="{FF2B5EF4-FFF2-40B4-BE49-F238E27FC236}">
                <a16:creationId xmlns:a16="http://schemas.microsoft.com/office/drawing/2014/main" xmlns="" id="{CC42D336-455F-4C78-8709-951C9FD71858}"/>
              </a:ext>
            </a:extLst>
          </p:cNvPr>
          <p:cNvSpPr>
            <a:spLocks noChangeArrowheads="1"/>
          </p:cNvSpPr>
          <p:nvPr/>
        </p:nvSpPr>
        <p:spPr bwMode="auto">
          <a:xfrm>
            <a:off x="4591050" y="3100403"/>
            <a:ext cx="951310" cy="987029"/>
          </a:xfrm>
          <a:custGeom>
            <a:avLst/>
            <a:gdLst>
              <a:gd name="T0" fmla="*/ 0 w 1268095"/>
              <a:gd name="T1" fmla="*/ 1312568 h 1316354"/>
              <a:gd name="T2" fmla="*/ 1271635 w 1268095"/>
              <a:gd name="T3" fmla="*/ 1312568 h 1316354"/>
              <a:gd name="T4" fmla="*/ 1271635 w 1268095"/>
              <a:gd name="T5" fmla="*/ 0 h 1316354"/>
              <a:gd name="T6" fmla="*/ 0 w 1268095"/>
              <a:gd name="T7" fmla="*/ 0 h 1316354"/>
              <a:gd name="T8" fmla="*/ 0 w 1268095"/>
              <a:gd name="T9" fmla="*/ 1312568 h 1316354"/>
              <a:gd name="T10" fmla="*/ 0 60000 65536"/>
              <a:gd name="T11" fmla="*/ 0 60000 65536"/>
              <a:gd name="T12" fmla="*/ 0 60000 65536"/>
              <a:gd name="T13" fmla="*/ 0 60000 65536"/>
              <a:gd name="T14" fmla="*/ 0 60000 65536"/>
              <a:gd name="T15" fmla="*/ 0 w 1268095"/>
              <a:gd name="T16" fmla="*/ 0 h 1316354"/>
              <a:gd name="T17" fmla="*/ 1268095 w 1268095"/>
              <a:gd name="T18" fmla="*/ 1316354 h 1316354"/>
            </a:gdLst>
            <a:ahLst/>
            <a:cxnLst>
              <a:cxn ang="T10">
                <a:pos x="T0" y="T1"/>
              </a:cxn>
              <a:cxn ang="T11">
                <a:pos x="T2" y="T3"/>
              </a:cxn>
              <a:cxn ang="T12">
                <a:pos x="T4" y="T5"/>
              </a:cxn>
              <a:cxn ang="T13">
                <a:pos x="T6" y="T7"/>
              </a:cxn>
              <a:cxn ang="T14">
                <a:pos x="T8" y="T9"/>
              </a:cxn>
            </a:cxnLst>
            <a:rect l="T15" t="T16" r="T17" b="T18"/>
            <a:pathLst>
              <a:path w="1268095" h="1316354">
                <a:moveTo>
                  <a:pt x="0" y="1316355"/>
                </a:moveTo>
                <a:lnTo>
                  <a:pt x="1267815" y="1316355"/>
                </a:lnTo>
                <a:lnTo>
                  <a:pt x="1267815" y="0"/>
                </a:lnTo>
                <a:lnTo>
                  <a:pt x="0" y="0"/>
                </a:lnTo>
                <a:lnTo>
                  <a:pt x="0" y="1316355"/>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15" name="object 10">
            <a:extLst>
              <a:ext uri="{FF2B5EF4-FFF2-40B4-BE49-F238E27FC236}">
                <a16:creationId xmlns:a16="http://schemas.microsoft.com/office/drawing/2014/main" xmlns="" id="{927466B9-5F4D-4BA7-9752-ABE80DEEFBEA}"/>
              </a:ext>
            </a:extLst>
          </p:cNvPr>
          <p:cNvSpPr>
            <a:spLocks noChangeArrowheads="1"/>
          </p:cNvSpPr>
          <p:nvPr/>
        </p:nvSpPr>
        <p:spPr bwMode="auto">
          <a:xfrm>
            <a:off x="3320654" y="3292080"/>
            <a:ext cx="942975" cy="987028"/>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6" name="object 11">
            <a:extLst>
              <a:ext uri="{FF2B5EF4-FFF2-40B4-BE49-F238E27FC236}">
                <a16:creationId xmlns:a16="http://schemas.microsoft.com/office/drawing/2014/main" xmlns="" id="{E4D913EA-05CB-4C2F-A292-91E10C30073F}"/>
              </a:ext>
            </a:extLst>
          </p:cNvPr>
          <p:cNvSpPr>
            <a:spLocks noChangeArrowheads="1"/>
          </p:cNvSpPr>
          <p:nvPr/>
        </p:nvSpPr>
        <p:spPr bwMode="auto">
          <a:xfrm>
            <a:off x="3317082" y="3288508"/>
            <a:ext cx="951310" cy="994172"/>
          </a:xfrm>
          <a:custGeom>
            <a:avLst/>
            <a:gdLst>
              <a:gd name="T0" fmla="*/ 0 w 1268095"/>
              <a:gd name="T1" fmla="*/ 1321965 h 1325879"/>
              <a:gd name="T2" fmla="*/ 1271635 w 1268095"/>
              <a:gd name="T3" fmla="*/ 1321965 h 1325879"/>
              <a:gd name="T4" fmla="*/ 1271635 w 1268095"/>
              <a:gd name="T5" fmla="*/ 0 h 1325879"/>
              <a:gd name="T6" fmla="*/ 0 w 1268095"/>
              <a:gd name="T7" fmla="*/ 0 h 1325879"/>
              <a:gd name="T8" fmla="*/ 0 w 1268095"/>
              <a:gd name="T9" fmla="*/ 1321965 h 1325879"/>
              <a:gd name="T10" fmla="*/ 0 60000 65536"/>
              <a:gd name="T11" fmla="*/ 0 60000 65536"/>
              <a:gd name="T12" fmla="*/ 0 60000 65536"/>
              <a:gd name="T13" fmla="*/ 0 60000 65536"/>
              <a:gd name="T14" fmla="*/ 0 60000 65536"/>
              <a:gd name="T15" fmla="*/ 0 w 1268095"/>
              <a:gd name="T16" fmla="*/ 0 h 1325879"/>
              <a:gd name="T17" fmla="*/ 1268095 w 1268095"/>
              <a:gd name="T18" fmla="*/ 1325879 h 1325879"/>
            </a:gdLst>
            <a:ahLst/>
            <a:cxnLst>
              <a:cxn ang="T10">
                <a:pos x="T0" y="T1"/>
              </a:cxn>
              <a:cxn ang="T11">
                <a:pos x="T2" y="T3"/>
              </a:cxn>
              <a:cxn ang="T12">
                <a:pos x="T4" y="T5"/>
              </a:cxn>
              <a:cxn ang="T13">
                <a:pos x="T6" y="T7"/>
              </a:cxn>
              <a:cxn ang="T14">
                <a:pos x="T8" y="T9"/>
              </a:cxn>
            </a:cxnLst>
            <a:rect l="T15" t="T16" r="T17" b="T18"/>
            <a:pathLst>
              <a:path w="1268095" h="1325879">
                <a:moveTo>
                  <a:pt x="0" y="1325752"/>
                </a:moveTo>
                <a:lnTo>
                  <a:pt x="1267815" y="1325752"/>
                </a:lnTo>
                <a:lnTo>
                  <a:pt x="1267815" y="0"/>
                </a:lnTo>
                <a:lnTo>
                  <a:pt x="0" y="0"/>
                </a:lnTo>
                <a:lnTo>
                  <a:pt x="0" y="1325752"/>
                </a:lnTo>
                <a:close/>
              </a:path>
            </a:pathLst>
          </a:custGeom>
          <a:noFill/>
          <a:ln w="9524">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17" name="object 12">
            <a:extLst>
              <a:ext uri="{FF2B5EF4-FFF2-40B4-BE49-F238E27FC236}">
                <a16:creationId xmlns:a16="http://schemas.microsoft.com/office/drawing/2014/main" xmlns="" id="{454546CA-0B2C-4612-93F2-81BEFEAB13DB}"/>
              </a:ext>
            </a:extLst>
          </p:cNvPr>
          <p:cNvSpPr>
            <a:spLocks noChangeArrowheads="1"/>
          </p:cNvSpPr>
          <p:nvPr/>
        </p:nvSpPr>
        <p:spPr bwMode="auto">
          <a:xfrm>
            <a:off x="7100889" y="2239566"/>
            <a:ext cx="940594" cy="979884"/>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8" name="object 13">
            <a:extLst>
              <a:ext uri="{FF2B5EF4-FFF2-40B4-BE49-F238E27FC236}">
                <a16:creationId xmlns:a16="http://schemas.microsoft.com/office/drawing/2014/main" xmlns="" id="{DD3D8B6E-0847-402F-9D62-C7BCE77D203A}"/>
              </a:ext>
            </a:extLst>
          </p:cNvPr>
          <p:cNvSpPr>
            <a:spLocks noChangeArrowheads="1"/>
          </p:cNvSpPr>
          <p:nvPr/>
        </p:nvSpPr>
        <p:spPr bwMode="auto">
          <a:xfrm>
            <a:off x="7097316" y="2236010"/>
            <a:ext cx="948928" cy="988219"/>
          </a:xfrm>
          <a:custGeom>
            <a:avLst/>
            <a:gdLst>
              <a:gd name="T0" fmla="*/ 0 w 1265554"/>
              <a:gd name="T1" fmla="*/ 1317117 h 1317625"/>
              <a:gd name="T2" fmla="*/ 1261503 w 1265554"/>
              <a:gd name="T3" fmla="*/ 1317117 h 1317625"/>
              <a:gd name="T4" fmla="*/ 1261503 w 1265554"/>
              <a:gd name="T5" fmla="*/ 0 h 1317625"/>
              <a:gd name="T6" fmla="*/ 0 w 1265554"/>
              <a:gd name="T7" fmla="*/ 0 h 1317625"/>
              <a:gd name="T8" fmla="*/ 0 w 1265554"/>
              <a:gd name="T9" fmla="*/ 1317117 h 1317625"/>
              <a:gd name="T10" fmla="*/ 0 60000 65536"/>
              <a:gd name="T11" fmla="*/ 0 60000 65536"/>
              <a:gd name="T12" fmla="*/ 0 60000 65536"/>
              <a:gd name="T13" fmla="*/ 0 60000 65536"/>
              <a:gd name="T14" fmla="*/ 0 60000 65536"/>
              <a:gd name="T15" fmla="*/ 0 w 1265554"/>
              <a:gd name="T16" fmla="*/ 0 h 1317625"/>
              <a:gd name="T17" fmla="*/ 1265554 w 1265554"/>
              <a:gd name="T18" fmla="*/ 1317625 h 1317625"/>
            </a:gdLst>
            <a:ahLst/>
            <a:cxnLst>
              <a:cxn ang="T10">
                <a:pos x="T0" y="T1"/>
              </a:cxn>
              <a:cxn ang="T11">
                <a:pos x="T2" y="T3"/>
              </a:cxn>
              <a:cxn ang="T12">
                <a:pos x="T4" y="T5"/>
              </a:cxn>
              <a:cxn ang="T13">
                <a:pos x="T6" y="T7"/>
              </a:cxn>
              <a:cxn ang="T14">
                <a:pos x="T8" y="T9"/>
              </a:cxn>
            </a:cxnLst>
            <a:rect l="T15" t="T16" r="T17" b="T18"/>
            <a:pathLst>
              <a:path w="1265554" h="1317625">
                <a:moveTo>
                  <a:pt x="0" y="1317117"/>
                </a:moveTo>
                <a:lnTo>
                  <a:pt x="1265301" y="1317117"/>
                </a:lnTo>
                <a:lnTo>
                  <a:pt x="1265301" y="0"/>
                </a:lnTo>
                <a:lnTo>
                  <a:pt x="0" y="0"/>
                </a:lnTo>
                <a:lnTo>
                  <a:pt x="0" y="1317117"/>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19" name="object 15">
            <a:extLst>
              <a:ext uri="{FF2B5EF4-FFF2-40B4-BE49-F238E27FC236}">
                <a16:creationId xmlns:a16="http://schemas.microsoft.com/office/drawing/2014/main" xmlns="" id="{6E38DBB3-577E-4C5D-A1C2-6BD5422966A5}"/>
              </a:ext>
            </a:extLst>
          </p:cNvPr>
          <p:cNvSpPr>
            <a:spLocks noChangeArrowheads="1"/>
          </p:cNvSpPr>
          <p:nvPr/>
        </p:nvSpPr>
        <p:spPr bwMode="auto">
          <a:xfrm>
            <a:off x="672704"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0" name="object 16">
            <a:extLst>
              <a:ext uri="{FF2B5EF4-FFF2-40B4-BE49-F238E27FC236}">
                <a16:creationId xmlns:a16="http://schemas.microsoft.com/office/drawing/2014/main" xmlns="" id="{5324CA89-46DE-4344-ADD6-BACDE18FF589}"/>
              </a:ext>
            </a:extLst>
          </p:cNvPr>
          <p:cNvSpPr>
            <a:spLocks noChangeArrowheads="1"/>
          </p:cNvSpPr>
          <p:nvPr/>
        </p:nvSpPr>
        <p:spPr bwMode="auto">
          <a:xfrm>
            <a:off x="1920479"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1" name="object 17">
            <a:extLst>
              <a:ext uri="{FF2B5EF4-FFF2-40B4-BE49-F238E27FC236}">
                <a16:creationId xmlns:a16="http://schemas.microsoft.com/office/drawing/2014/main" xmlns="" id="{5FE947DF-9838-4177-ADBC-AEB5D4E0712A}"/>
              </a:ext>
            </a:extLst>
          </p:cNvPr>
          <p:cNvSpPr>
            <a:spLocks noChangeArrowheads="1"/>
          </p:cNvSpPr>
          <p:nvPr/>
        </p:nvSpPr>
        <p:spPr bwMode="auto">
          <a:xfrm>
            <a:off x="3167063"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2" name="object 18">
            <a:extLst>
              <a:ext uri="{FF2B5EF4-FFF2-40B4-BE49-F238E27FC236}">
                <a16:creationId xmlns:a16="http://schemas.microsoft.com/office/drawing/2014/main" xmlns="" id="{5CF1B024-4F2C-4704-8FD8-DA6C1B1B4B3A}"/>
              </a:ext>
            </a:extLst>
          </p:cNvPr>
          <p:cNvSpPr>
            <a:spLocks noChangeArrowheads="1"/>
          </p:cNvSpPr>
          <p:nvPr/>
        </p:nvSpPr>
        <p:spPr bwMode="auto">
          <a:xfrm>
            <a:off x="4413647"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3" name="object 19">
            <a:extLst>
              <a:ext uri="{FF2B5EF4-FFF2-40B4-BE49-F238E27FC236}">
                <a16:creationId xmlns:a16="http://schemas.microsoft.com/office/drawing/2014/main" xmlns="" id="{EBF1DFB9-D41D-41AB-AC07-5EAD8A981F7F}"/>
              </a:ext>
            </a:extLst>
          </p:cNvPr>
          <p:cNvSpPr>
            <a:spLocks noChangeArrowheads="1"/>
          </p:cNvSpPr>
          <p:nvPr/>
        </p:nvSpPr>
        <p:spPr bwMode="auto">
          <a:xfrm>
            <a:off x="5660231"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4" name="object 20">
            <a:extLst>
              <a:ext uri="{FF2B5EF4-FFF2-40B4-BE49-F238E27FC236}">
                <a16:creationId xmlns:a16="http://schemas.microsoft.com/office/drawing/2014/main" xmlns="" id="{0A79AED8-C6B5-4864-8565-FB3053C0CEF3}"/>
              </a:ext>
            </a:extLst>
          </p:cNvPr>
          <p:cNvSpPr>
            <a:spLocks noChangeArrowheads="1"/>
          </p:cNvSpPr>
          <p:nvPr/>
        </p:nvSpPr>
        <p:spPr bwMode="auto">
          <a:xfrm>
            <a:off x="6905625"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5" name="object 21">
            <a:extLst>
              <a:ext uri="{FF2B5EF4-FFF2-40B4-BE49-F238E27FC236}">
                <a16:creationId xmlns:a16="http://schemas.microsoft.com/office/drawing/2014/main" xmlns="" id="{2791F348-BA51-4484-902A-FBC969C84425}"/>
              </a:ext>
            </a:extLst>
          </p:cNvPr>
          <p:cNvSpPr>
            <a:spLocks noChangeArrowheads="1"/>
          </p:cNvSpPr>
          <p:nvPr/>
        </p:nvSpPr>
        <p:spPr bwMode="auto">
          <a:xfrm>
            <a:off x="8153400" y="1275160"/>
            <a:ext cx="0" cy="3021806"/>
          </a:xfrm>
          <a:custGeom>
            <a:avLst/>
            <a:gdLst>
              <a:gd name="T0" fmla="*/ 0 h 4028440"/>
              <a:gd name="T1" fmla="*/ 4035555 h 4028440"/>
              <a:gd name="T2" fmla="*/ 0 60000 65536"/>
              <a:gd name="T3" fmla="*/ 0 60000 65536"/>
              <a:gd name="T4" fmla="*/ 0 h 4028440"/>
              <a:gd name="T5" fmla="*/ 4028440 h 4028440"/>
            </a:gdLst>
            <a:ahLst/>
            <a:cxnLst>
              <a:cxn ang="T2">
                <a:pos x="0" y="T0"/>
              </a:cxn>
              <a:cxn ang="T3">
                <a:pos x="0" y="T1"/>
              </a:cxn>
            </a:cxnLst>
            <a:rect l="0" t="T4" r="0" b="T5"/>
            <a:pathLst>
              <a:path h="4028440">
                <a:moveTo>
                  <a:pt x="0" y="0"/>
                </a:moveTo>
                <a:lnTo>
                  <a:pt x="0" y="4027931"/>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6" name="object 22">
            <a:extLst>
              <a:ext uri="{FF2B5EF4-FFF2-40B4-BE49-F238E27FC236}">
                <a16:creationId xmlns:a16="http://schemas.microsoft.com/office/drawing/2014/main" xmlns="" id="{D63848EF-4750-457C-80E4-1E4ED6DD3526}"/>
              </a:ext>
            </a:extLst>
          </p:cNvPr>
          <p:cNvSpPr>
            <a:spLocks noChangeArrowheads="1"/>
          </p:cNvSpPr>
          <p:nvPr/>
        </p:nvSpPr>
        <p:spPr bwMode="auto">
          <a:xfrm>
            <a:off x="8153400" y="1275160"/>
            <a:ext cx="0" cy="3021806"/>
          </a:xfrm>
          <a:custGeom>
            <a:avLst/>
            <a:gdLst>
              <a:gd name="T0" fmla="*/ 4035555 h 4028440"/>
              <a:gd name="T1" fmla="*/ 0 h 4028440"/>
              <a:gd name="T2" fmla="*/ 0 60000 65536"/>
              <a:gd name="T3" fmla="*/ 0 60000 65536"/>
              <a:gd name="T4" fmla="*/ 0 h 4028440"/>
              <a:gd name="T5" fmla="*/ 4028440 h 4028440"/>
            </a:gdLst>
            <a:ahLst/>
            <a:cxnLst>
              <a:cxn ang="T2">
                <a:pos x="0" y="T0"/>
              </a:cxn>
              <a:cxn ang="T3">
                <a:pos x="0" y="T1"/>
              </a:cxn>
            </a:cxnLst>
            <a:rect l="0" t="T4" r="0" b="T5"/>
            <a:pathLst>
              <a:path h="4028440">
                <a:moveTo>
                  <a:pt x="0" y="4027931"/>
                </a:moveTo>
                <a:lnTo>
                  <a:pt x="0"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7" name="object 23">
            <a:extLst>
              <a:ext uri="{FF2B5EF4-FFF2-40B4-BE49-F238E27FC236}">
                <a16:creationId xmlns:a16="http://schemas.microsoft.com/office/drawing/2014/main" xmlns="" id="{F2EA482B-6B28-4EE2-8036-93E8B4454C2C}"/>
              </a:ext>
            </a:extLst>
          </p:cNvPr>
          <p:cNvSpPr>
            <a:spLocks noChangeArrowheads="1"/>
          </p:cNvSpPr>
          <p:nvPr/>
        </p:nvSpPr>
        <p:spPr bwMode="auto">
          <a:xfrm>
            <a:off x="8153401" y="4296966"/>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8" name="object 24">
            <a:extLst>
              <a:ext uri="{FF2B5EF4-FFF2-40B4-BE49-F238E27FC236}">
                <a16:creationId xmlns:a16="http://schemas.microsoft.com/office/drawing/2014/main" xmlns="" id="{3AE836C4-58F3-4BBB-BD43-CED8F07489DA}"/>
              </a:ext>
            </a:extLst>
          </p:cNvPr>
          <p:cNvSpPr>
            <a:spLocks noChangeArrowheads="1"/>
          </p:cNvSpPr>
          <p:nvPr/>
        </p:nvSpPr>
        <p:spPr bwMode="auto">
          <a:xfrm>
            <a:off x="8153401" y="3918347"/>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29" name="object 25">
            <a:extLst>
              <a:ext uri="{FF2B5EF4-FFF2-40B4-BE49-F238E27FC236}">
                <a16:creationId xmlns:a16="http://schemas.microsoft.com/office/drawing/2014/main" xmlns="" id="{1555F473-0494-429E-945D-FE9AA631DDA3}"/>
              </a:ext>
            </a:extLst>
          </p:cNvPr>
          <p:cNvSpPr>
            <a:spLocks noChangeArrowheads="1"/>
          </p:cNvSpPr>
          <p:nvPr/>
        </p:nvSpPr>
        <p:spPr bwMode="auto">
          <a:xfrm>
            <a:off x="8153401" y="3540919"/>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0" name="object 26">
            <a:extLst>
              <a:ext uri="{FF2B5EF4-FFF2-40B4-BE49-F238E27FC236}">
                <a16:creationId xmlns:a16="http://schemas.microsoft.com/office/drawing/2014/main" xmlns="" id="{F8ABE480-DE91-42F1-AA1B-B255C5E084FD}"/>
              </a:ext>
            </a:extLst>
          </p:cNvPr>
          <p:cNvSpPr>
            <a:spLocks noChangeArrowheads="1"/>
          </p:cNvSpPr>
          <p:nvPr/>
        </p:nvSpPr>
        <p:spPr bwMode="auto">
          <a:xfrm>
            <a:off x="8153401" y="3163491"/>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1" name="object 27">
            <a:extLst>
              <a:ext uri="{FF2B5EF4-FFF2-40B4-BE49-F238E27FC236}">
                <a16:creationId xmlns:a16="http://schemas.microsoft.com/office/drawing/2014/main" xmlns="" id="{F5EE5ACF-2EB8-4552-962B-9F587247C31E}"/>
              </a:ext>
            </a:extLst>
          </p:cNvPr>
          <p:cNvSpPr>
            <a:spLocks noChangeArrowheads="1"/>
          </p:cNvSpPr>
          <p:nvPr/>
        </p:nvSpPr>
        <p:spPr bwMode="auto">
          <a:xfrm>
            <a:off x="8153401" y="2786063"/>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2" name="object 28">
            <a:extLst>
              <a:ext uri="{FF2B5EF4-FFF2-40B4-BE49-F238E27FC236}">
                <a16:creationId xmlns:a16="http://schemas.microsoft.com/office/drawing/2014/main" xmlns="" id="{EC10BC46-46BF-4C2D-8B71-7FFD348B28A3}"/>
              </a:ext>
            </a:extLst>
          </p:cNvPr>
          <p:cNvSpPr>
            <a:spLocks noChangeArrowheads="1"/>
          </p:cNvSpPr>
          <p:nvPr/>
        </p:nvSpPr>
        <p:spPr bwMode="auto">
          <a:xfrm>
            <a:off x="8153401" y="2408635"/>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3" name="object 29">
            <a:extLst>
              <a:ext uri="{FF2B5EF4-FFF2-40B4-BE49-F238E27FC236}">
                <a16:creationId xmlns:a16="http://schemas.microsoft.com/office/drawing/2014/main" xmlns="" id="{0982F23C-E7DE-4929-BE25-7F1CC864166E}"/>
              </a:ext>
            </a:extLst>
          </p:cNvPr>
          <p:cNvSpPr>
            <a:spLocks noChangeArrowheads="1"/>
          </p:cNvSpPr>
          <p:nvPr/>
        </p:nvSpPr>
        <p:spPr bwMode="auto">
          <a:xfrm>
            <a:off x="8153401" y="2031206"/>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4" name="object 30">
            <a:extLst>
              <a:ext uri="{FF2B5EF4-FFF2-40B4-BE49-F238E27FC236}">
                <a16:creationId xmlns:a16="http://schemas.microsoft.com/office/drawing/2014/main" xmlns="" id="{6F8529DE-6D00-404D-8D86-7BFEFD5E9035}"/>
              </a:ext>
            </a:extLst>
          </p:cNvPr>
          <p:cNvSpPr>
            <a:spLocks noChangeArrowheads="1"/>
          </p:cNvSpPr>
          <p:nvPr/>
        </p:nvSpPr>
        <p:spPr bwMode="auto">
          <a:xfrm>
            <a:off x="8153401" y="1652588"/>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5" name="object 31">
            <a:extLst>
              <a:ext uri="{FF2B5EF4-FFF2-40B4-BE49-F238E27FC236}">
                <a16:creationId xmlns:a16="http://schemas.microsoft.com/office/drawing/2014/main" xmlns="" id="{E8A48865-7345-4E72-A4AF-3065B4D9A254}"/>
              </a:ext>
            </a:extLst>
          </p:cNvPr>
          <p:cNvSpPr>
            <a:spLocks noChangeArrowheads="1"/>
          </p:cNvSpPr>
          <p:nvPr/>
        </p:nvSpPr>
        <p:spPr bwMode="auto">
          <a:xfrm>
            <a:off x="8153401" y="1275160"/>
            <a:ext cx="30956" cy="0"/>
          </a:xfrm>
          <a:custGeom>
            <a:avLst/>
            <a:gdLst>
              <a:gd name="T0" fmla="*/ 0 w 41275"/>
              <a:gd name="T1" fmla="*/ 41148 w 41275"/>
              <a:gd name="T2" fmla="*/ 0 60000 65536"/>
              <a:gd name="T3" fmla="*/ 0 60000 65536"/>
              <a:gd name="T4" fmla="*/ 0 w 41275"/>
              <a:gd name="T5" fmla="*/ 41275 w 41275"/>
            </a:gdLst>
            <a:ahLst/>
            <a:cxnLst>
              <a:cxn ang="T2">
                <a:pos x="T0" y="0"/>
              </a:cxn>
              <a:cxn ang="T3">
                <a:pos x="T1" y="0"/>
              </a:cxn>
            </a:cxnLst>
            <a:rect l="T4" t="0" r="T5" b="0"/>
            <a:pathLst>
              <a:path w="41275">
                <a:moveTo>
                  <a:pt x="0" y="0"/>
                </a:moveTo>
                <a:lnTo>
                  <a:pt x="41148" y="0"/>
                </a:lnTo>
              </a:path>
            </a:pathLst>
          </a:custGeom>
          <a:noFill/>
          <a:ln w="6096">
            <a:solidFill>
              <a:srgbClr val="88888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6" name="object 32">
            <a:extLst>
              <a:ext uri="{FF2B5EF4-FFF2-40B4-BE49-F238E27FC236}">
                <a16:creationId xmlns:a16="http://schemas.microsoft.com/office/drawing/2014/main" xmlns="" id="{D628279C-AA85-4829-91F3-D745B2BA852C}"/>
              </a:ext>
            </a:extLst>
          </p:cNvPr>
          <p:cNvSpPr>
            <a:spLocks noChangeArrowheads="1"/>
          </p:cNvSpPr>
          <p:nvPr/>
        </p:nvSpPr>
        <p:spPr bwMode="auto">
          <a:xfrm>
            <a:off x="1297783" y="2684876"/>
            <a:ext cx="6232922" cy="1308497"/>
          </a:xfrm>
          <a:custGeom>
            <a:avLst/>
            <a:gdLst>
              <a:gd name="T0" fmla="*/ 0 w 8310880"/>
              <a:gd name="T1" fmla="*/ 1697079 h 1744979"/>
              <a:gd name="T2" fmla="*/ 1660404 w 8310880"/>
              <a:gd name="T3" fmla="*/ 1741179 h 1744979"/>
              <a:gd name="T4" fmla="*/ 3322319 w 8310880"/>
              <a:gd name="T5" fmla="*/ 1429440 h 1744979"/>
              <a:gd name="T6" fmla="*/ 4984247 w 8310880"/>
              <a:gd name="T7" fmla="*/ 1250004 h 1744979"/>
              <a:gd name="T8" fmla="*/ 6644644 w 8310880"/>
              <a:gd name="T9" fmla="*/ 357360 h 1744979"/>
              <a:gd name="T10" fmla="*/ 8306561 w 8310880"/>
              <a:gd name="T11" fmla="*/ 0 h 1744979"/>
              <a:gd name="T12" fmla="*/ 0 60000 65536"/>
              <a:gd name="T13" fmla="*/ 0 60000 65536"/>
              <a:gd name="T14" fmla="*/ 0 60000 65536"/>
              <a:gd name="T15" fmla="*/ 0 60000 65536"/>
              <a:gd name="T16" fmla="*/ 0 60000 65536"/>
              <a:gd name="T17" fmla="*/ 0 60000 65536"/>
              <a:gd name="T18" fmla="*/ 0 w 8310880"/>
              <a:gd name="T19" fmla="*/ 0 h 1744979"/>
              <a:gd name="T20" fmla="*/ 8310880 w 8310880"/>
              <a:gd name="T21" fmla="*/ 1744979 h 1744979"/>
            </a:gdLst>
            <a:ahLst/>
            <a:cxnLst>
              <a:cxn ang="T12">
                <a:pos x="T0" y="T1"/>
              </a:cxn>
              <a:cxn ang="T13">
                <a:pos x="T2" y="T3"/>
              </a:cxn>
              <a:cxn ang="T14">
                <a:pos x="T4" y="T5"/>
              </a:cxn>
              <a:cxn ang="T15">
                <a:pos x="T6" y="T7"/>
              </a:cxn>
              <a:cxn ang="T16">
                <a:pos x="T8" y="T9"/>
              </a:cxn>
              <a:cxn ang="T17">
                <a:pos x="T10" y="T11"/>
              </a:cxn>
            </a:cxnLst>
            <a:rect l="T18" t="T19" r="T20" b="T21"/>
            <a:pathLst>
              <a:path w="8310880" h="1744979">
                <a:moveTo>
                  <a:pt x="0" y="1700784"/>
                </a:moveTo>
                <a:lnTo>
                  <a:pt x="1661160" y="1744980"/>
                </a:lnTo>
                <a:lnTo>
                  <a:pt x="3323844" y="1432560"/>
                </a:lnTo>
                <a:lnTo>
                  <a:pt x="4986528" y="1252728"/>
                </a:lnTo>
                <a:lnTo>
                  <a:pt x="6647688" y="358140"/>
                </a:lnTo>
                <a:lnTo>
                  <a:pt x="8310371" y="0"/>
                </a:lnTo>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7" name="object 33">
            <a:extLst>
              <a:ext uri="{FF2B5EF4-FFF2-40B4-BE49-F238E27FC236}">
                <a16:creationId xmlns:a16="http://schemas.microsoft.com/office/drawing/2014/main" xmlns="" id="{2B289B05-0DC9-4E4A-9936-28B8B3849FD9}"/>
              </a:ext>
            </a:extLst>
          </p:cNvPr>
          <p:cNvSpPr>
            <a:spLocks noChangeArrowheads="1"/>
          </p:cNvSpPr>
          <p:nvPr/>
        </p:nvSpPr>
        <p:spPr bwMode="auto">
          <a:xfrm>
            <a:off x="1152525" y="3817144"/>
            <a:ext cx="285750" cy="285750"/>
          </a:xfrm>
          <a:custGeom>
            <a:avLst/>
            <a:gdLst>
              <a:gd name="T0" fmla="*/ 190499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499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499 w 381000"/>
              <a:gd name="T29" fmla="*/ 380999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0999 w 381000"/>
              <a:gd name="T43" fmla="*/ 190499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499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499" y="0"/>
                </a:moveTo>
                <a:lnTo>
                  <a:pt x="146797" y="5034"/>
                </a:lnTo>
                <a:lnTo>
                  <a:pt x="106691" y="19372"/>
                </a:lnTo>
                <a:lnTo>
                  <a:pt x="71321" y="41867"/>
                </a:lnTo>
                <a:lnTo>
                  <a:pt x="41827" y="71374"/>
                </a:lnTo>
                <a:lnTo>
                  <a:pt x="19349" y="106746"/>
                </a:lnTo>
                <a:lnTo>
                  <a:pt x="5027" y="146837"/>
                </a:lnTo>
                <a:lnTo>
                  <a:pt x="0" y="190499"/>
                </a:lnTo>
                <a:lnTo>
                  <a:pt x="5027" y="234202"/>
                </a:lnTo>
                <a:lnTo>
                  <a:pt x="19349" y="274308"/>
                </a:lnTo>
                <a:lnTo>
                  <a:pt x="41827" y="309678"/>
                </a:lnTo>
                <a:lnTo>
                  <a:pt x="71321" y="339172"/>
                </a:lnTo>
                <a:lnTo>
                  <a:pt x="106691" y="361650"/>
                </a:lnTo>
                <a:lnTo>
                  <a:pt x="146797" y="375972"/>
                </a:lnTo>
                <a:lnTo>
                  <a:pt x="190499" y="380999"/>
                </a:lnTo>
                <a:lnTo>
                  <a:pt x="234162" y="375972"/>
                </a:lnTo>
                <a:lnTo>
                  <a:pt x="274253" y="361650"/>
                </a:lnTo>
                <a:lnTo>
                  <a:pt x="309625" y="339172"/>
                </a:lnTo>
                <a:lnTo>
                  <a:pt x="339132" y="309678"/>
                </a:lnTo>
                <a:lnTo>
                  <a:pt x="361627" y="274308"/>
                </a:lnTo>
                <a:lnTo>
                  <a:pt x="375965" y="234202"/>
                </a:lnTo>
                <a:lnTo>
                  <a:pt x="380999" y="190499"/>
                </a:lnTo>
                <a:lnTo>
                  <a:pt x="375965" y="146837"/>
                </a:lnTo>
                <a:lnTo>
                  <a:pt x="361627" y="106746"/>
                </a:lnTo>
                <a:lnTo>
                  <a:pt x="339132" y="71374"/>
                </a:lnTo>
                <a:lnTo>
                  <a:pt x="309625" y="41867"/>
                </a:lnTo>
                <a:lnTo>
                  <a:pt x="274253" y="19372"/>
                </a:lnTo>
                <a:lnTo>
                  <a:pt x="234162" y="5034"/>
                </a:lnTo>
                <a:lnTo>
                  <a:pt x="190499" y="0"/>
                </a:lnTo>
                <a:close/>
              </a:path>
            </a:pathLst>
          </a:custGeom>
          <a:solidFill>
            <a:srgbClr val="006F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38" name="object 34">
            <a:extLst>
              <a:ext uri="{FF2B5EF4-FFF2-40B4-BE49-F238E27FC236}">
                <a16:creationId xmlns:a16="http://schemas.microsoft.com/office/drawing/2014/main" xmlns="" id="{5B579C08-CB46-4C44-B649-D99F98D4357F}"/>
              </a:ext>
            </a:extLst>
          </p:cNvPr>
          <p:cNvSpPr>
            <a:spLocks noChangeArrowheads="1"/>
          </p:cNvSpPr>
          <p:nvPr/>
        </p:nvSpPr>
        <p:spPr bwMode="auto">
          <a:xfrm>
            <a:off x="1152525" y="3817144"/>
            <a:ext cx="285750" cy="285750"/>
          </a:xfrm>
          <a:custGeom>
            <a:avLst/>
            <a:gdLst>
              <a:gd name="T0" fmla="*/ 380999 w 381000"/>
              <a:gd name="T1" fmla="*/ 190499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499 w 381000"/>
              <a:gd name="T15" fmla="*/ 380999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499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499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0999 w 381000"/>
              <a:gd name="T57" fmla="*/ 190499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0999" y="190499"/>
                </a:moveTo>
                <a:lnTo>
                  <a:pt x="375965" y="234202"/>
                </a:lnTo>
                <a:lnTo>
                  <a:pt x="361627" y="274308"/>
                </a:lnTo>
                <a:lnTo>
                  <a:pt x="339132" y="309678"/>
                </a:lnTo>
                <a:lnTo>
                  <a:pt x="309625" y="339172"/>
                </a:lnTo>
                <a:lnTo>
                  <a:pt x="274253" y="361650"/>
                </a:lnTo>
                <a:lnTo>
                  <a:pt x="234162" y="375972"/>
                </a:lnTo>
                <a:lnTo>
                  <a:pt x="190499" y="380999"/>
                </a:lnTo>
                <a:lnTo>
                  <a:pt x="146797" y="375972"/>
                </a:lnTo>
                <a:lnTo>
                  <a:pt x="106691" y="361650"/>
                </a:lnTo>
                <a:lnTo>
                  <a:pt x="71321" y="339172"/>
                </a:lnTo>
                <a:lnTo>
                  <a:pt x="41827" y="309678"/>
                </a:lnTo>
                <a:lnTo>
                  <a:pt x="19349" y="274308"/>
                </a:lnTo>
                <a:lnTo>
                  <a:pt x="5027" y="234202"/>
                </a:lnTo>
                <a:lnTo>
                  <a:pt x="0" y="190499"/>
                </a:lnTo>
                <a:lnTo>
                  <a:pt x="5027" y="146837"/>
                </a:lnTo>
                <a:lnTo>
                  <a:pt x="19349" y="106746"/>
                </a:lnTo>
                <a:lnTo>
                  <a:pt x="41827" y="71374"/>
                </a:lnTo>
                <a:lnTo>
                  <a:pt x="71321" y="41867"/>
                </a:lnTo>
                <a:lnTo>
                  <a:pt x="106691" y="19372"/>
                </a:lnTo>
                <a:lnTo>
                  <a:pt x="146797" y="5034"/>
                </a:lnTo>
                <a:lnTo>
                  <a:pt x="190499" y="0"/>
                </a:lnTo>
                <a:lnTo>
                  <a:pt x="234162" y="5034"/>
                </a:lnTo>
                <a:lnTo>
                  <a:pt x="274253" y="19372"/>
                </a:lnTo>
                <a:lnTo>
                  <a:pt x="309625" y="41867"/>
                </a:lnTo>
                <a:lnTo>
                  <a:pt x="339132" y="71374"/>
                </a:lnTo>
                <a:lnTo>
                  <a:pt x="361627" y="106746"/>
                </a:lnTo>
                <a:lnTo>
                  <a:pt x="375965" y="146837"/>
                </a:lnTo>
                <a:lnTo>
                  <a:pt x="380999" y="190499"/>
                </a:lnTo>
                <a:close/>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39" name="object 35">
            <a:extLst>
              <a:ext uri="{FF2B5EF4-FFF2-40B4-BE49-F238E27FC236}">
                <a16:creationId xmlns:a16="http://schemas.microsoft.com/office/drawing/2014/main" xmlns="" id="{3912112A-17E1-44F3-AFE5-6D2AC95B7C3B}"/>
              </a:ext>
            </a:extLst>
          </p:cNvPr>
          <p:cNvSpPr>
            <a:spLocks noChangeArrowheads="1"/>
          </p:cNvSpPr>
          <p:nvPr/>
        </p:nvSpPr>
        <p:spPr bwMode="auto">
          <a:xfrm>
            <a:off x="2400300" y="3850481"/>
            <a:ext cx="285750" cy="285750"/>
          </a:xfrm>
          <a:custGeom>
            <a:avLst/>
            <a:gdLst>
              <a:gd name="T0" fmla="*/ 190499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499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0999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499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499"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499" y="381000"/>
                </a:lnTo>
                <a:lnTo>
                  <a:pt x="234162" y="375972"/>
                </a:lnTo>
                <a:lnTo>
                  <a:pt x="274253" y="361650"/>
                </a:lnTo>
                <a:lnTo>
                  <a:pt x="309625" y="339172"/>
                </a:lnTo>
                <a:lnTo>
                  <a:pt x="339132" y="309678"/>
                </a:lnTo>
                <a:lnTo>
                  <a:pt x="361627" y="274308"/>
                </a:lnTo>
                <a:lnTo>
                  <a:pt x="375965" y="234202"/>
                </a:lnTo>
                <a:lnTo>
                  <a:pt x="380999" y="190500"/>
                </a:lnTo>
                <a:lnTo>
                  <a:pt x="375965" y="146837"/>
                </a:lnTo>
                <a:lnTo>
                  <a:pt x="361627" y="106746"/>
                </a:lnTo>
                <a:lnTo>
                  <a:pt x="339132" y="71374"/>
                </a:lnTo>
                <a:lnTo>
                  <a:pt x="309625" y="41867"/>
                </a:lnTo>
                <a:lnTo>
                  <a:pt x="274253" y="19372"/>
                </a:lnTo>
                <a:lnTo>
                  <a:pt x="234162" y="5034"/>
                </a:lnTo>
                <a:lnTo>
                  <a:pt x="190499" y="0"/>
                </a:lnTo>
                <a:close/>
              </a:path>
            </a:pathLst>
          </a:custGeom>
          <a:solidFill>
            <a:srgbClr val="006F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40" name="object 36">
            <a:extLst>
              <a:ext uri="{FF2B5EF4-FFF2-40B4-BE49-F238E27FC236}">
                <a16:creationId xmlns:a16="http://schemas.microsoft.com/office/drawing/2014/main" xmlns="" id="{639FE027-A2DF-4BFA-8596-635728BE6E10}"/>
              </a:ext>
            </a:extLst>
          </p:cNvPr>
          <p:cNvSpPr>
            <a:spLocks noChangeArrowheads="1"/>
          </p:cNvSpPr>
          <p:nvPr/>
        </p:nvSpPr>
        <p:spPr bwMode="auto">
          <a:xfrm>
            <a:off x="2400300" y="3850481"/>
            <a:ext cx="285750" cy="285750"/>
          </a:xfrm>
          <a:custGeom>
            <a:avLst/>
            <a:gdLst>
              <a:gd name="T0" fmla="*/ 380999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499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499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0999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0999" y="190500"/>
                </a:moveTo>
                <a:lnTo>
                  <a:pt x="375965" y="234202"/>
                </a:lnTo>
                <a:lnTo>
                  <a:pt x="361627" y="274308"/>
                </a:lnTo>
                <a:lnTo>
                  <a:pt x="339132" y="309678"/>
                </a:lnTo>
                <a:lnTo>
                  <a:pt x="309625" y="339172"/>
                </a:lnTo>
                <a:lnTo>
                  <a:pt x="274253" y="361650"/>
                </a:lnTo>
                <a:lnTo>
                  <a:pt x="234162" y="375972"/>
                </a:lnTo>
                <a:lnTo>
                  <a:pt x="190499"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499" y="0"/>
                </a:lnTo>
                <a:lnTo>
                  <a:pt x="234162" y="5034"/>
                </a:lnTo>
                <a:lnTo>
                  <a:pt x="274253" y="19372"/>
                </a:lnTo>
                <a:lnTo>
                  <a:pt x="309625" y="41867"/>
                </a:lnTo>
                <a:lnTo>
                  <a:pt x="339132" y="71374"/>
                </a:lnTo>
                <a:lnTo>
                  <a:pt x="361627" y="106746"/>
                </a:lnTo>
                <a:lnTo>
                  <a:pt x="375965" y="146837"/>
                </a:lnTo>
                <a:lnTo>
                  <a:pt x="380999" y="190500"/>
                </a:lnTo>
                <a:close/>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41" name="object 37">
            <a:extLst>
              <a:ext uri="{FF2B5EF4-FFF2-40B4-BE49-F238E27FC236}">
                <a16:creationId xmlns:a16="http://schemas.microsoft.com/office/drawing/2014/main" xmlns="" id="{616C6671-3191-4EE1-8441-887197760D01}"/>
              </a:ext>
            </a:extLst>
          </p:cNvPr>
          <p:cNvSpPr>
            <a:spLocks noChangeArrowheads="1"/>
          </p:cNvSpPr>
          <p:nvPr/>
        </p:nvSpPr>
        <p:spPr bwMode="auto">
          <a:xfrm>
            <a:off x="3645694" y="3614738"/>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006F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42" name="object 38">
            <a:extLst>
              <a:ext uri="{FF2B5EF4-FFF2-40B4-BE49-F238E27FC236}">
                <a16:creationId xmlns:a16="http://schemas.microsoft.com/office/drawing/2014/main" xmlns="" id="{F1819A5E-36E5-4C91-9D64-0598FE1BCCE5}"/>
              </a:ext>
            </a:extLst>
          </p:cNvPr>
          <p:cNvSpPr>
            <a:spLocks noChangeArrowheads="1"/>
          </p:cNvSpPr>
          <p:nvPr/>
        </p:nvSpPr>
        <p:spPr bwMode="auto">
          <a:xfrm>
            <a:off x="3645694" y="3614738"/>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43" name="object 39">
            <a:extLst>
              <a:ext uri="{FF2B5EF4-FFF2-40B4-BE49-F238E27FC236}">
                <a16:creationId xmlns:a16="http://schemas.microsoft.com/office/drawing/2014/main" xmlns="" id="{61F8878E-8495-4338-9D38-61197D6FFE5C}"/>
              </a:ext>
            </a:extLst>
          </p:cNvPr>
          <p:cNvSpPr>
            <a:spLocks noChangeArrowheads="1"/>
          </p:cNvSpPr>
          <p:nvPr/>
        </p:nvSpPr>
        <p:spPr bwMode="auto">
          <a:xfrm>
            <a:off x="4892279" y="3481388"/>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006F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44" name="object 40">
            <a:extLst>
              <a:ext uri="{FF2B5EF4-FFF2-40B4-BE49-F238E27FC236}">
                <a16:creationId xmlns:a16="http://schemas.microsoft.com/office/drawing/2014/main" xmlns="" id="{A6437F3D-11E9-4D80-B275-E06E2693E7D3}"/>
              </a:ext>
            </a:extLst>
          </p:cNvPr>
          <p:cNvSpPr>
            <a:spLocks noChangeArrowheads="1"/>
          </p:cNvSpPr>
          <p:nvPr/>
        </p:nvSpPr>
        <p:spPr bwMode="auto">
          <a:xfrm>
            <a:off x="4892279" y="3481388"/>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45" name="object 41">
            <a:extLst>
              <a:ext uri="{FF2B5EF4-FFF2-40B4-BE49-F238E27FC236}">
                <a16:creationId xmlns:a16="http://schemas.microsoft.com/office/drawing/2014/main" xmlns="" id="{C7913D64-2CD4-4702-ABBF-355BCD0E7919}"/>
              </a:ext>
            </a:extLst>
          </p:cNvPr>
          <p:cNvSpPr>
            <a:spLocks noChangeArrowheads="1"/>
          </p:cNvSpPr>
          <p:nvPr/>
        </p:nvSpPr>
        <p:spPr bwMode="auto">
          <a:xfrm>
            <a:off x="6140054" y="2811066"/>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499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0999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499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499"/>
                </a:lnTo>
                <a:lnTo>
                  <a:pt x="5027" y="234202"/>
                </a:lnTo>
                <a:lnTo>
                  <a:pt x="19349" y="274308"/>
                </a:lnTo>
                <a:lnTo>
                  <a:pt x="41827" y="309678"/>
                </a:lnTo>
                <a:lnTo>
                  <a:pt x="71321" y="339172"/>
                </a:lnTo>
                <a:lnTo>
                  <a:pt x="106691" y="361650"/>
                </a:lnTo>
                <a:lnTo>
                  <a:pt x="146797" y="375972"/>
                </a:lnTo>
                <a:lnTo>
                  <a:pt x="190500" y="380999"/>
                </a:lnTo>
                <a:lnTo>
                  <a:pt x="234162" y="375972"/>
                </a:lnTo>
                <a:lnTo>
                  <a:pt x="274253" y="361650"/>
                </a:lnTo>
                <a:lnTo>
                  <a:pt x="309625" y="339172"/>
                </a:lnTo>
                <a:lnTo>
                  <a:pt x="339132" y="309678"/>
                </a:lnTo>
                <a:lnTo>
                  <a:pt x="361627" y="274308"/>
                </a:lnTo>
                <a:lnTo>
                  <a:pt x="375965" y="234202"/>
                </a:lnTo>
                <a:lnTo>
                  <a:pt x="381000" y="190499"/>
                </a:lnTo>
                <a:lnTo>
                  <a:pt x="375965" y="146837"/>
                </a:lnTo>
                <a:lnTo>
                  <a:pt x="361627" y="106746"/>
                </a:lnTo>
                <a:lnTo>
                  <a:pt x="339132" y="71374"/>
                </a:lnTo>
                <a:lnTo>
                  <a:pt x="309625" y="41867"/>
                </a:lnTo>
                <a:lnTo>
                  <a:pt x="274253" y="19372"/>
                </a:lnTo>
                <a:lnTo>
                  <a:pt x="234162" y="5034"/>
                </a:lnTo>
                <a:lnTo>
                  <a:pt x="190500" y="0"/>
                </a:lnTo>
                <a:close/>
              </a:path>
            </a:pathLst>
          </a:custGeom>
          <a:solidFill>
            <a:srgbClr val="006F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46" name="object 42">
            <a:extLst>
              <a:ext uri="{FF2B5EF4-FFF2-40B4-BE49-F238E27FC236}">
                <a16:creationId xmlns:a16="http://schemas.microsoft.com/office/drawing/2014/main" xmlns="" id="{CFD323EA-03AA-4423-875C-1CF0E6EA034D}"/>
              </a:ext>
            </a:extLst>
          </p:cNvPr>
          <p:cNvSpPr>
            <a:spLocks noChangeArrowheads="1"/>
          </p:cNvSpPr>
          <p:nvPr/>
        </p:nvSpPr>
        <p:spPr bwMode="auto">
          <a:xfrm>
            <a:off x="6140054" y="2811066"/>
            <a:ext cx="285750" cy="285750"/>
          </a:xfrm>
          <a:custGeom>
            <a:avLst/>
            <a:gdLst>
              <a:gd name="T0" fmla="*/ 381000 w 381000"/>
              <a:gd name="T1" fmla="*/ 190499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0999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499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499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499"/>
                </a:moveTo>
                <a:lnTo>
                  <a:pt x="375965" y="234202"/>
                </a:lnTo>
                <a:lnTo>
                  <a:pt x="361627" y="274308"/>
                </a:lnTo>
                <a:lnTo>
                  <a:pt x="339132" y="309678"/>
                </a:lnTo>
                <a:lnTo>
                  <a:pt x="309625" y="339172"/>
                </a:lnTo>
                <a:lnTo>
                  <a:pt x="274253" y="361650"/>
                </a:lnTo>
                <a:lnTo>
                  <a:pt x="234162" y="375972"/>
                </a:lnTo>
                <a:lnTo>
                  <a:pt x="190500" y="380999"/>
                </a:lnTo>
                <a:lnTo>
                  <a:pt x="146797" y="375972"/>
                </a:lnTo>
                <a:lnTo>
                  <a:pt x="106691" y="361650"/>
                </a:lnTo>
                <a:lnTo>
                  <a:pt x="71321" y="339172"/>
                </a:lnTo>
                <a:lnTo>
                  <a:pt x="41827" y="309678"/>
                </a:lnTo>
                <a:lnTo>
                  <a:pt x="19349" y="274308"/>
                </a:lnTo>
                <a:lnTo>
                  <a:pt x="5027" y="234202"/>
                </a:lnTo>
                <a:lnTo>
                  <a:pt x="0" y="190499"/>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499"/>
                </a:lnTo>
                <a:close/>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47" name="object 43">
            <a:extLst>
              <a:ext uri="{FF2B5EF4-FFF2-40B4-BE49-F238E27FC236}">
                <a16:creationId xmlns:a16="http://schemas.microsoft.com/office/drawing/2014/main" xmlns="" id="{2EF0AA93-7C14-451F-9961-418AA83B2E84}"/>
              </a:ext>
            </a:extLst>
          </p:cNvPr>
          <p:cNvSpPr>
            <a:spLocks noChangeArrowheads="1"/>
          </p:cNvSpPr>
          <p:nvPr/>
        </p:nvSpPr>
        <p:spPr bwMode="auto">
          <a:xfrm>
            <a:off x="7385447" y="2541985"/>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006F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48" name="object 44">
            <a:extLst>
              <a:ext uri="{FF2B5EF4-FFF2-40B4-BE49-F238E27FC236}">
                <a16:creationId xmlns:a16="http://schemas.microsoft.com/office/drawing/2014/main" xmlns="" id="{8FD0367B-B7FC-4F15-ADF3-C5AF846F5376}"/>
              </a:ext>
            </a:extLst>
          </p:cNvPr>
          <p:cNvSpPr>
            <a:spLocks noChangeArrowheads="1"/>
          </p:cNvSpPr>
          <p:nvPr/>
        </p:nvSpPr>
        <p:spPr bwMode="auto">
          <a:xfrm>
            <a:off x="7385447" y="2541985"/>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49" name="object 45">
            <a:extLst>
              <a:ext uri="{FF2B5EF4-FFF2-40B4-BE49-F238E27FC236}">
                <a16:creationId xmlns:a16="http://schemas.microsoft.com/office/drawing/2014/main" xmlns="" id="{0AB00E6A-6950-4315-8943-C5BF9D5ACB37}"/>
              </a:ext>
            </a:extLst>
          </p:cNvPr>
          <p:cNvSpPr>
            <a:spLocks noChangeArrowheads="1"/>
          </p:cNvSpPr>
          <p:nvPr/>
        </p:nvSpPr>
        <p:spPr bwMode="auto">
          <a:xfrm>
            <a:off x="1297783" y="1426369"/>
            <a:ext cx="6232922" cy="1737122"/>
          </a:xfrm>
          <a:custGeom>
            <a:avLst/>
            <a:gdLst>
              <a:gd name="T0" fmla="*/ 0 w 8310880"/>
              <a:gd name="T1" fmla="*/ 2312689 h 2316479"/>
              <a:gd name="T2" fmla="*/ 1660404 w 8310880"/>
              <a:gd name="T3" fmla="*/ 1809072 h 2316479"/>
              <a:gd name="T4" fmla="*/ 3322319 w 8310880"/>
              <a:gd name="T5" fmla="*/ 804876 h 2316479"/>
              <a:gd name="T6" fmla="*/ 4984247 w 8310880"/>
              <a:gd name="T7" fmla="*/ 652728 h 2316479"/>
              <a:gd name="T8" fmla="*/ 6644644 w 8310880"/>
              <a:gd name="T9" fmla="*/ 602519 h 2316479"/>
              <a:gd name="T10" fmla="*/ 8306561 w 8310880"/>
              <a:gd name="T11" fmla="*/ 0 h 2316479"/>
              <a:gd name="T12" fmla="*/ 0 60000 65536"/>
              <a:gd name="T13" fmla="*/ 0 60000 65536"/>
              <a:gd name="T14" fmla="*/ 0 60000 65536"/>
              <a:gd name="T15" fmla="*/ 0 60000 65536"/>
              <a:gd name="T16" fmla="*/ 0 60000 65536"/>
              <a:gd name="T17" fmla="*/ 0 60000 65536"/>
              <a:gd name="T18" fmla="*/ 0 w 8310880"/>
              <a:gd name="T19" fmla="*/ 0 h 2316479"/>
              <a:gd name="T20" fmla="*/ 8310880 w 8310880"/>
              <a:gd name="T21" fmla="*/ 2316479 h 2316479"/>
            </a:gdLst>
            <a:ahLst/>
            <a:cxnLst>
              <a:cxn ang="T12">
                <a:pos x="T0" y="T1"/>
              </a:cxn>
              <a:cxn ang="T13">
                <a:pos x="T2" y="T3"/>
              </a:cxn>
              <a:cxn ang="T14">
                <a:pos x="T4" y="T5"/>
              </a:cxn>
              <a:cxn ang="T15">
                <a:pos x="T6" y="T7"/>
              </a:cxn>
              <a:cxn ang="T16">
                <a:pos x="T8" y="T9"/>
              </a:cxn>
              <a:cxn ang="T17">
                <a:pos x="T10" y="T11"/>
              </a:cxn>
            </a:cxnLst>
            <a:rect l="T18" t="T19" r="T20" b="T21"/>
            <a:pathLst>
              <a:path w="8310880" h="2316479">
                <a:moveTo>
                  <a:pt x="0" y="2316480"/>
                </a:moveTo>
                <a:lnTo>
                  <a:pt x="1661160" y="1812036"/>
                </a:lnTo>
                <a:lnTo>
                  <a:pt x="3323844" y="806196"/>
                </a:lnTo>
                <a:lnTo>
                  <a:pt x="4986528" y="653796"/>
                </a:lnTo>
                <a:lnTo>
                  <a:pt x="6647688" y="603503"/>
                </a:lnTo>
                <a:lnTo>
                  <a:pt x="8310371" y="0"/>
                </a:lnTo>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50" name="object 46">
            <a:extLst>
              <a:ext uri="{FF2B5EF4-FFF2-40B4-BE49-F238E27FC236}">
                <a16:creationId xmlns:a16="http://schemas.microsoft.com/office/drawing/2014/main" xmlns="" id="{5B46221D-D883-454B-9A07-F7AB286F1F8A}"/>
              </a:ext>
            </a:extLst>
          </p:cNvPr>
          <p:cNvSpPr>
            <a:spLocks noChangeArrowheads="1"/>
          </p:cNvSpPr>
          <p:nvPr/>
        </p:nvSpPr>
        <p:spPr bwMode="auto">
          <a:xfrm>
            <a:off x="1152525" y="3019425"/>
            <a:ext cx="285750" cy="285750"/>
          </a:xfrm>
          <a:custGeom>
            <a:avLst/>
            <a:gdLst>
              <a:gd name="T0" fmla="*/ 190499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499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0999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499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499"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499" y="381000"/>
                </a:lnTo>
                <a:lnTo>
                  <a:pt x="234162" y="375972"/>
                </a:lnTo>
                <a:lnTo>
                  <a:pt x="274253" y="361650"/>
                </a:lnTo>
                <a:lnTo>
                  <a:pt x="309625" y="339172"/>
                </a:lnTo>
                <a:lnTo>
                  <a:pt x="339132" y="309678"/>
                </a:lnTo>
                <a:lnTo>
                  <a:pt x="361627" y="274308"/>
                </a:lnTo>
                <a:lnTo>
                  <a:pt x="375965" y="234202"/>
                </a:lnTo>
                <a:lnTo>
                  <a:pt x="380999" y="190500"/>
                </a:lnTo>
                <a:lnTo>
                  <a:pt x="375965" y="146837"/>
                </a:lnTo>
                <a:lnTo>
                  <a:pt x="361627" y="106746"/>
                </a:lnTo>
                <a:lnTo>
                  <a:pt x="339132" y="71374"/>
                </a:lnTo>
                <a:lnTo>
                  <a:pt x="309625" y="41867"/>
                </a:lnTo>
                <a:lnTo>
                  <a:pt x="274253" y="19372"/>
                </a:lnTo>
                <a:lnTo>
                  <a:pt x="234162" y="5034"/>
                </a:lnTo>
                <a:lnTo>
                  <a:pt x="190499"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51" name="object 47">
            <a:extLst>
              <a:ext uri="{FF2B5EF4-FFF2-40B4-BE49-F238E27FC236}">
                <a16:creationId xmlns:a16="http://schemas.microsoft.com/office/drawing/2014/main" xmlns="" id="{118CD40B-3ABF-4C98-B28E-AC9F7A62AD8A}"/>
              </a:ext>
            </a:extLst>
          </p:cNvPr>
          <p:cNvSpPr>
            <a:spLocks noChangeArrowheads="1"/>
          </p:cNvSpPr>
          <p:nvPr/>
        </p:nvSpPr>
        <p:spPr bwMode="auto">
          <a:xfrm>
            <a:off x="1152525" y="3019425"/>
            <a:ext cx="285750" cy="285750"/>
          </a:xfrm>
          <a:custGeom>
            <a:avLst/>
            <a:gdLst>
              <a:gd name="T0" fmla="*/ 380999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499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499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0999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0999" y="190500"/>
                </a:moveTo>
                <a:lnTo>
                  <a:pt x="375965" y="234202"/>
                </a:lnTo>
                <a:lnTo>
                  <a:pt x="361627" y="274308"/>
                </a:lnTo>
                <a:lnTo>
                  <a:pt x="339132" y="309678"/>
                </a:lnTo>
                <a:lnTo>
                  <a:pt x="309625" y="339172"/>
                </a:lnTo>
                <a:lnTo>
                  <a:pt x="274253" y="361650"/>
                </a:lnTo>
                <a:lnTo>
                  <a:pt x="234162" y="375972"/>
                </a:lnTo>
                <a:lnTo>
                  <a:pt x="190499"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499" y="0"/>
                </a:lnTo>
                <a:lnTo>
                  <a:pt x="234162" y="5034"/>
                </a:lnTo>
                <a:lnTo>
                  <a:pt x="274253" y="19372"/>
                </a:lnTo>
                <a:lnTo>
                  <a:pt x="309625" y="41867"/>
                </a:lnTo>
                <a:lnTo>
                  <a:pt x="339132" y="71374"/>
                </a:lnTo>
                <a:lnTo>
                  <a:pt x="361627" y="106746"/>
                </a:lnTo>
                <a:lnTo>
                  <a:pt x="375965" y="146837"/>
                </a:lnTo>
                <a:lnTo>
                  <a:pt x="380999" y="190500"/>
                </a:lnTo>
                <a:close/>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52" name="object 48">
            <a:extLst>
              <a:ext uri="{FF2B5EF4-FFF2-40B4-BE49-F238E27FC236}">
                <a16:creationId xmlns:a16="http://schemas.microsoft.com/office/drawing/2014/main" xmlns="" id="{4680B3E3-748C-4C6F-8166-C9CD98170297}"/>
              </a:ext>
            </a:extLst>
          </p:cNvPr>
          <p:cNvSpPr>
            <a:spLocks noChangeArrowheads="1"/>
          </p:cNvSpPr>
          <p:nvPr/>
        </p:nvSpPr>
        <p:spPr bwMode="auto">
          <a:xfrm>
            <a:off x="2400300" y="2643188"/>
            <a:ext cx="285750" cy="285750"/>
          </a:xfrm>
          <a:custGeom>
            <a:avLst/>
            <a:gdLst>
              <a:gd name="T0" fmla="*/ 190499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499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0999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499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499"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499" y="381000"/>
                </a:lnTo>
                <a:lnTo>
                  <a:pt x="234162" y="375972"/>
                </a:lnTo>
                <a:lnTo>
                  <a:pt x="274253" y="361650"/>
                </a:lnTo>
                <a:lnTo>
                  <a:pt x="309625" y="339172"/>
                </a:lnTo>
                <a:lnTo>
                  <a:pt x="339132" y="309678"/>
                </a:lnTo>
                <a:lnTo>
                  <a:pt x="361627" y="274308"/>
                </a:lnTo>
                <a:lnTo>
                  <a:pt x="375965" y="234202"/>
                </a:lnTo>
                <a:lnTo>
                  <a:pt x="380999" y="190500"/>
                </a:lnTo>
                <a:lnTo>
                  <a:pt x="375965" y="146837"/>
                </a:lnTo>
                <a:lnTo>
                  <a:pt x="361627" y="106746"/>
                </a:lnTo>
                <a:lnTo>
                  <a:pt x="339132" y="71374"/>
                </a:lnTo>
                <a:lnTo>
                  <a:pt x="309625" y="41867"/>
                </a:lnTo>
                <a:lnTo>
                  <a:pt x="274253" y="19372"/>
                </a:lnTo>
                <a:lnTo>
                  <a:pt x="234162" y="5034"/>
                </a:lnTo>
                <a:lnTo>
                  <a:pt x="190499"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53" name="object 49">
            <a:extLst>
              <a:ext uri="{FF2B5EF4-FFF2-40B4-BE49-F238E27FC236}">
                <a16:creationId xmlns:a16="http://schemas.microsoft.com/office/drawing/2014/main" xmlns="" id="{8B9583A1-5887-4AA1-B6AC-DC887106D7F8}"/>
              </a:ext>
            </a:extLst>
          </p:cNvPr>
          <p:cNvSpPr>
            <a:spLocks noChangeArrowheads="1"/>
          </p:cNvSpPr>
          <p:nvPr/>
        </p:nvSpPr>
        <p:spPr bwMode="auto">
          <a:xfrm>
            <a:off x="2400300" y="2643188"/>
            <a:ext cx="285750" cy="285750"/>
          </a:xfrm>
          <a:custGeom>
            <a:avLst/>
            <a:gdLst>
              <a:gd name="T0" fmla="*/ 380999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499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499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0999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0999" y="190500"/>
                </a:moveTo>
                <a:lnTo>
                  <a:pt x="375965" y="234202"/>
                </a:lnTo>
                <a:lnTo>
                  <a:pt x="361627" y="274308"/>
                </a:lnTo>
                <a:lnTo>
                  <a:pt x="339132" y="309678"/>
                </a:lnTo>
                <a:lnTo>
                  <a:pt x="309625" y="339172"/>
                </a:lnTo>
                <a:lnTo>
                  <a:pt x="274253" y="361650"/>
                </a:lnTo>
                <a:lnTo>
                  <a:pt x="234162" y="375972"/>
                </a:lnTo>
                <a:lnTo>
                  <a:pt x="190499"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499" y="0"/>
                </a:lnTo>
                <a:lnTo>
                  <a:pt x="234162" y="5034"/>
                </a:lnTo>
                <a:lnTo>
                  <a:pt x="274253" y="19372"/>
                </a:lnTo>
                <a:lnTo>
                  <a:pt x="309625" y="41867"/>
                </a:lnTo>
                <a:lnTo>
                  <a:pt x="339132" y="71374"/>
                </a:lnTo>
                <a:lnTo>
                  <a:pt x="361627" y="106746"/>
                </a:lnTo>
                <a:lnTo>
                  <a:pt x="375965" y="146837"/>
                </a:lnTo>
                <a:lnTo>
                  <a:pt x="380999" y="190500"/>
                </a:lnTo>
                <a:close/>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54" name="object 50">
            <a:extLst>
              <a:ext uri="{FF2B5EF4-FFF2-40B4-BE49-F238E27FC236}">
                <a16:creationId xmlns:a16="http://schemas.microsoft.com/office/drawing/2014/main" xmlns="" id="{ABE161B6-F8D2-4B21-A705-D3705A7A98D7}"/>
              </a:ext>
            </a:extLst>
          </p:cNvPr>
          <p:cNvSpPr>
            <a:spLocks noChangeArrowheads="1"/>
          </p:cNvSpPr>
          <p:nvPr/>
        </p:nvSpPr>
        <p:spPr bwMode="auto">
          <a:xfrm>
            <a:off x="3645694" y="1887141"/>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55" name="object 51">
            <a:extLst>
              <a:ext uri="{FF2B5EF4-FFF2-40B4-BE49-F238E27FC236}">
                <a16:creationId xmlns:a16="http://schemas.microsoft.com/office/drawing/2014/main" xmlns="" id="{0E74B669-2910-4230-A54B-0005C2C6EF79}"/>
              </a:ext>
            </a:extLst>
          </p:cNvPr>
          <p:cNvSpPr>
            <a:spLocks noChangeArrowheads="1"/>
          </p:cNvSpPr>
          <p:nvPr/>
        </p:nvSpPr>
        <p:spPr bwMode="auto">
          <a:xfrm>
            <a:off x="3645694" y="1887141"/>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56" name="object 52">
            <a:extLst>
              <a:ext uri="{FF2B5EF4-FFF2-40B4-BE49-F238E27FC236}">
                <a16:creationId xmlns:a16="http://schemas.microsoft.com/office/drawing/2014/main" xmlns="" id="{AF45B2A9-98FD-4CA9-BB69-00E82FB1ECB3}"/>
              </a:ext>
            </a:extLst>
          </p:cNvPr>
          <p:cNvSpPr>
            <a:spLocks noChangeArrowheads="1"/>
          </p:cNvSpPr>
          <p:nvPr/>
        </p:nvSpPr>
        <p:spPr bwMode="auto">
          <a:xfrm>
            <a:off x="4892279" y="1774031"/>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57" name="object 53">
            <a:extLst>
              <a:ext uri="{FF2B5EF4-FFF2-40B4-BE49-F238E27FC236}">
                <a16:creationId xmlns:a16="http://schemas.microsoft.com/office/drawing/2014/main" xmlns="" id="{8FB6C6D4-B4F6-4127-85BB-2D657E544F02}"/>
              </a:ext>
            </a:extLst>
          </p:cNvPr>
          <p:cNvSpPr>
            <a:spLocks noChangeArrowheads="1"/>
          </p:cNvSpPr>
          <p:nvPr/>
        </p:nvSpPr>
        <p:spPr bwMode="auto">
          <a:xfrm>
            <a:off x="4892279" y="1774031"/>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58" name="object 54">
            <a:extLst>
              <a:ext uri="{FF2B5EF4-FFF2-40B4-BE49-F238E27FC236}">
                <a16:creationId xmlns:a16="http://schemas.microsoft.com/office/drawing/2014/main" xmlns="" id="{6A6F89F8-EADB-40EC-8FF6-E2998275DB14}"/>
              </a:ext>
            </a:extLst>
          </p:cNvPr>
          <p:cNvSpPr>
            <a:spLocks noChangeArrowheads="1"/>
          </p:cNvSpPr>
          <p:nvPr/>
        </p:nvSpPr>
        <p:spPr bwMode="auto">
          <a:xfrm>
            <a:off x="6140054" y="1735931"/>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59" name="object 55">
            <a:extLst>
              <a:ext uri="{FF2B5EF4-FFF2-40B4-BE49-F238E27FC236}">
                <a16:creationId xmlns:a16="http://schemas.microsoft.com/office/drawing/2014/main" xmlns="" id="{F98E7AEB-88C4-4AC4-8B60-B4FFE0451192}"/>
              </a:ext>
            </a:extLst>
          </p:cNvPr>
          <p:cNvSpPr>
            <a:spLocks noChangeArrowheads="1"/>
          </p:cNvSpPr>
          <p:nvPr/>
        </p:nvSpPr>
        <p:spPr bwMode="auto">
          <a:xfrm>
            <a:off x="6140054" y="1735931"/>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60" name="object 56">
            <a:extLst>
              <a:ext uri="{FF2B5EF4-FFF2-40B4-BE49-F238E27FC236}">
                <a16:creationId xmlns:a16="http://schemas.microsoft.com/office/drawing/2014/main" xmlns="" id="{38E7A2C9-C794-47E3-9E2A-570077278319}"/>
              </a:ext>
            </a:extLst>
          </p:cNvPr>
          <p:cNvSpPr>
            <a:spLocks noChangeArrowheads="1"/>
          </p:cNvSpPr>
          <p:nvPr/>
        </p:nvSpPr>
        <p:spPr bwMode="auto">
          <a:xfrm>
            <a:off x="7385447" y="1282304"/>
            <a:ext cx="285750" cy="285750"/>
          </a:xfrm>
          <a:custGeom>
            <a:avLst/>
            <a:gdLst>
              <a:gd name="T0" fmla="*/ 190500 w 381000"/>
              <a:gd name="T1" fmla="*/ 0 h 381000"/>
              <a:gd name="T2" fmla="*/ 146797 w 381000"/>
              <a:gd name="T3" fmla="*/ 5034 h 381000"/>
              <a:gd name="T4" fmla="*/ 106691 w 381000"/>
              <a:gd name="T5" fmla="*/ 19372 h 381000"/>
              <a:gd name="T6" fmla="*/ 71321 w 381000"/>
              <a:gd name="T7" fmla="*/ 41867 h 381000"/>
              <a:gd name="T8" fmla="*/ 41827 w 381000"/>
              <a:gd name="T9" fmla="*/ 71374 h 381000"/>
              <a:gd name="T10" fmla="*/ 19349 w 381000"/>
              <a:gd name="T11" fmla="*/ 106746 h 381000"/>
              <a:gd name="T12" fmla="*/ 5027 w 381000"/>
              <a:gd name="T13" fmla="*/ 146837 h 381000"/>
              <a:gd name="T14" fmla="*/ 0 w 381000"/>
              <a:gd name="T15" fmla="*/ 190500 h 381000"/>
              <a:gd name="T16" fmla="*/ 5027 w 381000"/>
              <a:gd name="T17" fmla="*/ 234202 h 381000"/>
              <a:gd name="T18" fmla="*/ 19349 w 381000"/>
              <a:gd name="T19" fmla="*/ 274308 h 381000"/>
              <a:gd name="T20" fmla="*/ 41827 w 381000"/>
              <a:gd name="T21" fmla="*/ 309678 h 381000"/>
              <a:gd name="T22" fmla="*/ 71321 w 381000"/>
              <a:gd name="T23" fmla="*/ 339172 h 381000"/>
              <a:gd name="T24" fmla="*/ 106691 w 381000"/>
              <a:gd name="T25" fmla="*/ 361650 h 381000"/>
              <a:gd name="T26" fmla="*/ 146797 w 381000"/>
              <a:gd name="T27" fmla="*/ 375972 h 381000"/>
              <a:gd name="T28" fmla="*/ 190500 w 381000"/>
              <a:gd name="T29" fmla="*/ 381000 h 381000"/>
              <a:gd name="T30" fmla="*/ 234162 w 381000"/>
              <a:gd name="T31" fmla="*/ 375972 h 381000"/>
              <a:gd name="T32" fmla="*/ 274253 w 381000"/>
              <a:gd name="T33" fmla="*/ 361650 h 381000"/>
              <a:gd name="T34" fmla="*/ 309625 w 381000"/>
              <a:gd name="T35" fmla="*/ 339172 h 381000"/>
              <a:gd name="T36" fmla="*/ 339132 w 381000"/>
              <a:gd name="T37" fmla="*/ 309678 h 381000"/>
              <a:gd name="T38" fmla="*/ 361627 w 381000"/>
              <a:gd name="T39" fmla="*/ 274308 h 381000"/>
              <a:gd name="T40" fmla="*/ 375965 w 381000"/>
              <a:gd name="T41" fmla="*/ 234202 h 381000"/>
              <a:gd name="T42" fmla="*/ 381000 w 381000"/>
              <a:gd name="T43" fmla="*/ 190500 h 381000"/>
              <a:gd name="T44" fmla="*/ 375965 w 381000"/>
              <a:gd name="T45" fmla="*/ 146837 h 381000"/>
              <a:gd name="T46" fmla="*/ 361627 w 381000"/>
              <a:gd name="T47" fmla="*/ 106746 h 381000"/>
              <a:gd name="T48" fmla="*/ 339132 w 381000"/>
              <a:gd name="T49" fmla="*/ 71374 h 381000"/>
              <a:gd name="T50" fmla="*/ 309625 w 381000"/>
              <a:gd name="T51" fmla="*/ 41867 h 381000"/>
              <a:gd name="T52" fmla="*/ 274253 w 381000"/>
              <a:gd name="T53" fmla="*/ 19372 h 381000"/>
              <a:gd name="T54" fmla="*/ 234162 w 381000"/>
              <a:gd name="T55" fmla="*/ 5034 h 381000"/>
              <a:gd name="T56" fmla="*/ 190500 w 381000"/>
              <a:gd name="T57" fmla="*/ 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190500" y="0"/>
                </a:moveTo>
                <a:lnTo>
                  <a:pt x="146797" y="5034"/>
                </a:lnTo>
                <a:lnTo>
                  <a:pt x="106691" y="19372"/>
                </a:lnTo>
                <a:lnTo>
                  <a:pt x="71321" y="41867"/>
                </a:lnTo>
                <a:lnTo>
                  <a:pt x="41827" y="71374"/>
                </a:lnTo>
                <a:lnTo>
                  <a:pt x="19349" y="106746"/>
                </a:lnTo>
                <a:lnTo>
                  <a:pt x="5027" y="146837"/>
                </a:lnTo>
                <a:lnTo>
                  <a:pt x="0" y="190500"/>
                </a:lnTo>
                <a:lnTo>
                  <a:pt x="5027" y="234202"/>
                </a:lnTo>
                <a:lnTo>
                  <a:pt x="19349" y="274308"/>
                </a:lnTo>
                <a:lnTo>
                  <a:pt x="41827" y="309678"/>
                </a:lnTo>
                <a:lnTo>
                  <a:pt x="71321" y="339172"/>
                </a:lnTo>
                <a:lnTo>
                  <a:pt x="106691" y="361650"/>
                </a:lnTo>
                <a:lnTo>
                  <a:pt x="146797" y="375972"/>
                </a:lnTo>
                <a:lnTo>
                  <a:pt x="190500" y="381000"/>
                </a:lnTo>
                <a:lnTo>
                  <a:pt x="234162" y="375972"/>
                </a:lnTo>
                <a:lnTo>
                  <a:pt x="274253" y="361650"/>
                </a:lnTo>
                <a:lnTo>
                  <a:pt x="309625" y="339172"/>
                </a:lnTo>
                <a:lnTo>
                  <a:pt x="339132" y="309678"/>
                </a:lnTo>
                <a:lnTo>
                  <a:pt x="361627" y="274308"/>
                </a:lnTo>
                <a:lnTo>
                  <a:pt x="375965" y="234202"/>
                </a:lnTo>
                <a:lnTo>
                  <a:pt x="381000" y="190500"/>
                </a:lnTo>
                <a:lnTo>
                  <a:pt x="375965" y="146837"/>
                </a:lnTo>
                <a:lnTo>
                  <a:pt x="361627" y="106746"/>
                </a:lnTo>
                <a:lnTo>
                  <a:pt x="339132" y="71374"/>
                </a:lnTo>
                <a:lnTo>
                  <a:pt x="309625" y="41867"/>
                </a:lnTo>
                <a:lnTo>
                  <a:pt x="274253" y="19372"/>
                </a:lnTo>
                <a:lnTo>
                  <a:pt x="234162" y="5034"/>
                </a:lnTo>
                <a:lnTo>
                  <a:pt x="190500"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sz="1350">
              <a:solidFill>
                <a:prstClr val="black"/>
              </a:solidFill>
            </a:endParaRPr>
          </a:p>
        </p:txBody>
      </p:sp>
      <p:sp>
        <p:nvSpPr>
          <p:cNvPr id="61" name="object 57">
            <a:extLst>
              <a:ext uri="{FF2B5EF4-FFF2-40B4-BE49-F238E27FC236}">
                <a16:creationId xmlns:a16="http://schemas.microsoft.com/office/drawing/2014/main" xmlns="" id="{DA144F42-223C-4F3D-ADC6-BA852F6A2B88}"/>
              </a:ext>
            </a:extLst>
          </p:cNvPr>
          <p:cNvSpPr>
            <a:spLocks noChangeArrowheads="1"/>
          </p:cNvSpPr>
          <p:nvPr/>
        </p:nvSpPr>
        <p:spPr bwMode="auto">
          <a:xfrm>
            <a:off x="7385447" y="1282304"/>
            <a:ext cx="285750" cy="285750"/>
          </a:xfrm>
          <a:custGeom>
            <a:avLst/>
            <a:gdLst>
              <a:gd name="T0" fmla="*/ 381000 w 381000"/>
              <a:gd name="T1" fmla="*/ 190500 h 381000"/>
              <a:gd name="T2" fmla="*/ 375965 w 381000"/>
              <a:gd name="T3" fmla="*/ 234202 h 381000"/>
              <a:gd name="T4" fmla="*/ 361627 w 381000"/>
              <a:gd name="T5" fmla="*/ 274308 h 381000"/>
              <a:gd name="T6" fmla="*/ 339132 w 381000"/>
              <a:gd name="T7" fmla="*/ 309678 h 381000"/>
              <a:gd name="T8" fmla="*/ 309625 w 381000"/>
              <a:gd name="T9" fmla="*/ 339172 h 381000"/>
              <a:gd name="T10" fmla="*/ 274253 w 381000"/>
              <a:gd name="T11" fmla="*/ 361650 h 381000"/>
              <a:gd name="T12" fmla="*/ 234162 w 381000"/>
              <a:gd name="T13" fmla="*/ 375972 h 381000"/>
              <a:gd name="T14" fmla="*/ 190500 w 381000"/>
              <a:gd name="T15" fmla="*/ 381000 h 381000"/>
              <a:gd name="T16" fmla="*/ 146797 w 381000"/>
              <a:gd name="T17" fmla="*/ 375972 h 381000"/>
              <a:gd name="T18" fmla="*/ 106691 w 381000"/>
              <a:gd name="T19" fmla="*/ 361650 h 381000"/>
              <a:gd name="T20" fmla="*/ 71321 w 381000"/>
              <a:gd name="T21" fmla="*/ 339172 h 381000"/>
              <a:gd name="T22" fmla="*/ 41827 w 381000"/>
              <a:gd name="T23" fmla="*/ 309678 h 381000"/>
              <a:gd name="T24" fmla="*/ 19349 w 381000"/>
              <a:gd name="T25" fmla="*/ 274308 h 381000"/>
              <a:gd name="T26" fmla="*/ 5027 w 381000"/>
              <a:gd name="T27" fmla="*/ 234202 h 381000"/>
              <a:gd name="T28" fmla="*/ 0 w 381000"/>
              <a:gd name="T29" fmla="*/ 190500 h 381000"/>
              <a:gd name="T30" fmla="*/ 5027 w 381000"/>
              <a:gd name="T31" fmla="*/ 146837 h 381000"/>
              <a:gd name="T32" fmla="*/ 19349 w 381000"/>
              <a:gd name="T33" fmla="*/ 106746 h 381000"/>
              <a:gd name="T34" fmla="*/ 41827 w 381000"/>
              <a:gd name="T35" fmla="*/ 71374 h 381000"/>
              <a:gd name="T36" fmla="*/ 71321 w 381000"/>
              <a:gd name="T37" fmla="*/ 41867 h 381000"/>
              <a:gd name="T38" fmla="*/ 106691 w 381000"/>
              <a:gd name="T39" fmla="*/ 19372 h 381000"/>
              <a:gd name="T40" fmla="*/ 146797 w 381000"/>
              <a:gd name="T41" fmla="*/ 5034 h 381000"/>
              <a:gd name="T42" fmla="*/ 190500 w 381000"/>
              <a:gd name="T43" fmla="*/ 0 h 381000"/>
              <a:gd name="T44" fmla="*/ 234162 w 381000"/>
              <a:gd name="T45" fmla="*/ 5034 h 381000"/>
              <a:gd name="T46" fmla="*/ 274253 w 381000"/>
              <a:gd name="T47" fmla="*/ 19372 h 381000"/>
              <a:gd name="T48" fmla="*/ 309625 w 381000"/>
              <a:gd name="T49" fmla="*/ 41867 h 381000"/>
              <a:gd name="T50" fmla="*/ 339132 w 381000"/>
              <a:gd name="T51" fmla="*/ 71374 h 381000"/>
              <a:gd name="T52" fmla="*/ 361627 w 381000"/>
              <a:gd name="T53" fmla="*/ 106746 h 381000"/>
              <a:gd name="T54" fmla="*/ 375965 w 381000"/>
              <a:gd name="T55" fmla="*/ 146837 h 381000"/>
              <a:gd name="T56" fmla="*/ 381000 w 381000"/>
              <a:gd name="T57" fmla="*/ 190500 h 381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1000"/>
              <a:gd name="T88" fmla="*/ 0 h 381000"/>
              <a:gd name="T89" fmla="*/ 381000 w 381000"/>
              <a:gd name="T90" fmla="*/ 381000 h 381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1000" h="381000">
                <a:moveTo>
                  <a:pt x="381000" y="190500"/>
                </a:moveTo>
                <a:lnTo>
                  <a:pt x="375965" y="234202"/>
                </a:lnTo>
                <a:lnTo>
                  <a:pt x="361627" y="274308"/>
                </a:lnTo>
                <a:lnTo>
                  <a:pt x="339132" y="309678"/>
                </a:lnTo>
                <a:lnTo>
                  <a:pt x="309625" y="339172"/>
                </a:lnTo>
                <a:lnTo>
                  <a:pt x="274253" y="361650"/>
                </a:lnTo>
                <a:lnTo>
                  <a:pt x="234162" y="375972"/>
                </a:lnTo>
                <a:lnTo>
                  <a:pt x="190500" y="381000"/>
                </a:lnTo>
                <a:lnTo>
                  <a:pt x="146797" y="375972"/>
                </a:lnTo>
                <a:lnTo>
                  <a:pt x="106691" y="361650"/>
                </a:lnTo>
                <a:lnTo>
                  <a:pt x="71321" y="339172"/>
                </a:lnTo>
                <a:lnTo>
                  <a:pt x="41827" y="309678"/>
                </a:lnTo>
                <a:lnTo>
                  <a:pt x="19349" y="274308"/>
                </a:lnTo>
                <a:lnTo>
                  <a:pt x="5027" y="234202"/>
                </a:lnTo>
                <a:lnTo>
                  <a:pt x="0" y="190500"/>
                </a:lnTo>
                <a:lnTo>
                  <a:pt x="5027" y="146837"/>
                </a:lnTo>
                <a:lnTo>
                  <a:pt x="19349" y="106746"/>
                </a:lnTo>
                <a:lnTo>
                  <a:pt x="41827" y="71374"/>
                </a:lnTo>
                <a:lnTo>
                  <a:pt x="71321" y="41867"/>
                </a:lnTo>
                <a:lnTo>
                  <a:pt x="106691" y="19372"/>
                </a:lnTo>
                <a:lnTo>
                  <a:pt x="146797" y="5034"/>
                </a:lnTo>
                <a:lnTo>
                  <a:pt x="190500" y="0"/>
                </a:lnTo>
                <a:lnTo>
                  <a:pt x="234162" y="5034"/>
                </a:lnTo>
                <a:lnTo>
                  <a:pt x="274253" y="19372"/>
                </a:lnTo>
                <a:lnTo>
                  <a:pt x="309625" y="41867"/>
                </a:lnTo>
                <a:lnTo>
                  <a:pt x="339132" y="71374"/>
                </a:lnTo>
                <a:lnTo>
                  <a:pt x="361627" y="106746"/>
                </a:lnTo>
                <a:lnTo>
                  <a:pt x="375965" y="146837"/>
                </a:lnTo>
                <a:lnTo>
                  <a:pt x="381000" y="190500"/>
                </a:lnTo>
                <a:close/>
              </a:path>
            </a:pathLst>
          </a:cu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62" name="object 58">
            <a:extLst>
              <a:ext uri="{FF2B5EF4-FFF2-40B4-BE49-F238E27FC236}">
                <a16:creationId xmlns:a16="http://schemas.microsoft.com/office/drawing/2014/main" xmlns="" id="{8F2365A3-756D-4B5C-8F68-B3E7ECF4C4A0}"/>
              </a:ext>
            </a:extLst>
          </p:cNvPr>
          <p:cNvSpPr>
            <a:spLocks noChangeArrowheads="1"/>
          </p:cNvSpPr>
          <p:nvPr/>
        </p:nvSpPr>
        <p:spPr bwMode="auto">
          <a:xfrm>
            <a:off x="1190642" y="3852862"/>
            <a:ext cx="211931" cy="215504"/>
          </a:xfrm>
          <a:custGeom>
            <a:avLst/>
            <a:gdLst>
              <a:gd name="T0" fmla="*/ 0 w 282575"/>
              <a:gd name="T1" fmla="*/ 297767 h 286385"/>
              <a:gd name="T2" fmla="*/ 282194 w 282575"/>
              <a:gd name="T3" fmla="*/ 297767 h 286385"/>
              <a:gd name="T4" fmla="*/ 282194 w 282575"/>
              <a:gd name="T5" fmla="*/ 0 h 286385"/>
              <a:gd name="T6" fmla="*/ 0 w 282575"/>
              <a:gd name="T7" fmla="*/ 0 h 286385"/>
              <a:gd name="T8" fmla="*/ 0 w 282575"/>
              <a:gd name="T9" fmla="*/ 297767 h 286385"/>
              <a:gd name="T10" fmla="*/ 0 60000 65536"/>
              <a:gd name="T11" fmla="*/ 0 60000 65536"/>
              <a:gd name="T12" fmla="*/ 0 60000 65536"/>
              <a:gd name="T13" fmla="*/ 0 60000 65536"/>
              <a:gd name="T14" fmla="*/ 0 60000 65536"/>
              <a:gd name="T15" fmla="*/ 0 w 282575"/>
              <a:gd name="T16" fmla="*/ 0 h 286385"/>
              <a:gd name="T17" fmla="*/ 282575 w 282575"/>
              <a:gd name="T18" fmla="*/ 286385 h 286385"/>
            </a:gdLst>
            <a:ahLst/>
            <a:cxnLst>
              <a:cxn ang="T10">
                <a:pos x="T0" y="T1"/>
              </a:cxn>
              <a:cxn ang="T11">
                <a:pos x="T2" y="T3"/>
              </a:cxn>
              <a:cxn ang="T12">
                <a:pos x="T4" y="T5"/>
              </a:cxn>
              <a:cxn ang="T13">
                <a:pos x="T6" y="T7"/>
              </a:cxn>
              <a:cxn ang="T14">
                <a:pos x="T8" y="T9"/>
              </a:cxn>
            </a:cxnLst>
            <a:rect l="T15" t="T16" r="T17" b="T18"/>
            <a:pathLst>
              <a:path w="282575" h="286385">
                <a:moveTo>
                  <a:pt x="0" y="286130"/>
                </a:moveTo>
                <a:lnTo>
                  <a:pt x="282194" y="286130"/>
                </a:lnTo>
                <a:lnTo>
                  <a:pt x="282194" y="0"/>
                </a:lnTo>
                <a:lnTo>
                  <a:pt x="0" y="0"/>
                </a:lnTo>
                <a:lnTo>
                  <a:pt x="0" y="286130"/>
                </a:lnTo>
                <a:close/>
              </a:path>
            </a:pathLst>
          </a:custGeom>
          <a:noFill/>
          <a:ln w="9525">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63" name="object 59">
            <a:extLst>
              <a:ext uri="{FF2B5EF4-FFF2-40B4-BE49-F238E27FC236}">
                <a16:creationId xmlns:a16="http://schemas.microsoft.com/office/drawing/2014/main" xmlns="" id="{A0C81F2A-1DCD-4CBD-BACD-D1C627DCC9C0}"/>
              </a:ext>
            </a:extLst>
          </p:cNvPr>
          <p:cNvSpPr txBox="1"/>
          <p:nvPr/>
        </p:nvSpPr>
        <p:spPr>
          <a:xfrm>
            <a:off x="1209677" y="3851676"/>
            <a:ext cx="172641" cy="193803"/>
          </a:xfrm>
          <a:prstGeom prst="rect">
            <a:avLst/>
          </a:prstGeom>
        </p:spPr>
        <p:txBody>
          <a:bodyPr lIns="0" tIns="9049" rIns="0" bIns="0">
            <a:spAutoFit/>
          </a:bodyPr>
          <a:lstStyle/>
          <a:p>
            <a:pPr marL="9525" defTabSz="685800">
              <a:spcBef>
                <a:spcPts val="71"/>
              </a:spcBef>
              <a:defRPr/>
            </a:pPr>
            <a:r>
              <a:rPr sz="1200" b="1" spc="-68" dirty="0">
                <a:solidFill>
                  <a:srgbClr val="FFFFFF"/>
                </a:solidFill>
                <a:latin typeface="Arial"/>
                <a:cs typeface="Arial"/>
              </a:rPr>
              <a:t>80</a:t>
            </a:r>
            <a:endParaRPr sz="1200">
              <a:solidFill>
                <a:prstClr val="black"/>
              </a:solidFill>
              <a:latin typeface="Arial"/>
              <a:cs typeface="Arial"/>
            </a:endParaRPr>
          </a:p>
        </p:txBody>
      </p:sp>
      <p:sp>
        <p:nvSpPr>
          <p:cNvPr id="64" name="object 60">
            <a:extLst>
              <a:ext uri="{FF2B5EF4-FFF2-40B4-BE49-F238E27FC236}">
                <a16:creationId xmlns:a16="http://schemas.microsoft.com/office/drawing/2014/main" xmlns="" id="{8C5C3E9E-2096-4AAC-AC82-A053E84FFCA2}"/>
              </a:ext>
            </a:extLst>
          </p:cNvPr>
          <p:cNvSpPr>
            <a:spLocks noChangeArrowheads="1"/>
          </p:cNvSpPr>
          <p:nvPr/>
        </p:nvSpPr>
        <p:spPr bwMode="auto">
          <a:xfrm>
            <a:off x="2437226" y="3887407"/>
            <a:ext cx="211931" cy="214313"/>
          </a:xfrm>
          <a:custGeom>
            <a:avLst/>
            <a:gdLst>
              <a:gd name="T0" fmla="*/ 0 w 282575"/>
              <a:gd name="T1" fmla="*/ 278610 h 286385"/>
              <a:gd name="T2" fmla="*/ 282194 w 282575"/>
              <a:gd name="T3" fmla="*/ 278610 h 286385"/>
              <a:gd name="T4" fmla="*/ 282194 w 282575"/>
              <a:gd name="T5" fmla="*/ 0 h 286385"/>
              <a:gd name="T6" fmla="*/ 0 w 282575"/>
              <a:gd name="T7" fmla="*/ 0 h 286385"/>
              <a:gd name="T8" fmla="*/ 0 w 282575"/>
              <a:gd name="T9" fmla="*/ 278610 h 286385"/>
              <a:gd name="T10" fmla="*/ 0 60000 65536"/>
              <a:gd name="T11" fmla="*/ 0 60000 65536"/>
              <a:gd name="T12" fmla="*/ 0 60000 65536"/>
              <a:gd name="T13" fmla="*/ 0 60000 65536"/>
              <a:gd name="T14" fmla="*/ 0 60000 65536"/>
              <a:gd name="T15" fmla="*/ 0 w 282575"/>
              <a:gd name="T16" fmla="*/ 0 h 286385"/>
              <a:gd name="T17" fmla="*/ 282575 w 282575"/>
              <a:gd name="T18" fmla="*/ 286385 h 286385"/>
            </a:gdLst>
            <a:ahLst/>
            <a:cxnLst>
              <a:cxn ang="T10">
                <a:pos x="T0" y="T1"/>
              </a:cxn>
              <a:cxn ang="T11">
                <a:pos x="T2" y="T3"/>
              </a:cxn>
              <a:cxn ang="T12">
                <a:pos x="T4" y="T5"/>
              </a:cxn>
              <a:cxn ang="T13">
                <a:pos x="T6" y="T7"/>
              </a:cxn>
              <a:cxn ang="T14">
                <a:pos x="T8" y="T9"/>
              </a:cxn>
            </a:cxnLst>
            <a:rect l="T15" t="T16" r="T17" b="T18"/>
            <a:pathLst>
              <a:path w="282575" h="286385">
                <a:moveTo>
                  <a:pt x="0" y="286131"/>
                </a:moveTo>
                <a:lnTo>
                  <a:pt x="282194" y="286131"/>
                </a:lnTo>
                <a:lnTo>
                  <a:pt x="282194" y="0"/>
                </a:lnTo>
                <a:lnTo>
                  <a:pt x="0" y="0"/>
                </a:lnTo>
                <a:lnTo>
                  <a:pt x="0" y="286131"/>
                </a:lnTo>
                <a:close/>
              </a:path>
            </a:pathLst>
          </a:custGeom>
          <a:noFill/>
          <a:ln w="9525">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65" name="object 61">
            <a:extLst>
              <a:ext uri="{FF2B5EF4-FFF2-40B4-BE49-F238E27FC236}">
                <a16:creationId xmlns:a16="http://schemas.microsoft.com/office/drawing/2014/main" xmlns="" id="{802E7C85-3BC9-4AAF-8BA9-9DCA134822E2}"/>
              </a:ext>
            </a:extLst>
          </p:cNvPr>
          <p:cNvSpPr txBox="1"/>
          <p:nvPr/>
        </p:nvSpPr>
        <p:spPr>
          <a:xfrm>
            <a:off x="2457450" y="3886200"/>
            <a:ext cx="171450" cy="193803"/>
          </a:xfrm>
          <a:prstGeom prst="rect">
            <a:avLst/>
          </a:prstGeom>
        </p:spPr>
        <p:txBody>
          <a:bodyPr lIns="0" tIns="9049" rIns="0" bIns="0">
            <a:spAutoFit/>
          </a:bodyPr>
          <a:lstStyle/>
          <a:p>
            <a:pPr marL="9525" defTabSz="685800">
              <a:spcBef>
                <a:spcPts val="71"/>
              </a:spcBef>
              <a:defRPr/>
            </a:pPr>
            <a:r>
              <a:rPr sz="1200" b="1" spc="-68" dirty="0">
                <a:solidFill>
                  <a:srgbClr val="FFFFFF"/>
                </a:solidFill>
                <a:latin typeface="Arial"/>
                <a:cs typeface="Arial"/>
              </a:rPr>
              <a:t>81</a:t>
            </a:r>
            <a:endParaRPr sz="1200">
              <a:solidFill>
                <a:prstClr val="black"/>
              </a:solidFill>
              <a:latin typeface="Arial"/>
              <a:cs typeface="Arial"/>
            </a:endParaRPr>
          </a:p>
        </p:txBody>
      </p:sp>
      <p:sp>
        <p:nvSpPr>
          <p:cNvPr id="66" name="object 62">
            <a:extLst>
              <a:ext uri="{FF2B5EF4-FFF2-40B4-BE49-F238E27FC236}">
                <a16:creationId xmlns:a16="http://schemas.microsoft.com/office/drawing/2014/main" xmlns="" id="{0F0B4F0B-CA51-4F6F-9E03-E4960768C9E9}"/>
              </a:ext>
            </a:extLst>
          </p:cNvPr>
          <p:cNvSpPr>
            <a:spLocks noChangeArrowheads="1"/>
          </p:cNvSpPr>
          <p:nvPr/>
        </p:nvSpPr>
        <p:spPr bwMode="auto">
          <a:xfrm>
            <a:off x="3683810" y="3651663"/>
            <a:ext cx="211931" cy="215503"/>
          </a:xfrm>
          <a:custGeom>
            <a:avLst/>
            <a:gdLst>
              <a:gd name="T0" fmla="*/ 0 w 282575"/>
              <a:gd name="T1" fmla="*/ 297756 h 286385"/>
              <a:gd name="T2" fmla="*/ 282194 w 282575"/>
              <a:gd name="T3" fmla="*/ 297756 h 286385"/>
              <a:gd name="T4" fmla="*/ 282194 w 282575"/>
              <a:gd name="T5" fmla="*/ 0 h 286385"/>
              <a:gd name="T6" fmla="*/ 0 w 282575"/>
              <a:gd name="T7" fmla="*/ 0 h 286385"/>
              <a:gd name="T8" fmla="*/ 0 w 282575"/>
              <a:gd name="T9" fmla="*/ 297756 h 286385"/>
              <a:gd name="T10" fmla="*/ 0 60000 65536"/>
              <a:gd name="T11" fmla="*/ 0 60000 65536"/>
              <a:gd name="T12" fmla="*/ 0 60000 65536"/>
              <a:gd name="T13" fmla="*/ 0 60000 65536"/>
              <a:gd name="T14" fmla="*/ 0 60000 65536"/>
              <a:gd name="T15" fmla="*/ 0 w 282575"/>
              <a:gd name="T16" fmla="*/ 0 h 286385"/>
              <a:gd name="T17" fmla="*/ 282575 w 282575"/>
              <a:gd name="T18" fmla="*/ 286385 h 286385"/>
            </a:gdLst>
            <a:ahLst/>
            <a:cxnLst>
              <a:cxn ang="T10">
                <a:pos x="T0" y="T1"/>
              </a:cxn>
              <a:cxn ang="T11">
                <a:pos x="T2" y="T3"/>
              </a:cxn>
              <a:cxn ang="T12">
                <a:pos x="T4" y="T5"/>
              </a:cxn>
              <a:cxn ang="T13">
                <a:pos x="T6" y="T7"/>
              </a:cxn>
              <a:cxn ang="T14">
                <a:pos x="T8" y="T9"/>
              </a:cxn>
            </a:cxnLst>
            <a:rect l="T15" t="T16" r="T17" b="T18"/>
            <a:pathLst>
              <a:path w="282575" h="286385">
                <a:moveTo>
                  <a:pt x="0" y="286131"/>
                </a:moveTo>
                <a:lnTo>
                  <a:pt x="282194" y="286131"/>
                </a:lnTo>
                <a:lnTo>
                  <a:pt x="282194" y="0"/>
                </a:lnTo>
                <a:lnTo>
                  <a:pt x="0" y="0"/>
                </a:lnTo>
                <a:lnTo>
                  <a:pt x="0" y="286131"/>
                </a:lnTo>
                <a:close/>
              </a:path>
            </a:pathLst>
          </a:custGeom>
          <a:noFill/>
          <a:ln w="9525">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67" name="object 63">
            <a:extLst>
              <a:ext uri="{FF2B5EF4-FFF2-40B4-BE49-F238E27FC236}">
                <a16:creationId xmlns:a16="http://schemas.microsoft.com/office/drawing/2014/main" xmlns="" id="{E58733FC-9556-4F5B-AD42-EB9FF1D80D8D}"/>
              </a:ext>
            </a:extLst>
          </p:cNvPr>
          <p:cNvSpPr txBox="1"/>
          <p:nvPr/>
        </p:nvSpPr>
        <p:spPr>
          <a:xfrm>
            <a:off x="3704035" y="3650460"/>
            <a:ext cx="171450" cy="193803"/>
          </a:xfrm>
          <a:prstGeom prst="rect">
            <a:avLst/>
          </a:prstGeom>
        </p:spPr>
        <p:txBody>
          <a:bodyPr lIns="0" tIns="9049" rIns="0" bIns="0">
            <a:spAutoFit/>
          </a:bodyPr>
          <a:lstStyle/>
          <a:p>
            <a:pPr marL="9525" defTabSz="685800">
              <a:spcBef>
                <a:spcPts val="71"/>
              </a:spcBef>
              <a:defRPr/>
            </a:pPr>
            <a:r>
              <a:rPr sz="1200" b="1" spc="-68" dirty="0">
                <a:solidFill>
                  <a:srgbClr val="FFFFFF"/>
                </a:solidFill>
                <a:latin typeface="Arial"/>
                <a:cs typeface="Arial"/>
              </a:rPr>
              <a:t>74</a:t>
            </a:r>
            <a:endParaRPr sz="1200">
              <a:solidFill>
                <a:prstClr val="black"/>
              </a:solidFill>
              <a:latin typeface="Arial"/>
              <a:cs typeface="Arial"/>
            </a:endParaRPr>
          </a:p>
        </p:txBody>
      </p:sp>
      <p:sp>
        <p:nvSpPr>
          <p:cNvPr id="68" name="object 64">
            <a:extLst>
              <a:ext uri="{FF2B5EF4-FFF2-40B4-BE49-F238E27FC236}">
                <a16:creationId xmlns:a16="http://schemas.microsoft.com/office/drawing/2014/main" xmlns="" id="{09D2608D-F670-47F8-94DE-892EA5DC29B0}"/>
              </a:ext>
            </a:extLst>
          </p:cNvPr>
          <p:cNvSpPr>
            <a:spLocks noChangeArrowheads="1"/>
          </p:cNvSpPr>
          <p:nvPr/>
        </p:nvSpPr>
        <p:spPr bwMode="auto">
          <a:xfrm>
            <a:off x="4930390" y="3517108"/>
            <a:ext cx="211931" cy="215504"/>
          </a:xfrm>
          <a:custGeom>
            <a:avLst/>
            <a:gdLst>
              <a:gd name="T0" fmla="*/ 0 w 282575"/>
              <a:gd name="T1" fmla="*/ 297769 h 286385"/>
              <a:gd name="T2" fmla="*/ 282194 w 282575"/>
              <a:gd name="T3" fmla="*/ 297769 h 286385"/>
              <a:gd name="T4" fmla="*/ 282194 w 282575"/>
              <a:gd name="T5" fmla="*/ 0 h 286385"/>
              <a:gd name="T6" fmla="*/ 0 w 282575"/>
              <a:gd name="T7" fmla="*/ 0 h 286385"/>
              <a:gd name="T8" fmla="*/ 0 w 282575"/>
              <a:gd name="T9" fmla="*/ 297769 h 286385"/>
              <a:gd name="T10" fmla="*/ 0 60000 65536"/>
              <a:gd name="T11" fmla="*/ 0 60000 65536"/>
              <a:gd name="T12" fmla="*/ 0 60000 65536"/>
              <a:gd name="T13" fmla="*/ 0 60000 65536"/>
              <a:gd name="T14" fmla="*/ 0 60000 65536"/>
              <a:gd name="T15" fmla="*/ 0 w 282575"/>
              <a:gd name="T16" fmla="*/ 0 h 286385"/>
              <a:gd name="T17" fmla="*/ 282575 w 282575"/>
              <a:gd name="T18" fmla="*/ 286385 h 286385"/>
            </a:gdLst>
            <a:ahLst/>
            <a:cxnLst>
              <a:cxn ang="T10">
                <a:pos x="T0" y="T1"/>
              </a:cxn>
              <a:cxn ang="T11">
                <a:pos x="T2" y="T3"/>
              </a:cxn>
              <a:cxn ang="T12">
                <a:pos x="T4" y="T5"/>
              </a:cxn>
              <a:cxn ang="T13">
                <a:pos x="T6" y="T7"/>
              </a:cxn>
              <a:cxn ang="T14">
                <a:pos x="T8" y="T9"/>
              </a:cxn>
            </a:cxnLst>
            <a:rect l="T15" t="T16" r="T17" b="T18"/>
            <a:pathLst>
              <a:path w="282575" h="286385">
                <a:moveTo>
                  <a:pt x="0" y="286131"/>
                </a:moveTo>
                <a:lnTo>
                  <a:pt x="282194" y="286131"/>
                </a:lnTo>
                <a:lnTo>
                  <a:pt x="282194" y="0"/>
                </a:lnTo>
                <a:lnTo>
                  <a:pt x="0" y="0"/>
                </a:lnTo>
                <a:lnTo>
                  <a:pt x="0" y="286131"/>
                </a:lnTo>
                <a:close/>
              </a:path>
            </a:pathLst>
          </a:custGeom>
          <a:noFill/>
          <a:ln w="9525">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69" name="object 65">
            <a:extLst>
              <a:ext uri="{FF2B5EF4-FFF2-40B4-BE49-F238E27FC236}">
                <a16:creationId xmlns:a16="http://schemas.microsoft.com/office/drawing/2014/main" xmlns="" id="{906912B4-B09F-4C9B-AB53-E0B15FFE70A7}"/>
              </a:ext>
            </a:extLst>
          </p:cNvPr>
          <p:cNvSpPr txBox="1"/>
          <p:nvPr/>
        </p:nvSpPr>
        <p:spPr>
          <a:xfrm>
            <a:off x="4950620" y="3515919"/>
            <a:ext cx="172641" cy="193803"/>
          </a:xfrm>
          <a:prstGeom prst="rect">
            <a:avLst/>
          </a:prstGeom>
        </p:spPr>
        <p:txBody>
          <a:bodyPr lIns="0" tIns="9049" rIns="0" bIns="0">
            <a:spAutoFit/>
          </a:bodyPr>
          <a:lstStyle/>
          <a:p>
            <a:pPr marL="9525" defTabSz="685800">
              <a:spcBef>
                <a:spcPts val="71"/>
              </a:spcBef>
              <a:defRPr/>
            </a:pPr>
            <a:r>
              <a:rPr sz="1200" b="1" spc="-68" dirty="0">
                <a:solidFill>
                  <a:srgbClr val="FFFFFF"/>
                </a:solidFill>
                <a:latin typeface="Arial"/>
                <a:cs typeface="Arial"/>
              </a:rPr>
              <a:t>70</a:t>
            </a:r>
            <a:endParaRPr sz="1200">
              <a:solidFill>
                <a:prstClr val="black"/>
              </a:solidFill>
              <a:latin typeface="Arial"/>
              <a:cs typeface="Arial"/>
            </a:endParaRPr>
          </a:p>
        </p:txBody>
      </p:sp>
      <p:sp>
        <p:nvSpPr>
          <p:cNvPr id="70" name="object 66">
            <a:extLst>
              <a:ext uri="{FF2B5EF4-FFF2-40B4-BE49-F238E27FC236}">
                <a16:creationId xmlns:a16="http://schemas.microsoft.com/office/drawing/2014/main" xmlns="" id="{907D6CED-78FB-45F3-9053-A6890ADB2DBA}"/>
              </a:ext>
            </a:extLst>
          </p:cNvPr>
          <p:cNvSpPr>
            <a:spLocks noChangeArrowheads="1"/>
          </p:cNvSpPr>
          <p:nvPr/>
        </p:nvSpPr>
        <p:spPr bwMode="auto">
          <a:xfrm>
            <a:off x="6176979" y="2846785"/>
            <a:ext cx="211931" cy="214313"/>
          </a:xfrm>
          <a:custGeom>
            <a:avLst/>
            <a:gdLst>
              <a:gd name="T0" fmla="*/ 0 w 282575"/>
              <a:gd name="T1" fmla="*/ 278609 h 286385"/>
              <a:gd name="T2" fmla="*/ 282194 w 282575"/>
              <a:gd name="T3" fmla="*/ 278609 h 286385"/>
              <a:gd name="T4" fmla="*/ 282194 w 282575"/>
              <a:gd name="T5" fmla="*/ 0 h 286385"/>
              <a:gd name="T6" fmla="*/ 0 w 282575"/>
              <a:gd name="T7" fmla="*/ 0 h 286385"/>
              <a:gd name="T8" fmla="*/ 0 w 282575"/>
              <a:gd name="T9" fmla="*/ 278609 h 286385"/>
              <a:gd name="T10" fmla="*/ 0 60000 65536"/>
              <a:gd name="T11" fmla="*/ 0 60000 65536"/>
              <a:gd name="T12" fmla="*/ 0 60000 65536"/>
              <a:gd name="T13" fmla="*/ 0 60000 65536"/>
              <a:gd name="T14" fmla="*/ 0 60000 65536"/>
              <a:gd name="T15" fmla="*/ 0 w 282575"/>
              <a:gd name="T16" fmla="*/ 0 h 286385"/>
              <a:gd name="T17" fmla="*/ 282575 w 282575"/>
              <a:gd name="T18" fmla="*/ 286385 h 286385"/>
            </a:gdLst>
            <a:ahLst/>
            <a:cxnLst>
              <a:cxn ang="T10">
                <a:pos x="T0" y="T1"/>
              </a:cxn>
              <a:cxn ang="T11">
                <a:pos x="T2" y="T3"/>
              </a:cxn>
              <a:cxn ang="T12">
                <a:pos x="T4" y="T5"/>
              </a:cxn>
              <a:cxn ang="T13">
                <a:pos x="T6" y="T7"/>
              </a:cxn>
              <a:cxn ang="T14">
                <a:pos x="T8" y="T9"/>
              </a:cxn>
            </a:cxnLst>
            <a:rect l="T15" t="T16" r="T17" b="T18"/>
            <a:pathLst>
              <a:path w="282575" h="286385">
                <a:moveTo>
                  <a:pt x="0" y="286130"/>
                </a:moveTo>
                <a:lnTo>
                  <a:pt x="282194" y="286130"/>
                </a:lnTo>
                <a:lnTo>
                  <a:pt x="282194" y="0"/>
                </a:lnTo>
                <a:lnTo>
                  <a:pt x="0" y="0"/>
                </a:lnTo>
                <a:lnTo>
                  <a:pt x="0" y="286130"/>
                </a:lnTo>
                <a:close/>
              </a:path>
            </a:pathLst>
          </a:custGeom>
          <a:noFill/>
          <a:ln w="9525">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71" name="object 67">
            <a:extLst>
              <a:ext uri="{FF2B5EF4-FFF2-40B4-BE49-F238E27FC236}">
                <a16:creationId xmlns:a16="http://schemas.microsoft.com/office/drawing/2014/main" xmlns="" id="{A5A867C3-ECB6-4F44-8ED7-0BBC483A1732}"/>
              </a:ext>
            </a:extLst>
          </p:cNvPr>
          <p:cNvSpPr txBox="1"/>
          <p:nvPr/>
        </p:nvSpPr>
        <p:spPr>
          <a:xfrm>
            <a:off x="6197206" y="2844405"/>
            <a:ext cx="172640" cy="193803"/>
          </a:xfrm>
          <a:prstGeom prst="rect">
            <a:avLst/>
          </a:prstGeom>
        </p:spPr>
        <p:txBody>
          <a:bodyPr lIns="0" tIns="9049" rIns="0" bIns="0">
            <a:spAutoFit/>
          </a:bodyPr>
          <a:lstStyle/>
          <a:p>
            <a:pPr marL="9525" defTabSz="685800">
              <a:spcBef>
                <a:spcPts val="71"/>
              </a:spcBef>
              <a:defRPr/>
            </a:pPr>
            <a:r>
              <a:rPr sz="1200" b="1" spc="-68" dirty="0">
                <a:solidFill>
                  <a:srgbClr val="FFFFFF"/>
                </a:solidFill>
                <a:latin typeface="Arial"/>
                <a:cs typeface="Arial"/>
              </a:rPr>
              <a:t>50</a:t>
            </a:r>
            <a:endParaRPr sz="1200">
              <a:solidFill>
                <a:prstClr val="black"/>
              </a:solidFill>
              <a:latin typeface="Arial"/>
              <a:cs typeface="Arial"/>
            </a:endParaRPr>
          </a:p>
        </p:txBody>
      </p:sp>
      <p:sp>
        <p:nvSpPr>
          <p:cNvPr id="72" name="object 68">
            <a:extLst>
              <a:ext uri="{FF2B5EF4-FFF2-40B4-BE49-F238E27FC236}">
                <a16:creationId xmlns:a16="http://schemas.microsoft.com/office/drawing/2014/main" xmlns="" id="{8F150015-47DC-4B36-9481-B0493184A79D}"/>
              </a:ext>
            </a:extLst>
          </p:cNvPr>
          <p:cNvSpPr>
            <a:spLocks noChangeArrowheads="1"/>
          </p:cNvSpPr>
          <p:nvPr/>
        </p:nvSpPr>
        <p:spPr bwMode="auto">
          <a:xfrm>
            <a:off x="7423564" y="2577714"/>
            <a:ext cx="211931" cy="215503"/>
          </a:xfrm>
          <a:custGeom>
            <a:avLst/>
            <a:gdLst>
              <a:gd name="T0" fmla="*/ 0 w 282575"/>
              <a:gd name="T1" fmla="*/ 297756 h 286385"/>
              <a:gd name="T2" fmla="*/ 282194 w 282575"/>
              <a:gd name="T3" fmla="*/ 297756 h 286385"/>
              <a:gd name="T4" fmla="*/ 282194 w 282575"/>
              <a:gd name="T5" fmla="*/ 0 h 286385"/>
              <a:gd name="T6" fmla="*/ 0 w 282575"/>
              <a:gd name="T7" fmla="*/ 0 h 286385"/>
              <a:gd name="T8" fmla="*/ 0 w 282575"/>
              <a:gd name="T9" fmla="*/ 297756 h 286385"/>
              <a:gd name="T10" fmla="*/ 0 60000 65536"/>
              <a:gd name="T11" fmla="*/ 0 60000 65536"/>
              <a:gd name="T12" fmla="*/ 0 60000 65536"/>
              <a:gd name="T13" fmla="*/ 0 60000 65536"/>
              <a:gd name="T14" fmla="*/ 0 60000 65536"/>
              <a:gd name="T15" fmla="*/ 0 w 282575"/>
              <a:gd name="T16" fmla="*/ 0 h 286385"/>
              <a:gd name="T17" fmla="*/ 282575 w 282575"/>
              <a:gd name="T18" fmla="*/ 286385 h 286385"/>
            </a:gdLst>
            <a:ahLst/>
            <a:cxnLst>
              <a:cxn ang="T10">
                <a:pos x="T0" y="T1"/>
              </a:cxn>
              <a:cxn ang="T11">
                <a:pos x="T2" y="T3"/>
              </a:cxn>
              <a:cxn ang="T12">
                <a:pos x="T4" y="T5"/>
              </a:cxn>
              <a:cxn ang="T13">
                <a:pos x="T6" y="T7"/>
              </a:cxn>
              <a:cxn ang="T14">
                <a:pos x="T8" y="T9"/>
              </a:cxn>
            </a:cxnLst>
            <a:rect l="T15" t="T16" r="T17" b="T18"/>
            <a:pathLst>
              <a:path w="282575" h="286385">
                <a:moveTo>
                  <a:pt x="0" y="286131"/>
                </a:moveTo>
                <a:lnTo>
                  <a:pt x="282194" y="286131"/>
                </a:lnTo>
                <a:lnTo>
                  <a:pt x="282194" y="0"/>
                </a:lnTo>
                <a:lnTo>
                  <a:pt x="0" y="0"/>
                </a:lnTo>
                <a:lnTo>
                  <a:pt x="0" y="286131"/>
                </a:lnTo>
                <a:close/>
              </a:path>
            </a:pathLst>
          </a:custGeom>
          <a:noFill/>
          <a:ln w="9525">
            <a:solidFill>
              <a:srgbClr val="006F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85800"/>
            <a:endParaRPr lang="en-US" sz="1350">
              <a:solidFill>
                <a:prstClr val="black"/>
              </a:solidFill>
            </a:endParaRPr>
          </a:p>
        </p:txBody>
      </p:sp>
      <p:sp>
        <p:nvSpPr>
          <p:cNvPr id="73" name="object 69">
            <a:extLst>
              <a:ext uri="{FF2B5EF4-FFF2-40B4-BE49-F238E27FC236}">
                <a16:creationId xmlns:a16="http://schemas.microsoft.com/office/drawing/2014/main" xmlns="" id="{B3683212-770D-4F91-88EC-11140972BEBF}"/>
              </a:ext>
            </a:extLst>
          </p:cNvPr>
          <p:cNvSpPr txBox="1"/>
          <p:nvPr/>
        </p:nvSpPr>
        <p:spPr>
          <a:xfrm>
            <a:off x="7443788" y="2576514"/>
            <a:ext cx="172641" cy="193803"/>
          </a:xfrm>
          <a:prstGeom prst="rect">
            <a:avLst/>
          </a:prstGeom>
        </p:spPr>
        <p:txBody>
          <a:bodyPr lIns="0" tIns="9049" rIns="0" bIns="0">
            <a:spAutoFit/>
          </a:bodyPr>
          <a:lstStyle/>
          <a:p>
            <a:pPr marL="9525" defTabSz="685800">
              <a:spcBef>
                <a:spcPts val="71"/>
              </a:spcBef>
              <a:defRPr/>
            </a:pPr>
            <a:r>
              <a:rPr sz="1200" b="1" spc="-68" dirty="0">
                <a:solidFill>
                  <a:srgbClr val="FFFFFF"/>
                </a:solidFill>
                <a:latin typeface="Arial"/>
                <a:cs typeface="Arial"/>
              </a:rPr>
              <a:t>42</a:t>
            </a:r>
            <a:endParaRPr sz="1200">
              <a:solidFill>
                <a:prstClr val="black"/>
              </a:solidFill>
              <a:latin typeface="Arial"/>
              <a:cs typeface="Arial"/>
            </a:endParaRPr>
          </a:p>
        </p:txBody>
      </p:sp>
      <p:sp>
        <p:nvSpPr>
          <p:cNvPr id="74" name="object 70">
            <a:extLst>
              <a:ext uri="{FF2B5EF4-FFF2-40B4-BE49-F238E27FC236}">
                <a16:creationId xmlns:a16="http://schemas.microsoft.com/office/drawing/2014/main" xmlns="" id="{D75789AF-7D5A-41AC-BE89-B11A35AAEB29}"/>
              </a:ext>
            </a:extLst>
          </p:cNvPr>
          <p:cNvSpPr txBox="1"/>
          <p:nvPr/>
        </p:nvSpPr>
        <p:spPr>
          <a:xfrm>
            <a:off x="1184674" y="3078973"/>
            <a:ext cx="223838" cy="148117"/>
          </a:xfrm>
          <a:prstGeom prst="rect">
            <a:avLst/>
          </a:prstGeom>
        </p:spPr>
        <p:txBody>
          <a:bodyPr lIns="0" tIns="9525" rIns="0" bIns="0">
            <a:spAutoFit/>
          </a:bodyPr>
          <a:lstStyle/>
          <a:p>
            <a:pPr marL="9525" defTabSz="685800">
              <a:spcBef>
                <a:spcPts val="75"/>
              </a:spcBef>
              <a:defRPr/>
            </a:pPr>
            <a:r>
              <a:rPr sz="900" b="1" spc="-45" dirty="0">
                <a:solidFill>
                  <a:srgbClr val="FFFFFF"/>
                </a:solidFill>
                <a:latin typeface="Arial"/>
                <a:cs typeface="Arial"/>
              </a:rPr>
              <a:t>3</a:t>
            </a:r>
            <a:r>
              <a:rPr sz="900" b="1" spc="-19" dirty="0">
                <a:solidFill>
                  <a:srgbClr val="FFFFFF"/>
                </a:solidFill>
                <a:latin typeface="Arial"/>
                <a:cs typeface="Arial"/>
              </a:rPr>
              <a:t>,</a:t>
            </a:r>
            <a:r>
              <a:rPr sz="900" b="1" spc="-45" dirty="0">
                <a:solidFill>
                  <a:srgbClr val="FFFFFF"/>
                </a:solidFill>
                <a:latin typeface="Arial"/>
                <a:cs typeface="Arial"/>
              </a:rPr>
              <a:t>70</a:t>
            </a:r>
            <a:endParaRPr sz="900">
              <a:solidFill>
                <a:prstClr val="black"/>
              </a:solidFill>
              <a:latin typeface="Arial"/>
              <a:cs typeface="Arial"/>
            </a:endParaRPr>
          </a:p>
        </p:txBody>
      </p:sp>
      <p:sp>
        <p:nvSpPr>
          <p:cNvPr id="75" name="object 71">
            <a:extLst>
              <a:ext uri="{FF2B5EF4-FFF2-40B4-BE49-F238E27FC236}">
                <a16:creationId xmlns:a16="http://schemas.microsoft.com/office/drawing/2014/main" xmlns="" id="{58CB12D0-954A-4844-A549-375470955073}"/>
              </a:ext>
            </a:extLst>
          </p:cNvPr>
          <p:cNvSpPr txBox="1"/>
          <p:nvPr/>
        </p:nvSpPr>
        <p:spPr>
          <a:xfrm>
            <a:off x="2432463" y="2701544"/>
            <a:ext cx="222647" cy="148117"/>
          </a:xfrm>
          <a:prstGeom prst="rect">
            <a:avLst/>
          </a:prstGeom>
        </p:spPr>
        <p:txBody>
          <a:bodyPr lIns="0" tIns="9525" rIns="0" bIns="0">
            <a:spAutoFit/>
          </a:bodyPr>
          <a:lstStyle/>
          <a:p>
            <a:pPr marL="9525" defTabSz="685800">
              <a:spcBef>
                <a:spcPts val="75"/>
              </a:spcBef>
              <a:defRPr/>
            </a:pPr>
            <a:r>
              <a:rPr sz="900" b="1" spc="-45" dirty="0">
                <a:solidFill>
                  <a:srgbClr val="FFFFFF"/>
                </a:solidFill>
                <a:latin typeface="Arial"/>
                <a:cs typeface="Arial"/>
              </a:rPr>
              <a:t>3</a:t>
            </a:r>
            <a:r>
              <a:rPr sz="900" b="1" spc="-19" dirty="0">
                <a:solidFill>
                  <a:srgbClr val="FFFFFF"/>
                </a:solidFill>
                <a:latin typeface="Arial"/>
                <a:cs typeface="Arial"/>
              </a:rPr>
              <a:t>,</a:t>
            </a:r>
            <a:r>
              <a:rPr sz="900" b="1" spc="-45" dirty="0">
                <a:solidFill>
                  <a:srgbClr val="FFFFFF"/>
                </a:solidFill>
                <a:latin typeface="Arial"/>
                <a:cs typeface="Arial"/>
              </a:rPr>
              <a:t>80</a:t>
            </a:r>
            <a:endParaRPr sz="900">
              <a:solidFill>
                <a:prstClr val="black"/>
              </a:solidFill>
              <a:latin typeface="Arial"/>
              <a:cs typeface="Arial"/>
            </a:endParaRPr>
          </a:p>
        </p:txBody>
      </p:sp>
      <p:sp>
        <p:nvSpPr>
          <p:cNvPr id="76" name="object 72">
            <a:extLst>
              <a:ext uri="{FF2B5EF4-FFF2-40B4-BE49-F238E27FC236}">
                <a16:creationId xmlns:a16="http://schemas.microsoft.com/office/drawing/2014/main" xmlns="" id="{1B65DE91-6226-4B63-9F4B-9AEE318A8232}"/>
              </a:ext>
            </a:extLst>
          </p:cNvPr>
          <p:cNvSpPr txBox="1"/>
          <p:nvPr/>
        </p:nvSpPr>
        <p:spPr>
          <a:xfrm>
            <a:off x="3679033" y="1945498"/>
            <a:ext cx="223838" cy="148117"/>
          </a:xfrm>
          <a:prstGeom prst="rect">
            <a:avLst/>
          </a:prstGeom>
        </p:spPr>
        <p:txBody>
          <a:bodyPr lIns="0" tIns="9525" rIns="0" bIns="0">
            <a:spAutoFit/>
          </a:bodyPr>
          <a:lstStyle/>
          <a:p>
            <a:pPr marL="9525" defTabSz="685800">
              <a:spcBef>
                <a:spcPts val="75"/>
              </a:spcBef>
              <a:defRPr/>
            </a:pPr>
            <a:r>
              <a:rPr sz="900" b="1" spc="-38" dirty="0">
                <a:solidFill>
                  <a:srgbClr val="FFFFFF"/>
                </a:solidFill>
                <a:latin typeface="Arial"/>
                <a:cs typeface="Arial"/>
              </a:rPr>
              <a:t>4,00</a:t>
            </a:r>
            <a:endParaRPr sz="900">
              <a:solidFill>
                <a:prstClr val="black"/>
              </a:solidFill>
              <a:latin typeface="Arial"/>
              <a:cs typeface="Arial"/>
            </a:endParaRPr>
          </a:p>
        </p:txBody>
      </p:sp>
      <p:sp>
        <p:nvSpPr>
          <p:cNvPr id="77" name="object 73">
            <a:extLst>
              <a:ext uri="{FF2B5EF4-FFF2-40B4-BE49-F238E27FC236}">
                <a16:creationId xmlns:a16="http://schemas.microsoft.com/office/drawing/2014/main" xmlns="" id="{1EE8CE0B-50D3-44A4-98B9-5F8A608CFB11}"/>
              </a:ext>
            </a:extLst>
          </p:cNvPr>
          <p:cNvSpPr txBox="1"/>
          <p:nvPr/>
        </p:nvSpPr>
        <p:spPr>
          <a:xfrm>
            <a:off x="4925629" y="1832389"/>
            <a:ext cx="222647" cy="148117"/>
          </a:xfrm>
          <a:prstGeom prst="rect">
            <a:avLst/>
          </a:prstGeom>
        </p:spPr>
        <p:txBody>
          <a:bodyPr lIns="0" tIns="9525" rIns="0" bIns="0">
            <a:spAutoFit/>
          </a:bodyPr>
          <a:lstStyle/>
          <a:p>
            <a:pPr marL="9525" defTabSz="685800">
              <a:spcBef>
                <a:spcPts val="75"/>
              </a:spcBef>
              <a:defRPr/>
            </a:pPr>
            <a:r>
              <a:rPr sz="900" b="1" spc="-45" dirty="0">
                <a:solidFill>
                  <a:srgbClr val="FFFFFF"/>
                </a:solidFill>
                <a:latin typeface="Arial"/>
                <a:cs typeface="Arial"/>
              </a:rPr>
              <a:t>4</a:t>
            </a:r>
            <a:r>
              <a:rPr sz="900" b="1" spc="-19" dirty="0">
                <a:solidFill>
                  <a:srgbClr val="FFFFFF"/>
                </a:solidFill>
                <a:latin typeface="Arial"/>
                <a:cs typeface="Arial"/>
              </a:rPr>
              <a:t>,</a:t>
            </a:r>
            <a:r>
              <a:rPr sz="900" b="1" spc="-45" dirty="0">
                <a:solidFill>
                  <a:srgbClr val="FFFFFF"/>
                </a:solidFill>
                <a:latin typeface="Arial"/>
                <a:cs typeface="Arial"/>
              </a:rPr>
              <a:t>03</a:t>
            </a:r>
            <a:endParaRPr sz="900">
              <a:solidFill>
                <a:prstClr val="black"/>
              </a:solidFill>
              <a:latin typeface="Arial"/>
              <a:cs typeface="Arial"/>
            </a:endParaRPr>
          </a:p>
        </p:txBody>
      </p:sp>
      <p:sp>
        <p:nvSpPr>
          <p:cNvPr id="78" name="object 74">
            <a:extLst>
              <a:ext uri="{FF2B5EF4-FFF2-40B4-BE49-F238E27FC236}">
                <a16:creationId xmlns:a16="http://schemas.microsoft.com/office/drawing/2014/main" xmlns="" id="{C95D7E92-930F-4645-9FE0-DADB6EBF8B1F}"/>
              </a:ext>
            </a:extLst>
          </p:cNvPr>
          <p:cNvSpPr txBox="1"/>
          <p:nvPr/>
        </p:nvSpPr>
        <p:spPr>
          <a:xfrm>
            <a:off x="6172217" y="1795480"/>
            <a:ext cx="222647" cy="148117"/>
          </a:xfrm>
          <a:prstGeom prst="rect">
            <a:avLst/>
          </a:prstGeom>
        </p:spPr>
        <p:txBody>
          <a:bodyPr lIns="0" tIns="9525" rIns="0" bIns="0">
            <a:spAutoFit/>
          </a:bodyPr>
          <a:lstStyle/>
          <a:p>
            <a:pPr marL="9525" defTabSz="685800">
              <a:spcBef>
                <a:spcPts val="75"/>
              </a:spcBef>
              <a:defRPr/>
            </a:pPr>
            <a:r>
              <a:rPr sz="900" b="1" spc="-45" dirty="0">
                <a:solidFill>
                  <a:srgbClr val="FFFFFF"/>
                </a:solidFill>
                <a:latin typeface="Arial"/>
                <a:cs typeface="Arial"/>
              </a:rPr>
              <a:t>4</a:t>
            </a:r>
            <a:r>
              <a:rPr sz="900" b="1" spc="-19" dirty="0">
                <a:solidFill>
                  <a:srgbClr val="FFFFFF"/>
                </a:solidFill>
                <a:latin typeface="Arial"/>
                <a:cs typeface="Arial"/>
              </a:rPr>
              <a:t>,</a:t>
            </a:r>
            <a:r>
              <a:rPr sz="900" b="1" spc="-45" dirty="0">
                <a:solidFill>
                  <a:srgbClr val="FFFFFF"/>
                </a:solidFill>
                <a:latin typeface="Arial"/>
                <a:cs typeface="Arial"/>
              </a:rPr>
              <a:t>04</a:t>
            </a:r>
            <a:endParaRPr sz="900">
              <a:solidFill>
                <a:prstClr val="black"/>
              </a:solidFill>
              <a:latin typeface="Arial"/>
              <a:cs typeface="Arial"/>
            </a:endParaRPr>
          </a:p>
        </p:txBody>
      </p:sp>
      <p:sp>
        <p:nvSpPr>
          <p:cNvPr id="79" name="object 75">
            <a:extLst>
              <a:ext uri="{FF2B5EF4-FFF2-40B4-BE49-F238E27FC236}">
                <a16:creationId xmlns:a16="http://schemas.microsoft.com/office/drawing/2014/main" xmlns="" id="{E17E4A78-324E-4435-8FE7-66BD9EE27450}"/>
              </a:ext>
            </a:extLst>
          </p:cNvPr>
          <p:cNvSpPr txBox="1"/>
          <p:nvPr/>
        </p:nvSpPr>
        <p:spPr>
          <a:xfrm>
            <a:off x="7418801" y="1341843"/>
            <a:ext cx="222647" cy="148117"/>
          </a:xfrm>
          <a:prstGeom prst="rect">
            <a:avLst/>
          </a:prstGeom>
        </p:spPr>
        <p:txBody>
          <a:bodyPr lIns="0" tIns="9525" rIns="0" bIns="0">
            <a:spAutoFit/>
          </a:bodyPr>
          <a:lstStyle/>
          <a:p>
            <a:pPr marL="9525" defTabSz="685800">
              <a:spcBef>
                <a:spcPts val="75"/>
              </a:spcBef>
              <a:defRPr/>
            </a:pPr>
            <a:r>
              <a:rPr sz="900" b="1" spc="-45" dirty="0">
                <a:solidFill>
                  <a:srgbClr val="FFFFFF"/>
                </a:solidFill>
                <a:latin typeface="Arial"/>
                <a:cs typeface="Arial"/>
              </a:rPr>
              <a:t>4</a:t>
            </a:r>
            <a:r>
              <a:rPr sz="900" b="1" spc="-19" dirty="0">
                <a:solidFill>
                  <a:srgbClr val="FFFFFF"/>
                </a:solidFill>
                <a:latin typeface="Arial"/>
                <a:cs typeface="Arial"/>
              </a:rPr>
              <a:t>,</a:t>
            </a:r>
            <a:r>
              <a:rPr sz="900" b="1" spc="-45" dirty="0">
                <a:solidFill>
                  <a:srgbClr val="FFFFFF"/>
                </a:solidFill>
                <a:latin typeface="Arial"/>
                <a:cs typeface="Arial"/>
              </a:rPr>
              <a:t>16</a:t>
            </a:r>
            <a:endParaRPr sz="900">
              <a:solidFill>
                <a:prstClr val="black"/>
              </a:solidFill>
              <a:latin typeface="Arial"/>
              <a:cs typeface="Arial"/>
            </a:endParaRPr>
          </a:p>
        </p:txBody>
      </p:sp>
      <p:sp>
        <p:nvSpPr>
          <p:cNvPr id="80" name="object 76">
            <a:extLst>
              <a:ext uri="{FF2B5EF4-FFF2-40B4-BE49-F238E27FC236}">
                <a16:creationId xmlns:a16="http://schemas.microsoft.com/office/drawing/2014/main" xmlns="" id="{AB305120-87BF-4345-AB90-3AD41FFD060E}"/>
              </a:ext>
            </a:extLst>
          </p:cNvPr>
          <p:cNvSpPr txBox="1"/>
          <p:nvPr/>
        </p:nvSpPr>
        <p:spPr>
          <a:xfrm>
            <a:off x="8233173" y="4219591"/>
            <a:ext cx="322999"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3,40</a:t>
            </a:r>
            <a:endParaRPr sz="825" dirty="0">
              <a:solidFill>
                <a:prstClr val="black"/>
              </a:solidFill>
              <a:latin typeface="Arial"/>
              <a:cs typeface="Arial"/>
            </a:endParaRPr>
          </a:p>
        </p:txBody>
      </p:sp>
      <p:sp>
        <p:nvSpPr>
          <p:cNvPr id="81" name="object 77">
            <a:extLst>
              <a:ext uri="{FF2B5EF4-FFF2-40B4-BE49-F238E27FC236}">
                <a16:creationId xmlns:a16="http://schemas.microsoft.com/office/drawing/2014/main" xmlns="" id="{DB85CBF6-CC99-4A9D-A11E-29A9ECF00DC2}"/>
              </a:ext>
            </a:extLst>
          </p:cNvPr>
          <p:cNvSpPr txBox="1"/>
          <p:nvPr/>
        </p:nvSpPr>
        <p:spPr>
          <a:xfrm>
            <a:off x="8233173" y="3842163"/>
            <a:ext cx="322999"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3,50</a:t>
            </a:r>
            <a:endParaRPr sz="825" dirty="0">
              <a:solidFill>
                <a:prstClr val="black"/>
              </a:solidFill>
              <a:latin typeface="Arial"/>
              <a:cs typeface="Arial"/>
            </a:endParaRPr>
          </a:p>
        </p:txBody>
      </p:sp>
      <p:sp>
        <p:nvSpPr>
          <p:cNvPr id="82" name="object 78">
            <a:extLst>
              <a:ext uri="{FF2B5EF4-FFF2-40B4-BE49-F238E27FC236}">
                <a16:creationId xmlns:a16="http://schemas.microsoft.com/office/drawing/2014/main" xmlns="" id="{64A27688-5E54-43EE-B359-DB650641EA4E}"/>
              </a:ext>
            </a:extLst>
          </p:cNvPr>
          <p:cNvSpPr txBox="1"/>
          <p:nvPr/>
        </p:nvSpPr>
        <p:spPr>
          <a:xfrm>
            <a:off x="8233173" y="3464735"/>
            <a:ext cx="265849"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3,60</a:t>
            </a:r>
            <a:endParaRPr sz="825" dirty="0">
              <a:solidFill>
                <a:prstClr val="black"/>
              </a:solidFill>
              <a:latin typeface="Arial"/>
              <a:cs typeface="Arial"/>
            </a:endParaRPr>
          </a:p>
        </p:txBody>
      </p:sp>
      <p:sp>
        <p:nvSpPr>
          <p:cNvPr id="83" name="object 79">
            <a:extLst>
              <a:ext uri="{FF2B5EF4-FFF2-40B4-BE49-F238E27FC236}">
                <a16:creationId xmlns:a16="http://schemas.microsoft.com/office/drawing/2014/main" xmlns="" id="{B60D78CD-BB2B-4042-B19E-76FEB107FF1D}"/>
              </a:ext>
            </a:extLst>
          </p:cNvPr>
          <p:cNvSpPr txBox="1"/>
          <p:nvPr/>
        </p:nvSpPr>
        <p:spPr>
          <a:xfrm>
            <a:off x="8233173" y="3086116"/>
            <a:ext cx="396477"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3,70</a:t>
            </a:r>
            <a:endParaRPr sz="825" dirty="0">
              <a:solidFill>
                <a:prstClr val="black"/>
              </a:solidFill>
              <a:latin typeface="Arial"/>
              <a:cs typeface="Arial"/>
            </a:endParaRPr>
          </a:p>
        </p:txBody>
      </p:sp>
      <p:sp>
        <p:nvSpPr>
          <p:cNvPr id="84" name="object 80">
            <a:extLst>
              <a:ext uri="{FF2B5EF4-FFF2-40B4-BE49-F238E27FC236}">
                <a16:creationId xmlns:a16="http://schemas.microsoft.com/office/drawing/2014/main" xmlns="" id="{6E422E58-A262-460F-A51A-3DFC4208FECB}"/>
              </a:ext>
            </a:extLst>
          </p:cNvPr>
          <p:cNvSpPr txBox="1"/>
          <p:nvPr/>
        </p:nvSpPr>
        <p:spPr>
          <a:xfrm>
            <a:off x="8233173" y="2708688"/>
            <a:ext cx="322999"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3,80</a:t>
            </a:r>
            <a:endParaRPr sz="825" dirty="0">
              <a:solidFill>
                <a:prstClr val="black"/>
              </a:solidFill>
              <a:latin typeface="Arial"/>
              <a:cs typeface="Arial"/>
            </a:endParaRPr>
          </a:p>
        </p:txBody>
      </p:sp>
      <p:sp>
        <p:nvSpPr>
          <p:cNvPr id="85" name="object 81">
            <a:extLst>
              <a:ext uri="{FF2B5EF4-FFF2-40B4-BE49-F238E27FC236}">
                <a16:creationId xmlns:a16="http://schemas.microsoft.com/office/drawing/2014/main" xmlns="" id="{F40BA8DF-BA49-447C-992F-555C3700FEE3}"/>
              </a:ext>
            </a:extLst>
          </p:cNvPr>
          <p:cNvSpPr txBox="1"/>
          <p:nvPr/>
        </p:nvSpPr>
        <p:spPr>
          <a:xfrm>
            <a:off x="8233173" y="2331260"/>
            <a:ext cx="265849"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3,90</a:t>
            </a:r>
            <a:endParaRPr sz="825" dirty="0">
              <a:solidFill>
                <a:prstClr val="black"/>
              </a:solidFill>
              <a:latin typeface="Arial"/>
              <a:cs typeface="Arial"/>
            </a:endParaRPr>
          </a:p>
        </p:txBody>
      </p:sp>
      <p:sp>
        <p:nvSpPr>
          <p:cNvPr id="86" name="object 82">
            <a:extLst>
              <a:ext uri="{FF2B5EF4-FFF2-40B4-BE49-F238E27FC236}">
                <a16:creationId xmlns:a16="http://schemas.microsoft.com/office/drawing/2014/main" xmlns="" id="{79DF82BB-A2C8-4F6C-84AF-442A06459A97}"/>
              </a:ext>
            </a:extLst>
          </p:cNvPr>
          <p:cNvSpPr txBox="1"/>
          <p:nvPr/>
        </p:nvSpPr>
        <p:spPr>
          <a:xfrm>
            <a:off x="8233173" y="1953832"/>
            <a:ext cx="322999" cy="136095"/>
          </a:xfrm>
          <a:prstGeom prst="rect">
            <a:avLst/>
          </a:prstGeom>
        </p:spPr>
        <p:txBody>
          <a:bodyPr wrap="square" lIns="0" tIns="9049" rIns="0" bIns="0">
            <a:spAutoFit/>
          </a:bodyPr>
          <a:lstStyle/>
          <a:p>
            <a:pPr marL="9525" defTabSz="685800">
              <a:spcBef>
                <a:spcPts val="71"/>
              </a:spcBef>
              <a:defRPr/>
            </a:pPr>
            <a:r>
              <a:rPr sz="825" spc="-34" dirty="0">
                <a:solidFill>
                  <a:prstClr val="black"/>
                </a:solidFill>
                <a:latin typeface="Arial"/>
                <a:cs typeface="Arial"/>
              </a:rPr>
              <a:t>4,00</a:t>
            </a:r>
            <a:endParaRPr sz="825" dirty="0">
              <a:solidFill>
                <a:prstClr val="black"/>
              </a:solidFill>
              <a:latin typeface="Arial"/>
              <a:cs typeface="Arial"/>
            </a:endParaRPr>
          </a:p>
        </p:txBody>
      </p:sp>
      <p:sp>
        <p:nvSpPr>
          <p:cNvPr id="87" name="object 83">
            <a:extLst>
              <a:ext uri="{FF2B5EF4-FFF2-40B4-BE49-F238E27FC236}">
                <a16:creationId xmlns:a16="http://schemas.microsoft.com/office/drawing/2014/main" xmlns="" id="{2207B32B-EA20-41E4-8E46-CAA51134784B}"/>
              </a:ext>
            </a:extLst>
          </p:cNvPr>
          <p:cNvSpPr txBox="1"/>
          <p:nvPr/>
        </p:nvSpPr>
        <p:spPr>
          <a:xfrm>
            <a:off x="8233173" y="1576403"/>
            <a:ext cx="322999" cy="136095"/>
          </a:xfrm>
          <a:prstGeom prst="rect">
            <a:avLst/>
          </a:prstGeom>
        </p:spPr>
        <p:txBody>
          <a:bodyPr wrap="square" lIns="0" tIns="9049" rIns="0" bIns="0">
            <a:spAutoFit/>
          </a:bodyPr>
          <a:lstStyle>
            <a:defPPr>
              <a:defRPr lang="en-US"/>
            </a:defPPr>
            <a:lvl1pPr marL="12700">
              <a:spcBef>
                <a:spcPts val="95"/>
              </a:spcBef>
              <a:defRPr sz="1100" spc="-51">
                <a:latin typeface="Arial"/>
                <a:cs typeface="Arial"/>
              </a:defRPr>
            </a:lvl1pPr>
          </a:lstStyle>
          <a:p>
            <a:pPr defTabSz="685800"/>
            <a:r>
              <a:rPr sz="825" dirty="0">
                <a:solidFill>
                  <a:prstClr val="black"/>
                </a:solidFill>
              </a:rPr>
              <a:t>4,10</a:t>
            </a:r>
          </a:p>
        </p:txBody>
      </p:sp>
      <p:sp>
        <p:nvSpPr>
          <p:cNvPr id="88" name="object 84">
            <a:extLst>
              <a:ext uri="{FF2B5EF4-FFF2-40B4-BE49-F238E27FC236}">
                <a16:creationId xmlns:a16="http://schemas.microsoft.com/office/drawing/2014/main" xmlns="" id="{89475DA4-871F-449E-8086-FA1B9BDB3318}"/>
              </a:ext>
            </a:extLst>
          </p:cNvPr>
          <p:cNvSpPr txBox="1"/>
          <p:nvPr/>
        </p:nvSpPr>
        <p:spPr>
          <a:xfrm>
            <a:off x="8233173" y="1197783"/>
            <a:ext cx="265849" cy="136095"/>
          </a:xfrm>
          <a:prstGeom prst="rect">
            <a:avLst/>
          </a:prstGeom>
        </p:spPr>
        <p:txBody>
          <a:bodyPr wrap="square" lIns="0" tIns="9049" rIns="0" bIns="0">
            <a:spAutoFit/>
          </a:bodyPr>
          <a:lstStyle/>
          <a:p>
            <a:pPr marL="9525" defTabSz="685800">
              <a:spcBef>
                <a:spcPts val="71"/>
              </a:spcBef>
              <a:defRPr/>
            </a:pPr>
            <a:r>
              <a:rPr sz="825" spc="-38" dirty="0">
                <a:solidFill>
                  <a:prstClr val="black"/>
                </a:solidFill>
                <a:latin typeface="Arial"/>
                <a:cs typeface="Arial"/>
              </a:rPr>
              <a:t>4,20</a:t>
            </a:r>
            <a:endParaRPr sz="825" dirty="0">
              <a:solidFill>
                <a:prstClr val="black"/>
              </a:solidFill>
              <a:latin typeface="Arial"/>
              <a:cs typeface="Arial"/>
            </a:endParaRPr>
          </a:p>
        </p:txBody>
      </p:sp>
      <p:sp>
        <p:nvSpPr>
          <p:cNvPr id="89" name="object 85">
            <a:extLst>
              <a:ext uri="{FF2B5EF4-FFF2-40B4-BE49-F238E27FC236}">
                <a16:creationId xmlns:a16="http://schemas.microsoft.com/office/drawing/2014/main" xmlns="" id="{212BB651-6558-4E97-9D88-A1671C0D5B1E}"/>
              </a:ext>
            </a:extLst>
          </p:cNvPr>
          <p:cNvSpPr txBox="1"/>
          <p:nvPr/>
        </p:nvSpPr>
        <p:spPr>
          <a:xfrm>
            <a:off x="527447" y="1197771"/>
            <a:ext cx="66675" cy="136095"/>
          </a:xfrm>
          <a:prstGeom prst="rect">
            <a:avLst/>
          </a:prstGeom>
        </p:spPr>
        <p:txBody>
          <a:bodyPr lIns="0" tIns="9049" rIns="0" bIns="0">
            <a:spAutoFit/>
          </a:bodyPr>
          <a:lstStyle/>
          <a:p>
            <a:pPr marL="9525" defTabSz="685800">
              <a:spcBef>
                <a:spcPts val="71"/>
              </a:spcBef>
              <a:defRPr/>
            </a:pPr>
            <a:r>
              <a:rPr sz="825" spc="-41" dirty="0">
                <a:solidFill>
                  <a:prstClr val="black"/>
                </a:solidFill>
                <a:latin typeface="Arial"/>
                <a:cs typeface="Arial"/>
              </a:rPr>
              <a:t>0</a:t>
            </a:r>
            <a:endParaRPr sz="825">
              <a:solidFill>
                <a:prstClr val="black"/>
              </a:solidFill>
              <a:latin typeface="Arial"/>
              <a:cs typeface="Arial"/>
            </a:endParaRPr>
          </a:p>
        </p:txBody>
      </p:sp>
      <p:sp>
        <p:nvSpPr>
          <p:cNvPr id="90" name="object 86">
            <a:extLst>
              <a:ext uri="{FF2B5EF4-FFF2-40B4-BE49-F238E27FC236}">
                <a16:creationId xmlns:a16="http://schemas.microsoft.com/office/drawing/2014/main" xmlns="" id="{1E7AF9DB-BBE1-4DCE-BBBA-E99DCAFD15AC}"/>
              </a:ext>
            </a:extLst>
          </p:cNvPr>
          <p:cNvSpPr txBox="1"/>
          <p:nvPr/>
        </p:nvSpPr>
        <p:spPr>
          <a:xfrm>
            <a:off x="477441" y="1533528"/>
            <a:ext cx="116681"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10</a:t>
            </a:r>
            <a:endParaRPr sz="825" dirty="0">
              <a:solidFill>
                <a:prstClr val="black"/>
              </a:solidFill>
              <a:latin typeface="Arial"/>
              <a:cs typeface="Arial"/>
            </a:endParaRPr>
          </a:p>
        </p:txBody>
      </p:sp>
      <p:sp>
        <p:nvSpPr>
          <p:cNvPr id="91" name="object 87">
            <a:extLst>
              <a:ext uri="{FF2B5EF4-FFF2-40B4-BE49-F238E27FC236}">
                <a16:creationId xmlns:a16="http://schemas.microsoft.com/office/drawing/2014/main" xmlns="" id="{0228AD6E-5810-4734-ABDF-8B74AC58E669}"/>
              </a:ext>
            </a:extLst>
          </p:cNvPr>
          <p:cNvSpPr txBox="1"/>
          <p:nvPr/>
        </p:nvSpPr>
        <p:spPr>
          <a:xfrm>
            <a:off x="455883" y="1869282"/>
            <a:ext cx="138239"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20</a:t>
            </a:r>
            <a:endParaRPr sz="825" dirty="0">
              <a:solidFill>
                <a:prstClr val="black"/>
              </a:solidFill>
              <a:latin typeface="Arial"/>
              <a:cs typeface="Arial"/>
            </a:endParaRPr>
          </a:p>
        </p:txBody>
      </p:sp>
      <p:sp>
        <p:nvSpPr>
          <p:cNvPr id="92" name="object 88">
            <a:extLst>
              <a:ext uri="{FF2B5EF4-FFF2-40B4-BE49-F238E27FC236}">
                <a16:creationId xmlns:a16="http://schemas.microsoft.com/office/drawing/2014/main" xmlns="" id="{076A5429-B6CF-4243-9A28-234D505AC01F}"/>
              </a:ext>
            </a:extLst>
          </p:cNvPr>
          <p:cNvSpPr txBox="1"/>
          <p:nvPr/>
        </p:nvSpPr>
        <p:spPr>
          <a:xfrm>
            <a:off x="447549" y="2205039"/>
            <a:ext cx="146573"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30</a:t>
            </a:r>
            <a:endParaRPr sz="825" dirty="0">
              <a:solidFill>
                <a:prstClr val="black"/>
              </a:solidFill>
              <a:latin typeface="Arial"/>
              <a:cs typeface="Arial"/>
            </a:endParaRPr>
          </a:p>
        </p:txBody>
      </p:sp>
      <p:sp>
        <p:nvSpPr>
          <p:cNvPr id="93" name="object 89">
            <a:extLst>
              <a:ext uri="{FF2B5EF4-FFF2-40B4-BE49-F238E27FC236}">
                <a16:creationId xmlns:a16="http://schemas.microsoft.com/office/drawing/2014/main" xmlns="" id="{2D05F94D-CD5E-43A8-989D-F76B91DDE852}"/>
              </a:ext>
            </a:extLst>
          </p:cNvPr>
          <p:cNvSpPr txBox="1"/>
          <p:nvPr/>
        </p:nvSpPr>
        <p:spPr>
          <a:xfrm>
            <a:off x="444809" y="2540796"/>
            <a:ext cx="149313"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40</a:t>
            </a:r>
            <a:endParaRPr sz="825" dirty="0">
              <a:solidFill>
                <a:prstClr val="black"/>
              </a:solidFill>
              <a:latin typeface="Arial"/>
              <a:cs typeface="Arial"/>
            </a:endParaRPr>
          </a:p>
        </p:txBody>
      </p:sp>
      <p:sp>
        <p:nvSpPr>
          <p:cNvPr id="94" name="object 90">
            <a:extLst>
              <a:ext uri="{FF2B5EF4-FFF2-40B4-BE49-F238E27FC236}">
                <a16:creationId xmlns:a16="http://schemas.microsoft.com/office/drawing/2014/main" xmlns="" id="{77E8F48B-6C0D-4E22-BA56-A17B9FE86609}"/>
              </a:ext>
            </a:extLst>
          </p:cNvPr>
          <p:cNvSpPr txBox="1"/>
          <p:nvPr/>
        </p:nvSpPr>
        <p:spPr>
          <a:xfrm>
            <a:off x="477441" y="2876553"/>
            <a:ext cx="116681"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50</a:t>
            </a:r>
            <a:endParaRPr sz="825" dirty="0">
              <a:solidFill>
                <a:prstClr val="black"/>
              </a:solidFill>
              <a:latin typeface="Arial"/>
              <a:cs typeface="Arial"/>
            </a:endParaRPr>
          </a:p>
        </p:txBody>
      </p:sp>
      <p:sp>
        <p:nvSpPr>
          <p:cNvPr id="95" name="object 91">
            <a:extLst>
              <a:ext uri="{FF2B5EF4-FFF2-40B4-BE49-F238E27FC236}">
                <a16:creationId xmlns:a16="http://schemas.microsoft.com/office/drawing/2014/main" xmlns="" id="{937CBDA3-EC6F-48A4-B4CC-8500AFDE738C}"/>
              </a:ext>
            </a:extLst>
          </p:cNvPr>
          <p:cNvSpPr txBox="1"/>
          <p:nvPr/>
        </p:nvSpPr>
        <p:spPr>
          <a:xfrm>
            <a:off x="477441" y="3212307"/>
            <a:ext cx="116681"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60</a:t>
            </a:r>
            <a:endParaRPr sz="825" dirty="0">
              <a:solidFill>
                <a:prstClr val="black"/>
              </a:solidFill>
              <a:latin typeface="Arial"/>
              <a:cs typeface="Arial"/>
            </a:endParaRPr>
          </a:p>
        </p:txBody>
      </p:sp>
      <p:sp>
        <p:nvSpPr>
          <p:cNvPr id="96" name="object 92">
            <a:extLst>
              <a:ext uri="{FF2B5EF4-FFF2-40B4-BE49-F238E27FC236}">
                <a16:creationId xmlns:a16="http://schemas.microsoft.com/office/drawing/2014/main" xmlns="" id="{99448B18-382C-4DD9-BDDF-9AD00BFB9B5C}"/>
              </a:ext>
            </a:extLst>
          </p:cNvPr>
          <p:cNvSpPr txBox="1"/>
          <p:nvPr/>
        </p:nvSpPr>
        <p:spPr>
          <a:xfrm>
            <a:off x="444809" y="3548063"/>
            <a:ext cx="149313"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70</a:t>
            </a:r>
            <a:endParaRPr sz="825" dirty="0">
              <a:solidFill>
                <a:prstClr val="black"/>
              </a:solidFill>
              <a:latin typeface="Arial"/>
              <a:cs typeface="Arial"/>
            </a:endParaRPr>
          </a:p>
        </p:txBody>
      </p:sp>
      <p:sp>
        <p:nvSpPr>
          <p:cNvPr id="97" name="object 93">
            <a:extLst>
              <a:ext uri="{FF2B5EF4-FFF2-40B4-BE49-F238E27FC236}">
                <a16:creationId xmlns:a16="http://schemas.microsoft.com/office/drawing/2014/main" xmlns="" id="{1358E623-E57D-459B-A8F1-40013EB9D6DC}"/>
              </a:ext>
            </a:extLst>
          </p:cNvPr>
          <p:cNvSpPr txBox="1"/>
          <p:nvPr/>
        </p:nvSpPr>
        <p:spPr>
          <a:xfrm>
            <a:off x="444809" y="3883821"/>
            <a:ext cx="149313"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80</a:t>
            </a:r>
            <a:endParaRPr sz="825" dirty="0">
              <a:solidFill>
                <a:prstClr val="black"/>
              </a:solidFill>
              <a:latin typeface="Arial"/>
              <a:cs typeface="Arial"/>
            </a:endParaRPr>
          </a:p>
        </p:txBody>
      </p:sp>
      <p:sp>
        <p:nvSpPr>
          <p:cNvPr id="98" name="object 94">
            <a:extLst>
              <a:ext uri="{FF2B5EF4-FFF2-40B4-BE49-F238E27FC236}">
                <a16:creationId xmlns:a16="http://schemas.microsoft.com/office/drawing/2014/main" xmlns="" id="{A1155582-C529-43D6-ABEF-864F6DBB931A}"/>
              </a:ext>
            </a:extLst>
          </p:cNvPr>
          <p:cNvSpPr txBox="1"/>
          <p:nvPr/>
        </p:nvSpPr>
        <p:spPr>
          <a:xfrm>
            <a:off x="455883" y="4219578"/>
            <a:ext cx="138239" cy="136095"/>
          </a:xfrm>
          <a:prstGeom prst="rect">
            <a:avLst/>
          </a:prstGeom>
        </p:spPr>
        <p:txBody>
          <a:bodyPr wrap="square" lIns="0" tIns="9049" rIns="0" bIns="0">
            <a:spAutoFit/>
          </a:bodyPr>
          <a:lstStyle/>
          <a:p>
            <a:pPr marL="9525" defTabSz="685800">
              <a:spcBef>
                <a:spcPts val="71"/>
              </a:spcBef>
              <a:defRPr/>
            </a:pPr>
            <a:r>
              <a:rPr sz="825" spc="-45" dirty="0">
                <a:solidFill>
                  <a:prstClr val="black"/>
                </a:solidFill>
                <a:latin typeface="Arial"/>
                <a:cs typeface="Arial"/>
              </a:rPr>
              <a:t>90</a:t>
            </a:r>
            <a:endParaRPr sz="825">
              <a:solidFill>
                <a:prstClr val="black"/>
              </a:solidFill>
              <a:latin typeface="Arial"/>
              <a:cs typeface="Arial"/>
            </a:endParaRPr>
          </a:p>
        </p:txBody>
      </p:sp>
      <p:sp>
        <p:nvSpPr>
          <p:cNvPr id="99" name="object 95">
            <a:extLst>
              <a:ext uri="{FF2B5EF4-FFF2-40B4-BE49-F238E27FC236}">
                <a16:creationId xmlns:a16="http://schemas.microsoft.com/office/drawing/2014/main" xmlns="" id="{283E9301-154D-47A7-B4B9-0FE8355F726A}"/>
              </a:ext>
            </a:extLst>
          </p:cNvPr>
          <p:cNvSpPr txBox="1"/>
          <p:nvPr/>
        </p:nvSpPr>
        <p:spPr>
          <a:xfrm>
            <a:off x="1190642" y="1073960"/>
            <a:ext cx="344244" cy="136095"/>
          </a:xfrm>
          <a:prstGeom prst="rect">
            <a:avLst/>
          </a:prstGeom>
        </p:spPr>
        <p:txBody>
          <a:bodyPr wrap="square" lIns="0" tIns="9049" rIns="0" bIns="0">
            <a:spAutoFit/>
          </a:bodyPr>
          <a:lstStyle/>
          <a:p>
            <a:pPr marL="9525" defTabSz="685800">
              <a:spcBef>
                <a:spcPts val="71"/>
              </a:spcBef>
              <a:defRPr/>
            </a:pPr>
            <a:r>
              <a:rPr sz="825" spc="-41" dirty="0">
                <a:solidFill>
                  <a:prstClr val="black"/>
                </a:solidFill>
                <a:latin typeface="Arial"/>
                <a:cs typeface="Arial"/>
              </a:rPr>
              <a:t>2</a:t>
            </a:r>
            <a:r>
              <a:rPr sz="825" spc="-38" dirty="0">
                <a:solidFill>
                  <a:prstClr val="black"/>
                </a:solidFill>
                <a:latin typeface="Arial"/>
                <a:cs typeface="Arial"/>
              </a:rPr>
              <a:t>0</a:t>
            </a:r>
            <a:r>
              <a:rPr sz="825" spc="-41" dirty="0">
                <a:solidFill>
                  <a:prstClr val="black"/>
                </a:solidFill>
                <a:latin typeface="Arial"/>
                <a:cs typeface="Arial"/>
              </a:rPr>
              <a:t>08</a:t>
            </a:r>
            <a:endParaRPr sz="825">
              <a:solidFill>
                <a:prstClr val="black"/>
              </a:solidFill>
              <a:latin typeface="Arial"/>
              <a:cs typeface="Arial"/>
            </a:endParaRPr>
          </a:p>
        </p:txBody>
      </p:sp>
      <p:sp>
        <p:nvSpPr>
          <p:cNvPr id="100" name="object 96">
            <a:extLst>
              <a:ext uri="{FF2B5EF4-FFF2-40B4-BE49-F238E27FC236}">
                <a16:creationId xmlns:a16="http://schemas.microsoft.com/office/drawing/2014/main" xmlns="" id="{75146430-672F-4908-B1F6-51F8BA6B8F07}"/>
              </a:ext>
            </a:extLst>
          </p:cNvPr>
          <p:cNvSpPr txBox="1"/>
          <p:nvPr/>
        </p:nvSpPr>
        <p:spPr>
          <a:xfrm>
            <a:off x="2437210" y="1073960"/>
            <a:ext cx="354976" cy="136095"/>
          </a:xfrm>
          <a:prstGeom prst="rect">
            <a:avLst/>
          </a:prstGeom>
        </p:spPr>
        <p:txBody>
          <a:bodyPr wrap="square" lIns="0" tIns="9049" rIns="0" bIns="0">
            <a:spAutoFit/>
          </a:bodyPr>
          <a:lstStyle/>
          <a:p>
            <a:pPr marL="9525" defTabSz="685800">
              <a:spcBef>
                <a:spcPts val="71"/>
              </a:spcBef>
              <a:defRPr/>
            </a:pPr>
            <a:r>
              <a:rPr sz="825" spc="-41" dirty="0">
                <a:solidFill>
                  <a:prstClr val="black"/>
                </a:solidFill>
                <a:latin typeface="Arial"/>
                <a:cs typeface="Arial"/>
              </a:rPr>
              <a:t>2</a:t>
            </a:r>
            <a:r>
              <a:rPr sz="825" spc="-38" dirty="0">
                <a:solidFill>
                  <a:prstClr val="black"/>
                </a:solidFill>
                <a:latin typeface="Arial"/>
                <a:cs typeface="Arial"/>
              </a:rPr>
              <a:t>0</a:t>
            </a:r>
            <a:r>
              <a:rPr sz="825" spc="-41" dirty="0">
                <a:solidFill>
                  <a:prstClr val="black"/>
                </a:solidFill>
                <a:latin typeface="Arial"/>
                <a:cs typeface="Arial"/>
              </a:rPr>
              <a:t>09</a:t>
            </a:r>
            <a:endParaRPr sz="825" dirty="0">
              <a:solidFill>
                <a:prstClr val="black"/>
              </a:solidFill>
              <a:latin typeface="Arial"/>
              <a:cs typeface="Arial"/>
            </a:endParaRPr>
          </a:p>
        </p:txBody>
      </p:sp>
      <p:sp>
        <p:nvSpPr>
          <p:cNvPr id="101" name="object 97">
            <a:extLst>
              <a:ext uri="{FF2B5EF4-FFF2-40B4-BE49-F238E27FC236}">
                <a16:creationId xmlns:a16="http://schemas.microsoft.com/office/drawing/2014/main" xmlns="" id="{4FAE4B75-522C-43E7-9D68-37B43BB32CB6}"/>
              </a:ext>
            </a:extLst>
          </p:cNvPr>
          <p:cNvSpPr txBox="1"/>
          <p:nvPr/>
        </p:nvSpPr>
        <p:spPr>
          <a:xfrm>
            <a:off x="3683794" y="1073960"/>
            <a:ext cx="463155" cy="136095"/>
          </a:xfrm>
          <a:prstGeom prst="rect">
            <a:avLst/>
          </a:prstGeom>
        </p:spPr>
        <p:txBody>
          <a:bodyPr wrap="square" lIns="0" tIns="9049" rIns="0" bIns="0">
            <a:spAutoFit/>
          </a:bodyPr>
          <a:lstStyle/>
          <a:p>
            <a:pPr marL="9525" defTabSz="685800">
              <a:spcBef>
                <a:spcPts val="71"/>
              </a:spcBef>
              <a:defRPr/>
            </a:pPr>
            <a:r>
              <a:rPr sz="825" spc="-41" dirty="0">
                <a:solidFill>
                  <a:prstClr val="black"/>
                </a:solidFill>
                <a:latin typeface="Arial"/>
                <a:cs typeface="Arial"/>
              </a:rPr>
              <a:t>2</a:t>
            </a:r>
            <a:r>
              <a:rPr sz="825" spc="-38" dirty="0">
                <a:solidFill>
                  <a:prstClr val="black"/>
                </a:solidFill>
                <a:latin typeface="Arial"/>
                <a:cs typeface="Arial"/>
              </a:rPr>
              <a:t>0</a:t>
            </a:r>
            <a:r>
              <a:rPr sz="825" spc="-41" dirty="0">
                <a:solidFill>
                  <a:prstClr val="black"/>
                </a:solidFill>
                <a:latin typeface="Arial"/>
                <a:cs typeface="Arial"/>
              </a:rPr>
              <a:t>11</a:t>
            </a:r>
            <a:endParaRPr sz="825" dirty="0">
              <a:solidFill>
                <a:prstClr val="black"/>
              </a:solidFill>
              <a:latin typeface="Arial"/>
              <a:cs typeface="Arial"/>
            </a:endParaRPr>
          </a:p>
        </p:txBody>
      </p:sp>
      <p:sp>
        <p:nvSpPr>
          <p:cNvPr id="102" name="object 98">
            <a:extLst>
              <a:ext uri="{FF2B5EF4-FFF2-40B4-BE49-F238E27FC236}">
                <a16:creationId xmlns:a16="http://schemas.microsoft.com/office/drawing/2014/main" xmlns="" id="{39639489-7B49-4AC4-8AA4-AE6D975CDA84}"/>
              </a:ext>
            </a:extLst>
          </p:cNvPr>
          <p:cNvSpPr txBox="1"/>
          <p:nvPr/>
        </p:nvSpPr>
        <p:spPr>
          <a:xfrm>
            <a:off x="4930378" y="1073960"/>
            <a:ext cx="393758" cy="136095"/>
          </a:xfrm>
          <a:prstGeom prst="rect">
            <a:avLst/>
          </a:prstGeom>
        </p:spPr>
        <p:txBody>
          <a:bodyPr wrap="square" lIns="0" tIns="9049" rIns="0" bIns="0">
            <a:spAutoFit/>
          </a:bodyPr>
          <a:lstStyle/>
          <a:p>
            <a:pPr marL="9525" defTabSz="685800">
              <a:spcBef>
                <a:spcPts val="71"/>
              </a:spcBef>
              <a:defRPr/>
            </a:pPr>
            <a:r>
              <a:rPr sz="825" spc="-41" dirty="0">
                <a:solidFill>
                  <a:prstClr val="black"/>
                </a:solidFill>
                <a:latin typeface="Arial"/>
                <a:cs typeface="Arial"/>
              </a:rPr>
              <a:t>2</a:t>
            </a:r>
            <a:r>
              <a:rPr sz="825" spc="-38" dirty="0">
                <a:solidFill>
                  <a:prstClr val="black"/>
                </a:solidFill>
                <a:latin typeface="Arial"/>
                <a:cs typeface="Arial"/>
              </a:rPr>
              <a:t>0</a:t>
            </a:r>
            <a:r>
              <a:rPr sz="825" spc="-41" dirty="0">
                <a:solidFill>
                  <a:prstClr val="black"/>
                </a:solidFill>
                <a:latin typeface="Arial"/>
                <a:cs typeface="Arial"/>
              </a:rPr>
              <a:t>13</a:t>
            </a:r>
            <a:endParaRPr sz="825" dirty="0">
              <a:solidFill>
                <a:prstClr val="black"/>
              </a:solidFill>
              <a:latin typeface="Arial"/>
              <a:cs typeface="Arial"/>
            </a:endParaRPr>
          </a:p>
        </p:txBody>
      </p:sp>
      <p:sp>
        <p:nvSpPr>
          <p:cNvPr id="103" name="object 99">
            <a:extLst>
              <a:ext uri="{FF2B5EF4-FFF2-40B4-BE49-F238E27FC236}">
                <a16:creationId xmlns:a16="http://schemas.microsoft.com/office/drawing/2014/main" xmlns="" id="{D04E5D07-B871-4316-B708-33C799C76DB5}"/>
              </a:ext>
            </a:extLst>
          </p:cNvPr>
          <p:cNvSpPr txBox="1"/>
          <p:nvPr/>
        </p:nvSpPr>
        <p:spPr>
          <a:xfrm>
            <a:off x="6176965" y="1073960"/>
            <a:ext cx="378957" cy="136095"/>
          </a:xfrm>
          <a:prstGeom prst="rect">
            <a:avLst/>
          </a:prstGeom>
        </p:spPr>
        <p:txBody>
          <a:bodyPr wrap="square" lIns="0" tIns="9049" rIns="0" bIns="0">
            <a:spAutoFit/>
          </a:bodyPr>
          <a:lstStyle/>
          <a:p>
            <a:pPr marL="9525" defTabSz="685800">
              <a:spcBef>
                <a:spcPts val="71"/>
              </a:spcBef>
              <a:defRPr/>
            </a:pPr>
            <a:r>
              <a:rPr sz="825" spc="-41" dirty="0">
                <a:solidFill>
                  <a:prstClr val="black"/>
                </a:solidFill>
                <a:latin typeface="Arial"/>
                <a:cs typeface="Arial"/>
              </a:rPr>
              <a:t>2</a:t>
            </a:r>
            <a:r>
              <a:rPr sz="825" spc="-38" dirty="0">
                <a:solidFill>
                  <a:prstClr val="black"/>
                </a:solidFill>
                <a:latin typeface="Arial"/>
                <a:cs typeface="Arial"/>
              </a:rPr>
              <a:t>0</a:t>
            </a:r>
            <a:r>
              <a:rPr sz="825" spc="-41" dirty="0">
                <a:solidFill>
                  <a:prstClr val="black"/>
                </a:solidFill>
                <a:latin typeface="Arial"/>
                <a:cs typeface="Arial"/>
              </a:rPr>
              <a:t>15</a:t>
            </a:r>
            <a:endParaRPr sz="825">
              <a:solidFill>
                <a:prstClr val="black"/>
              </a:solidFill>
              <a:latin typeface="Arial"/>
              <a:cs typeface="Arial"/>
            </a:endParaRPr>
          </a:p>
        </p:txBody>
      </p:sp>
      <p:sp>
        <p:nvSpPr>
          <p:cNvPr id="104" name="object 100">
            <a:extLst>
              <a:ext uri="{FF2B5EF4-FFF2-40B4-BE49-F238E27FC236}">
                <a16:creationId xmlns:a16="http://schemas.microsoft.com/office/drawing/2014/main" xmlns="" id="{3BAECCCE-5CB6-440C-9C9E-1A9F3AF87B23}"/>
              </a:ext>
            </a:extLst>
          </p:cNvPr>
          <p:cNvSpPr txBox="1"/>
          <p:nvPr/>
        </p:nvSpPr>
        <p:spPr>
          <a:xfrm>
            <a:off x="7424753" y="1073960"/>
            <a:ext cx="380304" cy="136095"/>
          </a:xfrm>
          <a:prstGeom prst="rect">
            <a:avLst/>
          </a:prstGeom>
        </p:spPr>
        <p:txBody>
          <a:bodyPr wrap="square" lIns="0" tIns="9049" rIns="0" bIns="0">
            <a:spAutoFit/>
          </a:bodyPr>
          <a:lstStyle/>
          <a:p>
            <a:pPr marL="9525" defTabSz="685800">
              <a:spcBef>
                <a:spcPts val="71"/>
              </a:spcBef>
              <a:defRPr/>
            </a:pPr>
            <a:r>
              <a:rPr sz="825" spc="-41" dirty="0">
                <a:solidFill>
                  <a:prstClr val="black"/>
                </a:solidFill>
                <a:latin typeface="Arial"/>
                <a:cs typeface="Arial"/>
              </a:rPr>
              <a:t>2</a:t>
            </a:r>
            <a:r>
              <a:rPr sz="825" spc="-38" dirty="0">
                <a:solidFill>
                  <a:prstClr val="black"/>
                </a:solidFill>
                <a:latin typeface="Arial"/>
                <a:cs typeface="Arial"/>
              </a:rPr>
              <a:t>0</a:t>
            </a:r>
            <a:r>
              <a:rPr sz="825" spc="-41" dirty="0">
                <a:solidFill>
                  <a:prstClr val="black"/>
                </a:solidFill>
                <a:latin typeface="Arial"/>
                <a:cs typeface="Arial"/>
              </a:rPr>
              <a:t>17</a:t>
            </a:r>
            <a:endParaRPr sz="825" dirty="0">
              <a:solidFill>
                <a:prstClr val="black"/>
              </a:solidFill>
              <a:latin typeface="Arial"/>
              <a:cs typeface="Arial"/>
            </a:endParaRPr>
          </a:p>
        </p:txBody>
      </p:sp>
      <p:sp>
        <p:nvSpPr>
          <p:cNvPr id="105" name="object 101">
            <a:extLst>
              <a:ext uri="{FF2B5EF4-FFF2-40B4-BE49-F238E27FC236}">
                <a16:creationId xmlns:a16="http://schemas.microsoft.com/office/drawing/2014/main" xmlns="" id="{BA924708-A2DB-4BB4-8C39-88F241620968}"/>
              </a:ext>
            </a:extLst>
          </p:cNvPr>
          <p:cNvSpPr>
            <a:spLocks noChangeArrowheads="1"/>
          </p:cNvSpPr>
          <p:nvPr/>
        </p:nvSpPr>
        <p:spPr bwMode="auto">
          <a:xfrm>
            <a:off x="4146949" y="4439843"/>
            <a:ext cx="183356" cy="94059"/>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06" name="object 102">
            <a:extLst>
              <a:ext uri="{FF2B5EF4-FFF2-40B4-BE49-F238E27FC236}">
                <a16:creationId xmlns:a16="http://schemas.microsoft.com/office/drawing/2014/main" xmlns="" id="{5B07EB7D-310A-4359-BF7F-350F8ED7FD54}"/>
              </a:ext>
            </a:extLst>
          </p:cNvPr>
          <p:cNvSpPr txBox="1"/>
          <p:nvPr/>
        </p:nvSpPr>
        <p:spPr>
          <a:xfrm>
            <a:off x="4341019" y="4411282"/>
            <a:ext cx="284570" cy="136095"/>
          </a:xfrm>
          <a:prstGeom prst="rect">
            <a:avLst/>
          </a:prstGeom>
        </p:spPr>
        <p:txBody>
          <a:bodyPr wrap="square" lIns="0" tIns="9049" rIns="0" bIns="0">
            <a:spAutoFit/>
          </a:bodyPr>
          <a:lstStyle/>
          <a:p>
            <a:pPr marL="9525" defTabSz="685800">
              <a:spcBef>
                <a:spcPts val="71"/>
              </a:spcBef>
              <a:defRPr/>
            </a:pPr>
            <a:r>
              <a:rPr sz="825" spc="-79" dirty="0">
                <a:solidFill>
                  <a:prstClr val="black"/>
                </a:solidFill>
                <a:latin typeface="Arial"/>
                <a:cs typeface="Arial"/>
              </a:rPr>
              <a:t>Ra</a:t>
            </a:r>
            <a:r>
              <a:rPr sz="825" spc="-64" dirty="0">
                <a:solidFill>
                  <a:prstClr val="black"/>
                </a:solidFill>
                <a:latin typeface="Arial"/>
                <a:cs typeface="Arial"/>
              </a:rPr>
              <a:t>n</a:t>
            </a:r>
            <a:r>
              <a:rPr sz="825" spc="-38" dirty="0">
                <a:solidFill>
                  <a:prstClr val="black"/>
                </a:solidFill>
                <a:latin typeface="Arial"/>
                <a:cs typeface="Arial"/>
              </a:rPr>
              <a:t>k</a:t>
            </a:r>
            <a:endParaRPr sz="825" dirty="0">
              <a:solidFill>
                <a:prstClr val="black"/>
              </a:solidFill>
              <a:latin typeface="Arial"/>
              <a:cs typeface="Arial"/>
            </a:endParaRPr>
          </a:p>
        </p:txBody>
      </p:sp>
      <p:sp>
        <p:nvSpPr>
          <p:cNvPr id="107" name="object 103">
            <a:extLst>
              <a:ext uri="{FF2B5EF4-FFF2-40B4-BE49-F238E27FC236}">
                <a16:creationId xmlns:a16="http://schemas.microsoft.com/office/drawing/2014/main" xmlns="" id="{FA6E6CF0-4028-4AA3-A025-D49FEBBA51AA}"/>
              </a:ext>
            </a:extLst>
          </p:cNvPr>
          <p:cNvSpPr>
            <a:spLocks noChangeArrowheads="1"/>
          </p:cNvSpPr>
          <p:nvPr/>
        </p:nvSpPr>
        <p:spPr bwMode="auto">
          <a:xfrm>
            <a:off x="4625590" y="4439843"/>
            <a:ext cx="182165" cy="94059"/>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85800"/>
            <a:endParaRPr lang="en-US" altLang="en-US" sz="1350">
              <a:solidFill>
                <a:prstClr val="black"/>
              </a:solidFill>
            </a:endParaRPr>
          </a:p>
        </p:txBody>
      </p:sp>
      <p:sp>
        <p:nvSpPr>
          <p:cNvPr id="108" name="object 104">
            <a:extLst>
              <a:ext uri="{FF2B5EF4-FFF2-40B4-BE49-F238E27FC236}">
                <a16:creationId xmlns:a16="http://schemas.microsoft.com/office/drawing/2014/main" xmlns="" id="{11235C34-FED5-4D6E-A37F-DD8FBC48D425}"/>
              </a:ext>
            </a:extLst>
          </p:cNvPr>
          <p:cNvSpPr txBox="1"/>
          <p:nvPr/>
        </p:nvSpPr>
        <p:spPr>
          <a:xfrm>
            <a:off x="4817269" y="4411282"/>
            <a:ext cx="360761" cy="136095"/>
          </a:xfrm>
          <a:prstGeom prst="rect">
            <a:avLst/>
          </a:prstGeom>
        </p:spPr>
        <p:txBody>
          <a:bodyPr wrap="square" lIns="0" tIns="9049" rIns="0" bIns="0">
            <a:spAutoFit/>
          </a:bodyPr>
          <a:lstStyle/>
          <a:p>
            <a:pPr marL="9525" defTabSz="685800">
              <a:spcBef>
                <a:spcPts val="71"/>
              </a:spcBef>
              <a:defRPr/>
            </a:pPr>
            <a:r>
              <a:rPr sz="825" spc="-127" dirty="0">
                <a:solidFill>
                  <a:prstClr val="black"/>
                </a:solidFill>
                <a:latin typeface="Arial"/>
                <a:cs typeface="Arial"/>
              </a:rPr>
              <a:t>S</a:t>
            </a:r>
            <a:r>
              <a:rPr sz="825" spc="-90" dirty="0">
                <a:solidFill>
                  <a:prstClr val="black"/>
                </a:solidFill>
                <a:latin typeface="Arial"/>
                <a:cs typeface="Arial"/>
              </a:rPr>
              <a:t>c</a:t>
            </a:r>
            <a:r>
              <a:rPr sz="825" spc="-26" dirty="0">
                <a:solidFill>
                  <a:prstClr val="black"/>
                </a:solidFill>
                <a:latin typeface="Arial"/>
                <a:cs typeface="Arial"/>
              </a:rPr>
              <a:t>o</a:t>
            </a:r>
            <a:r>
              <a:rPr sz="825" spc="-19" dirty="0">
                <a:solidFill>
                  <a:prstClr val="black"/>
                </a:solidFill>
                <a:latin typeface="Arial"/>
                <a:cs typeface="Arial"/>
              </a:rPr>
              <a:t>re</a:t>
            </a:r>
            <a:endParaRPr sz="825" dirty="0">
              <a:solidFill>
                <a:prstClr val="black"/>
              </a:solidFill>
              <a:latin typeface="Arial"/>
              <a:cs typeface="Arial"/>
            </a:endParaRPr>
          </a:p>
        </p:txBody>
      </p:sp>
      <p:sp>
        <p:nvSpPr>
          <p:cNvPr id="109" name="object 105">
            <a:extLst>
              <a:ext uri="{FF2B5EF4-FFF2-40B4-BE49-F238E27FC236}">
                <a16:creationId xmlns:a16="http://schemas.microsoft.com/office/drawing/2014/main" xmlns="" id="{3C5A8E65-74D6-47D5-AF44-5C81F0257A9B}"/>
              </a:ext>
            </a:extLst>
          </p:cNvPr>
          <p:cNvSpPr txBox="1"/>
          <p:nvPr/>
        </p:nvSpPr>
        <p:spPr>
          <a:xfrm>
            <a:off x="1438275" y="675476"/>
            <a:ext cx="6398428" cy="240931"/>
          </a:xfrm>
          <a:prstGeom prst="rect">
            <a:avLst/>
          </a:prstGeom>
        </p:spPr>
        <p:txBody>
          <a:bodyPr wrap="square" lIns="0" tIns="10001" rIns="0" bIns="0">
            <a:spAutoFit/>
          </a:bodyPr>
          <a:lstStyle/>
          <a:p>
            <a:pPr marL="9525" defTabSz="685800">
              <a:spcBef>
                <a:spcPts val="79"/>
              </a:spcBef>
              <a:defRPr/>
            </a:pPr>
            <a:r>
              <a:rPr sz="1500" b="1" spc="-68" dirty="0">
                <a:solidFill>
                  <a:prstClr val="black"/>
                </a:solidFill>
                <a:latin typeface="Arial" panose="020B0604020202020204" pitchFamily="34" charset="0"/>
                <a:cs typeface="Arial" panose="020B0604020202020204" pitchFamily="34" charset="0"/>
              </a:rPr>
              <a:t>Related </a:t>
            </a:r>
            <a:r>
              <a:rPr sz="1500" b="1" spc="-34" dirty="0">
                <a:solidFill>
                  <a:prstClr val="black"/>
                </a:solidFill>
                <a:latin typeface="Arial" panose="020B0604020202020204" pitchFamily="34" charset="0"/>
                <a:cs typeface="Arial" panose="020B0604020202020204" pitchFamily="34" charset="0"/>
              </a:rPr>
              <a:t>to </a:t>
            </a:r>
            <a:r>
              <a:rPr sz="1500" b="1" spc="-79" dirty="0">
                <a:solidFill>
                  <a:prstClr val="black"/>
                </a:solidFill>
                <a:latin typeface="Arial" panose="020B0604020202020204" pitchFamily="34" charset="0"/>
                <a:cs typeface="Arial" panose="020B0604020202020204" pitchFamily="34" charset="0"/>
              </a:rPr>
              <a:t>Competitiveness </a:t>
            </a:r>
            <a:r>
              <a:rPr sz="1500" b="1" spc="-64" dirty="0">
                <a:solidFill>
                  <a:prstClr val="black"/>
                </a:solidFill>
                <a:latin typeface="Arial" panose="020B0604020202020204" pitchFamily="34" charset="0"/>
                <a:cs typeface="Arial" panose="020B0604020202020204" pitchFamily="34" charset="0"/>
              </a:rPr>
              <a:t>Index, </a:t>
            </a:r>
            <a:r>
              <a:rPr sz="1500" b="1" spc="-71" dirty="0">
                <a:solidFill>
                  <a:prstClr val="black"/>
                </a:solidFill>
                <a:latin typeface="Arial" panose="020B0604020202020204" pitchFamily="34" charset="0"/>
                <a:cs typeface="Arial" panose="020B0604020202020204" pitchFamily="34" charset="0"/>
              </a:rPr>
              <a:t>Indonesia </a:t>
            </a:r>
            <a:r>
              <a:rPr sz="1500" b="1" spc="-101" dirty="0">
                <a:solidFill>
                  <a:prstClr val="black"/>
                </a:solidFill>
                <a:latin typeface="Arial" panose="020B0604020202020204" pitchFamily="34" charset="0"/>
                <a:cs typeface="Arial" panose="020B0604020202020204" pitchFamily="34" charset="0"/>
              </a:rPr>
              <a:t>is </a:t>
            </a:r>
            <a:r>
              <a:rPr sz="1500" b="1" spc="-71" dirty="0">
                <a:solidFill>
                  <a:prstClr val="black"/>
                </a:solidFill>
                <a:latin typeface="Arial" panose="020B0604020202020204" pitchFamily="34" charset="0"/>
                <a:cs typeface="Arial" panose="020B0604020202020204" pitchFamily="34" charset="0"/>
              </a:rPr>
              <a:t>improving</a:t>
            </a:r>
            <a:r>
              <a:rPr sz="1500" b="1" spc="-131" dirty="0">
                <a:solidFill>
                  <a:prstClr val="black"/>
                </a:solidFill>
                <a:latin typeface="Arial" panose="020B0604020202020204" pitchFamily="34" charset="0"/>
                <a:cs typeface="Arial" panose="020B0604020202020204" pitchFamily="34" charset="0"/>
              </a:rPr>
              <a:t> </a:t>
            </a:r>
            <a:r>
              <a:rPr sz="1500" b="1" spc="-71" dirty="0">
                <a:solidFill>
                  <a:prstClr val="black"/>
                </a:solidFill>
                <a:latin typeface="Arial" panose="020B0604020202020204" pitchFamily="34" charset="0"/>
                <a:cs typeface="Arial" panose="020B0604020202020204" pitchFamily="34" charset="0"/>
              </a:rPr>
              <a:t>significantly.</a:t>
            </a:r>
            <a:endParaRPr sz="1500" dirty="0">
              <a:solidFill>
                <a:prstClr val="black"/>
              </a:solidFill>
              <a:latin typeface="Arial" panose="020B0604020202020204" pitchFamily="34" charset="0"/>
              <a:cs typeface="Arial" panose="020B0604020202020204" pitchFamily="34" charset="0"/>
            </a:endParaRPr>
          </a:p>
        </p:txBody>
      </p:sp>
      <p:sp>
        <p:nvSpPr>
          <p:cNvPr id="110" name="object 106">
            <a:extLst>
              <a:ext uri="{FF2B5EF4-FFF2-40B4-BE49-F238E27FC236}">
                <a16:creationId xmlns:a16="http://schemas.microsoft.com/office/drawing/2014/main" xmlns="" id="{F20F5117-FBBE-4812-8E16-16EE11723F41}"/>
              </a:ext>
            </a:extLst>
          </p:cNvPr>
          <p:cNvSpPr txBox="1"/>
          <p:nvPr/>
        </p:nvSpPr>
        <p:spPr>
          <a:xfrm>
            <a:off x="202902" y="2122731"/>
            <a:ext cx="141064" cy="513341"/>
          </a:xfrm>
          <a:prstGeom prst="rect">
            <a:avLst/>
          </a:prstGeom>
        </p:spPr>
        <p:txBody>
          <a:bodyPr vert="vert270" lIns="0" tIns="0" rIns="0" bIns="0">
            <a:spAutoFit/>
          </a:bodyPr>
          <a:lstStyle/>
          <a:p>
            <a:pPr marL="9525" defTabSz="685800">
              <a:lnSpc>
                <a:spcPts val="1076"/>
              </a:lnSpc>
              <a:defRPr/>
            </a:pPr>
            <a:r>
              <a:rPr sz="1125" b="1" dirty="0">
                <a:solidFill>
                  <a:srgbClr val="6FAC46"/>
                </a:solidFill>
                <a:latin typeface="Arial"/>
                <a:cs typeface="Arial"/>
              </a:rPr>
              <a:t>RANK</a:t>
            </a:r>
            <a:endParaRPr sz="1125">
              <a:solidFill>
                <a:prstClr val="black"/>
              </a:solidFill>
              <a:latin typeface="Arial"/>
              <a:cs typeface="Arial"/>
            </a:endParaRPr>
          </a:p>
        </p:txBody>
      </p:sp>
      <p:sp>
        <p:nvSpPr>
          <p:cNvPr id="111" name="object 107">
            <a:extLst>
              <a:ext uri="{FF2B5EF4-FFF2-40B4-BE49-F238E27FC236}">
                <a16:creationId xmlns:a16="http://schemas.microsoft.com/office/drawing/2014/main" xmlns="" id="{A5C5FC17-F529-456F-8D85-F7C99DCD3A8F}"/>
              </a:ext>
            </a:extLst>
          </p:cNvPr>
          <p:cNvSpPr txBox="1"/>
          <p:nvPr/>
        </p:nvSpPr>
        <p:spPr>
          <a:xfrm>
            <a:off x="8784067" y="2276959"/>
            <a:ext cx="141064" cy="599593"/>
          </a:xfrm>
          <a:prstGeom prst="rect">
            <a:avLst/>
          </a:prstGeom>
        </p:spPr>
        <p:txBody>
          <a:bodyPr vert="vert270" wrap="square" lIns="0" tIns="0" rIns="0" bIns="0">
            <a:spAutoFit/>
          </a:bodyPr>
          <a:lstStyle/>
          <a:p>
            <a:pPr marL="9525" defTabSz="685800">
              <a:lnSpc>
                <a:spcPts val="1076"/>
              </a:lnSpc>
              <a:defRPr/>
            </a:pPr>
            <a:r>
              <a:rPr sz="1200" b="1" spc="-180" dirty="0">
                <a:solidFill>
                  <a:srgbClr val="44536A"/>
                </a:solidFill>
                <a:latin typeface="Arial"/>
                <a:cs typeface="Arial"/>
              </a:rPr>
              <a:t>SCORE</a:t>
            </a:r>
            <a:endParaRPr sz="1200" dirty="0">
              <a:solidFill>
                <a:prstClr val="black"/>
              </a:solidFill>
              <a:latin typeface="Arial"/>
              <a:cs typeface="Arial"/>
            </a:endParaRPr>
          </a:p>
        </p:txBody>
      </p:sp>
      <p:sp>
        <p:nvSpPr>
          <p:cNvPr id="112" name="Rectangle 111">
            <a:extLst>
              <a:ext uri="{FF2B5EF4-FFF2-40B4-BE49-F238E27FC236}">
                <a16:creationId xmlns:a16="http://schemas.microsoft.com/office/drawing/2014/main" xmlns="" id="{C12AFC6C-053D-4132-8DEA-008574D285BD}"/>
              </a:ext>
            </a:extLst>
          </p:cNvPr>
          <p:cNvSpPr/>
          <p:nvPr/>
        </p:nvSpPr>
        <p:spPr>
          <a:xfrm>
            <a:off x="2112185" y="4665109"/>
            <a:ext cx="5347933" cy="230832"/>
          </a:xfrm>
          <a:prstGeom prst="rect">
            <a:avLst/>
          </a:prstGeom>
        </p:spPr>
        <p:txBody>
          <a:bodyPr wrap="square">
            <a:spAutoFit/>
          </a:bodyPr>
          <a:lstStyle/>
          <a:p>
            <a:pPr defTabSz="685800">
              <a:defRPr/>
            </a:pPr>
            <a:r>
              <a:rPr lang="en-US" sz="900" dirty="0">
                <a:solidFill>
                  <a:prstClr val="black"/>
                </a:solidFill>
              </a:rPr>
              <a:t>TTCI WEF </a:t>
            </a:r>
            <a:r>
              <a:rPr lang="en-US" sz="900" dirty="0" err="1">
                <a:solidFill>
                  <a:prstClr val="black"/>
                </a:solidFill>
              </a:rPr>
              <a:t>dilaksanakan</a:t>
            </a:r>
            <a:r>
              <a:rPr lang="en-US" sz="900" dirty="0">
                <a:solidFill>
                  <a:prstClr val="black"/>
                </a:solidFill>
              </a:rPr>
              <a:t> 2 </a:t>
            </a:r>
            <a:r>
              <a:rPr lang="en-US" sz="900" dirty="0" err="1">
                <a:solidFill>
                  <a:prstClr val="black"/>
                </a:solidFill>
              </a:rPr>
              <a:t>tahun</a:t>
            </a:r>
            <a:r>
              <a:rPr lang="en-US" sz="900" dirty="0">
                <a:solidFill>
                  <a:prstClr val="black"/>
                </a:solidFill>
              </a:rPr>
              <a:t> </a:t>
            </a:r>
            <a:r>
              <a:rPr lang="en-US" sz="900" dirty="0" err="1">
                <a:solidFill>
                  <a:prstClr val="black"/>
                </a:solidFill>
              </a:rPr>
              <a:t>sekali</a:t>
            </a:r>
            <a:r>
              <a:rPr lang="en-US" sz="900" dirty="0">
                <a:solidFill>
                  <a:prstClr val="black"/>
                </a:solidFill>
              </a:rPr>
              <a:t> </a:t>
            </a:r>
            <a:r>
              <a:rPr lang="en-US" sz="900" dirty="0" err="1">
                <a:solidFill>
                  <a:prstClr val="black"/>
                </a:solidFill>
              </a:rPr>
              <a:t>Tahun</a:t>
            </a:r>
            <a:r>
              <a:rPr lang="en-US" sz="900" dirty="0">
                <a:solidFill>
                  <a:prstClr val="black"/>
                </a:solidFill>
              </a:rPr>
              <a:t> 2017 Indonesia </a:t>
            </a:r>
            <a:r>
              <a:rPr lang="en-US" sz="900" dirty="0" err="1">
                <a:solidFill>
                  <a:prstClr val="black"/>
                </a:solidFill>
              </a:rPr>
              <a:t>mendapat</a:t>
            </a:r>
            <a:r>
              <a:rPr lang="en-US" sz="900" dirty="0">
                <a:solidFill>
                  <a:prstClr val="black"/>
                </a:solidFill>
              </a:rPr>
              <a:t> </a:t>
            </a:r>
            <a:r>
              <a:rPr lang="en-US" sz="900" dirty="0" err="1">
                <a:solidFill>
                  <a:prstClr val="black"/>
                </a:solidFill>
              </a:rPr>
              <a:t>Peringkat</a:t>
            </a:r>
            <a:r>
              <a:rPr lang="en-US" sz="900" dirty="0">
                <a:solidFill>
                  <a:prstClr val="black"/>
                </a:solidFill>
              </a:rPr>
              <a:t> </a:t>
            </a:r>
            <a:r>
              <a:rPr lang="en-US" sz="900" dirty="0" err="1">
                <a:solidFill>
                  <a:prstClr val="black"/>
                </a:solidFill>
              </a:rPr>
              <a:t>ke</a:t>
            </a:r>
            <a:r>
              <a:rPr lang="en-US" sz="900" dirty="0">
                <a:solidFill>
                  <a:prstClr val="black"/>
                </a:solidFill>
              </a:rPr>
              <a:t> 42</a:t>
            </a:r>
          </a:p>
        </p:txBody>
      </p:sp>
    </p:spTree>
    <p:extLst>
      <p:ext uri="{BB962C8B-B14F-4D97-AF65-F5344CB8AC3E}">
        <p14:creationId xmlns:p14="http://schemas.microsoft.com/office/powerpoint/2010/main" val="4640622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F6C37EF6-34A1-47AC-8A8A-92AF05142901}"/>
              </a:ext>
            </a:extLst>
          </p:cNvPr>
          <p:cNvSpPr>
            <a:spLocks noGrp="1"/>
          </p:cNvSpPr>
          <p:nvPr>
            <p:ph type="sldNum" sz="quarter" idx="10"/>
          </p:nvPr>
        </p:nvSpPr>
        <p:spPr/>
        <p:txBody>
          <a:bodyPr/>
          <a:lstStyle/>
          <a:p>
            <a:pPr>
              <a:defRPr/>
            </a:pPr>
            <a:fld id="{70ADE3BD-14F6-E248-81BB-AD56D6E7C095}" type="slidenum">
              <a:rPr lang="id-ID" smtClean="0"/>
              <a:pPr>
                <a:defRPr/>
              </a:pPr>
              <a:t>33</a:t>
            </a:fld>
            <a:endParaRPr lang="id-ID"/>
          </a:p>
        </p:txBody>
      </p:sp>
      <p:sp>
        <p:nvSpPr>
          <p:cNvPr id="6" name="TextBox 5">
            <a:extLst>
              <a:ext uri="{FF2B5EF4-FFF2-40B4-BE49-F238E27FC236}">
                <a16:creationId xmlns:a16="http://schemas.microsoft.com/office/drawing/2014/main" xmlns="" id="{E362AE07-FB11-42AF-B16B-1954FCC03DE0}"/>
              </a:ext>
            </a:extLst>
          </p:cNvPr>
          <p:cNvSpPr txBox="1"/>
          <p:nvPr/>
        </p:nvSpPr>
        <p:spPr>
          <a:xfrm>
            <a:off x="179514" y="4876006"/>
            <a:ext cx="3134086" cy="261560"/>
          </a:xfrm>
          <a:prstGeom prst="rect">
            <a:avLst/>
          </a:prstGeom>
          <a:noFill/>
        </p:spPr>
        <p:txBody>
          <a:bodyPr wrap="none" lIns="91388" tIns="45695" rIns="91388" bIns="45695">
            <a:spAutoFit/>
          </a:bodyPr>
          <a:lstStyle/>
          <a:p>
            <a:pPr defTabSz="685800"/>
            <a:r>
              <a:rPr lang="en-GB" sz="1100" dirty="0">
                <a:solidFill>
                  <a:prstClr val="black"/>
                </a:solidFill>
                <a:cs typeface="Arial" pitchFamily="34" charset="0"/>
              </a:rPr>
              <a:t>Source : </a:t>
            </a:r>
            <a:r>
              <a:rPr lang="en-GB" sz="1100" i="1" dirty="0">
                <a:solidFill>
                  <a:prstClr val="black"/>
                </a:solidFill>
                <a:cs typeface="Arial" pitchFamily="34" charset="0"/>
              </a:rPr>
              <a:t>World Economic Forum (WEF), 201</a:t>
            </a:r>
            <a:r>
              <a:rPr lang="id-ID" sz="1100" i="1" dirty="0">
                <a:solidFill>
                  <a:prstClr val="black"/>
                </a:solidFill>
                <a:cs typeface="Arial" pitchFamily="34" charset="0"/>
              </a:rPr>
              <a:t>7</a:t>
            </a:r>
            <a:r>
              <a:rPr lang="en-GB" sz="1100" i="1" dirty="0">
                <a:solidFill>
                  <a:prstClr val="black"/>
                </a:solidFill>
                <a:cs typeface="Arial" pitchFamily="34" charset="0"/>
              </a:rPr>
              <a:t>. </a:t>
            </a:r>
          </a:p>
        </p:txBody>
      </p:sp>
      <p:sp>
        <p:nvSpPr>
          <p:cNvPr id="7" name="Text Box 48">
            <a:extLst>
              <a:ext uri="{FF2B5EF4-FFF2-40B4-BE49-F238E27FC236}">
                <a16:creationId xmlns:a16="http://schemas.microsoft.com/office/drawing/2014/main" xmlns="" id="{FB6D8223-AF4A-40E6-B577-041DAB0A96A5}"/>
              </a:ext>
            </a:extLst>
          </p:cNvPr>
          <p:cNvSpPr txBox="1">
            <a:spLocks noChangeArrowheads="1"/>
          </p:cNvSpPr>
          <p:nvPr/>
        </p:nvSpPr>
        <p:spPr bwMode="auto">
          <a:xfrm>
            <a:off x="147675" y="630575"/>
            <a:ext cx="9125692" cy="40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94" tIns="45606" rIns="91194" bIns="45606">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685800">
              <a:lnSpc>
                <a:spcPct val="70000"/>
              </a:lnSpc>
              <a:spcBef>
                <a:spcPct val="50000"/>
              </a:spcBef>
            </a:pPr>
            <a:r>
              <a:rPr lang="en-US" b="1" dirty="0" err="1">
                <a:solidFill>
                  <a:prstClr val="black"/>
                </a:solidFill>
                <a:ea typeface="MS PGothic" panose="020B0600070205080204" pitchFamily="34" charset="-128"/>
                <a:cs typeface="Calibri" panose="020F0502020204030204" pitchFamily="34" charset="0"/>
              </a:rPr>
              <a:t>Menurut</a:t>
            </a:r>
            <a:r>
              <a:rPr lang="en-US" b="1" dirty="0">
                <a:solidFill>
                  <a:prstClr val="black"/>
                </a:solidFill>
                <a:ea typeface="MS PGothic" panose="020B0600070205080204" pitchFamily="34" charset="-128"/>
                <a:cs typeface="Calibri" panose="020F0502020204030204" pitchFamily="34" charset="0"/>
              </a:rPr>
              <a:t> Travel and Tourism Competitiveness Report 201</a:t>
            </a:r>
            <a:r>
              <a:rPr lang="id-ID" b="1" dirty="0">
                <a:solidFill>
                  <a:prstClr val="black"/>
                </a:solidFill>
                <a:ea typeface="MS PGothic" panose="020B0600070205080204" pitchFamily="34" charset="-128"/>
                <a:cs typeface="Calibri" panose="020F0502020204030204" pitchFamily="34" charset="0"/>
              </a:rPr>
              <a:t>7</a:t>
            </a:r>
            <a:r>
              <a:rPr lang="en-US" b="1" dirty="0">
                <a:solidFill>
                  <a:prstClr val="black"/>
                </a:solidFill>
                <a:ea typeface="MS PGothic" panose="020B0600070205080204" pitchFamily="34" charset="-128"/>
                <a:cs typeface="Calibri" panose="020F0502020204030204" pitchFamily="34" charset="0"/>
              </a:rPr>
              <a:t> </a:t>
            </a:r>
            <a:r>
              <a:rPr lang="en-US" b="1" dirty="0" err="1">
                <a:solidFill>
                  <a:prstClr val="black"/>
                </a:solidFill>
                <a:ea typeface="MS PGothic" panose="020B0600070205080204" pitchFamily="34" charset="-128"/>
                <a:cs typeface="Calibri" panose="020F0502020204030204" pitchFamily="34" charset="0"/>
              </a:rPr>
              <a:t>oleh</a:t>
            </a:r>
            <a:r>
              <a:rPr lang="en-US" b="1" dirty="0">
                <a:solidFill>
                  <a:prstClr val="black"/>
                </a:solidFill>
                <a:ea typeface="MS PGothic" panose="020B0600070205080204" pitchFamily="34" charset="-128"/>
                <a:cs typeface="Calibri" panose="020F0502020204030204" pitchFamily="34" charset="0"/>
              </a:rPr>
              <a:t> World Economic Forum (WEF), di ASEAN, Indonesia </a:t>
            </a:r>
            <a:r>
              <a:rPr lang="en-US" b="1" dirty="0" err="1">
                <a:solidFill>
                  <a:prstClr val="black"/>
                </a:solidFill>
                <a:ea typeface="MS PGothic" panose="020B0600070205080204" pitchFamily="34" charset="-128"/>
                <a:cs typeface="Calibri" panose="020F0502020204030204" pitchFamily="34" charset="0"/>
              </a:rPr>
              <a:t>peringkat</a:t>
            </a:r>
            <a:r>
              <a:rPr lang="en-US" b="1" dirty="0">
                <a:solidFill>
                  <a:prstClr val="black"/>
                </a:solidFill>
                <a:ea typeface="MS PGothic" panose="020B0600070205080204" pitchFamily="34" charset="-128"/>
                <a:cs typeface="Calibri" panose="020F0502020204030204" pitchFamily="34" charset="0"/>
              </a:rPr>
              <a:t> 4 </a:t>
            </a:r>
            <a:r>
              <a:rPr lang="en-US" b="1" dirty="0" err="1">
                <a:solidFill>
                  <a:prstClr val="black"/>
                </a:solidFill>
                <a:ea typeface="MS PGothic" panose="020B0600070205080204" pitchFamily="34" charset="-128"/>
                <a:cs typeface="Calibri" panose="020F0502020204030204" pitchFamily="34" charset="0"/>
              </a:rPr>
              <a:t>setelah</a:t>
            </a:r>
            <a:r>
              <a:rPr lang="en-US" b="1" dirty="0">
                <a:solidFill>
                  <a:prstClr val="black"/>
                </a:solidFill>
                <a:ea typeface="MS PGothic" panose="020B0600070205080204" pitchFamily="34" charset="-128"/>
                <a:cs typeface="Calibri" panose="020F0502020204030204" pitchFamily="34" charset="0"/>
              </a:rPr>
              <a:t> </a:t>
            </a:r>
            <a:r>
              <a:rPr lang="en-US" b="1" dirty="0" err="1">
                <a:solidFill>
                  <a:prstClr val="black"/>
                </a:solidFill>
                <a:ea typeface="MS PGothic" panose="020B0600070205080204" pitchFamily="34" charset="-128"/>
                <a:cs typeface="Calibri" panose="020F0502020204030204" pitchFamily="34" charset="0"/>
              </a:rPr>
              <a:t>Singapura</a:t>
            </a:r>
            <a:r>
              <a:rPr lang="en-US" b="1" dirty="0">
                <a:solidFill>
                  <a:prstClr val="black"/>
                </a:solidFill>
                <a:ea typeface="MS PGothic" panose="020B0600070205080204" pitchFamily="34" charset="-128"/>
                <a:cs typeface="Calibri" panose="020F0502020204030204" pitchFamily="34" charset="0"/>
              </a:rPr>
              <a:t>, Malaysia, </a:t>
            </a:r>
            <a:r>
              <a:rPr lang="en-US" b="1" dirty="0" err="1">
                <a:solidFill>
                  <a:prstClr val="black"/>
                </a:solidFill>
                <a:ea typeface="MS PGothic" panose="020B0600070205080204" pitchFamily="34" charset="-128"/>
                <a:cs typeface="Calibri" panose="020F0502020204030204" pitchFamily="34" charset="0"/>
              </a:rPr>
              <a:t>dan</a:t>
            </a:r>
            <a:r>
              <a:rPr lang="en-US" b="1" dirty="0">
                <a:solidFill>
                  <a:prstClr val="black"/>
                </a:solidFill>
                <a:ea typeface="MS PGothic" panose="020B0600070205080204" pitchFamily="34" charset="-128"/>
                <a:cs typeface="Calibri" panose="020F0502020204030204" pitchFamily="34" charset="0"/>
              </a:rPr>
              <a:t> Thailand</a:t>
            </a:r>
          </a:p>
        </p:txBody>
      </p:sp>
      <p:sp>
        <p:nvSpPr>
          <p:cNvPr id="8" name="Rectangle 7">
            <a:extLst>
              <a:ext uri="{FF2B5EF4-FFF2-40B4-BE49-F238E27FC236}">
                <a16:creationId xmlns:a16="http://schemas.microsoft.com/office/drawing/2014/main" xmlns="" id="{4B493E76-FFC9-4D2B-A872-83454F7B633D}"/>
              </a:ext>
            </a:extLst>
          </p:cNvPr>
          <p:cNvSpPr/>
          <p:nvPr/>
        </p:nvSpPr>
        <p:spPr>
          <a:xfrm>
            <a:off x="3724401" y="4905220"/>
            <a:ext cx="395342" cy="160268"/>
          </a:xfrm>
          <a:prstGeom prst="rect">
            <a:avLst/>
          </a:prstGeom>
          <a:solidFill>
            <a:srgbClr val="00B0F0"/>
          </a:solidFill>
          <a:ln w="12700" cap="flat" cmpd="sng" algn="ctr">
            <a:noFill/>
            <a:prstDash val="solid"/>
            <a:miter lim="800000"/>
          </a:ln>
          <a:effectLst/>
        </p:spPr>
        <p:txBody>
          <a:bodyPr lIns="91388" tIns="45695" rIns="91388" bIns="45695" rtlCol="0" anchor="ctr"/>
          <a:lstStyle/>
          <a:p>
            <a:pPr algn="ctr" defTabSz="685800">
              <a:defRPr/>
            </a:pPr>
            <a:endParaRPr lang="id-ID" sz="1900" kern="0">
              <a:solidFill>
                <a:prstClr val="white"/>
              </a:solidFill>
            </a:endParaRPr>
          </a:p>
        </p:txBody>
      </p:sp>
      <p:sp>
        <p:nvSpPr>
          <p:cNvPr id="9" name="Rectangle 8">
            <a:extLst>
              <a:ext uri="{FF2B5EF4-FFF2-40B4-BE49-F238E27FC236}">
                <a16:creationId xmlns:a16="http://schemas.microsoft.com/office/drawing/2014/main" xmlns="" id="{888BEB4D-D4C5-4559-8768-5014338355C0}"/>
              </a:ext>
            </a:extLst>
          </p:cNvPr>
          <p:cNvSpPr/>
          <p:nvPr/>
        </p:nvSpPr>
        <p:spPr>
          <a:xfrm>
            <a:off x="5671297" y="4931762"/>
            <a:ext cx="395342" cy="160268"/>
          </a:xfrm>
          <a:prstGeom prst="rect">
            <a:avLst/>
          </a:prstGeom>
          <a:solidFill>
            <a:srgbClr val="FF0000"/>
          </a:solidFill>
          <a:ln w="12700" cap="flat" cmpd="sng" algn="ctr">
            <a:noFill/>
            <a:prstDash val="solid"/>
            <a:miter lim="800000"/>
          </a:ln>
          <a:effectLst/>
        </p:spPr>
        <p:txBody>
          <a:bodyPr lIns="91388" tIns="45695" rIns="91388" bIns="45695" rtlCol="0" anchor="ctr"/>
          <a:lstStyle/>
          <a:p>
            <a:pPr algn="ctr" defTabSz="685800">
              <a:defRPr/>
            </a:pPr>
            <a:endParaRPr lang="id-ID" sz="1900" kern="0">
              <a:solidFill>
                <a:prstClr val="white"/>
              </a:solidFill>
            </a:endParaRPr>
          </a:p>
        </p:txBody>
      </p:sp>
      <p:sp>
        <p:nvSpPr>
          <p:cNvPr id="10" name="Rectangle 9">
            <a:extLst>
              <a:ext uri="{FF2B5EF4-FFF2-40B4-BE49-F238E27FC236}">
                <a16:creationId xmlns:a16="http://schemas.microsoft.com/office/drawing/2014/main" xmlns="" id="{4DF3436E-1D3A-46F0-AFF8-FB92F7E18AA2}"/>
              </a:ext>
            </a:extLst>
          </p:cNvPr>
          <p:cNvSpPr/>
          <p:nvPr/>
        </p:nvSpPr>
        <p:spPr>
          <a:xfrm>
            <a:off x="4053490" y="4911552"/>
            <a:ext cx="1190670" cy="235399"/>
          </a:xfrm>
          <a:prstGeom prst="rect">
            <a:avLst/>
          </a:prstGeom>
        </p:spPr>
        <p:txBody>
          <a:bodyPr wrap="none" lIns="91388" tIns="45695" rIns="91388" bIns="45695">
            <a:spAutoFit/>
          </a:bodyPr>
          <a:lstStyle/>
          <a:p>
            <a:pPr defTabSz="685800" fontAlgn="ctr">
              <a:lnSpc>
                <a:spcPct val="70000"/>
              </a:lnSpc>
            </a:pPr>
            <a:r>
              <a:rPr lang="id-ID" sz="1200" dirty="0">
                <a:solidFill>
                  <a:prstClr val="black"/>
                </a:solidFill>
                <a:cs typeface="Arial" pitchFamily="34" charset="0"/>
              </a:rPr>
              <a:t>:  </a:t>
            </a:r>
            <a:r>
              <a:rPr lang="en-US" sz="1200" dirty="0">
                <a:solidFill>
                  <a:prstClr val="black"/>
                </a:solidFill>
                <a:cs typeface="Arial" pitchFamily="34" charset="0"/>
              </a:rPr>
              <a:t>T</a:t>
            </a:r>
            <a:r>
              <a:rPr lang="id-ID" sz="1200" dirty="0">
                <a:solidFill>
                  <a:prstClr val="black"/>
                </a:solidFill>
                <a:cs typeface="Arial" pitchFamily="34" charset="0"/>
              </a:rPr>
              <a:t>op 3 (Rank)</a:t>
            </a:r>
            <a:endParaRPr lang="en-US" sz="1200" b="1" dirty="0">
              <a:solidFill>
                <a:prstClr val="black"/>
              </a:solidFill>
              <a:cs typeface="Arial" pitchFamily="34" charset="0"/>
            </a:endParaRPr>
          </a:p>
        </p:txBody>
      </p:sp>
      <p:sp>
        <p:nvSpPr>
          <p:cNvPr id="11" name="Rectangle 10">
            <a:extLst>
              <a:ext uri="{FF2B5EF4-FFF2-40B4-BE49-F238E27FC236}">
                <a16:creationId xmlns:a16="http://schemas.microsoft.com/office/drawing/2014/main" xmlns="" id="{5B98D9CE-2B16-47C0-AC3D-E5BD186B8174}"/>
              </a:ext>
            </a:extLst>
          </p:cNvPr>
          <p:cNvSpPr/>
          <p:nvPr/>
        </p:nvSpPr>
        <p:spPr>
          <a:xfrm>
            <a:off x="6007029" y="4886115"/>
            <a:ext cx="1433301" cy="235399"/>
          </a:xfrm>
          <a:prstGeom prst="rect">
            <a:avLst/>
          </a:prstGeom>
        </p:spPr>
        <p:txBody>
          <a:bodyPr wrap="none" lIns="91388" tIns="45695" rIns="91388" bIns="45695">
            <a:spAutoFit/>
          </a:bodyPr>
          <a:lstStyle/>
          <a:p>
            <a:pPr defTabSz="685800" fontAlgn="ctr">
              <a:lnSpc>
                <a:spcPct val="70000"/>
              </a:lnSpc>
            </a:pPr>
            <a:r>
              <a:rPr lang="id-ID" sz="1200" dirty="0">
                <a:solidFill>
                  <a:prstClr val="black"/>
                </a:solidFill>
                <a:cs typeface="Arial" pitchFamily="34" charset="0"/>
              </a:rPr>
              <a:t>:  </a:t>
            </a:r>
            <a:r>
              <a:rPr lang="en-US" sz="1200" dirty="0">
                <a:solidFill>
                  <a:prstClr val="black"/>
                </a:solidFill>
                <a:cs typeface="Arial" pitchFamily="34" charset="0"/>
              </a:rPr>
              <a:t>B</a:t>
            </a:r>
            <a:r>
              <a:rPr lang="id-ID" sz="1200" dirty="0">
                <a:solidFill>
                  <a:prstClr val="black"/>
                </a:solidFill>
                <a:cs typeface="Arial" pitchFamily="34" charset="0"/>
              </a:rPr>
              <a:t>ottom 3 (Rank)</a:t>
            </a:r>
            <a:endParaRPr lang="en-US" sz="1200" b="1" dirty="0">
              <a:solidFill>
                <a:prstClr val="black"/>
              </a:solidFill>
              <a:cs typeface="Arial" pitchFamily="34" charset="0"/>
            </a:endParaRPr>
          </a:p>
        </p:txBody>
      </p:sp>
      <p:graphicFrame>
        <p:nvGraphicFramePr>
          <p:cNvPr id="12" name="Table 11">
            <a:extLst>
              <a:ext uri="{FF2B5EF4-FFF2-40B4-BE49-F238E27FC236}">
                <a16:creationId xmlns:a16="http://schemas.microsoft.com/office/drawing/2014/main" xmlns="" id="{4ADFB155-5B24-4112-9535-E8DB0C7E82C2}"/>
              </a:ext>
            </a:extLst>
          </p:cNvPr>
          <p:cNvGraphicFramePr>
            <a:graphicFrameLocks noGrp="1"/>
          </p:cNvGraphicFramePr>
          <p:nvPr>
            <p:extLst>
              <p:ext uri="{D42A27DB-BD31-4B8C-83A1-F6EECF244321}">
                <p14:modId xmlns:p14="http://schemas.microsoft.com/office/powerpoint/2010/main" val="376527446"/>
              </p:ext>
            </p:extLst>
          </p:nvPr>
        </p:nvGraphicFramePr>
        <p:xfrm>
          <a:off x="251521" y="1276951"/>
          <a:ext cx="8699829" cy="3402377"/>
        </p:xfrm>
        <a:graphic>
          <a:graphicData uri="http://schemas.openxmlformats.org/drawingml/2006/table">
            <a:tbl>
              <a:tblPr/>
              <a:tblGrid>
                <a:gridCol w="3732309">
                  <a:extLst>
                    <a:ext uri="{9D8B030D-6E8A-4147-A177-3AD203B41FA5}">
                      <a16:colId xmlns:a16="http://schemas.microsoft.com/office/drawing/2014/main" xmlns="" val="20000"/>
                    </a:ext>
                  </a:extLst>
                </a:gridCol>
                <a:gridCol w="620940">
                  <a:extLst>
                    <a:ext uri="{9D8B030D-6E8A-4147-A177-3AD203B41FA5}">
                      <a16:colId xmlns:a16="http://schemas.microsoft.com/office/drawing/2014/main" xmlns="" val="20001"/>
                    </a:ext>
                  </a:extLst>
                </a:gridCol>
                <a:gridCol w="620940">
                  <a:extLst>
                    <a:ext uri="{9D8B030D-6E8A-4147-A177-3AD203B41FA5}">
                      <a16:colId xmlns:a16="http://schemas.microsoft.com/office/drawing/2014/main" xmlns="" val="20002"/>
                    </a:ext>
                  </a:extLst>
                </a:gridCol>
                <a:gridCol w="620940">
                  <a:extLst>
                    <a:ext uri="{9D8B030D-6E8A-4147-A177-3AD203B41FA5}">
                      <a16:colId xmlns:a16="http://schemas.microsoft.com/office/drawing/2014/main" xmlns="" val="20003"/>
                    </a:ext>
                  </a:extLst>
                </a:gridCol>
                <a:gridCol w="620940">
                  <a:extLst>
                    <a:ext uri="{9D8B030D-6E8A-4147-A177-3AD203B41FA5}">
                      <a16:colId xmlns:a16="http://schemas.microsoft.com/office/drawing/2014/main" xmlns="" val="20004"/>
                    </a:ext>
                  </a:extLst>
                </a:gridCol>
                <a:gridCol w="620940">
                  <a:extLst>
                    <a:ext uri="{9D8B030D-6E8A-4147-A177-3AD203B41FA5}">
                      <a16:colId xmlns:a16="http://schemas.microsoft.com/office/drawing/2014/main" xmlns="" val="20005"/>
                    </a:ext>
                  </a:extLst>
                </a:gridCol>
                <a:gridCol w="620940">
                  <a:extLst>
                    <a:ext uri="{9D8B030D-6E8A-4147-A177-3AD203B41FA5}">
                      <a16:colId xmlns:a16="http://schemas.microsoft.com/office/drawing/2014/main" xmlns="" val="20006"/>
                    </a:ext>
                  </a:extLst>
                </a:gridCol>
                <a:gridCol w="620940">
                  <a:extLst>
                    <a:ext uri="{9D8B030D-6E8A-4147-A177-3AD203B41FA5}">
                      <a16:colId xmlns:a16="http://schemas.microsoft.com/office/drawing/2014/main" xmlns="" val="20007"/>
                    </a:ext>
                  </a:extLst>
                </a:gridCol>
                <a:gridCol w="620940">
                  <a:extLst>
                    <a:ext uri="{9D8B030D-6E8A-4147-A177-3AD203B41FA5}">
                      <a16:colId xmlns:a16="http://schemas.microsoft.com/office/drawing/2014/main" xmlns="" val="20008"/>
                    </a:ext>
                  </a:extLst>
                </a:gridCol>
              </a:tblGrid>
              <a:tr h="143265">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r>
                        <a:rPr lang="en-US" sz="1200" b="1" i="0" u="none" strike="noStrike" dirty="0">
                          <a:solidFill>
                            <a:sysClr val="windowText" lastClr="000000"/>
                          </a:solidFill>
                          <a:effectLst/>
                          <a:latin typeface="Calibri"/>
                        </a:rPr>
                        <a:t>INDEX - SUBINDEX </a:t>
                      </a:r>
                      <a:r>
                        <a:rPr lang="mr-IN" sz="1200" b="1" i="0" u="none" strike="noStrike" dirty="0">
                          <a:solidFill>
                            <a:sysClr val="windowText" lastClr="000000"/>
                          </a:solidFill>
                          <a:effectLst/>
                          <a:latin typeface="Calibri"/>
                        </a:rPr>
                        <a:t>–</a:t>
                      </a:r>
                      <a:r>
                        <a:rPr lang="en-US" sz="1200" b="1" i="0" u="none" strike="noStrike" dirty="0">
                          <a:solidFill>
                            <a:sysClr val="windowText" lastClr="000000"/>
                          </a:solidFill>
                          <a:effectLst/>
                          <a:latin typeface="Calibri"/>
                        </a:rPr>
                        <a:t> Pillars</a:t>
                      </a:r>
                    </a:p>
                  </a:txBody>
                  <a:tcPr marL="3600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INDONESIA</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SINGAPORE</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MALAYSIA</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THAILAND</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VIETNAM</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PHILIPPINES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LAO PDR</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CAMBODIA</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0"/>
                  </a:ext>
                </a:extLst>
              </a:tr>
              <a:tr h="143265">
                <a:tc vMerge="1">
                  <a:txBody>
                    <a:bodyPr/>
                    <a:lstStyle/>
                    <a:p>
                      <a:pPr algn="l" fontAlgn="b"/>
                      <a:endParaRPr lang="sk-SK" sz="1000" b="0" i="0" u="none" strike="noStrike" dirty="0">
                        <a:solidFill>
                          <a:srgbClr val="FFFFFF"/>
                        </a:solidFill>
                        <a:effectLst/>
                        <a:latin typeface="Calibri"/>
                      </a:endParaRPr>
                    </a:p>
                  </a:txBody>
                  <a:tcPr marL="0" marR="0"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80808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700" b="1" i="0" u="none" strike="noStrike" dirty="0">
                          <a:solidFill>
                            <a:sysClr val="windowText" lastClr="000000"/>
                          </a:solidFill>
                          <a:effectLst/>
                          <a:latin typeface="Calibri"/>
                        </a:rPr>
                        <a:t>Rank</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1"/>
                  </a:ext>
                </a:extLst>
              </a:tr>
              <a:tr h="1671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r>
                        <a:rPr lang="en-US" sz="900" b="1" i="0" u="none" strike="noStrike" dirty="0">
                          <a:solidFill>
                            <a:srgbClr val="000000"/>
                          </a:solidFill>
                          <a:effectLst/>
                          <a:latin typeface="Calibri"/>
                        </a:rPr>
                        <a:t>TRAVEL &amp; TOURISM COMPETITIVENESS INDEX</a:t>
                      </a:r>
                    </a:p>
                  </a:txBody>
                  <a:tcPr marL="3600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dirty="0">
                          <a:solidFill>
                            <a:srgbClr val="000000"/>
                          </a:solidFill>
                          <a:effectLst/>
                          <a:latin typeface="Calibri"/>
                        </a:rPr>
                        <a:t>42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dirty="0">
                          <a:solidFill>
                            <a:schemeClr val="tx1"/>
                          </a:solidFill>
                          <a:effectLst/>
                          <a:latin typeface="Calibri"/>
                        </a:rPr>
                        <a:t>13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a:solidFill>
                            <a:schemeClr val="tx1"/>
                          </a:solidFill>
                          <a:effectLst/>
                          <a:latin typeface="Calibri"/>
                        </a:rPr>
                        <a:t>26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1" i="0" u="none" strike="noStrike" dirty="0">
                          <a:solidFill>
                            <a:schemeClr val="tx1"/>
                          </a:solidFill>
                          <a:effectLst/>
                          <a:latin typeface="Calibri"/>
                        </a:rPr>
                        <a:t>34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a:solidFill>
                            <a:schemeClr val="tx1"/>
                          </a:solidFill>
                          <a:effectLst/>
                          <a:latin typeface="Calibri"/>
                        </a:rPr>
                        <a:t>67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1" i="0" u="none" strike="noStrike">
                          <a:solidFill>
                            <a:schemeClr val="tx1"/>
                          </a:solidFill>
                          <a:effectLst/>
                          <a:latin typeface="Calibri"/>
                        </a:rPr>
                        <a:t>79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1" i="0" u="none" strike="noStrike">
                          <a:solidFill>
                            <a:schemeClr val="tx1"/>
                          </a:solidFill>
                          <a:effectLst/>
                          <a:latin typeface="Calibri"/>
                        </a:rPr>
                        <a:t>94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1" i="0" u="none" strike="noStrike" dirty="0">
                          <a:solidFill>
                            <a:schemeClr val="tx1"/>
                          </a:solidFill>
                          <a:effectLst/>
                          <a:latin typeface="Calibri"/>
                        </a:rPr>
                        <a:t>101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2"/>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85738" lvl="0" indent="0" algn="l" fontAlgn="b"/>
                      <a:r>
                        <a:rPr lang="en-US" sz="900" b="1" i="1" u="none" strike="noStrike" dirty="0">
                          <a:solidFill>
                            <a:srgbClr val="000000"/>
                          </a:solidFill>
                          <a:effectLst/>
                          <a:latin typeface="Calibri"/>
                        </a:rPr>
                        <a:t>ENABLING ENVIRONMENT </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1" i="1" u="none" strike="noStrike" dirty="0">
                          <a:solidFill>
                            <a:srgbClr val="000000"/>
                          </a:solidFill>
                          <a:effectLst/>
                          <a:latin typeface="Calibri"/>
                        </a:rPr>
                        <a:t>87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35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73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a:solidFill>
                            <a:schemeClr val="tx1"/>
                          </a:solidFill>
                          <a:effectLst/>
                          <a:latin typeface="Calibri"/>
                        </a:rPr>
                        <a:t>66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a:solidFill>
                            <a:schemeClr val="tx1"/>
                          </a:solidFill>
                          <a:effectLst/>
                          <a:latin typeface="Calibri"/>
                        </a:rPr>
                        <a:t>98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1" i="1" u="none" strike="noStrike">
                          <a:solidFill>
                            <a:schemeClr val="tx1"/>
                          </a:solidFill>
                          <a:effectLst/>
                          <a:latin typeface="Calibri"/>
                        </a:rPr>
                        <a:t>89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107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3"/>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rgbClr val="000000"/>
                          </a:solidFill>
                          <a:effectLst/>
                          <a:latin typeface="Calibri"/>
                        </a:rPr>
                        <a:t>Business Environment</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rgbClr val="000000"/>
                          </a:solidFill>
                          <a:effectLst/>
                          <a:latin typeface="Calibri"/>
                        </a:rPr>
                        <a:t>60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17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45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68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a:solidFill>
                            <a:schemeClr val="tx1"/>
                          </a:solidFill>
                          <a:effectLst/>
                          <a:latin typeface="Calibri"/>
                        </a:rPr>
                        <a:t>82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47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125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4"/>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ysClr val="windowText" lastClr="000000"/>
                          </a:solidFill>
                          <a:effectLst/>
                          <a:latin typeface="Calibri"/>
                        </a:rPr>
                        <a:t>Safety &amp; Security</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0" u="none" strike="noStrike" dirty="0">
                          <a:solidFill>
                            <a:sysClr val="windowText" lastClr="000000"/>
                          </a:solidFill>
                          <a:effectLst/>
                          <a:latin typeface="Calibri"/>
                        </a:rPr>
                        <a:t>91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41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118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dirty="0">
                          <a:solidFill>
                            <a:schemeClr val="tx1"/>
                          </a:solidFill>
                          <a:effectLst/>
                          <a:latin typeface="Calibri"/>
                        </a:rPr>
                        <a:t>57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tr-TR" sz="900" b="0" i="0" u="none" strike="noStrike" dirty="0">
                          <a:solidFill>
                            <a:schemeClr val="tx1"/>
                          </a:solidFill>
                          <a:effectLst/>
                          <a:latin typeface="Calibri"/>
                        </a:rPr>
                        <a:t>126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66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a:solidFill>
                            <a:schemeClr val="tx1"/>
                          </a:solidFill>
                          <a:effectLst/>
                          <a:latin typeface="Calibri"/>
                        </a:rPr>
                        <a:t>88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5"/>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bg1"/>
                          </a:solidFill>
                          <a:effectLst/>
                          <a:latin typeface="Calibri"/>
                        </a:rPr>
                        <a:t>Health &amp; Hygiene</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dirty="0">
                          <a:solidFill>
                            <a:schemeClr val="bg1"/>
                          </a:solidFill>
                          <a:effectLst/>
                          <a:latin typeface="Calibri"/>
                        </a:rPr>
                        <a:t>108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62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uk-UA" sz="900" b="0" i="0" u="none" strike="noStrike" dirty="0">
                          <a:solidFill>
                            <a:schemeClr val="tx1"/>
                          </a:solidFill>
                          <a:effectLst/>
                          <a:latin typeface="Calibri"/>
                        </a:rPr>
                        <a:t>77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90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82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92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106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109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6"/>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rgbClr val="000000"/>
                          </a:solidFill>
                          <a:effectLst/>
                          <a:latin typeface="Calibri"/>
                        </a:rPr>
                        <a:t>Human Resources &amp; </a:t>
                      </a:r>
                      <a:r>
                        <a:rPr lang="en-US" sz="900" b="1" i="0" u="none" strike="noStrike" dirty="0" err="1">
                          <a:solidFill>
                            <a:srgbClr val="000000"/>
                          </a:solidFill>
                          <a:effectLst/>
                          <a:latin typeface="Calibri"/>
                        </a:rPr>
                        <a:t>Labour</a:t>
                      </a:r>
                      <a:r>
                        <a:rPr lang="en-US" sz="900" b="1" i="0" u="none" strike="noStrike" dirty="0">
                          <a:solidFill>
                            <a:srgbClr val="000000"/>
                          </a:solidFill>
                          <a:effectLst/>
                          <a:latin typeface="Calibri"/>
                        </a:rPr>
                        <a:t> Market</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rgbClr val="000000"/>
                          </a:solidFill>
                          <a:effectLst/>
                          <a:latin typeface="Calibri"/>
                        </a:rPr>
                        <a:t>64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40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37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50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65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110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7"/>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tx1"/>
                          </a:solidFill>
                          <a:effectLst/>
                          <a:latin typeface="Calibri"/>
                        </a:rPr>
                        <a:t>ICT Readiness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0" u="none" strike="noStrike" dirty="0">
                          <a:solidFill>
                            <a:schemeClr val="tx1"/>
                          </a:solidFill>
                          <a:effectLst/>
                          <a:latin typeface="Calibri"/>
                        </a:rPr>
                        <a:t>91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14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uk-UA" sz="900" b="0" i="0" u="none" strike="noStrike" dirty="0">
                          <a:solidFill>
                            <a:schemeClr val="tx1"/>
                          </a:solidFill>
                          <a:effectLst/>
                          <a:latin typeface="Calibri"/>
                        </a:rPr>
                        <a:t>39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dirty="0">
                          <a:solidFill>
                            <a:schemeClr val="tx1"/>
                          </a:solidFill>
                          <a:effectLst/>
                          <a:latin typeface="Calibri"/>
                        </a:rPr>
                        <a:t>58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80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86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115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0" i="0" u="none" strike="noStrike">
                          <a:solidFill>
                            <a:schemeClr val="tx1"/>
                          </a:solidFill>
                          <a:effectLst/>
                          <a:latin typeface="Calibri"/>
                        </a:rPr>
                        <a:t>101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8"/>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85738" lvl="0" indent="0" algn="l" fontAlgn="b"/>
                      <a:r>
                        <a:rPr lang="en-US" sz="900" b="1" i="1" u="none" strike="noStrike" dirty="0">
                          <a:solidFill>
                            <a:srgbClr val="000000"/>
                          </a:solidFill>
                          <a:effectLst/>
                          <a:latin typeface="Calibri"/>
                        </a:rPr>
                        <a:t>T&amp;T POLICY AND ENABLING CONDITION</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rgbClr val="000000"/>
                          </a:solidFill>
                          <a:effectLst/>
                          <a:latin typeface="Calibri"/>
                        </a:rPr>
                        <a:t>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1" i="1" u="none" strike="noStrike" dirty="0">
                          <a:solidFill>
                            <a:schemeClr val="tx1"/>
                          </a:solidFill>
                          <a:effectLst/>
                          <a:latin typeface="Calibri"/>
                        </a:rPr>
                        <a:t>21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37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105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64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a:solidFill>
                            <a:schemeClr val="tx1"/>
                          </a:solidFill>
                          <a:effectLst/>
                          <a:latin typeface="Calibri"/>
                        </a:rPr>
                        <a:t>63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69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09"/>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bg1"/>
                          </a:solidFill>
                          <a:effectLst/>
                          <a:latin typeface="Calibri"/>
                        </a:rPr>
                        <a:t>Prioritization of Travel &amp; Tourism</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dirty="0">
                          <a:solidFill>
                            <a:schemeClr val="bg1"/>
                          </a:solidFill>
                          <a:effectLst/>
                          <a:latin typeface="Calibri"/>
                        </a:rPr>
                        <a:t>12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55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dirty="0">
                          <a:solidFill>
                            <a:schemeClr val="tx1"/>
                          </a:solidFill>
                          <a:effectLst/>
                          <a:latin typeface="Calibri"/>
                        </a:rPr>
                        <a:t>34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0" i="0" u="none" strike="noStrike" dirty="0">
                          <a:solidFill>
                            <a:schemeClr val="tx1"/>
                          </a:solidFill>
                          <a:effectLst/>
                          <a:latin typeface="Calibri"/>
                        </a:rPr>
                        <a:t>101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53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54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0"/>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rgbClr val="000000"/>
                          </a:solidFill>
                          <a:effectLst/>
                          <a:latin typeface="Calibri"/>
                        </a:rPr>
                        <a:t>International Openness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rgbClr val="000000"/>
                          </a:solidFill>
                          <a:effectLst/>
                          <a:latin typeface="Calibri"/>
                        </a:rPr>
                        <a:t>17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a:solidFill>
                            <a:schemeClr val="tx1"/>
                          </a:solidFill>
                          <a:effectLst/>
                          <a:latin typeface="Calibri"/>
                        </a:rPr>
                        <a:t>35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52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70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60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a:solidFill>
                            <a:schemeClr val="tx1"/>
                          </a:solidFill>
                          <a:effectLst/>
                          <a:latin typeface="Calibri"/>
                        </a:rPr>
                        <a:t>71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dirty="0">
                          <a:solidFill>
                            <a:schemeClr val="tx1"/>
                          </a:solidFill>
                          <a:effectLst/>
                          <a:latin typeface="Calibri"/>
                        </a:rPr>
                        <a:t>58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1"/>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bg1"/>
                          </a:solidFill>
                          <a:effectLst/>
                          <a:latin typeface="Calibri"/>
                        </a:rPr>
                        <a:t>Price Competitiveness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0" u="none" strike="noStrike" dirty="0">
                          <a:solidFill>
                            <a:schemeClr val="bg1"/>
                          </a:solidFill>
                          <a:effectLst/>
                          <a:latin typeface="Calibri"/>
                        </a:rPr>
                        <a:t>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91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0" i="0" u="none" strike="noStrike" dirty="0">
                          <a:solidFill>
                            <a:schemeClr val="tx1"/>
                          </a:solidFill>
                          <a:effectLst/>
                          <a:latin typeface="Calibri"/>
                        </a:rPr>
                        <a:t>18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35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14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uk-UA" sz="900" b="0" i="0" u="none" strike="noStrike" dirty="0">
                          <a:solidFill>
                            <a:schemeClr val="tx1"/>
                          </a:solidFill>
                          <a:effectLst/>
                          <a:latin typeface="Calibri"/>
                        </a:rPr>
                        <a:t>51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2"/>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bg1"/>
                          </a:solidFill>
                          <a:effectLst/>
                          <a:latin typeface="Calibri"/>
                        </a:rPr>
                        <a:t>Environmental Sustainability</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dirty="0">
                          <a:solidFill>
                            <a:schemeClr val="bg1"/>
                          </a:solidFill>
                          <a:effectLst/>
                          <a:latin typeface="Calibri"/>
                        </a:rPr>
                        <a:t>131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uk-UA" sz="900" b="0" i="0" u="none" strike="noStrike" dirty="0">
                          <a:solidFill>
                            <a:schemeClr val="tx1"/>
                          </a:solidFill>
                          <a:effectLst/>
                          <a:latin typeface="Calibri"/>
                        </a:rPr>
                        <a:t>51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123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122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129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118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98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a:solidFill>
                            <a:schemeClr val="tx1"/>
                          </a:solidFill>
                          <a:effectLst/>
                          <a:latin typeface="Calibri"/>
                        </a:rPr>
                        <a:t>130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3"/>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85738" lvl="0" indent="0" algn="l" fontAlgn="b"/>
                      <a:r>
                        <a:rPr lang="en-US" sz="900" b="1" i="1" u="none" strike="noStrike" dirty="0">
                          <a:solidFill>
                            <a:srgbClr val="000000"/>
                          </a:solidFill>
                          <a:effectLst/>
                          <a:latin typeface="Calibri"/>
                        </a:rPr>
                        <a:t>INFRASTRUCTURE </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rgbClr val="000000"/>
                          </a:solidFill>
                          <a:effectLst/>
                          <a:latin typeface="Calibri"/>
                        </a:rPr>
                        <a:t>66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a:solidFill>
                            <a:schemeClr val="tx1"/>
                          </a:solidFill>
                          <a:effectLst/>
                          <a:latin typeface="Calibri"/>
                        </a:rPr>
                        <a:t>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a:solidFill>
                            <a:schemeClr val="tx1"/>
                          </a:solidFill>
                          <a:effectLst/>
                          <a:latin typeface="Calibri"/>
                        </a:rPr>
                        <a:t>32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a:solidFill>
                            <a:schemeClr val="tx1"/>
                          </a:solidFill>
                          <a:effectLst/>
                          <a:latin typeface="Calibri"/>
                        </a:rPr>
                        <a:t>33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91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90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99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105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4"/>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ysClr val="windowText" lastClr="000000"/>
                          </a:solidFill>
                          <a:effectLst/>
                          <a:latin typeface="Calibri"/>
                        </a:rPr>
                        <a:t>Airport Infrastructure</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1" i="0" u="none" strike="noStrike" dirty="0">
                          <a:solidFill>
                            <a:sysClr val="windowText" lastClr="000000"/>
                          </a:solidFill>
                          <a:effectLst/>
                          <a:latin typeface="Calibri"/>
                        </a:rPr>
                        <a:t>36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a:solidFill>
                            <a:schemeClr val="tx1"/>
                          </a:solidFill>
                          <a:effectLst/>
                          <a:latin typeface="Calibri"/>
                        </a:rPr>
                        <a:t>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21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61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65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97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a:solidFill>
                            <a:schemeClr val="tx1"/>
                          </a:solidFill>
                          <a:effectLst/>
                          <a:latin typeface="Calibri"/>
                        </a:rPr>
                        <a:t>96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5"/>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rgbClr val="000000"/>
                          </a:solidFill>
                          <a:effectLst/>
                          <a:latin typeface="Calibri"/>
                        </a:rPr>
                        <a:t>Ground &amp; Port Infrastructure</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rgbClr val="000000"/>
                          </a:solidFill>
                          <a:effectLst/>
                          <a:latin typeface="Calibri"/>
                        </a:rPr>
                        <a:t>69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a:solidFill>
                            <a:schemeClr val="tx1"/>
                          </a:solidFill>
                          <a:effectLst/>
                          <a:latin typeface="Calibri"/>
                        </a:rPr>
                        <a:t>34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72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a:solidFill>
                            <a:schemeClr val="tx1"/>
                          </a:solidFill>
                          <a:effectLst/>
                          <a:latin typeface="Calibri"/>
                        </a:rPr>
                        <a:t>71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107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cs-CZ" sz="900" b="0" i="0" u="none" strike="noStrike" dirty="0">
                          <a:solidFill>
                            <a:schemeClr val="tx1"/>
                          </a:solidFill>
                          <a:effectLst/>
                          <a:latin typeface="Calibri"/>
                        </a:rPr>
                        <a:t>111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108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6"/>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bg1"/>
                          </a:solidFill>
                          <a:effectLst/>
                          <a:latin typeface="Calibri"/>
                        </a:rPr>
                        <a:t>Tourist Service Infrastructure</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0" u="none" strike="noStrike" dirty="0">
                          <a:solidFill>
                            <a:schemeClr val="bg1"/>
                          </a:solidFill>
                          <a:effectLst/>
                          <a:latin typeface="Calibri"/>
                        </a:rPr>
                        <a:t>96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a:solidFill>
                            <a:schemeClr val="tx1"/>
                          </a:solidFill>
                          <a:effectLst/>
                          <a:latin typeface="Calibri"/>
                        </a:rPr>
                        <a:t>24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46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16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113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0" i="0" u="none" strike="noStrike" dirty="0">
                          <a:solidFill>
                            <a:schemeClr val="tx1"/>
                          </a:solidFill>
                          <a:effectLst/>
                          <a:latin typeface="Calibri"/>
                        </a:rPr>
                        <a:t>87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86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fi-FI" sz="900" b="0" i="0" u="none" strike="noStrike" dirty="0">
                          <a:solidFill>
                            <a:schemeClr val="tx1"/>
                          </a:solidFill>
                          <a:effectLst/>
                          <a:latin typeface="Calibri"/>
                        </a:rPr>
                        <a:t>102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7"/>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85738" lvl="0" indent="0" algn="l" fontAlgn="b"/>
                      <a:r>
                        <a:rPr lang="en-US" sz="900" b="1" i="1" u="none" strike="noStrike" dirty="0">
                          <a:solidFill>
                            <a:srgbClr val="000000"/>
                          </a:solidFill>
                          <a:effectLst/>
                          <a:latin typeface="Calibri"/>
                        </a:rPr>
                        <a:t>NATURAL &amp; CULTURAL RESOURCES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rgbClr val="000000"/>
                          </a:solidFill>
                          <a:effectLst/>
                          <a:latin typeface="Calibri"/>
                        </a:rPr>
                        <a:t>16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a:solidFill>
                            <a:schemeClr val="tx1"/>
                          </a:solidFill>
                          <a:effectLst/>
                          <a:latin typeface="Calibri"/>
                        </a:rPr>
                        <a:t>53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29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a:solidFill>
                            <a:schemeClr val="tx1"/>
                          </a:solidFill>
                          <a:effectLst/>
                          <a:latin typeface="Calibri"/>
                        </a:rPr>
                        <a:t>19</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a:solidFill>
                            <a:schemeClr val="tx1"/>
                          </a:solidFill>
                          <a:effectLst/>
                          <a:latin typeface="Calibri"/>
                        </a:rPr>
                        <a:t>28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a:solidFill>
                            <a:schemeClr val="tx1"/>
                          </a:solidFill>
                          <a:effectLst/>
                          <a:latin typeface="Calibri"/>
                        </a:rPr>
                        <a:t>46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1" u="none" strike="noStrike" dirty="0">
                          <a:solidFill>
                            <a:schemeClr val="tx1"/>
                          </a:solidFill>
                          <a:effectLst/>
                          <a:latin typeface="Calibri"/>
                        </a:rPr>
                        <a:t>91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1" u="none" strike="noStrike" dirty="0">
                          <a:solidFill>
                            <a:schemeClr val="tx1"/>
                          </a:solidFill>
                          <a:effectLst/>
                          <a:latin typeface="Calibri"/>
                        </a:rPr>
                        <a:t>71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8"/>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chemeClr val="bg1"/>
                          </a:solidFill>
                          <a:effectLst/>
                          <a:latin typeface="Calibri"/>
                        </a:rPr>
                        <a:t>Natural Resources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1" i="0" u="none" strike="noStrike" dirty="0">
                          <a:solidFill>
                            <a:schemeClr val="bg1"/>
                          </a:solidFill>
                          <a:effectLst/>
                          <a:latin typeface="Calibri"/>
                        </a:rPr>
                        <a:t>14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103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dirty="0">
                          <a:solidFill>
                            <a:schemeClr val="tx1"/>
                          </a:solidFill>
                          <a:effectLst/>
                          <a:latin typeface="Calibri"/>
                        </a:rPr>
                        <a:t>34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37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71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62</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19"/>
                  </a:ext>
                </a:extLst>
              </a:tr>
              <a:tr h="1638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1" algn="l" fontAlgn="b"/>
                      <a:r>
                        <a:rPr lang="en-US" sz="900" b="1" i="0" u="none" strike="noStrike" dirty="0">
                          <a:solidFill>
                            <a:sysClr val="windowText" lastClr="000000"/>
                          </a:solidFill>
                          <a:effectLst/>
                          <a:latin typeface="Calibri"/>
                        </a:rPr>
                        <a:t>Cultural Resources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1" i="0" u="none" strike="noStrike" dirty="0">
                          <a:solidFill>
                            <a:sysClr val="windowText" lastClr="000000"/>
                          </a:solidFill>
                          <a:effectLst/>
                          <a:latin typeface="Calibri"/>
                        </a:rPr>
                        <a:t>23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28</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ru-RU" sz="900" b="0" i="0" u="none" strike="noStrike">
                          <a:solidFill>
                            <a:schemeClr val="tx1"/>
                          </a:solidFill>
                          <a:effectLst/>
                          <a:latin typeface="Calibri"/>
                        </a:rPr>
                        <a:t>34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37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30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60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is-IS" sz="900" b="0" i="0" u="none" strike="noStrike" dirty="0">
                          <a:solidFill>
                            <a:schemeClr val="tx1"/>
                          </a:solidFill>
                          <a:effectLst/>
                          <a:latin typeface="Calibri"/>
                        </a:rPr>
                        <a:t>107</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n-US" sz="900" b="0" i="0" u="none" strike="noStrike" dirty="0">
                          <a:solidFill>
                            <a:schemeClr val="tx1"/>
                          </a:solidFill>
                          <a:effectLst/>
                          <a:latin typeface="Calibri"/>
                        </a:rPr>
                        <a:t>76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0020"/>
                  </a:ext>
                </a:extLst>
              </a:tr>
            </a:tbl>
          </a:graphicData>
        </a:graphic>
      </p:graphicFrame>
      <p:sp>
        <p:nvSpPr>
          <p:cNvPr id="14" name="Title 2">
            <a:extLst>
              <a:ext uri="{FF2B5EF4-FFF2-40B4-BE49-F238E27FC236}">
                <a16:creationId xmlns:a16="http://schemas.microsoft.com/office/drawing/2014/main" xmlns="" id="{6EDBEC56-0490-4109-9F5A-CDF67F30E422}"/>
              </a:ext>
            </a:extLst>
          </p:cNvPr>
          <p:cNvSpPr txBox="1">
            <a:spLocks/>
          </p:cNvSpPr>
          <p:nvPr/>
        </p:nvSpPr>
        <p:spPr bwMode="auto">
          <a:xfrm>
            <a:off x="147675" y="0"/>
            <a:ext cx="574486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500" b="1" dirty="0">
                <a:solidFill>
                  <a:schemeClr val="bg1"/>
                </a:solidFill>
              </a:rPr>
              <a:t>INDEKS DAYA SAING PARIWISATA INDONESIA DIBANDINGKAN NEGARA-NEGARA ASEAN</a:t>
            </a:r>
          </a:p>
        </p:txBody>
      </p:sp>
    </p:spTree>
    <p:extLst>
      <p:ext uri="{BB962C8B-B14F-4D97-AF65-F5344CB8AC3E}">
        <p14:creationId xmlns:p14="http://schemas.microsoft.com/office/powerpoint/2010/main" val="2113938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p>
        </p:txBody>
      </p:sp>
      <p:sp>
        <p:nvSpPr>
          <p:cNvPr id="114689" name="Rectangle 1"/>
          <p:cNvSpPr>
            <a:spLocks noChangeArrowheads="1"/>
          </p:cNvSpPr>
          <p:nvPr/>
        </p:nvSpPr>
        <p:spPr bwMode="auto">
          <a:xfrm>
            <a:off x="107507" y="4371950"/>
            <a:ext cx="8856982" cy="43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50" tIns="30747" rIns="61450" bIns="30747">
            <a:spAutoFit/>
          </a:bodyPr>
          <a:lstStyle/>
          <a:p>
            <a:pPr marL="457200" indent="-457200">
              <a:buFont typeface="+mj-lt"/>
              <a:buAutoNum type="alphaUcPeriod" startAt="2"/>
            </a:pPr>
            <a:r>
              <a:rPr lang="id-ID" sz="2400" b="1"/>
              <a:t>Strategi </a:t>
            </a:r>
            <a:r>
              <a:rPr lang="id-ID" sz="2400" b="1" smtClean="0"/>
              <a:t>Promosi</a:t>
            </a:r>
            <a:endParaRPr lang="id-ID" sz="2400" b="1" dirty="0"/>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extLst>
      <p:ext uri="{BB962C8B-B14F-4D97-AF65-F5344CB8AC3E}">
        <p14:creationId xmlns:p14="http://schemas.microsoft.com/office/powerpoint/2010/main" val="4222599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Straight Arrow Connector 56"/>
          <p:cNvCxnSpPr/>
          <p:nvPr/>
        </p:nvCxnSpPr>
        <p:spPr>
          <a:xfrm>
            <a:off x="6429570" y="3920727"/>
            <a:ext cx="1004986" cy="0"/>
          </a:xfrm>
          <a:prstGeom prst="straightConnector1">
            <a:avLst/>
          </a:prstGeom>
          <a:noFill/>
          <a:ln w="9525" cap="flat" cmpd="sng" algn="ctr">
            <a:solidFill>
              <a:sysClr val="windowText" lastClr="000000"/>
            </a:solidFill>
            <a:prstDash val="solid"/>
            <a:tailEnd type="triangle"/>
          </a:ln>
          <a:effectLst/>
        </p:spPr>
      </p:cxnSp>
      <p:sp>
        <p:nvSpPr>
          <p:cNvPr id="58" name="Rectangle 57"/>
          <p:cNvSpPr/>
          <p:nvPr/>
        </p:nvSpPr>
        <p:spPr>
          <a:xfrm>
            <a:off x="3707904" y="3244678"/>
            <a:ext cx="2735682" cy="860135"/>
          </a:xfrm>
          <a:prstGeom prst="rect">
            <a:avLst/>
          </a:prstGeom>
          <a:solidFill>
            <a:srgbClr val="AD0101">
              <a:lumMod val="60000"/>
              <a:lumOff val="40000"/>
            </a:srgbClr>
          </a:solidFill>
          <a:ln w="25400" cap="flat" cmpd="sng" algn="ctr">
            <a:noFill/>
            <a:prstDash val="dash"/>
          </a:ln>
          <a:effectLst/>
        </p:spPr>
        <p:txBody>
          <a:bodyPr lIns="91378" tIns="45690" rIns="91378" bIns="45690" rtlCol="0" anchor="ctr"/>
          <a:lstStyle/>
          <a:p>
            <a:pPr algn="ctr" defTabSz="914288">
              <a:defRPr/>
            </a:pPr>
            <a:endParaRPr lang="en-US" kern="0">
              <a:ln>
                <a:solidFill>
                  <a:prstClr val="black"/>
                </a:solidFill>
              </a:ln>
              <a:solidFill>
                <a:prstClr val="white"/>
              </a:solidFill>
              <a:ea typeface="ＭＳ Ｐゴシック" charset="0"/>
              <a:cs typeface="Arial"/>
              <a:sym typeface="Arial"/>
            </a:endParaRPr>
          </a:p>
        </p:txBody>
      </p:sp>
      <p:sp>
        <p:nvSpPr>
          <p:cNvPr id="59" name="Rectangle 58"/>
          <p:cNvSpPr/>
          <p:nvPr/>
        </p:nvSpPr>
        <p:spPr>
          <a:xfrm>
            <a:off x="6448323" y="3238136"/>
            <a:ext cx="784837" cy="488239"/>
          </a:xfrm>
          <a:prstGeom prst="rect">
            <a:avLst/>
          </a:prstGeom>
          <a:solidFill>
            <a:sysClr val="windowText" lastClr="000000"/>
          </a:solidFill>
          <a:ln w="25400" cap="flat" cmpd="sng" algn="ctr">
            <a:noFill/>
            <a:prstDash val="dash"/>
          </a:ln>
          <a:effectLst/>
        </p:spPr>
        <p:txBody>
          <a:bodyPr lIns="91378" tIns="45690" rIns="91378" bIns="45690" rtlCol="0" anchor="ctr"/>
          <a:lstStyle/>
          <a:p>
            <a:pPr algn="ctr" defTabSz="914288">
              <a:defRPr/>
            </a:pPr>
            <a:endParaRPr lang="en-US" sz="1100" kern="0">
              <a:solidFill>
                <a:prstClr val="white"/>
              </a:solidFill>
              <a:cs typeface="Arial"/>
              <a:sym typeface="Arial"/>
            </a:endParaRPr>
          </a:p>
        </p:txBody>
      </p:sp>
      <p:sp>
        <p:nvSpPr>
          <p:cNvPr id="60" name="TextBox 59"/>
          <p:cNvSpPr txBox="1"/>
          <p:nvPr/>
        </p:nvSpPr>
        <p:spPr>
          <a:xfrm>
            <a:off x="6448291" y="3266389"/>
            <a:ext cx="802498" cy="455834"/>
          </a:xfrm>
          <a:prstGeom prst="rect">
            <a:avLst/>
          </a:prstGeom>
          <a:noFill/>
        </p:spPr>
        <p:txBody>
          <a:bodyPr wrap="none" lIns="91378" tIns="45690" rIns="91378" bIns="45690" rtlCol="0">
            <a:spAutoFit/>
          </a:bodyPr>
          <a:lstStyle/>
          <a:p>
            <a:pPr defTabSz="693653">
              <a:lnSpc>
                <a:spcPct val="70000"/>
              </a:lnSpc>
            </a:pPr>
            <a:r>
              <a:rPr lang="en-US" sz="1100" kern="0" dirty="0">
                <a:solidFill>
                  <a:prstClr val="white"/>
                </a:solidFill>
                <a:cs typeface="Arial" pitchFamily="34" charset="0"/>
                <a:sym typeface="Arial"/>
              </a:rPr>
              <a:t>TERKAIT</a:t>
            </a:r>
          </a:p>
          <a:p>
            <a:pPr defTabSz="693653">
              <a:lnSpc>
                <a:spcPct val="70000"/>
              </a:lnSpc>
            </a:pPr>
            <a:r>
              <a:rPr lang="en-US" sz="1100" kern="0" dirty="0">
                <a:solidFill>
                  <a:prstClr val="white"/>
                </a:solidFill>
                <a:cs typeface="Arial" pitchFamily="34" charset="0"/>
                <a:sym typeface="Arial"/>
              </a:rPr>
              <a:t>DENGAN</a:t>
            </a:r>
          </a:p>
          <a:p>
            <a:pPr defTabSz="693653">
              <a:lnSpc>
                <a:spcPct val="70000"/>
              </a:lnSpc>
            </a:pPr>
            <a:r>
              <a:rPr lang="en-US" sz="1100" kern="0" dirty="0">
                <a:solidFill>
                  <a:prstClr val="white"/>
                </a:solidFill>
                <a:latin typeface="Arial Black" panose="020B0A04020102020204" pitchFamily="34" charset="0"/>
                <a:cs typeface="Arial" pitchFamily="34" charset="0"/>
                <a:sym typeface="Arial"/>
              </a:rPr>
              <a:t>NILAI</a:t>
            </a:r>
          </a:p>
        </p:txBody>
      </p:sp>
      <p:sp>
        <p:nvSpPr>
          <p:cNvPr id="61" name="Rectangle 60"/>
          <p:cNvSpPr/>
          <p:nvPr/>
        </p:nvSpPr>
        <p:spPr>
          <a:xfrm>
            <a:off x="3707904" y="2362600"/>
            <a:ext cx="2694876" cy="805334"/>
          </a:xfrm>
          <a:prstGeom prst="rect">
            <a:avLst/>
          </a:prstGeom>
          <a:solidFill>
            <a:sysClr val="window" lastClr="FFFFFF"/>
          </a:solidFill>
          <a:ln w="25400" cap="flat" cmpd="sng" algn="ctr">
            <a:solidFill>
              <a:sysClr val="windowText" lastClr="000000"/>
            </a:solidFill>
            <a:prstDash val="dash"/>
          </a:ln>
          <a:effectLst/>
        </p:spPr>
        <p:txBody>
          <a:bodyPr lIns="91378" tIns="45690" rIns="91378" bIns="45690" rtlCol="0" anchor="ctr"/>
          <a:lstStyle/>
          <a:p>
            <a:pPr algn="ctr" defTabSz="914288">
              <a:defRPr/>
            </a:pPr>
            <a:endParaRPr lang="en-US" kern="0">
              <a:ln>
                <a:solidFill>
                  <a:prstClr val="black"/>
                </a:solidFill>
              </a:ln>
              <a:noFill/>
              <a:ea typeface="ＭＳ Ｐゴシック" charset="0"/>
              <a:cs typeface="Arial"/>
              <a:sym typeface="Arial"/>
            </a:endParaRPr>
          </a:p>
        </p:txBody>
      </p:sp>
      <p:sp>
        <p:nvSpPr>
          <p:cNvPr id="62" name="Rectangle 61"/>
          <p:cNvSpPr/>
          <p:nvPr/>
        </p:nvSpPr>
        <p:spPr>
          <a:xfrm>
            <a:off x="6448299" y="2356067"/>
            <a:ext cx="986279" cy="474896"/>
          </a:xfrm>
          <a:prstGeom prst="rect">
            <a:avLst/>
          </a:prstGeom>
          <a:solidFill>
            <a:sysClr val="windowText" lastClr="000000"/>
          </a:solidFill>
          <a:ln w="25400" cap="flat" cmpd="sng" algn="ctr">
            <a:noFill/>
            <a:prstDash val="dash"/>
          </a:ln>
          <a:effectLst/>
        </p:spPr>
        <p:txBody>
          <a:bodyPr lIns="91378" tIns="45690" rIns="91378" bIns="45690" rtlCol="0" anchor="ctr"/>
          <a:lstStyle/>
          <a:p>
            <a:pPr algn="ctr" defTabSz="914288">
              <a:defRPr/>
            </a:pPr>
            <a:endParaRPr lang="en-US" sz="1100" kern="0">
              <a:solidFill>
                <a:prstClr val="white"/>
              </a:solidFill>
              <a:cs typeface="Arial"/>
              <a:sym typeface="Arial"/>
            </a:endParaRPr>
          </a:p>
        </p:txBody>
      </p:sp>
      <p:sp>
        <p:nvSpPr>
          <p:cNvPr id="63" name="TextBox 62"/>
          <p:cNvSpPr txBox="1"/>
          <p:nvPr/>
        </p:nvSpPr>
        <p:spPr>
          <a:xfrm>
            <a:off x="6539597" y="2377685"/>
            <a:ext cx="873431" cy="455834"/>
          </a:xfrm>
          <a:prstGeom prst="rect">
            <a:avLst/>
          </a:prstGeom>
          <a:noFill/>
        </p:spPr>
        <p:txBody>
          <a:bodyPr wrap="none" lIns="91378" tIns="45690" rIns="91378" bIns="45690" rtlCol="0">
            <a:spAutoFit/>
          </a:bodyPr>
          <a:lstStyle/>
          <a:p>
            <a:pPr defTabSz="693653">
              <a:lnSpc>
                <a:spcPct val="70000"/>
              </a:lnSpc>
            </a:pPr>
            <a:r>
              <a:rPr lang="en-US" sz="1100" kern="0" dirty="0">
                <a:solidFill>
                  <a:prstClr val="white"/>
                </a:solidFill>
                <a:cs typeface="Arial" pitchFamily="34" charset="0"/>
                <a:sym typeface="Arial"/>
              </a:rPr>
              <a:t>TERKAIT</a:t>
            </a:r>
          </a:p>
          <a:p>
            <a:pPr defTabSz="693653">
              <a:lnSpc>
                <a:spcPct val="70000"/>
              </a:lnSpc>
            </a:pPr>
            <a:r>
              <a:rPr lang="en-US" sz="1100" kern="0" dirty="0">
                <a:solidFill>
                  <a:prstClr val="white"/>
                </a:solidFill>
                <a:cs typeface="Arial" pitchFamily="34" charset="0"/>
                <a:sym typeface="Arial"/>
              </a:rPr>
              <a:t>DENGAN</a:t>
            </a:r>
          </a:p>
          <a:p>
            <a:pPr defTabSz="693653">
              <a:lnSpc>
                <a:spcPct val="70000"/>
              </a:lnSpc>
            </a:pPr>
            <a:r>
              <a:rPr lang="en-US" sz="1100" kern="0" dirty="0">
                <a:solidFill>
                  <a:prstClr val="white"/>
                </a:solidFill>
                <a:latin typeface="Arial Black" panose="020B0A04020102020204" pitchFamily="34" charset="0"/>
                <a:cs typeface="Arial" pitchFamily="34" charset="0"/>
                <a:sym typeface="Arial"/>
              </a:rPr>
              <a:t>PRODUK</a:t>
            </a:r>
          </a:p>
        </p:txBody>
      </p:sp>
      <p:sp>
        <p:nvSpPr>
          <p:cNvPr id="64" name="Rectangle 63"/>
          <p:cNvSpPr/>
          <p:nvPr/>
        </p:nvSpPr>
        <p:spPr>
          <a:xfrm>
            <a:off x="3734032" y="1323675"/>
            <a:ext cx="2668748" cy="824039"/>
          </a:xfrm>
          <a:prstGeom prst="rect">
            <a:avLst/>
          </a:prstGeom>
          <a:solidFill>
            <a:sysClr val="window" lastClr="FFFFFF"/>
          </a:solidFill>
          <a:ln w="25400" cap="flat" cmpd="sng" algn="ctr">
            <a:solidFill>
              <a:sysClr val="windowText" lastClr="000000"/>
            </a:solidFill>
            <a:prstDash val="dash"/>
          </a:ln>
          <a:effectLst/>
        </p:spPr>
        <p:txBody>
          <a:bodyPr lIns="91378" tIns="45690" rIns="91378" bIns="45690" rtlCol="0" anchor="ctr"/>
          <a:lstStyle/>
          <a:p>
            <a:pPr algn="ctr" defTabSz="914288">
              <a:defRPr/>
            </a:pPr>
            <a:endParaRPr lang="en-US" kern="0">
              <a:ln>
                <a:solidFill>
                  <a:prstClr val="black"/>
                </a:solidFill>
              </a:ln>
              <a:noFill/>
              <a:ea typeface="ＭＳ Ｐゴシック" charset="0"/>
              <a:cs typeface="Arial"/>
              <a:sym typeface="Arial"/>
            </a:endParaRPr>
          </a:p>
        </p:txBody>
      </p:sp>
      <p:sp>
        <p:nvSpPr>
          <p:cNvPr id="65" name="TextBox 64"/>
          <p:cNvSpPr txBox="1"/>
          <p:nvPr/>
        </p:nvSpPr>
        <p:spPr>
          <a:xfrm>
            <a:off x="5343709" y="1311638"/>
            <a:ext cx="1195874" cy="840170"/>
          </a:xfrm>
          <a:prstGeom prst="rect">
            <a:avLst/>
          </a:prstGeom>
          <a:noFill/>
        </p:spPr>
        <p:txBody>
          <a:bodyPr wrap="square" lIns="91378" tIns="45690" rIns="91378" bIns="45690" rtlCol="0">
            <a:spAutoFit/>
          </a:bodyPr>
          <a:lstStyle/>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S</a:t>
            </a:r>
            <a:r>
              <a:rPr lang="en-US" sz="1000" kern="0" dirty="0">
                <a:solidFill>
                  <a:prstClr val="black"/>
                </a:solidFill>
                <a:cs typeface="Arial" pitchFamily="34" charset="0"/>
                <a:sym typeface="Arial"/>
              </a:rPr>
              <a:t>egmentation</a:t>
            </a: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T</a:t>
            </a:r>
            <a:r>
              <a:rPr lang="en-US" sz="1000" kern="0" dirty="0">
                <a:solidFill>
                  <a:prstClr val="black"/>
                </a:solidFill>
                <a:cs typeface="Arial" pitchFamily="34" charset="0"/>
                <a:sym typeface="Arial"/>
              </a:rPr>
              <a:t>arget</a:t>
            </a:r>
            <a:endParaRPr lang="en-US" sz="2000" kern="0" dirty="0">
              <a:solidFill>
                <a:prstClr val="black"/>
              </a:solidFill>
              <a:cs typeface="Arial" pitchFamily="34" charset="0"/>
              <a:sym typeface="Arial"/>
            </a:endParaRP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P</a:t>
            </a:r>
            <a:r>
              <a:rPr lang="en-US" sz="1000" kern="0" dirty="0">
                <a:solidFill>
                  <a:prstClr val="black"/>
                </a:solidFill>
                <a:cs typeface="Arial" pitchFamily="34" charset="0"/>
                <a:sym typeface="Arial"/>
              </a:rPr>
              <a:t>ositioning</a:t>
            </a:r>
          </a:p>
        </p:txBody>
      </p:sp>
      <p:sp>
        <p:nvSpPr>
          <p:cNvPr id="66" name="TextBox 65"/>
          <p:cNvSpPr txBox="1"/>
          <p:nvPr/>
        </p:nvSpPr>
        <p:spPr>
          <a:xfrm>
            <a:off x="5436112" y="3273830"/>
            <a:ext cx="804902" cy="840170"/>
          </a:xfrm>
          <a:prstGeom prst="rect">
            <a:avLst/>
          </a:prstGeom>
          <a:noFill/>
        </p:spPr>
        <p:txBody>
          <a:bodyPr wrap="none" lIns="91378" tIns="45690" rIns="91378" bIns="45690" rtlCol="0">
            <a:spAutoFit/>
          </a:bodyPr>
          <a:lstStyle/>
          <a:p>
            <a:pPr defTabSz="693653">
              <a:lnSpc>
                <a:spcPct val="80000"/>
              </a:lnSpc>
            </a:pPr>
            <a:r>
              <a:rPr lang="en-US" sz="2000" kern="0" dirty="0">
                <a:solidFill>
                  <a:prstClr val="white"/>
                </a:solidFill>
                <a:latin typeface="Arial Black" panose="020B0A04020102020204" pitchFamily="34" charset="0"/>
                <a:cs typeface="Arial" pitchFamily="34" charset="0"/>
                <a:sym typeface="Arial"/>
              </a:rPr>
              <a:t>B</a:t>
            </a:r>
            <a:r>
              <a:rPr lang="en-US" sz="1000" kern="0" dirty="0">
                <a:solidFill>
                  <a:prstClr val="white"/>
                </a:solidFill>
                <a:cs typeface="Arial" pitchFamily="34" charset="0"/>
                <a:sym typeface="Arial"/>
              </a:rPr>
              <a:t>randing</a:t>
            </a:r>
          </a:p>
          <a:p>
            <a:pPr defTabSz="693653">
              <a:lnSpc>
                <a:spcPct val="80000"/>
              </a:lnSpc>
            </a:pPr>
            <a:r>
              <a:rPr lang="en-US" sz="2000" kern="0" dirty="0">
                <a:solidFill>
                  <a:prstClr val="white"/>
                </a:solidFill>
                <a:latin typeface="Arial Black" panose="020B0A04020102020204" pitchFamily="34" charset="0"/>
                <a:cs typeface="Arial" pitchFamily="34" charset="0"/>
                <a:sym typeface="Arial"/>
              </a:rPr>
              <a:t>P</a:t>
            </a:r>
            <a:r>
              <a:rPr lang="en-US" sz="1000" kern="0" dirty="0">
                <a:solidFill>
                  <a:prstClr val="white"/>
                </a:solidFill>
                <a:cs typeface="Arial" pitchFamily="34" charset="0"/>
                <a:sym typeface="Arial"/>
              </a:rPr>
              <a:t>rocess</a:t>
            </a:r>
            <a:endParaRPr lang="en-US" sz="2000" kern="0" dirty="0">
              <a:solidFill>
                <a:prstClr val="white"/>
              </a:solidFill>
              <a:cs typeface="Arial" pitchFamily="34" charset="0"/>
              <a:sym typeface="Arial"/>
            </a:endParaRPr>
          </a:p>
          <a:p>
            <a:pPr defTabSz="693653">
              <a:lnSpc>
                <a:spcPct val="80000"/>
              </a:lnSpc>
            </a:pPr>
            <a:r>
              <a:rPr lang="en-US" sz="2000" kern="0" dirty="0">
                <a:solidFill>
                  <a:prstClr val="white"/>
                </a:solidFill>
                <a:latin typeface="Arial Black" panose="020B0A04020102020204" pitchFamily="34" charset="0"/>
                <a:cs typeface="Arial" pitchFamily="34" charset="0"/>
                <a:sym typeface="Arial"/>
              </a:rPr>
              <a:t>S</a:t>
            </a:r>
            <a:r>
              <a:rPr lang="en-US" sz="1000" kern="0" dirty="0">
                <a:solidFill>
                  <a:prstClr val="white"/>
                </a:solidFill>
                <a:cs typeface="Arial" pitchFamily="34" charset="0"/>
                <a:sym typeface="Arial"/>
              </a:rPr>
              <a:t>ervices</a:t>
            </a:r>
          </a:p>
        </p:txBody>
      </p:sp>
      <p:grpSp>
        <p:nvGrpSpPr>
          <p:cNvPr id="2" name="Group 66"/>
          <p:cNvGrpSpPr/>
          <p:nvPr/>
        </p:nvGrpSpPr>
        <p:grpSpPr>
          <a:xfrm>
            <a:off x="3851950" y="1203598"/>
            <a:ext cx="1430200" cy="1011250"/>
            <a:chOff x="5135887" y="996721"/>
            <a:chExt cx="1906948" cy="1797785"/>
          </a:xfrm>
        </p:grpSpPr>
        <p:sp>
          <p:nvSpPr>
            <p:cNvPr id="68" name="TextBox 67"/>
            <p:cNvSpPr txBox="1"/>
            <p:nvPr/>
          </p:nvSpPr>
          <p:spPr>
            <a:xfrm>
              <a:off x="5205378" y="996721"/>
              <a:ext cx="863919" cy="1532049"/>
            </a:xfrm>
            <a:prstGeom prst="rect">
              <a:avLst/>
            </a:prstGeom>
            <a:noFill/>
          </p:spPr>
          <p:txBody>
            <a:bodyPr wrap="none" rtlCol="0">
              <a:spAutoFit/>
            </a:bodyPr>
            <a:lstStyle/>
            <a:p>
              <a:pPr defTabSz="693653"/>
              <a:r>
                <a:rPr lang="en-US" sz="5000" kern="0" dirty="0">
                  <a:solidFill>
                    <a:prstClr val="black"/>
                  </a:solidFill>
                  <a:latin typeface="Arial Black" panose="020B0A04020102020204" pitchFamily="34" charset="0"/>
                  <a:cs typeface="Arial" pitchFamily="34" charset="0"/>
                  <a:sym typeface="Arial"/>
                </a:rPr>
                <a:t>P</a:t>
              </a:r>
            </a:p>
          </p:txBody>
        </p:sp>
        <p:sp>
          <p:nvSpPr>
            <p:cNvPr id="69" name="TextBox 68"/>
            <p:cNvSpPr txBox="1"/>
            <p:nvPr/>
          </p:nvSpPr>
          <p:spPr>
            <a:xfrm>
              <a:off x="5135887" y="2148857"/>
              <a:ext cx="1906948" cy="645649"/>
            </a:xfrm>
            <a:prstGeom prst="rect">
              <a:avLst/>
            </a:prstGeom>
            <a:noFill/>
          </p:spPr>
          <p:txBody>
            <a:bodyPr wrap="none" rtlCol="0">
              <a:spAutoFit/>
            </a:bodyPr>
            <a:lstStyle/>
            <a:p>
              <a:pPr defTabSz="693653">
                <a:lnSpc>
                  <a:spcPct val="80000"/>
                </a:lnSpc>
              </a:pPr>
              <a:r>
                <a:rPr lang="en-US" sz="1100" b="1" kern="0" dirty="0">
                  <a:solidFill>
                    <a:prstClr val="black"/>
                  </a:solidFill>
                  <a:cs typeface="Arial" pitchFamily="34" charset="0"/>
                  <a:sym typeface="Arial"/>
                </a:rPr>
                <a:t>Positioning</a:t>
              </a:r>
            </a:p>
            <a:p>
              <a:pPr defTabSz="693653">
                <a:lnSpc>
                  <a:spcPct val="80000"/>
                </a:lnSpc>
              </a:pPr>
              <a:r>
                <a:rPr lang="en-US" sz="1100" kern="0" dirty="0">
                  <a:solidFill>
                    <a:prstClr val="black"/>
                  </a:solidFill>
                  <a:cs typeface="Arial" pitchFamily="34" charset="0"/>
                  <a:sym typeface="Arial"/>
                </a:rPr>
                <a:t>Customer </a:t>
              </a:r>
              <a:r>
                <a:rPr lang="en-US" sz="1100" kern="0" dirty="0" err="1">
                  <a:solidFill>
                    <a:prstClr val="black"/>
                  </a:solidFill>
                  <a:cs typeface="Arial" pitchFamily="34" charset="0"/>
                  <a:sym typeface="Arial"/>
                </a:rPr>
                <a:t>Portofolio</a:t>
              </a:r>
              <a:endParaRPr lang="en-US" sz="800" kern="0" dirty="0">
                <a:solidFill>
                  <a:prstClr val="black"/>
                </a:solidFill>
                <a:cs typeface="Arial" pitchFamily="34" charset="0"/>
                <a:sym typeface="Arial"/>
              </a:endParaRPr>
            </a:p>
          </p:txBody>
        </p:sp>
      </p:grpSp>
      <p:grpSp>
        <p:nvGrpSpPr>
          <p:cNvPr id="3" name="Group 69"/>
          <p:cNvGrpSpPr/>
          <p:nvPr/>
        </p:nvGrpSpPr>
        <p:grpSpPr>
          <a:xfrm>
            <a:off x="3744840" y="2211710"/>
            <a:ext cx="1340293" cy="1011245"/>
            <a:chOff x="5089053" y="2788920"/>
            <a:chExt cx="1787046" cy="1797782"/>
          </a:xfrm>
        </p:grpSpPr>
        <p:sp>
          <p:nvSpPr>
            <p:cNvPr id="71" name="TextBox 70"/>
            <p:cNvSpPr txBox="1"/>
            <p:nvPr/>
          </p:nvSpPr>
          <p:spPr>
            <a:xfrm>
              <a:off x="5089053" y="2788920"/>
              <a:ext cx="910928" cy="1532054"/>
            </a:xfrm>
            <a:prstGeom prst="rect">
              <a:avLst/>
            </a:prstGeom>
            <a:noFill/>
          </p:spPr>
          <p:txBody>
            <a:bodyPr wrap="none" rtlCol="0">
              <a:spAutoFit/>
            </a:bodyPr>
            <a:lstStyle/>
            <a:p>
              <a:pPr defTabSz="693653"/>
              <a:r>
                <a:rPr lang="en-US" sz="5000" kern="0" dirty="0">
                  <a:solidFill>
                    <a:prstClr val="black"/>
                  </a:solidFill>
                  <a:latin typeface="Arial Black" panose="020B0A04020102020204" pitchFamily="34" charset="0"/>
                  <a:cs typeface="Arial" pitchFamily="34" charset="0"/>
                  <a:sym typeface="Arial"/>
                </a:rPr>
                <a:t>D</a:t>
              </a:r>
            </a:p>
          </p:txBody>
        </p:sp>
        <p:sp>
          <p:nvSpPr>
            <p:cNvPr id="72" name="TextBox 71"/>
            <p:cNvSpPr txBox="1"/>
            <p:nvPr/>
          </p:nvSpPr>
          <p:spPr>
            <a:xfrm>
              <a:off x="5135890" y="3941051"/>
              <a:ext cx="1740209" cy="645651"/>
            </a:xfrm>
            <a:prstGeom prst="rect">
              <a:avLst/>
            </a:prstGeom>
            <a:noFill/>
          </p:spPr>
          <p:txBody>
            <a:bodyPr wrap="none" rtlCol="0">
              <a:spAutoFit/>
            </a:bodyPr>
            <a:lstStyle/>
            <a:p>
              <a:pPr defTabSz="693653">
                <a:lnSpc>
                  <a:spcPct val="80000"/>
                </a:lnSpc>
              </a:pPr>
              <a:r>
                <a:rPr lang="en-US" sz="1100" b="1" kern="0" dirty="0">
                  <a:solidFill>
                    <a:prstClr val="black"/>
                  </a:solidFill>
                  <a:cs typeface="Arial" pitchFamily="34" charset="0"/>
                  <a:sym typeface="Arial"/>
                </a:rPr>
                <a:t>Differentiating</a:t>
              </a:r>
            </a:p>
            <a:p>
              <a:pPr defTabSz="693653">
                <a:lnSpc>
                  <a:spcPct val="80000"/>
                </a:lnSpc>
              </a:pPr>
              <a:r>
                <a:rPr lang="en-US" sz="1100" kern="0" dirty="0" err="1">
                  <a:solidFill>
                    <a:prstClr val="black"/>
                  </a:solidFill>
                  <a:cs typeface="Arial" pitchFamily="34" charset="0"/>
                  <a:sym typeface="Arial"/>
                </a:rPr>
                <a:t>Produ</a:t>
              </a:r>
              <a:r>
                <a:rPr lang="id-ID" sz="1100" kern="0" dirty="0">
                  <a:solidFill>
                    <a:prstClr val="black"/>
                  </a:solidFill>
                  <a:cs typeface="Arial" pitchFamily="34" charset="0"/>
                  <a:sym typeface="Arial"/>
                </a:rPr>
                <a:t>c</a:t>
              </a:r>
              <a:r>
                <a:rPr lang="en-US" sz="1100" kern="0" dirty="0">
                  <a:solidFill>
                    <a:prstClr val="black"/>
                  </a:solidFill>
                  <a:cs typeface="Arial" pitchFamily="34" charset="0"/>
                  <a:sym typeface="Arial"/>
                </a:rPr>
                <a:t>t </a:t>
              </a:r>
              <a:r>
                <a:rPr lang="en-US" sz="1100" kern="0" dirty="0" err="1">
                  <a:solidFill>
                    <a:prstClr val="black"/>
                  </a:solidFill>
                  <a:cs typeface="Arial" pitchFamily="34" charset="0"/>
                  <a:sym typeface="Arial"/>
                </a:rPr>
                <a:t>Portofolio</a:t>
              </a:r>
              <a:endParaRPr lang="en-US" sz="800" kern="0" dirty="0">
                <a:solidFill>
                  <a:prstClr val="black"/>
                </a:solidFill>
                <a:cs typeface="Arial" pitchFamily="34" charset="0"/>
                <a:sym typeface="Arial"/>
              </a:endParaRPr>
            </a:p>
          </p:txBody>
        </p:sp>
      </p:grpSp>
      <p:grpSp>
        <p:nvGrpSpPr>
          <p:cNvPr id="5" name="Group 72"/>
          <p:cNvGrpSpPr/>
          <p:nvPr/>
        </p:nvGrpSpPr>
        <p:grpSpPr>
          <a:xfrm>
            <a:off x="3847926" y="3134549"/>
            <a:ext cx="992231" cy="1021426"/>
            <a:chOff x="5130570" y="4429404"/>
            <a:chExt cx="1322976" cy="1815870"/>
          </a:xfrm>
        </p:grpSpPr>
        <p:sp>
          <p:nvSpPr>
            <p:cNvPr id="74" name="TextBox 73"/>
            <p:cNvSpPr txBox="1"/>
            <p:nvPr/>
          </p:nvSpPr>
          <p:spPr>
            <a:xfrm>
              <a:off x="5130570" y="4429404"/>
              <a:ext cx="1043450" cy="1805625"/>
            </a:xfrm>
            <a:prstGeom prst="rect">
              <a:avLst/>
            </a:prstGeom>
            <a:noFill/>
          </p:spPr>
          <p:txBody>
            <a:bodyPr wrap="none" rtlCol="0">
              <a:spAutoFit/>
            </a:bodyPr>
            <a:lstStyle/>
            <a:p>
              <a:pPr defTabSz="693653"/>
              <a:r>
                <a:rPr lang="en-US" sz="6000" kern="0" dirty="0">
                  <a:solidFill>
                    <a:prstClr val="white"/>
                  </a:solidFill>
                  <a:latin typeface="Arial Black" panose="020B0A04020102020204" pitchFamily="34" charset="0"/>
                  <a:cs typeface="Arial" pitchFamily="34" charset="0"/>
                  <a:sym typeface="Arial"/>
                </a:rPr>
                <a:t>B</a:t>
              </a:r>
            </a:p>
          </p:txBody>
        </p:sp>
        <p:sp>
          <p:nvSpPr>
            <p:cNvPr id="75" name="TextBox 74"/>
            <p:cNvSpPr txBox="1"/>
            <p:nvPr/>
          </p:nvSpPr>
          <p:spPr>
            <a:xfrm>
              <a:off x="5160029" y="5774717"/>
              <a:ext cx="1293517" cy="470557"/>
            </a:xfrm>
            <a:prstGeom prst="rect">
              <a:avLst/>
            </a:prstGeom>
            <a:noFill/>
          </p:spPr>
          <p:txBody>
            <a:bodyPr wrap="none" rtlCol="0">
              <a:spAutoFit/>
            </a:bodyPr>
            <a:lstStyle/>
            <a:p>
              <a:pPr defTabSz="693653">
                <a:lnSpc>
                  <a:spcPct val="80000"/>
                </a:lnSpc>
              </a:pPr>
              <a:r>
                <a:rPr lang="en-US" b="1" kern="0" dirty="0">
                  <a:solidFill>
                    <a:prstClr val="white"/>
                  </a:solidFill>
                  <a:ea typeface="ＭＳ Ｐゴシック" charset="0"/>
                  <a:cs typeface="Arial" pitchFamily="34" charset="0"/>
                  <a:sym typeface="Arial"/>
                </a:rPr>
                <a:t>Branding</a:t>
              </a:r>
            </a:p>
          </p:txBody>
        </p:sp>
      </p:grpSp>
      <p:cxnSp>
        <p:nvCxnSpPr>
          <p:cNvPr id="76" name="Straight Arrow Connector 75"/>
          <p:cNvCxnSpPr/>
          <p:nvPr/>
        </p:nvCxnSpPr>
        <p:spPr>
          <a:xfrm flipV="1">
            <a:off x="4561073" y="1563639"/>
            <a:ext cx="752991" cy="139822"/>
          </a:xfrm>
          <a:prstGeom prst="straightConnector1">
            <a:avLst/>
          </a:prstGeom>
          <a:noFill/>
          <a:ln w="9525" cap="flat" cmpd="sng" algn="ctr">
            <a:solidFill>
              <a:sysClr val="windowText" lastClr="000000"/>
            </a:solidFill>
            <a:prstDash val="solid"/>
            <a:tailEnd type="triangle"/>
          </a:ln>
          <a:effectLst/>
        </p:spPr>
      </p:cxnSp>
      <p:cxnSp>
        <p:nvCxnSpPr>
          <p:cNvPr id="77" name="Straight Arrow Connector 76"/>
          <p:cNvCxnSpPr/>
          <p:nvPr/>
        </p:nvCxnSpPr>
        <p:spPr>
          <a:xfrm>
            <a:off x="4570517" y="1704725"/>
            <a:ext cx="752991" cy="139822"/>
          </a:xfrm>
          <a:prstGeom prst="straightConnector1">
            <a:avLst/>
          </a:prstGeom>
          <a:noFill/>
          <a:ln w="9525" cap="flat" cmpd="sng" algn="ctr">
            <a:solidFill>
              <a:sysClr val="windowText" lastClr="000000"/>
            </a:solidFill>
            <a:prstDash val="solid"/>
            <a:tailEnd type="triangle"/>
          </a:ln>
          <a:effectLst/>
        </p:spPr>
      </p:cxnSp>
      <p:cxnSp>
        <p:nvCxnSpPr>
          <p:cNvPr id="78" name="Straight Arrow Connector 77"/>
          <p:cNvCxnSpPr/>
          <p:nvPr/>
        </p:nvCxnSpPr>
        <p:spPr>
          <a:xfrm flipV="1">
            <a:off x="4572008" y="2578900"/>
            <a:ext cx="752991" cy="139822"/>
          </a:xfrm>
          <a:prstGeom prst="straightConnector1">
            <a:avLst/>
          </a:prstGeom>
          <a:noFill/>
          <a:ln w="9525" cap="flat" cmpd="sng" algn="ctr">
            <a:solidFill>
              <a:sysClr val="windowText" lastClr="000000"/>
            </a:solidFill>
            <a:prstDash val="solid"/>
            <a:tailEnd type="triangle"/>
          </a:ln>
          <a:effectLst/>
        </p:spPr>
      </p:cxnSp>
      <p:cxnSp>
        <p:nvCxnSpPr>
          <p:cNvPr id="79" name="Straight Arrow Connector 78"/>
          <p:cNvCxnSpPr/>
          <p:nvPr/>
        </p:nvCxnSpPr>
        <p:spPr>
          <a:xfrm>
            <a:off x="4572008" y="2719974"/>
            <a:ext cx="752991" cy="139822"/>
          </a:xfrm>
          <a:prstGeom prst="straightConnector1">
            <a:avLst/>
          </a:prstGeom>
          <a:noFill/>
          <a:ln w="9525" cap="flat" cmpd="sng" algn="ctr">
            <a:solidFill>
              <a:sysClr val="windowText" lastClr="000000"/>
            </a:solidFill>
            <a:prstDash val="solid"/>
            <a:tailEnd type="triangle"/>
          </a:ln>
          <a:effectLst/>
        </p:spPr>
      </p:cxnSp>
      <p:cxnSp>
        <p:nvCxnSpPr>
          <p:cNvPr id="80" name="Straight Arrow Connector 79"/>
          <p:cNvCxnSpPr/>
          <p:nvPr/>
        </p:nvCxnSpPr>
        <p:spPr>
          <a:xfrm>
            <a:off x="4572008" y="2718739"/>
            <a:ext cx="752991" cy="15791"/>
          </a:xfrm>
          <a:prstGeom prst="straightConnector1">
            <a:avLst/>
          </a:prstGeom>
          <a:noFill/>
          <a:ln w="9525" cap="flat" cmpd="sng" algn="ctr">
            <a:solidFill>
              <a:sysClr val="windowText" lastClr="000000"/>
            </a:solidFill>
            <a:prstDash val="solid"/>
            <a:tailEnd type="triangle"/>
          </a:ln>
          <a:effectLst/>
        </p:spPr>
      </p:cxnSp>
      <p:cxnSp>
        <p:nvCxnSpPr>
          <p:cNvPr id="81" name="Straight Arrow Connector 80"/>
          <p:cNvCxnSpPr/>
          <p:nvPr/>
        </p:nvCxnSpPr>
        <p:spPr>
          <a:xfrm flipV="1">
            <a:off x="4644962" y="3500393"/>
            <a:ext cx="752991" cy="139822"/>
          </a:xfrm>
          <a:prstGeom prst="straightConnector1">
            <a:avLst/>
          </a:prstGeom>
          <a:noFill/>
          <a:ln w="9525" cap="flat" cmpd="sng" algn="ctr">
            <a:solidFill>
              <a:sysClr val="window" lastClr="FFFFFF"/>
            </a:solidFill>
            <a:prstDash val="solid"/>
            <a:tailEnd type="triangle"/>
          </a:ln>
          <a:effectLst/>
        </p:spPr>
      </p:cxnSp>
      <p:cxnSp>
        <p:nvCxnSpPr>
          <p:cNvPr id="82" name="Straight Arrow Connector 81"/>
          <p:cNvCxnSpPr/>
          <p:nvPr/>
        </p:nvCxnSpPr>
        <p:spPr>
          <a:xfrm>
            <a:off x="4644962" y="3641468"/>
            <a:ext cx="752991" cy="139822"/>
          </a:xfrm>
          <a:prstGeom prst="straightConnector1">
            <a:avLst/>
          </a:prstGeom>
          <a:noFill/>
          <a:ln w="9525" cap="flat" cmpd="sng" algn="ctr">
            <a:solidFill>
              <a:sysClr val="window" lastClr="FFFFFF"/>
            </a:solidFill>
            <a:prstDash val="solid"/>
            <a:tailEnd type="triangle"/>
          </a:ln>
          <a:effectLst/>
        </p:spPr>
      </p:cxnSp>
      <p:cxnSp>
        <p:nvCxnSpPr>
          <p:cNvPr id="83" name="Straight Arrow Connector 82"/>
          <p:cNvCxnSpPr/>
          <p:nvPr/>
        </p:nvCxnSpPr>
        <p:spPr>
          <a:xfrm>
            <a:off x="4644962" y="3640225"/>
            <a:ext cx="752991" cy="15791"/>
          </a:xfrm>
          <a:prstGeom prst="straightConnector1">
            <a:avLst/>
          </a:prstGeom>
          <a:noFill/>
          <a:ln w="9525" cap="flat" cmpd="sng" algn="ctr">
            <a:solidFill>
              <a:sysClr val="window" lastClr="FFFFFF"/>
            </a:solidFill>
            <a:prstDash val="solid"/>
            <a:tailEnd type="triangle"/>
          </a:ln>
          <a:effectLst/>
        </p:spPr>
      </p:cxnSp>
      <p:cxnSp>
        <p:nvCxnSpPr>
          <p:cNvPr id="84" name="Straight Arrow Connector 83"/>
          <p:cNvCxnSpPr/>
          <p:nvPr/>
        </p:nvCxnSpPr>
        <p:spPr>
          <a:xfrm>
            <a:off x="4570517" y="1702147"/>
            <a:ext cx="752991" cy="15791"/>
          </a:xfrm>
          <a:prstGeom prst="straightConnector1">
            <a:avLst/>
          </a:prstGeom>
          <a:noFill/>
          <a:ln w="9525" cap="flat" cmpd="sng" algn="ctr">
            <a:solidFill>
              <a:sysClr val="windowText" lastClr="000000"/>
            </a:solidFill>
            <a:prstDash val="solid"/>
            <a:tailEnd type="triangle"/>
          </a:ln>
          <a:effectLst/>
        </p:spPr>
      </p:cxnSp>
      <p:sp>
        <p:nvSpPr>
          <p:cNvPr id="85" name="TextBox 84"/>
          <p:cNvSpPr txBox="1"/>
          <p:nvPr/>
        </p:nvSpPr>
        <p:spPr>
          <a:xfrm>
            <a:off x="5248388" y="2355728"/>
            <a:ext cx="1212044" cy="840170"/>
          </a:xfrm>
          <a:prstGeom prst="rect">
            <a:avLst/>
          </a:prstGeom>
          <a:noFill/>
        </p:spPr>
        <p:txBody>
          <a:bodyPr wrap="square" lIns="91378" tIns="45690" rIns="91378" bIns="45690" rtlCol="0">
            <a:spAutoFit/>
          </a:bodyPr>
          <a:lstStyle/>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S</a:t>
            </a:r>
            <a:r>
              <a:rPr lang="en-US" sz="1000" kern="0" dirty="0">
                <a:solidFill>
                  <a:prstClr val="black"/>
                </a:solidFill>
                <a:cs typeface="Arial" pitchFamily="34" charset="0"/>
                <a:sym typeface="Arial"/>
              </a:rPr>
              <a:t>elling</a:t>
            </a: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D</a:t>
            </a:r>
            <a:r>
              <a:rPr lang="en-US" sz="1000" kern="0" dirty="0">
                <a:solidFill>
                  <a:prstClr val="black"/>
                </a:solidFill>
                <a:cs typeface="Arial" pitchFamily="34" charset="0"/>
                <a:sym typeface="Arial"/>
              </a:rPr>
              <a:t>ifferentiating</a:t>
            </a:r>
            <a:endParaRPr lang="en-US" sz="2000" kern="0" dirty="0">
              <a:solidFill>
                <a:prstClr val="black"/>
              </a:solidFill>
              <a:cs typeface="Arial" pitchFamily="34" charset="0"/>
              <a:sym typeface="Arial"/>
            </a:endParaRP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M</a:t>
            </a:r>
            <a:r>
              <a:rPr lang="en-US" sz="1000" kern="0" dirty="0">
                <a:solidFill>
                  <a:prstClr val="black"/>
                </a:solidFill>
                <a:cs typeface="Arial" pitchFamily="34" charset="0"/>
                <a:sym typeface="Arial"/>
              </a:rPr>
              <a:t>arketing Mix</a:t>
            </a:r>
          </a:p>
        </p:txBody>
      </p:sp>
      <p:sp>
        <p:nvSpPr>
          <p:cNvPr id="86" name="Rectangle 85"/>
          <p:cNvSpPr/>
          <p:nvPr/>
        </p:nvSpPr>
        <p:spPr>
          <a:xfrm>
            <a:off x="6448302" y="1484924"/>
            <a:ext cx="1220071" cy="459034"/>
          </a:xfrm>
          <a:prstGeom prst="rect">
            <a:avLst/>
          </a:prstGeom>
          <a:solidFill>
            <a:sysClr val="windowText" lastClr="000000"/>
          </a:solidFill>
          <a:ln w="25400" cap="flat" cmpd="sng" algn="ctr">
            <a:noFill/>
            <a:prstDash val="dash"/>
          </a:ln>
          <a:effectLst/>
        </p:spPr>
        <p:txBody>
          <a:bodyPr lIns="91378" tIns="45690" rIns="91378" bIns="45690" rtlCol="0" anchor="ctr"/>
          <a:lstStyle/>
          <a:p>
            <a:pPr algn="ctr" defTabSz="914288">
              <a:defRPr/>
            </a:pPr>
            <a:endParaRPr lang="en-US" sz="1100" kern="0">
              <a:solidFill>
                <a:prstClr val="white"/>
              </a:solidFill>
              <a:cs typeface="Arial"/>
              <a:sym typeface="Arial"/>
            </a:endParaRPr>
          </a:p>
        </p:txBody>
      </p:sp>
      <p:sp>
        <p:nvSpPr>
          <p:cNvPr id="87" name="TextBox 86"/>
          <p:cNvSpPr txBox="1"/>
          <p:nvPr/>
        </p:nvSpPr>
        <p:spPr>
          <a:xfrm>
            <a:off x="6539586" y="1498601"/>
            <a:ext cx="1098252" cy="455834"/>
          </a:xfrm>
          <a:prstGeom prst="rect">
            <a:avLst/>
          </a:prstGeom>
          <a:noFill/>
        </p:spPr>
        <p:txBody>
          <a:bodyPr wrap="none" lIns="91378" tIns="45690" rIns="91378" bIns="45690" rtlCol="0">
            <a:spAutoFit/>
          </a:bodyPr>
          <a:lstStyle/>
          <a:p>
            <a:pPr defTabSz="693653">
              <a:lnSpc>
                <a:spcPct val="70000"/>
              </a:lnSpc>
            </a:pPr>
            <a:r>
              <a:rPr lang="en-US" sz="1100" kern="0" dirty="0">
                <a:solidFill>
                  <a:prstClr val="white"/>
                </a:solidFill>
                <a:cs typeface="Arial" pitchFamily="34" charset="0"/>
                <a:sym typeface="Arial"/>
              </a:rPr>
              <a:t>TERKAIT</a:t>
            </a:r>
          </a:p>
          <a:p>
            <a:pPr defTabSz="693653">
              <a:lnSpc>
                <a:spcPct val="70000"/>
              </a:lnSpc>
            </a:pPr>
            <a:r>
              <a:rPr lang="en-US" sz="1100" kern="0" dirty="0">
                <a:solidFill>
                  <a:prstClr val="white"/>
                </a:solidFill>
                <a:cs typeface="Arial" pitchFamily="34" charset="0"/>
                <a:sym typeface="Arial"/>
              </a:rPr>
              <a:t>DENGAN</a:t>
            </a:r>
          </a:p>
          <a:p>
            <a:pPr defTabSz="693653">
              <a:lnSpc>
                <a:spcPct val="70000"/>
              </a:lnSpc>
            </a:pPr>
            <a:r>
              <a:rPr lang="en-US" sz="1100" kern="0" dirty="0">
                <a:solidFill>
                  <a:prstClr val="white"/>
                </a:solidFill>
                <a:latin typeface="Arial Black" panose="020B0A04020102020204" pitchFamily="34" charset="0"/>
                <a:cs typeface="Arial" pitchFamily="34" charset="0"/>
                <a:sym typeface="Arial"/>
              </a:rPr>
              <a:t>CUSTOMER</a:t>
            </a:r>
          </a:p>
        </p:txBody>
      </p:sp>
      <p:grpSp>
        <p:nvGrpSpPr>
          <p:cNvPr id="6" name="Group 87"/>
          <p:cNvGrpSpPr/>
          <p:nvPr/>
        </p:nvGrpSpPr>
        <p:grpSpPr>
          <a:xfrm>
            <a:off x="2051718" y="1298653"/>
            <a:ext cx="1012159" cy="988200"/>
            <a:chOff x="2735621" y="1165714"/>
            <a:chExt cx="1349546" cy="1756794"/>
          </a:xfrm>
        </p:grpSpPr>
        <p:sp>
          <p:nvSpPr>
            <p:cNvPr id="89" name="Rectangle 88"/>
            <p:cNvSpPr/>
            <p:nvPr/>
          </p:nvSpPr>
          <p:spPr>
            <a:xfrm>
              <a:off x="2735621" y="1395051"/>
              <a:ext cx="1349546" cy="1411869"/>
            </a:xfrm>
            <a:prstGeom prst="rect">
              <a:avLst/>
            </a:prstGeom>
            <a:solidFill>
              <a:srgbClr val="AD0101">
                <a:lumMod val="60000"/>
                <a:lumOff val="40000"/>
              </a:srgbClr>
            </a:solidFill>
            <a:ln w="25400" cap="flat" cmpd="sng" algn="ctr">
              <a:noFill/>
              <a:prstDash val="dash"/>
            </a:ln>
            <a:effectLst/>
          </p:spPr>
          <p:txBody>
            <a:bodyPr rtlCol="0" anchor="ctr"/>
            <a:lstStyle/>
            <a:p>
              <a:pPr algn="ctr" defTabSz="914288">
                <a:defRPr/>
              </a:pPr>
              <a:endParaRPr lang="en-US" sz="1100" kern="0">
                <a:solidFill>
                  <a:prstClr val="white"/>
                </a:solidFill>
                <a:cs typeface="Arial"/>
                <a:sym typeface="Arial"/>
              </a:endParaRPr>
            </a:p>
          </p:txBody>
        </p:sp>
        <p:sp>
          <p:nvSpPr>
            <p:cNvPr id="90" name="TextBox 89"/>
            <p:cNvSpPr txBox="1"/>
            <p:nvPr/>
          </p:nvSpPr>
          <p:spPr>
            <a:xfrm>
              <a:off x="2974494" y="1165714"/>
              <a:ext cx="863912" cy="1532038"/>
            </a:xfrm>
            <a:prstGeom prst="rect">
              <a:avLst/>
            </a:prstGeom>
            <a:noFill/>
          </p:spPr>
          <p:txBody>
            <a:bodyPr wrap="none" rtlCol="0">
              <a:spAutoFit/>
            </a:bodyPr>
            <a:lstStyle/>
            <a:p>
              <a:pPr defTabSz="914288">
                <a:defRPr/>
              </a:pPr>
              <a:r>
                <a:rPr lang="en-US" sz="5000" kern="0" dirty="0">
                  <a:solidFill>
                    <a:prstClr val="black"/>
                  </a:solidFill>
                  <a:latin typeface="Arial Black" panose="020B0A04020102020204" pitchFamily="34" charset="0"/>
                  <a:cs typeface="Arial" pitchFamily="34" charset="0"/>
                  <a:sym typeface="Arial"/>
                </a:rPr>
                <a:t>S</a:t>
              </a:r>
            </a:p>
          </p:txBody>
        </p:sp>
        <p:sp>
          <p:nvSpPr>
            <p:cNvPr id="91" name="TextBox 90"/>
            <p:cNvSpPr txBox="1"/>
            <p:nvPr/>
          </p:nvSpPr>
          <p:spPr>
            <a:xfrm>
              <a:off x="2861236" y="2276864"/>
              <a:ext cx="1122530" cy="645644"/>
            </a:xfrm>
            <a:prstGeom prst="rect">
              <a:avLst/>
            </a:prstGeom>
            <a:noFill/>
          </p:spPr>
          <p:txBody>
            <a:bodyPr wrap="none" rtlCol="0">
              <a:spAutoFit/>
            </a:bodyPr>
            <a:lstStyle/>
            <a:p>
              <a:pPr defTabSz="914288">
                <a:lnSpc>
                  <a:spcPct val="80000"/>
                </a:lnSpc>
                <a:defRPr/>
              </a:pPr>
              <a:r>
                <a:rPr lang="en-US" sz="1100" kern="0" dirty="0">
                  <a:solidFill>
                    <a:prstClr val="white"/>
                  </a:solidFill>
                  <a:cs typeface="Arial" pitchFamily="34" charset="0"/>
                  <a:sym typeface="Arial"/>
                </a:rPr>
                <a:t>Marketing </a:t>
              </a:r>
              <a:endParaRPr lang="id-ID" sz="1100" kern="0" dirty="0">
                <a:solidFill>
                  <a:prstClr val="white"/>
                </a:solidFill>
                <a:cs typeface="Arial" pitchFamily="34" charset="0"/>
                <a:sym typeface="Arial"/>
              </a:endParaRPr>
            </a:p>
            <a:p>
              <a:pPr defTabSz="914288">
                <a:lnSpc>
                  <a:spcPct val="80000"/>
                </a:lnSpc>
                <a:defRPr/>
              </a:pPr>
              <a:r>
                <a:rPr lang="en-US" sz="1100" b="1" kern="0" dirty="0">
                  <a:solidFill>
                    <a:prstClr val="white"/>
                  </a:solidFill>
                  <a:cs typeface="Arial" pitchFamily="34" charset="0"/>
                  <a:sym typeface="Arial"/>
                </a:rPr>
                <a:t>Strategy</a:t>
              </a:r>
              <a:endParaRPr lang="en-US" sz="800" b="1" kern="0" dirty="0">
                <a:solidFill>
                  <a:prstClr val="white"/>
                </a:solidFill>
                <a:cs typeface="Arial" pitchFamily="34" charset="0"/>
                <a:sym typeface="Arial"/>
              </a:endParaRPr>
            </a:p>
          </p:txBody>
        </p:sp>
      </p:grpSp>
      <p:sp>
        <p:nvSpPr>
          <p:cNvPr id="92" name="Oval 91"/>
          <p:cNvSpPr/>
          <p:nvPr/>
        </p:nvSpPr>
        <p:spPr>
          <a:xfrm>
            <a:off x="7098789" y="3043188"/>
            <a:ext cx="377207" cy="282905"/>
          </a:xfrm>
          <a:prstGeom prst="ellipse">
            <a:avLst/>
          </a:prstGeom>
          <a:solidFill>
            <a:srgbClr val="AD0101">
              <a:lumMod val="60000"/>
              <a:lumOff val="40000"/>
            </a:srgbClr>
          </a:solidFill>
          <a:ln w="25400" cap="flat" cmpd="sng" algn="ctr">
            <a:noFill/>
            <a:prstDash val="solid"/>
          </a:ln>
          <a:effectLst/>
        </p:spPr>
        <p:txBody>
          <a:bodyPr lIns="91378" tIns="45690" rIns="91378" bIns="45690" rtlCol="0" anchor="ctr"/>
          <a:lstStyle/>
          <a:p>
            <a:pPr algn="ctr" defTabSz="914288">
              <a:defRPr/>
            </a:pPr>
            <a:endParaRPr lang="en-US" kern="0" spc="-113" dirty="0">
              <a:solidFill>
                <a:prstClr val="white"/>
              </a:solidFill>
              <a:cs typeface="Arial" panose="020B0604020202020204" pitchFamily="34" charset="0"/>
              <a:sym typeface="Arial"/>
            </a:endParaRPr>
          </a:p>
        </p:txBody>
      </p:sp>
      <p:sp>
        <p:nvSpPr>
          <p:cNvPr id="93" name="TextBox 92"/>
          <p:cNvSpPr txBox="1"/>
          <p:nvPr/>
        </p:nvSpPr>
        <p:spPr>
          <a:xfrm>
            <a:off x="7084205" y="3087002"/>
            <a:ext cx="448053" cy="597036"/>
          </a:xfrm>
          <a:prstGeom prst="rect">
            <a:avLst/>
          </a:prstGeom>
          <a:noFill/>
        </p:spPr>
        <p:txBody>
          <a:bodyPr wrap="square" lIns="91378" tIns="45690" rIns="91378" bIns="45690" rtlCol="0">
            <a:spAutoFit/>
          </a:bodyPr>
          <a:lstStyle/>
          <a:p>
            <a:pPr defTabSz="693653">
              <a:lnSpc>
                <a:spcPct val="80000"/>
              </a:lnSpc>
            </a:pPr>
            <a:r>
              <a:rPr lang="en-US" sz="4100" b="1" kern="0" spc="-225" dirty="0">
                <a:solidFill>
                  <a:prstClr val="black"/>
                </a:solidFill>
                <a:latin typeface="Arial Black" panose="020B0A04020102020204" pitchFamily="34" charset="0"/>
                <a:cs typeface="Arial" pitchFamily="34" charset="0"/>
                <a:sym typeface="Arial"/>
              </a:rPr>
              <a:t>*</a:t>
            </a:r>
            <a:endParaRPr lang="en-US" sz="2400" b="1" kern="0" spc="-225" dirty="0">
              <a:solidFill>
                <a:prstClr val="black"/>
              </a:solidFill>
              <a:latin typeface="Arial Black" panose="020B0A04020102020204" pitchFamily="34" charset="0"/>
              <a:cs typeface="Arial" pitchFamily="34" charset="0"/>
              <a:sym typeface="Arial"/>
            </a:endParaRPr>
          </a:p>
        </p:txBody>
      </p:sp>
      <p:sp>
        <p:nvSpPr>
          <p:cNvPr id="94" name="Rectangle 93"/>
          <p:cNvSpPr/>
          <p:nvPr/>
        </p:nvSpPr>
        <p:spPr>
          <a:xfrm>
            <a:off x="7532237" y="3559506"/>
            <a:ext cx="1611765" cy="1126402"/>
          </a:xfrm>
          <a:prstGeom prst="rect">
            <a:avLst/>
          </a:prstGeom>
        </p:spPr>
        <p:txBody>
          <a:bodyPr wrap="square" lIns="91378" tIns="45690" rIns="91378" bIns="45690">
            <a:spAutoFit/>
          </a:bodyPr>
          <a:lstStyle/>
          <a:p>
            <a:pPr defTabSz="693653">
              <a:lnSpc>
                <a:spcPct val="80000"/>
              </a:lnSpc>
            </a:pPr>
            <a:r>
              <a:rPr lang="en-US" sz="1100" kern="0" dirty="0">
                <a:solidFill>
                  <a:prstClr val="black"/>
                </a:solidFill>
                <a:cs typeface="Arial" pitchFamily="34" charset="0"/>
                <a:sym typeface="Arial"/>
              </a:rPr>
              <a:t>Branding </a:t>
            </a:r>
            <a:r>
              <a:rPr lang="en-US" sz="1100" kern="0" dirty="0" err="1">
                <a:solidFill>
                  <a:prstClr val="black"/>
                </a:solidFill>
                <a:cs typeface="Arial" pitchFamily="34" charset="0"/>
                <a:sym typeface="Arial"/>
              </a:rPr>
              <a:t>merupakan</a:t>
            </a:r>
            <a:endParaRPr lang="en-US" sz="1100" kern="0" dirty="0">
              <a:solidFill>
                <a:prstClr val="black"/>
              </a:solidFill>
              <a:cs typeface="Arial" pitchFamily="34" charset="0"/>
              <a:sym typeface="Arial"/>
            </a:endParaRPr>
          </a:p>
          <a:p>
            <a:pPr defTabSz="693653">
              <a:lnSpc>
                <a:spcPct val="80000"/>
              </a:lnSpc>
            </a:pPr>
            <a:r>
              <a:rPr lang="en-US" sz="1100" b="1" kern="0" dirty="0" err="1">
                <a:solidFill>
                  <a:prstClr val="black"/>
                </a:solidFill>
                <a:latin typeface="Arial Black" panose="020B0A04020102020204" pitchFamily="34" charset="0"/>
                <a:cs typeface="Arial" pitchFamily="34" charset="0"/>
                <a:sym typeface="Arial"/>
              </a:rPr>
              <a:t>Elemen</a:t>
            </a:r>
            <a:r>
              <a:rPr lang="en-US" sz="1100" b="1" kern="0" dirty="0">
                <a:solidFill>
                  <a:prstClr val="black"/>
                </a:solidFill>
                <a:latin typeface="Arial Black" panose="020B0A04020102020204" pitchFamily="34" charset="0"/>
                <a:cs typeface="Arial" pitchFamily="34" charset="0"/>
                <a:sym typeface="Arial"/>
              </a:rPr>
              <a:t> </a:t>
            </a:r>
            <a:r>
              <a:rPr lang="en-US" sz="1100" b="1" kern="0" dirty="0" err="1">
                <a:solidFill>
                  <a:prstClr val="black"/>
                </a:solidFill>
                <a:latin typeface="Arial Black" panose="020B0A04020102020204" pitchFamily="34" charset="0"/>
                <a:cs typeface="Arial" pitchFamily="34" charset="0"/>
                <a:sym typeface="Arial"/>
              </a:rPr>
              <a:t>utama</a:t>
            </a:r>
            <a:r>
              <a:rPr lang="en-US" sz="1100" b="1" kern="0" dirty="0">
                <a:solidFill>
                  <a:prstClr val="black"/>
                </a:solidFill>
                <a:latin typeface="Arial Black" panose="020B0A04020102020204" pitchFamily="34" charset="0"/>
                <a:cs typeface="Arial" pitchFamily="34" charset="0"/>
                <a:sym typeface="Arial"/>
              </a:rPr>
              <a:t> </a:t>
            </a:r>
          </a:p>
          <a:p>
            <a:pPr defTabSz="693653">
              <a:lnSpc>
                <a:spcPct val="80000"/>
              </a:lnSpc>
            </a:pPr>
            <a:r>
              <a:rPr lang="en-US" sz="1100" kern="0" dirty="0" err="1">
                <a:solidFill>
                  <a:prstClr val="black"/>
                </a:solidFill>
                <a:cs typeface="Arial" pitchFamily="34" charset="0"/>
                <a:sym typeface="Arial"/>
              </a:rPr>
              <a:t>Dalam</a:t>
            </a:r>
            <a:r>
              <a:rPr lang="en-US" sz="1100" kern="0" dirty="0">
                <a:solidFill>
                  <a:prstClr val="black"/>
                </a:solidFill>
                <a:cs typeface="Arial" pitchFamily="34" charset="0"/>
                <a:sym typeface="Arial"/>
              </a:rPr>
              <a:t> proses </a:t>
            </a:r>
            <a:r>
              <a:rPr lang="en-US" sz="1100" kern="0" dirty="0" err="1">
                <a:solidFill>
                  <a:prstClr val="black"/>
                </a:solidFill>
                <a:cs typeface="Arial" pitchFamily="34" charset="0"/>
                <a:sym typeface="Arial"/>
              </a:rPr>
              <a:t>pemasaran</a:t>
            </a:r>
            <a:r>
              <a:rPr lang="en-US" sz="1100" kern="0" dirty="0">
                <a:solidFill>
                  <a:prstClr val="black"/>
                </a:solidFill>
                <a:cs typeface="Arial" pitchFamily="34" charset="0"/>
                <a:sym typeface="Arial"/>
              </a:rPr>
              <a:t>,</a:t>
            </a:r>
          </a:p>
          <a:p>
            <a:pPr marL="256985" indent="-256985" defTabSz="693653">
              <a:lnSpc>
                <a:spcPct val="80000"/>
              </a:lnSpc>
              <a:buFontTx/>
              <a:buAutoNum type="arabicPeriod"/>
            </a:pPr>
            <a:endParaRPr lang="en-US" sz="1000" kern="0" dirty="0">
              <a:solidFill>
                <a:prstClr val="black"/>
              </a:solidFill>
              <a:cs typeface="Arial" pitchFamily="34" charset="0"/>
              <a:sym typeface="Arial"/>
            </a:endParaRPr>
          </a:p>
          <a:p>
            <a:pPr marL="132063" indent="-132063" defTabSz="693653">
              <a:lnSpc>
                <a:spcPct val="80000"/>
              </a:lnSpc>
              <a:buFontTx/>
              <a:buAutoNum type="arabicPeriod"/>
            </a:pPr>
            <a:r>
              <a:rPr lang="en-US" sz="1000" kern="0" dirty="0">
                <a:solidFill>
                  <a:prstClr val="black"/>
                </a:solidFill>
                <a:cs typeface="Arial" pitchFamily="34" charset="0"/>
                <a:sym typeface="Arial"/>
              </a:rPr>
              <a:t>Promise</a:t>
            </a:r>
          </a:p>
          <a:p>
            <a:pPr marL="132063" indent="-132063" defTabSz="693653">
              <a:lnSpc>
                <a:spcPct val="80000"/>
              </a:lnSpc>
              <a:buFontTx/>
              <a:buAutoNum type="arabicPeriod"/>
            </a:pPr>
            <a:r>
              <a:rPr lang="en-US" sz="1000" kern="0" dirty="0">
                <a:solidFill>
                  <a:prstClr val="black"/>
                </a:solidFill>
                <a:cs typeface="Arial" pitchFamily="34" charset="0"/>
                <a:sym typeface="Arial"/>
              </a:rPr>
              <a:t>Reputation</a:t>
            </a:r>
          </a:p>
          <a:p>
            <a:pPr marL="132063" indent="-132063" defTabSz="693653">
              <a:lnSpc>
                <a:spcPct val="80000"/>
              </a:lnSpc>
              <a:buFontTx/>
              <a:buAutoNum type="arabicPeriod"/>
            </a:pPr>
            <a:r>
              <a:rPr lang="en-US" sz="1000" kern="0" dirty="0">
                <a:solidFill>
                  <a:prstClr val="black"/>
                </a:solidFill>
                <a:cs typeface="Arial" pitchFamily="34" charset="0"/>
                <a:sym typeface="Arial"/>
              </a:rPr>
              <a:t>Long term investment</a:t>
            </a:r>
          </a:p>
        </p:txBody>
      </p:sp>
      <p:grpSp>
        <p:nvGrpSpPr>
          <p:cNvPr id="7" name="Group 94"/>
          <p:cNvGrpSpPr/>
          <p:nvPr/>
        </p:nvGrpSpPr>
        <p:grpSpPr>
          <a:xfrm>
            <a:off x="2042986" y="3150119"/>
            <a:ext cx="1011086" cy="1005791"/>
            <a:chOff x="2723969" y="4457239"/>
            <a:chExt cx="1348113" cy="1788072"/>
          </a:xfrm>
        </p:grpSpPr>
        <p:sp>
          <p:nvSpPr>
            <p:cNvPr id="96" name="Rectangle 95"/>
            <p:cNvSpPr/>
            <p:nvPr/>
          </p:nvSpPr>
          <p:spPr>
            <a:xfrm>
              <a:off x="2723969" y="4683657"/>
              <a:ext cx="1348113" cy="1470720"/>
            </a:xfrm>
            <a:prstGeom prst="rect">
              <a:avLst/>
            </a:prstGeom>
            <a:solidFill>
              <a:sysClr val="windowText" lastClr="000000"/>
            </a:solidFill>
            <a:ln w="25400" cap="flat" cmpd="sng" algn="ctr">
              <a:noFill/>
              <a:prstDash val="dash"/>
            </a:ln>
            <a:effectLst/>
          </p:spPr>
          <p:txBody>
            <a:bodyPr rtlCol="0" anchor="ctr"/>
            <a:lstStyle/>
            <a:p>
              <a:pPr algn="ctr" defTabSz="914288">
                <a:defRPr/>
              </a:pPr>
              <a:endParaRPr lang="en-US" sz="1100" kern="0">
                <a:solidFill>
                  <a:prstClr val="white"/>
                </a:solidFill>
                <a:cs typeface="Arial"/>
                <a:sym typeface="Arial"/>
              </a:endParaRPr>
            </a:p>
          </p:txBody>
        </p:sp>
        <p:sp>
          <p:nvSpPr>
            <p:cNvPr id="97" name="TextBox 96"/>
            <p:cNvSpPr txBox="1"/>
            <p:nvPr/>
          </p:nvSpPr>
          <p:spPr>
            <a:xfrm>
              <a:off x="2927643" y="4457239"/>
              <a:ext cx="910932" cy="1532041"/>
            </a:xfrm>
            <a:prstGeom prst="rect">
              <a:avLst/>
            </a:prstGeom>
            <a:noFill/>
          </p:spPr>
          <p:txBody>
            <a:bodyPr wrap="none" rtlCol="0">
              <a:spAutoFit/>
            </a:bodyPr>
            <a:lstStyle/>
            <a:p>
              <a:pPr defTabSz="914288">
                <a:defRPr/>
              </a:pPr>
              <a:r>
                <a:rPr lang="en-US" sz="5000" kern="0" dirty="0">
                  <a:solidFill>
                    <a:prstClr val="white"/>
                  </a:solidFill>
                  <a:latin typeface="Arial Black" panose="020B0A04020102020204" pitchFamily="34" charset="0"/>
                  <a:cs typeface="Arial" pitchFamily="34" charset="0"/>
                  <a:sym typeface="Arial"/>
                </a:rPr>
                <a:t>V</a:t>
              </a:r>
            </a:p>
          </p:txBody>
        </p:sp>
        <p:sp>
          <p:nvSpPr>
            <p:cNvPr id="98" name="TextBox 97"/>
            <p:cNvSpPr txBox="1"/>
            <p:nvPr/>
          </p:nvSpPr>
          <p:spPr>
            <a:xfrm>
              <a:off x="2735617" y="5599665"/>
              <a:ext cx="1318622" cy="645646"/>
            </a:xfrm>
            <a:prstGeom prst="rect">
              <a:avLst/>
            </a:prstGeom>
            <a:noFill/>
          </p:spPr>
          <p:txBody>
            <a:bodyPr wrap="square" rtlCol="0">
              <a:spAutoFit/>
            </a:bodyPr>
            <a:lstStyle/>
            <a:p>
              <a:pPr defTabSz="914288">
                <a:lnSpc>
                  <a:spcPct val="80000"/>
                </a:lnSpc>
                <a:defRPr/>
              </a:pPr>
              <a:r>
                <a:rPr lang="en-US" sz="1100" kern="0" dirty="0">
                  <a:solidFill>
                    <a:prstClr val="white"/>
                  </a:solidFill>
                  <a:cs typeface="Arial" pitchFamily="34" charset="0"/>
                  <a:sym typeface="Arial"/>
                </a:rPr>
                <a:t>Marketing </a:t>
              </a:r>
              <a:endParaRPr lang="id-ID" sz="1100" kern="0" dirty="0">
                <a:solidFill>
                  <a:prstClr val="white"/>
                </a:solidFill>
                <a:cs typeface="Arial" pitchFamily="34" charset="0"/>
                <a:sym typeface="Arial"/>
              </a:endParaRPr>
            </a:p>
            <a:p>
              <a:pPr defTabSz="914288">
                <a:lnSpc>
                  <a:spcPct val="80000"/>
                </a:lnSpc>
                <a:defRPr/>
              </a:pPr>
              <a:r>
                <a:rPr lang="en-US" sz="1100" b="1" kern="0" dirty="0">
                  <a:solidFill>
                    <a:prstClr val="white"/>
                  </a:solidFill>
                  <a:cs typeface="Arial" pitchFamily="34" charset="0"/>
                  <a:sym typeface="Arial"/>
                </a:rPr>
                <a:t>Value</a:t>
              </a:r>
              <a:endParaRPr lang="en-US" sz="800" b="1" kern="0" dirty="0">
                <a:solidFill>
                  <a:prstClr val="white"/>
                </a:solidFill>
                <a:cs typeface="Arial" pitchFamily="34" charset="0"/>
                <a:sym typeface="Arial"/>
              </a:endParaRPr>
            </a:p>
          </p:txBody>
        </p:sp>
      </p:grpSp>
      <p:sp>
        <p:nvSpPr>
          <p:cNvPr id="99" name="Right Brace 98"/>
          <p:cNvSpPr/>
          <p:nvPr/>
        </p:nvSpPr>
        <p:spPr>
          <a:xfrm flipH="1">
            <a:off x="3407639" y="3167957"/>
            <a:ext cx="182777" cy="777358"/>
          </a:xfrm>
          <a:prstGeom prst="rightBrace">
            <a:avLst>
              <a:gd name="adj1" fmla="val 55183"/>
              <a:gd name="adj2" fmla="val 51026"/>
            </a:avLst>
          </a:prstGeom>
          <a:noFill/>
          <a:ln w="9525" cap="flat" cmpd="sng" algn="ctr">
            <a:solidFill>
              <a:sysClr val="windowText" lastClr="000000"/>
            </a:solidFill>
            <a:prstDash val="solid"/>
            <a:headEnd type="triangle" w="med" len="med"/>
            <a:tailEnd type="triangle" w="med" len="me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grpSp>
        <p:nvGrpSpPr>
          <p:cNvPr id="8" name="Group 99"/>
          <p:cNvGrpSpPr/>
          <p:nvPr/>
        </p:nvGrpSpPr>
        <p:grpSpPr>
          <a:xfrm>
            <a:off x="2040142" y="2247747"/>
            <a:ext cx="1012160" cy="972109"/>
            <a:chOff x="2720163" y="2852901"/>
            <a:chExt cx="1349546" cy="1728195"/>
          </a:xfrm>
        </p:grpSpPr>
        <p:sp>
          <p:nvSpPr>
            <p:cNvPr id="101" name="Rectangle 100"/>
            <p:cNvSpPr/>
            <p:nvPr/>
          </p:nvSpPr>
          <p:spPr>
            <a:xfrm>
              <a:off x="2720163" y="3044923"/>
              <a:ext cx="1349546" cy="1398091"/>
            </a:xfrm>
            <a:prstGeom prst="rect">
              <a:avLst/>
            </a:prstGeom>
            <a:solidFill>
              <a:srgbClr val="AD0101">
                <a:lumMod val="60000"/>
                <a:lumOff val="40000"/>
              </a:srgbClr>
            </a:solidFill>
            <a:ln w="25400" cap="flat" cmpd="sng" algn="ctr">
              <a:noFill/>
              <a:prstDash val="dash"/>
            </a:ln>
            <a:effectLst/>
          </p:spPr>
          <p:txBody>
            <a:bodyPr rtlCol="0" anchor="ctr"/>
            <a:lstStyle/>
            <a:p>
              <a:pPr algn="ctr" defTabSz="914288">
                <a:defRPr/>
              </a:pPr>
              <a:endParaRPr lang="en-US" sz="1100" kern="0">
                <a:solidFill>
                  <a:sysClr val="windowText" lastClr="000000"/>
                </a:solidFill>
                <a:cs typeface="Arial"/>
                <a:sym typeface="Arial"/>
              </a:endParaRPr>
            </a:p>
          </p:txBody>
        </p:sp>
        <p:sp>
          <p:nvSpPr>
            <p:cNvPr id="102" name="TextBox 101"/>
            <p:cNvSpPr txBox="1"/>
            <p:nvPr/>
          </p:nvSpPr>
          <p:spPr>
            <a:xfrm>
              <a:off x="2927646" y="2852901"/>
              <a:ext cx="863912" cy="1532043"/>
            </a:xfrm>
            <a:prstGeom prst="rect">
              <a:avLst/>
            </a:prstGeom>
            <a:noFill/>
          </p:spPr>
          <p:txBody>
            <a:bodyPr wrap="none" rtlCol="0">
              <a:spAutoFit/>
            </a:bodyPr>
            <a:lstStyle/>
            <a:p>
              <a:pPr defTabSz="914288">
                <a:defRPr/>
              </a:pPr>
              <a:r>
                <a:rPr lang="en-US" sz="5000" kern="0" dirty="0">
                  <a:solidFill>
                    <a:prstClr val="white"/>
                  </a:solidFill>
                  <a:latin typeface="Arial Black" panose="020B0A04020102020204" pitchFamily="34" charset="0"/>
                  <a:cs typeface="Arial" pitchFamily="34" charset="0"/>
                  <a:sym typeface="Arial"/>
                </a:rPr>
                <a:t>T</a:t>
              </a:r>
            </a:p>
          </p:txBody>
        </p:sp>
        <p:sp>
          <p:nvSpPr>
            <p:cNvPr id="103" name="TextBox 102"/>
            <p:cNvSpPr txBox="1"/>
            <p:nvPr/>
          </p:nvSpPr>
          <p:spPr>
            <a:xfrm>
              <a:off x="2819194" y="3979222"/>
              <a:ext cx="1041310" cy="601874"/>
            </a:xfrm>
            <a:prstGeom prst="rect">
              <a:avLst/>
            </a:prstGeom>
            <a:noFill/>
          </p:spPr>
          <p:txBody>
            <a:bodyPr wrap="none" rtlCol="0">
              <a:spAutoFit/>
            </a:bodyPr>
            <a:lstStyle/>
            <a:p>
              <a:pPr defTabSz="914288">
                <a:lnSpc>
                  <a:spcPct val="80000"/>
                </a:lnSpc>
                <a:defRPr/>
              </a:pPr>
              <a:r>
                <a:rPr lang="en-US" sz="1000" kern="0" dirty="0">
                  <a:solidFill>
                    <a:prstClr val="white"/>
                  </a:solidFill>
                  <a:cs typeface="Arial" pitchFamily="34" charset="0"/>
                  <a:sym typeface="Arial"/>
                </a:rPr>
                <a:t>Marketing </a:t>
              </a:r>
              <a:endParaRPr lang="id-ID" sz="1000" kern="0" dirty="0">
                <a:solidFill>
                  <a:prstClr val="white"/>
                </a:solidFill>
                <a:cs typeface="Arial" pitchFamily="34" charset="0"/>
                <a:sym typeface="Arial"/>
              </a:endParaRPr>
            </a:p>
            <a:p>
              <a:pPr defTabSz="914288">
                <a:lnSpc>
                  <a:spcPct val="80000"/>
                </a:lnSpc>
                <a:defRPr/>
              </a:pPr>
              <a:r>
                <a:rPr lang="en-US" sz="1000" b="1" kern="0" dirty="0">
                  <a:solidFill>
                    <a:prstClr val="white"/>
                  </a:solidFill>
                  <a:cs typeface="Arial" pitchFamily="34" charset="0"/>
                  <a:sym typeface="Arial"/>
                </a:rPr>
                <a:t>Tactic</a:t>
              </a:r>
            </a:p>
          </p:txBody>
        </p:sp>
      </p:grpSp>
      <p:sp>
        <p:nvSpPr>
          <p:cNvPr id="104" name="Right Brace 103"/>
          <p:cNvSpPr/>
          <p:nvPr/>
        </p:nvSpPr>
        <p:spPr>
          <a:xfrm flipH="1">
            <a:off x="3407639" y="2298402"/>
            <a:ext cx="182777" cy="777358"/>
          </a:xfrm>
          <a:prstGeom prst="rightBrace">
            <a:avLst>
              <a:gd name="adj1" fmla="val 55183"/>
              <a:gd name="adj2" fmla="val 51026"/>
            </a:avLst>
          </a:prstGeom>
          <a:noFill/>
          <a:ln w="9525" cap="flat" cmpd="sng" algn="ctr">
            <a:solidFill>
              <a:sysClr val="windowText" lastClr="000000"/>
            </a:solidFill>
            <a:prstDash val="solid"/>
            <a:headEnd type="triangle" w="med" len="med"/>
            <a:tailEnd type="triangle" w="med" len="me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sp>
        <p:nvSpPr>
          <p:cNvPr id="105" name="Right Brace 104"/>
          <p:cNvSpPr/>
          <p:nvPr/>
        </p:nvSpPr>
        <p:spPr>
          <a:xfrm flipH="1">
            <a:off x="3359662" y="1383042"/>
            <a:ext cx="182777" cy="777358"/>
          </a:xfrm>
          <a:prstGeom prst="rightBrace">
            <a:avLst>
              <a:gd name="adj1" fmla="val 55183"/>
              <a:gd name="adj2" fmla="val 51026"/>
            </a:avLst>
          </a:prstGeom>
          <a:noFill/>
          <a:ln w="9525" cap="flat" cmpd="sng" algn="ctr">
            <a:solidFill>
              <a:sysClr val="windowText" lastClr="000000"/>
            </a:solidFill>
            <a:prstDash val="solid"/>
            <a:headEnd type="triangle" w="med" len="med"/>
            <a:tailEnd type="triangle" w="med" len="me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sp>
        <p:nvSpPr>
          <p:cNvPr id="106" name="Rectangle 105"/>
          <p:cNvSpPr/>
          <p:nvPr/>
        </p:nvSpPr>
        <p:spPr>
          <a:xfrm>
            <a:off x="110519" y="2240697"/>
            <a:ext cx="1623914" cy="1144868"/>
          </a:xfrm>
          <a:prstGeom prst="rect">
            <a:avLst/>
          </a:prstGeom>
        </p:spPr>
        <p:txBody>
          <a:bodyPr wrap="square" lIns="91378" tIns="45690" rIns="91378" bIns="45690">
            <a:spAutoFit/>
          </a:bodyPr>
          <a:lstStyle/>
          <a:p>
            <a:pPr defTabSz="693653">
              <a:lnSpc>
                <a:spcPct val="80000"/>
              </a:lnSpc>
            </a:pPr>
            <a:r>
              <a:rPr lang="en-US" kern="0" dirty="0" err="1">
                <a:solidFill>
                  <a:prstClr val="black"/>
                </a:solidFill>
                <a:ea typeface="ＭＳ Ｐゴシック" charset="0"/>
                <a:cs typeface="Arial" pitchFamily="34" charset="0"/>
                <a:sym typeface="Arial"/>
              </a:rPr>
              <a:t>Jika</a:t>
            </a:r>
            <a:r>
              <a:rPr lang="en-US" kern="0" dirty="0">
                <a:solidFill>
                  <a:prstClr val="black"/>
                </a:solidFill>
                <a:ea typeface="ＭＳ Ｐゴシック" charset="0"/>
                <a:cs typeface="Arial" pitchFamily="34" charset="0"/>
                <a:sym typeface="Arial"/>
              </a:rPr>
              <a:t> </a:t>
            </a:r>
            <a:r>
              <a:rPr lang="en-US" kern="0" dirty="0" err="1">
                <a:solidFill>
                  <a:prstClr val="black"/>
                </a:solidFill>
                <a:ea typeface="ＭＳ Ｐゴシック" charset="0"/>
                <a:cs typeface="Arial" pitchFamily="34" charset="0"/>
                <a:sym typeface="Arial"/>
              </a:rPr>
              <a:t>berbicara</a:t>
            </a:r>
            <a:r>
              <a:rPr lang="en-US" kern="0" dirty="0">
                <a:solidFill>
                  <a:prstClr val="black"/>
                </a:solidFill>
                <a:ea typeface="ＭＳ Ｐゴシック" charset="0"/>
                <a:cs typeface="Arial" pitchFamily="34" charset="0"/>
                <a:sym typeface="Arial"/>
              </a:rPr>
              <a:t> </a:t>
            </a:r>
            <a:r>
              <a:rPr lang="en-US" kern="0" dirty="0" err="1">
                <a:solidFill>
                  <a:prstClr val="black"/>
                </a:solidFill>
                <a:ea typeface="ＭＳ Ｐゴシック" charset="0"/>
                <a:cs typeface="Arial" pitchFamily="34" charset="0"/>
                <a:sym typeface="Arial"/>
              </a:rPr>
              <a:t>mengenai</a:t>
            </a:r>
            <a:r>
              <a:rPr lang="en-US" kern="0" dirty="0">
                <a:solidFill>
                  <a:prstClr val="black"/>
                </a:solidFill>
                <a:ea typeface="ＭＳ Ｐゴシック" charset="0"/>
                <a:cs typeface="Arial" pitchFamily="34" charset="0"/>
                <a:sym typeface="Arial"/>
              </a:rPr>
              <a:t> marketing, </a:t>
            </a:r>
            <a:r>
              <a:rPr lang="en-US" b="1" kern="0" spc="-113" dirty="0">
                <a:solidFill>
                  <a:prstClr val="black"/>
                </a:solidFill>
                <a:latin typeface="Arial Black" panose="020B0A04020102020204" pitchFamily="34" charset="0"/>
                <a:cs typeface="Arial" pitchFamily="34" charset="0"/>
                <a:sym typeface="Arial"/>
              </a:rPr>
              <a:t>3 </a:t>
            </a:r>
            <a:r>
              <a:rPr lang="en-US" b="1" kern="0" spc="-113" dirty="0" err="1">
                <a:solidFill>
                  <a:prstClr val="black"/>
                </a:solidFill>
                <a:latin typeface="Arial Black" panose="020B0A04020102020204" pitchFamily="34" charset="0"/>
                <a:cs typeface="Arial" pitchFamily="34" charset="0"/>
                <a:sym typeface="Arial"/>
              </a:rPr>
              <a:t>hal</a:t>
            </a:r>
            <a:r>
              <a:rPr lang="en-US" b="1" kern="0" spc="-113" dirty="0">
                <a:solidFill>
                  <a:prstClr val="black"/>
                </a:solidFill>
                <a:latin typeface="Arial Black" panose="020B0A04020102020204" pitchFamily="34" charset="0"/>
                <a:cs typeface="Arial" pitchFamily="34" charset="0"/>
                <a:sym typeface="Arial"/>
              </a:rPr>
              <a:t> </a:t>
            </a:r>
            <a:r>
              <a:rPr lang="en-US" kern="0" dirty="0">
                <a:solidFill>
                  <a:prstClr val="black"/>
                </a:solidFill>
                <a:ea typeface="ＭＳ Ｐゴシック" charset="0"/>
                <a:cs typeface="Arial" pitchFamily="34" charset="0"/>
                <a:sym typeface="Arial"/>
              </a:rPr>
              <a:t>yang </a:t>
            </a:r>
            <a:r>
              <a:rPr lang="en-US" kern="0" dirty="0" err="1">
                <a:solidFill>
                  <a:prstClr val="black"/>
                </a:solidFill>
                <a:ea typeface="ＭＳ Ｐゴシック" charset="0"/>
                <a:cs typeface="Arial" pitchFamily="34" charset="0"/>
                <a:sym typeface="Arial"/>
              </a:rPr>
              <a:t>perlu</a:t>
            </a:r>
            <a:r>
              <a:rPr lang="en-US" kern="0" dirty="0">
                <a:solidFill>
                  <a:prstClr val="black"/>
                </a:solidFill>
                <a:ea typeface="ＭＳ Ｐゴシック" charset="0"/>
                <a:cs typeface="Arial" pitchFamily="34" charset="0"/>
                <a:sym typeface="Arial"/>
              </a:rPr>
              <a:t> </a:t>
            </a:r>
            <a:r>
              <a:rPr lang="en-US" kern="0" dirty="0" err="1">
                <a:solidFill>
                  <a:prstClr val="black"/>
                </a:solidFill>
                <a:ea typeface="ＭＳ Ｐゴシック" charset="0"/>
                <a:cs typeface="Arial" pitchFamily="34" charset="0"/>
                <a:sym typeface="Arial"/>
              </a:rPr>
              <a:t>diperhatikan</a:t>
            </a:r>
            <a:r>
              <a:rPr lang="en-US" kern="0" dirty="0">
                <a:solidFill>
                  <a:prstClr val="black"/>
                </a:solidFill>
                <a:ea typeface="ＭＳ Ｐゴシック" charset="0"/>
                <a:cs typeface="Arial" pitchFamily="34" charset="0"/>
                <a:sym typeface="Arial"/>
              </a:rPr>
              <a:t> </a:t>
            </a:r>
            <a:r>
              <a:rPr lang="en-US" kern="0" dirty="0" err="1">
                <a:solidFill>
                  <a:prstClr val="black"/>
                </a:solidFill>
                <a:ea typeface="ＭＳ Ｐゴシック" charset="0"/>
                <a:cs typeface="Arial" pitchFamily="34" charset="0"/>
                <a:sym typeface="Arial"/>
              </a:rPr>
              <a:t>dan</a:t>
            </a:r>
            <a:r>
              <a:rPr lang="en-US" kern="0" dirty="0">
                <a:solidFill>
                  <a:prstClr val="black"/>
                </a:solidFill>
                <a:ea typeface="ＭＳ Ｐゴシック" charset="0"/>
                <a:cs typeface="Arial" pitchFamily="34" charset="0"/>
                <a:sym typeface="Arial"/>
              </a:rPr>
              <a:t> </a:t>
            </a:r>
            <a:r>
              <a:rPr lang="en-US" kern="0" dirty="0" err="1">
                <a:solidFill>
                  <a:prstClr val="black"/>
                </a:solidFill>
                <a:ea typeface="ＭＳ Ｐゴシック" charset="0"/>
                <a:cs typeface="Arial" pitchFamily="34" charset="0"/>
                <a:sym typeface="Arial"/>
              </a:rPr>
              <a:t>diketahui</a:t>
            </a:r>
            <a:endParaRPr lang="en-US" kern="0" dirty="0">
              <a:solidFill>
                <a:prstClr val="black"/>
              </a:solidFill>
              <a:ea typeface="ＭＳ Ｐゴシック" charset="0"/>
              <a:cs typeface="Arial" pitchFamily="34" charset="0"/>
              <a:sym typeface="Arial"/>
            </a:endParaRPr>
          </a:p>
        </p:txBody>
      </p:sp>
      <p:sp>
        <p:nvSpPr>
          <p:cNvPr id="107" name="TextBox 106"/>
          <p:cNvSpPr txBox="1"/>
          <p:nvPr/>
        </p:nvSpPr>
        <p:spPr>
          <a:xfrm>
            <a:off x="2018913" y="921078"/>
            <a:ext cx="1116982" cy="507771"/>
          </a:xfrm>
          <a:prstGeom prst="rect">
            <a:avLst/>
          </a:prstGeom>
          <a:solidFill>
            <a:sysClr val="windowText" lastClr="000000"/>
          </a:solidFill>
        </p:spPr>
        <p:txBody>
          <a:bodyPr wrap="square" lIns="91378" tIns="45690" rIns="91378" bIns="45690" rtlCol="0">
            <a:spAutoFit/>
          </a:bodyPr>
          <a:lstStyle/>
          <a:p>
            <a:pPr algn="r" defTabSz="914288">
              <a:lnSpc>
                <a:spcPct val="80000"/>
              </a:lnSpc>
              <a:defRPr/>
            </a:pPr>
            <a:r>
              <a:rPr lang="en-US" sz="1100" b="1" kern="0" dirty="0">
                <a:solidFill>
                  <a:prstClr val="white"/>
                </a:solidFill>
                <a:latin typeface="Arial Black" panose="020B0A04020102020204" pitchFamily="34" charset="0"/>
                <a:cs typeface="Arial" pitchFamily="34" charset="0"/>
                <a:sym typeface="Arial"/>
              </a:rPr>
              <a:t>BASIC</a:t>
            </a:r>
          </a:p>
          <a:p>
            <a:pPr algn="r" defTabSz="914288">
              <a:lnSpc>
                <a:spcPct val="80000"/>
              </a:lnSpc>
              <a:defRPr/>
            </a:pPr>
            <a:r>
              <a:rPr lang="en-US" sz="1100" kern="0" dirty="0">
                <a:solidFill>
                  <a:prstClr val="white"/>
                </a:solidFill>
                <a:cs typeface="Arial" pitchFamily="34" charset="0"/>
                <a:sym typeface="Arial"/>
              </a:rPr>
              <a:t>MARKETING</a:t>
            </a:r>
          </a:p>
          <a:p>
            <a:pPr algn="r" defTabSz="914288">
              <a:lnSpc>
                <a:spcPct val="80000"/>
              </a:lnSpc>
              <a:defRPr/>
            </a:pPr>
            <a:r>
              <a:rPr lang="en-US" sz="1100" kern="0" dirty="0">
                <a:solidFill>
                  <a:prstClr val="white"/>
                </a:solidFill>
                <a:cs typeface="Arial" pitchFamily="34" charset="0"/>
                <a:sym typeface="Arial"/>
              </a:rPr>
              <a:t>THEORY</a:t>
            </a:r>
            <a:endParaRPr lang="en-US" sz="1000" kern="0" dirty="0">
              <a:solidFill>
                <a:prstClr val="white"/>
              </a:solidFill>
              <a:cs typeface="Arial" pitchFamily="34" charset="0"/>
              <a:sym typeface="Arial"/>
            </a:endParaRPr>
          </a:p>
        </p:txBody>
      </p:sp>
      <p:sp>
        <p:nvSpPr>
          <p:cNvPr id="108" name="Right Brace 107"/>
          <p:cNvSpPr/>
          <p:nvPr/>
        </p:nvSpPr>
        <p:spPr>
          <a:xfrm flipH="1">
            <a:off x="1586903" y="1686210"/>
            <a:ext cx="327078" cy="1862489"/>
          </a:xfrm>
          <a:prstGeom prst="rightBrace">
            <a:avLst>
              <a:gd name="adj1" fmla="val 55183"/>
              <a:gd name="adj2" fmla="val 52607"/>
            </a:avLst>
          </a:prstGeom>
          <a:noFill/>
          <a:ln w="9525" cap="flat" cmpd="sng" algn="ctr">
            <a:solidFill>
              <a:sysClr val="windowText" lastClr="000000"/>
            </a:solidFill>
            <a:prstDash val="solid"/>
            <a:headEnd type="triangle" w="med" len="med"/>
            <a:tailEnd type="triangle" w="med" len="me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sp>
        <p:nvSpPr>
          <p:cNvPr id="4" name="Slide Number Placeholder 3"/>
          <p:cNvSpPr>
            <a:spLocks noGrp="1"/>
          </p:cNvSpPr>
          <p:nvPr>
            <p:ph type="sldNum" sz="quarter" idx="4294967295"/>
          </p:nvPr>
        </p:nvSpPr>
        <p:spPr>
          <a:xfrm>
            <a:off x="8637588" y="4881617"/>
            <a:ext cx="506412" cy="357187"/>
          </a:xfrm>
          <a:prstGeom prst="rect">
            <a:avLst/>
          </a:prstGeom>
        </p:spPr>
        <p:txBody>
          <a:bodyPr/>
          <a:lstStyle/>
          <a:p>
            <a:pPr>
              <a:defRPr/>
            </a:pPr>
            <a:fld id="{882353A6-0308-455C-937F-F640DD3322CD}" type="slidenum">
              <a:rPr lang="id-ID" smtClean="0">
                <a:solidFill>
                  <a:schemeClr val="bg1"/>
                </a:solidFill>
              </a:rPr>
              <a:pPr>
                <a:defRPr/>
              </a:pPr>
              <a:t>35</a:t>
            </a:fld>
            <a:endParaRPr lang="id-ID" dirty="0">
              <a:solidFill>
                <a:schemeClr val="bg1"/>
              </a:solidFill>
            </a:endParaRPr>
          </a:p>
        </p:txBody>
      </p:sp>
      <p:sp>
        <p:nvSpPr>
          <p:cNvPr id="56" name="TextBox 2"/>
          <p:cNvSpPr txBox="1">
            <a:spLocks noChangeArrowheads="1"/>
          </p:cNvSpPr>
          <p:nvPr/>
        </p:nvSpPr>
        <p:spPr bwMode="auto">
          <a:xfrm>
            <a:off x="23664" y="65179"/>
            <a:ext cx="7925867" cy="37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0" tIns="34289" rIns="68570" bIns="34289">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defTabSz="342839"/>
            <a:r>
              <a:rPr lang="en-US" altLang="en-US" sz="2000" b="1" kern="0" dirty="0">
                <a:solidFill>
                  <a:prstClr val="white"/>
                </a:solidFill>
                <a:latin typeface="Arial Black" panose="020B0A04020102020204" pitchFamily="34" charset="0"/>
                <a:sym typeface="Arial"/>
              </a:rPr>
              <a:t>STRATEGI PENGEMBANGAN PEMASARAN PARIWISATA</a:t>
            </a:r>
          </a:p>
        </p:txBody>
      </p:sp>
    </p:spTree>
    <p:extLst>
      <p:ext uri="{BB962C8B-B14F-4D97-AF65-F5344CB8AC3E}">
        <p14:creationId xmlns:p14="http://schemas.microsoft.com/office/powerpoint/2010/main" val="32012920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90138" y="1275609"/>
            <a:ext cx="649812" cy="865561"/>
          </a:xfrm>
          <a:prstGeom prst="rect">
            <a:avLst/>
          </a:prstGeom>
          <a:noFill/>
        </p:spPr>
        <p:txBody>
          <a:bodyPr wrap="none" lIns="91378" tIns="45690" rIns="91378" bIns="45690" rtlCol="0">
            <a:spAutoFit/>
          </a:bodyPr>
          <a:lstStyle/>
          <a:p>
            <a:pPr defTabSz="693653"/>
            <a:r>
              <a:rPr lang="en-US" sz="5000" kern="0" dirty="0">
                <a:solidFill>
                  <a:prstClr val="black"/>
                </a:solidFill>
                <a:latin typeface="Arial Black" panose="020B0A04020102020204" pitchFamily="34" charset="0"/>
                <a:cs typeface="Arial" pitchFamily="34" charset="0"/>
                <a:sym typeface="Arial"/>
              </a:rPr>
              <a:t>P</a:t>
            </a:r>
          </a:p>
        </p:txBody>
      </p:sp>
      <p:sp>
        <p:nvSpPr>
          <p:cNvPr id="6" name="TextBox 5"/>
          <p:cNvSpPr txBox="1"/>
          <p:nvPr/>
        </p:nvSpPr>
        <p:spPr>
          <a:xfrm>
            <a:off x="2371073" y="2211705"/>
            <a:ext cx="685880" cy="865561"/>
          </a:xfrm>
          <a:prstGeom prst="rect">
            <a:avLst/>
          </a:prstGeom>
          <a:noFill/>
        </p:spPr>
        <p:txBody>
          <a:bodyPr wrap="none" lIns="91378" tIns="45690" rIns="91378" bIns="45690" rtlCol="0">
            <a:spAutoFit/>
          </a:bodyPr>
          <a:lstStyle/>
          <a:p>
            <a:pPr defTabSz="693653"/>
            <a:r>
              <a:rPr lang="en-US" sz="5000" kern="0" dirty="0">
                <a:solidFill>
                  <a:prstClr val="black"/>
                </a:solidFill>
                <a:latin typeface="Arial Black" panose="020B0A04020102020204" pitchFamily="34" charset="0"/>
                <a:cs typeface="Arial" pitchFamily="34" charset="0"/>
                <a:sym typeface="Arial"/>
              </a:rPr>
              <a:t>D</a:t>
            </a:r>
          </a:p>
        </p:txBody>
      </p:sp>
      <p:sp>
        <p:nvSpPr>
          <p:cNvPr id="7" name="TextBox 6"/>
          <p:cNvSpPr txBox="1"/>
          <p:nvPr/>
        </p:nvSpPr>
        <p:spPr>
          <a:xfrm>
            <a:off x="2371073" y="3129804"/>
            <a:ext cx="685880" cy="865561"/>
          </a:xfrm>
          <a:prstGeom prst="rect">
            <a:avLst/>
          </a:prstGeom>
          <a:noFill/>
        </p:spPr>
        <p:txBody>
          <a:bodyPr wrap="none" lIns="91378" tIns="45690" rIns="91378" bIns="45690" rtlCol="0">
            <a:spAutoFit/>
          </a:bodyPr>
          <a:lstStyle/>
          <a:p>
            <a:pPr defTabSz="693653"/>
            <a:r>
              <a:rPr lang="en-US" sz="5000" kern="0" dirty="0">
                <a:solidFill>
                  <a:prstClr val="black"/>
                </a:solidFill>
                <a:latin typeface="Arial Black" panose="020B0A04020102020204" pitchFamily="34" charset="0"/>
                <a:cs typeface="Arial" pitchFamily="34" charset="0"/>
                <a:sym typeface="Arial"/>
              </a:rPr>
              <a:t>B</a:t>
            </a:r>
          </a:p>
        </p:txBody>
      </p:sp>
      <p:sp>
        <p:nvSpPr>
          <p:cNvPr id="8" name="TextBox 7"/>
          <p:cNvSpPr txBox="1"/>
          <p:nvPr/>
        </p:nvSpPr>
        <p:spPr>
          <a:xfrm>
            <a:off x="3888839" y="1419623"/>
            <a:ext cx="1062185" cy="840170"/>
          </a:xfrm>
          <a:prstGeom prst="rect">
            <a:avLst/>
          </a:prstGeom>
          <a:noFill/>
        </p:spPr>
        <p:txBody>
          <a:bodyPr wrap="none" lIns="91378" tIns="45690" rIns="91378" bIns="45690" rtlCol="0">
            <a:spAutoFit/>
          </a:bodyPr>
          <a:lstStyle/>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S</a:t>
            </a:r>
            <a:r>
              <a:rPr lang="en-US" sz="1000" kern="0" dirty="0">
                <a:solidFill>
                  <a:prstClr val="black"/>
                </a:solidFill>
                <a:cs typeface="Arial" pitchFamily="34" charset="0"/>
                <a:sym typeface="Arial"/>
              </a:rPr>
              <a:t>egmentation</a:t>
            </a: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T</a:t>
            </a:r>
            <a:r>
              <a:rPr lang="en-US" sz="1000" kern="0" dirty="0">
                <a:solidFill>
                  <a:prstClr val="black"/>
                </a:solidFill>
                <a:cs typeface="Arial" pitchFamily="34" charset="0"/>
                <a:sym typeface="Arial"/>
              </a:rPr>
              <a:t>arget</a:t>
            </a:r>
            <a:endParaRPr lang="en-US" sz="2000" kern="0" dirty="0">
              <a:solidFill>
                <a:prstClr val="black"/>
              </a:solidFill>
              <a:cs typeface="Arial" pitchFamily="34" charset="0"/>
              <a:sym typeface="Arial"/>
            </a:endParaRP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P</a:t>
            </a:r>
            <a:r>
              <a:rPr lang="en-US" sz="1000" kern="0" dirty="0">
                <a:solidFill>
                  <a:prstClr val="black"/>
                </a:solidFill>
                <a:cs typeface="Arial" pitchFamily="34" charset="0"/>
                <a:sym typeface="Arial"/>
              </a:rPr>
              <a:t>ositioning</a:t>
            </a:r>
          </a:p>
        </p:txBody>
      </p:sp>
      <p:sp>
        <p:nvSpPr>
          <p:cNvPr id="9" name="TextBox 8"/>
          <p:cNvSpPr txBox="1"/>
          <p:nvPr/>
        </p:nvSpPr>
        <p:spPr>
          <a:xfrm>
            <a:off x="3888712" y="2373719"/>
            <a:ext cx="1105466" cy="840170"/>
          </a:xfrm>
          <a:prstGeom prst="rect">
            <a:avLst/>
          </a:prstGeom>
          <a:noFill/>
        </p:spPr>
        <p:txBody>
          <a:bodyPr wrap="none" lIns="91378" tIns="45690" rIns="91378" bIns="45690" rtlCol="0">
            <a:spAutoFit/>
          </a:bodyPr>
          <a:lstStyle/>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S</a:t>
            </a:r>
            <a:r>
              <a:rPr lang="en-US" sz="1000" kern="0" dirty="0">
                <a:solidFill>
                  <a:prstClr val="black"/>
                </a:solidFill>
                <a:cs typeface="Arial" pitchFamily="34" charset="0"/>
                <a:sym typeface="Arial"/>
              </a:rPr>
              <a:t>elling</a:t>
            </a: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D</a:t>
            </a:r>
            <a:r>
              <a:rPr lang="en-US" sz="1000" kern="0" dirty="0">
                <a:solidFill>
                  <a:prstClr val="black"/>
                </a:solidFill>
                <a:cs typeface="Arial" pitchFamily="34" charset="0"/>
                <a:sym typeface="Arial"/>
              </a:rPr>
              <a:t>ifferentiating</a:t>
            </a:r>
            <a:endParaRPr lang="en-US" sz="2000" kern="0" dirty="0">
              <a:solidFill>
                <a:prstClr val="black"/>
              </a:solidFill>
              <a:cs typeface="Arial" pitchFamily="34" charset="0"/>
              <a:sym typeface="Arial"/>
            </a:endParaRP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M</a:t>
            </a:r>
            <a:r>
              <a:rPr lang="en-US" sz="1000" kern="0" dirty="0">
                <a:solidFill>
                  <a:prstClr val="black"/>
                </a:solidFill>
                <a:cs typeface="Arial" pitchFamily="34" charset="0"/>
                <a:sym typeface="Arial"/>
              </a:rPr>
              <a:t>arketing Mix</a:t>
            </a:r>
          </a:p>
        </p:txBody>
      </p:sp>
      <p:sp>
        <p:nvSpPr>
          <p:cNvPr id="10" name="TextBox 9"/>
          <p:cNvSpPr txBox="1"/>
          <p:nvPr/>
        </p:nvSpPr>
        <p:spPr>
          <a:xfrm>
            <a:off x="3907904" y="3292634"/>
            <a:ext cx="804902" cy="840170"/>
          </a:xfrm>
          <a:prstGeom prst="rect">
            <a:avLst/>
          </a:prstGeom>
          <a:noFill/>
        </p:spPr>
        <p:txBody>
          <a:bodyPr wrap="none" lIns="91378" tIns="45690" rIns="91378" bIns="45690" rtlCol="0">
            <a:spAutoFit/>
          </a:bodyPr>
          <a:lstStyle/>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B</a:t>
            </a:r>
            <a:r>
              <a:rPr lang="en-US" sz="1000" kern="0" dirty="0">
                <a:solidFill>
                  <a:prstClr val="black"/>
                </a:solidFill>
                <a:cs typeface="Arial" pitchFamily="34" charset="0"/>
                <a:sym typeface="Arial"/>
              </a:rPr>
              <a:t>randing</a:t>
            </a: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P</a:t>
            </a:r>
            <a:r>
              <a:rPr lang="en-US" sz="1000" kern="0" dirty="0">
                <a:solidFill>
                  <a:prstClr val="black"/>
                </a:solidFill>
                <a:cs typeface="Arial" pitchFamily="34" charset="0"/>
                <a:sym typeface="Arial"/>
              </a:rPr>
              <a:t>rocess</a:t>
            </a:r>
            <a:endParaRPr lang="en-US" sz="2000" kern="0" dirty="0">
              <a:solidFill>
                <a:prstClr val="black"/>
              </a:solidFill>
              <a:cs typeface="Arial" pitchFamily="34" charset="0"/>
              <a:sym typeface="Arial"/>
            </a:endParaRPr>
          </a:p>
          <a:p>
            <a:pPr defTabSz="693653">
              <a:lnSpc>
                <a:spcPct val="80000"/>
              </a:lnSpc>
            </a:pPr>
            <a:r>
              <a:rPr lang="en-US" sz="2000" kern="0" dirty="0">
                <a:solidFill>
                  <a:prstClr val="black"/>
                </a:solidFill>
                <a:latin typeface="Arial Black" panose="020B0A04020102020204" pitchFamily="34" charset="0"/>
                <a:cs typeface="Arial" pitchFamily="34" charset="0"/>
                <a:sym typeface="Arial"/>
              </a:rPr>
              <a:t>S</a:t>
            </a:r>
            <a:r>
              <a:rPr lang="en-US" sz="1000" kern="0" dirty="0">
                <a:solidFill>
                  <a:prstClr val="black"/>
                </a:solidFill>
                <a:cs typeface="Arial" pitchFamily="34" charset="0"/>
                <a:sym typeface="Arial"/>
              </a:rPr>
              <a:t>ervices</a:t>
            </a:r>
          </a:p>
        </p:txBody>
      </p:sp>
      <p:sp>
        <p:nvSpPr>
          <p:cNvPr id="11" name="TextBox 10"/>
          <p:cNvSpPr txBox="1"/>
          <p:nvPr/>
        </p:nvSpPr>
        <p:spPr>
          <a:xfrm>
            <a:off x="2406356" y="1923680"/>
            <a:ext cx="1461332" cy="369272"/>
          </a:xfrm>
          <a:prstGeom prst="rect">
            <a:avLst/>
          </a:prstGeom>
          <a:noFill/>
        </p:spPr>
        <p:txBody>
          <a:bodyPr wrap="none" lIns="91378" tIns="45690" rIns="91378" bIns="45690" rtlCol="0">
            <a:spAutoFit/>
          </a:bodyPr>
          <a:lstStyle/>
          <a:p>
            <a:pPr defTabSz="693653">
              <a:lnSpc>
                <a:spcPct val="80000"/>
              </a:lnSpc>
            </a:pPr>
            <a:r>
              <a:rPr lang="en-US" sz="1100" b="1" kern="0" dirty="0">
                <a:solidFill>
                  <a:prstClr val="black"/>
                </a:solidFill>
                <a:cs typeface="Arial" pitchFamily="34" charset="0"/>
                <a:sym typeface="Arial"/>
              </a:rPr>
              <a:t>Positioning</a:t>
            </a:r>
          </a:p>
          <a:p>
            <a:pPr defTabSz="693653">
              <a:lnSpc>
                <a:spcPct val="80000"/>
              </a:lnSpc>
            </a:pPr>
            <a:r>
              <a:rPr lang="en-US" sz="1100" kern="0" dirty="0">
                <a:solidFill>
                  <a:prstClr val="black"/>
                </a:solidFill>
                <a:cs typeface="Arial" pitchFamily="34" charset="0"/>
                <a:sym typeface="Arial"/>
              </a:rPr>
              <a:t>Customer </a:t>
            </a:r>
            <a:r>
              <a:rPr lang="en-US" sz="1100" kern="0" dirty="0" err="1">
                <a:solidFill>
                  <a:prstClr val="black"/>
                </a:solidFill>
                <a:cs typeface="Arial" pitchFamily="34" charset="0"/>
                <a:sym typeface="Arial"/>
              </a:rPr>
              <a:t>Portofolio</a:t>
            </a:r>
            <a:endParaRPr lang="en-US" sz="800" kern="0" dirty="0">
              <a:solidFill>
                <a:prstClr val="black"/>
              </a:solidFill>
              <a:cs typeface="Arial" pitchFamily="34" charset="0"/>
              <a:sym typeface="Arial"/>
            </a:endParaRPr>
          </a:p>
        </p:txBody>
      </p:sp>
      <p:sp>
        <p:nvSpPr>
          <p:cNvPr id="12" name="TextBox 11"/>
          <p:cNvSpPr txBox="1"/>
          <p:nvPr/>
        </p:nvSpPr>
        <p:spPr>
          <a:xfrm>
            <a:off x="2412597" y="2882189"/>
            <a:ext cx="1332692" cy="369272"/>
          </a:xfrm>
          <a:prstGeom prst="rect">
            <a:avLst/>
          </a:prstGeom>
          <a:noFill/>
        </p:spPr>
        <p:txBody>
          <a:bodyPr wrap="none" lIns="91378" tIns="45690" rIns="91378" bIns="45690" rtlCol="0">
            <a:spAutoFit/>
          </a:bodyPr>
          <a:lstStyle/>
          <a:p>
            <a:pPr defTabSz="693653">
              <a:lnSpc>
                <a:spcPct val="80000"/>
              </a:lnSpc>
            </a:pPr>
            <a:r>
              <a:rPr lang="en-US" sz="1100" b="1" kern="0" dirty="0">
                <a:solidFill>
                  <a:prstClr val="black"/>
                </a:solidFill>
                <a:cs typeface="Arial" pitchFamily="34" charset="0"/>
                <a:sym typeface="Arial"/>
              </a:rPr>
              <a:t>Differentiating</a:t>
            </a:r>
          </a:p>
          <a:p>
            <a:pPr defTabSz="693653">
              <a:lnSpc>
                <a:spcPct val="80000"/>
              </a:lnSpc>
            </a:pPr>
            <a:r>
              <a:rPr lang="en-US" sz="1100" kern="0" dirty="0">
                <a:solidFill>
                  <a:prstClr val="black"/>
                </a:solidFill>
                <a:cs typeface="Arial" pitchFamily="34" charset="0"/>
                <a:sym typeface="Arial"/>
              </a:rPr>
              <a:t>Product </a:t>
            </a:r>
            <a:r>
              <a:rPr lang="en-US" sz="1100" kern="0" dirty="0" err="1">
                <a:solidFill>
                  <a:prstClr val="black"/>
                </a:solidFill>
                <a:cs typeface="Arial" pitchFamily="34" charset="0"/>
                <a:sym typeface="Arial"/>
              </a:rPr>
              <a:t>Portofolio</a:t>
            </a:r>
            <a:endParaRPr lang="en-US" sz="800" kern="0" dirty="0">
              <a:solidFill>
                <a:prstClr val="black"/>
              </a:solidFill>
              <a:cs typeface="Arial" pitchFamily="34" charset="0"/>
              <a:sym typeface="Arial"/>
            </a:endParaRPr>
          </a:p>
        </p:txBody>
      </p:sp>
      <p:sp>
        <p:nvSpPr>
          <p:cNvPr id="13" name="TextBox 12"/>
          <p:cNvSpPr txBox="1"/>
          <p:nvPr/>
        </p:nvSpPr>
        <p:spPr>
          <a:xfrm>
            <a:off x="2421342" y="3760459"/>
            <a:ext cx="816925" cy="230772"/>
          </a:xfrm>
          <a:prstGeom prst="rect">
            <a:avLst/>
          </a:prstGeom>
          <a:noFill/>
        </p:spPr>
        <p:txBody>
          <a:bodyPr wrap="none" lIns="91378" tIns="45690" rIns="91378" bIns="45690" rtlCol="0">
            <a:spAutoFit/>
          </a:bodyPr>
          <a:lstStyle/>
          <a:p>
            <a:pPr defTabSz="693653">
              <a:lnSpc>
                <a:spcPct val="80000"/>
              </a:lnSpc>
            </a:pPr>
            <a:r>
              <a:rPr lang="en-US" sz="1100" b="1" kern="0" dirty="0">
                <a:solidFill>
                  <a:prstClr val="black"/>
                </a:solidFill>
                <a:cs typeface="Arial" pitchFamily="34" charset="0"/>
                <a:sym typeface="Arial"/>
              </a:rPr>
              <a:t>Branding</a:t>
            </a:r>
          </a:p>
        </p:txBody>
      </p:sp>
      <p:cxnSp>
        <p:nvCxnSpPr>
          <p:cNvPr id="14" name="Straight Arrow Connector 13"/>
          <p:cNvCxnSpPr/>
          <p:nvPr/>
        </p:nvCxnSpPr>
        <p:spPr>
          <a:xfrm flipV="1">
            <a:off x="3131872" y="1635662"/>
            <a:ext cx="752991" cy="139822"/>
          </a:xfrm>
          <a:prstGeom prst="straightConnector1">
            <a:avLst/>
          </a:prstGeom>
          <a:noFill/>
          <a:ln w="9525" cap="flat" cmpd="sng" algn="ctr">
            <a:solidFill>
              <a:sysClr val="windowText" lastClr="000000"/>
            </a:solidFill>
            <a:prstDash val="solid"/>
            <a:tailEnd type="triangle"/>
          </a:ln>
          <a:effectLst/>
        </p:spPr>
      </p:cxnSp>
      <p:cxnSp>
        <p:nvCxnSpPr>
          <p:cNvPr id="15" name="Straight Arrow Connector 14"/>
          <p:cNvCxnSpPr/>
          <p:nvPr/>
        </p:nvCxnSpPr>
        <p:spPr>
          <a:xfrm>
            <a:off x="3141298" y="1776734"/>
            <a:ext cx="752991" cy="139822"/>
          </a:xfrm>
          <a:prstGeom prst="straightConnector1">
            <a:avLst/>
          </a:prstGeom>
          <a:noFill/>
          <a:ln w="9525" cap="flat" cmpd="sng" algn="ctr">
            <a:solidFill>
              <a:sysClr val="windowText" lastClr="000000"/>
            </a:solidFill>
            <a:prstDash val="solid"/>
            <a:tailEnd type="triangle"/>
          </a:ln>
          <a:effectLst/>
        </p:spPr>
      </p:cxnSp>
      <p:cxnSp>
        <p:nvCxnSpPr>
          <p:cNvPr id="16" name="Straight Arrow Connector 15"/>
          <p:cNvCxnSpPr/>
          <p:nvPr/>
        </p:nvCxnSpPr>
        <p:spPr>
          <a:xfrm flipV="1">
            <a:off x="3203057" y="2535751"/>
            <a:ext cx="752991" cy="139822"/>
          </a:xfrm>
          <a:prstGeom prst="straightConnector1">
            <a:avLst/>
          </a:prstGeom>
          <a:noFill/>
          <a:ln w="9525" cap="flat" cmpd="sng" algn="ctr">
            <a:solidFill>
              <a:sysClr val="windowText" lastClr="000000"/>
            </a:solidFill>
            <a:prstDash val="solid"/>
            <a:tailEnd type="triangle"/>
          </a:ln>
          <a:effectLst/>
        </p:spPr>
      </p:cxnSp>
      <p:cxnSp>
        <p:nvCxnSpPr>
          <p:cNvPr id="17" name="Straight Arrow Connector 16"/>
          <p:cNvCxnSpPr/>
          <p:nvPr/>
        </p:nvCxnSpPr>
        <p:spPr>
          <a:xfrm>
            <a:off x="3203057" y="2676819"/>
            <a:ext cx="752991" cy="139822"/>
          </a:xfrm>
          <a:prstGeom prst="straightConnector1">
            <a:avLst/>
          </a:prstGeom>
          <a:noFill/>
          <a:ln w="9525" cap="flat" cmpd="sng" algn="ctr">
            <a:solidFill>
              <a:sysClr val="windowText" lastClr="000000"/>
            </a:solidFill>
            <a:prstDash val="solid"/>
            <a:tailEnd type="triangle"/>
          </a:ln>
          <a:effectLst/>
        </p:spPr>
      </p:cxnSp>
      <p:cxnSp>
        <p:nvCxnSpPr>
          <p:cNvPr id="18" name="Straight Arrow Connector 17"/>
          <p:cNvCxnSpPr/>
          <p:nvPr/>
        </p:nvCxnSpPr>
        <p:spPr>
          <a:xfrm>
            <a:off x="3203057" y="2675562"/>
            <a:ext cx="752991" cy="15791"/>
          </a:xfrm>
          <a:prstGeom prst="straightConnector1">
            <a:avLst/>
          </a:prstGeom>
          <a:noFill/>
          <a:ln w="9525" cap="flat" cmpd="sng" algn="ctr">
            <a:solidFill>
              <a:sysClr val="windowText" lastClr="000000"/>
            </a:solidFill>
            <a:prstDash val="solid"/>
            <a:tailEnd type="triangle"/>
          </a:ln>
          <a:effectLst/>
        </p:spPr>
      </p:cxnSp>
      <p:cxnSp>
        <p:nvCxnSpPr>
          <p:cNvPr id="19" name="Straight Arrow Connector 18"/>
          <p:cNvCxnSpPr/>
          <p:nvPr/>
        </p:nvCxnSpPr>
        <p:spPr>
          <a:xfrm flipV="1">
            <a:off x="3131872" y="3435860"/>
            <a:ext cx="752991" cy="139822"/>
          </a:xfrm>
          <a:prstGeom prst="straightConnector1">
            <a:avLst/>
          </a:prstGeom>
          <a:noFill/>
          <a:ln w="9525" cap="flat" cmpd="sng" algn="ctr">
            <a:solidFill>
              <a:sysClr val="windowText" lastClr="000000"/>
            </a:solidFill>
            <a:prstDash val="solid"/>
            <a:tailEnd type="triangle"/>
          </a:ln>
          <a:effectLst/>
        </p:spPr>
      </p:cxnSp>
      <p:cxnSp>
        <p:nvCxnSpPr>
          <p:cNvPr id="20" name="Straight Arrow Connector 19"/>
          <p:cNvCxnSpPr/>
          <p:nvPr/>
        </p:nvCxnSpPr>
        <p:spPr>
          <a:xfrm>
            <a:off x="3131872" y="3576932"/>
            <a:ext cx="752991" cy="139822"/>
          </a:xfrm>
          <a:prstGeom prst="straightConnector1">
            <a:avLst/>
          </a:prstGeom>
          <a:noFill/>
          <a:ln w="9525" cap="flat" cmpd="sng" algn="ctr">
            <a:solidFill>
              <a:sysClr val="windowText" lastClr="000000"/>
            </a:solidFill>
            <a:prstDash val="solid"/>
            <a:tailEnd type="triangle"/>
          </a:ln>
          <a:effectLst/>
        </p:spPr>
      </p:cxnSp>
      <p:cxnSp>
        <p:nvCxnSpPr>
          <p:cNvPr id="21" name="Straight Arrow Connector 20"/>
          <p:cNvCxnSpPr/>
          <p:nvPr/>
        </p:nvCxnSpPr>
        <p:spPr>
          <a:xfrm>
            <a:off x="3131872" y="3575695"/>
            <a:ext cx="752991" cy="15791"/>
          </a:xfrm>
          <a:prstGeom prst="straightConnector1">
            <a:avLst/>
          </a:prstGeom>
          <a:noFill/>
          <a:ln w="9525" cap="flat" cmpd="sng" algn="ctr">
            <a:solidFill>
              <a:sysClr val="windowText" lastClr="000000"/>
            </a:solidFill>
            <a:prstDash val="solid"/>
            <a:tailEnd type="triangle"/>
          </a:ln>
          <a:effectLst/>
        </p:spPr>
      </p:cxnSp>
      <p:cxnSp>
        <p:nvCxnSpPr>
          <p:cNvPr id="22" name="Straight Arrow Connector 21"/>
          <p:cNvCxnSpPr/>
          <p:nvPr/>
        </p:nvCxnSpPr>
        <p:spPr>
          <a:xfrm>
            <a:off x="3141298" y="1774156"/>
            <a:ext cx="752991" cy="15791"/>
          </a:xfrm>
          <a:prstGeom prst="straightConnector1">
            <a:avLst/>
          </a:prstGeom>
          <a:noFill/>
          <a:ln w="9525" cap="flat" cmpd="sng" algn="ctr">
            <a:solidFill>
              <a:sysClr val="windowText" lastClr="000000"/>
            </a:solidFill>
            <a:prstDash val="solid"/>
            <a:tailEnd type="triangle"/>
          </a:ln>
          <a:effectLst/>
        </p:spPr>
      </p:cxnSp>
      <p:sp>
        <p:nvSpPr>
          <p:cNvPr id="23" name="Right Brace 22"/>
          <p:cNvSpPr/>
          <p:nvPr/>
        </p:nvSpPr>
        <p:spPr>
          <a:xfrm>
            <a:off x="4913649" y="1692636"/>
            <a:ext cx="103043" cy="454601"/>
          </a:xfrm>
          <a:prstGeom prst="rightBrace">
            <a:avLst>
              <a:gd name="adj1" fmla="val 20512"/>
              <a:gd name="adj2" fmla="val 50000"/>
            </a:avLst>
          </a:prstGeom>
          <a:noFill/>
          <a:ln w="9525" cap="flat" cmpd="sng" algn="ctr">
            <a:solidFill>
              <a:sysClr val="windowText" lastClr="000000"/>
            </a:solidFill>
            <a:prstDash val="soli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sp>
        <p:nvSpPr>
          <p:cNvPr id="24" name="Right Brace 23"/>
          <p:cNvSpPr/>
          <p:nvPr/>
        </p:nvSpPr>
        <p:spPr>
          <a:xfrm>
            <a:off x="4913649" y="2430402"/>
            <a:ext cx="103043" cy="454601"/>
          </a:xfrm>
          <a:prstGeom prst="rightBrace">
            <a:avLst>
              <a:gd name="adj1" fmla="val 20512"/>
              <a:gd name="adj2" fmla="val 50000"/>
            </a:avLst>
          </a:prstGeom>
          <a:noFill/>
          <a:ln w="9525" cap="flat" cmpd="sng" algn="ctr">
            <a:solidFill>
              <a:sysClr val="windowText" lastClr="000000"/>
            </a:solidFill>
            <a:prstDash val="soli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cxnSp>
        <p:nvCxnSpPr>
          <p:cNvPr id="25" name="Straight Arrow Connector 24"/>
          <p:cNvCxnSpPr>
            <a:stCxn id="10" idx="3"/>
          </p:cNvCxnSpPr>
          <p:nvPr/>
        </p:nvCxnSpPr>
        <p:spPr>
          <a:xfrm flipV="1">
            <a:off x="4712806" y="3525811"/>
            <a:ext cx="182000" cy="186908"/>
          </a:xfrm>
          <a:prstGeom prst="straightConnector1">
            <a:avLst/>
          </a:prstGeom>
          <a:noFill/>
          <a:ln w="9525" cap="flat" cmpd="sng" algn="ctr">
            <a:solidFill>
              <a:sysClr val="windowText" lastClr="000000"/>
            </a:solidFill>
            <a:prstDash val="solid"/>
            <a:tailEnd type="triangle"/>
          </a:ln>
          <a:effectLst/>
        </p:spPr>
      </p:cxnSp>
      <p:grpSp>
        <p:nvGrpSpPr>
          <p:cNvPr id="3" name="Group 25"/>
          <p:cNvGrpSpPr/>
          <p:nvPr/>
        </p:nvGrpSpPr>
        <p:grpSpPr>
          <a:xfrm>
            <a:off x="5021045" y="735550"/>
            <a:ext cx="1149324" cy="3304382"/>
            <a:chOff x="6694730" y="612688"/>
            <a:chExt cx="1532440" cy="5874458"/>
          </a:xfrm>
        </p:grpSpPr>
        <p:sp>
          <p:nvSpPr>
            <p:cNvPr id="27" name="TextBox 26"/>
            <p:cNvSpPr txBox="1"/>
            <p:nvPr/>
          </p:nvSpPr>
          <p:spPr>
            <a:xfrm>
              <a:off x="7033939" y="1796822"/>
              <a:ext cx="957959" cy="1532043"/>
            </a:xfrm>
            <a:prstGeom prst="rect">
              <a:avLst/>
            </a:prstGeom>
            <a:noFill/>
          </p:spPr>
          <p:txBody>
            <a:bodyPr wrap="none" rtlCol="0">
              <a:spAutoFit/>
            </a:bodyPr>
            <a:lstStyle/>
            <a:p>
              <a:pPr defTabSz="914288">
                <a:defRPr/>
              </a:pPr>
              <a:r>
                <a:rPr lang="en-US" sz="5000" kern="0" dirty="0">
                  <a:solidFill>
                    <a:prstClr val="black"/>
                  </a:solidFill>
                  <a:latin typeface="Arial Black" panose="020B0A04020102020204" pitchFamily="34" charset="0"/>
                  <a:cs typeface="Arial" pitchFamily="34" charset="0"/>
                  <a:sym typeface="Arial"/>
                </a:rPr>
                <a:t>O</a:t>
              </a:r>
            </a:p>
          </p:txBody>
        </p:sp>
        <p:sp>
          <p:nvSpPr>
            <p:cNvPr id="28" name="TextBox 27"/>
            <p:cNvSpPr txBox="1"/>
            <p:nvPr/>
          </p:nvSpPr>
          <p:spPr>
            <a:xfrm>
              <a:off x="7056112" y="3322923"/>
              <a:ext cx="910938" cy="1532043"/>
            </a:xfrm>
            <a:prstGeom prst="rect">
              <a:avLst/>
            </a:prstGeom>
            <a:noFill/>
          </p:spPr>
          <p:txBody>
            <a:bodyPr wrap="none" rtlCol="0">
              <a:spAutoFit/>
            </a:bodyPr>
            <a:lstStyle/>
            <a:p>
              <a:pPr defTabSz="914288">
                <a:defRPr/>
              </a:pPr>
              <a:r>
                <a:rPr lang="en-US" sz="5000" kern="0" dirty="0">
                  <a:solidFill>
                    <a:prstClr val="black"/>
                  </a:solidFill>
                  <a:latin typeface="Arial Black" panose="020B0A04020102020204" pitchFamily="34" charset="0"/>
                  <a:cs typeface="Arial" pitchFamily="34" charset="0"/>
                  <a:sym typeface="Arial"/>
                </a:rPr>
                <a:t>D</a:t>
              </a:r>
            </a:p>
          </p:txBody>
        </p:sp>
        <p:sp>
          <p:nvSpPr>
            <p:cNvPr id="29" name="TextBox 28"/>
            <p:cNvSpPr txBox="1"/>
            <p:nvPr/>
          </p:nvSpPr>
          <p:spPr>
            <a:xfrm>
              <a:off x="7124340" y="4955103"/>
              <a:ext cx="863916" cy="1532043"/>
            </a:xfrm>
            <a:prstGeom prst="rect">
              <a:avLst/>
            </a:prstGeom>
            <a:noFill/>
          </p:spPr>
          <p:txBody>
            <a:bodyPr wrap="none" rtlCol="0">
              <a:spAutoFit/>
            </a:bodyPr>
            <a:lstStyle/>
            <a:p>
              <a:pPr defTabSz="914288">
                <a:defRPr/>
              </a:pPr>
              <a:r>
                <a:rPr lang="en-US" sz="5000" kern="0" dirty="0">
                  <a:solidFill>
                    <a:prstClr val="black"/>
                  </a:solidFill>
                  <a:latin typeface="Arial Black" panose="020B0A04020102020204" pitchFamily="34" charset="0"/>
                  <a:cs typeface="Arial" pitchFamily="34" charset="0"/>
                  <a:sym typeface="Arial"/>
                </a:rPr>
                <a:t>T</a:t>
              </a:r>
            </a:p>
          </p:txBody>
        </p:sp>
        <p:sp>
          <p:nvSpPr>
            <p:cNvPr id="30" name="TextBox 29"/>
            <p:cNvSpPr txBox="1"/>
            <p:nvPr/>
          </p:nvSpPr>
          <p:spPr>
            <a:xfrm>
              <a:off x="7167251" y="2959743"/>
              <a:ext cx="848955" cy="404898"/>
            </a:xfrm>
            <a:prstGeom prst="rect">
              <a:avLst/>
            </a:prstGeom>
            <a:noFill/>
          </p:spPr>
          <p:txBody>
            <a:bodyPr wrap="none" rtlCol="0">
              <a:spAutoFit/>
            </a:bodyPr>
            <a:lstStyle/>
            <a:p>
              <a:pPr defTabSz="914288">
                <a:lnSpc>
                  <a:spcPct val="80000"/>
                </a:lnSpc>
                <a:defRPr/>
              </a:pPr>
              <a:r>
                <a:rPr lang="en-US" sz="1100" b="1" kern="0" dirty="0">
                  <a:solidFill>
                    <a:prstClr val="black"/>
                  </a:solidFill>
                  <a:cs typeface="Arial" pitchFamily="34" charset="0"/>
                  <a:sym typeface="Arial"/>
                </a:rPr>
                <a:t>Origin </a:t>
              </a:r>
              <a:endParaRPr lang="en-US" sz="800" kern="0" dirty="0">
                <a:solidFill>
                  <a:prstClr val="black"/>
                </a:solidFill>
                <a:cs typeface="Arial" pitchFamily="34" charset="0"/>
                <a:sym typeface="Arial"/>
              </a:endParaRPr>
            </a:p>
          </p:txBody>
        </p:sp>
        <p:sp>
          <p:nvSpPr>
            <p:cNvPr id="31" name="TextBox 30"/>
            <p:cNvSpPr txBox="1"/>
            <p:nvPr/>
          </p:nvSpPr>
          <p:spPr>
            <a:xfrm>
              <a:off x="7051200" y="4581128"/>
              <a:ext cx="1175970" cy="383012"/>
            </a:xfrm>
            <a:prstGeom prst="rect">
              <a:avLst/>
            </a:prstGeom>
            <a:noFill/>
          </p:spPr>
          <p:txBody>
            <a:bodyPr wrap="none" rtlCol="0">
              <a:spAutoFit/>
            </a:bodyPr>
            <a:lstStyle/>
            <a:p>
              <a:pPr defTabSz="914288">
                <a:lnSpc>
                  <a:spcPct val="80000"/>
                </a:lnSpc>
                <a:defRPr/>
              </a:pPr>
              <a:r>
                <a:rPr lang="en-US" sz="1000" b="1" kern="0" dirty="0">
                  <a:solidFill>
                    <a:prstClr val="black"/>
                  </a:solidFill>
                  <a:cs typeface="Arial" pitchFamily="34" charset="0"/>
                  <a:sym typeface="Arial"/>
                </a:rPr>
                <a:t>Destination</a:t>
              </a:r>
              <a:endParaRPr lang="en-US" sz="600" kern="0" dirty="0">
                <a:solidFill>
                  <a:prstClr val="black"/>
                </a:solidFill>
                <a:cs typeface="Arial" pitchFamily="34" charset="0"/>
                <a:sym typeface="Arial"/>
              </a:endParaRPr>
            </a:p>
          </p:txBody>
        </p:sp>
        <p:sp>
          <p:nvSpPr>
            <p:cNvPr id="32" name="TextBox 31"/>
            <p:cNvSpPr txBox="1"/>
            <p:nvPr/>
          </p:nvSpPr>
          <p:spPr>
            <a:xfrm>
              <a:off x="7152105" y="6028621"/>
              <a:ext cx="1007118" cy="404898"/>
            </a:xfrm>
            <a:prstGeom prst="rect">
              <a:avLst/>
            </a:prstGeom>
            <a:noFill/>
          </p:spPr>
          <p:txBody>
            <a:bodyPr wrap="none" rtlCol="0">
              <a:spAutoFit/>
            </a:bodyPr>
            <a:lstStyle/>
            <a:p>
              <a:pPr defTabSz="914288">
                <a:lnSpc>
                  <a:spcPct val="80000"/>
                </a:lnSpc>
                <a:defRPr/>
              </a:pPr>
              <a:r>
                <a:rPr lang="en-US" sz="1100" b="1" kern="0" dirty="0">
                  <a:solidFill>
                    <a:prstClr val="black"/>
                  </a:solidFill>
                  <a:cs typeface="Arial" pitchFamily="34" charset="0"/>
                  <a:sym typeface="Arial"/>
                </a:rPr>
                <a:t>Timeline</a:t>
              </a:r>
            </a:p>
          </p:txBody>
        </p:sp>
        <p:sp>
          <p:nvSpPr>
            <p:cNvPr id="33" name="TextBox 32"/>
            <p:cNvSpPr txBox="1"/>
            <p:nvPr/>
          </p:nvSpPr>
          <p:spPr>
            <a:xfrm>
              <a:off x="6694730" y="612688"/>
              <a:ext cx="1417490" cy="601874"/>
            </a:xfrm>
            <a:prstGeom prst="rect">
              <a:avLst/>
            </a:prstGeom>
            <a:solidFill>
              <a:sysClr val="windowText" lastClr="000000"/>
            </a:solidFill>
          </p:spPr>
          <p:txBody>
            <a:bodyPr wrap="none" rtlCol="0">
              <a:spAutoFit/>
            </a:bodyPr>
            <a:lstStyle/>
            <a:p>
              <a:pPr algn="r" defTabSz="914288">
                <a:lnSpc>
                  <a:spcPct val="80000"/>
                </a:lnSpc>
                <a:defRPr/>
              </a:pPr>
              <a:r>
                <a:rPr lang="en-US" sz="1000" b="1" kern="0" dirty="0">
                  <a:solidFill>
                    <a:prstClr val="white"/>
                  </a:solidFill>
                  <a:latin typeface="Arial Black" panose="020B0A04020102020204" pitchFamily="34" charset="0"/>
                  <a:cs typeface="Arial" pitchFamily="34" charset="0"/>
                  <a:sym typeface="Arial"/>
                </a:rPr>
                <a:t>MARKETING</a:t>
              </a:r>
            </a:p>
            <a:p>
              <a:pPr algn="r" defTabSz="914288">
                <a:lnSpc>
                  <a:spcPct val="80000"/>
                </a:lnSpc>
                <a:defRPr/>
              </a:pPr>
              <a:r>
                <a:rPr lang="en-US" sz="1000" kern="0" dirty="0">
                  <a:solidFill>
                    <a:prstClr val="white"/>
                  </a:solidFill>
                  <a:cs typeface="Arial" pitchFamily="34" charset="0"/>
                  <a:sym typeface="Arial"/>
                </a:rPr>
                <a:t>STRATEGY</a:t>
              </a:r>
              <a:endParaRPr lang="en-US" sz="800" kern="0" dirty="0">
                <a:solidFill>
                  <a:prstClr val="white"/>
                </a:solidFill>
                <a:cs typeface="Arial" pitchFamily="34" charset="0"/>
                <a:sym typeface="Arial"/>
              </a:endParaRPr>
            </a:p>
          </p:txBody>
        </p:sp>
        <p:sp>
          <p:nvSpPr>
            <p:cNvPr id="34" name="TextBox 33"/>
            <p:cNvSpPr txBox="1"/>
            <p:nvPr/>
          </p:nvSpPr>
          <p:spPr>
            <a:xfrm>
              <a:off x="7560403" y="1210021"/>
              <a:ext cx="496293" cy="404898"/>
            </a:xfrm>
            <a:prstGeom prst="rect">
              <a:avLst/>
            </a:prstGeom>
            <a:solidFill>
              <a:srgbClr val="AD0101">
                <a:lumMod val="60000"/>
                <a:lumOff val="40000"/>
              </a:srgbClr>
            </a:solidFill>
          </p:spPr>
          <p:txBody>
            <a:bodyPr wrap="none" rtlCol="0">
              <a:spAutoFit/>
            </a:bodyPr>
            <a:lstStyle/>
            <a:p>
              <a:pPr defTabSz="914288">
                <a:lnSpc>
                  <a:spcPct val="80000"/>
                </a:lnSpc>
                <a:defRPr/>
              </a:pPr>
              <a:r>
                <a:rPr lang="en-US" sz="1100" b="1" kern="0" dirty="0">
                  <a:solidFill>
                    <a:prstClr val="black"/>
                  </a:solidFill>
                  <a:latin typeface="Arial Black" panose="020B0A04020102020204" pitchFamily="34" charset="0"/>
                  <a:cs typeface="Arial" pitchFamily="34" charset="0"/>
                  <a:sym typeface="Arial"/>
                </a:rPr>
                <a:t>#1</a:t>
              </a:r>
              <a:endParaRPr lang="en-US" sz="800" b="1" kern="0" dirty="0">
                <a:solidFill>
                  <a:prstClr val="black"/>
                </a:solidFill>
                <a:latin typeface="Arial Black" panose="020B0A04020102020204" pitchFamily="34" charset="0"/>
                <a:cs typeface="Arial" pitchFamily="34" charset="0"/>
                <a:sym typeface="Arial"/>
              </a:endParaRPr>
            </a:p>
          </p:txBody>
        </p:sp>
        <p:sp>
          <p:nvSpPr>
            <p:cNvPr id="35" name="Rectangle 34"/>
            <p:cNvSpPr/>
            <p:nvPr/>
          </p:nvSpPr>
          <p:spPr>
            <a:xfrm>
              <a:off x="7076275" y="1877410"/>
              <a:ext cx="1058822" cy="4495917"/>
            </a:xfrm>
            <a:prstGeom prst="rect">
              <a:avLst/>
            </a:prstGeom>
            <a:noFill/>
            <a:ln w="25400" cap="flat" cmpd="sng" algn="ctr">
              <a:solidFill>
                <a:sysClr val="windowText" lastClr="000000"/>
              </a:solidFill>
              <a:prstDash val="dash"/>
            </a:ln>
            <a:effectLst/>
          </p:spPr>
          <p:txBody>
            <a:bodyPr rtlCol="0" anchor="ctr"/>
            <a:lstStyle/>
            <a:p>
              <a:pPr algn="ctr" defTabSz="914288">
                <a:defRPr/>
              </a:pPr>
              <a:endParaRPr lang="en-US" sz="1100" kern="0">
                <a:solidFill>
                  <a:prstClr val="white"/>
                </a:solidFill>
                <a:cs typeface="Arial"/>
                <a:sym typeface="Arial"/>
              </a:endParaRPr>
            </a:p>
          </p:txBody>
        </p:sp>
      </p:grpSp>
      <p:sp>
        <p:nvSpPr>
          <p:cNvPr id="36" name="TextBox 35"/>
          <p:cNvSpPr txBox="1"/>
          <p:nvPr/>
        </p:nvSpPr>
        <p:spPr>
          <a:xfrm>
            <a:off x="475551" y="1778749"/>
            <a:ext cx="1447103" cy="203082"/>
          </a:xfrm>
          <a:prstGeom prst="rect">
            <a:avLst/>
          </a:prstGeom>
          <a:solidFill>
            <a:srgbClr val="424E5B"/>
          </a:solidFill>
        </p:spPr>
        <p:txBody>
          <a:bodyPr wrap="square" lIns="91378" tIns="45690" rIns="91378" bIns="45690" rtlCol="0">
            <a:spAutoFit/>
          </a:bodyPr>
          <a:lstStyle/>
          <a:p>
            <a:pPr defTabSz="914288">
              <a:lnSpc>
                <a:spcPct val="80000"/>
              </a:lnSpc>
              <a:defRPr/>
            </a:pPr>
            <a:endParaRPr lang="en-US" sz="900" i="1" kern="0" dirty="0">
              <a:solidFill>
                <a:prstClr val="black"/>
              </a:solidFill>
              <a:cs typeface="Arial" pitchFamily="34" charset="0"/>
              <a:sym typeface="Arial"/>
            </a:endParaRPr>
          </a:p>
        </p:txBody>
      </p:sp>
      <p:sp>
        <p:nvSpPr>
          <p:cNvPr id="37" name="Rectangle 36"/>
          <p:cNvSpPr/>
          <p:nvPr/>
        </p:nvSpPr>
        <p:spPr>
          <a:xfrm>
            <a:off x="587160" y="1821285"/>
            <a:ext cx="1420949" cy="1329534"/>
          </a:xfrm>
          <a:prstGeom prst="rect">
            <a:avLst/>
          </a:prstGeom>
        </p:spPr>
        <p:txBody>
          <a:bodyPr wrap="square" lIns="91378" tIns="45690" rIns="91378" bIns="45690">
            <a:spAutoFit/>
          </a:bodyPr>
          <a:lstStyle/>
          <a:p>
            <a:pPr defTabSz="693653">
              <a:lnSpc>
                <a:spcPct val="80000"/>
              </a:lnSpc>
            </a:pPr>
            <a:endParaRPr lang="en-US" kern="0" dirty="0">
              <a:solidFill>
                <a:prstClr val="black"/>
              </a:solidFill>
              <a:ea typeface="ＭＳ Ｐゴシック" charset="0"/>
              <a:cs typeface="Arial" pitchFamily="34" charset="0"/>
              <a:sym typeface="Arial"/>
            </a:endParaRPr>
          </a:p>
          <a:p>
            <a:pPr defTabSz="693653">
              <a:lnSpc>
                <a:spcPct val="80000"/>
              </a:lnSpc>
            </a:pPr>
            <a:r>
              <a:rPr lang="en-US" kern="0" dirty="0">
                <a:solidFill>
                  <a:prstClr val="black"/>
                </a:solidFill>
                <a:ea typeface="ＭＳ Ｐゴシック" charset="0"/>
                <a:cs typeface="Arial" pitchFamily="34" charset="0"/>
                <a:sym typeface="Arial"/>
              </a:rPr>
              <a:t>“</a:t>
            </a:r>
            <a:r>
              <a:rPr lang="en-US" kern="0" dirty="0" err="1">
                <a:solidFill>
                  <a:prstClr val="black"/>
                </a:solidFill>
                <a:ea typeface="ＭＳ Ｐゴシック" charset="0"/>
                <a:cs typeface="Arial" pitchFamily="34" charset="0"/>
                <a:sym typeface="Arial"/>
              </a:rPr>
              <a:t>Ingat</a:t>
            </a:r>
            <a:r>
              <a:rPr lang="en-US" kern="0" dirty="0">
                <a:solidFill>
                  <a:prstClr val="black"/>
                </a:solidFill>
                <a:ea typeface="ＭＳ Ｐゴシック" charset="0"/>
                <a:cs typeface="Arial" pitchFamily="34" charset="0"/>
                <a:sym typeface="Arial"/>
              </a:rPr>
              <a:t>, </a:t>
            </a:r>
            <a:r>
              <a:rPr lang="en-US" i="1" kern="0" dirty="0">
                <a:solidFill>
                  <a:prstClr val="black"/>
                </a:solidFill>
                <a:ea typeface="ＭＳ Ｐゴシック" charset="0"/>
                <a:cs typeface="Arial" pitchFamily="34" charset="0"/>
                <a:sym typeface="Arial"/>
              </a:rPr>
              <a:t>Positioning</a:t>
            </a:r>
            <a:r>
              <a:rPr lang="en-US" kern="0" dirty="0">
                <a:solidFill>
                  <a:prstClr val="black"/>
                </a:solidFill>
                <a:ea typeface="ＭＳ Ｐゴシック" charset="0"/>
                <a:cs typeface="Arial" pitchFamily="34" charset="0"/>
                <a:sym typeface="Arial"/>
              </a:rPr>
              <a:t> </a:t>
            </a:r>
            <a:r>
              <a:rPr lang="en-US" kern="0" dirty="0" err="1">
                <a:solidFill>
                  <a:prstClr val="black"/>
                </a:solidFill>
                <a:ea typeface="ＭＳ Ｐゴシック" charset="0"/>
                <a:cs typeface="Arial" pitchFamily="34" charset="0"/>
                <a:sym typeface="Arial"/>
              </a:rPr>
              <a:t>menentukan</a:t>
            </a:r>
            <a:r>
              <a:rPr lang="en-US" kern="0" dirty="0">
                <a:solidFill>
                  <a:prstClr val="black"/>
                </a:solidFill>
                <a:ea typeface="ＭＳ Ｐゴシック" charset="0"/>
                <a:cs typeface="Arial" pitchFamily="34" charset="0"/>
                <a:sym typeface="Arial"/>
              </a:rPr>
              <a:t> </a:t>
            </a:r>
            <a:r>
              <a:rPr lang="en-US" i="1" kern="0" dirty="0">
                <a:solidFill>
                  <a:prstClr val="black"/>
                </a:solidFill>
                <a:ea typeface="ＭＳ Ｐゴシック" charset="0"/>
                <a:cs typeface="Arial" pitchFamily="34" charset="0"/>
                <a:sym typeface="Arial"/>
              </a:rPr>
              <a:t>Differentiating</a:t>
            </a:r>
            <a:r>
              <a:rPr lang="en-US" kern="0" dirty="0">
                <a:solidFill>
                  <a:prstClr val="black"/>
                </a:solidFill>
                <a:ea typeface="ＭＳ Ｐゴシック" charset="0"/>
                <a:cs typeface="Arial" pitchFamily="34" charset="0"/>
                <a:sym typeface="Arial"/>
              </a:rPr>
              <a:t>”</a:t>
            </a:r>
          </a:p>
          <a:p>
            <a:pPr defTabSz="693653">
              <a:lnSpc>
                <a:spcPct val="80000"/>
              </a:lnSpc>
            </a:pPr>
            <a:endParaRPr lang="en-US" sz="1000" b="1" kern="0" dirty="0">
              <a:solidFill>
                <a:prstClr val="black"/>
              </a:solidFill>
              <a:cs typeface="Arial" pitchFamily="34" charset="0"/>
              <a:sym typeface="Arial"/>
            </a:endParaRPr>
          </a:p>
          <a:p>
            <a:pPr defTabSz="693653">
              <a:lnSpc>
                <a:spcPct val="80000"/>
              </a:lnSpc>
            </a:pPr>
            <a:r>
              <a:rPr lang="en-US" sz="1000" b="1" i="1" kern="0" dirty="0" err="1">
                <a:solidFill>
                  <a:prstClr val="black"/>
                </a:solidFill>
                <a:cs typeface="Arial" pitchFamily="34" charset="0"/>
                <a:sym typeface="Arial"/>
              </a:rPr>
              <a:t>Arief</a:t>
            </a:r>
            <a:r>
              <a:rPr lang="en-US" sz="1000" b="1" i="1" kern="0" dirty="0">
                <a:solidFill>
                  <a:prstClr val="black"/>
                </a:solidFill>
                <a:cs typeface="Arial" pitchFamily="34" charset="0"/>
                <a:sym typeface="Arial"/>
              </a:rPr>
              <a:t> </a:t>
            </a:r>
            <a:r>
              <a:rPr lang="en-US" sz="1000" b="1" i="1" kern="0" dirty="0" err="1">
                <a:solidFill>
                  <a:prstClr val="black"/>
                </a:solidFill>
                <a:cs typeface="Arial" pitchFamily="34" charset="0"/>
                <a:sym typeface="Arial"/>
              </a:rPr>
              <a:t>Yahya</a:t>
            </a:r>
            <a:r>
              <a:rPr lang="en-US" sz="1000" b="1" i="1" kern="0" dirty="0">
                <a:solidFill>
                  <a:prstClr val="black"/>
                </a:solidFill>
                <a:cs typeface="Arial" pitchFamily="34" charset="0"/>
                <a:sym typeface="Arial"/>
              </a:rPr>
              <a:t>.</a:t>
            </a:r>
          </a:p>
          <a:p>
            <a:pPr defTabSz="693653">
              <a:lnSpc>
                <a:spcPct val="80000"/>
              </a:lnSpc>
            </a:pPr>
            <a:endParaRPr lang="en-US" sz="1000" i="1" kern="0" dirty="0">
              <a:solidFill>
                <a:prstClr val="black"/>
              </a:solidFill>
              <a:cs typeface="Arial" pitchFamily="34" charset="0"/>
              <a:sym typeface="Arial"/>
            </a:endParaRPr>
          </a:p>
        </p:txBody>
      </p:sp>
      <p:sp>
        <p:nvSpPr>
          <p:cNvPr id="38" name="Right Bracket 37"/>
          <p:cNvSpPr/>
          <p:nvPr/>
        </p:nvSpPr>
        <p:spPr>
          <a:xfrm rot="10800000">
            <a:off x="1979713" y="1985225"/>
            <a:ext cx="235700" cy="584961"/>
          </a:xfrm>
          <a:prstGeom prst="rightBracket">
            <a:avLst>
              <a:gd name="adj" fmla="val 226598"/>
            </a:avLst>
          </a:prstGeom>
          <a:noFill/>
          <a:ln w="9525" cap="flat" cmpd="sng" algn="ctr">
            <a:solidFill>
              <a:sysClr val="windowText" lastClr="000000"/>
            </a:solidFill>
            <a:prstDash val="solid"/>
            <a:headEnd type="triangle" w="med" len="med"/>
            <a:tailEnd type="none" w="med" len="med"/>
          </a:ln>
          <a:effectLst/>
        </p:spPr>
        <p:txBody>
          <a:bodyPr lIns="91378" tIns="45690" rIns="91378" bIns="45690" rtlCol="0" anchor="ctr"/>
          <a:lstStyle/>
          <a:p>
            <a:pPr algn="ctr" defTabSz="914288">
              <a:defRPr/>
            </a:pPr>
            <a:endParaRPr lang="en-US" sz="1100" kern="0">
              <a:solidFill>
                <a:prstClr val="black"/>
              </a:solidFill>
              <a:cs typeface="Arial"/>
              <a:sym typeface="Arial"/>
            </a:endParaRPr>
          </a:p>
        </p:txBody>
      </p:sp>
      <p:sp>
        <p:nvSpPr>
          <p:cNvPr id="39" name="Rectangle 38"/>
          <p:cNvSpPr/>
          <p:nvPr/>
        </p:nvSpPr>
        <p:spPr>
          <a:xfrm rot="5400000">
            <a:off x="3811558" y="1807083"/>
            <a:ext cx="794750" cy="3686905"/>
          </a:xfrm>
          <a:prstGeom prst="rect">
            <a:avLst/>
          </a:prstGeom>
          <a:noFill/>
          <a:ln w="25400" cap="flat" cmpd="sng" algn="ctr">
            <a:solidFill>
              <a:sysClr val="windowText" lastClr="000000"/>
            </a:solidFill>
            <a:prstDash val="dash"/>
          </a:ln>
          <a:effectLst/>
        </p:spPr>
        <p:txBody>
          <a:bodyPr lIns="91378" tIns="45690" rIns="91378" bIns="45690" rtlCol="0" anchor="ctr"/>
          <a:lstStyle/>
          <a:p>
            <a:pPr algn="ctr" defTabSz="914288">
              <a:defRPr/>
            </a:pPr>
            <a:endParaRPr lang="en-US" sz="1100" kern="0">
              <a:solidFill>
                <a:prstClr val="white"/>
              </a:solidFill>
              <a:cs typeface="Arial"/>
              <a:sym typeface="Arial"/>
            </a:endParaRPr>
          </a:p>
        </p:txBody>
      </p:sp>
      <p:grpSp>
        <p:nvGrpSpPr>
          <p:cNvPr id="4" name="Group 39"/>
          <p:cNvGrpSpPr/>
          <p:nvPr/>
        </p:nvGrpSpPr>
        <p:grpSpPr>
          <a:xfrm>
            <a:off x="2365450" y="1406160"/>
            <a:ext cx="5141850" cy="959884"/>
            <a:chOff x="3443038" y="1804890"/>
            <a:chExt cx="6855800" cy="1706458"/>
          </a:xfrm>
        </p:grpSpPr>
        <p:sp>
          <p:nvSpPr>
            <p:cNvPr id="41" name="Rectangle 40"/>
            <p:cNvSpPr/>
            <p:nvPr/>
          </p:nvSpPr>
          <p:spPr>
            <a:xfrm rot="5400000">
              <a:off x="5151273" y="96655"/>
              <a:ext cx="1499403" cy="4915874"/>
            </a:xfrm>
            <a:prstGeom prst="rect">
              <a:avLst/>
            </a:prstGeom>
            <a:noFill/>
            <a:ln w="25400" cap="flat" cmpd="sng" algn="ctr">
              <a:solidFill>
                <a:sysClr val="windowText" lastClr="000000"/>
              </a:solidFill>
              <a:prstDash val="dash"/>
            </a:ln>
            <a:effectLst/>
          </p:spPr>
          <p:txBody>
            <a:bodyPr rtlCol="0" anchor="ctr"/>
            <a:lstStyle/>
            <a:p>
              <a:pPr algn="ctr" defTabSz="914288">
                <a:defRPr/>
              </a:pPr>
              <a:endParaRPr lang="en-US" sz="1100" kern="0">
                <a:solidFill>
                  <a:prstClr val="white"/>
                </a:solidFill>
                <a:cs typeface="Arial"/>
                <a:sym typeface="Arial"/>
              </a:endParaRPr>
            </a:p>
          </p:txBody>
        </p:sp>
        <p:sp>
          <p:nvSpPr>
            <p:cNvPr id="42" name="TextBox 41"/>
            <p:cNvSpPr txBox="1"/>
            <p:nvPr/>
          </p:nvSpPr>
          <p:spPr>
            <a:xfrm>
              <a:off x="8496081" y="1828837"/>
              <a:ext cx="1537429" cy="361125"/>
            </a:xfrm>
            <a:prstGeom prst="rect">
              <a:avLst/>
            </a:prstGeom>
            <a:solidFill>
              <a:sysClr val="windowText" lastClr="000000"/>
            </a:solidFill>
          </p:spPr>
          <p:txBody>
            <a:bodyPr wrap="square" rtlCol="0">
              <a:spAutoFit/>
            </a:bodyPr>
            <a:lstStyle/>
            <a:p>
              <a:pPr defTabSz="914288">
                <a:lnSpc>
                  <a:spcPct val="80000"/>
                </a:lnSpc>
                <a:defRPr/>
              </a:pPr>
              <a:endParaRPr lang="en-US" sz="900" i="1" kern="0" dirty="0">
                <a:solidFill>
                  <a:prstClr val="black"/>
                </a:solidFill>
                <a:cs typeface="Arial" pitchFamily="34" charset="0"/>
                <a:sym typeface="Arial"/>
              </a:endParaRPr>
            </a:p>
          </p:txBody>
        </p:sp>
        <p:sp>
          <p:nvSpPr>
            <p:cNvPr id="43" name="Rectangle 42"/>
            <p:cNvSpPr/>
            <p:nvPr/>
          </p:nvSpPr>
          <p:spPr>
            <a:xfrm>
              <a:off x="8404241" y="1828837"/>
              <a:ext cx="1894597" cy="1682511"/>
            </a:xfrm>
            <a:prstGeom prst="rect">
              <a:avLst/>
            </a:prstGeom>
          </p:spPr>
          <p:txBody>
            <a:bodyPr wrap="square">
              <a:spAutoFit/>
            </a:bodyPr>
            <a:lstStyle/>
            <a:p>
              <a:pPr marL="172517" indent="-172517" defTabSz="914288">
                <a:lnSpc>
                  <a:spcPct val="80000"/>
                </a:lnSpc>
                <a:buFontTx/>
                <a:buAutoNum type="arabicPeriod"/>
                <a:defRPr/>
              </a:pPr>
              <a:r>
                <a:rPr lang="en-US" kern="0" dirty="0">
                  <a:solidFill>
                    <a:prstClr val="white"/>
                  </a:solidFill>
                  <a:ea typeface="ＭＳ Ｐゴシック" charset="0"/>
                  <a:cs typeface="Arial" pitchFamily="34" charset="0"/>
                  <a:sym typeface="Arial"/>
                </a:rPr>
                <a:t>China</a:t>
              </a:r>
            </a:p>
            <a:p>
              <a:pPr marL="172517" indent="-172517" defTabSz="914288">
                <a:lnSpc>
                  <a:spcPct val="80000"/>
                </a:lnSpc>
                <a:buFontTx/>
                <a:buAutoNum type="arabicPeriod"/>
                <a:defRPr/>
              </a:pPr>
              <a:r>
                <a:rPr lang="id-ID" kern="0" dirty="0">
                  <a:solidFill>
                    <a:srgbClr val="424E5B">
                      <a:lumMod val="75000"/>
                    </a:srgbClr>
                  </a:solidFill>
                  <a:ea typeface="ＭＳ Ｐゴシック" charset="0"/>
                  <a:cs typeface="Arial" pitchFamily="34" charset="0"/>
                  <a:sym typeface="Arial"/>
                </a:rPr>
                <a:t>Eropa</a:t>
              </a:r>
              <a:endParaRPr lang="en-US" kern="0" dirty="0">
                <a:solidFill>
                  <a:srgbClr val="424E5B">
                    <a:lumMod val="75000"/>
                  </a:srgbClr>
                </a:solidFill>
                <a:ea typeface="ＭＳ Ｐゴシック" charset="0"/>
                <a:cs typeface="Arial" pitchFamily="34" charset="0"/>
                <a:sym typeface="Arial"/>
              </a:endParaRPr>
            </a:p>
            <a:p>
              <a:pPr marL="172517" indent="-172517" defTabSz="914288">
                <a:lnSpc>
                  <a:spcPct val="80000"/>
                </a:lnSpc>
                <a:buFontTx/>
                <a:buAutoNum type="arabicPeriod"/>
                <a:defRPr/>
              </a:pPr>
              <a:r>
                <a:rPr lang="id-ID" kern="0" dirty="0">
                  <a:solidFill>
                    <a:srgbClr val="424E5B">
                      <a:lumMod val="75000"/>
                    </a:srgbClr>
                  </a:solidFill>
                  <a:ea typeface="ＭＳ Ｐゴシック" charset="0"/>
                  <a:cs typeface="Arial" pitchFamily="34" charset="0"/>
                  <a:sym typeface="Arial"/>
                </a:rPr>
                <a:t>Australia</a:t>
              </a:r>
              <a:endParaRPr lang="en-US" kern="0" dirty="0">
                <a:solidFill>
                  <a:srgbClr val="424E5B">
                    <a:lumMod val="75000"/>
                  </a:srgbClr>
                </a:solidFill>
                <a:ea typeface="ＭＳ Ｐゴシック" charset="0"/>
                <a:cs typeface="Arial" pitchFamily="34" charset="0"/>
                <a:sym typeface="Arial"/>
              </a:endParaRPr>
            </a:p>
            <a:p>
              <a:pPr marL="172517" indent="-172517" defTabSz="914288">
                <a:lnSpc>
                  <a:spcPct val="80000"/>
                </a:lnSpc>
                <a:buFontTx/>
                <a:buAutoNum type="arabicPeriod"/>
                <a:defRPr/>
              </a:pPr>
              <a:r>
                <a:rPr lang="id-ID" kern="0" dirty="0">
                  <a:solidFill>
                    <a:srgbClr val="424E5B">
                      <a:lumMod val="75000"/>
                    </a:srgbClr>
                  </a:solidFill>
                  <a:ea typeface="ＭＳ Ｐゴシック" charset="0"/>
                  <a:cs typeface="Arial" pitchFamily="34" charset="0"/>
                  <a:sym typeface="Arial"/>
                </a:rPr>
                <a:t>Singapura</a:t>
              </a:r>
              <a:endParaRPr lang="en-US" kern="0" dirty="0">
                <a:solidFill>
                  <a:srgbClr val="424E5B">
                    <a:lumMod val="75000"/>
                  </a:srgbClr>
                </a:solidFill>
                <a:ea typeface="ＭＳ Ｐゴシック" charset="0"/>
                <a:cs typeface="Arial" pitchFamily="34" charset="0"/>
                <a:sym typeface="Arial"/>
              </a:endParaRPr>
            </a:p>
            <a:p>
              <a:pPr marL="172517" indent="-172517" defTabSz="914288">
                <a:lnSpc>
                  <a:spcPct val="80000"/>
                </a:lnSpc>
                <a:buFontTx/>
                <a:buAutoNum type="arabicPeriod"/>
                <a:defRPr/>
              </a:pPr>
              <a:r>
                <a:rPr lang="id-ID" kern="0" dirty="0">
                  <a:solidFill>
                    <a:srgbClr val="424E5B">
                      <a:lumMod val="75000"/>
                    </a:srgbClr>
                  </a:solidFill>
                  <a:ea typeface="ＭＳ Ｐゴシック" charset="0"/>
                  <a:cs typeface="Arial" pitchFamily="34" charset="0"/>
                  <a:sym typeface="Arial"/>
                </a:rPr>
                <a:t>Malaysia</a:t>
              </a:r>
              <a:endParaRPr lang="en-US" kern="0" dirty="0">
                <a:solidFill>
                  <a:srgbClr val="424E5B">
                    <a:lumMod val="75000"/>
                  </a:srgbClr>
                </a:solidFill>
                <a:ea typeface="ＭＳ Ｐゴシック" charset="0"/>
                <a:cs typeface="Arial" pitchFamily="34" charset="0"/>
                <a:sym typeface="Arial"/>
              </a:endParaRPr>
            </a:p>
          </p:txBody>
        </p:sp>
      </p:grpSp>
      <p:grpSp>
        <p:nvGrpSpPr>
          <p:cNvPr id="26" name="Group 43"/>
          <p:cNvGrpSpPr/>
          <p:nvPr/>
        </p:nvGrpSpPr>
        <p:grpSpPr>
          <a:xfrm>
            <a:off x="2365454" y="2325547"/>
            <a:ext cx="5141847" cy="858262"/>
            <a:chOff x="3443038" y="3439375"/>
            <a:chExt cx="6855795" cy="1525798"/>
          </a:xfrm>
        </p:grpSpPr>
        <p:sp>
          <p:nvSpPr>
            <p:cNvPr id="45" name="TextBox 44"/>
            <p:cNvSpPr txBox="1"/>
            <p:nvPr/>
          </p:nvSpPr>
          <p:spPr>
            <a:xfrm>
              <a:off x="8496076" y="3515946"/>
              <a:ext cx="1537428" cy="361125"/>
            </a:xfrm>
            <a:prstGeom prst="rect">
              <a:avLst/>
            </a:prstGeom>
            <a:solidFill>
              <a:sysClr val="windowText" lastClr="000000"/>
            </a:solidFill>
          </p:spPr>
          <p:txBody>
            <a:bodyPr wrap="square" rtlCol="0">
              <a:spAutoFit/>
            </a:bodyPr>
            <a:lstStyle/>
            <a:p>
              <a:pPr defTabSz="914288">
                <a:lnSpc>
                  <a:spcPct val="80000"/>
                </a:lnSpc>
                <a:defRPr/>
              </a:pPr>
              <a:endParaRPr lang="en-US" sz="900" i="1" kern="0" dirty="0">
                <a:solidFill>
                  <a:prstClr val="black"/>
                </a:solidFill>
                <a:cs typeface="Arial" pitchFamily="34" charset="0"/>
                <a:sym typeface="Arial"/>
              </a:endParaRPr>
            </a:p>
          </p:txBody>
        </p:sp>
        <p:sp>
          <p:nvSpPr>
            <p:cNvPr id="46" name="Rectangle 45"/>
            <p:cNvSpPr/>
            <p:nvPr/>
          </p:nvSpPr>
          <p:spPr>
            <a:xfrm rot="5400000">
              <a:off x="5160738" y="1721675"/>
              <a:ext cx="1525798" cy="4961198"/>
            </a:xfrm>
            <a:prstGeom prst="rect">
              <a:avLst/>
            </a:prstGeom>
            <a:noFill/>
            <a:ln w="25400" cap="flat" cmpd="sng" algn="ctr">
              <a:solidFill>
                <a:sysClr val="windowText" lastClr="000000"/>
              </a:solidFill>
              <a:prstDash val="dash"/>
            </a:ln>
            <a:effectLst/>
          </p:spPr>
          <p:txBody>
            <a:bodyPr rtlCol="0" anchor="ctr"/>
            <a:lstStyle/>
            <a:p>
              <a:pPr algn="ctr" defTabSz="914288">
                <a:defRPr/>
              </a:pPr>
              <a:endParaRPr lang="en-US" sz="1100" kern="0">
                <a:solidFill>
                  <a:prstClr val="white"/>
                </a:solidFill>
                <a:cs typeface="Arial"/>
                <a:sym typeface="Arial"/>
              </a:endParaRPr>
            </a:p>
          </p:txBody>
        </p:sp>
        <p:sp>
          <p:nvSpPr>
            <p:cNvPr id="47" name="Rectangle 46"/>
            <p:cNvSpPr/>
            <p:nvPr/>
          </p:nvSpPr>
          <p:spPr>
            <a:xfrm>
              <a:off x="8404236" y="3493027"/>
              <a:ext cx="1894597" cy="1083373"/>
            </a:xfrm>
            <a:prstGeom prst="rect">
              <a:avLst/>
            </a:prstGeom>
          </p:spPr>
          <p:txBody>
            <a:bodyPr wrap="square">
              <a:spAutoFit/>
            </a:bodyPr>
            <a:lstStyle/>
            <a:p>
              <a:pPr marL="172517" indent="-172517" defTabSz="914288">
                <a:lnSpc>
                  <a:spcPct val="80000"/>
                </a:lnSpc>
                <a:buFontTx/>
                <a:buAutoNum type="arabicPeriod"/>
                <a:defRPr/>
              </a:pPr>
              <a:r>
                <a:rPr lang="en-US" kern="0" dirty="0">
                  <a:solidFill>
                    <a:prstClr val="white"/>
                  </a:solidFill>
                  <a:ea typeface="ＭＳ Ｐゴシック" charset="0"/>
                  <a:cs typeface="Arial" pitchFamily="34" charset="0"/>
                  <a:sym typeface="Arial"/>
                </a:rPr>
                <a:t>Bali</a:t>
              </a:r>
            </a:p>
            <a:p>
              <a:pPr marL="172517" indent="-172517" defTabSz="914288">
                <a:lnSpc>
                  <a:spcPct val="80000"/>
                </a:lnSpc>
                <a:buFontTx/>
                <a:buAutoNum type="arabicPeriod"/>
                <a:defRPr/>
              </a:pPr>
              <a:r>
                <a:rPr lang="en-US" kern="0" dirty="0">
                  <a:solidFill>
                    <a:srgbClr val="424E5B">
                      <a:lumMod val="75000"/>
                    </a:srgbClr>
                  </a:solidFill>
                  <a:ea typeface="ＭＳ Ｐゴシック" charset="0"/>
                  <a:cs typeface="Arial" pitchFamily="34" charset="0"/>
                  <a:sym typeface="Arial"/>
                </a:rPr>
                <a:t>Jakarta</a:t>
              </a:r>
            </a:p>
            <a:p>
              <a:pPr marL="172517" indent="-172517" defTabSz="914288">
                <a:lnSpc>
                  <a:spcPct val="80000"/>
                </a:lnSpc>
                <a:buFontTx/>
                <a:buAutoNum type="arabicPeriod"/>
                <a:defRPr/>
              </a:pPr>
              <a:r>
                <a:rPr lang="en-US" kern="0" dirty="0" err="1">
                  <a:solidFill>
                    <a:srgbClr val="424E5B">
                      <a:lumMod val="75000"/>
                    </a:srgbClr>
                  </a:solidFill>
                  <a:ea typeface="ＭＳ Ｐゴシック" charset="0"/>
                  <a:cs typeface="Arial" pitchFamily="34" charset="0"/>
                  <a:sym typeface="Arial"/>
                </a:rPr>
                <a:t>Batam</a:t>
              </a:r>
              <a:endParaRPr lang="en-US" kern="0" dirty="0">
                <a:solidFill>
                  <a:srgbClr val="424E5B">
                    <a:lumMod val="75000"/>
                  </a:srgbClr>
                </a:solidFill>
                <a:ea typeface="ＭＳ Ｐゴシック" charset="0"/>
                <a:cs typeface="Arial" pitchFamily="34" charset="0"/>
                <a:sym typeface="Arial"/>
              </a:endParaRPr>
            </a:p>
          </p:txBody>
        </p:sp>
      </p:grpSp>
      <p:grpSp>
        <p:nvGrpSpPr>
          <p:cNvPr id="40" name="Group 47"/>
          <p:cNvGrpSpPr/>
          <p:nvPr/>
        </p:nvGrpSpPr>
        <p:grpSpPr>
          <a:xfrm>
            <a:off x="251522" y="1608017"/>
            <a:ext cx="448053" cy="645133"/>
            <a:chOff x="3660927" y="4008513"/>
            <a:chExt cx="597403" cy="1146893"/>
          </a:xfrm>
        </p:grpSpPr>
        <p:sp>
          <p:nvSpPr>
            <p:cNvPr id="49" name="Oval 48"/>
            <p:cNvSpPr/>
            <p:nvPr/>
          </p:nvSpPr>
          <p:spPr>
            <a:xfrm>
              <a:off x="3688908" y="4008513"/>
              <a:ext cx="502942" cy="502942"/>
            </a:xfrm>
            <a:prstGeom prst="ellipse">
              <a:avLst/>
            </a:prstGeom>
            <a:solidFill>
              <a:srgbClr val="AD0101">
                <a:lumMod val="60000"/>
                <a:lumOff val="40000"/>
              </a:srgbClr>
            </a:solidFill>
            <a:ln w="25400" cap="flat" cmpd="sng" algn="ctr">
              <a:noFill/>
              <a:prstDash val="solid"/>
            </a:ln>
            <a:effectLst/>
          </p:spPr>
          <p:txBody>
            <a:bodyPr rtlCol="0" anchor="ctr"/>
            <a:lstStyle/>
            <a:p>
              <a:pPr algn="ctr" defTabSz="914288">
                <a:defRPr/>
              </a:pPr>
              <a:endParaRPr lang="en-US" kern="0" spc="-113" dirty="0">
                <a:solidFill>
                  <a:prstClr val="white"/>
                </a:solidFill>
                <a:cs typeface="Arial" panose="020B0604020202020204" pitchFamily="34" charset="0"/>
                <a:sym typeface="Arial"/>
              </a:endParaRPr>
            </a:p>
          </p:txBody>
        </p:sp>
        <p:sp>
          <p:nvSpPr>
            <p:cNvPr id="50" name="TextBox 49"/>
            <p:cNvSpPr txBox="1"/>
            <p:nvPr/>
          </p:nvSpPr>
          <p:spPr>
            <a:xfrm>
              <a:off x="3660927" y="4093927"/>
              <a:ext cx="597403" cy="1061479"/>
            </a:xfrm>
            <a:prstGeom prst="rect">
              <a:avLst/>
            </a:prstGeom>
            <a:noFill/>
          </p:spPr>
          <p:txBody>
            <a:bodyPr wrap="square" rtlCol="0">
              <a:spAutoFit/>
            </a:bodyPr>
            <a:lstStyle/>
            <a:p>
              <a:pPr defTabSz="914288">
                <a:lnSpc>
                  <a:spcPct val="80000"/>
                </a:lnSpc>
                <a:defRPr/>
              </a:pPr>
              <a:r>
                <a:rPr lang="en-US" sz="4100" b="1" kern="0" spc="-225" dirty="0">
                  <a:solidFill>
                    <a:prstClr val="black"/>
                  </a:solidFill>
                  <a:latin typeface="Arial Black" panose="020B0A04020102020204" pitchFamily="34" charset="0"/>
                  <a:cs typeface="Arial" pitchFamily="34" charset="0"/>
                  <a:sym typeface="Arial"/>
                </a:rPr>
                <a:t>*</a:t>
              </a:r>
              <a:endParaRPr lang="en-US" sz="2400" b="1" kern="0" spc="-225" dirty="0">
                <a:solidFill>
                  <a:prstClr val="black"/>
                </a:solidFill>
                <a:latin typeface="Arial Black" panose="020B0A04020102020204" pitchFamily="34" charset="0"/>
                <a:cs typeface="Arial" pitchFamily="34" charset="0"/>
                <a:sym typeface="Arial"/>
              </a:endParaRPr>
            </a:p>
          </p:txBody>
        </p:sp>
      </p:grpSp>
      <p:sp>
        <p:nvSpPr>
          <p:cNvPr id="2" name="Slide Number Placeholder 1"/>
          <p:cNvSpPr>
            <a:spLocks noGrp="1"/>
          </p:cNvSpPr>
          <p:nvPr>
            <p:ph type="sldNum" sz="quarter" idx="4294967295"/>
          </p:nvPr>
        </p:nvSpPr>
        <p:spPr>
          <a:xfrm>
            <a:off x="8637588" y="4881617"/>
            <a:ext cx="506412" cy="357187"/>
          </a:xfrm>
          <a:prstGeom prst="rect">
            <a:avLst/>
          </a:prstGeom>
        </p:spPr>
        <p:txBody>
          <a:bodyPr/>
          <a:lstStyle/>
          <a:p>
            <a:pPr>
              <a:defRPr/>
            </a:pPr>
            <a:fld id="{882353A6-0308-455C-937F-F640DD3322CD}" type="slidenum">
              <a:rPr lang="id-ID" smtClean="0">
                <a:solidFill>
                  <a:schemeClr val="bg1"/>
                </a:solidFill>
              </a:rPr>
              <a:pPr>
                <a:defRPr/>
              </a:pPr>
              <a:t>36</a:t>
            </a:fld>
            <a:endParaRPr lang="id-ID" dirty="0">
              <a:solidFill>
                <a:schemeClr val="bg1"/>
              </a:solidFill>
            </a:endParaRPr>
          </a:p>
        </p:txBody>
      </p:sp>
      <p:sp>
        <p:nvSpPr>
          <p:cNvPr id="52" name="TextBox 2"/>
          <p:cNvSpPr txBox="1">
            <a:spLocks noChangeArrowheads="1"/>
          </p:cNvSpPr>
          <p:nvPr/>
        </p:nvSpPr>
        <p:spPr bwMode="auto">
          <a:xfrm>
            <a:off x="0" y="56053"/>
            <a:ext cx="7925867" cy="37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0" tIns="34289" rIns="68570" bIns="34289">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defTabSz="342839"/>
            <a:r>
              <a:rPr lang="en-US" altLang="en-US" sz="2000" b="1" kern="0" dirty="0">
                <a:solidFill>
                  <a:prstClr val="white"/>
                </a:solidFill>
                <a:latin typeface="Arial Black" panose="020B0A04020102020204" pitchFamily="34" charset="0"/>
                <a:sym typeface="Arial"/>
              </a:rPr>
              <a:t>STRATEGI PENGEMBANGAN PEMASARAN PARIWISATA</a:t>
            </a:r>
          </a:p>
        </p:txBody>
      </p:sp>
    </p:spTree>
    <p:extLst>
      <p:ext uri="{BB962C8B-B14F-4D97-AF65-F5344CB8AC3E}">
        <p14:creationId xmlns:p14="http://schemas.microsoft.com/office/powerpoint/2010/main" val="179204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grpSp>
        <p:nvGrpSpPr>
          <p:cNvPr id="1693" name="Shape 1693"/>
          <p:cNvGrpSpPr/>
          <p:nvPr/>
        </p:nvGrpSpPr>
        <p:grpSpPr>
          <a:xfrm>
            <a:off x="1835704" y="1177720"/>
            <a:ext cx="2376263" cy="2012691"/>
            <a:chOff x="-73627" y="1183913"/>
            <a:chExt cx="3168353" cy="3578111"/>
          </a:xfrm>
        </p:grpSpPr>
        <p:sp>
          <p:nvSpPr>
            <p:cNvPr id="1694" name="Shape 1694"/>
            <p:cNvSpPr/>
            <p:nvPr/>
          </p:nvSpPr>
          <p:spPr>
            <a:xfrm rot="5400000">
              <a:off x="1838140" y="1020279"/>
              <a:ext cx="1092951" cy="1420220"/>
            </a:xfrm>
            <a:prstGeom prst="rect">
              <a:avLst/>
            </a:prstGeom>
            <a:solidFill>
              <a:srgbClr val="FFFFFF"/>
            </a:solidFill>
            <a:ln>
              <a:noFill/>
            </a:ln>
          </p:spPr>
          <p:txBody>
            <a:bodyPr lIns="91425" tIns="45700" rIns="91425" bIns="4570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695" name="Shape 1695"/>
            <p:cNvSpPr txBox="1"/>
            <p:nvPr/>
          </p:nvSpPr>
          <p:spPr>
            <a:xfrm>
              <a:off x="-73627" y="2952585"/>
              <a:ext cx="1822682" cy="348812"/>
            </a:xfrm>
            <a:prstGeom prst="rect">
              <a:avLst/>
            </a:prstGeom>
            <a:solidFill>
              <a:srgbClr val="000000"/>
            </a:solidFill>
            <a:ln>
              <a:noFill/>
            </a:ln>
          </p:spPr>
          <p:txBody>
            <a:bodyPr lIns="91425" tIns="45700" rIns="91425" bIns="45700" anchor="t" anchorCtr="0">
              <a:noAutofit/>
            </a:bodyPr>
            <a:lstStyle/>
            <a:p>
              <a:pPr algn="ctr" defTabSz="914288">
                <a:buClr>
                  <a:srgbClr val="FFFFFF"/>
                </a:buClr>
                <a:buSzPct val="25000"/>
              </a:pPr>
              <a:r>
                <a:rPr lang="en-US" sz="1100" kern="0" dirty="0">
                  <a:solidFill>
                    <a:srgbClr val="FFFFFF"/>
                  </a:solidFill>
                  <a:latin typeface="Calibri"/>
                  <a:ea typeface="Calibri"/>
                  <a:cs typeface="Calibri"/>
                  <a:sym typeface="Calibri"/>
                </a:rPr>
                <a:t>Event Base</a:t>
              </a:r>
            </a:p>
          </p:txBody>
        </p:sp>
        <p:sp>
          <p:nvSpPr>
            <p:cNvPr id="1696" name="Shape 1696"/>
            <p:cNvSpPr txBox="1"/>
            <p:nvPr/>
          </p:nvSpPr>
          <p:spPr>
            <a:xfrm>
              <a:off x="-73627" y="4413213"/>
              <a:ext cx="1822682" cy="348811"/>
            </a:xfrm>
            <a:prstGeom prst="rect">
              <a:avLst/>
            </a:prstGeom>
            <a:solidFill>
              <a:srgbClr val="000000"/>
            </a:solidFill>
            <a:ln>
              <a:noFill/>
            </a:ln>
          </p:spPr>
          <p:txBody>
            <a:bodyPr lIns="91425" tIns="45700" rIns="91425" bIns="45700" anchor="t" anchorCtr="0">
              <a:noAutofit/>
            </a:bodyPr>
            <a:lstStyle/>
            <a:p>
              <a:pPr algn="ctr" defTabSz="914288">
                <a:buClr>
                  <a:srgbClr val="FFFFFF"/>
                </a:buClr>
                <a:buSzPct val="25000"/>
              </a:pPr>
              <a:r>
                <a:rPr lang="en-US" sz="1100" kern="0">
                  <a:solidFill>
                    <a:srgbClr val="FFFFFF"/>
                  </a:solidFill>
                  <a:latin typeface="Calibri"/>
                  <a:ea typeface="Calibri"/>
                  <a:cs typeface="Calibri"/>
                  <a:sym typeface="Calibri"/>
                </a:rPr>
                <a:t>Program Base</a:t>
              </a:r>
            </a:p>
          </p:txBody>
        </p:sp>
      </p:grpSp>
      <p:sp>
        <p:nvSpPr>
          <p:cNvPr id="1697" name="Shape 1697"/>
          <p:cNvSpPr/>
          <p:nvPr/>
        </p:nvSpPr>
        <p:spPr>
          <a:xfrm rot="5400000">
            <a:off x="4844582" y="3262125"/>
            <a:ext cx="614786" cy="1065165"/>
          </a:xfrm>
          <a:prstGeom prst="rect">
            <a:avLst/>
          </a:prstGeom>
          <a:solidFill>
            <a:srgbClr val="FFFFFF"/>
          </a:solidFill>
          <a:ln>
            <a:noFill/>
          </a:ln>
        </p:spPr>
        <p:txBody>
          <a:bodyPr lIns="91365" tIns="45670" rIns="91365" bIns="4567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698" name="Shape 1698"/>
          <p:cNvSpPr/>
          <p:nvPr/>
        </p:nvSpPr>
        <p:spPr>
          <a:xfrm rot="5400000">
            <a:off x="7099636" y="885838"/>
            <a:ext cx="614786" cy="1065165"/>
          </a:xfrm>
          <a:prstGeom prst="rect">
            <a:avLst/>
          </a:prstGeom>
          <a:solidFill>
            <a:srgbClr val="FFFFFF"/>
          </a:solidFill>
          <a:ln>
            <a:noFill/>
          </a:ln>
        </p:spPr>
        <p:txBody>
          <a:bodyPr lIns="91365" tIns="45670" rIns="91365" bIns="4567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699" name="Shape 1699"/>
          <p:cNvSpPr txBox="1"/>
          <p:nvPr/>
        </p:nvSpPr>
        <p:spPr>
          <a:xfrm>
            <a:off x="6287347" y="3677921"/>
            <a:ext cx="2295077" cy="152312"/>
          </a:xfrm>
          <a:prstGeom prst="rect">
            <a:avLst/>
          </a:prstGeom>
          <a:solidFill>
            <a:srgbClr val="20272D"/>
          </a:solidFill>
          <a:ln>
            <a:noFill/>
          </a:ln>
        </p:spPr>
        <p:txBody>
          <a:bodyPr lIns="91365" tIns="45670" rIns="91365" bIns="45670" anchor="t" anchorCtr="0">
            <a:noAutofit/>
          </a:bodyPr>
          <a:lstStyle/>
          <a:p>
            <a:pPr defTabSz="914288">
              <a:lnSpc>
                <a:spcPct val="80000"/>
              </a:lnSpc>
              <a:buClr>
                <a:srgbClr val="000000"/>
              </a:buClr>
            </a:pPr>
            <a:endParaRPr sz="900" i="1" kern="0">
              <a:solidFill>
                <a:srgbClr val="000000"/>
              </a:solidFill>
              <a:latin typeface="Calibri"/>
              <a:ea typeface="Calibri"/>
              <a:cs typeface="Calibri"/>
              <a:sym typeface="Calibri"/>
            </a:endParaRPr>
          </a:p>
        </p:txBody>
      </p:sp>
      <p:grpSp>
        <p:nvGrpSpPr>
          <p:cNvPr id="1700" name="Shape 1700"/>
          <p:cNvGrpSpPr/>
          <p:nvPr/>
        </p:nvGrpSpPr>
        <p:grpSpPr>
          <a:xfrm>
            <a:off x="2117781" y="483654"/>
            <a:ext cx="2257702" cy="3253458"/>
            <a:chOff x="1096295" y="-27389"/>
            <a:chExt cx="3010267" cy="5314139"/>
          </a:xfrm>
        </p:grpSpPr>
        <p:sp>
          <p:nvSpPr>
            <p:cNvPr id="1701" name="Shape 1701"/>
            <p:cNvSpPr txBox="1"/>
            <p:nvPr/>
          </p:nvSpPr>
          <p:spPr>
            <a:xfrm>
              <a:off x="2638892" y="953774"/>
              <a:ext cx="1043447" cy="1354218"/>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B</a:t>
              </a:r>
            </a:p>
          </p:txBody>
        </p:sp>
        <p:sp>
          <p:nvSpPr>
            <p:cNvPr id="1702" name="Shape 1702"/>
            <p:cNvSpPr txBox="1"/>
            <p:nvPr/>
          </p:nvSpPr>
          <p:spPr>
            <a:xfrm>
              <a:off x="2617032" y="2234858"/>
              <a:ext cx="1043447" cy="1354217"/>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A</a:t>
              </a:r>
            </a:p>
          </p:txBody>
        </p:sp>
        <p:sp>
          <p:nvSpPr>
            <p:cNvPr id="1703" name="Shape 1703"/>
            <p:cNvSpPr txBox="1"/>
            <p:nvPr/>
          </p:nvSpPr>
          <p:spPr>
            <a:xfrm>
              <a:off x="2650200" y="3587618"/>
              <a:ext cx="987875" cy="1354218"/>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S</a:t>
              </a:r>
            </a:p>
          </p:txBody>
        </p:sp>
        <p:sp>
          <p:nvSpPr>
            <p:cNvPr id="1704" name="Shape 1704"/>
            <p:cNvSpPr txBox="1"/>
            <p:nvPr/>
          </p:nvSpPr>
          <p:spPr>
            <a:xfrm>
              <a:off x="2622350" y="2180857"/>
              <a:ext cx="1272140"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Branding</a:t>
              </a:r>
            </a:p>
          </p:txBody>
        </p:sp>
        <p:sp>
          <p:nvSpPr>
            <p:cNvPr id="1705" name="Shape 1705"/>
            <p:cNvSpPr txBox="1"/>
            <p:nvPr/>
          </p:nvSpPr>
          <p:spPr>
            <a:xfrm>
              <a:off x="2567257" y="3438703"/>
              <a:ext cx="1539305"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dirty="0">
                  <a:solidFill>
                    <a:srgbClr val="000000"/>
                  </a:solidFill>
                  <a:latin typeface="Calibri"/>
                  <a:ea typeface="Calibri"/>
                  <a:cs typeface="Calibri"/>
                  <a:sym typeface="Calibri"/>
                </a:rPr>
                <a:t>Advertising</a:t>
              </a:r>
            </a:p>
          </p:txBody>
        </p:sp>
        <p:sp>
          <p:nvSpPr>
            <p:cNvPr id="1706" name="Shape 1706"/>
            <p:cNvSpPr txBox="1"/>
            <p:nvPr/>
          </p:nvSpPr>
          <p:spPr>
            <a:xfrm>
              <a:off x="2651943" y="4839870"/>
              <a:ext cx="1152934"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dirty="0">
                  <a:solidFill>
                    <a:srgbClr val="000000"/>
                  </a:solidFill>
                  <a:latin typeface="Calibri"/>
                  <a:ea typeface="Calibri"/>
                  <a:cs typeface="Calibri"/>
                  <a:sym typeface="Calibri"/>
                </a:rPr>
                <a:t>Selling</a:t>
              </a:r>
            </a:p>
          </p:txBody>
        </p:sp>
        <p:sp>
          <p:nvSpPr>
            <p:cNvPr id="1707" name="Shape 1707"/>
            <p:cNvSpPr/>
            <p:nvPr/>
          </p:nvSpPr>
          <p:spPr>
            <a:xfrm>
              <a:off x="2660491" y="1156970"/>
              <a:ext cx="933754" cy="4129780"/>
            </a:xfrm>
            <a:prstGeom prst="rect">
              <a:avLst/>
            </a:prstGeom>
            <a:noFill/>
            <a:ln w="25400" cap="flat" cmpd="sng">
              <a:solidFill>
                <a:srgbClr val="000000"/>
              </a:solidFill>
              <a:prstDash val="dash"/>
              <a:round/>
              <a:headEnd type="none" w="med" len="med"/>
              <a:tailEnd type="none" w="med" len="med"/>
            </a:ln>
          </p:spPr>
          <p:txBody>
            <a:bodyPr lIns="91425" tIns="45700" rIns="91425" bIns="4570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708" name="Shape 1708"/>
            <p:cNvSpPr txBox="1"/>
            <p:nvPr/>
          </p:nvSpPr>
          <p:spPr>
            <a:xfrm>
              <a:off x="3141834" y="866171"/>
              <a:ext cx="496289" cy="303672"/>
            </a:xfrm>
            <a:prstGeom prst="rect">
              <a:avLst/>
            </a:prstGeom>
            <a:solidFill>
              <a:srgbClr val="FFC000"/>
            </a:solidFill>
            <a:ln>
              <a:noFill/>
            </a:ln>
          </p:spPr>
          <p:txBody>
            <a:bodyPr lIns="91425" tIns="45700" rIns="91425" bIns="45700" anchor="t" anchorCtr="0">
              <a:noAutofit/>
            </a:bodyPr>
            <a:lstStyle/>
            <a:p>
              <a:pPr defTabSz="914288">
                <a:lnSpc>
                  <a:spcPct val="80000"/>
                </a:lnSpc>
                <a:buClr>
                  <a:srgbClr val="000000"/>
                </a:buClr>
                <a:buSzPct val="25000"/>
              </a:pPr>
              <a:r>
                <a:rPr lang="en-US" sz="1100" b="1" kern="0">
                  <a:solidFill>
                    <a:srgbClr val="000000"/>
                  </a:solidFill>
                  <a:latin typeface="Arial Black"/>
                  <a:ea typeface="Arial Black"/>
                  <a:cs typeface="Arial Black"/>
                  <a:sym typeface="Arial Black"/>
                </a:rPr>
                <a:t>#2</a:t>
              </a:r>
            </a:p>
          </p:txBody>
        </p:sp>
        <p:sp>
          <p:nvSpPr>
            <p:cNvPr id="1709" name="Shape 1709"/>
            <p:cNvSpPr txBox="1"/>
            <p:nvPr/>
          </p:nvSpPr>
          <p:spPr>
            <a:xfrm>
              <a:off x="3141839" y="866171"/>
              <a:ext cx="496289" cy="303672"/>
            </a:xfrm>
            <a:prstGeom prst="rect">
              <a:avLst/>
            </a:prstGeom>
            <a:solidFill>
              <a:srgbClr val="FF3334"/>
            </a:solidFill>
            <a:ln>
              <a:noFill/>
            </a:ln>
          </p:spPr>
          <p:txBody>
            <a:bodyPr lIns="91425" tIns="45700" rIns="91425" bIns="45700" anchor="t" anchorCtr="0">
              <a:noAutofit/>
            </a:bodyPr>
            <a:lstStyle/>
            <a:p>
              <a:pPr defTabSz="914288">
                <a:lnSpc>
                  <a:spcPct val="80000"/>
                </a:lnSpc>
                <a:buClr>
                  <a:srgbClr val="000000"/>
                </a:buClr>
                <a:buSzPct val="25000"/>
              </a:pPr>
              <a:r>
                <a:rPr lang="en-US" sz="1100" b="1" kern="0">
                  <a:solidFill>
                    <a:srgbClr val="000000"/>
                  </a:solidFill>
                  <a:latin typeface="Arial Black"/>
                  <a:ea typeface="Arial Black"/>
                  <a:cs typeface="Arial Black"/>
                  <a:sym typeface="Arial Black"/>
                </a:rPr>
                <a:t>#2</a:t>
              </a:r>
            </a:p>
          </p:txBody>
        </p:sp>
        <p:sp>
          <p:nvSpPr>
            <p:cNvPr id="1710" name="Shape 1710"/>
            <p:cNvSpPr txBox="1"/>
            <p:nvPr/>
          </p:nvSpPr>
          <p:spPr>
            <a:xfrm>
              <a:off x="1096295" y="-27389"/>
              <a:ext cx="2599426" cy="849894"/>
            </a:xfrm>
            <a:prstGeom prst="rect">
              <a:avLst/>
            </a:prstGeom>
            <a:solidFill>
              <a:srgbClr val="000000"/>
            </a:solidFill>
            <a:ln>
              <a:noFill/>
            </a:ln>
          </p:spPr>
          <p:txBody>
            <a:bodyPr lIns="91425" tIns="45700" rIns="91425" bIns="45700" anchor="t" anchorCtr="0">
              <a:noAutofit/>
            </a:bodyPr>
            <a:lstStyle/>
            <a:p>
              <a:pPr algn="r" defTabSz="914288">
                <a:lnSpc>
                  <a:spcPct val="80000"/>
                </a:lnSpc>
                <a:buClr>
                  <a:srgbClr val="FFFFFF"/>
                </a:buClr>
                <a:buSzPct val="25000"/>
              </a:pPr>
              <a:r>
                <a:rPr lang="en-US" sz="2000" b="1" kern="0" dirty="0">
                  <a:solidFill>
                    <a:srgbClr val="FFFFFF"/>
                  </a:solidFill>
                  <a:latin typeface="Arial Black"/>
                  <a:ea typeface="Arial Black"/>
                  <a:cs typeface="Arial Black"/>
                  <a:sym typeface="Arial Black"/>
                </a:rPr>
                <a:t>PROMOTION</a:t>
              </a:r>
            </a:p>
            <a:p>
              <a:pPr algn="r" defTabSz="914288">
                <a:lnSpc>
                  <a:spcPct val="80000"/>
                </a:lnSpc>
                <a:buClr>
                  <a:srgbClr val="FFFFFF"/>
                </a:buClr>
                <a:buSzPct val="25000"/>
              </a:pPr>
              <a:r>
                <a:rPr lang="en-US" sz="2000" b="1" kern="0" dirty="0">
                  <a:solidFill>
                    <a:srgbClr val="FFFFFF"/>
                  </a:solidFill>
                  <a:latin typeface="Calibri"/>
                  <a:ea typeface="Calibri"/>
                  <a:cs typeface="Calibri"/>
                  <a:sym typeface="Calibri"/>
                </a:rPr>
                <a:t>STRATEGY</a:t>
              </a:r>
            </a:p>
          </p:txBody>
        </p:sp>
      </p:grpSp>
      <p:grpSp>
        <p:nvGrpSpPr>
          <p:cNvPr id="1711" name="Shape 1711"/>
          <p:cNvGrpSpPr/>
          <p:nvPr/>
        </p:nvGrpSpPr>
        <p:grpSpPr>
          <a:xfrm>
            <a:off x="4313854" y="483650"/>
            <a:ext cx="1749068" cy="3781380"/>
            <a:chOff x="3279887" y="-27385"/>
            <a:chExt cx="2332088" cy="6722447"/>
          </a:xfrm>
        </p:grpSpPr>
        <p:sp>
          <p:nvSpPr>
            <p:cNvPr id="1712" name="Shape 1712"/>
            <p:cNvSpPr txBox="1"/>
            <p:nvPr/>
          </p:nvSpPr>
          <p:spPr>
            <a:xfrm>
              <a:off x="3931932" y="855373"/>
              <a:ext cx="987875" cy="1354216"/>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P</a:t>
              </a:r>
            </a:p>
          </p:txBody>
        </p:sp>
        <p:sp>
          <p:nvSpPr>
            <p:cNvPr id="1713" name="Shape 1713"/>
            <p:cNvSpPr txBox="1"/>
            <p:nvPr/>
          </p:nvSpPr>
          <p:spPr>
            <a:xfrm>
              <a:off x="3877825" y="2150784"/>
              <a:ext cx="1101154" cy="1354216"/>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O</a:t>
              </a:r>
            </a:p>
          </p:txBody>
        </p:sp>
        <p:sp>
          <p:nvSpPr>
            <p:cNvPr id="1714" name="Shape 1714"/>
            <p:cNvSpPr txBox="1"/>
            <p:nvPr/>
          </p:nvSpPr>
          <p:spPr>
            <a:xfrm>
              <a:off x="3898817" y="3512594"/>
              <a:ext cx="987875" cy="1354216"/>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S</a:t>
              </a:r>
            </a:p>
          </p:txBody>
        </p:sp>
        <p:sp>
          <p:nvSpPr>
            <p:cNvPr id="1715" name="Shape 1715"/>
            <p:cNvSpPr txBox="1"/>
            <p:nvPr/>
          </p:nvSpPr>
          <p:spPr>
            <a:xfrm>
              <a:off x="3835917" y="2181634"/>
              <a:ext cx="1526485"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Paid Media</a:t>
              </a:r>
            </a:p>
          </p:txBody>
        </p:sp>
        <p:sp>
          <p:nvSpPr>
            <p:cNvPr id="1716" name="Shape 1716"/>
            <p:cNvSpPr txBox="1"/>
            <p:nvPr/>
          </p:nvSpPr>
          <p:spPr>
            <a:xfrm>
              <a:off x="3758478" y="3428996"/>
              <a:ext cx="1853497"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Owned Media</a:t>
              </a:r>
            </a:p>
          </p:txBody>
        </p:sp>
        <p:sp>
          <p:nvSpPr>
            <p:cNvPr id="1717" name="Shape 1717"/>
            <p:cNvSpPr txBox="1"/>
            <p:nvPr/>
          </p:nvSpPr>
          <p:spPr>
            <a:xfrm>
              <a:off x="3792676" y="4869164"/>
              <a:ext cx="1693197"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Social Media</a:t>
              </a:r>
            </a:p>
          </p:txBody>
        </p:sp>
        <p:sp>
          <p:nvSpPr>
            <p:cNvPr id="1718" name="Shape 1718"/>
            <p:cNvSpPr txBox="1"/>
            <p:nvPr/>
          </p:nvSpPr>
          <p:spPr>
            <a:xfrm>
              <a:off x="3898817" y="5051178"/>
              <a:ext cx="987875" cy="1354216"/>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E</a:t>
              </a:r>
            </a:p>
          </p:txBody>
        </p:sp>
        <p:sp>
          <p:nvSpPr>
            <p:cNvPr id="1719" name="Shape 1719"/>
            <p:cNvSpPr txBox="1"/>
            <p:nvPr/>
          </p:nvSpPr>
          <p:spPr>
            <a:xfrm>
              <a:off x="3912117" y="6309316"/>
              <a:ext cx="1263591"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Endorser</a:t>
              </a:r>
            </a:p>
          </p:txBody>
        </p:sp>
        <p:sp>
          <p:nvSpPr>
            <p:cNvPr id="1720" name="Shape 1720"/>
            <p:cNvSpPr txBox="1"/>
            <p:nvPr/>
          </p:nvSpPr>
          <p:spPr>
            <a:xfrm>
              <a:off x="4241237" y="5014339"/>
              <a:ext cx="415071" cy="430886"/>
            </a:xfrm>
            <a:prstGeom prst="rect">
              <a:avLst/>
            </a:prstGeom>
            <a:noFill/>
            <a:ln>
              <a:noFill/>
            </a:ln>
          </p:spPr>
          <p:txBody>
            <a:bodyPr lIns="91425" tIns="45700" rIns="91425" bIns="45700" anchor="t" anchorCtr="0">
              <a:noAutofit/>
            </a:bodyPr>
            <a:lstStyle/>
            <a:p>
              <a:pPr defTabSz="914288">
                <a:buClr>
                  <a:srgbClr val="000000"/>
                </a:buClr>
                <a:buSzPct val="25000"/>
              </a:pPr>
              <a:r>
                <a:rPr lang="en-US" sz="1500" b="1" kern="0">
                  <a:solidFill>
                    <a:srgbClr val="000000"/>
                  </a:solidFill>
                  <a:latin typeface="Arial Black"/>
                  <a:ea typeface="Arial Black"/>
                  <a:cs typeface="Arial Black"/>
                  <a:sym typeface="Arial Black"/>
                </a:rPr>
                <a:t>+</a:t>
              </a:r>
            </a:p>
          </p:txBody>
        </p:sp>
        <p:sp>
          <p:nvSpPr>
            <p:cNvPr id="1721" name="Shape 1721"/>
            <p:cNvSpPr/>
            <p:nvPr/>
          </p:nvSpPr>
          <p:spPr>
            <a:xfrm>
              <a:off x="3931930" y="1156970"/>
              <a:ext cx="1002916" cy="5518390"/>
            </a:xfrm>
            <a:prstGeom prst="rect">
              <a:avLst/>
            </a:prstGeom>
            <a:noFill/>
            <a:ln w="25400" cap="flat" cmpd="sng">
              <a:solidFill>
                <a:srgbClr val="000000"/>
              </a:solidFill>
              <a:prstDash val="dash"/>
              <a:round/>
              <a:headEnd type="none" w="med" len="med"/>
              <a:tailEnd type="none" w="med" len="med"/>
            </a:ln>
          </p:spPr>
          <p:txBody>
            <a:bodyPr lIns="91425" tIns="45700" rIns="91425" bIns="4570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722" name="Shape 1722"/>
            <p:cNvSpPr txBox="1"/>
            <p:nvPr/>
          </p:nvSpPr>
          <p:spPr>
            <a:xfrm>
              <a:off x="4404207" y="878817"/>
              <a:ext cx="496289" cy="303672"/>
            </a:xfrm>
            <a:prstGeom prst="rect">
              <a:avLst/>
            </a:prstGeom>
            <a:solidFill>
              <a:srgbClr val="FF3334"/>
            </a:solidFill>
            <a:ln>
              <a:noFill/>
            </a:ln>
          </p:spPr>
          <p:txBody>
            <a:bodyPr lIns="91425" tIns="45700" rIns="91425" bIns="45700" anchor="t" anchorCtr="0">
              <a:noAutofit/>
            </a:bodyPr>
            <a:lstStyle/>
            <a:p>
              <a:pPr defTabSz="914288">
                <a:lnSpc>
                  <a:spcPct val="80000"/>
                </a:lnSpc>
                <a:buClr>
                  <a:srgbClr val="000000"/>
                </a:buClr>
                <a:buSzPct val="25000"/>
              </a:pPr>
              <a:r>
                <a:rPr lang="en-US" sz="1100" b="1" kern="0">
                  <a:solidFill>
                    <a:srgbClr val="000000"/>
                  </a:solidFill>
                  <a:latin typeface="Arial Black"/>
                  <a:ea typeface="Arial Black"/>
                  <a:cs typeface="Arial Black"/>
                  <a:sym typeface="Arial Black"/>
                </a:rPr>
                <a:t>#3</a:t>
              </a:r>
            </a:p>
          </p:txBody>
        </p:sp>
        <p:sp>
          <p:nvSpPr>
            <p:cNvPr id="1723" name="Shape 1723"/>
            <p:cNvSpPr txBox="1"/>
            <p:nvPr/>
          </p:nvSpPr>
          <p:spPr>
            <a:xfrm>
              <a:off x="3279887" y="-27385"/>
              <a:ext cx="1708158" cy="886499"/>
            </a:xfrm>
            <a:prstGeom prst="rect">
              <a:avLst/>
            </a:prstGeom>
            <a:solidFill>
              <a:srgbClr val="000000"/>
            </a:solidFill>
            <a:ln>
              <a:noFill/>
            </a:ln>
          </p:spPr>
          <p:txBody>
            <a:bodyPr lIns="91425" tIns="45700" rIns="91425" bIns="45700" anchor="t" anchorCtr="0">
              <a:noAutofit/>
            </a:bodyPr>
            <a:lstStyle/>
            <a:p>
              <a:pPr algn="r" defTabSz="914288">
                <a:lnSpc>
                  <a:spcPct val="80000"/>
                </a:lnSpc>
                <a:buClr>
                  <a:srgbClr val="FFFFFF"/>
                </a:buClr>
                <a:buSzPct val="25000"/>
              </a:pPr>
              <a:r>
                <a:rPr lang="en-US" sz="2000" b="1" kern="0" dirty="0">
                  <a:solidFill>
                    <a:srgbClr val="FFFFFF"/>
                  </a:solidFill>
                  <a:latin typeface="Arial Black"/>
                  <a:ea typeface="Arial Black"/>
                  <a:cs typeface="Arial Black"/>
                  <a:sym typeface="Arial Black"/>
                </a:rPr>
                <a:t>MEDIA</a:t>
              </a:r>
            </a:p>
            <a:p>
              <a:pPr algn="r" defTabSz="914288">
                <a:lnSpc>
                  <a:spcPct val="80000"/>
                </a:lnSpc>
                <a:buClr>
                  <a:srgbClr val="FFFFFF"/>
                </a:buClr>
                <a:buSzPct val="25000"/>
              </a:pPr>
              <a:r>
                <a:rPr lang="en-US" sz="2000" b="1" kern="0" dirty="0">
                  <a:solidFill>
                    <a:srgbClr val="FFFFFF"/>
                  </a:solidFill>
                  <a:latin typeface="Calibri"/>
                  <a:ea typeface="Calibri"/>
                  <a:cs typeface="Calibri"/>
                  <a:sym typeface="Calibri"/>
                </a:rPr>
                <a:t>STRATEGY</a:t>
              </a:r>
            </a:p>
          </p:txBody>
        </p:sp>
      </p:grpSp>
      <p:sp>
        <p:nvSpPr>
          <p:cNvPr id="1724" name="Shape 1724"/>
          <p:cNvSpPr/>
          <p:nvPr/>
        </p:nvSpPr>
        <p:spPr>
          <a:xfrm flipH="1">
            <a:off x="4283968" y="1149858"/>
            <a:ext cx="342128" cy="3058757"/>
          </a:xfrm>
          <a:prstGeom prst="rightBrace">
            <a:avLst>
              <a:gd name="adj1" fmla="val 55183"/>
              <a:gd name="adj2" fmla="val 52607"/>
            </a:avLst>
          </a:prstGeom>
          <a:noFill/>
          <a:ln w="9525" cap="flat" cmpd="sng">
            <a:solidFill>
              <a:srgbClr val="000000"/>
            </a:solidFill>
            <a:prstDash val="solid"/>
            <a:round/>
            <a:headEnd type="none" w="med" len="med"/>
            <a:tailEnd type="none" w="med" len="med"/>
          </a:ln>
        </p:spPr>
        <p:txBody>
          <a:bodyPr lIns="91365" tIns="45670" rIns="91365" bIns="45670" anchor="ctr" anchorCtr="0">
            <a:noAutofit/>
          </a:bodyPr>
          <a:lstStyle/>
          <a:p>
            <a:pPr algn="ctr" defTabSz="914288">
              <a:buClr>
                <a:srgbClr val="000000"/>
              </a:buClr>
            </a:pPr>
            <a:endParaRPr sz="1100" kern="0">
              <a:solidFill>
                <a:srgbClr val="000000"/>
              </a:solidFill>
              <a:ea typeface="Arial"/>
              <a:cs typeface="Arial"/>
              <a:sym typeface="Arial"/>
            </a:endParaRPr>
          </a:p>
        </p:txBody>
      </p:sp>
      <p:grpSp>
        <p:nvGrpSpPr>
          <p:cNvPr id="1725" name="Shape 1725"/>
          <p:cNvGrpSpPr/>
          <p:nvPr/>
        </p:nvGrpSpPr>
        <p:grpSpPr>
          <a:xfrm>
            <a:off x="5878741" y="483653"/>
            <a:ext cx="2210861" cy="2944178"/>
            <a:chOff x="4308828" y="68623"/>
            <a:chExt cx="2947819" cy="5234094"/>
          </a:xfrm>
        </p:grpSpPr>
        <p:sp>
          <p:nvSpPr>
            <p:cNvPr id="1726" name="Shape 1726"/>
            <p:cNvSpPr txBox="1"/>
            <p:nvPr/>
          </p:nvSpPr>
          <p:spPr>
            <a:xfrm>
              <a:off x="5871792" y="1124742"/>
              <a:ext cx="987879" cy="1354217"/>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a:solidFill>
                    <a:srgbClr val="000000"/>
                  </a:solidFill>
                  <a:latin typeface="Arial Black"/>
                  <a:ea typeface="Arial Black"/>
                  <a:cs typeface="Arial Black"/>
                  <a:sym typeface="Arial Black"/>
                </a:rPr>
                <a:t>P</a:t>
              </a:r>
            </a:p>
          </p:txBody>
        </p:sp>
        <p:sp>
          <p:nvSpPr>
            <p:cNvPr id="1727" name="Shape 1727"/>
            <p:cNvSpPr txBox="1"/>
            <p:nvPr/>
          </p:nvSpPr>
          <p:spPr>
            <a:xfrm>
              <a:off x="5804073" y="2391458"/>
              <a:ext cx="1101157" cy="1354217"/>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a:solidFill>
                    <a:srgbClr val="000000"/>
                  </a:solidFill>
                  <a:latin typeface="Arial Black"/>
                  <a:ea typeface="Arial Black"/>
                  <a:cs typeface="Arial Black"/>
                  <a:sym typeface="Arial Black"/>
                </a:rPr>
                <a:t>O</a:t>
              </a:r>
            </a:p>
          </p:txBody>
        </p:sp>
        <p:sp>
          <p:nvSpPr>
            <p:cNvPr id="1728" name="Shape 1728"/>
            <p:cNvSpPr txBox="1"/>
            <p:nvPr/>
          </p:nvSpPr>
          <p:spPr>
            <a:xfrm>
              <a:off x="5920382" y="3685028"/>
              <a:ext cx="987879" cy="1354217"/>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P</a:t>
              </a:r>
            </a:p>
          </p:txBody>
        </p:sp>
        <p:sp>
          <p:nvSpPr>
            <p:cNvPr id="1729" name="Shape 1729"/>
            <p:cNvSpPr txBox="1"/>
            <p:nvPr/>
          </p:nvSpPr>
          <p:spPr>
            <a:xfrm>
              <a:off x="5852146" y="2370935"/>
              <a:ext cx="1329853"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dirty="0">
                  <a:solidFill>
                    <a:srgbClr val="000000"/>
                  </a:solidFill>
                  <a:latin typeface="Calibri"/>
                  <a:ea typeface="Calibri"/>
                  <a:cs typeface="Calibri"/>
                  <a:sym typeface="Calibri"/>
                </a:rPr>
                <a:t>Pre Event</a:t>
              </a:r>
            </a:p>
          </p:txBody>
        </p:sp>
        <p:sp>
          <p:nvSpPr>
            <p:cNvPr id="1730" name="Shape 1730"/>
            <p:cNvSpPr txBox="1"/>
            <p:nvPr/>
          </p:nvSpPr>
          <p:spPr>
            <a:xfrm>
              <a:off x="5852142" y="3651077"/>
              <a:ext cx="1282831"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dirty="0">
                  <a:solidFill>
                    <a:srgbClr val="000000"/>
                  </a:solidFill>
                  <a:latin typeface="Calibri"/>
                  <a:ea typeface="Calibri"/>
                  <a:cs typeface="Calibri"/>
                  <a:sym typeface="Calibri"/>
                </a:rPr>
                <a:t>On Event</a:t>
              </a:r>
            </a:p>
          </p:txBody>
        </p:sp>
        <p:sp>
          <p:nvSpPr>
            <p:cNvPr id="1731" name="Shape 1731"/>
            <p:cNvSpPr txBox="1"/>
            <p:nvPr/>
          </p:nvSpPr>
          <p:spPr>
            <a:xfrm>
              <a:off x="5811378" y="4916971"/>
              <a:ext cx="1445269"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Post Event</a:t>
              </a:r>
            </a:p>
          </p:txBody>
        </p:sp>
        <p:sp>
          <p:nvSpPr>
            <p:cNvPr id="1732" name="Shape 1732"/>
            <p:cNvSpPr/>
            <p:nvPr/>
          </p:nvSpPr>
          <p:spPr>
            <a:xfrm>
              <a:off x="5870241" y="1156970"/>
              <a:ext cx="933755" cy="4129778"/>
            </a:xfrm>
            <a:prstGeom prst="rect">
              <a:avLst/>
            </a:prstGeom>
            <a:noFill/>
            <a:ln w="25400" cap="flat" cmpd="sng">
              <a:solidFill>
                <a:srgbClr val="000000"/>
              </a:solidFill>
              <a:prstDash val="dash"/>
              <a:round/>
              <a:headEnd type="none" w="med" len="med"/>
              <a:tailEnd type="none" w="med" len="med"/>
            </a:ln>
          </p:spPr>
          <p:txBody>
            <a:bodyPr lIns="91425" tIns="45700" rIns="91425" bIns="4570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733" name="Shape 1733"/>
            <p:cNvSpPr txBox="1"/>
            <p:nvPr/>
          </p:nvSpPr>
          <p:spPr>
            <a:xfrm>
              <a:off x="6352182" y="866170"/>
              <a:ext cx="496291" cy="303672"/>
            </a:xfrm>
            <a:prstGeom prst="rect">
              <a:avLst/>
            </a:prstGeom>
            <a:solidFill>
              <a:srgbClr val="FF3334"/>
            </a:solidFill>
            <a:ln>
              <a:noFill/>
            </a:ln>
          </p:spPr>
          <p:txBody>
            <a:bodyPr lIns="91425" tIns="45700" rIns="91425" bIns="45700" anchor="t" anchorCtr="0">
              <a:noAutofit/>
            </a:bodyPr>
            <a:lstStyle/>
            <a:p>
              <a:pPr defTabSz="914288">
                <a:lnSpc>
                  <a:spcPct val="80000"/>
                </a:lnSpc>
                <a:buClr>
                  <a:srgbClr val="000000"/>
                </a:buClr>
                <a:buSzPct val="25000"/>
              </a:pPr>
              <a:r>
                <a:rPr lang="en-US" sz="1100" b="1" kern="0">
                  <a:solidFill>
                    <a:srgbClr val="000000"/>
                  </a:solidFill>
                  <a:latin typeface="Arial Black"/>
                  <a:ea typeface="Arial Black"/>
                  <a:cs typeface="Arial Black"/>
                  <a:sym typeface="Arial Black"/>
                </a:rPr>
                <a:t>#4</a:t>
              </a:r>
            </a:p>
          </p:txBody>
        </p:sp>
        <p:sp>
          <p:nvSpPr>
            <p:cNvPr id="1734" name="Shape 1734"/>
            <p:cNvSpPr txBox="1"/>
            <p:nvPr/>
          </p:nvSpPr>
          <p:spPr>
            <a:xfrm>
              <a:off x="4308828" y="68623"/>
              <a:ext cx="2599433" cy="882754"/>
            </a:xfrm>
            <a:prstGeom prst="rect">
              <a:avLst/>
            </a:prstGeom>
            <a:solidFill>
              <a:srgbClr val="000000"/>
            </a:solidFill>
            <a:ln>
              <a:noFill/>
            </a:ln>
          </p:spPr>
          <p:txBody>
            <a:bodyPr lIns="91425" tIns="45700" rIns="91425" bIns="45700" anchor="t" anchorCtr="0">
              <a:noAutofit/>
            </a:bodyPr>
            <a:lstStyle/>
            <a:p>
              <a:pPr algn="r" defTabSz="914288">
                <a:lnSpc>
                  <a:spcPct val="80000"/>
                </a:lnSpc>
                <a:buClr>
                  <a:srgbClr val="FFFFFF"/>
                </a:buClr>
                <a:buSzPct val="25000"/>
              </a:pPr>
              <a:r>
                <a:rPr lang="en-US" sz="2000" b="1" kern="0" dirty="0">
                  <a:solidFill>
                    <a:srgbClr val="FFFFFF"/>
                  </a:solidFill>
                  <a:latin typeface="Arial Black"/>
                  <a:ea typeface="Arial Black"/>
                  <a:cs typeface="Arial Black"/>
                  <a:sym typeface="Arial Black"/>
                </a:rPr>
                <a:t>PROMOTION</a:t>
              </a:r>
            </a:p>
            <a:p>
              <a:pPr algn="r" defTabSz="914288">
                <a:lnSpc>
                  <a:spcPct val="80000"/>
                </a:lnSpc>
                <a:buClr>
                  <a:srgbClr val="FFFFFF"/>
                </a:buClr>
                <a:buSzPct val="25000"/>
              </a:pPr>
              <a:r>
                <a:rPr lang="en-US" sz="2000" b="1" kern="0" dirty="0">
                  <a:solidFill>
                    <a:srgbClr val="FFFFFF"/>
                  </a:solidFill>
                  <a:latin typeface="Calibri"/>
                  <a:ea typeface="Calibri"/>
                  <a:cs typeface="Calibri"/>
                  <a:sym typeface="Calibri"/>
                </a:rPr>
                <a:t>TIME</a:t>
              </a:r>
            </a:p>
          </p:txBody>
        </p:sp>
      </p:grpSp>
      <p:sp>
        <p:nvSpPr>
          <p:cNvPr id="1735" name="Shape 1735"/>
          <p:cNvSpPr/>
          <p:nvPr/>
        </p:nvSpPr>
        <p:spPr>
          <a:xfrm flipH="1">
            <a:off x="5667016" y="1095856"/>
            <a:ext cx="1174553" cy="2187674"/>
          </a:xfrm>
          <a:prstGeom prst="rightBrace">
            <a:avLst>
              <a:gd name="adj1" fmla="val 55183"/>
              <a:gd name="adj2" fmla="val 52607"/>
            </a:avLst>
          </a:prstGeom>
          <a:noFill/>
          <a:ln w="9525" cap="flat" cmpd="sng">
            <a:solidFill>
              <a:srgbClr val="000000"/>
            </a:solidFill>
            <a:prstDash val="solid"/>
            <a:round/>
            <a:headEnd type="none" w="med" len="med"/>
            <a:tailEnd type="none" w="med" len="med"/>
          </a:ln>
        </p:spPr>
        <p:txBody>
          <a:bodyPr lIns="91365" tIns="45670" rIns="91365" bIns="45670" anchor="ctr" anchorCtr="0">
            <a:noAutofit/>
          </a:bodyPr>
          <a:lstStyle/>
          <a:p>
            <a:pPr algn="ctr" defTabSz="914288">
              <a:buClr>
                <a:srgbClr val="000000"/>
              </a:buClr>
            </a:pPr>
            <a:endParaRPr sz="1100" kern="0">
              <a:solidFill>
                <a:srgbClr val="000000"/>
              </a:solidFill>
              <a:ea typeface="Arial"/>
              <a:cs typeface="Arial"/>
              <a:sym typeface="Arial"/>
            </a:endParaRPr>
          </a:p>
        </p:txBody>
      </p:sp>
      <p:grpSp>
        <p:nvGrpSpPr>
          <p:cNvPr id="1736" name="Shape 1736"/>
          <p:cNvGrpSpPr/>
          <p:nvPr/>
        </p:nvGrpSpPr>
        <p:grpSpPr>
          <a:xfrm>
            <a:off x="6012166" y="3363838"/>
            <a:ext cx="448052" cy="519824"/>
            <a:chOff x="3604908" y="4008512"/>
            <a:chExt cx="597403" cy="924134"/>
          </a:xfrm>
        </p:grpSpPr>
        <p:sp>
          <p:nvSpPr>
            <p:cNvPr id="1737" name="Shape 1737"/>
            <p:cNvSpPr/>
            <p:nvPr/>
          </p:nvSpPr>
          <p:spPr>
            <a:xfrm>
              <a:off x="3688907" y="4008512"/>
              <a:ext cx="502941" cy="502941"/>
            </a:xfrm>
            <a:prstGeom prst="ellipse">
              <a:avLst/>
            </a:prstGeom>
            <a:solidFill>
              <a:srgbClr val="FF3334"/>
            </a:solidFill>
            <a:ln>
              <a:noFill/>
            </a:ln>
          </p:spPr>
          <p:txBody>
            <a:bodyPr lIns="91425" tIns="45700" rIns="91425" bIns="45700" anchor="ctr" anchorCtr="0">
              <a:noAutofit/>
            </a:bodyPr>
            <a:lstStyle/>
            <a:p>
              <a:pPr algn="ctr" defTabSz="914288">
                <a:buClr>
                  <a:srgbClr val="000000"/>
                </a:buClr>
              </a:pPr>
              <a:endParaRPr kern="0">
                <a:solidFill>
                  <a:srgbClr val="FFFFFF"/>
                </a:solidFill>
                <a:ea typeface="Arial"/>
                <a:cs typeface="Arial"/>
                <a:sym typeface="Arial"/>
              </a:endParaRPr>
            </a:p>
          </p:txBody>
        </p:sp>
        <p:sp>
          <p:nvSpPr>
            <p:cNvPr id="1738" name="Shape 1738"/>
            <p:cNvSpPr txBox="1"/>
            <p:nvPr/>
          </p:nvSpPr>
          <p:spPr>
            <a:xfrm>
              <a:off x="3604908" y="4136528"/>
              <a:ext cx="597403" cy="796117"/>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4100" b="1" kern="0">
                  <a:solidFill>
                    <a:srgbClr val="000000"/>
                  </a:solidFill>
                  <a:latin typeface="Arial Black"/>
                  <a:ea typeface="Arial Black"/>
                  <a:cs typeface="Arial Black"/>
                  <a:sym typeface="Arial Black"/>
                </a:rPr>
                <a:t>*</a:t>
              </a:r>
            </a:p>
          </p:txBody>
        </p:sp>
      </p:grpSp>
      <p:sp>
        <p:nvSpPr>
          <p:cNvPr id="1739" name="Shape 1739"/>
          <p:cNvSpPr txBox="1"/>
          <p:nvPr/>
        </p:nvSpPr>
        <p:spPr>
          <a:xfrm>
            <a:off x="5715023" y="3932133"/>
            <a:ext cx="3085675" cy="235412"/>
          </a:xfrm>
          <a:prstGeom prst="rect">
            <a:avLst/>
          </a:prstGeom>
          <a:noFill/>
          <a:ln>
            <a:noFill/>
          </a:ln>
        </p:spPr>
        <p:txBody>
          <a:bodyPr lIns="91365" tIns="45670" rIns="91365" bIns="45670" anchor="t" anchorCtr="0">
            <a:noAutofit/>
          </a:bodyPr>
          <a:lstStyle/>
          <a:p>
            <a:pPr defTabSz="914288">
              <a:lnSpc>
                <a:spcPct val="80000"/>
              </a:lnSpc>
              <a:buSzPct val="25000"/>
            </a:pPr>
            <a:r>
              <a:rPr lang="en-US" sz="1800" b="1" i="1" kern="0">
                <a:solidFill>
                  <a:srgbClr val="000000"/>
                </a:solidFill>
                <a:latin typeface="Calibri"/>
                <a:ea typeface="Calibri"/>
                <a:cs typeface="Calibri"/>
                <a:sym typeface="Calibri"/>
              </a:rPr>
              <a:t>Timing</a:t>
            </a:r>
            <a:r>
              <a:rPr lang="en-US" sz="1800" b="1" kern="0">
                <a:solidFill>
                  <a:srgbClr val="000000"/>
                </a:solidFill>
                <a:latin typeface="Calibri"/>
                <a:ea typeface="Calibri"/>
                <a:cs typeface="Calibri"/>
                <a:sym typeface="Calibri"/>
              </a:rPr>
              <a:t> Promosi Paling Penting</a:t>
            </a:r>
          </a:p>
        </p:txBody>
      </p:sp>
      <p:cxnSp>
        <p:nvCxnSpPr>
          <p:cNvPr id="1740" name="Shape 1740"/>
          <p:cNvCxnSpPr/>
          <p:nvPr/>
        </p:nvCxnSpPr>
        <p:spPr>
          <a:xfrm>
            <a:off x="8125209" y="1458595"/>
            <a:ext cx="0" cy="2136842"/>
          </a:xfrm>
          <a:prstGeom prst="straightConnector1">
            <a:avLst/>
          </a:prstGeom>
          <a:noFill/>
          <a:ln w="9525" cap="flat" cmpd="sng">
            <a:solidFill>
              <a:srgbClr val="000000"/>
            </a:solidFill>
            <a:prstDash val="solid"/>
            <a:round/>
            <a:headEnd type="none" w="med" len="med"/>
            <a:tailEnd type="triangle" w="lg" len="lg"/>
          </a:ln>
        </p:spPr>
      </p:cxnSp>
      <p:grpSp>
        <p:nvGrpSpPr>
          <p:cNvPr id="1741" name="Shape 1741"/>
          <p:cNvGrpSpPr/>
          <p:nvPr/>
        </p:nvGrpSpPr>
        <p:grpSpPr>
          <a:xfrm>
            <a:off x="-40803" y="483651"/>
            <a:ext cx="2236542" cy="3243522"/>
            <a:chOff x="5621435" y="697910"/>
            <a:chExt cx="2982059" cy="5314160"/>
          </a:xfrm>
        </p:grpSpPr>
        <p:sp>
          <p:nvSpPr>
            <p:cNvPr id="1742" name="Shape 1742"/>
            <p:cNvSpPr txBox="1"/>
            <p:nvPr/>
          </p:nvSpPr>
          <p:spPr>
            <a:xfrm>
              <a:off x="7033942" y="1578351"/>
              <a:ext cx="1043450" cy="1354218"/>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D</a:t>
              </a:r>
            </a:p>
          </p:txBody>
        </p:sp>
        <p:sp>
          <p:nvSpPr>
            <p:cNvPr id="1743" name="Shape 1743"/>
            <p:cNvSpPr txBox="1"/>
            <p:nvPr/>
          </p:nvSpPr>
          <p:spPr>
            <a:xfrm>
              <a:off x="7042406" y="2825928"/>
              <a:ext cx="1101157" cy="1354218"/>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O</a:t>
              </a:r>
            </a:p>
          </p:txBody>
        </p:sp>
        <p:sp>
          <p:nvSpPr>
            <p:cNvPr id="1744" name="Shape 1744"/>
            <p:cNvSpPr txBox="1"/>
            <p:nvPr/>
          </p:nvSpPr>
          <p:spPr>
            <a:xfrm>
              <a:off x="7076006" y="4263795"/>
              <a:ext cx="987877" cy="1354218"/>
            </a:xfrm>
            <a:prstGeom prst="rect">
              <a:avLst/>
            </a:prstGeom>
            <a:noFill/>
            <a:ln>
              <a:noFill/>
            </a:ln>
          </p:spPr>
          <p:txBody>
            <a:bodyPr lIns="91425" tIns="45700" rIns="91425" bIns="45700" anchor="t" anchorCtr="0">
              <a:noAutofit/>
            </a:bodyPr>
            <a:lstStyle/>
            <a:p>
              <a:pPr defTabSz="914288">
                <a:buClr>
                  <a:srgbClr val="000000"/>
                </a:buClr>
                <a:buSzPct val="25000"/>
              </a:pPr>
              <a:r>
                <a:rPr lang="en-US" sz="6000" kern="0" dirty="0">
                  <a:solidFill>
                    <a:srgbClr val="000000"/>
                  </a:solidFill>
                  <a:latin typeface="Arial Black"/>
                  <a:ea typeface="Arial Black"/>
                  <a:cs typeface="Arial Black"/>
                  <a:sym typeface="Arial Black"/>
                </a:rPr>
                <a:t>T</a:t>
              </a:r>
            </a:p>
          </p:txBody>
        </p:sp>
        <p:sp>
          <p:nvSpPr>
            <p:cNvPr id="1745" name="Shape 1745"/>
            <p:cNvSpPr txBox="1"/>
            <p:nvPr/>
          </p:nvSpPr>
          <p:spPr>
            <a:xfrm>
              <a:off x="6978688" y="2803764"/>
              <a:ext cx="1624806" cy="385745"/>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dirty="0">
                  <a:solidFill>
                    <a:srgbClr val="000000"/>
                  </a:solidFill>
                  <a:latin typeface="Calibri"/>
                  <a:ea typeface="Calibri"/>
                  <a:cs typeface="Calibri"/>
                  <a:sym typeface="Calibri"/>
                </a:rPr>
                <a:t>Destination </a:t>
              </a:r>
            </a:p>
          </p:txBody>
        </p:sp>
        <p:sp>
          <p:nvSpPr>
            <p:cNvPr id="1746" name="Shape 1746"/>
            <p:cNvSpPr txBox="1"/>
            <p:nvPr/>
          </p:nvSpPr>
          <p:spPr>
            <a:xfrm>
              <a:off x="7122374" y="4140500"/>
              <a:ext cx="940856" cy="385745"/>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dirty="0">
                  <a:solidFill>
                    <a:srgbClr val="000000"/>
                  </a:solidFill>
                  <a:latin typeface="Calibri"/>
                  <a:ea typeface="Calibri"/>
                  <a:cs typeface="Calibri"/>
                  <a:sym typeface="Calibri"/>
                </a:rPr>
                <a:t>Origin</a:t>
              </a:r>
            </a:p>
          </p:txBody>
        </p:sp>
        <p:sp>
          <p:nvSpPr>
            <p:cNvPr id="1747" name="Shape 1747"/>
            <p:cNvSpPr txBox="1"/>
            <p:nvPr/>
          </p:nvSpPr>
          <p:spPr>
            <a:xfrm>
              <a:off x="7036690" y="5491032"/>
              <a:ext cx="1222986" cy="385746"/>
            </a:xfrm>
            <a:prstGeom prst="rect">
              <a:avLst/>
            </a:prstGeom>
            <a:noFill/>
            <a:ln>
              <a:noFill/>
            </a:ln>
          </p:spPr>
          <p:txBody>
            <a:bodyPr lIns="91425" tIns="45700" rIns="91425" bIns="45700" anchor="t" anchorCtr="0">
              <a:noAutofit/>
            </a:bodyPr>
            <a:lstStyle/>
            <a:p>
              <a:pPr defTabSz="914288">
                <a:lnSpc>
                  <a:spcPct val="80000"/>
                </a:lnSpc>
                <a:buClr>
                  <a:srgbClr val="000000"/>
                </a:buClr>
                <a:buSzPct val="25000"/>
              </a:pPr>
              <a:r>
                <a:rPr lang="en-US" sz="1600" b="1" kern="0">
                  <a:solidFill>
                    <a:srgbClr val="000000"/>
                  </a:solidFill>
                  <a:latin typeface="Calibri"/>
                  <a:ea typeface="Calibri"/>
                  <a:cs typeface="Calibri"/>
                  <a:sym typeface="Calibri"/>
                </a:rPr>
                <a:t>Timeline</a:t>
              </a:r>
            </a:p>
          </p:txBody>
        </p:sp>
        <p:sp>
          <p:nvSpPr>
            <p:cNvPr id="1748" name="Shape 1748"/>
            <p:cNvSpPr txBox="1"/>
            <p:nvPr/>
          </p:nvSpPr>
          <p:spPr>
            <a:xfrm>
              <a:off x="5621435" y="697910"/>
              <a:ext cx="2580196" cy="809934"/>
            </a:xfrm>
            <a:prstGeom prst="rect">
              <a:avLst/>
            </a:prstGeom>
            <a:solidFill>
              <a:srgbClr val="000000"/>
            </a:solidFill>
            <a:ln>
              <a:noFill/>
            </a:ln>
          </p:spPr>
          <p:txBody>
            <a:bodyPr lIns="91425" tIns="45700" rIns="91425" bIns="45700" anchor="t" anchorCtr="0">
              <a:noAutofit/>
            </a:bodyPr>
            <a:lstStyle/>
            <a:p>
              <a:pPr algn="r" defTabSz="914288">
                <a:lnSpc>
                  <a:spcPct val="80000"/>
                </a:lnSpc>
                <a:buClr>
                  <a:srgbClr val="FFFFFF"/>
                </a:buClr>
                <a:buSzPct val="25000"/>
              </a:pPr>
              <a:r>
                <a:rPr lang="en-US" sz="2000" b="1" kern="0" dirty="0">
                  <a:solidFill>
                    <a:srgbClr val="FFFFFF"/>
                  </a:solidFill>
                  <a:latin typeface="Arial Black"/>
                  <a:ea typeface="Arial Black"/>
                  <a:cs typeface="Arial Black"/>
                  <a:sym typeface="Arial Black"/>
                </a:rPr>
                <a:t>MARKETING</a:t>
              </a:r>
            </a:p>
            <a:p>
              <a:pPr algn="r" defTabSz="914288">
                <a:lnSpc>
                  <a:spcPct val="80000"/>
                </a:lnSpc>
                <a:buClr>
                  <a:srgbClr val="FFFFFF"/>
                </a:buClr>
                <a:buSzPct val="25000"/>
              </a:pPr>
              <a:r>
                <a:rPr lang="en-US" sz="2000" b="1" kern="0" dirty="0">
                  <a:solidFill>
                    <a:srgbClr val="FFFFFF"/>
                  </a:solidFill>
                  <a:latin typeface="Calibri"/>
                  <a:ea typeface="Calibri"/>
                  <a:cs typeface="Calibri"/>
                  <a:sym typeface="Calibri"/>
                </a:rPr>
                <a:t>STRATEGY</a:t>
              </a:r>
            </a:p>
          </p:txBody>
        </p:sp>
        <p:sp>
          <p:nvSpPr>
            <p:cNvPr id="1749" name="Shape 1749"/>
            <p:cNvSpPr/>
            <p:nvPr/>
          </p:nvSpPr>
          <p:spPr>
            <a:xfrm>
              <a:off x="7076275" y="1877410"/>
              <a:ext cx="933754" cy="4134660"/>
            </a:xfrm>
            <a:prstGeom prst="rect">
              <a:avLst/>
            </a:prstGeom>
            <a:noFill/>
            <a:ln w="25400" cap="flat" cmpd="sng">
              <a:solidFill>
                <a:srgbClr val="000000"/>
              </a:solidFill>
              <a:prstDash val="dash"/>
              <a:round/>
              <a:headEnd type="none" w="med" len="med"/>
              <a:tailEnd type="none" w="med" len="med"/>
            </a:ln>
          </p:spPr>
          <p:txBody>
            <a:bodyPr lIns="91425" tIns="45700" rIns="91425" bIns="45700" anchor="ctr" anchorCtr="0">
              <a:noAutofit/>
            </a:bodyPr>
            <a:lstStyle/>
            <a:p>
              <a:pPr algn="ctr" defTabSz="914288">
                <a:buClr>
                  <a:srgbClr val="000000"/>
                </a:buClr>
              </a:pPr>
              <a:endParaRPr sz="1100" kern="0">
                <a:solidFill>
                  <a:srgbClr val="FFFFFF"/>
                </a:solidFill>
                <a:ea typeface="Arial"/>
                <a:cs typeface="Arial"/>
                <a:sym typeface="Arial"/>
              </a:endParaRPr>
            </a:p>
          </p:txBody>
        </p:sp>
        <p:sp>
          <p:nvSpPr>
            <p:cNvPr id="1750" name="Shape 1750"/>
            <p:cNvSpPr txBox="1"/>
            <p:nvPr/>
          </p:nvSpPr>
          <p:spPr>
            <a:xfrm>
              <a:off x="7560403" y="1591495"/>
              <a:ext cx="496291" cy="303672"/>
            </a:xfrm>
            <a:prstGeom prst="rect">
              <a:avLst/>
            </a:prstGeom>
            <a:solidFill>
              <a:srgbClr val="FF3334"/>
            </a:solidFill>
            <a:ln>
              <a:noFill/>
            </a:ln>
          </p:spPr>
          <p:txBody>
            <a:bodyPr lIns="91425" tIns="45700" rIns="91425" bIns="45700" anchor="t" anchorCtr="0">
              <a:noAutofit/>
            </a:bodyPr>
            <a:lstStyle/>
            <a:p>
              <a:pPr defTabSz="914288">
                <a:lnSpc>
                  <a:spcPct val="80000"/>
                </a:lnSpc>
                <a:buClr>
                  <a:srgbClr val="000000"/>
                </a:buClr>
                <a:buSzPct val="25000"/>
              </a:pPr>
              <a:r>
                <a:rPr lang="en-US" sz="1100" b="1" kern="0">
                  <a:solidFill>
                    <a:srgbClr val="000000"/>
                  </a:solidFill>
                  <a:latin typeface="Arial Black"/>
                  <a:ea typeface="Arial Black"/>
                  <a:cs typeface="Arial Black"/>
                  <a:sym typeface="Arial Black"/>
                </a:rPr>
                <a:t>#1</a:t>
              </a:r>
            </a:p>
          </p:txBody>
        </p:sp>
      </p:grpSp>
      <p:sp>
        <p:nvSpPr>
          <p:cNvPr id="1751" name="Shape 1751"/>
          <p:cNvSpPr txBox="1"/>
          <p:nvPr/>
        </p:nvSpPr>
        <p:spPr>
          <a:xfrm>
            <a:off x="5906123" y="4174083"/>
            <a:ext cx="3274399" cy="401610"/>
          </a:xfrm>
          <a:prstGeom prst="rect">
            <a:avLst/>
          </a:prstGeom>
          <a:noFill/>
          <a:ln>
            <a:noFill/>
          </a:ln>
        </p:spPr>
        <p:txBody>
          <a:bodyPr lIns="91365" tIns="45670" rIns="91365" bIns="45670" anchor="t" anchorCtr="0">
            <a:noAutofit/>
          </a:bodyPr>
          <a:lstStyle/>
          <a:p>
            <a:pPr marL="132063" indent="-132063" defTabSz="914288">
              <a:lnSpc>
                <a:spcPct val="80000"/>
              </a:lnSpc>
              <a:buClr>
                <a:srgbClr val="000000"/>
              </a:buClr>
              <a:buSzPct val="100000"/>
              <a:buFont typeface="Calibri"/>
              <a:buAutoNum type="arabicPeriod"/>
            </a:pPr>
            <a:r>
              <a:rPr lang="en-US" sz="1200" b="1" i="1" kern="0" dirty="0">
                <a:solidFill>
                  <a:srgbClr val="000000"/>
                </a:solidFill>
                <a:latin typeface="Calibri"/>
                <a:ea typeface="Calibri"/>
                <a:cs typeface="Calibri"/>
                <a:sym typeface="Calibri"/>
              </a:rPr>
              <a:t>International Event</a:t>
            </a:r>
            <a:r>
              <a:rPr lang="en-US" sz="1200" b="1" kern="0" dirty="0">
                <a:solidFill>
                  <a:srgbClr val="000000"/>
                </a:solidFill>
                <a:latin typeface="Calibri"/>
                <a:ea typeface="Calibri"/>
                <a:cs typeface="Calibri"/>
                <a:sym typeface="Calibri"/>
              </a:rPr>
              <a:t>          :  H-2 </a:t>
            </a:r>
            <a:r>
              <a:rPr lang="en-US" sz="1200" b="1" kern="0" dirty="0" err="1">
                <a:solidFill>
                  <a:srgbClr val="000000"/>
                </a:solidFill>
                <a:latin typeface="Calibri"/>
                <a:ea typeface="Calibri"/>
                <a:cs typeface="Calibri"/>
                <a:sym typeface="Calibri"/>
              </a:rPr>
              <a:t>Bulan</a:t>
            </a:r>
            <a:endParaRPr lang="en-US" sz="1200" b="1" kern="0" dirty="0">
              <a:solidFill>
                <a:srgbClr val="000000"/>
              </a:solidFill>
              <a:latin typeface="Calibri"/>
              <a:ea typeface="Calibri"/>
              <a:cs typeface="Calibri"/>
              <a:sym typeface="Calibri"/>
            </a:endParaRPr>
          </a:p>
          <a:p>
            <a:pPr marL="132063" indent="-132063" defTabSz="914288">
              <a:lnSpc>
                <a:spcPct val="80000"/>
              </a:lnSpc>
              <a:buClr>
                <a:srgbClr val="000000"/>
              </a:buClr>
              <a:buSzPct val="100000"/>
              <a:buFont typeface="Calibri"/>
              <a:buAutoNum type="arabicPeriod"/>
            </a:pPr>
            <a:r>
              <a:rPr lang="en-US" sz="1200" b="1" i="1" kern="0" dirty="0">
                <a:solidFill>
                  <a:srgbClr val="000000"/>
                </a:solidFill>
                <a:latin typeface="Calibri"/>
                <a:ea typeface="Calibri"/>
                <a:cs typeface="Calibri"/>
                <a:sym typeface="Calibri"/>
              </a:rPr>
              <a:t>Regional Event</a:t>
            </a:r>
            <a:r>
              <a:rPr lang="id-ID" sz="1200" b="1" kern="0" dirty="0">
                <a:solidFill>
                  <a:srgbClr val="000000"/>
                </a:solidFill>
                <a:latin typeface="Calibri"/>
                <a:ea typeface="Calibri"/>
                <a:cs typeface="Calibri"/>
                <a:sym typeface="Calibri"/>
              </a:rPr>
              <a:t>                  </a:t>
            </a:r>
            <a:r>
              <a:rPr lang="en-US" sz="1200" b="1" kern="0" dirty="0">
                <a:solidFill>
                  <a:srgbClr val="000000"/>
                </a:solidFill>
                <a:latin typeface="Calibri"/>
                <a:ea typeface="Calibri"/>
                <a:cs typeface="Calibri"/>
                <a:sym typeface="Calibri"/>
              </a:rPr>
              <a:t>:  H-1 </a:t>
            </a:r>
            <a:r>
              <a:rPr lang="en-US" sz="1200" b="1" kern="0" dirty="0" err="1">
                <a:solidFill>
                  <a:srgbClr val="000000"/>
                </a:solidFill>
                <a:latin typeface="Calibri"/>
                <a:ea typeface="Calibri"/>
                <a:cs typeface="Calibri"/>
                <a:sym typeface="Calibri"/>
              </a:rPr>
              <a:t>Bulan</a:t>
            </a:r>
            <a:endParaRPr lang="en-US" sz="1200" b="1" kern="0" dirty="0">
              <a:solidFill>
                <a:srgbClr val="000000"/>
              </a:solidFill>
              <a:latin typeface="Calibri"/>
              <a:ea typeface="Calibri"/>
              <a:cs typeface="Calibri"/>
              <a:sym typeface="Calibri"/>
            </a:endParaRPr>
          </a:p>
          <a:p>
            <a:pPr marL="132063" indent="-132063" defTabSz="914288">
              <a:lnSpc>
                <a:spcPct val="80000"/>
              </a:lnSpc>
              <a:buClr>
                <a:srgbClr val="000000"/>
              </a:buClr>
              <a:buSzPct val="100000"/>
              <a:buFont typeface="Calibri"/>
              <a:buAutoNum type="arabicPeriod"/>
            </a:pPr>
            <a:r>
              <a:rPr lang="en-US" sz="1200" b="1" i="1" kern="0" dirty="0">
                <a:solidFill>
                  <a:srgbClr val="000000"/>
                </a:solidFill>
                <a:latin typeface="Calibri"/>
                <a:ea typeface="Calibri"/>
                <a:cs typeface="Calibri"/>
                <a:sym typeface="Calibri"/>
              </a:rPr>
              <a:t>Regional Event (Border)</a:t>
            </a:r>
            <a:r>
              <a:rPr lang="en-US" sz="1200" b="1" kern="0" dirty="0">
                <a:solidFill>
                  <a:srgbClr val="000000"/>
                </a:solidFill>
                <a:latin typeface="Calibri"/>
                <a:ea typeface="Calibri"/>
                <a:cs typeface="Calibri"/>
                <a:sym typeface="Calibri"/>
              </a:rPr>
              <a:t>  :  H-1 </a:t>
            </a:r>
            <a:r>
              <a:rPr lang="en-US" sz="1200" b="1" kern="0" dirty="0" err="1">
                <a:solidFill>
                  <a:srgbClr val="000000"/>
                </a:solidFill>
                <a:latin typeface="Calibri"/>
                <a:ea typeface="Calibri"/>
                <a:cs typeface="Calibri"/>
                <a:sym typeface="Calibri"/>
              </a:rPr>
              <a:t>Minggu</a:t>
            </a:r>
            <a:endParaRPr lang="en-US" sz="1200" b="1" kern="0" dirty="0">
              <a:solidFill>
                <a:srgbClr val="000000"/>
              </a:solidFill>
              <a:latin typeface="Calibri"/>
              <a:ea typeface="Calibri"/>
              <a:cs typeface="Calibri"/>
              <a:sym typeface="Calibri"/>
            </a:endParaRPr>
          </a:p>
        </p:txBody>
      </p:sp>
      <p:cxnSp>
        <p:nvCxnSpPr>
          <p:cNvPr id="1752" name="Shape 1752"/>
          <p:cNvCxnSpPr/>
          <p:nvPr/>
        </p:nvCxnSpPr>
        <p:spPr>
          <a:xfrm flipH="1">
            <a:off x="7750130" y="1458595"/>
            <a:ext cx="375113" cy="12626"/>
          </a:xfrm>
          <a:prstGeom prst="straightConnector1">
            <a:avLst/>
          </a:prstGeom>
          <a:noFill/>
          <a:ln w="9525" cap="flat" cmpd="sng">
            <a:solidFill>
              <a:schemeClr val="dk1"/>
            </a:solidFill>
            <a:prstDash val="solid"/>
            <a:miter/>
            <a:headEnd type="none" w="med" len="med"/>
            <a:tailEnd type="none" w="med" len="med"/>
          </a:ln>
        </p:spPr>
      </p:cxnSp>
      <p:sp>
        <p:nvSpPr>
          <p:cNvPr id="1754" name="Shape 1754"/>
          <p:cNvSpPr txBox="1">
            <a:spLocks noGrp="1"/>
          </p:cNvSpPr>
          <p:nvPr>
            <p:ph type="sldNum" idx="4294967295"/>
          </p:nvPr>
        </p:nvSpPr>
        <p:spPr>
          <a:xfrm>
            <a:off x="8678863" y="4884753"/>
            <a:ext cx="2057400" cy="273050"/>
          </a:xfrm>
          <a:prstGeom prst="rect">
            <a:avLst/>
          </a:prstGeom>
          <a:noFill/>
          <a:ln>
            <a:noFill/>
          </a:ln>
        </p:spPr>
        <p:txBody>
          <a:bodyPr lIns="61393" tIns="30725" rIns="61393" bIns="30725" anchor="t" anchorCtr="0">
            <a:noAutofit/>
          </a:bodyPr>
          <a:lstStyle/>
          <a:p>
            <a:pPr>
              <a:buSzPct val="25000"/>
            </a:pPr>
            <a:fld id="{00000000-1234-1234-1234-123412341234}" type="slidenum">
              <a:rPr lang="en-US" b="1">
                <a:solidFill>
                  <a:srgbClr val="FFFFFF"/>
                </a:solidFill>
                <a:latin typeface="Calibri"/>
                <a:ea typeface="Calibri"/>
                <a:cs typeface="Calibri"/>
                <a:sym typeface="Calibri"/>
              </a:rPr>
              <a:pPr>
                <a:buSzPct val="25000"/>
              </a:pPr>
              <a:t>37</a:t>
            </a:fld>
            <a:endParaRPr lang="en-US" b="1">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0433898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F383802C-B220-4868-8AD4-44DDF86E5FD2}"/>
              </a:ext>
            </a:extLst>
          </p:cNvPr>
          <p:cNvSpPr>
            <a:spLocks noGrp="1"/>
          </p:cNvSpPr>
          <p:nvPr>
            <p:ph type="sldNum" sz="quarter" idx="10"/>
          </p:nvPr>
        </p:nvSpPr>
        <p:spPr/>
        <p:txBody>
          <a:bodyPr/>
          <a:lstStyle/>
          <a:p>
            <a:pPr>
              <a:defRPr/>
            </a:pPr>
            <a:fld id="{DFD2E285-3943-2545-8FEF-2A54C0913C99}" type="slidenum">
              <a:rPr lang="id-ID" smtClean="0"/>
              <a:pPr>
                <a:defRPr/>
              </a:pPr>
              <a:t>38</a:t>
            </a:fld>
            <a:endParaRPr lang="id-ID"/>
          </a:p>
        </p:txBody>
      </p:sp>
      <p:sp>
        <p:nvSpPr>
          <p:cNvPr id="3" name="Title 2">
            <a:extLst>
              <a:ext uri="{FF2B5EF4-FFF2-40B4-BE49-F238E27FC236}">
                <a16:creationId xmlns:a16="http://schemas.microsoft.com/office/drawing/2014/main" xmlns="" id="{B5D4862D-71C6-4B44-8872-D2CF1FB219A1}"/>
              </a:ext>
            </a:extLst>
          </p:cNvPr>
          <p:cNvSpPr txBox="1">
            <a:spLocks/>
          </p:cNvSpPr>
          <p:nvPr/>
        </p:nvSpPr>
        <p:spPr>
          <a:xfrm>
            <a:off x="1887664" y="139303"/>
            <a:ext cx="5539679" cy="579527"/>
          </a:xfrm>
          <a:prstGeom prst="rect">
            <a:avLst/>
          </a:prstGeom>
        </p:spPr>
        <p:txBody>
          <a:bodyPr>
            <a:normAutofit/>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800" b="1"/>
              <a:t>IMPLEMENTASI STRATEGI PEMASARAN </a:t>
            </a:r>
            <a:endParaRPr lang="en-US" sz="1800" b="1" dirty="0"/>
          </a:p>
        </p:txBody>
      </p:sp>
      <p:sp>
        <p:nvSpPr>
          <p:cNvPr id="4" name="Slide Number Placeholder 3">
            <a:extLst>
              <a:ext uri="{FF2B5EF4-FFF2-40B4-BE49-F238E27FC236}">
                <a16:creationId xmlns:a16="http://schemas.microsoft.com/office/drawing/2014/main" xmlns="" id="{DC38FC05-ED5F-4EBD-BB07-FE808F933242}"/>
              </a:ext>
            </a:extLst>
          </p:cNvPr>
          <p:cNvSpPr txBox="1">
            <a:spLocks/>
          </p:cNvSpPr>
          <p:nvPr/>
        </p:nvSpPr>
        <p:spPr>
          <a:xfrm>
            <a:off x="7983652" y="4557713"/>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38</a:t>
            </a:fld>
            <a:endParaRPr lang="en-US" dirty="0"/>
          </a:p>
        </p:txBody>
      </p:sp>
      <p:sp>
        <p:nvSpPr>
          <p:cNvPr id="5" name="Rectangle 4">
            <a:extLst>
              <a:ext uri="{FF2B5EF4-FFF2-40B4-BE49-F238E27FC236}">
                <a16:creationId xmlns:a16="http://schemas.microsoft.com/office/drawing/2014/main" xmlns="" id="{40FC6A8A-9C5B-4551-9ED9-4000708E91FA}"/>
              </a:ext>
            </a:extLst>
          </p:cNvPr>
          <p:cNvSpPr/>
          <p:nvPr/>
        </p:nvSpPr>
        <p:spPr>
          <a:xfrm>
            <a:off x="336022" y="857292"/>
            <a:ext cx="3733058" cy="323165"/>
          </a:xfrm>
          <a:prstGeom prst="rect">
            <a:avLst/>
          </a:prstGeom>
        </p:spPr>
        <p:txBody>
          <a:bodyPr wrap="square">
            <a:spAutoFit/>
          </a:bodyPr>
          <a:lstStyle/>
          <a:p>
            <a:pPr defTabSz="685800"/>
            <a:r>
              <a:rPr lang="en-US" sz="1500" b="1" kern="0" dirty="0">
                <a:solidFill>
                  <a:srgbClr val="000000"/>
                </a:solidFill>
                <a:ea typeface="Calibri"/>
                <a:cs typeface="Calibri"/>
                <a:sym typeface="Calibri"/>
              </a:rPr>
              <a:t>MENURUT PENDEKATAN ‘DOT’</a:t>
            </a:r>
            <a:endParaRPr lang="en-US" sz="1500" dirty="0">
              <a:solidFill>
                <a:prstClr val="black"/>
              </a:solidFill>
            </a:endParaRPr>
          </a:p>
        </p:txBody>
      </p:sp>
      <p:graphicFrame>
        <p:nvGraphicFramePr>
          <p:cNvPr id="6" name="Shape 1763">
            <a:extLst>
              <a:ext uri="{FF2B5EF4-FFF2-40B4-BE49-F238E27FC236}">
                <a16:creationId xmlns:a16="http://schemas.microsoft.com/office/drawing/2014/main" xmlns="" id="{31FB6476-69FE-46AF-9CA9-2337EFE5B7B0}"/>
              </a:ext>
            </a:extLst>
          </p:cNvPr>
          <p:cNvGraphicFramePr/>
          <p:nvPr>
            <p:extLst>
              <p:ext uri="{D42A27DB-BD31-4B8C-83A1-F6EECF244321}">
                <p14:modId xmlns:p14="http://schemas.microsoft.com/office/powerpoint/2010/main" val="866862007"/>
              </p:ext>
            </p:extLst>
          </p:nvPr>
        </p:nvGraphicFramePr>
        <p:xfrm>
          <a:off x="323543" y="1203600"/>
          <a:ext cx="8591857" cy="2934511"/>
        </p:xfrm>
        <a:graphic>
          <a:graphicData uri="http://schemas.openxmlformats.org/drawingml/2006/table">
            <a:tbl>
              <a:tblPr firstRow="1" bandRow="1">
                <a:tableStyleId>{BDBED569-4797-4DF1-A0F4-6AAB3CD982D8}</a:tableStyleId>
              </a:tblPr>
              <a:tblGrid>
                <a:gridCol w="3836978">
                  <a:extLst>
                    <a:ext uri="{9D8B030D-6E8A-4147-A177-3AD203B41FA5}">
                      <a16:colId xmlns:a16="http://schemas.microsoft.com/office/drawing/2014/main" xmlns="" val="20000"/>
                    </a:ext>
                  </a:extLst>
                </a:gridCol>
                <a:gridCol w="4754879">
                  <a:extLst>
                    <a:ext uri="{9D8B030D-6E8A-4147-A177-3AD203B41FA5}">
                      <a16:colId xmlns:a16="http://schemas.microsoft.com/office/drawing/2014/main" xmlns="" val="20001"/>
                    </a:ext>
                  </a:extLst>
                </a:gridCol>
              </a:tblGrid>
              <a:tr h="998228">
                <a:tc>
                  <a:txBody>
                    <a:bodyPr/>
                    <a:lstStyle/>
                    <a:p>
                      <a:pPr marL="0" marR="0" lvl="0" indent="0" algn="l" rtl="0">
                        <a:lnSpc>
                          <a:spcPct val="100000"/>
                        </a:lnSpc>
                        <a:spcBef>
                          <a:spcPts val="0"/>
                        </a:spcBef>
                        <a:spcAft>
                          <a:spcPts val="0"/>
                        </a:spcAft>
                        <a:buClr>
                          <a:srgbClr val="FF0000"/>
                        </a:buClr>
                        <a:buSzPct val="25000"/>
                        <a:buFont typeface="Calibri"/>
                        <a:buNone/>
                      </a:pPr>
                      <a:r>
                        <a:rPr lang="en-US" sz="3300" b="1" dirty="0">
                          <a:solidFill>
                            <a:srgbClr val="C00000"/>
                          </a:solidFill>
                          <a:sym typeface="Calibri"/>
                        </a:rPr>
                        <a:t>D</a:t>
                      </a:r>
                      <a:r>
                        <a:rPr lang="en-US" sz="2400" b="1" dirty="0">
                          <a:sym typeface="Calibri"/>
                        </a:rPr>
                        <a:t>ESTINATION (DESTINASI)</a:t>
                      </a:r>
                      <a:endParaRPr lang="en-US" sz="2400" b="1" dirty="0">
                        <a:latin typeface="Calibri"/>
                        <a:ea typeface="Calibri"/>
                        <a:cs typeface="Calibri"/>
                        <a:sym typeface="Calibri"/>
                      </a:endParaRPr>
                    </a:p>
                  </a:txBody>
                  <a:tcPr marL="91450" marR="91450" marT="34294" marB="34294" anchor="ctr"/>
                </a:tc>
                <a:tc>
                  <a:txBody>
                    <a:bodyPr/>
                    <a:lstStyle/>
                    <a:p>
                      <a:pPr marL="0" marR="0" lvl="0" indent="0" algn="l" rtl="0">
                        <a:spcBef>
                          <a:spcPts val="0"/>
                        </a:spcBef>
                        <a:buSzPct val="25000"/>
                        <a:buNone/>
                      </a:pPr>
                      <a:r>
                        <a:rPr lang="en-US" sz="2400" b="1">
                          <a:sym typeface="Calibri"/>
                        </a:rPr>
                        <a:t>Great Bali, Great Jakarta, Great Batam</a:t>
                      </a:r>
                      <a:endParaRPr lang="en-US" sz="2400" b="1">
                        <a:solidFill>
                          <a:srgbClr val="000090"/>
                        </a:solidFill>
                        <a:latin typeface="Calibri"/>
                        <a:ea typeface="Calibri"/>
                        <a:cs typeface="Calibri"/>
                        <a:sym typeface="Calibri"/>
                      </a:endParaRPr>
                    </a:p>
                  </a:txBody>
                  <a:tcPr marL="91450" marR="91450" marT="34294" marB="34294" anchor="ctr"/>
                </a:tc>
                <a:extLst>
                  <a:ext uri="{0D108BD9-81ED-4DB2-BD59-A6C34878D82A}">
                    <a16:rowId xmlns:a16="http://schemas.microsoft.com/office/drawing/2014/main" xmlns="" val="10001"/>
                  </a:ext>
                </a:extLst>
              </a:tr>
              <a:tr h="1136175">
                <a:tc>
                  <a:txBody>
                    <a:bodyPr/>
                    <a:lstStyle/>
                    <a:p>
                      <a:pPr marL="0" marR="0" lvl="0" indent="0" algn="l" rtl="0">
                        <a:lnSpc>
                          <a:spcPct val="100000"/>
                        </a:lnSpc>
                        <a:spcBef>
                          <a:spcPts val="0"/>
                        </a:spcBef>
                        <a:spcAft>
                          <a:spcPts val="0"/>
                        </a:spcAft>
                        <a:buClr>
                          <a:srgbClr val="FF0000"/>
                        </a:buClr>
                        <a:buSzPct val="25000"/>
                        <a:buFont typeface="Calibri"/>
                        <a:buNone/>
                      </a:pPr>
                      <a:r>
                        <a:rPr lang="en-US" sz="3300" b="1" dirty="0">
                          <a:solidFill>
                            <a:srgbClr val="C00000"/>
                          </a:solidFill>
                          <a:sym typeface="Calibri"/>
                        </a:rPr>
                        <a:t>O</a:t>
                      </a:r>
                      <a:r>
                        <a:rPr lang="en-US" sz="2400" b="1" dirty="0">
                          <a:sym typeface="Calibri"/>
                        </a:rPr>
                        <a:t>RIGIN (ASAL)</a:t>
                      </a:r>
                      <a:endParaRPr lang="en-US" sz="2400" b="1" dirty="0">
                        <a:latin typeface="Calibri"/>
                        <a:ea typeface="Calibri"/>
                        <a:cs typeface="Calibri"/>
                        <a:sym typeface="Calibri"/>
                      </a:endParaRPr>
                    </a:p>
                  </a:txBody>
                  <a:tcPr marL="91450" marR="91450" marT="34294" marB="34294" anchor="ctr"/>
                </a:tc>
                <a:tc>
                  <a:txBody>
                    <a:bodyPr/>
                    <a:lstStyle/>
                    <a:p>
                      <a:pPr marL="0" marR="0" lvl="0" indent="0" algn="l" rtl="0">
                        <a:spcBef>
                          <a:spcPts val="0"/>
                        </a:spcBef>
                        <a:buSzPct val="25000"/>
                        <a:buNone/>
                      </a:pPr>
                      <a:r>
                        <a:rPr lang="en-US" sz="2400" b="1" dirty="0" err="1">
                          <a:sym typeface="Calibri"/>
                        </a:rPr>
                        <a:t>Tiongkok</a:t>
                      </a:r>
                      <a:r>
                        <a:rPr lang="en-US" sz="2400" b="1" dirty="0">
                          <a:sym typeface="Calibri"/>
                        </a:rPr>
                        <a:t>, </a:t>
                      </a:r>
                      <a:r>
                        <a:rPr lang="en-US" sz="2400" b="1" dirty="0" err="1">
                          <a:sym typeface="Calibri"/>
                        </a:rPr>
                        <a:t>Eropa</a:t>
                      </a:r>
                      <a:r>
                        <a:rPr lang="en-US" sz="2400" b="1" dirty="0">
                          <a:sym typeface="Calibri"/>
                        </a:rPr>
                        <a:t>,</a:t>
                      </a:r>
                      <a:r>
                        <a:rPr lang="en-US" sz="2400" b="1" baseline="0" dirty="0">
                          <a:sym typeface="Calibri"/>
                        </a:rPr>
                        <a:t> </a:t>
                      </a:r>
                      <a:r>
                        <a:rPr lang="en-US" sz="2400" b="1" dirty="0">
                          <a:sym typeface="Calibri"/>
                        </a:rPr>
                        <a:t>Singapore, Malaysia, </a:t>
                      </a:r>
                      <a:r>
                        <a:rPr lang="en-US" sz="2400" b="1" dirty="0" err="1">
                          <a:sym typeface="Calibri"/>
                        </a:rPr>
                        <a:t>dan</a:t>
                      </a:r>
                      <a:r>
                        <a:rPr lang="en-US" sz="2400" b="1" dirty="0">
                          <a:sym typeface="Calibri"/>
                        </a:rPr>
                        <a:t> Australia</a:t>
                      </a:r>
                      <a:endParaRPr lang="en-US" sz="2400" b="1" dirty="0">
                        <a:solidFill>
                          <a:srgbClr val="000090"/>
                        </a:solidFill>
                        <a:latin typeface="Calibri"/>
                        <a:ea typeface="Calibri"/>
                        <a:cs typeface="Calibri"/>
                        <a:sym typeface="Calibri"/>
                      </a:endParaRPr>
                    </a:p>
                  </a:txBody>
                  <a:tcPr marL="91450" marR="91450" marT="34294" marB="34294" anchor="ctr"/>
                </a:tc>
                <a:extLst>
                  <a:ext uri="{0D108BD9-81ED-4DB2-BD59-A6C34878D82A}">
                    <a16:rowId xmlns:a16="http://schemas.microsoft.com/office/drawing/2014/main" xmlns="" val="10002"/>
                  </a:ext>
                </a:extLst>
              </a:tr>
              <a:tr h="800108">
                <a:tc>
                  <a:txBody>
                    <a:bodyPr/>
                    <a:lstStyle/>
                    <a:p>
                      <a:pPr marL="0" marR="0" lvl="0" indent="0" algn="l" rtl="0">
                        <a:spcBef>
                          <a:spcPts val="0"/>
                        </a:spcBef>
                        <a:buSzPct val="25000"/>
                        <a:buNone/>
                      </a:pPr>
                      <a:r>
                        <a:rPr lang="en-US" sz="3300" b="1" dirty="0">
                          <a:solidFill>
                            <a:srgbClr val="C00000"/>
                          </a:solidFill>
                          <a:sym typeface="Calibri"/>
                        </a:rPr>
                        <a:t>T</a:t>
                      </a:r>
                      <a:r>
                        <a:rPr lang="en-US" sz="2400" b="1" dirty="0">
                          <a:sym typeface="Calibri"/>
                        </a:rPr>
                        <a:t>IME (WAKTU)</a:t>
                      </a:r>
                      <a:endParaRPr lang="en-US" sz="2400" b="1" dirty="0">
                        <a:latin typeface="Calibri"/>
                        <a:ea typeface="Calibri"/>
                        <a:cs typeface="Calibri"/>
                        <a:sym typeface="Calibri"/>
                      </a:endParaRPr>
                    </a:p>
                  </a:txBody>
                  <a:tcPr marL="91450" marR="91450" marT="34294" marB="34294" anchor="ctr"/>
                </a:tc>
                <a:tc>
                  <a:txBody>
                    <a:bodyPr/>
                    <a:lstStyle/>
                    <a:p>
                      <a:pPr marL="0" marR="0" lvl="0" indent="0" algn="l" rtl="0">
                        <a:spcBef>
                          <a:spcPts val="0"/>
                        </a:spcBef>
                        <a:buSzPct val="25000"/>
                        <a:buNone/>
                      </a:pPr>
                      <a:r>
                        <a:rPr lang="en-US" sz="2400" b="1" dirty="0">
                          <a:sym typeface="Calibri"/>
                        </a:rPr>
                        <a:t>Market Seasonality (</a:t>
                      </a:r>
                      <a:r>
                        <a:rPr lang="en-US" sz="2400" b="1" dirty="0" err="1">
                          <a:sym typeface="Calibri"/>
                        </a:rPr>
                        <a:t>Pola</a:t>
                      </a:r>
                      <a:r>
                        <a:rPr lang="en-US" sz="2400" b="1" dirty="0">
                          <a:sym typeface="Calibri"/>
                        </a:rPr>
                        <a:t> </a:t>
                      </a:r>
                      <a:r>
                        <a:rPr lang="en-US" sz="2400" b="1" dirty="0" err="1">
                          <a:sym typeface="Calibri"/>
                        </a:rPr>
                        <a:t>Musiman</a:t>
                      </a:r>
                      <a:r>
                        <a:rPr lang="en-US" sz="2400" b="1" dirty="0">
                          <a:sym typeface="Calibri"/>
                        </a:rPr>
                        <a:t> </a:t>
                      </a:r>
                      <a:r>
                        <a:rPr lang="en-US" sz="2400" b="1" dirty="0" err="1">
                          <a:sym typeface="Calibri"/>
                        </a:rPr>
                        <a:t>Pasar</a:t>
                      </a:r>
                      <a:r>
                        <a:rPr lang="en-US" sz="2400" b="1" dirty="0">
                          <a:sym typeface="Calibri"/>
                        </a:rPr>
                        <a:t>)</a:t>
                      </a:r>
                      <a:endParaRPr lang="en-US" sz="2400" b="1" dirty="0">
                        <a:solidFill>
                          <a:srgbClr val="000090"/>
                        </a:solidFill>
                        <a:latin typeface="Calibri"/>
                        <a:ea typeface="Calibri"/>
                        <a:cs typeface="Calibri"/>
                        <a:sym typeface="Calibri"/>
                      </a:endParaRPr>
                    </a:p>
                  </a:txBody>
                  <a:tcPr marL="91450" marR="91450" marT="34294" marB="34294"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40225487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F47D708E-A8A2-4499-97CB-D379C5D5C525}"/>
              </a:ext>
            </a:extLst>
          </p:cNvPr>
          <p:cNvSpPr>
            <a:spLocks noGrp="1"/>
          </p:cNvSpPr>
          <p:nvPr>
            <p:ph type="sldNum" sz="quarter" idx="10"/>
          </p:nvPr>
        </p:nvSpPr>
        <p:spPr/>
        <p:txBody>
          <a:bodyPr/>
          <a:lstStyle/>
          <a:p>
            <a:pPr>
              <a:defRPr/>
            </a:pPr>
            <a:fld id="{DFD2E285-3943-2545-8FEF-2A54C0913C99}" type="slidenum">
              <a:rPr lang="id-ID" smtClean="0"/>
              <a:pPr>
                <a:defRPr/>
              </a:pPr>
              <a:t>39</a:t>
            </a:fld>
            <a:endParaRPr lang="id-ID"/>
          </a:p>
        </p:txBody>
      </p:sp>
      <p:sp>
        <p:nvSpPr>
          <p:cNvPr id="3" name="Title 2">
            <a:extLst>
              <a:ext uri="{FF2B5EF4-FFF2-40B4-BE49-F238E27FC236}">
                <a16:creationId xmlns:a16="http://schemas.microsoft.com/office/drawing/2014/main" xmlns="" id="{B0945623-84BD-45F9-89BF-C1A0F90C9CED}"/>
              </a:ext>
            </a:extLst>
          </p:cNvPr>
          <p:cNvSpPr txBox="1">
            <a:spLocks/>
          </p:cNvSpPr>
          <p:nvPr/>
        </p:nvSpPr>
        <p:spPr>
          <a:xfrm>
            <a:off x="1887664" y="139303"/>
            <a:ext cx="5539679" cy="579527"/>
          </a:xfrm>
          <a:prstGeom prst="rect">
            <a:avLst/>
          </a:prstGeom>
        </p:spPr>
        <p:txBody>
          <a:bodyPr>
            <a:normAutofit/>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100" b="1"/>
              <a:t>Implementasi Strategi Promosi</a:t>
            </a:r>
            <a:endParaRPr lang="en-US" sz="2100" b="1" dirty="0"/>
          </a:p>
        </p:txBody>
      </p:sp>
      <p:sp>
        <p:nvSpPr>
          <p:cNvPr id="4" name="Slide Number Placeholder 3">
            <a:extLst>
              <a:ext uri="{FF2B5EF4-FFF2-40B4-BE49-F238E27FC236}">
                <a16:creationId xmlns:a16="http://schemas.microsoft.com/office/drawing/2014/main" xmlns="" id="{577663CD-4513-4B0B-9667-F80ACE5B65EA}"/>
              </a:ext>
            </a:extLst>
          </p:cNvPr>
          <p:cNvSpPr txBox="1">
            <a:spLocks/>
          </p:cNvSpPr>
          <p:nvPr/>
        </p:nvSpPr>
        <p:spPr>
          <a:xfrm>
            <a:off x="7983652" y="4557713"/>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39</a:t>
            </a:fld>
            <a:endParaRPr lang="en-US" dirty="0"/>
          </a:p>
        </p:txBody>
      </p:sp>
      <p:sp>
        <p:nvSpPr>
          <p:cNvPr id="5" name="TextBox 4">
            <a:extLst>
              <a:ext uri="{FF2B5EF4-FFF2-40B4-BE49-F238E27FC236}">
                <a16:creationId xmlns:a16="http://schemas.microsoft.com/office/drawing/2014/main" xmlns="" id="{333ACC7C-4169-4DE7-B8DF-3D07E9259F11}"/>
              </a:ext>
            </a:extLst>
          </p:cNvPr>
          <p:cNvSpPr txBox="1">
            <a:spLocks noChangeArrowheads="1"/>
          </p:cNvSpPr>
          <p:nvPr/>
        </p:nvSpPr>
        <p:spPr bwMode="auto">
          <a:xfrm>
            <a:off x="656655" y="1240864"/>
            <a:ext cx="1655762" cy="3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r>
              <a:rPr lang="en-US" sz="1575" b="1">
                <a:solidFill>
                  <a:prstClr val="white"/>
                </a:solidFill>
              </a:rPr>
              <a:t>BRANDING </a:t>
            </a:r>
          </a:p>
        </p:txBody>
      </p:sp>
      <p:sp>
        <p:nvSpPr>
          <p:cNvPr id="6" name="TextBox 5">
            <a:extLst>
              <a:ext uri="{FF2B5EF4-FFF2-40B4-BE49-F238E27FC236}">
                <a16:creationId xmlns:a16="http://schemas.microsoft.com/office/drawing/2014/main" xmlns="" id="{65924702-E489-4E42-9F60-93C5FC47128B}"/>
              </a:ext>
            </a:extLst>
          </p:cNvPr>
          <p:cNvSpPr txBox="1">
            <a:spLocks noChangeArrowheads="1"/>
          </p:cNvSpPr>
          <p:nvPr/>
        </p:nvSpPr>
        <p:spPr bwMode="auto">
          <a:xfrm>
            <a:off x="513779" y="2768836"/>
            <a:ext cx="1943100" cy="3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nchor="ct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r>
              <a:rPr lang="en-US" sz="1575" b="1" dirty="0">
                <a:solidFill>
                  <a:prstClr val="white"/>
                </a:solidFill>
              </a:rPr>
              <a:t>ADVERTISING</a:t>
            </a:r>
          </a:p>
        </p:txBody>
      </p:sp>
      <p:sp>
        <p:nvSpPr>
          <p:cNvPr id="7" name="Rectangle 1">
            <a:extLst>
              <a:ext uri="{FF2B5EF4-FFF2-40B4-BE49-F238E27FC236}">
                <a16:creationId xmlns:a16="http://schemas.microsoft.com/office/drawing/2014/main" xmlns="" id="{EF10A5D5-B62B-45D4-9D9A-6F43C3881D6F}"/>
              </a:ext>
            </a:extLst>
          </p:cNvPr>
          <p:cNvSpPr>
            <a:spLocks noChangeArrowheads="1"/>
          </p:cNvSpPr>
          <p:nvPr/>
        </p:nvSpPr>
        <p:spPr bwMode="auto">
          <a:xfrm>
            <a:off x="3069656" y="622931"/>
            <a:ext cx="5292725" cy="26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spAutoFit/>
          </a:bodyPr>
          <a:lstStyle/>
          <a:p>
            <a:pPr algn="ctr" defTabSz="685800">
              <a:lnSpc>
                <a:spcPct val="90000"/>
              </a:lnSpc>
              <a:spcAft>
                <a:spcPct val="35000"/>
              </a:spcAft>
            </a:pPr>
            <a:r>
              <a:rPr lang="id-ID" sz="1350" b="1">
                <a:solidFill>
                  <a:srgbClr val="000000"/>
                </a:solidFill>
                <a:cs typeface="Arial" pitchFamily="34" charset="0"/>
              </a:rPr>
              <a:t>National Branding, Regional Branding, Local Branding</a:t>
            </a:r>
            <a:endParaRPr lang="en-US" sz="1350" b="1">
              <a:solidFill>
                <a:srgbClr val="000000"/>
              </a:solidFill>
              <a:cs typeface="Arial" pitchFamily="34" charset="0"/>
            </a:endParaRPr>
          </a:p>
        </p:txBody>
      </p:sp>
      <p:sp>
        <p:nvSpPr>
          <p:cNvPr id="8" name="Rectangle 6">
            <a:extLst>
              <a:ext uri="{FF2B5EF4-FFF2-40B4-BE49-F238E27FC236}">
                <a16:creationId xmlns:a16="http://schemas.microsoft.com/office/drawing/2014/main" xmlns="" id="{7A4ED461-5FD9-46D6-A24F-6EE53A7BA38B}"/>
              </a:ext>
            </a:extLst>
          </p:cNvPr>
          <p:cNvSpPr>
            <a:spLocks noChangeArrowheads="1"/>
          </p:cNvSpPr>
          <p:nvPr/>
        </p:nvSpPr>
        <p:spPr bwMode="auto">
          <a:xfrm>
            <a:off x="3393506" y="1964588"/>
            <a:ext cx="4824411" cy="28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3653" tIns="36826" rIns="73653" bIns="36826">
            <a:spAutoFit/>
          </a:bodyPr>
          <a:lstStyle/>
          <a:p>
            <a:pPr algn="ctr" defTabSz="685800"/>
            <a:r>
              <a:rPr lang="id-ID" sz="1350" b="1" dirty="0">
                <a:solidFill>
                  <a:srgbClr val="000000"/>
                </a:solidFill>
              </a:rPr>
              <a:t>By Customer, By Product, By Event</a:t>
            </a:r>
          </a:p>
        </p:txBody>
      </p:sp>
      <p:sp>
        <p:nvSpPr>
          <p:cNvPr id="9" name="Rectangle 7">
            <a:extLst>
              <a:ext uri="{FF2B5EF4-FFF2-40B4-BE49-F238E27FC236}">
                <a16:creationId xmlns:a16="http://schemas.microsoft.com/office/drawing/2014/main" xmlns="" id="{E7D42387-96C8-4244-BE59-BD4053E77201}"/>
              </a:ext>
            </a:extLst>
          </p:cNvPr>
          <p:cNvSpPr>
            <a:spLocks noChangeArrowheads="1"/>
          </p:cNvSpPr>
          <p:nvPr/>
        </p:nvSpPr>
        <p:spPr bwMode="auto">
          <a:xfrm>
            <a:off x="3464941" y="3540137"/>
            <a:ext cx="4752974" cy="28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3653" tIns="36826" rIns="73653" bIns="36826">
            <a:spAutoFit/>
          </a:bodyPr>
          <a:lstStyle/>
          <a:p>
            <a:pPr algn="ctr" defTabSz="685800"/>
            <a:r>
              <a:rPr lang="id-ID" sz="1350" b="1" dirty="0">
                <a:solidFill>
                  <a:srgbClr val="000000"/>
                </a:solidFill>
                <a:cs typeface="Arial" pitchFamily="34" charset="0"/>
              </a:rPr>
              <a:t>Travel Mart,</a:t>
            </a:r>
            <a:r>
              <a:rPr lang="en-US" sz="1350" b="1" dirty="0">
                <a:solidFill>
                  <a:srgbClr val="000000"/>
                </a:solidFill>
                <a:cs typeface="Arial" pitchFamily="34" charset="0"/>
              </a:rPr>
              <a:t> </a:t>
            </a:r>
            <a:r>
              <a:rPr lang="id-ID" sz="1350" b="1" dirty="0">
                <a:solidFill>
                  <a:srgbClr val="000000"/>
                </a:solidFill>
                <a:cs typeface="Arial" pitchFamily="34" charset="0"/>
              </a:rPr>
              <a:t>Direct Sale</a:t>
            </a:r>
            <a:r>
              <a:rPr lang="en-GB" sz="1350" b="1" dirty="0">
                <a:solidFill>
                  <a:srgbClr val="000000"/>
                </a:solidFill>
                <a:cs typeface="Arial" pitchFamily="34" charset="0"/>
              </a:rPr>
              <a:t>s</a:t>
            </a:r>
            <a:r>
              <a:rPr lang="id-ID" sz="1350" b="1" dirty="0">
                <a:solidFill>
                  <a:srgbClr val="000000"/>
                </a:solidFill>
                <a:cs typeface="Arial" pitchFamily="34" charset="0"/>
              </a:rPr>
              <a:t>, </a:t>
            </a:r>
            <a:r>
              <a:rPr lang="en-GB" sz="1350" b="1" dirty="0">
                <a:solidFill>
                  <a:srgbClr val="000000"/>
                </a:solidFill>
                <a:cs typeface="Arial" pitchFamily="34" charset="0"/>
              </a:rPr>
              <a:t>Big </a:t>
            </a:r>
            <a:r>
              <a:rPr lang="id-ID" sz="1350" b="1" dirty="0">
                <a:solidFill>
                  <a:srgbClr val="000000"/>
                </a:solidFill>
                <a:cs typeface="Arial" pitchFamily="34" charset="0"/>
              </a:rPr>
              <a:t>Festivals</a:t>
            </a:r>
          </a:p>
        </p:txBody>
      </p:sp>
      <p:pic>
        <p:nvPicPr>
          <p:cNvPr id="10" name="Picture 21">
            <a:extLst>
              <a:ext uri="{FF2B5EF4-FFF2-40B4-BE49-F238E27FC236}">
                <a16:creationId xmlns:a16="http://schemas.microsoft.com/office/drawing/2014/main" xmlns="" id="{6483FB66-540D-4ED8-AD47-F62A25BFD0E9}"/>
              </a:ext>
            </a:extLst>
          </p:cNvPr>
          <p:cNvPicPr>
            <a:picLocks noChangeAspect="1"/>
          </p:cNvPicPr>
          <p:nvPr/>
        </p:nvPicPr>
        <p:blipFill>
          <a:blip r:embed="rId2" cstate="email">
            <a:extLst>
              <a:ext uri="{28A0092B-C50C-407E-A947-70E740481C1C}">
                <a14:useLocalDpi xmlns:a14="http://schemas.microsoft.com/office/drawing/2010/main" val="0"/>
              </a:ext>
            </a:extLst>
          </a:blip>
          <a:srcRect l="55080" t="73328" r="21111" b="9979"/>
          <a:stretch>
            <a:fillRect/>
          </a:stretch>
        </p:blipFill>
        <p:spPr bwMode="auto">
          <a:xfrm>
            <a:off x="3393506" y="1108706"/>
            <a:ext cx="2232025" cy="81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Screen Shot 2016-01-07 at 15.47.07.png">
            <a:extLst>
              <a:ext uri="{FF2B5EF4-FFF2-40B4-BE49-F238E27FC236}">
                <a16:creationId xmlns:a16="http://schemas.microsoft.com/office/drawing/2014/main" xmlns="" id="{98FAE73E-FB8B-4D18-9A65-73C9A441D4E9}"/>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30356" y="1108706"/>
            <a:ext cx="2046287" cy="81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3">
            <a:extLst>
              <a:ext uri="{FF2B5EF4-FFF2-40B4-BE49-F238E27FC236}">
                <a16:creationId xmlns:a16="http://schemas.microsoft.com/office/drawing/2014/main" xmlns="" id="{2E4879A9-11AE-43AA-8913-90F740D06856}"/>
              </a:ext>
            </a:extLst>
          </p:cNvPr>
          <p:cNvSpPr txBox="1">
            <a:spLocks noChangeArrowheads="1"/>
          </p:cNvSpPr>
          <p:nvPr/>
        </p:nvSpPr>
        <p:spPr bwMode="auto">
          <a:xfrm>
            <a:off x="3393504" y="839624"/>
            <a:ext cx="2160588" cy="24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11" tIns="36806" rIns="73611" bIns="3680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r>
              <a:rPr lang="en-US" sz="1125" b="1" i="1" dirty="0" err="1">
                <a:solidFill>
                  <a:srgbClr val="000000"/>
                </a:solidFill>
                <a:latin typeface="Calibri" pitchFamily="34" charset="0"/>
              </a:rPr>
              <a:t>Wisatawan</a:t>
            </a:r>
            <a:r>
              <a:rPr lang="en-US" sz="1125" b="1" i="1" dirty="0">
                <a:solidFill>
                  <a:srgbClr val="000000"/>
                </a:solidFill>
                <a:latin typeface="Calibri" pitchFamily="34" charset="0"/>
              </a:rPr>
              <a:t> </a:t>
            </a:r>
            <a:r>
              <a:rPr lang="en-US" sz="1125" b="1" i="1" dirty="0" err="1">
                <a:solidFill>
                  <a:srgbClr val="000000"/>
                </a:solidFill>
                <a:latin typeface="Calibri" pitchFamily="34" charset="0"/>
              </a:rPr>
              <a:t>Mancanegara</a:t>
            </a:r>
            <a:endParaRPr lang="en-US" sz="1125" b="1" i="1" dirty="0">
              <a:solidFill>
                <a:srgbClr val="000000"/>
              </a:solidFill>
              <a:latin typeface="Calibri" pitchFamily="34" charset="0"/>
            </a:endParaRPr>
          </a:p>
        </p:txBody>
      </p:sp>
      <p:sp>
        <p:nvSpPr>
          <p:cNvPr id="13" name="TextBox 24">
            <a:extLst>
              <a:ext uri="{FF2B5EF4-FFF2-40B4-BE49-F238E27FC236}">
                <a16:creationId xmlns:a16="http://schemas.microsoft.com/office/drawing/2014/main" xmlns="" id="{A6DA023C-80FD-4424-9296-104E4BAC62EB}"/>
              </a:ext>
            </a:extLst>
          </p:cNvPr>
          <p:cNvSpPr txBox="1">
            <a:spLocks noChangeArrowheads="1"/>
          </p:cNvSpPr>
          <p:nvPr/>
        </p:nvSpPr>
        <p:spPr bwMode="auto">
          <a:xfrm>
            <a:off x="5971604" y="839624"/>
            <a:ext cx="2160588" cy="24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11" tIns="36806" rIns="73611" bIns="3680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r>
              <a:rPr lang="en-US" sz="1125" b="1" i="1">
                <a:solidFill>
                  <a:srgbClr val="000000"/>
                </a:solidFill>
                <a:latin typeface="Calibri" pitchFamily="34" charset="0"/>
              </a:rPr>
              <a:t>Wisatawan Nusantara</a:t>
            </a:r>
          </a:p>
        </p:txBody>
      </p:sp>
      <p:pic>
        <p:nvPicPr>
          <p:cNvPr id="14" name="Picture 10">
            <a:hlinkClick r:id="rId4" action="ppaction://hlinkfile"/>
            <a:extLst>
              <a:ext uri="{FF2B5EF4-FFF2-40B4-BE49-F238E27FC236}">
                <a16:creationId xmlns:a16="http://schemas.microsoft.com/office/drawing/2014/main" xmlns="" id="{9F29D73A-0C33-4D54-9C9B-3316D458DDF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l="15034" t="7057" r="18965" b="8530"/>
          <a:stretch>
            <a:fillRect/>
          </a:stretch>
        </p:blipFill>
        <p:spPr bwMode="auto">
          <a:xfrm>
            <a:off x="3464941" y="2538469"/>
            <a:ext cx="2160588" cy="863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6" descr="Screen Shot 2015-11-10 at 01.27.56.png">
            <a:hlinkClick r:id="rId6" action="ppaction://hlinkfile"/>
            <a:extLst>
              <a:ext uri="{FF2B5EF4-FFF2-40B4-BE49-F238E27FC236}">
                <a16:creationId xmlns:a16="http://schemas.microsoft.com/office/drawing/2014/main" xmlns="" id="{8B92CBD0-3B5D-42A9-85D4-122E84396EBE}"/>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896090" y="2538469"/>
            <a:ext cx="2087561" cy="86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27">
            <a:hlinkClick r:id="rId4" action="ppaction://hlinkfile"/>
            <a:extLst>
              <a:ext uri="{FF2B5EF4-FFF2-40B4-BE49-F238E27FC236}">
                <a16:creationId xmlns:a16="http://schemas.microsoft.com/office/drawing/2014/main" xmlns="" id="{F401DB28-26BF-4D46-9254-0384DC4431F6}"/>
              </a:ext>
            </a:extLst>
          </p:cNvPr>
          <p:cNvSpPr txBox="1">
            <a:spLocks noChangeArrowheads="1"/>
          </p:cNvSpPr>
          <p:nvPr/>
        </p:nvSpPr>
        <p:spPr bwMode="auto">
          <a:xfrm>
            <a:off x="3393506" y="2214620"/>
            <a:ext cx="2232025" cy="37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11" tIns="36806" rIns="73611" bIns="3680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r>
              <a:rPr lang="id-ID" sz="975" b="1" i="1">
                <a:solidFill>
                  <a:srgbClr val="000000"/>
                </a:solidFill>
                <a:latin typeface="Calibri" pitchFamily="34" charset="0"/>
              </a:rPr>
              <a:t>TV Komersial Promosi Indonesia </a:t>
            </a:r>
          </a:p>
          <a:p>
            <a:pPr defTabSz="685800"/>
            <a:r>
              <a:rPr lang="id-ID" sz="975" b="1" i="1">
                <a:solidFill>
                  <a:srgbClr val="000000"/>
                </a:solidFill>
                <a:latin typeface="Calibri" pitchFamily="34" charset="0"/>
              </a:rPr>
              <a:t>Untuk Pasar China</a:t>
            </a:r>
            <a:endParaRPr lang="id-ID" sz="975" b="1" i="1">
              <a:solidFill>
                <a:srgbClr val="000000"/>
              </a:solidFill>
              <a:latin typeface="Calibri" pitchFamily="34" charset="0"/>
              <a:hlinkClick r:id="rId4" action="ppaction://hlinkfile"/>
            </a:endParaRPr>
          </a:p>
        </p:txBody>
      </p:sp>
      <p:sp>
        <p:nvSpPr>
          <p:cNvPr id="17" name="TextBox 28">
            <a:hlinkClick r:id="rId4" action="ppaction://hlinkfile"/>
            <a:extLst>
              <a:ext uri="{FF2B5EF4-FFF2-40B4-BE49-F238E27FC236}">
                <a16:creationId xmlns:a16="http://schemas.microsoft.com/office/drawing/2014/main" xmlns="" id="{76700139-2960-4DFB-A41E-1F8059FD8BC2}"/>
              </a:ext>
            </a:extLst>
          </p:cNvPr>
          <p:cNvSpPr txBox="1">
            <a:spLocks noChangeArrowheads="1"/>
          </p:cNvSpPr>
          <p:nvPr/>
        </p:nvSpPr>
        <p:spPr bwMode="auto">
          <a:xfrm>
            <a:off x="6057332" y="2214619"/>
            <a:ext cx="2447925" cy="224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11" tIns="36806" rIns="73611" bIns="3680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r>
              <a:rPr lang="id-ID" sz="975" b="1" i="1">
                <a:solidFill>
                  <a:srgbClr val="000000"/>
                </a:solidFill>
                <a:latin typeface="Calibri" pitchFamily="34" charset="0"/>
              </a:rPr>
              <a:t>Iklan di Korea Selatan (Samsung)</a:t>
            </a:r>
            <a:endParaRPr lang="id-ID" sz="975" b="1" i="1">
              <a:solidFill>
                <a:srgbClr val="000000"/>
              </a:solidFill>
              <a:latin typeface="Calibri" pitchFamily="34" charset="0"/>
              <a:hlinkClick r:id="rId4" action="ppaction://hlinkfile"/>
            </a:endParaRPr>
          </a:p>
        </p:txBody>
      </p:sp>
      <p:pic>
        <p:nvPicPr>
          <p:cNvPr id="18" name="Picture 2" descr="C:\Users\Denny Prawibowo\Downloads\ITB BERLIN.jpg">
            <a:extLst>
              <a:ext uri="{FF2B5EF4-FFF2-40B4-BE49-F238E27FC236}">
                <a16:creationId xmlns:a16="http://schemas.microsoft.com/office/drawing/2014/main" xmlns="" id="{8F878A3E-B1F0-44E4-9D56-92C0EF4EEA48}"/>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3504630" y="3886027"/>
            <a:ext cx="2120900" cy="91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C:\Users\Denny Prawibowo\Downloads\BBTF.jpg">
            <a:extLst>
              <a:ext uri="{FF2B5EF4-FFF2-40B4-BE49-F238E27FC236}">
                <a16:creationId xmlns:a16="http://schemas.microsoft.com/office/drawing/2014/main" xmlns="" id="{23E35802-6FD6-471B-83D0-86D06946347E}"/>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5841427" y="3855956"/>
            <a:ext cx="2087561" cy="86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Connector 19">
            <a:extLst>
              <a:ext uri="{FF2B5EF4-FFF2-40B4-BE49-F238E27FC236}">
                <a16:creationId xmlns:a16="http://schemas.microsoft.com/office/drawing/2014/main" xmlns="" id="{17234D79-3F8D-40D8-8C26-B3E8DD081687}"/>
              </a:ext>
            </a:extLst>
          </p:cNvPr>
          <p:cNvCxnSpPr/>
          <p:nvPr/>
        </p:nvCxnSpPr>
        <p:spPr>
          <a:xfrm>
            <a:off x="179513" y="1943397"/>
            <a:ext cx="8533923"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9AF8BB45-AB04-4AE4-813F-79C4C115EE3E}"/>
              </a:ext>
            </a:extLst>
          </p:cNvPr>
          <p:cNvCxnSpPr/>
          <p:nvPr/>
        </p:nvCxnSpPr>
        <p:spPr>
          <a:xfrm>
            <a:off x="179513" y="3541859"/>
            <a:ext cx="8533923"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22" name="Picture 2" descr="Image result for LOGO WONDERFUL INDONESIA">
            <a:extLst>
              <a:ext uri="{FF2B5EF4-FFF2-40B4-BE49-F238E27FC236}">
                <a16:creationId xmlns:a16="http://schemas.microsoft.com/office/drawing/2014/main" xmlns="" id="{9B7A4C29-0DF6-44B0-83DC-DF870EF71947}"/>
              </a:ext>
            </a:extLst>
          </p:cNvPr>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t="-1" b="25047"/>
          <a:stretch/>
        </p:blipFill>
        <p:spPr bwMode="auto">
          <a:xfrm>
            <a:off x="3358733" y="1023588"/>
            <a:ext cx="2241232" cy="8959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Image result for LOGO WONDERFUL INDONESIA">
            <a:extLst>
              <a:ext uri="{FF2B5EF4-FFF2-40B4-BE49-F238E27FC236}">
                <a16:creationId xmlns:a16="http://schemas.microsoft.com/office/drawing/2014/main" xmlns="" id="{FDF66560-6113-4AA3-A4CD-237671AD9637}"/>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19612" t="28277" r="20084" b="27190"/>
          <a:stretch/>
        </p:blipFill>
        <p:spPr bwMode="auto">
          <a:xfrm>
            <a:off x="6115884" y="1125864"/>
            <a:ext cx="2056517" cy="79781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xmlns="" id="{C63B5570-D2CD-45FF-8005-DF5300CB27BD}"/>
              </a:ext>
            </a:extLst>
          </p:cNvPr>
          <p:cNvSpPr/>
          <p:nvPr/>
        </p:nvSpPr>
        <p:spPr>
          <a:xfrm>
            <a:off x="6057332" y="1851670"/>
            <a:ext cx="962941"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685800"/>
            <a:endParaRPr lang="en-GB" sz="1350">
              <a:solidFill>
                <a:prstClr val="white"/>
              </a:solidFill>
            </a:endParaRPr>
          </a:p>
        </p:txBody>
      </p:sp>
      <p:grpSp>
        <p:nvGrpSpPr>
          <p:cNvPr id="25" name="Group 24">
            <a:extLst>
              <a:ext uri="{FF2B5EF4-FFF2-40B4-BE49-F238E27FC236}">
                <a16:creationId xmlns:a16="http://schemas.microsoft.com/office/drawing/2014/main" xmlns="" id="{E163D5F1-706A-4831-81E0-5D603FAFB1F2}"/>
              </a:ext>
            </a:extLst>
          </p:cNvPr>
          <p:cNvGrpSpPr/>
          <p:nvPr/>
        </p:nvGrpSpPr>
        <p:grpSpPr>
          <a:xfrm>
            <a:off x="612207" y="894664"/>
            <a:ext cx="2376485" cy="974042"/>
            <a:chOff x="4295597" y="2604221"/>
            <a:chExt cx="1998099" cy="1650645"/>
          </a:xfrm>
        </p:grpSpPr>
        <p:sp>
          <p:nvSpPr>
            <p:cNvPr id="26" name="Arrow: Notched Right 39">
              <a:extLst>
                <a:ext uri="{FF2B5EF4-FFF2-40B4-BE49-F238E27FC236}">
                  <a16:creationId xmlns:a16="http://schemas.microsoft.com/office/drawing/2014/main" xmlns="" id="{D3810924-7FEC-4D25-9DC7-4B1370157151}"/>
                </a:ext>
              </a:extLst>
            </p:cNvPr>
            <p:cNvSpPr/>
            <p:nvPr/>
          </p:nvSpPr>
          <p:spPr>
            <a:xfrm>
              <a:off x="4295597" y="2604221"/>
              <a:ext cx="1998099" cy="1650645"/>
            </a:xfrm>
            <a:prstGeom prst="notchedRightArrow">
              <a:avLst>
                <a:gd name="adj1" fmla="val 63493"/>
                <a:gd name="adj2" fmla="val 45174"/>
              </a:avLst>
            </a:prstGeom>
            <a:gradFill>
              <a:gsLst>
                <a:gs pos="0">
                  <a:srgbClr val="AA1BE3"/>
                </a:gs>
                <a:gs pos="100000">
                  <a:srgbClr val="AA1BE3">
                    <a:lumMod val="75000"/>
                  </a:srgbClr>
                </a:gs>
              </a:gsLst>
              <a:lin ang="0" scaled="0"/>
            </a:gradFill>
            <a:ln w="12700" cap="flat" cmpd="sng" algn="ctr">
              <a:noFill/>
              <a:prstDash val="solid"/>
              <a:miter lim="800000"/>
            </a:ln>
            <a:effectLst>
              <a:outerShdw blurRad="1270000" dist="762000" sx="56000" sy="56000" algn="l" rotWithShape="0">
                <a:sysClr val="window" lastClr="FFFFFF">
                  <a:lumMod val="50000"/>
                  <a:alpha val="40000"/>
                </a:sysClr>
              </a:outerShdw>
            </a:effectLst>
          </p:spPr>
          <p:txBody>
            <a:bodyPr rtlCol="0" anchor="ctr"/>
            <a:lstStyle/>
            <a:p>
              <a:pPr algn="ctr" defTabSz="685800">
                <a:defRPr/>
              </a:pPr>
              <a:endParaRPr lang="id-ID" sz="844" kern="0">
                <a:solidFill>
                  <a:sysClr val="window" lastClr="FFFFFF"/>
                </a:solidFill>
              </a:endParaRPr>
            </a:p>
          </p:txBody>
        </p:sp>
        <p:sp>
          <p:nvSpPr>
            <p:cNvPr id="27" name="Rectangle 26">
              <a:extLst>
                <a:ext uri="{FF2B5EF4-FFF2-40B4-BE49-F238E27FC236}">
                  <a16:creationId xmlns:a16="http://schemas.microsoft.com/office/drawing/2014/main" xmlns="" id="{7EA5A5C3-9F48-4337-BEC1-7AF7AEEFB72D}"/>
                </a:ext>
              </a:extLst>
            </p:cNvPr>
            <p:cNvSpPr/>
            <p:nvPr/>
          </p:nvSpPr>
          <p:spPr>
            <a:xfrm>
              <a:off x="4576333" y="3127751"/>
              <a:ext cx="1353376" cy="625883"/>
            </a:xfrm>
            <a:prstGeom prst="rect">
              <a:avLst/>
            </a:prstGeom>
          </p:spPr>
          <p:txBody>
            <a:bodyPr wrap="square">
              <a:spAutoFit/>
            </a:bodyPr>
            <a:lstStyle/>
            <a:p>
              <a:pPr defTabSz="685800">
                <a:defRPr/>
              </a:pPr>
              <a:r>
                <a:rPr lang="en-US" sz="1800" kern="0" dirty="0">
                  <a:solidFill>
                    <a:sysClr val="window" lastClr="FFFFFF"/>
                  </a:solidFill>
                  <a:latin typeface="Aller Bold" panose="02000803040000020004" pitchFamily="2" charset="0"/>
                  <a:cs typeface="Segoe UI" panose="020B0502040204020203" pitchFamily="34" charset="0"/>
                </a:rPr>
                <a:t>BRANDING</a:t>
              </a:r>
            </a:p>
          </p:txBody>
        </p:sp>
      </p:grpSp>
      <p:grpSp>
        <p:nvGrpSpPr>
          <p:cNvPr id="28" name="Group 27">
            <a:extLst>
              <a:ext uri="{FF2B5EF4-FFF2-40B4-BE49-F238E27FC236}">
                <a16:creationId xmlns:a16="http://schemas.microsoft.com/office/drawing/2014/main" xmlns="" id="{DC583649-8D7F-452A-B99A-1B88EC0561B8}"/>
              </a:ext>
            </a:extLst>
          </p:cNvPr>
          <p:cNvGrpSpPr/>
          <p:nvPr/>
        </p:nvGrpSpPr>
        <p:grpSpPr>
          <a:xfrm>
            <a:off x="544241" y="2328730"/>
            <a:ext cx="2376485" cy="957007"/>
            <a:chOff x="5898304" y="2604221"/>
            <a:chExt cx="1998099" cy="1650645"/>
          </a:xfrm>
        </p:grpSpPr>
        <p:sp>
          <p:nvSpPr>
            <p:cNvPr id="29" name="Arrow: Notched Right 44">
              <a:extLst>
                <a:ext uri="{FF2B5EF4-FFF2-40B4-BE49-F238E27FC236}">
                  <a16:creationId xmlns:a16="http://schemas.microsoft.com/office/drawing/2014/main" xmlns="" id="{D88F76D3-FDB1-43B5-9FB5-68E435F6637C}"/>
                </a:ext>
              </a:extLst>
            </p:cNvPr>
            <p:cNvSpPr/>
            <p:nvPr/>
          </p:nvSpPr>
          <p:spPr>
            <a:xfrm>
              <a:off x="5898304" y="2604221"/>
              <a:ext cx="1998099" cy="1650645"/>
            </a:xfrm>
            <a:prstGeom prst="notchedRightArrow">
              <a:avLst>
                <a:gd name="adj1" fmla="val 63493"/>
                <a:gd name="adj2" fmla="val 45174"/>
              </a:avLst>
            </a:prstGeom>
            <a:gradFill>
              <a:gsLst>
                <a:gs pos="0">
                  <a:srgbClr val="E717CE"/>
                </a:gs>
                <a:gs pos="100000">
                  <a:srgbClr val="E717CE">
                    <a:lumMod val="75000"/>
                  </a:srgbClr>
                </a:gs>
              </a:gsLst>
              <a:lin ang="0" scaled="0"/>
            </a:gradFill>
            <a:ln w="12700" cap="flat" cmpd="sng" algn="ctr">
              <a:noFill/>
              <a:prstDash val="solid"/>
              <a:miter lim="800000"/>
            </a:ln>
            <a:effectLst>
              <a:outerShdw blurRad="1270000" dist="762000" sx="56000" sy="56000" algn="l" rotWithShape="0">
                <a:sysClr val="window" lastClr="FFFFFF">
                  <a:lumMod val="50000"/>
                  <a:alpha val="40000"/>
                </a:sysClr>
              </a:outerShdw>
            </a:effectLst>
          </p:spPr>
          <p:txBody>
            <a:bodyPr rtlCol="0" anchor="ctr"/>
            <a:lstStyle/>
            <a:p>
              <a:pPr algn="ctr" defTabSz="685800">
                <a:defRPr/>
              </a:pPr>
              <a:endParaRPr lang="id-ID" sz="844" kern="0">
                <a:solidFill>
                  <a:sysClr val="window" lastClr="FFFFFF"/>
                </a:solidFill>
              </a:endParaRPr>
            </a:p>
          </p:txBody>
        </p:sp>
        <p:sp>
          <p:nvSpPr>
            <p:cNvPr id="30" name="Rectangle 29">
              <a:extLst>
                <a:ext uri="{FF2B5EF4-FFF2-40B4-BE49-F238E27FC236}">
                  <a16:creationId xmlns:a16="http://schemas.microsoft.com/office/drawing/2014/main" xmlns="" id="{57D7E1AD-2653-4702-887B-C4D29582F085}"/>
                </a:ext>
              </a:extLst>
            </p:cNvPr>
            <p:cNvSpPr/>
            <p:nvPr/>
          </p:nvSpPr>
          <p:spPr>
            <a:xfrm>
              <a:off x="6136533" y="3097489"/>
              <a:ext cx="1660888" cy="637024"/>
            </a:xfrm>
            <a:prstGeom prst="rect">
              <a:avLst/>
            </a:prstGeom>
          </p:spPr>
          <p:txBody>
            <a:bodyPr wrap="square">
              <a:spAutoFit/>
            </a:bodyPr>
            <a:lstStyle/>
            <a:p>
              <a:pPr defTabSz="685800">
                <a:defRPr/>
              </a:pPr>
              <a:r>
                <a:rPr lang="en-US" sz="1800" kern="0" dirty="0">
                  <a:solidFill>
                    <a:sysClr val="window" lastClr="FFFFFF"/>
                  </a:solidFill>
                  <a:latin typeface="Aller Bold" panose="02000803040000020004" pitchFamily="2" charset="0"/>
                  <a:cs typeface="Segoe UI" panose="020B0502040204020203" pitchFamily="34" charset="0"/>
                </a:rPr>
                <a:t>ADVERTISING</a:t>
              </a:r>
            </a:p>
          </p:txBody>
        </p:sp>
      </p:grpSp>
      <p:grpSp>
        <p:nvGrpSpPr>
          <p:cNvPr id="31" name="Group 30">
            <a:extLst>
              <a:ext uri="{FF2B5EF4-FFF2-40B4-BE49-F238E27FC236}">
                <a16:creationId xmlns:a16="http://schemas.microsoft.com/office/drawing/2014/main" xmlns="" id="{C6F9A4F9-0DB6-4639-A05B-6254607007A2}"/>
              </a:ext>
            </a:extLst>
          </p:cNvPr>
          <p:cNvGrpSpPr/>
          <p:nvPr/>
        </p:nvGrpSpPr>
        <p:grpSpPr>
          <a:xfrm>
            <a:off x="612206" y="3686968"/>
            <a:ext cx="2376485" cy="957007"/>
            <a:chOff x="7501011" y="2604221"/>
            <a:chExt cx="1998099" cy="1650645"/>
          </a:xfrm>
        </p:grpSpPr>
        <p:sp>
          <p:nvSpPr>
            <p:cNvPr id="32" name="Arrow: Notched Right 49">
              <a:extLst>
                <a:ext uri="{FF2B5EF4-FFF2-40B4-BE49-F238E27FC236}">
                  <a16:creationId xmlns:a16="http://schemas.microsoft.com/office/drawing/2014/main" xmlns="" id="{502DA3A0-031B-4230-9C44-BEA5849726A9}"/>
                </a:ext>
              </a:extLst>
            </p:cNvPr>
            <p:cNvSpPr/>
            <p:nvPr/>
          </p:nvSpPr>
          <p:spPr>
            <a:xfrm>
              <a:off x="7501011" y="2604221"/>
              <a:ext cx="1998099" cy="1650645"/>
            </a:xfrm>
            <a:prstGeom prst="notchedRightArrow">
              <a:avLst>
                <a:gd name="adj1" fmla="val 63493"/>
                <a:gd name="adj2" fmla="val 45174"/>
              </a:avLst>
            </a:prstGeom>
            <a:gradFill>
              <a:gsLst>
                <a:gs pos="0">
                  <a:srgbClr val="F94994"/>
                </a:gs>
                <a:gs pos="100000">
                  <a:srgbClr val="F94994">
                    <a:lumMod val="75000"/>
                  </a:srgbClr>
                </a:gs>
              </a:gsLst>
              <a:lin ang="0" scaled="0"/>
            </a:gradFill>
            <a:ln w="12700" cap="flat" cmpd="sng" algn="ctr">
              <a:noFill/>
              <a:prstDash val="solid"/>
              <a:miter lim="800000"/>
            </a:ln>
            <a:effectLst>
              <a:outerShdw blurRad="1270000" dist="762000" sx="56000" sy="56000" algn="l" rotWithShape="0">
                <a:sysClr val="window" lastClr="FFFFFF">
                  <a:lumMod val="50000"/>
                  <a:alpha val="40000"/>
                </a:sysClr>
              </a:outerShdw>
            </a:effectLst>
          </p:spPr>
          <p:txBody>
            <a:bodyPr rtlCol="0" anchor="ctr"/>
            <a:lstStyle/>
            <a:p>
              <a:pPr algn="ctr" defTabSz="685800">
                <a:defRPr/>
              </a:pPr>
              <a:endParaRPr lang="id-ID" sz="844" kern="0">
                <a:solidFill>
                  <a:sysClr val="window" lastClr="FFFFFF"/>
                </a:solidFill>
              </a:endParaRPr>
            </a:p>
          </p:txBody>
        </p:sp>
        <p:sp>
          <p:nvSpPr>
            <p:cNvPr id="33" name="Rectangle 32">
              <a:extLst>
                <a:ext uri="{FF2B5EF4-FFF2-40B4-BE49-F238E27FC236}">
                  <a16:creationId xmlns:a16="http://schemas.microsoft.com/office/drawing/2014/main" xmlns="" id="{42AC8AD8-1472-42A2-A6C3-382B98E0570F}"/>
                </a:ext>
              </a:extLst>
            </p:cNvPr>
            <p:cNvSpPr/>
            <p:nvPr/>
          </p:nvSpPr>
          <p:spPr>
            <a:xfrm>
              <a:off x="7913175" y="3126368"/>
              <a:ext cx="1044454" cy="637024"/>
            </a:xfrm>
            <a:prstGeom prst="rect">
              <a:avLst/>
            </a:prstGeom>
          </p:spPr>
          <p:txBody>
            <a:bodyPr wrap="square">
              <a:spAutoFit/>
            </a:bodyPr>
            <a:lstStyle/>
            <a:p>
              <a:pPr defTabSz="685800">
                <a:defRPr/>
              </a:pPr>
              <a:r>
                <a:rPr lang="en-US" sz="1800" kern="0" dirty="0">
                  <a:solidFill>
                    <a:sysClr val="window" lastClr="FFFFFF"/>
                  </a:solidFill>
                  <a:latin typeface="Aller Bold" panose="02000803040000020004" pitchFamily="2" charset="0"/>
                  <a:cs typeface="Segoe UI" panose="020B0502040204020203" pitchFamily="34" charset="0"/>
                </a:rPr>
                <a:t>SELLING</a:t>
              </a:r>
            </a:p>
          </p:txBody>
        </p:sp>
      </p:grpSp>
    </p:spTree>
    <p:extLst>
      <p:ext uri="{BB962C8B-B14F-4D97-AF65-F5344CB8AC3E}">
        <p14:creationId xmlns:p14="http://schemas.microsoft.com/office/powerpoint/2010/main" val="2711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8" fill="hold" nodeType="withEffect">
                                  <p:stCondLst>
                                    <p:cond delay="125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par>
                                <p:cTn id="11" presetID="22" presetClass="entr" presetSubtype="8" fill="hold" nodeType="withEffect">
                                  <p:stCondLst>
                                    <p:cond delay="150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8B8D2ABD-8A2C-4662-B184-7DC70795ECE9}"/>
              </a:ext>
            </a:extLst>
          </p:cNvPr>
          <p:cNvSpPr>
            <a:spLocks noGrp="1"/>
          </p:cNvSpPr>
          <p:nvPr>
            <p:ph type="sldNum" sz="quarter" idx="10"/>
          </p:nvPr>
        </p:nvSpPr>
        <p:spPr/>
        <p:txBody>
          <a:bodyPr/>
          <a:lstStyle/>
          <a:p>
            <a:pPr>
              <a:defRPr/>
            </a:pPr>
            <a:fld id="{DFD2E285-3943-2545-8FEF-2A54C0913C99}" type="slidenum">
              <a:rPr lang="id-ID" smtClean="0"/>
              <a:pPr>
                <a:defRPr/>
              </a:pPr>
              <a:t>40</a:t>
            </a:fld>
            <a:endParaRPr lang="id-ID"/>
          </a:p>
        </p:txBody>
      </p:sp>
      <p:sp>
        <p:nvSpPr>
          <p:cNvPr id="3" name="Title 2">
            <a:extLst>
              <a:ext uri="{FF2B5EF4-FFF2-40B4-BE49-F238E27FC236}">
                <a16:creationId xmlns:a16="http://schemas.microsoft.com/office/drawing/2014/main" xmlns="" id="{FFD9521E-BD0E-49BE-8A6C-2345DC33BF10}"/>
              </a:ext>
            </a:extLst>
          </p:cNvPr>
          <p:cNvSpPr txBox="1">
            <a:spLocks/>
          </p:cNvSpPr>
          <p:nvPr/>
        </p:nvSpPr>
        <p:spPr>
          <a:xfrm>
            <a:off x="1887664" y="139303"/>
            <a:ext cx="5539679" cy="579527"/>
          </a:xfrm>
          <a:prstGeom prst="rect">
            <a:avLst/>
          </a:prstGeom>
        </p:spPr>
        <p:txBody>
          <a:bodyPr>
            <a:normAutofit/>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100" b="1"/>
              <a:t>Implementasi Strategi Media</a:t>
            </a:r>
            <a:endParaRPr lang="en-US" sz="2100" b="1" dirty="0"/>
          </a:p>
        </p:txBody>
      </p:sp>
      <p:sp>
        <p:nvSpPr>
          <p:cNvPr id="4" name="Slide Number Placeholder 3">
            <a:extLst>
              <a:ext uri="{FF2B5EF4-FFF2-40B4-BE49-F238E27FC236}">
                <a16:creationId xmlns:a16="http://schemas.microsoft.com/office/drawing/2014/main" xmlns="" id="{64357CF8-F450-4DF7-B9E1-14BAAAFD166E}"/>
              </a:ext>
            </a:extLst>
          </p:cNvPr>
          <p:cNvSpPr txBox="1">
            <a:spLocks/>
          </p:cNvSpPr>
          <p:nvPr/>
        </p:nvSpPr>
        <p:spPr>
          <a:xfrm>
            <a:off x="8002799" y="4550032"/>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40</a:t>
            </a:fld>
            <a:endParaRPr lang="en-US" dirty="0"/>
          </a:p>
        </p:txBody>
      </p:sp>
      <p:graphicFrame>
        <p:nvGraphicFramePr>
          <p:cNvPr id="5" name="Table 4">
            <a:extLst>
              <a:ext uri="{FF2B5EF4-FFF2-40B4-BE49-F238E27FC236}">
                <a16:creationId xmlns:a16="http://schemas.microsoft.com/office/drawing/2014/main" xmlns="" id="{A92A5EE9-3419-4490-8EC5-9D5A7D4B9469}"/>
              </a:ext>
            </a:extLst>
          </p:cNvPr>
          <p:cNvGraphicFramePr>
            <a:graphicFrameLocks noGrp="1"/>
          </p:cNvGraphicFramePr>
          <p:nvPr>
            <p:extLst>
              <p:ext uri="{D42A27DB-BD31-4B8C-83A1-F6EECF244321}">
                <p14:modId xmlns:p14="http://schemas.microsoft.com/office/powerpoint/2010/main" val="1223565376"/>
              </p:ext>
            </p:extLst>
          </p:nvPr>
        </p:nvGraphicFramePr>
        <p:xfrm>
          <a:off x="356604" y="831265"/>
          <a:ext cx="8366125" cy="3659964"/>
        </p:xfrm>
        <a:graphic>
          <a:graphicData uri="http://schemas.openxmlformats.org/drawingml/2006/table">
            <a:tbl>
              <a:tblPr firstRow="1" bandRow="1">
                <a:tableStyleId>{BC89EF96-8CEA-46FF-86C4-4CE0E7609802}</a:tableStyleId>
              </a:tblPr>
              <a:tblGrid>
                <a:gridCol w="2966172">
                  <a:extLst>
                    <a:ext uri="{9D8B030D-6E8A-4147-A177-3AD203B41FA5}">
                      <a16:colId xmlns:a16="http://schemas.microsoft.com/office/drawing/2014/main" xmlns="" val="20000"/>
                    </a:ext>
                  </a:extLst>
                </a:gridCol>
                <a:gridCol w="5399953">
                  <a:extLst>
                    <a:ext uri="{9D8B030D-6E8A-4147-A177-3AD203B41FA5}">
                      <a16:colId xmlns:a16="http://schemas.microsoft.com/office/drawing/2014/main" xmlns="" val="20001"/>
                    </a:ext>
                  </a:extLst>
                </a:gridCol>
              </a:tblGrid>
              <a:tr h="1348748">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en-GB" sz="3600" b="1" i="0" u="none" dirty="0">
                          <a:solidFill>
                            <a:srgbClr val="C00000"/>
                          </a:solidFill>
                        </a:rPr>
                        <a:t>P</a:t>
                      </a:r>
                      <a:r>
                        <a:rPr lang="en-GB" sz="2400" b="1" i="0" u="none" dirty="0"/>
                        <a:t>AID MEDIA</a:t>
                      </a:r>
                    </a:p>
                    <a:p>
                      <a:pPr marL="0" marR="0" indent="0" algn="l" defTabSz="864335" rtl="0" eaLnBrk="1" fontAlgn="auto" latinLnBrk="0" hangingPunct="1">
                        <a:lnSpc>
                          <a:spcPct val="100000"/>
                        </a:lnSpc>
                        <a:spcBef>
                          <a:spcPts val="0"/>
                        </a:spcBef>
                        <a:spcAft>
                          <a:spcPts val="0"/>
                        </a:spcAft>
                        <a:buClrTx/>
                        <a:buSzTx/>
                        <a:buFontTx/>
                        <a:buNone/>
                        <a:tabLst/>
                        <a:defRPr/>
                      </a:pPr>
                      <a:endParaRPr lang="en-GB" sz="2400" b="1" i="0" u="none" dirty="0"/>
                    </a:p>
                    <a:p>
                      <a:pPr marL="0" marR="0" indent="0" algn="l" defTabSz="864335" rtl="0" eaLnBrk="1" fontAlgn="auto" latinLnBrk="0" hangingPunct="1">
                        <a:lnSpc>
                          <a:spcPct val="100000"/>
                        </a:lnSpc>
                        <a:spcBef>
                          <a:spcPts val="0"/>
                        </a:spcBef>
                        <a:spcAft>
                          <a:spcPts val="0"/>
                        </a:spcAft>
                        <a:buClrTx/>
                        <a:buSzTx/>
                        <a:buFontTx/>
                        <a:buNone/>
                        <a:tabLst/>
                        <a:defRPr/>
                      </a:pPr>
                      <a:endParaRPr lang="en-GB" sz="2400" b="1" i="0" u="none" dirty="0">
                        <a:latin typeface="Calibri" pitchFamily="34" charset="0"/>
                      </a:endParaRPr>
                    </a:p>
                  </a:txBody>
                  <a:tcPr marL="91466" marR="91466" marT="34294" marB="34294" anchor="ctr"/>
                </a:tc>
                <a:tc>
                  <a:txBody>
                    <a:bodyPr/>
                    <a:lstStyle/>
                    <a:p>
                      <a:pPr marL="0" algn="l" defTabSz="864335" rtl="0" eaLnBrk="1" latinLnBrk="0" hangingPunct="1"/>
                      <a:endParaRPr lang="en-GB" sz="1800" b="1" i="0" u="none" kern="1200" dirty="0">
                        <a:solidFill>
                          <a:srgbClr val="000090"/>
                        </a:solidFill>
                        <a:latin typeface="+mn-lt"/>
                        <a:ea typeface="+mn-ea"/>
                        <a:cs typeface="+mn-cs"/>
                      </a:endParaRPr>
                    </a:p>
                  </a:txBody>
                  <a:tcPr marL="91466" marR="91466" marT="34294" marB="34294" anchor="ctr"/>
                </a:tc>
                <a:extLst>
                  <a:ext uri="{0D108BD9-81ED-4DB2-BD59-A6C34878D82A}">
                    <a16:rowId xmlns:a16="http://schemas.microsoft.com/office/drawing/2014/main" xmlns="" val="10001"/>
                  </a:ext>
                </a:extLst>
              </a:tr>
              <a:tr h="692148">
                <a:tc>
                  <a:txBody>
                    <a:bodyPr/>
                    <a:lstStyle/>
                    <a:p>
                      <a:pPr marL="0" marR="0" indent="0" algn="l" defTabSz="864335" rtl="0" eaLnBrk="1" fontAlgn="auto" latinLnBrk="0" hangingPunct="1">
                        <a:lnSpc>
                          <a:spcPct val="100000"/>
                        </a:lnSpc>
                        <a:spcBef>
                          <a:spcPts val="0"/>
                        </a:spcBef>
                        <a:spcAft>
                          <a:spcPts val="0"/>
                        </a:spcAft>
                        <a:buClrTx/>
                        <a:buSzTx/>
                        <a:buFontTx/>
                        <a:buNone/>
                        <a:tabLst/>
                        <a:defRPr/>
                      </a:pPr>
                      <a:r>
                        <a:rPr lang="en-GB" sz="3600" b="1" i="0" u="none" dirty="0">
                          <a:solidFill>
                            <a:srgbClr val="C00000"/>
                          </a:solidFill>
                        </a:rPr>
                        <a:t>O</a:t>
                      </a:r>
                      <a:r>
                        <a:rPr lang="en-GB" sz="2400" b="1" i="0" u="none" dirty="0"/>
                        <a:t>WNED</a:t>
                      </a:r>
                      <a:r>
                        <a:rPr lang="en-GB" sz="2400" b="1" i="0" u="none" baseline="0" dirty="0"/>
                        <a:t> MEDIA</a:t>
                      </a:r>
                      <a:endParaRPr lang="en-GB" sz="2400" b="1" i="0" u="none" dirty="0">
                        <a:latin typeface="Calibri" pitchFamily="34" charset="0"/>
                      </a:endParaRPr>
                    </a:p>
                  </a:txBody>
                  <a:tcPr marL="91466" marR="91466" marT="34294" marB="34294" anchor="ctr"/>
                </a:tc>
                <a:tc>
                  <a:txBody>
                    <a:bodyPr/>
                    <a:lstStyle/>
                    <a:p>
                      <a:pPr marL="0" algn="l" defTabSz="864335" rtl="0" eaLnBrk="1" latinLnBrk="0" hangingPunct="1"/>
                      <a:r>
                        <a:rPr lang="en-GB" sz="1800" b="0" i="0" u="none" kern="1200" dirty="0"/>
                        <a:t>www.Indonesia.travel</a:t>
                      </a:r>
                      <a:endParaRPr lang="en-GB" sz="1800" b="0" i="0" u="none" kern="1200" dirty="0">
                        <a:solidFill>
                          <a:srgbClr val="000090"/>
                        </a:solidFill>
                        <a:latin typeface="+mn-lt"/>
                        <a:ea typeface="+mn-ea"/>
                        <a:cs typeface="+mn-cs"/>
                      </a:endParaRPr>
                    </a:p>
                  </a:txBody>
                  <a:tcPr marL="91466" marR="91466" marT="34294" marB="34294" anchor="ctr"/>
                </a:tc>
                <a:extLst>
                  <a:ext uri="{0D108BD9-81ED-4DB2-BD59-A6C34878D82A}">
                    <a16:rowId xmlns:a16="http://schemas.microsoft.com/office/drawing/2014/main" xmlns="" val="10002"/>
                  </a:ext>
                </a:extLst>
              </a:tr>
              <a:tr h="727520">
                <a:tc>
                  <a:txBody>
                    <a:bodyPr/>
                    <a:lstStyle/>
                    <a:p>
                      <a:r>
                        <a:rPr lang="en-GB" sz="3600" b="1" i="0" u="none" dirty="0">
                          <a:solidFill>
                            <a:srgbClr val="C00000"/>
                          </a:solidFill>
                        </a:rPr>
                        <a:t>S</a:t>
                      </a:r>
                      <a:r>
                        <a:rPr lang="en-GB" sz="2400" b="1" i="0" u="none" dirty="0"/>
                        <a:t>OCIAL</a:t>
                      </a:r>
                      <a:r>
                        <a:rPr lang="en-GB" sz="2400" b="1" i="0" u="none" baseline="0" dirty="0"/>
                        <a:t> MEDIA</a:t>
                      </a:r>
                      <a:endParaRPr lang="en-GB" sz="2400" b="1" i="0" u="none" dirty="0">
                        <a:latin typeface="Calibri" pitchFamily="34" charset="0"/>
                      </a:endParaRPr>
                    </a:p>
                  </a:txBody>
                  <a:tcPr marL="91466" marR="91466" marT="34294" marB="34294" anchor="ctr"/>
                </a:tc>
                <a:tc>
                  <a:txBody>
                    <a:bodyPr/>
                    <a:lstStyle/>
                    <a:p>
                      <a:pPr marL="0" algn="l" defTabSz="864335" rtl="0" eaLnBrk="1" latinLnBrk="0" hangingPunct="1"/>
                      <a:r>
                        <a:rPr lang="en-GB" sz="1800" b="0" i="0" u="none" kern="1200" dirty="0" err="1"/>
                        <a:t>Instagram</a:t>
                      </a:r>
                      <a:r>
                        <a:rPr lang="en-GB" sz="1800" b="0" i="0" u="none" kern="1200" dirty="0"/>
                        <a:t>,</a:t>
                      </a:r>
                      <a:r>
                        <a:rPr lang="en-GB" sz="1800" b="0" i="0" u="none" kern="1200" baseline="0" dirty="0"/>
                        <a:t> Facebook, Twitter, Blog, </a:t>
                      </a:r>
                      <a:r>
                        <a:rPr lang="en-GB" sz="1800" b="0" i="0" u="none" kern="1200" baseline="0" dirty="0" err="1"/>
                        <a:t>dsb</a:t>
                      </a:r>
                      <a:r>
                        <a:rPr lang="en-GB" sz="1800" b="0" i="0" u="none" kern="1200" baseline="0" dirty="0"/>
                        <a:t>.</a:t>
                      </a:r>
                      <a:endParaRPr lang="en-GB" sz="1800" b="0" i="0" u="none" kern="1200" dirty="0">
                        <a:solidFill>
                          <a:srgbClr val="000090"/>
                        </a:solidFill>
                        <a:latin typeface="+mn-lt"/>
                        <a:ea typeface="+mn-ea"/>
                        <a:cs typeface="+mn-cs"/>
                      </a:endParaRPr>
                    </a:p>
                  </a:txBody>
                  <a:tcPr marL="91466" marR="91466" marT="34294" marB="34294" anchor="ctr"/>
                </a:tc>
                <a:extLst>
                  <a:ext uri="{0D108BD9-81ED-4DB2-BD59-A6C34878D82A}">
                    <a16:rowId xmlns:a16="http://schemas.microsoft.com/office/drawing/2014/main" xmlns="" val="10003"/>
                  </a:ext>
                </a:extLst>
              </a:tr>
              <a:tr h="8915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3600" b="1" i="0" u="none" dirty="0">
                          <a:solidFill>
                            <a:srgbClr val="C00000"/>
                          </a:solidFill>
                        </a:rPr>
                        <a:t>E</a:t>
                      </a:r>
                      <a:r>
                        <a:rPr lang="id-ID" sz="2400" b="1" i="0" u="none" dirty="0"/>
                        <a:t>ND</a:t>
                      </a:r>
                      <a:r>
                        <a:rPr lang="en-GB" sz="2400" b="1" i="0" u="none" dirty="0"/>
                        <a:t>O</a:t>
                      </a:r>
                      <a:r>
                        <a:rPr lang="id-ID" sz="2400" b="1" i="0" u="none" dirty="0"/>
                        <a:t>RSER</a:t>
                      </a:r>
                      <a:endParaRPr lang="en-GB" sz="2400" b="1" i="0" u="none" dirty="0">
                        <a:latin typeface="Calibri" pitchFamily="34" charset="0"/>
                      </a:endParaRPr>
                    </a:p>
                  </a:txBody>
                  <a:tcPr marL="91466" marR="91466" marT="34294" marB="34294" anchor="ctr"/>
                </a:tc>
                <a:tc>
                  <a:txBody>
                    <a:bodyPr/>
                    <a:lstStyle/>
                    <a:p>
                      <a:pPr marL="0" algn="l" defTabSz="864335" rtl="0" eaLnBrk="1" latinLnBrk="0" hangingPunct="1"/>
                      <a:r>
                        <a:rPr lang="id-ID" sz="1800" b="0" i="0" u="none" kern="1200" dirty="0"/>
                        <a:t>Brand</a:t>
                      </a:r>
                      <a:r>
                        <a:rPr lang="id-ID" sz="1800" b="0" i="0" u="none" kern="1200" baseline="0" dirty="0"/>
                        <a:t> Ambassador</a:t>
                      </a:r>
                      <a:r>
                        <a:rPr lang="en-US" sz="1800" b="0" i="0" u="none" kern="1200" baseline="0" dirty="0"/>
                        <a:t>: Philip Kotler, Ted </a:t>
                      </a:r>
                      <a:r>
                        <a:rPr lang="en-US" sz="1800" b="0" i="0" u="none" kern="1200" baseline="0" dirty="0" err="1"/>
                        <a:t>Siong</a:t>
                      </a:r>
                      <a:r>
                        <a:rPr lang="en-US" sz="1800" b="0" i="0" u="none" kern="1200" baseline="0" dirty="0"/>
                        <a:t>, Christy Chung;</a:t>
                      </a:r>
                      <a:r>
                        <a:rPr lang="id-ID" sz="1800" b="0" i="0" u="none" kern="1200" baseline="0" dirty="0"/>
                        <a:t>Testimoni artis di Media Sosial, Tokoh Berpengaruh</a:t>
                      </a:r>
                      <a:endParaRPr lang="en-GB" sz="1800" b="0" i="0" u="none" kern="1200" dirty="0">
                        <a:solidFill>
                          <a:srgbClr val="000090"/>
                        </a:solidFill>
                        <a:latin typeface="+mn-lt"/>
                        <a:ea typeface="+mn-ea"/>
                        <a:cs typeface="+mn-cs"/>
                      </a:endParaRPr>
                    </a:p>
                  </a:txBody>
                  <a:tcPr marL="91466" marR="91466" marT="34294" marB="34294" anchor="ctr"/>
                </a:tc>
                <a:extLst>
                  <a:ext uri="{0D108BD9-81ED-4DB2-BD59-A6C34878D82A}">
                    <a16:rowId xmlns:a16="http://schemas.microsoft.com/office/drawing/2014/main" xmlns="" val="10004"/>
                  </a:ext>
                </a:extLst>
              </a:tr>
            </a:tbl>
          </a:graphicData>
        </a:graphic>
      </p:graphicFrame>
      <p:pic>
        <p:nvPicPr>
          <p:cNvPr id="6" name="Picture 10" descr="DC.jpg">
            <a:extLst>
              <a:ext uri="{FF2B5EF4-FFF2-40B4-BE49-F238E27FC236}">
                <a16:creationId xmlns:a16="http://schemas.microsoft.com/office/drawing/2014/main" xmlns="" id="{BDE4FD15-FFB7-4AF0-B822-842136B0DE67}"/>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385573" y="857458"/>
            <a:ext cx="987425" cy="31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CNN.png">
            <a:extLst>
              <a:ext uri="{FF2B5EF4-FFF2-40B4-BE49-F238E27FC236}">
                <a16:creationId xmlns:a16="http://schemas.microsoft.com/office/drawing/2014/main" xmlns="" id="{131D9B4C-093E-445C-A7DF-9FCAB4B54414}"/>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85573" y="1308690"/>
            <a:ext cx="987425" cy="29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Google.jpg">
            <a:extLst>
              <a:ext uri="{FF2B5EF4-FFF2-40B4-BE49-F238E27FC236}">
                <a16:creationId xmlns:a16="http://schemas.microsoft.com/office/drawing/2014/main" xmlns="" id="{CB438D1F-4ADB-4C75-BD25-22458578EFEF}"/>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612817" y="857440"/>
            <a:ext cx="1295400" cy="36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3" descr="Natgeo.png">
            <a:extLst>
              <a:ext uri="{FF2B5EF4-FFF2-40B4-BE49-F238E27FC236}">
                <a16:creationId xmlns:a16="http://schemas.microsoft.com/office/drawing/2014/main" xmlns="" id="{F32B1BB6-BE6B-4F92-AA7F-62F3A29D3C49}"/>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819195" y="1289638"/>
            <a:ext cx="1293813"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descr="YouTube.jpg">
            <a:extLst>
              <a:ext uri="{FF2B5EF4-FFF2-40B4-BE49-F238E27FC236}">
                <a16:creationId xmlns:a16="http://schemas.microsoft.com/office/drawing/2014/main" xmlns="" id="{10D4ED98-03C3-418C-891C-4DB936ACE494}"/>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539667" y="1292019"/>
            <a:ext cx="1150938"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descr="Metro TV.jpg">
            <a:extLst>
              <a:ext uri="{FF2B5EF4-FFF2-40B4-BE49-F238E27FC236}">
                <a16:creationId xmlns:a16="http://schemas.microsoft.com/office/drawing/2014/main" xmlns="" id="{1865019D-276B-43D8-A27B-666E015BB157}"/>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890756" y="1719453"/>
            <a:ext cx="1316037" cy="398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C:\Users\Denny Prawibowo\Downloads\cctv.png">
            <a:extLst>
              <a:ext uri="{FF2B5EF4-FFF2-40B4-BE49-F238E27FC236}">
                <a16:creationId xmlns:a16="http://schemas.microsoft.com/office/drawing/2014/main" xmlns="" id="{23DE52BF-1F72-4429-986E-D9A4C020E400}"/>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3385573" y="1668274"/>
            <a:ext cx="987425" cy="36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a:extLst>
              <a:ext uri="{FF2B5EF4-FFF2-40B4-BE49-F238E27FC236}">
                <a16:creationId xmlns:a16="http://schemas.microsoft.com/office/drawing/2014/main" xmlns="" id="{B5F029AE-BEB1-4358-8B71-863C826BFE52}"/>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539667" y="1688499"/>
            <a:ext cx="1081088"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a:extLst>
              <a:ext uri="{FF2B5EF4-FFF2-40B4-BE49-F238E27FC236}">
                <a16:creationId xmlns:a16="http://schemas.microsoft.com/office/drawing/2014/main" xmlns="" id="{864BC6C1-CB62-48E2-B317-9FED48FD1290}"/>
              </a:ext>
            </a:extLst>
          </p:cNvPr>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7359067" y="1256317"/>
            <a:ext cx="1150938" cy="4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a:extLst>
              <a:ext uri="{FF2B5EF4-FFF2-40B4-BE49-F238E27FC236}">
                <a16:creationId xmlns:a16="http://schemas.microsoft.com/office/drawing/2014/main" xmlns="" id="{C2753B27-286E-4A55-973D-D9F0932D0DB2}"/>
              </a:ext>
            </a:extLst>
          </p:cNvPr>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4539673" y="841575"/>
            <a:ext cx="892175" cy="41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https://upload.wikimedia.org/wikipedia/en/thumb/f/f4/Baidu.svg/640px-Baidu.svg.png">
            <a:extLst>
              <a:ext uri="{FF2B5EF4-FFF2-40B4-BE49-F238E27FC236}">
                <a16:creationId xmlns:a16="http://schemas.microsoft.com/office/drawing/2014/main" xmlns="" id="{6354BE93-A2D6-4C84-B67D-E5C25F75A151}"/>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105069" y="836010"/>
            <a:ext cx="1404938" cy="36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C:\Users\hp\Pictures\cnbc.png">
            <a:extLst>
              <a:ext uri="{FF2B5EF4-FFF2-40B4-BE49-F238E27FC236}">
                <a16:creationId xmlns:a16="http://schemas.microsoft.com/office/drawing/2014/main" xmlns="" id="{FA74C67A-E9AD-4480-BA59-DCF871ED9AED}"/>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5901744" y="1694452"/>
            <a:ext cx="717550" cy="40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205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p>
        </p:txBody>
      </p:sp>
      <p:sp>
        <p:nvSpPr>
          <p:cNvPr id="114689" name="Rectangle 1"/>
          <p:cNvSpPr>
            <a:spLocks noChangeArrowheads="1"/>
          </p:cNvSpPr>
          <p:nvPr/>
        </p:nvSpPr>
        <p:spPr bwMode="auto">
          <a:xfrm>
            <a:off x="107507" y="4371950"/>
            <a:ext cx="8856982" cy="43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50" tIns="30747" rIns="61450" bIns="30747">
            <a:spAutoFit/>
          </a:bodyPr>
          <a:lstStyle/>
          <a:p>
            <a:pPr marL="457200" indent="-457200">
              <a:buFont typeface="+mj-lt"/>
              <a:buAutoNum type="alphaUcPeriod" startAt="3"/>
            </a:pPr>
            <a:r>
              <a:rPr lang="id-ID" sz="2400" b="1" dirty="0"/>
              <a:t>Strategi Pengembangan Destinasi Pariwisata</a:t>
            </a:r>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extLst>
      <p:ext uri="{BB962C8B-B14F-4D97-AF65-F5344CB8AC3E}">
        <p14:creationId xmlns:p14="http://schemas.microsoft.com/office/powerpoint/2010/main" val="4222599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5">
            <a:extLst>
              <a:ext uri="{FF2B5EF4-FFF2-40B4-BE49-F238E27FC236}">
                <a16:creationId xmlns:a16="http://schemas.microsoft.com/office/drawing/2014/main" xmlns="" id="{708095EF-23F4-4358-B213-E4679DA8AA57}"/>
              </a:ext>
            </a:extLst>
          </p:cNvPr>
          <p:cNvSpPr>
            <a:spLocks noGrp="1"/>
          </p:cNvSpPr>
          <p:nvPr>
            <p:ph type="title"/>
          </p:nvPr>
        </p:nvSpPr>
        <p:spPr>
          <a:xfrm>
            <a:off x="32770" y="-12118"/>
            <a:ext cx="5539679" cy="579527"/>
          </a:xfrm>
        </p:spPr>
        <p:txBody>
          <a:bodyPr>
            <a:normAutofit fontScale="90000"/>
          </a:bodyPr>
          <a:lstStyle/>
          <a:p>
            <a:r>
              <a:rPr lang="en-US" sz="2100" b="1" dirty="0" err="1">
                <a:solidFill>
                  <a:schemeClr val="bg1"/>
                </a:solidFill>
              </a:rPr>
              <a:t>Strategi</a:t>
            </a:r>
            <a:r>
              <a:rPr lang="id-ID" sz="2100" b="1" dirty="0">
                <a:solidFill>
                  <a:schemeClr val="bg1"/>
                </a:solidFill>
              </a:rPr>
              <a:t> Pengembangan</a:t>
            </a:r>
            <a:r>
              <a:rPr lang="en-US" sz="2100" b="1" dirty="0">
                <a:solidFill>
                  <a:schemeClr val="bg1"/>
                </a:solidFill>
              </a:rPr>
              <a:t> </a:t>
            </a:r>
            <a:r>
              <a:rPr lang="en-US" sz="2100" b="1" dirty="0" err="1">
                <a:solidFill>
                  <a:schemeClr val="bg1"/>
                </a:solidFill>
              </a:rPr>
              <a:t>Destinasi</a:t>
            </a:r>
            <a:r>
              <a:rPr lang="en-US" sz="2100" b="1" dirty="0">
                <a:solidFill>
                  <a:schemeClr val="bg1"/>
                </a:solidFill>
              </a:rPr>
              <a:t> </a:t>
            </a:r>
            <a:r>
              <a:rPr lang="en-US" sz="2100" b="1" dirty="0" err="1">
                <a:solidFill>
                  <a:schemeClr val="bg1"/>
                </a:solidFill>
              </a:rPr>
              <a:t>Pariwisata</a:t>
            </a:r>
            <a:endParaRPr lang="en-US" sz="2100" b="1" dirty="0">
              <a:solidFill>
                <a:schemeClr val="bg1"/>
              </a:solidFill>
            </a:endParaRPr>
          </a:p>
        </p:txBody>
      </p:sp>
      <p:sp>
        <p:nvSpPr>
          <p:cNvPr id="53" name="Slide Number Placeholder 3">
            <a:extLst>
              <a:ext uri="{FF2B5EF4-FFF2-40B4-BE49-F238E27FC236}">
                <a16:creationId xmlns:a16="http://schemas.microsoft.com/office/drawing/2014/main" xmlns="" id="{22835C76-4243-4AFF-B648-18B92387810E}"/>
              </a:ext>
            </a:extLst>
          </p:cNvPr>
          <p:cNvSpPr txBox="1">
            <a:spLocks/>
          </p:cNvSpPr>
          <p:nvPr/>
        </p:nvSpPr>
        <p:spPr>
          <a:xfrm>
            <a:off x="8711296" y="4830537"/>
            <a:ext cx="47516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42</a:t>
            </a:fld>
            <a:endParaRPr lang="en-US" dirty="0"/>
          </a:p>
        </p:txBody>
      </p:sp>
      <p:sp>
        <p:nvSpPr>
          <p:cNvPr id="54" name="TextBox 7">
            <a:extLst>
              <a:ext uri="{FF2B5EF4-FFF2-40B4-BE49-F238E27FC236}">
                <a16:creationId xmlns:a16="http://schemas.microsoft.com/office/drawing/2014/main" xmlns="" id="{73286C62-FB3A-4564-A4D2-C3053869A33D}"/>
              </a:ext>
            </a:extLst>
          </p:cNvPr>
          <p:cNvSpPr txBox="1">
            <a:spLocks noChangeArrowheads="1"/>
          </p:cNvSpPr>
          <p:nvPr/>
        </p:nvSpPr>
        <p:spPr bwMode="auto">
          <a:xfrm>
            <a:off x="346778" y="1071398"/>
            <a:ext cx="1655763" cy="3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r>
              <a:rPr lang="en-US" sz="1575" b="1" dirty="0">
                <a:solidFill>
                  <a:prstClr val="white"/>
                </a:solidFill>
              </a:rPr>
              <a:t>ATRAKSI</a:t>
            </a:r>
          </a:p>
        </p:txBody>
      </p:sp>
      <p:sp>
        <p:nvSpPr>
          <p:cNvPr id="55" name="TextBox 19">
            <a:extLst>
              <a:ext uri="{FF2B5EF4-FFF2-40B4-BE49-F238E27FC236}">
                <a16:creationId xmlns:a16="http://schemas.microsoft.com/office/drawing/2014/main" xmlns="" id="{89E4CCFA-3965-4A1D-8C7D-49A0E965EB1E}"/>
              </a:ext>
            </a:extLst>
          </p:cNvPr>
          <p:cNvSpPr txBox="1">
            <a:spLocks noChangeArrowheads="1"/>
          </p:cNvSpPr>
          <p:nvPr/>
        </p:nvSpPr>
        <p:spPr bwMode="auto">
          <a:xfrm>
            <a:off x="4925128" y="2911516"/>
            <a:ext cx="148809" cy="2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endParaRPr lang="id-ID" sz="1425">
              <a:solidFill>
                <a:prstClr val="black"/>
              </a:solidFill>
            </a:endParaRPr>
          </a:p>
        </p:txBody>
      </p:sp>
      <p:pic>
        <p:nvPicPr>
          <p:cNvPr id="56" name="Picture 55" descr="WIN_5775.jpg">
            <a:extLst>
              <a:ext uri="{FF2B5EF4-FFF2-40B4-BE49-F238E27FC236}">
                <a16:creationId xmlns:a16="http://schemas.microsoft.com/office/drawing/2014/main" xmlns="" id="{0846A36A-D71E-4162-963B-00408016DA9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97891" y="810651"/>
            <a:ext cx="1985962" cy="927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Box 56">
            <a:extLst>
              <a:ext uri="{FF2B5EF4-FFF2-40B4-BE49-F238E27FC236}">
                <a16:creationId xmlns:a16="http://schemas.microsoft.com/office/drawing/2014/main" xmlns="" id="{8773F189-EA16-454F-B6FD-47CDA30D75CD}"/>
              </a:ext>
            </a:extLst>
          </p:cNvPr>
          <p:cNvSpPr txBox="1"/>
          <p:nvPr/>
        </p:nvSpPr>
        <p:spPr>
          <a:xfrm>
            <a:off x="5309301" y="510614"/>
            <a:ext cx="697228" cy="282120"/>
          </a:xfrm>
          <a:prstGeom prst="rect">
            <a:avLst/>
          </a:prstGeom>
          <a:noFill/>
        </p:spPr>
        <p:txBody>
          <a:bodyPr wrap="none" lIns="73653" tIns="36826" rIns="73653" bIns="36826">
            <a:spAutoFit/>
          </a:bodyPr>
          <a:lstStyle/>
          <a:p>
            <a:pPr defTabSz="685800">
              <a:defRPr/>
            </a:pPr>
            <a:r>
              <a:rPr lang="en-US" sz="1350" b="1" dirty="0">
                <a:solidFill>
                  <a:prstClr val="black"/>
                </a:solidFill>
                <a:latin typeface="Calibri Light"/>
                <a:cs typeface="Chalkduster"/>
              </a:rPr>
              <a:t>BUDAYA</a:t>
            </a:r>
          </a:p>
        </p:txBody>
      </p:sp>
      <p:pic>
        <p:nvPicPr>
          <p:cNvPr id="58" name="Picture 57" descr="Wisata-Taman-Rekreasi-Sengkaling-Kota-Malang.jpg">
            <a:extLst>
              <a:ext uri="{FF2B5EF4-FFF2-40B4-BE49-F238E27FC236}">
                <a16:creationId xmlns:a16="http://schemas.microsoft.com/office/drawing/2014/main" xmlns="" id="{63DB2E4C-22B4-4763-9492-3DF73545629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26953" y="810651"/>
            <a:ext cx="1908176" cy="927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Box 58">
            <a:extLst>
              <a:ext uri="{FF2B5EF4-FFF2-40B4-BE49-F238E27FC236}">
                <a16:creationId xmlns:a16="http://schemas.microsoft.com/office/drawing/2014/main" xmlns="" id="{7E3D6B3A-F532-413E-AD6A-9AAF906B4DB0}"/>
              </a:ext>
            </a:extLst>
          </p:cNvPr>
          <p:cNvSpPr txBox="1"/>
          <p:nvPr/>
        </p:nvSpPr>
        <p:spPr>
          <a:xfrm>
            <a:off x="7258753" y="499898"/>
            <a:ext cx="700178" cy="282120"/>
          </a:xfrm>
          <a:prstGeom prst="rect">
            <a:avLst/>
          </a:prstGeom>
          <a:noFill/>
        </p:spPr>
        <p:txBody>
          <a:bodyPr wrap="none" lIns="73653" tIns="36826" rIns="73653" bIns="36826">
            <a:spAutoFit/>
          </a:bodyPr>
          <a:lstStyle/>
          <a:p>
            <a:pPr defTabSz="685800">
              <a:defRPr/>
            </a:pPr>
            <a:r>
              <a:rPr lang="en-US" sz="1350" b="1" dirty="0">
                <a:solidFill>
                  <a:prstClr val="black"/>
                </a:solidFill>
                <a:latin typeface="Calibri Light"/>
                <a:cs typeface="Chalkduster"/>
              </a:rPr>
              <a:t>BUATAN</a:t>
            </a:r>
          </a:p>
        </p:txBody>
      </p:sp>
      <p:sp>
        <p:nvSpPr>
          <p:cNvPr id="60" name="TextBox 59">
            <a:extLst>
              <a:ext uri="{FF2B5EF4-FFF2-40B4-BE49-F238E27FC236}">
                <a16:creationId xmlns:a16="http://schemas.microsoft.com/office/drawing/2014/main" xmlns="" id="{5227D716-1EAA-49D8-A3B4-BF667DD70B08}"/>
              </a:ext>
            </a:extLst>
          </p:cNvPr>
          <p:cNvSpPr txBox="1"/>
          <p:nvPr/>
        </p:nvSpPr>
        <p:spPr>
          <a:xfrm>
            <a:off x="2897891" y="1807270"/>
            <a:ext cx="6028152" cy="259037"/>
          </a:xfrm>
          <a:prstGeom prst="rect">
            <a:avLst/>
          </a:prstGeom>
          <a:noFill/>
        </p:spPr>
        <p:txBody>
          <a:bodyPr wrap="square" lIns="73653" tIns="36826" rIns="73653" bIns="36826">
            <a:spAutoFit/>
          </a:bodyPr>
          <a:lstStyle/>
          <a:p>
            <a:pPr algn="ctr" defTabSz="685800">
              <a:defRPr/>
            </a:pPr>
            <a:r>
              <a:rPr lang="en-US" sz="1200" b="1" dirty="0">
                <a:solidFill>
                  <a:prstClr val="black"/>
                </a:solidFill>
                <a:latin typeface="Calibri Light"/>
                <a:cs typeface="Chalkduster"/>
              </a:rPr>
              <a:t>INFRASTRUKTUR TRANSPORTASI &amp; INFRA INFORMASI</a:t>
            </a:r>
          </a:p>
        </p:txBody>
      </p:sp>
      <p:sp>
        <p:nvSpPr>
          <p:cNvPr id="61" name="TextBox 9">
            <a:extLst>
              <a:ext uri="{FF2B5EF4-FFF2-40B4-BE49-F238E27FC236}">
                <a16:creationId xmlns:a16="http://schemas.microsoft.com/office/drawing/2014/main" xmlns="" id="{BEC34113-385F-4965-BFB0-184D3DBEDB9D}"/>
              </a:ext>
            </a:extLst>
          </p:cNvPr>
          <p:cNvSpPr txBox="1">
            <a:spLocks noChangeArrowheads="1"/>
          </p:cNvSpPr>
          <p:nvPr/>
        </p:nvSpPr>
        <p:spPr bwMode="auto">
          <a:xfrm>
            <a:off x="3424940" y="2082415"/>
            <a:ext cx="544687" cy="2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r>
              <a:rPr lang="en-US" sz="1200" b="1" dirty="0" err="1">
                <a:solidFill>
                  <a:prstClr val="black"/>
                </a:solidFill>
                <a:latin typeface="Candara" pitchFamily="34" charset="0"/>
              </a:rPr>
              <a:t>Udara</a:t>
            </a:r>
            <a:endParaRPr lang="en-US" sz="1200" b="1" dirty="0">
              <a:solidFill>
                <a:prstClr val="black"/>
              </a:solidFill>
              <a:latin typeface="Candara" pitchFamily="34" charset="0"/>
            </a:endParaRPr>
          </a:p>
        </p:txBody>
      </p:sp>
      <p:sp>
        <p:nvSpPr>
          <p:cNvPr id="62" name="TextBox 27">
            <a:extLst>
              <a:ext uri="{FF2B5EF4-FFF2-40B4-BE49-F238E27FC236}">
                <a16:creationId xmlns:a16="http://schemas.microsoft.com/office/drawing/2014/main" xmlns="" id="{E929DB78-24DD-4A7F-9331-DF793E89A045}"/>
              </a:ext>
            </a:extLst>
          </p:cNvPr>
          <p:cNvSpPr txBox="1">
            <a:spLocks noChangeArrowheads="1"/>
          </p:cNvSpPr>
          <p:nvPr/>
        </p:nvSpPr>
        <p:spPr bwMode="auto">
          <a:xfrm>
            <a:off x="5458528" y="2082415"/>
            <a:ext cx="438889" cy="2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r>
              <a:rPr lang="en-US" sz="1200" b="1">
                <a:solidFill>
                  <a:prstClr val="black"/>
                </a:solidFill>
                <a:latin typeface="Candara" pitchFamily="34" charset="0"/>
              </a:rPr>
              <a:t>Laut</a:t>
            </a:r>
          </a:p>
        </p:txBody>
      </p:sp>
      <p:sp>
        <p:nvSpPr>
          <p:cNvPr id="63" name="TextBox 28">
            <a:extLst>
              <a:ext uri="{FF2B5EF4-FFF2-40B4-BE49-F238E27FC236}">
                <a16:creationId xmlns:a16="http://schemas.microsoft.com/office/drawing/2014/main" xmlns="" id="{A13FC71A-3071-4988-A1D6-873C590B632D}"/>
              </a:ext>
            </a:extLst>
          </p:cNvPr>
          <p:cNvSpPr txBox="1">
            <a:spLocks noChangeArrowheads="1"/>
          </p:cNvSpPr>
          <p:nvPr/>
        </p:nvSpPr>
        <p:spPr bwMode="auto">
          <a:xfrm>
            <a:off x="7466715" y="2082415"/>
            <a:ext cx="514229" cy="2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r>
              <a:rPr lang="en-US" sz="1200" b="1">
                <a:solidFill>
                  <a:prstClr val="black"/>
                </a:solidFill>
                <a:latin typeface="Candara" pitchFamily="34" charset="0"/>
              </a:rPr>
              <a:t>Darat</a:t>
            </a:r>
          </a:p>
        </p:txBody>
      </p:sp>
      <p:pic>
        <p:nvPicPr>
          <p:cNvPr id="64" name="Picture 63" descr="Penerbangan-Garuda-Indonesia-Jakarta-Bali1.jpg">
            <a:extLst>
              <a:ext uri="{FF2B5EF4-FFF2-40B4-BE49-F238E27FC236}">
                <a16:creationId xmlns:a16="http://schemas.microsoft.com/office/drawing/2014/main" xmlns="" id="{F2B86B55-5CD8-4D63-A5B2-0E8B2D3A9AE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85190" y="2292391"/>
            <a:ext cx="1871662" cy="9751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64" descr="bus-trijaya.jpg">
            <a:extLst>
              <a:ext uri="{FF2B5EF4-FFF2-40B4-BE49-F238E27FC236}">
                <a16:creationId xmlns:a16="http://schemas.microsoft.com/office/drawing/2014/main" xmlns="" id="{CC3FDBC9-32C2-4D3C-90BA-B6BE2C54BEE8}"/>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26953" y="2292389"/>
            <a:ext cx="1908176" cy="971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65" descr="pelni.jpg">
            <a:extLst>
              <a:ext uri="{FF2B5EF4-FFF2-40B4-BE49-F238E27FC236}">
                <a16:creationId xmlns:a16="http://schemas.microsoft.com/office/drawing/2014/main" xmlns="" id="{822CAE9C-DF48-4152-B0B7-97054407D65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56851" y="2292389"/>
            <a:ext cx="2076450" cy="971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Box 66">
            <a:extLst>
              <a:ext uri="{FF2B5EF4-FFF2-40B4-BE49-F238E27FC236}">
                <a16:creationId xmlns:a16="http://schemas.microsoft.com/office/drawing/2014/main" xmlns="" id="{0AF2DB9E-8DEC-4CCF-B83C-39F106FD053E}"/>
              </a:ext>
            </a:extLst>
          </p:cNvPr>
          <p:cNvSpPr txBox="1"/>
          <p:nvPr/>
        </p:nvSpPr>
        <p:spPr>
          <a:xfrm>
            <a:off x="2853440" y="3403896"/>
            <a:ext cx="5881686" cy="247496"/>
          </a:xfrm>
          <a:prstGeom prst="rect">
            <a:avLst/>
          </a:prstGeom>
          <a:noFill/>
        </p:spPr>
        <p:txBody>
          <a:bodyPr lIns="73653" tIns="36826" rIns="73653" bIns="36826">
            <a:spAutoFit/>
          </a:bodyPr>
          <a:lstStyle/>
          <a:p>
            <a:pPr defTabSz="685800">
              <a:defRPr/>
            </a:pPr>
            <a:r>
              <a:rPr lang="en-US" sz="1125" b="1" dirty="0">
                <a:solidFill>
                  <a:prstClr val="black"/>
                </a:solidFill>
              </a:rPr>
              <a:t>PRASARANA UMUM, FASILITAS UMUM &amp; FASILITAS PARIWISATA : INVESTASI  </a:t>
            </a:r>
            <a:endParaRPr lang="en-US" sz="1125" b="1" dirty="0">
              <a:solidFill>
                <a:prstClr val="black"/>
              </a:solidFill>
              <a:latin typeface="Calibri Light"/>
              <a:cs typeface="Chalkduster"/>
            </a:endParaRPr>
          </a:p>
        </p:txBody>
      </p:sp>
      <p:sp>
        <p:nvSpPr>
          <p:cNvPr id="68" name="Rectangle 67">
            <a:extLst>
              <a:ext uri="{FF2B5EF4-FFF2-40B4-BE49-F238E27FC236}">
                <a16:creationId xmlns:a16="http://schemas.microsoft.com/office/drawing/2014/main" xmlns="" id="{879C5793-2860-47BC-BB9B-1B569DCBE6B6}"/>
              </a:ext>
            </a:extLst>
          </p:cNvPr>
          <p:cNvSpPr/>
          <p:nvPr/>
        </p:nvSpPr>
        <p:spPr>
          <a:xfrm>
            <a:off x="2912176" y="3617291"/>
            <a:ext cx="2012952" cy="556747"/>
          </a:xfrm>
          <a:prstGeom prst="rect">
            <a:avLst/>
          </a:prstGeom>
        </p:spPr>
        <p:txBody>
          <a:bodyPr wrap="square" lIns="73653" tIns="36826" rIns="73653" bIns="36826">
            <a:spAutoFit/>
          </a:bodyPr>
          <a:lstStyle/>
          <a:p>
            <a:pPr algn="ctr" defTabSz="685800">
              <a:lnSpc>
                <a:spcPct val="110000"/>
              </a:lnSpc>
              <a:defRPr/>
            </a:pPr>
            <a:r>
              <a:rPr lang="en-US" sz="975" b="1" dirty="0">
                <a:solidFill>
                  <a:prstClr val="black"/>
                </a:solidFill>
                <a:cs typeface="Calibri" pitchFamily="34" charset="0"/>
              </a:rPr>
              <a:t>(</a:t>
            </a:r>
            <a:r>
              <a:rPr lang="en-US" sz="975" b="1" dirty="0" err="1">
                <a:solidFill>
                  <a:prstClr val="black"/>
                </a:solidFill>
                <a:cs typeface="Calibri" pitchFamily="34" charset="0"/>
              </a:rPr>
              <a:t>Utilitas</a:t>
            </a:r>
            <a:r>
              <a:rPr lang="en-US" sz="975" b="1" dirty="0">
                <a:solidFill>
                  <a:prstClr val="black"/>
                </a:solidFill>
                <a:cs typeface="Calibri" pitchFamily="34" charset="0"/>
              </a:rPr>
              <a:t> </a:t>
            </a:r>
            <a:r>
              <a:rPr lang="en-US" sz="975" b="1" dirty="0" err="1">
                <a:solidFill>
                  <a:prstClr val="black"/>
                </a:solidFill>
                <a:cs typeface="Calibri" pitchFamily="34" charset="0"/>
              </a:rPr>
              <a:t>umum</a:t>
            </a:r>
            <a:r>
              <a:rPr lang="en-US" sz="975" b="1" dirty="0">
                <a:solidFill>
                  <a:prstClr val="black"/>
                </a:solidFill>
                <a:cs typeface="Calibri" pitchFamily="34" charset="0"/>
              </a:rPr>
              <a:t>: </a:t>
            </a:r>
            <a:r>
              <a:rPr lang="en-US" sz="975" b="1" dirty="0" err="1">
                <a:solidFill>
                  <a:prstClr val="black"/>
                </a:solidFill>
                <a:cs typeface="Calibri" pitchFamily="34" charset="0"/>
              </a:rPr>
              <a:t>Listrik</a:t>
            </a:r>
            <a:r>
              <a:rPr lang="en-US" sz="975" b="1" dirty="0">
                <a:solidFill>
                  <a:prstClr val="black"/>
                </a:solidFill>
                <a:cs typeface="Calibri" pitchFamily="34" charset="0"/>
              </a:rPr>
              <a:t>, air, </a:t>
            </a:r>
            <a:r>
              <a:rPr lang="en-US" sz="975" b="1" dirty="0" err="1">
                <a:solidFill>
                  <a:prstClr val="black"/>
                </a:solidFill>
                <a:cs typeface="Calibri" pitchFamily="34" charset="0"/>
              </a:rPr>
              <a:t>Pengelolaan</a:t>
            </a:r>
            <a:r>
              <a:rPr lang="en-US" sz="975" b="1" dirty="0">
                <a:solidFill>
                  <a:prstClr val="black"/>
                </a:solidFill>
                <a:cs typeface="Calibri" pitchFamily="34" charset="0"/>
              </a:rPr>
              <a:t> </a:t>
            </a:r>
            <a:r>
              <a:rPr lang="en-US" sz="975" b="1" dirty="0" err="1">
                <a:solidFill>
                  <a:prstClr val="black"/>
                </a:solidFill>
                <a:cs typeface="Calibri" pitchFamily="34" charset="0"/>
              </a:rPr>
              <a:t>Limbah</a:t>
            </a:r>
            <a:r>
              <a:rPr lang="en-US" sz="975" b="1" dirty="0">
                <a:solidFill>
                  <a:prstClr val="black"/>
                </a:solidFill>
                <a:cs typeface="Calibri" pitchFamily="34" charset="0"/>
              </a:rPr>
              <a:t> &amp; </a:t>
            </a:r>
            <a:r>
              <a:rPr lang="en-US" sz="975" b="1" dirty="0" err="1">
                <a:solidFill>
                  <a:prstClr val="black"/>
                </a:solidFill>
                <a:cs typeface="Calibri" pitchFamily="34" charset="0"/>
              </a:rPr>
              <a:t>Kebersihan</a:t>
            </a:r>
            <a:r>
              <a:rPr lang="en-US" sz="975" b="1" dirty="0">
                <a:solidFill>
                  <a:prstClr val="black"/>
                </a:solidFill>
                <a:cs typeface="Calibri" pitchFamily="34" charset="0"/>
              </a:rPr>
              <a:t>)</a:t>
            </a:r>
          </a:p>
        </p:txBody>
      </p:sp>
      <p:sp>
        <p:nvSpPr>
          <p:cNvPr id="69" name="Rectangle 68">
            <a:extLst>
              <a:ext uri="{FF2B5EF4-FFF2-40B4-BE49-F238E27FC236}">
                <a16:creationId xmlns:a16="http://schemas.microsoft.com/office/drawing/2014/main" xmlns="" id="{9484F320-8882-4496-A028-E59CD8E6E533}"/>
              </a:ext>
            </a:extLst>
          </p:cNvPr>
          <p:cNvSpPr/>
          <p:nvPr/>
        </p:nvSpPr>
        <p:spPr>
          <a:xfrm>
            <a:off x="4810828" y="3634543"/>
            <a:ext cx="1873250" cy="391702"/>
          </a:xfrm>
          <a:prstGeom prst="rect">
            <a:avLst/>
          </a:prstGeom>
        </p:spPr>
        <p:txBody>
          <a:bodyPr lIns="73653" tIns="36826" rIns="73653" bIns="36826">
            <a:spAutoFit/>
          </a:bodyPr>
          <a:lstStyle/>
          <a:p>
            <a:pPr algn="ctr" defTabSz="685800">
              <a:lnSpc>
                <a:spcPct val="110000"/>
              </a:lnSpc>
              <a:defRPr/>
            </a:pPr>
            <a:r>
              <a:rPr lang="en-US" sz="975" b="1" dirty="0">
                <a:solidFill>
                  <a:prstClr val="black"/>
                </a:solidFill>
                <a:cs typeface="Calibri" pitchFamily="34" charset="0"/>
              </a:rPr>
              <a:t>(</a:t>
            </a:r>
            <a:r>
              <a:rPr lang="en-US" sz="975" b="1" dirty="0" err="1">
                <a:solidFill>
                  <a:prstClr val="black"/>
                </a:solidFill>
                <a:cs typeface="Calibri" pitchFamily="34" charset="0"/>
              </a:rPr>
              <a:t>Perbankan</a:t>
            </a:r>
            <a:r>
              <a:rPr lang="en-US" sz="975" b="1" dirty="0">
                <a:solidFill>
                  <a:prstClr val="black"/>
                </a:solidFill>
                <a:cs typeface="Calibri" pitchFamily="34" charset="0"/>
              </a:rPr>
              <a:t>, </a:t>
            </a:r>
            <a:r>
              <a:rPr lang="en-US" sz="975" b="1" dirty="0" err="1">
                <a:solidFill>
                  <a:prstClr val="black"/>
                </a:solidFill>
                <a:cs typeface="Calibri" pitchFamily="34" charset="0"/>
              </a:rPr>
              <a:t>Parkir</a:t>
            </a:r>
            <a:r>
              <a:rPr lang="en-US" sz="975" b="1" dirty="0">
                <a:solidFill>
                  <a:prstClr val="black"/>
                </a:solidFill>
                <a:cs typeface="Calibri" pitchFamily="34" charset="0"/>
              </a:rPr>
              <a:t>, Toilet &amp; </a:t>
            </a:r>
            <a:r>
              <a:rPr lang="en-US" sz="975" b="1" dirty="0" err="1">
                <a:solidFill>
                  <a:prstClr val="black"/>
                </a:solidFill>
                <a:cs typeface="Calibri" pitchFamily="34" charset="0"/>
              </a:rPr>
              <a:t>Rumah</a:t>
            </a:r>
            <a:r>
              <a:rPr lang="en-US" sz="975" b="1" dirty="0">
                <a:solidFill>
                  <a:prstClr val="black"/>
                </a:solidFill>
                <a:cs typeface="Calibri" pitchFamily="34" charset="0"/>
              </a:rPr>
              <a:t> </a:t>
            </a:r>
            <a:r>
              <a:rPr lang="en-US" sz="975" b="1" dirty="0" err="1">
                <a:solidFill>
                  <a:prstClr val="black"/>
                </a:solidFill>
                <a:cs typeface="Calibri" pitchFamily="34" charset="0"/>
              </a:rPr>
              <a:t>Sakit</a:t>
            </a:r>
            <a:r>
              <a:rPr lang="en-US" sz="975" b="1" dirty="0">
                <a:solidFill>
                  <a:prstClr val="black"/>
                </a:solidFill>
                <a:cs typeface="Calibri" pitchFamily="34" charset="0"/>
              </a:rPr>
              <a:t>)</a:t>
            </a:r>
          </a:p>
        </p:txBody>
      </p:sp>
      <p:sp>
        <p:nvSpPr>
          <p:cNvPr id="70" name="Rectangle 69">
            <a:extLst>
              <a:ext uri="{FF2B5EF4-FFF2-40B4-BE49-F238E27FC236}">
                <a16:creationId xmlns:a16="http://schemas.microsoft.com/office/drawing/2014/main" xmlns="" id="{4A998E3C-1E8C-41E7-B441-86BA610F981C}"/>
              </a:ext>
            </a:extLst>
          </p:cNvPr>
          <p:cNvSpPr/>
          <p:nvPr/>
        </p:nvSpPr>
        <p:spPr>
          <a:xfrm>
            <a:off x="6539615" y="3634543"/>
            <a:ext cx="1944687" cy="391702"/>
          </a:xfrm>
          <a:prstGeom prst="rect">
            <a:avLst/>
          </a:prstGeom>
        </p:spPr>
        <p:txBody>
          <a:bodyPr lIns="73653" tIns="36826" rIns="73653" bIns="36826">
            <a:spAutoFit/>
          </a:bodyPr>
          <a:lstStyle/>
          <a:p>
            <a:pPr algn="ctr" defTabSz="685800">
              <a:lnSpc>
                <a:spcPct val="110000"/>
              </a:lnSpc>
              <a:defRPr/>
            </a:pPr>
            <a:r>
              <a:rPr lang="en-US" sz="975" b="1" dirty="0">
                <a:solidFill>
                  <a:prstClr val="black"/>
                </a:solidFill>
                <a:cs typeface="Calibri" pitchFamily="34" charset="0"/>
              </a:rPr>
              <a:t>(</a:t>
            </a:r>
            <a:r>
              <a:rPr lang="en-US" sz="975" b="1" dirty="0" err="1">
                <a:solidFill>
                  <a:prstClr val="black"/>
                </a:solidFill>
                <a:cs typeface="Calibri" pitchFamily="34" charset="0"/>
              </a:rPr>
              <a:t>Akomodasi</a:t>
            </a:r>
            <a:r>
              <a:rPr lang="en-US" sz="975" b="1" dirty="0">
                <a:solidFill>
                  <a:prstClr val="black"/>
                </a:solidFill>
                <a:cs typeface="Calibri" pitchFamily="34" charset="0"/>
              </a:rPr>
              <a:t>, </a:t>
            </a:r>
            <a:r>
              <a:rPr lang="en-US" sz="975" b="1" dirty="0" err="1">
                <a:solidFill>
                  <a:prstClr val="black"/>
                </a:solidFill>
                <a:cs typeface="Calibri" pitchFamily="34" charset="0"/>
              </a:rPr>
              <a:t>Restoran</a:t>
            </a:r>
            <a:r>
              <a:rPr lang="en-US" sz="975" b="1" dirty="0">
                <a:solidFill>
                  <a:prstClr val="black"/>
                </a:solidFill>
                <a:cs typeface="Calibri" pitchFamily="34" charset="0"/>
              </a:rPr>
              <a:t> , TIC &amp; Souvenir)</a:t>
            </a:r>
          </a:p>
        </p:txBody>
      </p:sp>
      <p:pic>
        <p:nvPicPr>
          <p:cNvPr id="71" name="Picture 70" descr="PLN.jpg">
            <a:extLst>
              <a:ext uri="{FF2B5EF4-FFF2-40B4-BE49-F238E27FC236}">
                <a16:creationId xmlns:a16="http://schemas.microsoft.com/office/drawing/2014/main" xmlns="" id="{22F0EB40-91F6-4FD3-A050-1E2D82B3362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67727" y="4011970"/>
            <a:ext cx="935038" cy="853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71" descr="%3D%3Futf-8%3FB%3FTE9HTyBQREFNIGNvcHkuanBn%3F%3D-741552.jpeg">
            <a:extLst>
              <a:ext uri="{FF2B5EF4-FFF2-40B4-BE49-F238E27FC236}">
                <a16:creationId xmlns:a16="http://schemas.microsoft.com/office/drawing/2014/main" xmlns="" id="{D11A250D-4ECC-4C19-8CC1-D53C139FB4A4}"/>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763078" y="4011970"/>
            <a:ext cx="1008063" cy="853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72" descr="06286c_97e5fb5570783d1c23e28b0f99164239.jpg_srb_p_811_539_75_22_0.50_1.20_0-300x200.jpg">
            <a:extLst>
              <a:ext uri="{FF2B5EF4-FFF2-40B4-BE49-F238E27FC236}">
                <a16:creationId xmlns:a16="http://schemas.microsoft.com/office/drawing/2014/main" xmlns="" id="{3C1117C8-244F-4B18-B5C6-ED32A3AC958C}"/>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561839" y="4011970"/>
            <a:ext cx="1152525" cy="853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73" descr="20121224atm bri (detik com) b.jpg">
            <a:extLst>
              <a:ext uri="{FF2B5EF4-FFF2-40B4-BE49-F238E27FC236}">
                <a16:creationId xmlns:a16="http://schemas.microsoft.com/office/drawing/2014/main" xmlns="" id="{A72AC9F9-D0FA-4E1B-84C5-3DAD8CE9718F}"/>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766377" y="4011970"/>
            <a:ext cx="1785938" cy="853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74" descr="casa-nemo.jpg">
            <a:extLst>
              <a:ext uri="{FF2B5EF4-FFF2-40B4-BE49-F238E27FC236}">
                <a16:creationId xmlns:a16="http://schemas.microsoft.com/office/drawing/2014/main" xmlns="" id="{316C7B91-1043-408F-9C42-DD11FDD7B4A7}"/>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692140" y="4011970"/>
            <a:ext cx="1042987" cy="853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6" name="Straight Connector 75">
            <a:extLst>
              <a:ext uri="{FF2B5EF4-FFF2-40B4-BE49-F238E27FC236}">
                <a16:creationId xmlns:a16="http://schemas.microsoft.com/office/drawing/2014/main" xmlns="" id="{EFDA98EC-BE45-4F08-9E4E-DD53B1334166}"/>
              </a:ext>
            </a:extLst>
          </p:cNvPr>
          <p:cNvCxnSpPr/>
          <p:nvPr/>
        </p:nvCxnSpPr>
        <p:spPr>
          <a:xfrm>
            <a:off x="217958" y="1808046"/>
            <a:ext cx="8533923"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0ACF214C-B687-4D07-9EA5-5E8DB7A5FA30}"/>
              </a:ext>
            </a:extLst>
          </p:cNvPr>
          <p:cNvCxnSpPr/>
          <p:nvPr/>
        </p:nvCxnSpPr>
        <p:spPr>
          <a:xfrm>
            <a:off x="217958" y="3406508"/>
            <a:ext cx="8533923"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xmlns="" id="{56698B03-C1CD-4D3C-A4E0-8266649594FA}"/>
              </a:ext>
            </a:extLst>
          </p:cNvPr>
          <p:cNvSpPr txBox="1"/>
          <p:nvPr/>
        </p:nvSpPr>
        <p:spPr>
          <a:xfrm>
            <a:off x="3378404" y="520834"/>
            <a:ext cx="554305" cy="282120"/>
          </a:xfrm>
          <a:prstGeom prst="rect">
            <a:avLst/>
          </a:prstGeom>
          <a:noFill/>
        </p:spPr>
        <p:txBody>
          <a:bodyPr wrap="none" lIns="73653" tIns="36826" rIns="73653" bIns="36826">
            <a:spAutoFit/>
          </a:bodyPr>
          <a:lstStyle/>
          <a:p>
            <a:pPr defTabSz="685800">
              <a:defRPr/>
            </a:pPr>
            <a:r>
              <a:rPr lang="en-US" sz="1350" b="1" dirty="0">
                <a:solidFill>
                  <a:prstClr val="black"/>
                </a:solidFill>
                <a:latin typeface="Calibri Light"/>
                <a:cs typeface="Chalkduster"/>
              </a:rPr>
              <a:t>ALAM</a:t>
            </a:r>
          </a:p>
        </p:txBody>
      </p:sp>
      <p:pic>
        <p:nvPicPr>
          <p:cNvPr id="79" name="Picture 78" descr="DSC_9426.jpg">
            <a:extLst>
              <a:ext uri="{FF2B5EF4-FFF2-40B4-BE49-F238E27FC236}">
                <a16:creationId xmlns:a16="http://schemas.microsoft.com/office/drawing/2014/main" xmlns="" id="{DE8D5E81-49E4-4783-B5B3-0ECC9FD1C0A7}"/>
              </a:ext>
            </a:extLst>
          </p:cNvPr>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883853" y="810651"/>
            <a:ext cx="2016124" cy="927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0" name="Group 79">
            <a:extLst>
              <a:ext uri="{FF2B5EF4-FFF2-40B4-BE49-F238E27FC236}">
                <a16:creationId xmlns:a16="http://schemas.microsoft.com/office/drawing/2014/main" xmlns="" id="{F20C7A69-FBB3-4531-A8A7-BF143A231F34}"/>
              </a:ext>
            </a:extLst>
          </p:cNvPr>
          <p:cNvGrpSpPr/>
          <p:nvPr/>
        </p:nvGrpSpPr>
        <p:grpSpPr>
          <a:xfrm>
            <a:off x="217958" y="787190"/>
            <a:ext cx="2376485" cy="974042"/>
            <a:chOff x="4295597" y="2604221"/>
            <a:chExt cx="1998099" cy="1650645"/>
          </a:xfrm>
        </p:grpSpPr>
        <p:sp>
          <p:nvSpPr>
            <p:cNvPr id="81" name="Arrow: Notched Right 39">
              <a:extLst>
                <a:ext uri="{FF2B5EF4-FFF2-40B4-BE49-F238E27FC236}">
                  <a16:creationId xmlns:a16="http://schemas.microsoft.com/office/drawing/2014/main" xmlns="" id="{89A8A378-DDA3-44DA-A2F6-450B8BCCE01D}"/>
                </a:ext>
              </a:extLst>
            </p:cNvPr>
            <p:cNvSpPr/>
            <p:nvPr/>
          </p:nvSpPr>
          <p:spPr>
            <a:xfrm>
              <a:off x="4295597" y="2604221"/>
              <a:ext cx="1998099" cy="1650645"/>
            </a:xfrm>
            <a:prstGeom prst="notchedRightArrow">
              <a:avLst>
                <a:gd name="adj1" fmla="val 63493"/>
                <a:gd name="adj2" fmla="val 45174"/>
              </a:avLst>
            </a:prstGeom>
            <a:gradFill>
              <a:gsLst>
                <a:gs pos="0">
                  <a:srgbClr val="AA1BE3"/>
                </a:gs>
                <a:gs pos="100000">
                  <a:srgbClr val="AA1BE3">
                    <a:lumMod val="75000"/>
                  </a:srgbClr>
                </a:gs>
              </a:gsLst>
              <a:lin ang="0" scaled="0"/>
            </a:gradFill>
            <a:ln w="12700" cap="flat" cmpd="sng" algn="ctr">
              <a:noFill/>
              <a:prstDash val="solid"/>
              <a:miter lim="800000"/>
            </a:ln>
            <a:effectLst>
              <a:outerShdw blurRad="1270000" dist="762000" sx="56000" sy="56000" algn="l" rotWithShape="0">
                <a:sysClr val="window" lastClr="FFFFFF">
                  <a:lumMod val="50000"/>
                  <a:alpha val="40000"/>
                </a:sysClr>
              </a:outerShdw>
            </a:effectLst>
          </p:spPr>
          <p:txBody>
            <a:bodyPr rtlCol="0" anchor="ctr"/>
            <a:lstStyle/>
            <a:p>
              <a:pPr algn="ctr" defTabSz="685800">
                <a:defRPr/>
              </a:pPr>
              <a:endParaRPr lang="id-ID" sz="844" kern="0">
                <a:solidFill>
                  <a:sysClr val="window" lastClr="FFFFFF"/>
                </a:solidFill>
              </a:endParaRPr>
            </a:p>
          </p:txBody>
        </p:sp>
        <p:sp>
          <p:nvSpPr>
            <p:cNvPr id="82" name="Rectangle 81">
              <a:extLst>
                <a:ext uri="{FF2B5EF4-FFF2-40B4-BE49-F238E27FC236}">
                  <a16:creationId xmlns:a16="http://schemas.microsoft.com/office/drawing/2014/main" xmlns="" id="{7CF599AD-A35E-4716-9892-C1D98F6FBC7A}"/>
                </a:ext>
              </a:extLst>
            </p:cNvPr>
            <p:cNvSpPr/>
            <p:nvPr/>
          </p:nvSpPr>
          <p:spPr>
            <a:xfrm>
              <a:off x="4643821" y="3158866"/>
              <a:ext cx="1314651" cy="1095295"/>
            </a:xfrm>
            <a:prstGeom prst="rect">
              <a:avLst/>
            </a:prstGeom>
          </p:spPr>
          <p:txBody>
            <a:bodyPr wrap="square">
              <a:spAutoFit/>
            </a:bodyPr>
            <a:lstStyle/>
            <a:p>
              <a:pPr defTabSz="685800"/>
              <a:r>
                <a:rPr lang="en-US" sz="1800" kern="0" dirty="0">
                  <a:solidFill>
                    <a:sysClr val="window" lastClr="FFFFFF"/>
                  </a:solidFill>
                  <a:latin typeface="Aller Bold" panose="02000803040000020004" pitchFamily="2" charset="0"/>
                  <a:cs typeface="Segoe UI" panose="020B0502040204020203" pitchFamily="34" charset="0"/>
                </a:rPr>
                <a:t>ATRAKSI</a:t>
              </a:r>
            </a:p>
            <a:p>
              <a:pPr defTabSz="685800">
                <a:defRPr/>
              </a:pPr>
              <a:endParaRPr lang="en-US" sz="1800" kern="0" dirty="0">
                <a:solidFill>
                  <a:sysClr val="window" lastClr="FFFFFF"/>
                </a:solidFill>
                <a:latin typeface="Aller Bold" panose="02000803040000020004" pitchFamily="2" charset="0"/>
                <a:cs typeface="Segoe UI" panose="020B0502040204020203" pitchFamily="34" charset="0"/>
              </a:endParaRPr>
            </a:p>
          </p:txBody>
        </p:sp>
      </p:grpSp>
      <p:grpSp>
        <p:nvGrpSpPr>
          <p:cNvPr id="83" name="Group 82">
            <a:extLst>
              <a:ext uri="{FF2B5EF4-FFF2-40B4-BE49-F238E27FC236}">
                <a16:creationId xmlns:a16="http://schemas.microsoft.com/office/drawing/2014/main" xmlns="" id="{FFB23C94-C01E-48FC-9F99-5538BA140BC8}"/>
              </a:ext>
            </a:extLst>
          </p:cNvPr>
          <p:cNvGrpSpPr/>
          <p:nvPr/>
        </p:nvGrpSpPr>
        <p:grpSpPr>
          <a:xfrm>
            <a:off x="275340" y="2241577"/>
            <a:ext cx="2376485" cy="957007"/>
            <a:chOff x="5898304" y="2604221"/>
            <a:chExt cx="1998099" cy="1650645"/>
          </a:xfrm>
        </p:grpSpPr>
        <p:sp>
          <p:nvSpPr>
            <p:cNvPr id="84" name="Arrow: Notched Right 83">
              <a:extLst>
                <a:ext uri="{FF2B5EF4-FFF2-40B4-BE49-F238E27FC236}">
                  <a16:creationId xmlns:a16="http://schemas.microsoft.com/office/drawing/2014/main" xmlns="" id="{C919321E-7164-4896-B655-B84EDC871E7E}"/>
                </a:ext>
              </a:extLst>
            </p:cNvPr>
            <p:cNvSpPr/>
            <p:nvPr/>
          </p:nvSpPr>
          <p:spPr>
            <a:xfrm>
              <a:off x="5898304" y="2604221"/>
              <a:ext cx="1998099" cy="1650645"/>
            </a:xfrm>
            <a:prstGeom prst="notchedRightArrow">
              <a:avLst>
                <a:gd name="adj1" fmla="val 63493"/>
                <a:gd name="adj2" fmla="val 45174"/>
              </a:avLst>
            </a:prstGeom>
            <a:gradFill>
              <a:gsLst>
                <a:gs pos="0">
                  <a:srgbClr val="E717CE"/>
                </a:gs>
                <a:gs pos="100000">
                  <a:srgbClr val="E717CE">
                    <a:lumMod val="75000"/>
                  </a:srgbClr>
                </a:gs>
              </a:gsLst>
              <a:lin ang="0" scaled="0"/>
            </a:gradFill>
            <a:ln w="12700" cap="flat" cmpd="sng" algn="ctr">
              <a:noFill/>
              <a:prstDash val="solid"/>
              <a:miter lim="800000"/>
            </a:ln>
            <a:effectLst>
              <a:outerShdw blurRad="1270000" dist="762000" sx="56000" sy="56000" algn="l" rotWithShape="0">
                <a:sysClr val="window" lastClr="FFFFFF">
                  <a:lumMod val="50000"/>
                  <a:alpha val="40000"/>
                </a:sysClr>
              </a:outerShdw>
            </a:effectLst>
          </p:spPr>
          <p:txBody>
            <a:bodyPr rtlCol="0" anchor="ctr"/>
            <a:lstStyle/>
            <a:p>
              <a:pPr algn="ctr" defTabSz="685800">
                <a:defRPr/>
              </a:pPr>
              <a:endParaRPr lang="id-ID" sz="844" kern="0">
                <a:solidFill>
                  <a:sysClr val="window" lastClr="FFFFFF"/>
                </a:solidFill>
              </a:endParaRPr>
            </a:p>
          </p:txBody>
        </p:sp>
        <p:sp>
          <p:nvSpPr>
            <p:cNvPr id="85" name="Rectangle 84">
              <a:extLst>
                <a:ext uri="{FF2B5EF4-FFF2-40B4-BE49-F238E27FC236}">
                  <a16:creationId xmlns:a16="http://schemas.microsoft.com/office/drawing/2014/main" xmlns="" id="{2A715E65-F82D-4B63-B010-053EB01C7AD0}"/>
                </a:ext>
              </a:extLst>
            </p:cNvPr>
            <p:cNvSpPr/>
            <p:nvPr/>
          </p:nvSpPr>
          <p:spPr>
            <a:xfrm>
              <a:off x="6078132" y="3097489"/>
              <a:ext cx="1737515" cy="1114791"/>
            </a:xfrm>
            <a:prstGeom prst="rect">
              <a:avLst/>
            </a:prstGeom>
          </p:spPr>
          <p:txBody>
            <a:bodyPr wrap="square">
              <a:spAutoFit/>
            </a:bodyPr>
            <a:lstStyle/>
            <a:p>
              <a:pPr defTabSz="685800"/>
              <a:r>
                <a:rPr lang="en-US" sz="1800" kern="0" dirty="0">
                  <a:solidFill>
                    <a:sysClr val="window" lastClr="FFFFFF"/>
                  </a:solidFill>
                  <a:latin typeface="Aller Bold" panose="02000803040000020004" pitchFamily="2" charset="0"/>
                  <a:cs typeface="Segoe UI" panose="020B0502040204020203" pitchFamily="34" charset="0"/>
                </a:rPr>
                <a:t>AKSESIBILITAS</a:t>
              </a:r>
            </a:p>
            <a:p>
              <a:pPr defTabSz="685800">
                <a:defRPr/>
              </a:pPr>
              <a:endParaRPr lang="en-US" sz="1800" kern="0" dirty="0">
                <a:solidFill>
                  <a:sysClr val="window" lastClr="FFFFFF"/>
                </a:solidFill>
                <a:latin typeface="Aller Bold" panose="02000803040000020004" pitchFamily="2" charset="0"/>
                <a:cs typeface="Segoe UI" panose="020B0502040204020203" pitchFamily="34" charset="0"/>
              </a:endParaRPr>
            </a:p>
          </p:txBody>
        </p:sp>
      </p:grpSp>
      <p:grpSp>
        <p:nvGrpSpPr>
          <p:cNvPr id="86" name="Group 85">
            <a:extLst>
              <a:ext uri="{FF2B5EF4-FFF2-40B4-BE49-F238E27FC236}">
                <a16:creationId xmlns:a16="http://schemas.microsoft.com/office/drawing/2014/main" xmlns="" id="{3E6AE8A4-F145-40C4-8B54-764B761098E2}"/>
              </a:ext>
            </a:extLst>
          </p:cNvPr>
          <p:cNvGrpSpPr/>
          <p:nvPr/>
        </p:nvGrpSpPr>
        <p:grpSpPr>
          <a:xfrm>
            <a:off x="275340" y="3568966"/>
            <a:ext cx="2376485" cy="957007"/>
            <a:chOff x="7501011" y="2604221"/>
            <a:chExt cx="1998099" cy="1650645"/>
          </a:xfrm>
        </p:grpSpPr>
        <p:sp>
          <p:nvSpPr>
            <p:cNvPr id="87" name="Arrow: Notched Right 49">
              <a:extLst>
                <a:ext uri="{FF2B5EF4-FFF2-40B4-BE49-F238E27FC236}">
                  <a16:creationId xmlns:a16="http://schemas.microsoft.com/office/drawing/2014/main" xmlns="" id="{08814C3E-C95D-42E7-9C66-8B4327A96126}"/>
                </a:ext>
              </a:extLst>
            </p:cNvPr>
            <p:cNvSpPr/>
            <p:nvPr/>
          </p:nvSpPr>
          <p:spPr>
            <a:xfrm>
              <a:off x="7501011" y="2604221"/>
              <a:ext cx="1998099" cy="1650645"/>
            </a:xfrm>
            <a:prstGeom prst="notchedRightArrow">
              <a:avLst>
                <a:gd name="adj1" fmla="val 63493"/>
                <a:gd name="adj2" fmla="val 45174"/>
              </a:avLst>
            </a:prstGeom>
            <a:gradFill>
              <a:gsLst>
                <a:gs pos="0">
                  <a:srgbClr val="F94994"/>
                </a:gs>
                <a:gs pos="100000">
                  <a:srgbClr val="F94994">
                    <a:lumMod val="75000"/>
                  </a:srgbClr>
                </a:gs>
              </a:gsLst>
              <a:lin ang="0" scaled="0"/>
            </a:gradFill>
            <a:ln w="12700" cap="flat" cmpd="sng" algn="ctr">
              <a:noFill/>
              <a:prstDash val="solid"/>
              <a:miter lim="800000"/>
            </a:ln>
            <a:effectLst>
              <a:outerShdw blurRad="1270000" dist="762000" sx="56000" sy="56000" algn="l" rotWithShape="0">
                <a:sysClr val="window" lastClr="FFFFFF">
                  <a:lumMod val="50000"/>
                  <a:alpha val="40000"/>
                </a:sysClr>
              </a:outerShdw>
            </a:effectLst>
          </p:spPr>
          <p:txBody>
            <a:bodyPr rtlCol="0" anchor="ctr"/>
            <a:lstStyle/>
            <a:p>
              <a:pPr algn="ctr" defTabSz="685800">
                <a:defRPr/>
              </a:pPr>
              <a:endParaRPr lang="id-ID" sz="844" kern="0">
                <a:solidFill>
                  <a:sysClr val="window" lastClr="FFFFFF"/>
                </a:solidFill>
              </a:endParaRPr>
            </a:p>
          </p:txBody>
        </p:sp>
        <p:sp>
          <p:nvSpPr>
            <p:cNvPr id="88" name="Rectangle 87">
              <a:extLst>
                <a:ext uri="{FF2B5EF4-FFF2-40B4-BE49-F238E27FC236}">
                  <a16:creationId xmlns:a16="http://schemas.microsoft.com/office/drawing/2014/main" xmlns="" id="{F07967A5-BE0B-40DC-81EC-BBF5CAA136F4}"/>
                </a:ext>
              </a:extLst>
            </p:cNvPr>
            <p:cNvSpPr/>
            <p:nvPr/>
          </p:nvSpPr>
          <p:spPr>
            <a:xfrm>
              <a:off x="7913175" y="3126368"/>
              <a:ext cx="1258277" cy="637024"/>
            </a:xfrm>
            <a:prstGeom prst="rect">
              <a:avLst/>
            </a:prstGeom>
          </p:spPr>
          <p:txBody>
            <a:bodyPr wrap="square">
              <a:spAutoFit/>
            </a:bodyPr>
            <a:lstStyle/>
            <a:p>
              <a:pPr defTabSz="685800">
                <a:defRPr/>
              </a:pPr>
              <a:r>
                <a:rPr lang="en-US" sz="1800" kern="0" dirty="0">
                  <a:solidFill>
                    <a:sysClr val="window" lastClr="FFFFFF"/>
                  </a:solidFill>
                  <a:latin typeface="Aller Bold" panose="02000803040000020004" pitchFamily="2" charset="0"/>
                  <a:cs typeface="Segoe UI" panose="020B0502040204020203" pitchFamily="34" charset="0"/>
                </a:rPr>
                <a:t>AMENITAS</a:t>
              </a:r>
            </a:p>
          </p:txBody>
        </p:sp>
      </p:grpSp>
    </p:spTree>
    <p:extLst>
      <p:ext uri="{BB962C8B-B14F-4D97-AF65-F5344CB8AC3E}">
        <p14:creationId xmlns:p14="http://schemas.microsoft.com/office/powerpoint/2010/main" val="412232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par>
                                <p:cTn id="8" presetID="22" presetClass="entr" presetSubtype="8" fill="hold" nodeType="withEffect">
                                  <p:stCondLst>
                                    <p:cond delay="1250"/>
                                  </p:stCondLst>
                                  <p:childTnLst>
                                    <p:set>
                                      <p:cBhvr>
                                        <p:cTn id="9" dur="1" fill="hold">
                                          <p:stCondLst>
                                            <p:cond delay="0"/>
                                          </p:stCondLst>
                                        </p:cTn>
                                        <p:tgtEl>
                                          <p:spTgt spid="83"/>
                                        </p:tgtEl>
                                        <p:attrNameLst>
                                          <p:attrName>style.visibility</p:attrName>
                                        </p:attrNameLst>
                                      </p:cBhvr>
                                      <p:to>
                                        <p:strVal val="visible"/>
                                      </p:to>
                                    </p:set>
                                    <p:animEffect transition="in" filter="wipe(left)">
                                      <p:cBhvr>
                                        <p:cTn id="10" dur="500"/>
                                        <p:tgtEl>
                                          <p:spTgt spid="83"/>
                                        </p:tgtEl>
                                      </p:cBhvr>
                                    </p:animEffect>
                                  </p:childTnLst>
                                </p:cTn>
                              </p:par>
                              <p:par>
                                <p:cTn id="11" presetID="22" presetClass="entr" presetSubtype="8" fill="hold" nodeType="withEffect">
                                  <p:stCondLst>
                                    <p:cond delay="1500"/>
                                  </p:stCondLst>
                                  <p:childTnLst>
                                    <p:set>
                                      <p:cBhvr>
                                        <p:cTn id="12" dur="1" fill="hold">
                                          <p:stCondLst>
                                            <p:cond delay="0"/>
                                          </p:stCondLst>
                                        </p:cTn>
                                        <p:tgtEl>
                                          <p:spTgt spid="86"/>
                                        </p:tgtEl>
                                        <p:attrNameLst>
                                          <p:attrName>style.visibility</p:attrName>
                                        </p:attrNameLst>
                                      </p:cBhvr>
                                      <p:to>
                                        <p:strVal val="visible"/>
                                      </p:to>
                                    </p:set>
                                    <p:animEffect transition="in" filter="wipe(left)">
                                      <p:cBhvr>
                                        <p:cTn id="1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82AA7ABE-C61D-4219-A952-B2FF9800A23F}"/>
              </a:ext>
            </a:extLst>
          </p:cNvPr>
          <p:cNvSpPr>
            <a:spLocks noGrp="1"/>
          </p:cNvSpPr>
          <p:nvPr>
            <p:ph type="sldNum" sz="quarter" idx="10"/>
          </p:nvPr>
        </p:nvSpPr>
        <p:spPr/>
        <p:txBody>
          <a:bodyPr/>
          <a:lstStyle/>
          <a:p>
            <a:pPr>
              <a:defRPr/>
            </a:pPr>
            <a:fld id="{70ADE3BD-14F6-E248-81BB-AD56D6E7C095}" type="slidenum">
              <a:rPr lang="id-ID" smtClean="0"/>
              <a:pPr>
                <a:defRPr/>
              </a:pPr>
              <a:t>43</a:t>
            </a:fld>
            <a:endParaRPr lang="id-ID"/>
          </a:p>
        </p:txBody>
      </p:sp>
      <p:sp>
        <p:nvSpPr>
          <p:cNvPr id="5" name="Slide Number Placeholder 3">
            <a:extLst>
              <a:ext uri="{FF2B5EF4-FFF2-40B4-BE49-F238E27FC236}">
                <a16:creationId xmlns:a16="http://schemas.microsoft.com/office/drawing/2014/main" xmlns="" id="{30F4230A-75F1-4FE2-917C-3AC18BCB20D9}"/>
              </a:ext>
            </a:extLst>
          </p:cNvPr>
          <p:cNvSpPr txBox="1">
            <a:spLocks/>
          </p:cNvSpPr>
          <p:nvPr/>
        </p:nvSpPr>
        <p:spPr>
          <a:xfrm>
            <a:off x="7991816" y="4557713"/>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43</a:t>
            </a:fld>
            <a:endParaRPr lang="en-US" dirty="0"/>
          </a:p>
        </p:txBody>
      </p:sp>
      <p:sp>
        <p:nvSpPr>
          <p:cNvPr id="6" name="TextBox 2">
            <a:extLst>
              <a:ext uri="{FF2B5EF4-FFF2-40B4-BE49-F238E27FC236}">
                <a16:creationId xmlns:a16="http://schemas.microsoft.com/office/drawing/2014/main" xmlns="" id="{85C993E5-773D-457D-8D64-D576A8321027}"/>
              </a:ext>
            </a:extLst>
          </p:cNvPr>
          <p:cNvSpPr txBox="1">
            <a:spLocks noChangeArrowheads="1"/>
          </p:cNvSpPr>
          <p:nvPr/>
        </p:nvSpPr>
        <p:spPr bwMode="auto">
          <a:xfrm>
            <a:off x="-29353" y="86764"/>
            <a:ext cx="3853399"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algn="ctr" defTabSz="693449" eaLnBrk="1" hangingPunct="1">
              <a:defRPr/>
            </a:pPr>
            <a:r>
              <a:rPr lang="id-ID" sz="1800" b="1" dirty="0">
                <a:solidFill>
                  <a:schemeClr val="bg1"/>
                </a:solidFill>
                <a:latin typeface="Arial Black" charset="0"/>
              </a:rPr>
              <a:t>CREATING</a:t>
            </a:r>
            <a:r>
              <a:rPr lang="en-US" sz="1800" b="1" dirty="0">
                <a:solidFill>
                  <a:schemeClr val="bg1"/>
                </a:solidFill>
                <a:latin typeface="Arial Black" charset="0"/>
              </a:rPr>
              <a:t> “10 </a:t>
            </a:r>
            <a:r>
              <a:rPr lang="id-ID" sz="1800" b="1" dirty="0">
                <a:solidFill>
                  <a:schemeClr val="bg1"/>
                </a:solidFill>
                <a:latin typeface="Arial Black" charset="0"/>
              </a:rPr>
              <a:t>NEW BALI</a:t>
            </a:r>
            <a:r>
              <a:rPr lang="en-US" sz="1800" b="1" dirty="0">
                <a:solidFill>
                  <a:schemeClr val="bg1"/>
                </a:solidFill>
                <a:latin typeface="Arial Black" charset="0"/>
              </a:rPr>
              <a:t>”</a:t>
            </a:r>
            <a:endParaRPr lang="id-ID" sz="1800" b="1" dirty="0">
              <a:solidFill>
                <a:schemeClr val="bg1"/>
              </a:solidFill>
              <a:latin typeface="Arial Black" charset="0"/>
            </a:endParaRPr>
          </a:p>
        </p:txBody>
      </p:sp>
      <p:pic>
        <p:nvPicPr>
          <p:cNvPr id="7" name="Picture 4">
            <a:extLst>
              <a:ext uri="{FF2B5EF4-FFF2-40B4-BE49-F238E27FC236}">
                <a16:creationId xmlns:a16="http://schemas.microsoft.com/office/drawing/2014/main" xmlns="" id="{938F09FE-90C2-45C2-A9EA-01A49D819E9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53400" y="53992"/>
            <a:ext cx="287813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5">
            <a:extLst>
              <a:ext uri="{FF2B5EF4-FFF2-40B4-BE49-F238E27FC236}">
                <a16:creationId xmlns:a16="http://schemas.microsoft.com/office/drawing/2014/main" xmlns="" id="{B6A4C4AA-C4F4-48EF-8315-9465907E0743}"/>
              </a:ext>
            </a:extLst>
          </p:cNvPr>
          <p:cNvSpPr txBox="1">
            <a:spLocks noChangeArrowheads="1"/>
          </p:cNvSpPr>
          <p:nvPr/>
        </p:nvSpPr>
        <p:spPr bwMode="auto">
          <a:xfrm>
            <a:off x="3997858" y="982663"/>
            <a:ext cx="1648516"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id-ID" sz="1050" b="1" dirty="0">
                <a:solidFill>
                  <a:srgbClr val="FFFFFF"/>
                </a:solidFill>
                <a:latin typeface="Calibri" charset="0"/>
              </a:rPr>
              <a:t>Lake </a:t>
            </a:r>
            <a:r>
              <a:rPr lang="en-NZ" sz="1050" b="1" dirty="0">
                <a:solidFill>
                  <a:srgbClr val="FFFFFF"/>
                </a:solidFill>
                <a:latin typeface="Calibri" charset="0"/>
              </a:rPr>
              <a:t>Toba</a:t>
            </a:r>
            <a:r>
              <a:rPr lang="id-ID" sz="1050" b="1" dirty="0">
                <a:solidFill>
                  <a:srgbClr val="FFFFFF"/>
                </a:solidFill>
                <a:latin typeface="Calibri" charset="0"/>
              </a:rPr>
              <a:t>, North Sumatera</a:t>
            </a:r>
            <a:endParaRPr lang="en-US" sz="1050" b="1" dirty="0">
              <a:solidFill>
                <a:srgbClr val="FFFFFF"/>
              </a:solidFill>
              <a:latin typeface="Calibri" charset="0"/>
            </a:endParaRPr>
          </a:p>
        </p:txBody>
      </p:sp>
      <p:pic>
        <p:nvPicPr>
          <p:cNvPr id="9" name="Picture 6" descr="http://www.belitungcakrawala.com/wp-content/uploads/2015/01/lengkuas-2.jpg">
            <a:extLst>
              <a:ext uri="{FF2B5EF4-FFF2-40B4-BE49-F238E27FC236}">
                <a16:creationId xmlns:a16="http://schemas.microsoft.com/office/drawing/2014/main" xmlns="" id="{BB28DA5F-F5CC-4B6C-8EF0-B898FB1E9B2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5442" y="1320277"/>
            <a:ext cx="2874963"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7">
            <a:extLst>
              <a:ext uri="{FF2B5EF4-FFF2-40B4-BE49-F238E27FC236}">
                <a16:creationId xmlns:a16="http://schemas.microsoft.com/office/drawing/2014/main" xmlns="" id="{468DB3A5-F81C-41DA-BDD7-BD767BC591DA}"/>
              </a:ext>
            </a:extLst>
          </p:cNvPr>
          <p:cNvSpPr txBox="1">
            <a:spLocks noChangeArrowheads="1"/>
          </p:cNvSpPr>
          <p:nvPr/>
        </p:nvSpPr>
        <p:spPr bwMode="auto">
          <a:xfrm>
            <a:off x="118623" y="2214040"/>
            <a:ext cx="1669355"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FFFFFF"/>
                </a:solidFill>
                <a:latin typeface="Calibri" charset="0"/>
              </a:rPr>
              <a:t>Tanjung</a:t>
            </a:r>
            <a:r>
              <a:rPr lang="en-NZ" sz="1050" b="1" dirty="0">
                <a:solidFill>
                  <a:srgbClr val="FFFFFF"/>
                </a:solidFill>
                <a:latin typeface="Calibri" charset="0"/>
              </a:rPr>
              <a:t> </a:t>
            </a:r>
            <a:r>
              <a:rPr lang="en-NZ" sz="1050" b="1" dirty="0" err="1">
                <a:solidFill>
                  <a:srgbClr val="FFFFFF"/>
                </a:solidFill>
                <a:latin typeface="Calibri" charset="0"/>
              </a:rPr>
              <a:t>Kelayang</a:t>
            </a:r>
            <a:r>
              <a:rPr lang="id-ID" sz="1050" b="1" dirty="0">
                <a:solidFill>
                  <a:srgbClr val="FFFFFF"/>
                </a:solidFill>
                <a:latin typeface="Calibri" charset="0"/>
              </a:rPr>
              <a:t>, Belitung </a:t>
            </a:r>
            <a:endParaRPr lang="en-US" sz="1050" b="1" dirty="0">
              <a:solidFill>
                <a:srgbClr val="FFFFFF"/>
              </a:solidFill>
              <a:latin typeface="Calibri" charset="0"/>
            </a:endParaRPr>
          </a:p>
        </p:txBody>
      </p:sp>
      <p:pic>
        <p:nvPicPr>
          <p:cNvPr id="11" name="Picture 8">
            <a:extLst>
              <a:ext uri="{FF2B5EF4-FFF2-40B4-BE49-F238E27FC236}">
                <a16:creationId xmlns:a16="http://schemas.microsoft.com/office/drawing/2014/main" xmlns="" id="{E710B206-CF9F-4DD8-8E1A-74691B4A22B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79307" y="1315514"/>
            <a:ext cx="2916237"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9">
            <a:extLst>
              <a:ext uri="{FF2B5EF4-FFF2-40B4-BE49-F238E27FC236}">
                <a16:creationId xmlns:a16="http://schemas.microsoft.com/office/drawing/2014/main" xmlns="" id="{A21E715A-7F9E-4ECA-A1D0-4D77E0C43DB0}"/>
              </a:ext>
            </a:extLst>
          </p:cNvPr>
          <p:cNvSpPr txBox="1">
            <a:spLocks noChangeArrowheads="1"/>
          </p:cNvSpPr>
          <p:nvPr/>
        </p:nvSpPr>
        <p:spPr bwMode="auto">
          <a:xfrm>
            <a:off x="3034865" y="2225152"/>
            <a:ext cx="1454552"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FFFFFF"/>
                </a:solidFill>
                <a:latin typeface="Calibri" charset="0"/>
              </a:rPr>
              <a:t>Tanjung</a:t>
            </a:r>
            <a:r>
              <a:rPr lang="en-NZ" sz="1050" b="1" dirty="0">
                <a:solidFill>
                  <a:srgbClr val="FFFFFF"/>
                </a:solidFill>
                <a:latin typeface="Calibri" charset="0"/>
              </a:rPr>
              <a:t> </a:t>
            </a:r>
            <a:r>
              <a:rPr lang="en-NZ" sz="1050" b="1" dirty="0" err="1">
                <a:solidFill>
                  <a:srgbClr val="FFFFFF"/>
                </a:solidFill>
                <a:latin typeface="Calibri" charset="0"/>
              </a:rPr>
              <a:t>Lesung</a:t>
            </a:r>
            <a:r>
              <a:rPr lang="id-ID" sz="1050" b="1" dirty="0">
                <a:solidFill>
                  <a:srgbClr val="FFFFFF"/>
                </a:solidFill>
                <a:latin typeface="Calibri" charset="0"/>
              </a:rPr>
              <a:t>, Banten</a:t>
            </a:r>
            <a:endParaRPr lang="en-US" sz="1050" b="1" dirty="0">
              <a:solidFill>
                <a:srgbClr val="FFFFFF"/>
              </a:solidFill>
              <a:latin typeface="Calibri" charset="0"/>
            </a:endParaRPr>
          </a:p>
        </p:txBody>
      </p:sp>
      <p:pic>
        <p:nvPicPr>
          <p:cNvPr id="13" name="Picture 2" descr="seribu-kecantikan-di-pulau-seribu-4">
            <a:extLst>
              <a:ext uri="{FF2B5EF4-FFF2-40B4-BE49-F238E27FC236}">
                <a16:creationId xmlns:a16="http://schemas.microsoft.com/office/drawing/2014/main" xmlns="" id="{988DC1A7-21B1-468E-BAAA-6D1F59A9678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87650" y="1318723"/>
            <a:ext cx="2879725"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1">
            <a:extLst>
              <a:ext uri="{FF2B5EF4-FFF2-40B4-BE49-F238E27FC236}">
                <a16:creationId xmlns:a16="http://schemas.microsoft.com/office/drawing/2014/main" xmlns="" id="{0E963F24-D2E6-4FE8-A500-695A1A023948}"/>
              </a:ext>
            </a:extLst>
          </p:cNvPr>
          <p:cNvSpPr txBox="1">
            <a:spLocks noChangeArrowheads="1"/>
          </p:cNvSpPr>
          <p:nvPr/>
        </p:nvSpPr>
        <p:spPr bwMode="auto">
          <a:xfrm>
            <a:off x="6057454" y="2214040"/>
            <a:ext cx="1573174"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0D0D0D"/>
                </a:solidFill>
                <a:latin typeface="Calibri" charset="0"/>
              </a:rPr>
              <a:t>Kepulauan</a:t>
            </a:r>
            <a:r>
              <a:rPr lang="en-NZ" sz="1050" b="1" dirty="0">
                <a:solidFill>
                  <a:srgbClr val="0D0D0D"/>
                </a:solidFill>
                <a:latin typeface="Calibri" charset="0"/>
              </a:rPr>
              <a:t> </a:t>
            </a:r>
            <a:r>
              <a:rPr lang="en-NZ" sz="1050" b="1" dirty="0" err="1">
                <a:solidFill>
                  <a:srgbClr val="0D0D0D"/>
                </a:solidFill>
                <a:latin typeface="Calibri" charset="0"/>
              </a:rPr>
              <a:t>Seribu</a:t>
            </a:r>
            <a:r>
              <a:rPr lang="id-ID" sz="1050" b="1" dirty="0">
                <a:solidFill>
                  <a:srgbClr val="0D0D0D"/>
                </a:solidFill>
                <a:latin typeface="Calibri" charset="0"/>
              </a:rPr>
              <a:t>, Jakarta</a:t>
            </a:r>
            <a:endParaRPr lang="en-US" sz="1050" b="1" dirty="0">
              <a:solidFill>
                <a:srgbClr val="0D0D0D"/>
              </a:solidFill>
              <a:latin typeface="Calibri" charset="0"/>
            </a:endParaRPr>
          </a:p>
        </p:txBody>
      </p:sp>
      <p:pic>
        <p:nvPicPr>
          <p:cNvPr id="15" name="Picture 12">
            <a:extLst>
              <a:ext uri="{FF2B5EF4-FFF2-40B4-BE49-F238E27FC236}">
                <a16:creationId xmlns:a16="http://schemas.microsoft.com/office/drawing/2014/main" xmlns="" id="{13DC24FF-FCF8-4D53-877F-EAA8F609840A}"/>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7504" y="2515667"/>
            <a:ext cx="2897187"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3">
            <a:extLst>
              <a:ext uri="{FF2B5EF4-FFF2-40B4-BE49-F238E27FC236}">
                <a16:creationId xmlns:a16="http://schemas.microsoft.com/office/drawing/2014/main" xmlns="" id="{4E7147D5-D1CC-402D-82EE-40C11D8A62C4}"/>
              </a:ext>
            </a:extLst>
          </p:cNvPr>
          <p:cNvSpPr txBox="1">
            <a:spLocks noChangeArrowheads="1"/>
          </p:cNvSpPr>
          <p:nvPr/>
        </p:nvSpPr>
        <p:spPr bwMode="auto">
          <a:xfrm>
            <a:off x="129732" y="3407839"/>
            <a:ext cx="1468980"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a:solidFill>
                  <a:srgbClr val="FFFFFF"/>
                </a:solidFill>
                <a:latin typeface="Calibri" charset="0"/>
              </a:rPr>
              <a:t>Borobudur</a:t>
            </a:r>
            <a:r>
              <a:rPr lang="id-ID" sz="1050" b="1" dirty="0">
                <a:solidFill>
                  <a:srgbClr val="FFFFFF"/>
                </a:solidFill>
                <a:latin typeface="Calibri" charset="0"/>
              </a:rPr>
              <a:t>, Central Java</a:t>
            </a:r>
            <a:endParaRPr lang="en-US" sz="1050" b="1" dirty="0">
              <a:solidFill>
                <a:srgbClr val="FFFFFF"/>
              </a:solidFill>
              <a:latin typeface="Calibri" charset="0"/>
            </a:endParaRPr>
          </a:p>
        </p:txBody>
      </p:sp>
      <p:pic>
        <p:nvPicPr>
          <p:cNvPr id="17" name="Picture 14" descr="D:\100CANON\IMG_5889.JPG">
            <a:extLst>
              <a:ext uri="{FF2B5EF4-FFF2-40B4-BE49-F238E27FC236}">
                <a16:creationId xmlns:a16="http://schemas.microsoft.com/office/drawing/2014/main" xmlns="" id="{FF0F447C-D872-4A72-85E2-8B03A9B195E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079307" y="2523604"/>
            <a:ext cx="2916237"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5">
            <a:extLst>
              <a:ext uri="{FF2B5EF4-FFF2-40B4-BE49-F238E27FC236}">
                <a16:creationId xmlns:a16="http://schemas.microsoft.com/office/drawing/2014/main" xmlns="" id="{3098D11A-3E47-4B6C-9B3A-D420400FF872}"/>
              </a:ext>
            </a:extLst>
          </p:cNvPr>
          <p:cNvSpPr txBox="1">
            <a:spLocks noChangeArrowheads="1"/>
          </p:cNvSpPr>
          <p:nvPr/>
        </p:nvSpPr>
        <p:spPr bwMode="auto">
          <a:xfrm>
            <a:off x="3065031" y="3409428"/>
            <a:ext cx="2009191"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FFFFFF"/>
                </a:solidFill>
                <a:latin typeface="Calibri" charset="0"/>
              </a:rPr>
              <a:t>Bromo</a:t>
            </a:r>
            <a:r>
              <a:rPr lang="en-NZ" sz="1050" b="1" dirty="0">
                <a:solidFill>
                  <a:srgbClr val="FFFFFF"/>
                </a:solidFill>
                <a:latin typeface="Calibri" charset="0"/>
              </a:rPr>
              <a:t> </a:t>
            </a:r>
            <a:r>
              <a:rPr lang="en-NZ" sz="1050" b="1" dirty="0" err="1">
                <a:solidFill>
                  <a:srgbClr val="FFFFFF"/>
                </a:solidFill>
                <a:latin typeface="Calibri" charset="0"/>
              </a:rPr>
              <a:t>Tengger</a:t>
            </a:r>
            <a:r>
              <a:rPr lang="en-NZ" sz="1050" b="1" dirty="0">
                <a:solidFill>
                  <a:srgbClr val="FFFFFF"/>
                </a:solidFill>
                <a:latin typeface="Calibri" charset="0"/>
              </a:rPr>
              <a:t> </a:t>
            </a:r>
            <a:r>
              <a:rPr lang="en-NZ" sz="1050" b="1" dirty="0" err="1">
                <a:solidFill>
                  <a:srgbClr val="FFFFFF"/>
                </a:solidFill>
                <a:latin typeface="Calibri" charset="0"/>
              </a:rPr>
              <a:t>Semeru</a:t>
            </a:r>
            <a:r>
              <a:rPr lang="id-ID" sz="1050" b="1" dirty="0">
                <a:solidFill>
                  <a:srgbClr val="FFFFFF"/>
                </a:solidFill>
                <a:latin typeface="Calibri" charset="0"/>
              </a:rPr>
              <a:t>, East Java</a:t>
            </a:r>
            <a:endParaRPr lang="en-US" sz="1050" b="1" dirty="0">
              <a:solidFill>
                <a:srgbClr val="FFFFFF"/>
              </a:solidFill>
              <a:latin typeface="Calibri" charset="0"/>
            </a:endParaRPr>
          </a:p>
        </p:txBody>
      </p:sp>
      <p:pic>
        <p:nvPicPr>
          <p:cNvPr id="19" name="Picture 16" descr="C:\Users\Yudi\Downloads\pantai seger 1.jpg">
            <a:extLst>
              <a:ext uri="{FF2B5EF4-FFF2-40B4-BE49-F238E27FC236}">
                <a16:creationId xmlns:a16="http://schemas.microsoft.com/office/drawing/2014/main" xmlns="" id="{885DCBDA-751B-40D4-87D2-89453B621D6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090838" y="2547414"/>
            <a:ext cx="28797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7">
            <a:extLst>
              <a:ext uri="{FF2B5EF4-FFF2-40B4-BE49-F238E27FC236}">
                <a16:creationId xmlns:a16="http://schemas.microsoft.com/office/drawing/2014/main" xmlns="" id="{F5B74911-5462-4C18-99DF-D95BC3D645AC}"/>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092003" y="3723751"/>
            <a:ext cx="29257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8">
            <a:extLst>
              <a:ext uri="{FF2B5EF4-FFF2-40B4-BE49-F238E27FC236}">
                <a16:creationId xmlns:a16="http://schemas.microsoft.com/office/drawing/2014/main" xmlns="" id="{414D807B-0791-4805-87C2-CE50BA9A2A8C}"/>
              </a:ext>
            </a:extLst>
          </p:cNvPr>
          <p:cNvSpPr txBox="1">
            <a:spLocks noChangeArrowheads="1"/>
          </p:cNvSpPr>
          <p:nvPr/>
        </p:nvSpPr>
        <p:spPr bwMode="auto">
          <a:xfrm>
            <a:off x="6090823" y="3409428"/>
            <a:ext cx="1956293"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FFFFFF"/>
                </a:solidFill>
                <a:latin typeface="Calibri" charset="0"/>
              </a:rPr>
              <a:t>Mandalika</a:t>
            </a:r>
            <a:r>
              <a:rPr lang="id-ID" sz="1050" b="1" dirty="0">
                <a:solidFill>
                  <a:srgbClr val="FFFFFF"/>
                </a:solidFill>
                <a:latin typeface="Calibri" charset="0"/>
              </a:rPr>
              <a:t>, West Nusa Tenggara </a:t>
            </a:r>
            <a:endParaRPr lang="en-US" sz="1050" b="1" dirty="0">
              <a:solidFill>
                <a:srgbClr val="FFFFFF"/>
              </a:solidFill>
              <a:latin typeface="Calibri" charset="0"/>
            </a:endParaRPr>
          </a:p>
        </p:txBody>
      </p:sp>
      <p:sp>
        <p:nvSpPr>
          <p:cNvPr id="22" name="TextBox 19">
            <a:extLst>
              <a:ext uri="{FF2B5EF4-FFF2-40B4-BE49-F238E27FC236}">
                <a16:creationId xmlns:a16="http://schemas.microsoft.com/office/drawing/2014/main" xmlns="" id="{DB38ABE2-6CFE-4251-96D9-E9DF5D9A8FCE}"/>
              </a:ext>
            </a:extLst>
          </p:cNvPr>
          <p:cNvSpPr txBox="1">
            <a:spLocks noChangeArrowheads="1"/>
          </p:cNvSpPr>
          <p:nvPr/>
        </p:nvSpPr>
        <p:spPr bwMode="auto">
          <a:xfrm>
            <a:off x="3095195" y="4590528"/>
            <a:ext cx="1844082"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FFFFFF"/>
                </a:solidFill>
                <a:latin typeface="Calibri" charset="0"/>
              </a:rPr>
              <a:t>Wakatobi</a:t>
            </a:r>
            <a:r>
              <a:rPr lang="id-ID" sz="1050" b="1" dirty="0">
                <a:solidFill>
                  <a:srgbClr val="FFFFFF"/>
                </a:solidFill>
                <a:latin typeface="Calibri" charset="0"/>
              </a:rPr>
              <a:t>, South East Sulawesi</a:t>
            </a:r>
            <a:endParaRPr lang="en-US" sz="1050" b="1" dirty="0">
              <a:solidFill>
                <a:srgbClr val="FFFFFF"/>
              </a:solidFill>
              <a:latin typeface="Calibri" charset="0"/>
            </a:endParaRPr>
          </a:p>
        </p:txBody>
      </p:sp>
      <p:pic>
        <p:nvPicPr>
          <p:cNvPr id="23" name="Picture 20" descr="C:\Users\Faisal Zulfi\Documents\Morotai\Best Photos\DSC06834.JPG">
            <a:extLst>
              <a:ext uri="{FF2B5EF4-FFF2-40B4-BE49-F238E27FC236}">
                <a16:creationId xmlns:a16="http://schemas.microsoft.com/office/drawing/2014/main" xmlns="" id="{21D9F0F8-E2CB-4A9C-8932-57CACA44194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t="-2"/>
          <a:stretch>
            <a:fillRect/>
          </a:stretch>
        </p:blipFill>
        <p:spPr bwMode="auto">
          <a:xfrm>
            <a:off x="6090838" y="3711054"/>
            <a:ext cx="287972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1">
            <a:extLst>
              <a:ext uri="{FF2B5EF4-FFF2-40B4-BE49-F238E27FC236}">
                <a16:creationId xmlns:a16="http://schemas.microsoft.com/office/drawing/2014/main" xmlns="" id="{4E25B2CB-5EF6-44D6-A7FA-02B44AFE7F6A}"/>
              </a:ext>
            </a:extLst>
          </p:cNvPr>
          <p:cNvSpPr txBox="1">
            <a:spLocks noChangeArrowheads="1"/>
          </p:cNvSpPr>
          <p:nvPr/>
        </p:nvSpPr>
        <p:spPr bwMode="auto">
          <a:xfrm>
            <a:off x="6071774" y="4593703"/>
            <a:ext cx="1427302"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err="1">
                <a:solidFill>
                  <a:srgbClr val="000000"/>
                </a:solidFill>
                <a:latin typeface="Calibri" charset="0"/>
              </a:rPr>
              <a:t>Morotai</a:t>
            </a:r>
            <a:r>
              <a:rPr lang="id-ID" sz="1050" b="1" dirty="0">
                <a:solidFill>
                  <a:srgbClr val="000000"/>
                </a:solidFill>
                <a:latin typeface="Calibri" charset="0"/>
              </a:rPr>
              <a:t>, North Maluku</a:t>
            </a:r>
            <a:endParaRPr lang="en-US" sz="1050" b="1" dirty="0">
              <a:solidFill>
                <a:srgbClr val="000000"/>
              </a:solidFill>
              <a:latin typeface="Calibri" charset="0"/>
            </a:endParaRPr>
          </a:p>
        </p:txBody>
      </p:sp>
      <p:pic>
        <p:nvPicPr>
          <p:cNvPr id="25" name="Picture 2" descr="D:\MyJobs\2015\10. Destinasi Prioritas\Laporan Akhir (Final)\Versi Word\Labuan Bajo, Flores-7186.jpg">
            <a:extLst>
              <a:ext uri="{FF2B5EF4-FFF2-40B4-BE49-F238E27FC236}">
                <a16:creationId xmlns:a16="http://schemas.microsoft.com/office/drawing/2014/main" xmlns="" id="{03CF6AAC-7837-4B17-B14C-10A96F23C847}"/>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28140" y="3723751"/>
            <a:ext cx="29146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4">
            <a:extLst>
              <a:ext uri="{FF2B5EF4-FFF2-40B4-BE49-F238E27FC236}">
                <a16:creationId xmlns:a16="http://schemas.microsoft.com/office/drawing/2014/main" xmlns="" id="{76B10AC5-9DD3-4882-B926-591073C562F8}"/>
              </a:ext>
            </a:extLst>
          </p:cNvPr>
          <p:cNvSpPr txBox="1">
            <a:spLocks noChangeArrowheads="1"/>
          </p:cNvSpPr>
          <p:nvPr/>
        </p:nvSpPr>
        <p:spPr bwMode="auto">
          <a:xfrm>
            <a:off x="115441" y="4598464"/>
            <a:ext cx="1961101" cy="22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30" tIns="30749" rIns="61430" bIns="3074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93449" eaLnBrk="1" hangingPunct="1">
              <a:defRPr/>
            </a:pPr>
            <a:r>
              <a:rPr lang="en-NZ" sz="1050" b="1" dirty="0">
                <a:solidFill>
                  <a:srgbClr val="FFFFFF"/>
                </a:solidFill>
                <a:latin typeface="Calibri" charset="0"/>
              </a:rPr>
              <a:t>Labuan </a:t>
            </a:r>
            <a:r>
              <a:rPr lang="en-NZ" sz="1050" b="1" dirty="0" err="1">
                <a:solidFill>
                  <a:srgbClr val="FFFFFF"/>
                </a:solidFill>
                <a:latin typeface="Calibri" charset="0"/>
              </a:rPr>
              <a:t>Bajo</a:t>
            </a:r>
            <a:r>
              <a:rPr lang="id-ID" sz="1050" b="1" dirty="0">
                <a:solidFill>
                  <a:srgbClr val="FFFFFF"/>
                </a:solidFill>
                <a:latin typeface="Calibri" charset="0"/>
              </a:rPr>
              <a:t>, East Nusa Tenggara</a:t>
            </a:r>
            <a:endParaRPr lang="en-US" sz="1050" b="1" dirty="0">
              <a:solidFill>
                <a:srgbClr val="FFFFFF"/>
              </a:solidFill>
              <a:latin typeface="Calibri" charset="0"/>
            </a:endParaRPr>
          </a:p>
        </p:txBody>
      </p:sp>
      <p:sp>
        <p:nvSpPr>
          <p:cNvPr id="27" name="TextBox 26">
            <a:extLst>
              <a:ext uri="{FF2B5EF4-FFF2-40B4-BE49-F238E27FC236}">
                <a16:creationId xmlns:a16="http://schemas.microsoft.com/office/drawing/2014/main" xmlns="" id="{3F7F1CBB-D021-41B0-BB89-F4832E9384DD}"/>
              </a:ext>
            </a:extLst>
          </p:cNvPr>
          <p:cNvSpPr txBox="1"/>
          <p:nvPr/>
        </p:nvSpPr>
        <p:spPr>
          <a:xfrm>
            <a:off x="129731" y="701300"/>
            <a:ext cx="3218133" cy="438580"/>
          </a:xfrm>
          <a:prstGeom prst="rect">
            <a:avLst/>
          </a:prstGeom>
          <a:noFill/>
        </p:spPr>
        <p:txBody>
          <a:bodyPr wrap="square" lIns="68556" tIns="34289" rIns="68556" bIns="34289" rtlCol="0">
            <a:spAutoFit/>
          </a:bodyPr>
          <a:lstStyle/>
          <a:p>
            <a:pPr algn="ctr" defTabSz="693449">
              <a:defRPr/>
            </a:pPr>
            <a:r>
              <a:rPr lang="id-ID" sz="1200" b="1" dirty="0">
                <a:solidFill>
                  <a:prstClr val="black"/>
                </a:solidFill>
              </a:rPr>
              <a:t>Currently we are developing Top 10 priority destinations called 10 New Bali.</a:t>
            </a:r>
          </a:p>
        </p:txBody>
      </p:sp>
    </p:spTree>
    <p:extLst>
      <p:ext uri="{BB962C8B-B14F-4D97-AF65-F5344CB8AC3E}">
        <p14:creationId xmlns:p14="http://schemas.microsoft.com/office/powerpoint/2010/main" val="27491820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3154" y="109330"/>
            <a:ext cx="6679086" cy="282898"/>
          </a:xfrm>
          <a:prstGeom prst="rect">
            <a:avLst/>
          </a:prstGeom>
        </p:spPr>
        <p:txBody>
          <a:bodyPr vert="horz" wrap="square" lIns="0" tIns="12700" rIns="0" bIns="0" numCol="1" rtlCol="0" anchor="ctr" anchorCtr="0" compatLnSpc="1">
            <a:prstTxWarp prst="textNoShape">
              <a:avLst/>
            </a:prstTxWarp>
            <a:spAutoFit/>
          </a:bodyPr>
          <a:lstStyle/>
          <a:p>
            <a:pPr marL="12700">
              <a:spcBef>
                <a:spcPts val="100"/>
              </a:spcBef>
            </a:pPr>
            <a:r>
              <a:rPr sz="1950" b="1" spc="-30" dirty="0">
                <a:solidFill>
                  <a:schemeClr val="bg1"/>
                </a:solidFill>
              </a:rPr>
              <a:t>Top-10 </a:t>
            </a:r>
            <a:r>
              <a:rPr sz="1950" b="1" spc="-25" dirty="0">
                <a:solidFill>
                  <a:schemeClr val="bg1"/>
                </a:solidFill>
              </a:rPr>
              <a:t>Tourism </a:t>
            </a:r>
            <a:r>
              <a:rPr sz="1950" b="1" dirty="0">
                <a:solidFill>
                  <a:schemeClr val="bg1"/>
                </a:solidFill>
              </a:rPr>
              <a:t>Priority </a:t>
            </a:r>
            <a:r>
              <a:rPr sz="1950" b="1" spc="-5" dirty="0">
                <a:solidFill>
                  <a:schemeClr val="bg1"/>
                </a:solidFill>
              </a:rPr>
              <a:t>Destinations </a:t>
            </a:r>
            <a:r>
              <a:rPr sz="1950" b="1" dirty="0">
                <a:solidFill>
                  <a:schemeClr val="bg1"/>
                </a:solidFill>
              </a:rPr>
              <a:t>on the</a:t>
            </a:r>
            <a:r>
              <a:rPr sz="1950" b="1" spc="114" dirty="0">
                <a:solidFill>
                  <a:schemeClr val="bg1"/>
                </a:solidFill>
              </a:rPr>
              <a:t> </a:t>
            </a:r>
            <a:r>
              <a:rPr sz="1950" b="1" spc="-5" dirty="0">
                <a:solidFill>
                  <a:schemeClr val="bg1"/>
                </a:solidFill>
              </a:rPr>
              <a:t>map</a:t>
            </a:r>
            <a:endParaRPr sz="1950" b="1" dirty="0">
              <a:solidFill>
                <a:schemeClr val="bg1"/>
              </a:solidFill>
            </a:endParaRPr>
          </a:p>
        </p:txBody>
      </p:sp>
      <p:sp>
        <p:nvSpPr>
          <p:cNvPr id="6" name="object 6"/>
          <p:cNvSpPr/>
          <p:nvPr/>
        </p:nvSpPr>
        <p:spPr>
          <a:xfrm>
            <a:off x="365759" y="972311"/>
            <a:ext cx="8560308" cy="3180588"/>
          </a:xfrm>
          <a:prstGeom prst="rect">
            <a:avLst/>
          </a:prstGeom>
          <a:blipFill>
            <a:blip r:embed="rId3" cstate="print"/>
            <a:stretch>
              <a:fillRect/>
            </a:stretch>
          </a:blipFill>
        </p:spPr>
        <p:txBody>
          <a:bodyPr wrap="square" lIns="0" tIns="0" rIns="0" bIns="0" rtlCol="0"/>
          <a:lstStyle/>
          <a:p>
            <a:pPr defTabSz="913658">
              <a:defRPr/>
            </a:pPr>
            <a:endParaRPr sz="2025">
              <a:solidFill>
                <a:prstClr val="black"/>
              </a:solidFill>
            </a:endParaRPr>
          </a:p>
        </p:txBody>
      </p:sp>
      <p:sp>
        <p:nvSpPr>
          <p:cNvPr id="7" name="object 7"/>
          <p:cNvSpPr/>
          <p:nvPr/>
        </p:nvSpPr>
        <p:spPr>
          <a:xfrm>
            <a:off x="560961" y="1167511"/>
            <a:ext cx="7971535" cy="2592324"/>
          </a:xfrm>
          <a:prstGeom prst="rect">
            <a:avLst/>
          </a:prstGeom>
          <a:blipFill>
            <a:blip r:embed="rId4" cstate="print"/>
            <a:stretch>
              <a:fillRect/>
            </a:stretch>
          </a:blipFill>
        </p:spPr>
        <p:txBody>
          <a:bodyPr wrap="square" lIns="0" tIns="0" rIns="0" bIns="0" rtlCol="0"/>
          <a:lstStyle/>
          <a:p>
            <a:pPr defTabSz="913658">
              <a:defRPr/>
            </a:pPr>
            <a:endParaRPr sz="2025">
              <a:solidFill>
                <a:prstClr val="black"/>
              </a:solidFill>
            </a:endParaRPr>
          </a:p>
        </p:txBody>
      </p:sp>
      <p:sp>
        <p:nvSpPr>
          <p:cNvPr id="8" name="object 8"/>
          <p:cNvSpPr/>
          <p:nvPr/>
        </p:nvSpPr>
        <p:spPr>
          <a:xfrm>
            <a:off x="107509" y="573570"/>
            <a:ext cx="1656714" cy="594360"/>
          </a:xfrm>
          <a:custGeom>
            <a:avLst/>
            <a:gdLst/>
            <a:ahLst/>
            <a:cxnLst/>
            <a:rect l="l" t="t" r="r" b="b"/>
            <a:pathLst>
              <a:path w="1656714" h="594360">
                <a:moveTo>
                  <a:pt x="0" y="594067"/>
                </a:moveTo>
                <a:lnTo>
                  <a:pt x="1656206" y="594067"/>
                </a:lnTo>
                <a:lnTo>
                  <a:pt x="1656206" y="0"/>
                </a:lnTo>
                <a:lnTo>
                  <a:pt x="0" y="0"/>
                </a:lnTo>
                <a:lnTo>
                  <a:pt x="0" y="594067"/>
                </a:lnTo>
                <a:close/>
              </a:path>
            </a:pathLst>
          </a:custGeom>
          <a:solidFill>
            <a:srgbClr val="00AFEF"/>
          </a:solidFill>
        </p:spPr>
        <p:txBody>
          <a:bodyPr wrap="square" lIns="0" tIns="0" rIns="0" bIns="0" rtlCol="0"/>
          <a:lstStyle/>
          <a:p>
            <a:pPr defTabSz="913658">
              <a:defRPr/>
            </a:pPr>
            <a:endParaRPr sz="2025">
              <a:solidFill>
                <a:prstClr val="black"/>
              </a:solidFill>
            </a:endParaRPr>
          </a:p>
        </p:txBody>
      </p:sp>
      <p:sp>
        <p:nvSpPr>
          <p:cNvPr id="9" name="object 9"/>
          <p:cNvSpPr txBox="1"/>
          <p:nvPr/>
        </p:nvSpPr>
        <p:spPr>
          <a:xfrm>
            <a:off x="107510" y="660042"/>
            <a:ext cx="1966341" cy="439864"/>
          </a:xfrm>
          <a:prstGeom prst="rect">
            <a:avLst/>
          </a:prstGeom>
        </p:spPr>
        <p:txBody>
          <a:bodyPr vert="horz" wrap="square" lIns="0" tIns="12700" rIns="0" bIns="0" rtlCol="0">
            <a:spAutoFit/>
          </a:bodyPr>
          <a:lstStyle/>
          <a:p>
            <a:pPr marL="589421" defTabSz="913658">
              <a:spcBef>
                <a:spcPts val="100"/>
              </a:spcBef>
              <a:defRPr/>
            </a:pPr>
            <a:r>
              <a:rPr sz="975" b="1" dirty="0">
                <a:solidFill>
                  <a:srgbClr val="FFFFFF"/>
                </a:solidFill>
                <a:cs typeface="Calibri"/>
              </a:rPr>
              <a:t>Lake</a:t>
            </a:r>
            <a:r>
              <a:rPr sz="975" b="1" spc="-30" dirty="0">
                <a:solidFill>
                  <a:srgbClr val="FFFFFF"/>
                </a:solidFill>
                <a:cs typeface="Calibri"/>
              </a:rPr>
              <a:t> </a:t>
            </a:r>
            <a:r>
              <a:rPr sz="975" b="1" spc="-5" dirty="0">
                <a:solidFill>
                  <a:srgbClr val="FFFFFF"/>
                </a:solidFill>
                <a:cs typeface="Calibri"/>
              </a:rPr>
              <a:t>Toba</a:t>
            </a:r>
            <a:endParaRPr sz="975" dirty="0">
              <a:solidFill>
                <a:prstClr val="black"/>
              </a:solidFill>
              <a:cs typeface="Calibri"/>
            </a:endParaRPr>
          </a:p>
          <a:p>
            <a:pPr marL="259517" marR="252531" indent="291869" defTabSz="913658">
              <a:defRPr/>
            </a:pPr>
            <a:r>
              <a:rPr sz="900" spc="-5" dirty="0">
                <a:solidFill>
                  <a:srgbClr val="FFFFFF"/>
                </a:solidFill>
                <a:cs typeface="Calibri"/>
              </a:rPr>
              <a:t>Area </a:t>
            </a:r>
            <a:r>
              <a:rPr sz="900" dirty="0">
                <a:solidFill>
                  <a:srgbClr val="FFFFFF"/>
                </a:solidFill>
                <a:cs typeface="Calibri"/>
              </a:rPr>
              <a:t>: </a:t>
            </a:r>
            <a:r>
              <a:rPr lang="en-US" sz="900" dirty="0">
                <a:solidFill>
                  <a:srgbClr val="FFFFFF"/>
                </a:solidFill>
                <a:cs typeface="Calibri"/>
              </a:rPr>
              <a:t>500</a:t>
            </a:r>
            <a:r>
              <a:rPr sz="900" dirty="0">
                <a:solidFill>
                  <a:srgbClr val="FFFFFF"/>
                </a:solidFill>
                <a:cs typeface="Calibri"/>
              </a:rPr>
              <a:t> Ha  </a:t>
            </a:r>
            <a:r>
              <a:rPr sz="900" spc="-5" dirty="0">
                <a:solidFill>
                  <a:srgbClr val="FFFFFF"/>
                </a:solidFill>
                <a:cs typeface="Calibri"/>
              </a:rPr>
              <a:t>Investment </a:t>
            </a:r>
            <a:r>
              <a:rPr sz="900" dirty="0">
                <a:solidFill>
                  <a:srgbClr val="FFFFFF"/>
                </a:solidFill>
                <a:cs typeface="Calibri"/>
              </a:rPr>
              <a:t>: USD 1,6</a:t>
            </a:r>
            <a:r>
              <a:rPr sz="900" spc="-130" dirty="0">
                <a:solidFill>
                  <a:srgbClr val="FFFFFF"/>
                </a:solidFill>
                <a:cs typeface="Calibri"/>
              </a:rPr>
              <a:t> </a:t>
            </a:r>
            <a:r>
              <a:rPr sz="900" spc="-5" dirty="0">
                <a:solidFill>
                  <a:srgbClr val="FFFFFF"/>
                </a:solidFill>
                <a:cs typeface="Calibri"/>
              </a:rPr>
              <a:t>Billion</a:t>
            </a:r>
            <a:endParaRPr sz="900" dirty="0">
              <a:solidFill>
                <a:prstClr val="black"/>
              </a:solidFill>
              <a:cs typeface="Calibri"/>
            </a:endParaRPr>
          </a:p>
        </p:txBody>
      </p:sp>
      <p:sp>
        <p:nvSpPr>
          <p:cNvPr id="10" name="object 10"/>
          <p:cNvSpPr/>
          <p:nvPr/>
        </p:nvSpPr>
        <p:spPr>
          <a:xfrm>
            <a:off x="1916048" y="573570"/>
            <a:ext cx="1656714" cy="594360"/>
          </a:xfrm>
          <a:custGeom>
            <a:avLst/>
            <a:gdLst/>
            <a:ahLst/>
            <a:cxnLst/>
            <a:rect l="l" t="t" r="r" b="b"/>
            <a:pathLst>
              <a:path w="1656714" h="594360">
                <a:moveTo>
                  <a:pt x="0" y="594067"/>
                </a:moveTo>
                <a:lnTo>
                  <a:pt x="1656206" y="594067"/>
                </a:lnTo>
                <a:lnTo>
                  <a:pt x="1656206" y="0"/>
                </a:lnTo>
                <a:lnTo>
                  <a:pt x="0" y="0"/>
                </a:lnTo>
                <a:lnTo>
                  <a:pt x="0" y="594067"/>
                </a:lnTo>
                <a:close/>
              </a:path>
            </a:pathLst>
          </a:custGeom>
          <a:solidFill>
            <a:srgbClr val="FFC000"/>
          </a:solidFill>
        </p:spPr>
        <p:txBody>
          <a:bodyPr wrap="square" lIns="0" tIns="0" rIns="0" bIns="0" rtlCol="0"/>
          <a:lstStyle/>
          <a:p>
            <a:pPr defTabSz="913658">
              <a:defRPr/>
            </a:pPr>
            <a:endParaRPr sz="2025">
              <a:solidFill>
                <a:prstClr val="black"/>
              </a:solidFill>
            </a:endParaRPr>
          </a:p>
        </p:txBody>
      </p:sp>
      <p:sp>
        <p:nvSpPr>
          <p:cNvPr id="11" name="object 11"/>
          <p:cNvSpPr txBox="1"/>
          <p:nvPr/>
        </p:nvSpPr>
        <p:spPr>
          <a:xfrm>
            <a:off x="1916049" y="660042"/>
            <a:ext cx="1970152" cy="439864"/>
          </a:xfrm>
          <a:prstGeom prst="rect">
            <a:avLst/>
          </a:prstGeom>
        </p:spPr>
        <p:txBody>
          <a:bodyPr vert="horz" wrap="square" lIns="0" tIns="12700" rIns="0" bIns="0" rtlCol="0">
            <a:spAutoFit/>
          </a:bodyPr>
          <a:lstStyle/>
          <a:p>
            <a:pPr marL="409245" defTabSz="913658">
              <a:spcBef>
                <a:spcPts val="100"/>
              </a:spcBef>
              <a:defRPr/>
            </a:pPr>
            <a:r>
              <a:rPr sz="975" b="1" spc="-5" dirty="0">
                <a:solidFill>
                  <a:prstClr val="black"/>
                </a:solidFill>
                <a:cs typeface="Calibri"/>
              </a:rPr>
              <a:t>Tanjung</a:t>
            </a:r>
            <a:r>
              <a:rPr sz="975" b="1" spc="5" dirty="0">
                <a:solidFill>
                  <a:prstClr val="black"/>
                </a:solidFill>
                <a:cs typeface="Calibri"/>
              </a:rPr>
              <a:t> </a:t>
            </a:r>
            <a:r>
              <a:rPr sz="975" b="1" spc="-5" dirty="0">
                <a:solidFill>
                  <a:prstClr val="black"/>
                </a:solidFill>
                <a:cs typeface="Calibri"/>
              </a:rPr>
              <a:t>Kelayang</a:t>
            </a:r>
            <a:endParaRPr sz="975" dirty="0">
              <a:solidFill>
                <a:prstClr val="black"/>
              </a:solidFill>
              <a:cs typeface="Calibri"/>
            </a:endParaRPr>
          </a:p>
          <a:p>
            <a:pPr marL="259517" marR="251897" indent="266501" defTabSz="913658">
              <a:defRPr/>
            </a:pPr>
            <a:r>
              <a:rPr sz="900" spc="-5" dirty="0">
                <a:solidFill>
                  <a:prstClr val="black"/>
                </a:solidFill>
                <a:cs typeface="Calibri"/>
              </a:rPr>
              <a:t>Area </a:t>
            </a:r>
            <a:r>
              <a:rPr sz="900" dirty="0">
                <a:solidFill>
                  <a:prstClr val="black"/>
                </a:solidFill>
                <a:cs typeface="Calibri"/>
              </a:rPr>
              <a:t>: </a:t>
            </a:r>
            <a:r>
              <a:rPr lang="en-ID" sz="900" dirty="0">
                <a:solidFill>
                  <a:prstClr val="black"/>
                </a:solidFill>
                <a:cs typeface="Calibri"/>
              </a:rPr>
              <a:t>324</a:t>
            </a:r>
            <a:r>
              <a:rPr sz="900" dirty="0">
                <a:solidFill>
                  <a:prstClr val="black"/>
                </a:solidFill>
                <a:cs typeface="Calibri"/>
              </a:rPr>
              <a:t> Ha</a:t>
            </a:r>
            <a:endParaRPr lang="en-ID" sz="900" dirty="0">
              <a:solidFill>
                <a:prstClr val="black"/>
              </a:solidFill>
              <a:cs typeface="Calibri"/>
            </a:endParaRPr>
          </a:p>
          <a:p>
            <a:pPr marL="258565" marR="251897" indent="-76134" defTabSz="913658">
              <a:defRPr/>
            </a:pPr>
            <a:r>
              <a:rPr sz="900" spc="-5" dirty="0">
                <a:solidFill>
                  <a:prstClr val="black"/>
                </a:solidFill>
                <a:cs typeface="Calibri"/>
              </a:rPr>
              <a:t>Investment </a:t>
            </a:r>
            <a:r>
              <a:rPr sz="900" dirty="0">
                <a:solidFill>
                  <a:prstClr val="black"/>
                </a:solidFill>
                <a:cs typeface="Calibri"/>
              </a:rPr>
              <a:t>: USD 1.4</a:t>
            </a:r>
            <a:r>
              <a:rPr sz="900" spc="-130" dirty="0">
                <a:solidFill>
                  <a:prstClr val="black"/>
                </a:solidFill>
                <a:cs typeface="Calibri"/>
              </a:rPr>
              <a:t> </a:t>
            </a:r>
            <a:r>
              <a:rPr sz="900" spc="-5" dirty="0">
                <a:solidFill>
                  <a:prstClr val="black"/>
                </a:solidFill>
                <a:cs typeface="Calibri"/>
              </a:rPr>
              <a:t>Billion</a:t>
            </a:r>
            <a:endParaRPr sz="900" dirty="0">
              <a:solidFill>
                <a:prstClr val="black"/>
              </a:solidFill>
              <a:cs typeface="Calibri"/>
            </a:endParaRPr>
          </a:p>
        </p:txBody>
      </p:sp>
      <p:sp>
        <p:nvSpPr>
          <p:cNvPr id="12" name="object 12"/>
          <p:cNvSpPr/>
          <p:nvPr/>
        </p:nvSpPr>
        <p:spPr>
          <a:xfrm>
            <a:off x="3779901" y="573570"/>
            <a:ext cx="1656714" cy="594360"/>
          </a:xfrm>
          <a:custGeom>
            <a:avLst/>
            <a:gdLst/>
            <a:ahLst/>
            <a:cxnLst/>
            <a:rect l="l" t="t" r="r" b="b"/>
            <a:pathLst>
              <a:path w="1656714" h="594360">
                <a:moveTo>
                  <a:pt x="0" y="594067"/>
                </a:moveTo>
                <a:lnTo>
                  <a:pt x="1656206" y="594067"/>
                </a:lnTo>
                <a:lnTo>
                  <a:pt x="1656206" y="0"/>
                </a:lnTo>
                <a:lnTo>
                  <a:pt x="0" y="0"/>
                </a:lnTo>
                <a:lnTo>
                  <a:pt x="0" y="594067"/>
                </a:lnTo>
                <a:close/>
              </a:path>
            </a:pathLst>
          </a:custGeom>
          <a:solidFill>
            <a:srgbClr val="00AFEF"/>
          </a:solidFill>
        </p:spPr>
        <p:txBody>
          <a:bodyPr wrap="square" lIns="0" tIns="0" rIns="0" bIns="0" rtlCol="0"/>
          <a:lstStyle/>
          <a:p>
            <a:pPr defTabSz="913658">
              <a:defRPr/>
            </a:pPr>
            <a:endParaRPr sz="2025">
              <a:solidFill>
                <a:prstClr val="black"/>
              </a:solidFill>
            </a:endParaRPr>
          </a:p>
        </p:txBody>
      </p:sp>
      <p:sp>
        <p:nvSpPr>
          <p:cNvPr id="13" name="object 13"/>
          <p:cNvSpPr txBox="1"/>
          <p:nvPr/>
        </p:nvSpPr>
        <p:spPr>
          <a:xfrm>
            <a:off x="3779901" y="660042"/>
            <a:ext cx="1914964" cy="439864"/>
          </a:xfrm>
          <a:prstGeom prst="rect">
            <a:avLst/>
          </a:prstGeom>
        </p:spPr>
        <p:txBody>
          <a:bodyPr vert="horz" wrap="square" lIns="0" tIns="12700" rIns="0" bIns="0" rtlCol="0">
            <a:spAutoFit/>
          </a:bodyPr>
          <a:lstStyle/>
          <a:p>
            <a:pPr marL="572308" defTabSz="913658">
              <a:spcBef>
                <a:spcPts val="100"/>
              </a:spcBef>
              <a:defRPr/>
            </a:pPr>
            <a:r>
              <a:rPr sz="975" b="1" spc="-5" dirty="0">
                <a:solidFill>
                  <a:srgbClr val="FFFFFF"/>
                </a:solidFill>
                <a:cs typeface="Calibri"/>
              </a:rPr>
              <a:t>Borobudur</a:t>
            </a:r>
            <a:endParaRPr sz="975" dirty="0">
              <a:solidFill>
                <a:prstClr val="black"/>
              </a:solidFill>
              <a:cs typeface="Calibri"/>
            </a:endParaRPr>
          </a:p>
          <a:p>
            <a:pPr marL="260152" marR="251897" indent="266501" defTabSz="913658">
              <a:defRPr/>
            </a:pPr>
            <a:r>
              <a:rPr sz="900" spc="-5" dirty="0">
                <a:solidFill>
                  <a:srgbClr val="FFFFFF"/>
                </a:solidFill>
                <a:cs typeface="Calibri"/>
              </a:rPr>
              <a:t>Area </a:t>
            </a:r>
            <a:r>
              <a:rPr sz="900" dirty="0">
                <a:solidFill>
                  <a:srgbClr val="FFFFFF"/>
                </a:solidFill>
                <a:cs typeface="Calibri"/>
              </a:rPr>
              <a:t>: 309,5 Ha  </a:t>
            </a:r>
            <a:r>
              <a:rPr sz="900" spc="-5" dirty="0">
                <a:solidFill>
                  <a:srgbClr val="FFFFFF"/>
                </a:solidFill>
                <a:cs typeface="Calibri"/>
              </a:rPr>
              <a:t>Investment </a:t>
            </a:r>
            <a:r>
              <a:rPr sz="900" dirty="0">
                <a:solidFill>
                  <a:srgbClr val="FFFFFF"/>
                </a:solidFill>
                <a:cs typeface="Calibri"/>
              </a:rPr>
              <a:t>: USD 1.5</a:t>
            </a:r>
            <a:r>
              <a:rPr sz="900" spc="-130" dirty="0">
                <a:solidFill>
                  <a:srgbClr val="FFFFFF"/>
                </a:solidFill>
                <a:cs typeface="Calibri"/>
              </a:rPr>
              <a:t> </a:t>
            </a:r>
            <a:r>
              <a:rPr sz="900" spc="-5" dirty="0">
                <a:solidFill>
                  <a:srgbClr val="FFFFFF"/>
                </a:solidFill>
                <a:cs typeface="Calibri"/>
              </a:rPr>
              <a:t>Billion</a:t>
            </a:r>
            <a:endParaRPr sz="900" dirty="0">
              <a:solidFill>
                <a:prstClr val="black"/>
              </a:solidFill>
              <a:cs typeface="Calibri"/>
            </a:endParaRPr>
          </a:p>
        </p:txBody>
      </p:sp>
      <p:sp>
        <p:nvSpPr>
          <p:cNvPr id="14" name="object 14"/>
          <p:cNvSpPr/>
          <p:nvPr/>
        </p:nvSpPr>
        <p:spPr>
          <a:xfrm>
            <a:off x="5580126" y="573570"/>
            <a:ext cx="1656714" cy="594360"/>
          </a:xfrm>
          <a:custGeom>
            <a:avLst/>
            <a:gdLst/>
            <a:ahLst/>
            <a:cxnLst/>
            <a:rect l="l" t="t" r="r" b="b"/>
            <a:pathLst>
              <a:path w="1656715" h="594360">
                <a:moveTo>
                  <a:pt x="0" y="594067"/>
                </a:moveTo>
                <a:lnTo>
                  <a:pt x="1656206" y="594067"/>
                </a:lnTo>
                <a:lnTo>
                  <a:pt x="1656206" y="0"/>
                </a:lnTo>
                <a:lnTo>
                  <a:pt x="0" y="0"/>
                </a:lnTo>
                <a:lnTo>
                  <a:pt x="0" y="594067"/>
                </a:lnTo>
                <a:close/>
              </a:path>
            </a:pathLst>
          </a:custGeom>
          <a:solidFill>
            <a:srgbClr val="7E7E7E"/>
          </a:solidFill>
        </p:spPr>
        <p:txBody>
          <a:bodyPr wrap="square" lIns="0" tIns="0" rIns="0" bIns="0" rtlCol="0"/>
          <a:lstStyle/>
          <a:p>
            <a:pPr defTabSz="913658">
              <a:defRPr/>
            </a:pPr>
            <a:endParaRPr sz="2025">
              <a:solidFill>
                <a:prstClr val="black"/>
              </a:solidFill>
            </a:endParaRPr>
          </a:p>
        </p:txBody>
      </p:sp>
      <p:sp>
        <p:nvSpPr>
          <p:cNvPr id="15" name="object 15"/>
          <p:cNvSpPr txBox="1"/>
          <p:nvPr/>
        </p:nvSpPr>
        <p:spPr>
          <a:xfrm>
            <a:off x="5580126" y="660042"/>
            <a:ext cx="1963674" cy="439864"/>
          </a:xfrm>
          <a:prstGeom prst="rect">
            <a:avLst/>
          </a:prstGeom>
        </p:spPr>
        <p:txBody>
          <a:bodyPr vert="horz" wrap="square" lIns="0" tIns="12700" rIns="0" bIns="0" rtlCol="0">
            <a:spAutoFit/>
          </a:bodyPr>
          <a:lstStyle/>
          <a:p>
            <a:pPr marL="598310" defTabSz="913658">
              <a:spcBef>
                <a:spcPts val="100"/>
              </a:spcBef>
              <a:defRPr/>
            </a:pPr>
            <a:r>
              <a:rPr sz="975" b="1" spc="-5" dirty="0">
                <a:solidFill>
                  <a:srgbClr val="FFFFFF"/>
                </a:solidFill>
                <a:cs typeface="Calibri"/>
              </a:rPr>
              <a:t>Wakatobi</a:t>
            </a:r>
            <a:endParaRPr sz="975" dirty="0">
              <a:solidFill>
                <a:prstClr val="black"/>
              </a:solidFill>
              <a:cs typeface="Calibri"/>
            </a:endParaRPr>
          </a:p>
          <a:p>
            <a:pPr marL="260152" marR="251897" indent="291869" defTabSz="913658">
              <a:defRPr/>
            </a:pPr>
            <a:r>
              <a:rPr sz="900" spc="-5" dirty="0">
                <a:solidFill>
                  <a:srgbClr val="FFFFFF"/>
                </a:solidFill>
                <a:cs typeface="Calibri"/>
              </a:rPr>
              <a:t>Area </a:t>
            </a:r>
            <a:r>
              <a:rPr sz="900" dirty="0">
                <a:solidFill>
                  <a:srgbClr val="FFFFFF"/>
                </a:solidFill>
                <a:cs typeface="Calibri"/>
              </a:rPr>
              <a:t>: 5</a:t>
            </a:r>
            <a:r>
              <a:rPr lang="en-ID" sz="900" dirty="0">
                <a:solidFill>
                  <a:srgbClr val="FFFFFF"/>
                </a:solidFill>
                <a:cs typeface="Calibri"/>
              </a:rPr>
              <a:t>32</a:t>
            </a:r>
            <a:r>
              <a:rPr sz="900" dirty="0">
                <a:solidFill>
                  <a:srgbClr val="FFFFFF"/>
                </a:solidFill>
                <a:cs typeface="Calibri"/>
              </a:rPr>
              <a:t> Ha  </a:t>
            </a:r>
            <a:r>
              <a:rPr sz="900" spc="-5" dirty="0">
                <a:solidFill>
                  <a:srgbClr val="FFFFFF"/>
                </a:solidFill>
                <a:cs typeface="Calibri"/>
              </a:rPr>
              <a:t>Investment </a:t>
            </a:r>
            <a:r>
              <a:rPr sz="900" dirty="0">
                <a:solidFill>
                  <a:srgbClr val="FFFFFF"/>
                </a:solidFill>
                <a:cs typeface="Calibri"/>
              </a:rPr>
              <a:t>: USD 1,5</a:t>
            </a:r>
            <a:r>
              <a:rPr sz="900" spc="-130" dirty="0">
                <a:solidFill>
                  <a:srgbClr val="FFFFFF"/>
                </a:solidFill>
                <a:cs typeface="Calibri"/>
              </a:rPr>
              <a:t> </a:t>
            </a:r>
            <a:r>
              <a:rPr sz="900" spc="-5" dirty="0">
                <a:solidFill>
                  <a:srgbClr val="FFFFFF"/>
                </a:solidFill>
                <a:cs typeface="Calibri"/>
              </a:rPr>
              <a:t>Billion</a:t>
            </a:r>
            <a:endParaRPr sz="900" dirty="0">
              <a:solidFill>
                <a:prstClr val="black"/>
              </a:solidFill>
              <a:cs typeface="Calibri"/>
            </a:endParaRPr>
          </a:p>
        </p:txBody>
      </p:sp>
      <p:sp>
        <p:nvSpPr>
          <p:cNvPr id="16" name="object 16"/>
          <p:cNvSpPr/>
          <p:nvPr/>
        </p:nvSpPr>
        <p:spPr>
          <a:xfrm>
            <a:off x="7415783" y="573570"/>
            <a:ext cx="1656714" cy="594360"/>
          </a:xfrm>
          <a:custGeom>
            <a:avLst/>
            <a:gdLst/>
            <a:ahLst/>
            <a:cxnLst/>
            <a:rect l="l" t="t" r="r" b="b"/>
            <a:pathLst>
              <a:path w="1656715" h="594360">
                <a:moveTo>
                  <a:pt x="0" y="594067"/>
                </a:moveTo>
                <a:lnTo>
                  <a:pt x="1656206" y="594067"/>
                </a:lnTo>
                <a:lnTo>
                  <a:pt x="1656206" y="0"/>
                </a:lnTo>
                <a:lnTo>
                  <a:pt x="0" y="0"/>
                </a:lnTo>
                <a:lnTo>
                  <a:pt x="0" y="594067"/>
                </a:lnTo>
                <a:close/>
              </a:path>
            </a:pathLst>
          </a:custGeom>
          <a:solidFill>
            <a:srgbClr val="FFC000"/>
          </a:solidFill>
        </p:spPr>
        <p:txBody>
          <a:bodyPr wrap="square" lIns="0" tIns="0" rIns="0" bIns="0" rtlCol="0"/>
          <a:lstStyle/>
          <a:p>
            <a:pPr defTabSz="913658">
              <a:defRPr/>
            </a:pPr>
            <a:endParaRPr sz="2025">
              <a:solidFill>
                <a:prstClr val="black"/>
              </a:solidFill>
            </a:endParaRPr>
          </a:p>
        </p:txBody>
      </p:sp>
      <p:sp>
        <p:nvSpPr>
          <p:cNvPr id="17" name="object 17"/>
          <p:cNvSpPr txBox="1"/>
          <p:nvPr/>
        </p:nvSpPr>
        <p:spPr>
          <a:xfrm>
            <a:off x="7415785" y="660042"/>
            <a:ext cx="1923416" cy="439864"/>
          </a:xfrm>
          <a:prstGeom prst="rect">
            <a:avLst/>
          </a:prstGeom>
        </p:spPr>
        <p:txBody>
          <a:bodyPr vert="horz" wrap="square" lIns="0" tIns="12700" rIns="0" bIns="0" rtlCol="0">
            <a:spAutoFit/>
          </a:bodyPr>
          <a:lstStyle/>
          <a:p>
            <a:pPr marL="635107" defTabSz="913658">
              <a:spcBef>
                <a:spcPts val="100"/>
              </a:spcBef>
              <a:defRPr/>
            </a:pPr>
            <a:r>
              <a:rPr sz="975" b="1" spc="-5" dirty="0">
                <a:solidFill>
                  <a:prstClr val="black"/>
                </a:solidFill>
                <a:cs typeface="Calibri"/>
              </a:rPr>
              <a:t>Morotai</a:t>
            </a:r>
            <a:endParaRPr sz="975" dirty="0">
              <a:solidFill>
                <a:prstClr val="black"/>
              </a:solidFill>
              <a:cs typeface="Calibri"/>
            </a:endParaRPr>
          </a:p>
          <a:p>
            <a:pPr marL="260152" marR="251897" indent="291869" defTabSz="913658">
              <a:defRPr/>
            </a:pPr>
            <a:r>
              <a:rPr sz="900" spc="-5" dirty="0">
                <a:solidFill>
                  <a:prstClr val="black"/>
                </a:solidFill>
                <a:cs typeface="Calibri"/>
              </a:rPr>
              <a:t>Area </a:t>
            </a:r>
            <a:r>
              <a:rPr sz="900" dirty="0">
                <a:solidFill>
                  <a:prstClr val="black"/>
                </a:solidFill>
                <a:cs typeface="Calibri"/>
              </a:rPr>
              <a:t>: 300 Ha  </a:t>
            </a:r>
            <a:r>
              <a:rPr sz="900" spc="-5" dirty="0">
                <a:solidFill>
                  <a:prstClr val="black"/>
                </a:solidFill>
                <a:cs typeface="Calibri"/>
              </a:rPr>
              <a:t>Investment </a:t>
            </a:r>
            <a:r>
              <a:rPr sz="900" dirty="0">
                <a:solidFill>
                  <a:prstClr val="black"/>
                </a:solidFill>
                <a:cs typeface="Calibri"/>
              </a:rPr>
              <a:t>: USD 2,9</a:t>
            </a:r>
            <a:r>
              <a:rPr sz="900" spc="-130" dirty="0">
                <a:solidFill>
                  <a:prstClr val="black"/>
                </a:solidFill>
                <a:cs typeface="Calibri"/>
              </a:rPr>
              <a:t> </a:t>
            </a:r>
            <a:r>
              <a:rPr sz="900" spc="-5" dirty="0">
                <a:solidFill>
                  <a:prstClr val="black"/>
                </a:solidFill>
                <a:cs typeface="Calibri"/>
              </a:rPr>
              <a:t>Billion</a:t>
            </a:r>
            <a:endParaRPr sz="900" dirty="0">
              <a:solidFill>
                <a:prstClr val="black"/>
              </a:solidFill>
              <a:cs typeface="Calibri"/>
            </a:endParaRPr>
          </a:p>
        </p:txBody>
      </p:sp>
      <p:sp>
        <p:nvSpPr>
          <p:cNvPr id="18" name="object 18"/>
          <p:cNvSpPr/>
          <p:nvPr/>
        </p:nvSpPr>
        <p:spPr>
          <a:xfrm>
            <a:off x="107509" y="3921899"/>
            <a:ext cx="1656714" cy="594360"/>
          </a:xfrm>
          <a:custGeom>
            <a:avLst/>
            <a:gdLst/>
            <a:ahLst/>
            <a:cxnLst/>
            <a:rect l="l" t="t" r="r" b="b"/>
            <a:pathLst>
              <a:path w="1656714" h="594360">
                <a:moveTo>
                  <a:pt x="0" y="594067"/>
                </a:moveTo>
                <a:lnTo>
                  <a:pt x="1656206" y="594067"/>
                </a:lnTo>
                <a:lnTo>
                  <a:pt x="1656206" y="0"/>
                </a:lnTo>
                <a:lnTo>
                  <a:pt x="0" y="0"/>
                </a:lnTo>
                <a:lnTo>
                  <a:pt x="0" y="594067"/>
                </a:lnTo>
                <a:close/>
              </a:path>
            </a:pathLst>
          </a:custGeom>
          <a:solidFill>
            <a:srgbClr val="FFC000"/>
          </a:solidFill>
        </p:spPr>
        <p:txBody>
          <a:bodyPr wrap="square" lIns="0" tIns="0" rIns="0" bIns="0" rtlCol="0"/>
          <a:lstStyle/>
          <a:p>
            <a:pPr defTabSz="913658">
              <a:defRPr/>
            </a:pPr>
            <a:endParaRPr sz="2025">
              <a:solidFill>
                <a:prstClr val="black"/>
              </a:solidFill>
            </a:endParaRPr>
          </a:p>
        </p:txBody>
      </p:sp>
      <p:sp>
        <p:nvSpPr>
          <p:cNvPr id="19" name="object 19"/>
          <p:cNvSpPr txBox="1"/>
          <p:nvPr/>
        </p:nvSpPr>
        <p:spPr>
          <a:xfrm>
            <a:off x="107521" y="4009168"/>
            <a:ext cx="1835657" cy="578363"/>
          </a:xfrm>
          <a:prstGeom prst="rect">
            <a:avLst/>
          </a:prstGeom>
        </p:spPr>
        <p:txBody>
          <a:bodyPr vert="horz" wrap="square" lIns="0" tIns="12700" rIns="0" bIns="0" rtlCol="0">
            <a:spAutoFit/>
          </a:bodyPr>
          <a:lstStyle/>
          <a:p>
            <a:pPr marL="458711" defTabSz="913658">
              <a:spcBef>
                <a:spcPts val="100"/>
              </a:spcBef>
              <a:defRPr/>
            </a:pPr>
            <a:r>
              <a:rPr sz="975" b="1" spc="-5" dirty="0">
                <a:solidFill>
                  <a:prstClr val="black"/>
                </a:solidFill>
                <a:cs typeface="Calibri"/>
              </a:rPr>
              <a:t>Tanjung</a:t>
            </a:r>
            <a:r>
              <a:rPr sz="975" b="1" spc="5" dirty="0">
                <a:solidFill>
                  <a:prstClr val="black"/>
                </a:solidFill>
                <a:cs typeface="Calibri"/>
              </a:rPr>
              <a:t> </a:t>
            </a:r>
            <a:r>
              <a:rPr sz="975" b="1" spc="-5" dirty="0">
                <a:solidFill>
                  <a:prstClr val="black"/>
                </a:solidFill>
                <a:cs typeface="Calibri"/>
              </a:rPr>
              <a:t>Lesung</a:t>
            </a:r>
            <a:endParaRPr sz="975" dirty="0">
              <a:solidFill>
                <a:prstClr val="black"/>
              </a:solidFill>
              <a:cs typeface="Calibri"/>
            </a:endParaRPr>
          </a:p>
          <a:p>
            <a:pPr marL="297568" marR="290599" indent="-635" algn="ctr" defTabSz="913658">
              <a:spcBef>
                <a:spcPts val="5"/>
              </a:spcBef>
              <a:defRPr/>
            </a:pPr>
            <a:r>
              <a:rPr sz="900" spc="-5" dirty="0">
                <a:solidFill>
                  <a:prstClr val="black"/>
                </a:solidFill>
                <a:cs typeface="Calibri"/>
              </a:rPr>
              <a:t>Area </a:t>
            </a:r>
            <a:r>
              <a:rPr sz="900" dirty="0">
                <a:solidFill>
                  <a:prstClr val="black"/>
                </a:solidFill>
                <a:cs typeface="Calibri"/>
              </a:rPr>
              <a:t>: 1500 Ha  </a:t>
            </a:r>
            <a:r>
              <a:rPr sz="900" spc="-5" dirty="0">
                <a:solidFill>
                  <a:prstClr val="black"/>
                </a:solidFill>
                <a:cs typeface="Calibri"/>
              </a:rPr>
              <a:t>Investment </a:t>
            </a:r>
            <a:r>
              <a:rPr sz="900" dirty="0">
                <a:solidFill>
                  <a:prstClr val="black"/>
                </a:solidFill>
                <a:cs typeface="Calibri"/>
              </a:rPr>
              <a:t>: USD 4</a:t>
            </a:r>
            <a:r>
              <a:rPr sz="900" spc="-125" dirty="0">
                <a:solidFill>
                  <a:prstClr val="black"/>
                </a:solidFill>
                <a:cs typeface="Calibri"/>
              </a:rPr>
              <a:t> </a:t>
            </a:r>
            <a:r>
              <a:rPr sz="900" spc="-5" dirty="0">
                <a:solidFill>
                  <a:prstClr val="black"/>
                </a:solidFill>
                <a:cs typeface="Calibri"/>
              </a:rPr>
              <a:t>Billion</a:t>
            </a:r>
            <a:endParaRPr sz="900" dirty="0">
              <a:solidFill>
                <a:prstClr val="black"/>
              </a:solidFill>
              <a:cs typeface="Calibri"/>
            </a:endParaRPr>
          </a:p>
        </p:txBody>
      </p:sp>
      <p:sp>
        <p:nvSpPr>
          <p:cNvPr id="20" name="object 20"/>
          <p:cNvSpPr/>
          <p:nvPr/>
        </p:nvSpPr>
        <p:spPr>
          <a:xfrm>
            <a:off x="1916048" y="3921899"/>
            <a:ext cx="1656714" cy="594360"/>
          </a:xfrm>
          <a:custGeom>
            <a:avLst/>
            <a:gdLst/>
            <a:ahLst/>
            <a:cxnLst/>
            <a:rect l="l" t="t" r="r" b="b"/>
            <a:pathLst>
              <a:path w="1656714" h="594360">
                <a:moveTo>
                  <a:pt x="0" y="594067"/>
                </a:moveTo>
                <a:lnTo>
                  <a:pt x="1656206" y="594067"/>
                </a:lnTo>
                <a:lnTo>
                  <a:pt x="1656206" y="0"/>
                </a:lnTo>
                <a:lnTo>
                  <a:pt x="0" y="0"/>
                </a:lnTo>
                <a:lnTo>
                  <a:pt x="0" y="594067"/>
                </a:lnTo>
                <a:close/>
              </a:path>
            </a:pathLst>
          </a:custGeom>
          <a:solidFill>
            <a:srgbClr val="7E7E7E"/>
          </a:solidFill>
        </p:spPr>
        <p:txBody>
          <a:bodyPr wrap="square" lIns="0" tIns="0" rIns="0" bIns="0" rtlCol="0"/>
          <a:lstStyle/>
          <a:p>
            <a:pPr defTabSz="913658">
              <a:defRPr/>
            </a:pPr>
            <a:endParaRPr sz="2025">
              <a:solidFill>
                <a:prstClr val="black"/>
              </a:solidFill>
            </a:endParaRPr>
          </a:p>
        </p:txBody>
      </p:sp>
      <p:sp>
        <p:nvSpPr>
          <p:cNvPr id="21" name="object 21"/>
          <p:cNvSpPr txBox="1"/>
          <p:nvPr/>
        </p:nvSpPr>
        <p:spPr>
          <a:xfrm>
            <a:off x="1916080" y="4009168"/>
            <a:ext cx="1835657" cy="578363"/>
          </a:xfrm>
          <a:prstGeom prst="rect">
            <a:avLst/>
          </a:prstGeom>
        </p:spPr>
        <p:txBody>
          <a:bodyPr vert="horz" wrap="square" lIns="0" tIns="12700" rIns="0" bIns="0" rtlCol="0">
            <a:spAutoFit/>
          </a:bodyPr>
          <a:lstStyle/>
          <a:p>
            <a:pPr marL="282344" defTabSz="913658">
              <a:spcBef>
                <a:spcPts val="100"/>
              </a:spcBef>
              <a:defRPr/>
            </a:pPr>
            <a:r>
              <a:rPr sz="975" b="1" spc="-5" dirty="0">
                <a:solidFill>
                  <a:srgbClr val="FFFFFF"/>
                </a:solidFill>
                <a:cs typeface="Calibri"/>
              </a:rPr>
              <a:t>Kep. Seribu </a:t>
            </a:r>
            <a:r>
              <a:rPr sz="975" b="1" dirty="0">
                <a:solidFill>
                  <a:srgbClr val="FFFFFF"/>
                </a:solidFill>
                <a:cs typeface="Calibri"/>
              </a:rPr>
              <a:t>&amp; </a:t>
            </a:r>
            <a:r>
              <a:rPr sz="975" b="1" spc="-5" dirty="0">
                <a:solidFill>
                  <a:srgbClr val="FFFFFF"/>
                </a:solidFill>
                <a:cs typeface="Calibri"/>
              </a:rPr>
              <a:t>Kota</a:t>
            </a:r>
            <a:r>
              <a:rPr sz="975" b="1" spc="-55" dirty="0">
                <a:solidFill>
                  <a:srgbClr val="FFFFFF"/>
                </a:solidFill>
                <a:cs typeface="Calibri"/>
              </a:rPr>
              <a:t> </a:t>
            </a:r>
            <a:r>
              <a:rPr sz="975" b="1" spc="-5" dirty="0">
                <a:solidFill>
                  <a:srgbClr val="FFFFFF"/>
                </a:solidFill>
                <a:cs typeface="Calibri"/>
              </a:rPr>
              <a:t>Tua</a:t>
            </a:r>
            <a:endParaRPr sz="975" dirty="0">
              <a:solidFill>
                <a:prstClr val="black"/>
              </a:solidFill>
              <a:cs typeface="Calibri"/>
            </a:endParaRPr>
          </a:p>
          <a:p>
            <a:pPr marL="259517" marR="252531" indent="266501" defTabSz="913658">
              <a:spcBef>
                <a:spcPts val="5"/>
              </a:spcBef>
              <a:defRPr/>
            </a:pPr>
            <a:r>
              <a:rPr sz="900" spc="-5" dirty="0">
                <a:solidFill>
                  <a:srgbClr val="FFFFFF"/>
                </a:solidFill>
                <a:cs typeface="Calibri"/>
              </a:rPr>
              <a:t>Area </a:t>
            </a:r>
            <a:r>
              <a:rPr sz="900" dirty="0">
                <a:solidFill>
                  <a:srgbClr val="FFFFFF"/>
                </a:solidFill>
                <a:cs typeface="Calibri"/>
              </a:rPr>
              <a:t>: 1009 Ha  </a:t>
            </a:r>
            <a:r>
              <a:rPr sz="900" spc="-5" dirty="0">
                <a:solidFill>
                  <a:srgbClr val="FFFFFF"/>
                </a:solidFill>
                <a:cs typeface="Calibri"/>
              </a:rPr>
              <a:t>Investment </a:t>
            </a:r>
            <a:r>
              <a:rPr sz="900" dirty="0">
                <a:solidFill>
                  <a:srgbClr val="FFFFFF"/>
                </a:solidFill>
                <a:cs typeface="Calibri"/>
              </a:rPr>
              <a:t>: USD 1,5</a:t>
            </a:r>
            <a:r>
              <a:rPr sz="900" spc="-135" dirty="0">
                <a:solidFill>
                  <a:srgbClr val="FFFFFF"/>
                </a:solidFill>
                <a:cs typeface="Calibri"/>
              </a:rPr>
              <a:t> </a:t>
            </a:r>
            <a:r>
              <a:rPr sz="900" spc="-5" dirty="0">
                <a:solidFill>
                  <a:srgbClr val="FFFFFF"/>
                </a:solidFill>
                <a:cs typeface="Calibri"/>
              </a:rPr>
              <a:t>Billion</a:t>
            </a:r>
            <a:endParaRPr sz="900" dirty="0">
              <a:solidFill>
                <a:prstClr val="black"/>
              </a:solidFill>
              <a:cs typeface="Calibri"/>
            </a:endParaRPr>
          </a:p>
        </p:txBody>
      </p:sp>
      <p:sp>
        <p:nvSpPr>
          <p:cNvPr id="22" name="object 22"/>
          <p:cNvSpPr/>
          <p:nvPr/>
        </p:nvSpPr>
        <p:spPr>
          <a:xfrm>
            <a:off x="3779901" y="3921899"/>
            <a:ext cx="1656714" cy="594360"/>
          </a:xfrm>
          <a:custGeom>
            <a:avLst/>
            <a:gdLst/>
            <a:ahLst/>
            <a:cxnLst/>
            <a:rect l="l" t="t" r="r" b="b"/>
            <a:pathLst>
              <a:path w="1656714" h="594360">
                <a:moveTo>
                  <a:pt x="0" y="594067"/>
                </a:moveTo>
                <a:lnTo>
                  <a:pt x="1656206" y="594067"/>
                </a:lnTo>
                <a:lnTo>
                  <a:pt x="1656206" y="0"/>
                </a:lnTo>
                <a:lnTo>
                  <a:pt x="0" y="0"/>
                </a:lnTo>
                <a:lnTo>
                  <a:pt x="0" y="594067"/>
                </a:lnTo>
                <a:close/>
              </a:path>
            </a:pathLst>
          </a:custGeom>
          <a:solidFill>
            <a:srgbClr val="7E7E7E"/>
          </a:solidFill>
        </p:spPr>
        <p:txBody>
          <a:bodyPr wrap="square" lIns="0" tIns="0" rIns="0" bIns="0" rtlCol="0"/>
          <a:lstStyle/>
          <a:p>
            <a:pPr defTabSz="913658">
              <a:defRPr/>
            </a:pPr>
            <a:endParaRPr sz="2025">
              <a:solidFill>
                <a:prstClr val="black"/>
              </a:solidFill>
            </a:endParaRPr>
          </a:p>
        </p:txBody>
      </p:sp>
      <p:sp>
        <p:nvSpPr>
          <p:cNvPr id="23" name="object 23"/>
          <p:cNvSpPr txBox="1"/>
          <p:nvPr/>
        </p:nvSpPr>
        <p:spPr>
          <a:xfrm>
            <a:off x="3779900" y="4009168"/>
            <a:ext cx="1800225" cy="578363"/>
          </a:xfrm>
          <a:prstGeom prst="rect">
            <a:avLst/>
          </a:prstGeom>
        </p:spPr>
        <p:txBody>
          <a:bodyPr vert="horz" wrap="square" lIns="0" tIns="12700" rIns="0" bIns="0" rtlCol="0">
            <a:spAutoFit/>
          </a:bodyPr>
          <a:lstStyle/>
          <a:p>
            <a:pPr marL="269042" defTabSz="913658">
              <a:spcBef>
                <a:spcPts val="100"/>
              </a:spcBef>
              <a:defRPr/>
            </a:pPr>
            <a:r>
              <a:rPr sz="975" b="1" spc="-5" dirty="0">
                <a:solidFill>
                  <a:srgbClr val="FFFFFF"/>
                </a:solidFill>
                <a:cs typeface="Calibri"/>
              </a:rPr>
              <a:t>Bromo Tengger</a:t>
            </a:r>
            <a:r>
              <a:rPr sz="975" b="1" spc="-60" dirty="0">
                <a:solidFill>
                  <a:srgbClr val="FFFFFF"/>
                </a:solidFill>
                <a:cs typeface="Calibri"/>
              </a:rPr>
              <a:t> </a:t>
            </a:r>
            <a:r>
              <a:rPr sz="975" b="1" spc="-5" dirty="0">
                <a:solidFill>
                  <a:srgbClr val="FFFFFF"/>
                </a:solidFill>
                <a:cs typeface="Calibri"/>
              </a:rPr>
              <a:t>Semeru</a:t>
            </a:r>
            <a:endParaRPr sz="975" dirty="0">
              <a:solidFill>
                <a:prstClr val="black"/>
              </a:solidFill>
              <a:cs typeface="Calibri"/>
            </a:endParaRPr>
          </a:p>
          <a:p>
            <a:pPr marL="260152" marR="251897" indent="266501" defTabSz="913658">
              <a:spcBef>
                <a:spcPts val="5"/>
              </a:spcBef>
              <a:defRPr/>
            </a:pPr>
            <a:r>
              <a:rPr sz="900" spc="-5" dirty="0">
                <a:solidFill>
                  <a:srgbClr val="FFFFFF"/>
                </a:solidFill>
                <a:cs typeface="Calibri"/>
              </a:rPr>
              <a:t>Area </a:t>
            </a:r>
            <a:r>
              <a:rPr sz="900" dirty="0">
                <a:solidFill>
                  <a:srgbClr val="FFFFFF"/>
                </a:solidFill>
                <a:cs typeface="Calibri"/>
              </a:rPr>
              <a:t>: </a:t>
            </a:r>
            <a:r>
              <a:rPr lang="en-ID" sz="900" dirty="0">
                <a:solidFill>
                  <a:srgbClr val="FFFFFF"/>
                </a:solidFill>
                <a:cs typeface="Calibri"/>
              </a:rPr>
              <a:t>325</a:t>
            </a:r>
            <a:r>
              <a:rPr sz="900" dirty="0">
                <a:solidFill>
                  <a:srgbClr val="FFFFFF"/>
                </a:solidFill>
                <a:cs typeface="Calibri"/>
              </a:rPr>
              <a:t> Ha  </a:t>
            </a:r>
            <a:r>
              <a:rPr sz="900" spc="-5" dirty="0">
                <a:solidFill>
                  <a:srgbClr val="FFFFFF"/>
                </a:solidFill>
                <a:cs typeface="Calibri"/>
              </a:rPr>
              <a:t>Investment </a:t>
            </a:r>
            <a:r>
              <a:rPr sz="900" dirty="0">
                <a:solidFill>
                  <a:srgbClr val="FFFFFF"/>
                </a:solidFill>
                <a:cs typeface="Calibri"/>
              </a:rPr>
              <a:t>: USD 1,4</a:t>
            </a:r>
            <a:r>
              <a:rPr sz="900" spc="-135" dirty="0">
                <a:solidFill>
                  <a:srgbClr val="FFFFFF"/>
                </a:solidFill>
                <a:cs typeface="Calibri"/>
              </a:rPr>
              <a:t> </a:t>
            </a:r>
            <a:r>
              <a:rPr sz="900" spc="-5" dirty="0">
                <a:solidFill>
                  <a:srgbClr val="FFFFFF"/>
                </a:solidFill>
                <a:cs typeface="Calibri"/>
              </a:rPr>
              <a:t>Billion</a:t>
            </a:r>
            <a:endParaRPr sz="900" dirty="0">
              <a:solidFill>
                <a:prstClr val="black"/>
              </a:solidFill>
              <a:cs typeface="Calibri"/>
            </a:endParaRPr>
          </a:p>
        </p:txBody>
      </p:sp>
      <p:sp>
        <p:nvSpPr>
          <p:cNvPr id="24" name="object 24"/>
          <p:cNvSpPr/>
          <p:nvPr/>
        </p:nvSpPr>
        <p:spPr>
          <a:xfrm>
            <a:off x="5580126" y="3921899"/>
            <a:ext cx="1656714" cy="594360"/>
          </a:xfrm>
          <a:custGeom>
            <a:avLst/>
            <a:gdLst/>
            <a:ahLst/>
            <a:cxnLst/>
            <a:rect l="l" t="t" r="r" b="b"/>
            <a:pathLst>
              <a:path w="1656715" h="594360">
                <a:moveTo>
                  <a:pt x="0" y="594067"/>
                </a:moveTo>
                <a:lnTo>
                  <a:pt x="1656206" y="594067"/>
                </a:lnTo>
                <a:lnTo>
                  <a:pt x="1656206" y="0"/>
                </a:lnTo>
                <a:lnTo>
                  <a:pt x="0" y="0"/>
                </a:lnTo>
                <a:lnTo>
                  <a:pt x="0" y="594067"/>
                </a:lnTo>
                <a:close/>
              </a:path>
            </a:pathLst>
          </a:custGeom>
          <a:solidFill>
            <a:srgbClr val="FFC000"/>
          </a:solidFill>
        </p:spPr>
        <p:txBody>
          <a:bodyPr wrap="square" lIns="0" tIns="0" rIns="0" bIns="0" rtlCol="0"/>
          <a:lstStyle/>
          <a:p>
            <a:pPr defTabSz="913658">
              <a:defRPr/>
            </a:pPr>
            <a:endParaRPr sz="2025">
              <a:solidFill>
                <a:prstClr val="black"/>
              </a:solidFill>
            </a:endParaRPr>
          </a:p>
        </p:txBody>
      </p:sp>
      <p:sp>
        <p:nvSpPr>
          <p:cNvPr id="25" name="object 25"/>
          <p:cNvSpPr txBox="1"/>
          <p:nvPr/>
        </p:nvSpPr>
        <p:spPr>
          <a:xfrm>
            <a:off x="5555776" y="4019582"/>
            <a:ext cx="1835657" cy="578363"/>
          </a:xfrm>
          <a:prstGeom prst="rect">
            <a:avLst/>
          </a:prstGeom>
        </p:spPr>
        <p:txBody>
          <a:bodyPr vert="horz" wrap="square" lIns="0" tIns="12700" rIns="0" bIns="0" rtlCol="0">
            <a:spAutoFit/>
          </a:bodyPr>
          <a:lstStyle/>
          <a:p>
            <a:pPr marL="576722" defTabSz="913658">
              <a:spcBef>
                <a:spcPts val="100"/>
              </a:spcBef>
              <a:defRPr/>
            </a:pPr>
            <a:r>
              <a:rPr sz="975" b="1" spc="-5" dirty="0">
                <a:solidFill>
                  <a:prstClr val="black"/>
                </a:solidFill>
                <a:cs typeface="Calibri"/>
              </a:rPr>
              <a:t>Mandalika</a:t>
            </a:r>
            <a:endParaRPr sz="975" dirty="0">
              <a:solidFill>
                <a:prstClr val="black"/>
              </a:solidFill>
              <a:cs typeface="Calibri"/>
            </a:endParaRPr>
          </a:p>
          <a:p>
            <a:pPr marL="298202" marR="289964" indent="228402" defTabSz="913658">
              <a:spcBef>
                <a:spcPts val="5"/>
              </a:spcBef>
              <a:defRPr/>
            </a:pPr>
            <a:r>
              <a:rPr sz="900" spc="-5" dirty="0">
                <a:solidFill>
                  <a:prstClr val="black"/>
                </a:solidFill>
                <a:cs typeface="Calibri"/>
              </a:rPr>
              <a:t>Area </a:t>
            </a:r>
            <a:r>
              <a:rPr sz="900" dirty="0">
                <a:solidFill>
                  <a:prstClr val="black"/>
                </a:solidFill>
                <a:cs typeface="Calibri"/>
              </a:rPr>
              <a:t>: 1175 Ha  </a:t>
            </a:r>
            <a:r>
              <a:rPr sz="900" spc="-5" dirty="0">
                <a:solidFill>
                  <a:prstClr val="black"/>
                </a:solidFill>
                <a:cs typeface="Calibri"/>
              </a:rPr>
              <a:t>Investment </a:t>
            </a:r>
            <a:r>
              <a:rPr sz="900" dirty="0">
                <a:solidFill>
                  <a:prstClr val="black"/>
                </a:solidFill>
                <a:cs typeface="Calibri"/>
              </a:rPr>
              <a:t>: USD 3</a:t>
            </a:r>
            <a:r>
              <a:rPr sz="900" spc="-125" dirty="0">
                <a:solidFill>
                  <a:prstClr val="black"/>
                </a:solidFill>
                <a:cs typeface="Calibri"/>
              </a:rPr>
              <a:t> </a:t>
            </a:r>
            <a:r>
              <a:rPr sz="900" spc="-5" dirty="0">
                <a:solidFill>
                  <a:prstClr val="black"/>
                </a:solidFill>
                <a:cs typeface="Calibri"/>
              </a:rPr>
              <a:t>Billion</a:t>
            </a:r>
            <a:endParaRPr sz="900" dirty="0">
              <a:solidFill>
                <a:prstClr val="black"/>
              </a:solidFill>
              <a:cs typeface="Calibri"/>
            </a:endParaRPr>
          </a:p>
        </p:txBody>
      </p:sp>
      <p:sp>
        <p:nvSpPr>
          <p:cNvPr id="26" name="object 26"/>
          <p:cNvSpPr/>
          <p:nvPr/>
        </p:nvSpPr>
        <p:spPr>
          <a:xfrm>
            <a:off x="7415783" y="3921899"/>
            <a:ext cx="1656714" cy="594360"/>
          </a:xfrm>
          <a:custGeom>
            <a:avLst/>
            <a:gdLst/>
            <a:ahLst/>
            <a:cxnLst/>
            <a:rect l="l" t="t" r="r" b="b"/>
            <a:pathLst>
              <a:path w="1656715" h="594360">
                <a:moveTo>
                  <a:pt x="0" y="594067"/>
                </a:moveTo>
                <a:lnTo>
                  <a:pt x="1656206" y="594067"/>
                </a:lnTo>
                <a:lnTo>
                  <a:pt x="1656206" y="0"/>
                </a:lnTo>
                <a:lnTo>
                  <a:pt x="0" y="0"/>
                </a:lnTo>
                <a:lnTo>
                  <a:pt x="0" y="594067"/>
                </a:lnTo>
                <a:close/>
              </a:path>
            </a:pathLst>
          </a:custGeom>
          <a:solidFill>
            <a:srgbClr val="00B0F0"/>
          </a:solidFill>
        </p:spPr>
        <p:txBody>
          <a:bodyPr wrap="square" lIns="0" tIns="0" rIns="0" bIns="0" rtlCol="0"/>
          <a:lstStyle/>
          <a:p>
            <a:pPr defTabSz="913658">
              <a:defRPr/>
            </a:pPr>
            <a:endParaRPr sz="2025">
              <a:solidFill>
                <a:prstClr val="black"/>
              </a:solidFill>
            </a:endParaRPr>
          </a:p>
        </p:txBody>
      </p:sp>
      <p:sp>
        <p:nvSpPr>
          <p:cNvPr id="27" name="object 27"/>
          <p:cNvSpPr txBox="1"/>
          <p:nvPr/>
        </p:nvSpPr>
        <p:spPr>
          <a:xfrm>
            <a:off x="7415785" y="3943382"/>
            <a:ext cx="1935356" cy="439864"/>
          </a:xfrm>
          <a:prstGeom prst="rect">
            <a:avLst/>
          </a:prstGeom>
        </p:spPr>
        <p:txBody>
          <a:bodyPr vert="horz" wrap="square" lIns="0" tIns="12700" rIns="0" bIns="0" rtlCol="0">
            <a:spAutoFit/>
          </a:bodyPr>
          <a:lstStyle/>
          <a:p>
            <a:pPr marL="537400" defTabSz="913658">
              <a:spcBef>
                <a:spcPts val="100"/>
              </a:spcBef>
              <a:defRPr/>
            </a:pPr>
            <a:r>
              <a:rPr sz="975" b="1" spc="-5" dirty="0">
                <a:solidFill>
                  <a:srgbClr val="FFFFFF"/>
                </a:solidFill>
                <a:cs typeface="Calibri"/>
              </a:rPr>
              <a:t>Labuan</a:t>
            </a:r>
            <a:r>
              <a:rPr sz="975" b="1" dirty="0">
                <a:solidFill>
                  <a:srgbClr val="FFFFFF"/>
                </a:solidFill>
                <a:cs typeface="Calibri"/>
              </a:rPr>
              <a:t> </a:t>
            </a:r>
            <a:r>
              <a:rPr sz="975" b="1" spc="-5" dirty="0">
                <a:solidFill>
                  <a:srgbClr val="FFFFFF"/>
                </a:solidFill>
                <a:cs typeface="Calibri"/>
              </a:rPr>
              <a:t>Bajo</a:t>
            </a:r>
            <a:endParaRPr sz="975" dirty="0">
              <a:solidFill>
                <a:prstClr val="black"/>
              </a:solidFill>
              <a:cs typeface="Calibri"/>
            </a:endParaRPr>
          </a:p>
          <a:p>
            <a:pPr marL="260152" marR="251897" indent="266501" defTabSz="913658">
              <a:spcBef>
                <a:spcPts val="5"/>
              </a:spcBef>
              <a:defRPr/>
            </a:pPr>
            <a:r>
              <a:rPr sz="900" spc="-5" dirty="0">
                <a:solidFill>
                  <a:srgbClr val="FFFFFF"/>
                </a:solidFill>
                <a:cs typeface="Calibri"/>
              </a:rPr>
              <a:t>Area </a:t>
            </a:r>
            <a:r>
              <a:rPr sz="900" dirty="0">
                <a:solidFill>
                  <a:srgbClr val="FFFFFF"/>
                </a:solidFill>
                <a:cs typeface="Calibri"/>
              </a:rPr>
              <a:t>: </a:t>
            </a:r>
            <a:r>
              <a:rPr lang="en-ID" sz="900" dirty="0">
                <a:solidFill>
                  <a:srgbClr val="FFFFFF"/>
                </a:solidFill>
                <a:cs typeface="Calibri"/>
              </a:rPr>
              <a:t>4</a:t>
            </a:r>
            <a:r>
              <a:rPr sz="900" dirty="0">
                <a:solidFill>
                  <a:srgbClr val="FFFFFF"/>
                </a:solidFill>
                <a:cs typeface="Calibri"/>
              </a:rPr>
              <a:t>00 Ha  </a:t>
            </a:r>
            <a:r>
              <a:rPr sz="900" spc="-5" dirty="0">
                <a:solidFill>
                  <a:srgbClr val="FFFFFF"/>
                </a:solidFill>
                <a:cs typeface="Calibri"/>
              </a:rPr>
              <a:t>Investment </a:t>
            </a:r>
            <a:r>
              <a:rPr sz="900" dirty="0">
                <a:solidFill>
                  <a:srgbClr val="FFFFFF"/>
                </a:solidFill>
                <a:cs typeface="Calibri"/>
              </a:rPr>
              <a:t>: USD 1,2</a:t>
            </a:r>
            <a:r>
              <a:rPr sz="900" spc="-130" dirty="0">
                <a:solidFill>
                  <a:srgbClr val="FFFFFF"/>
                </a:solidFill>
                <a:cs typeface="Calibri"/>
              </a:rPr>
              <a:t> </a:t>
            </a:r>
            <a:r>
              <a:rPr sz="900" spc="-5" dirty="0">
                <a:solidFill>
                  <a:srgbClr val="FFFFFF"/>
                </a:solidFill>
                <a:cs typeface="Calibri"/>
              </a:rPr>
              <a:t>Billion</a:t>
            </a:r>
            <a:endParaRPr sz="900" dirty="0">
              <a:solidFill>
                <a:prstClr val="black"/>
              </a:solidFill>
              <a:cs typeface="Calibri"/>
            </a:endParaRPr>
          </a:p>
        </p:txBody>
      </p:sp>
      <p:sp>
        <p:nvSpPr>
          <p:cNvPr id="28" name="object 28"/>
          <p:cNvSpPr/>
          <p:nvPr/>
        </p:nvSpPr>
        <p:spPr>
          <a:xfrm>
            <a:off x="1019588" y="1613916"/>
            <a:ext cx="227075" cy="199644"/>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29" name="object 29"/>
          <p:cNvSpPr/>
          <p:nvPr/>
        </p:nvSpPr>
        <p:spPr>
          <a:xfrm>
            <a:off x="1074419" y="1653539"/>
            <a:ext cx="118872" cy="118872"/>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30" name="object 30"/>
          <p:cNvSpPr/>
          <p:nvPr/>
        </p:nvSpPr>
        <p:spPr>
          <a:xfrm>
            <a:off x="1079647" y="1653700"/>
            <a:ext cx="108013" cy="81025"/>
          </a:xfrm>
          <a:prstGeom prst="rect">
            <a:avLst/>
          </a:prstGeom>
          <a:blipFill>
            <a:blip r:embed="rId7" cstate="print"/>
            <a:stretch>
              <a:fillRect/>
            </a:stretch>
          </a:blipFill>
        </p:spPr>
        <p:txBody>
          <a:bodyPr wrap="square" lIns="0" tIns="0" rIns="0" bIns="0" rtlCol="0"/>
          <a:lstStyle/>
          <a:p>
            <a:pPr defTabSz="913658">
              <a:defRPr/>
            </a:pPr>
            <a:endParaRPr sz="2025">
              <a:solidFill>
                <a:prstClr val="black"/>
              </a:solidFill>
            </a:endParaRPr>
          </a:p>
        </p:txBody>
      </p:sp>
      <p:sp>
        <p:nvSpPr>
          <p:cNvPr id="31" name="object 31"/>
          <p:cNvSpPr/>
          <p:nvPr/>
        </p:nvSpPr>
        <p:spPr>
          <a:xfrm>
            <a:off x="2702083" y="2478023"/>
            <a:ext cx="227075" cy="199644"/>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32" name="object 32"/>
          <p:cNvSpPr/>
          <p:nvPr/>
        </p:nvSpPr>
        <p:spPr>
          <a:xfrm>
            <a:off x="2756949" y="2517661"/>
            <a:ext cx="118871" cy="118871"/>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33" name="object 33"/>
          <p:cNvSpPr/>
          <p:nvPr/>
        </p:nvSpPr>
        <p:spPr>
          <a:xfrm>
            <a:off x="2762124" y="2517808"/>
            <a:ext cx="107950" cy="81025"/>
          </a:xfrm>
          <a:prstGeom prst="rect">
            <a:avLst/>
          </a:prstGeom>
          <a:blipFill>
            <a:blip r:embed="rId8" cstate="print"/>
            <a:stretch>
              <a:fillRect/>
            </a:stretch>
          </a:blipFill>
        </p:spPr>
        <p:txBody>
          <a:bodyPr wrap="square" lIns="0" tIns="0" rIns="0" bIns="0" rtlCol="0"/>
          <a:lstStyle/>
          <a:p>
            <a:pPr defTabSz="913658">
              <a:defRPr/>
            </a:pPr>
            <a:endParaRPr sz="2025">
              <a:solidFill>
                <a:prstClr val="black"/>
              </a:solidFill>
            </a:endParaRPr>
          </a:p>
        </p:txBody>
      </p:sp>
      <p:sp>
        <p:nvSpPr>
          <p:cNvPr id="34" name="object 34"/>
          <p:cNvSpPr/>
          <p:nvPr/>
        </p:nvSpPr>
        <p:spPr>
          <a:xfrm>
            <a:off x="935596" y="1167642"/>
            <a:ext cx="198120" cy="486409"/>
          </a:xfrm>
          <a:custGeom>
            <a:avLst/>
            <a:gdLst/>
            <a:ahLst/>
            <a:cxnLst/>
            <a:rect l="l" t="t" r="r" b="b"/>
            <a:pathLst>
              <a:path w="198119" h="486410">
                <a:moveTo>
                  <a:pt x="198018" y="486028"/>
                </a:moveTo>
                <a:lnTo>
                  <a:pt x="198018" y="242950"/>
                </a:lnTo>
                <a:lnTo>
                  <a:pt x="0" y="242950"/>
                </a:lnTo>
                <a:lnTo>
                  <a:pt x="0" y="0"/>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35" name="object 35"/>
          <p:cNvSpPr/>
          <p:nvPr/>
        </p:nvSpPr>
        <p:spPr>
          <a:xfrm>
            <a:off x="2744241" y="1167638"/>
            <a:ext cx="18415" cy="1390650"/>
          </a:xfrm>
          <a:custGeom>
            <a:avLst/>
            <a:gdLst/>
            <a:ahLst/>
            <a:cxnLst/>
            <a:rect l="l" t="t" r="r" b="b"/>
            <a:pathLst>
              <a:path w="18414" h="1390650">
                <a:moveTo>
                  <a:pt x="17906" y="1390650"/>
                </a:moveTo>
                <a:lnTo>
                  <a:pt x="0" y="1390650"/>
                </a:lnTo>
                <a:lnTo>
                  <a:pt x="0" y="0"/>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36" name="object 36"/>
          <p:cNvSpPr/>
          <p:nvPr/>
        </p:nvSpPr>
        <p:spPr>
          <a:xfrm>
            <a:off x="3000775" y="3070860"/>
            <a:ext cx="227075" cy="201168"/>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37" name="object 37"/>
          <p:cNvSpPr/>
          <p:nvPr/>
        </p:nvSpPr>
        <p:spPr>
          <a:xfrm>
            <a:off x="3054103" y="3112040"/>
            <a:ext cx="118871" cy="118871"/>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38" name="object 38"/>
          <p:cNvSpPr/>
          <p:nvPr/>
        </p:nvSpPr>
        <p:spPr>
          <a:xfrm>
            <a:off x="3059811" y="3111777"/>
            <a:ext cx="108076" cy="81025"/>
          </a:xfrm>
          <a:prstGeom prst="rect">
            <a:avLst/>
          </a:prstGeom>
          <a:blipFill>
            <a:blip r:embed="rId10" cstate="print"/>
            <a:stretch>
              <a:fillRect/>
            </a:stretch>
          </a:blipFill>
        </p:spPr>
        <p:txBody>
          <a:bodyPr wrap="square" lIns="0" tIns="0" rIns="0" bIns="0" rtlCol="0"/>
          <a:lstStyle/>
          <a:p>
            <a:pPr defTabSz="913658">
              <a:defRPr/>
            </a:pPr>
            <a:endParaRPr sz="2025">
              <a:solidFill>
                <a:prstClr val="black"/>
              </a:solidFill>
            </a:endParaRPr>
          </a:p>
        </p:txBody>
      </p:sp>
      <p:sp>
        <p:nvSpPr>
          <p:cNvPr id="39" name="object 39"/>
          <p:cNvSpPr/>
          <p:nvPr/>
        </p:nvSpPr>
        <p:spPr>
          <a:xfrm>
            <a:off x="2353060" y="2987039"/>
            <a:ext cx="225551" cy="199644"/>
          </a:xfrm>
          <a:prstGeom prst="rect">
            <a:avLst/>
          </a:prstGeom>
          <a:blipFill>
            <a:blip r:embed="rId11" cstate="print"/>
            <a:stretch>
              <a:fillRect/>
            </a:stretch>
          </a:blipFill>
        </p:spPr>
        <p:txBody>
          <a:bodyPr wrap="square" lIns="0" tIns="0" rIns="0" bIns="0" rtlCol="0"/>
          <a:lstStyle/>
          <a:p>
            <a:pPr defTabSz="913658">
              <a:defRPr/>
            </a:pPr>
            <a:endParaRPr sz="2025">
              <a:solidFill>
                <a:prstClr val="black"/>
              </a:solidFill>
            </a:endParaRPr>
          </a:p>
        </p:txBody>
      </p:sp>
      <p:sp>
        <p:nvSpPr>
          <p:cNvPr id="40" name="object 40"/>
          <p:cNvSpPr/>
          <p:nvPr/>
        </p:nvSpPr>
        <p:spPr>
          <a:xfrm>
            <a:off x="2406400" y="3028188"/>
            <a:ext cx="118871" cy="118872"/>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41" name="object 41"/>
          <p:cNvSpPr/>
          <p:nvPr/>
        </p:nvSpPr>
        <p:spPr>
          <a:xfrm>
            <a:off x="2411730" y="3027687"/>
            <a:ext cx="108076" cy="81025"/>
          </a:xfrm>
          <a:prstGeom prst="rect">
            <a:avLst/>
          </a:prstGeom>
          <a:blipFill>
            <a:blip r:embed="rId12" cstate="print"/>
            <a:stretch>
              <a:fillRect/>
            </a:stretch>
          </a:blipFill>
        </p:spPr>
        <p:txBody>
          <a:bodyPr wrap="square" lIns="0" tIns="0" rIns="0" bIns="0" rtlCol="0"/>
          <a:lstStyle/>
          <a:p>
            <a:pPr defTabSz="913658">
              <a:defRPr/>
            </a:pPr>
            <a:endParaRPr sz="2025">
              <a:solidFill>
                <a:prstClr val="black"/>
              </a:solidFill>
            </a:endParaRPr>
          </a:p>
        </p:txBody>
      </p:sp>
      <p:sp>
        <p:nvSpPr>
          <p:cNvPr id="42" name="object 42"/>
          <p:cNvSpPr/>
          <p:nvPr/>
        </p:nvSpPr>
        <p:spPr>
          <a:xfrm>
            <a:off x="2577116" y="2906267"/>
            <a:ext cx="227075" cy="199644"/>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43" name="object 43"/>
          <p:cNvSpPr/>
          <p:nvPr/>
        </p:nvSpPr>
        <p:spPr>
          <a:xfrm>
            <a:off x="2630423" y="2947416"/>
            <a:ext cx="118872" cy="118872"/>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44" name="object 44"/>
          <p:cNvSpPr/>
          <p:nvPr/>
        </p:nvSpPr>
        <p:spPr>
          <a:xfrm>
            <a:off x="2636149" y="2946687"/>
            <a:ext cx="108077" cy="81025"/>
          </a:xfrm>
          <a:prstGeom prst="rect">
            <a:avLst/>
          </a:prstGeom>
          <a:blipFill>
            <a:blip r:embed="rId14" cstate="print"/>
            <a:stretch>
              <a:fillRect/>
            </a:stretch>
          </a:blipFill>
        </p:spPr>
        <p:txBody>
          <a:bodyPr wrap="square" lIns="0" tIns="0" rIns="0" bIns="0" rtlCol="0"/>
          <a:lstStyle/>
          <a:p>
            <a:pPr defTabSz="913658">
              <a:defRPr/>
            </a:pPr>
            <a:endParaRPr sz="2025">
              <a:solidFill>
                <a:prstClr val="black"/>
              </a:solidFill>
            </a:endParaRPr>
          </a:p>
        </p:txBody>
      </p:sp>
      <p:sp>
        <p:nvSpPr>
          <p:cNvPr id="45" name="object 45"/>
          <p:cNvSpPr/>
          <p:nvPr/>
        </p:nvSpPr>
        <p:spPr>
          <a:xfrm>
            <a:off x="5277644" y="2747772"/>
            <a:ext cx="227075" cy="199644"/>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46" name="object 46"/>
          <p:cNvSpPr/>
          <p:nvPr/>
        </p:nvSpPr>
        <p:spPr>
          <a:xfrm>
            <a:off x="5332476" y="2787421"/>
            <a:ext cx="118872" cy="118871"/>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47" name="object 47"/>
          <p:cNvSpPr/>
          <p:nvPr/>
        </p:nvSpPr>
        <p:spPr>
          <a:xfrm>
            <a:off x="5337429" y="2787777"/>
            <a:ext cx="107950" cy="81025"/>
          </a:xfrm>
          <a:prstGeom prst="rect">
            <a:avLst/>
          </a:prstGeom>
          <a:blipFill>
            <a:blip r:embed="rId16" cstate="print"/>
            <a:stretch>
              <a:fillRect/>
            </a:stretch>
          </a:blipFill>
        </p:spPr>
        <p:txBody>
          <a:bodyPr wrap="square" lIns="0" tIns="0" rIns="0" bIns="0" rtlCol="0"/>
          <a:lstStyle/>
          <a:p>
            <a:pPr defTabSz="913658">
              <a:defRPr/>
            </a:pPr>
            <a:endParaRPr sz="2025">
              <a:solidFill>
                <a:prstClr val="black"/>
              </a:solidFill>
            </a:endParaRPr>
          </a:p>
        </p:txBody>
      </p:sp>
      <p:sp>
        <p:nvSpPr>
          <p:cNvPr id="48" name="object 48"/>
          <p:cNvSpPr/>
          <p:nvPr/>
        </p:nvSpPr>
        <p:spPr>
          <a:xfrm>
            <a:off x="6240812" y="1808988"/>
            <a:ext cx="227075" cy="199644"/>
          </a:xfrm>
          <a:prstGeom prst="rect">
            <a:avLst/>
          </a:prstGeom>
          <a:blipFill>
            <a:blip r:embed="rId17"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49" name="object 49"/>
          <p:cNvSpPr/>
          <p:nvPr/>
        </p:nvSpPr>
        <p:spPr>
          <a:xfrm>
            <a:off x="6294120" y="1848644"/>
            <a:ext cx="118872" cy="118871"/>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50" name="object 50"/>
          <p:cNvSpPr/>
          <p:nvPr/>
        </p:nvSpPr>
        <p:spPr>
          <a:xfrm>
            <a:off x="6300216" y="1848994"/>
            <a:ext cx="107950" cy="81026"/>
          </a:xfrm>
          <a:prstGeom prst="rect">
            <a:avLst/>
          </a:prstGeom>
          <a:blipFill>
            <a:blip r:embed="rId8" cstate="print"/>
            <a:stretch>
              <a:fillRect/>
            </a:stretch>
          </a:blipFill>
        </p:spPr>
        <p:txBody>
          <a:bodyPr wrap="square" lIns="0" tIns="0" rIns="0" bIns="0" rtlCol="0"/>
          <a:lstStyle/>
          <a:p>
            <a:pPr defTabSz="913658">
              <a:defRPr/>
            </a:pPr>
            <a:endParaRPr sz="2025">
              <a:solidFill>
                <a:prstClr val="black"/>
              </a:solidFill>
            </a:endParaRPr>
          </a:p>
        </p:txBody>
      </p:sp>
      <p:sp>
        <p:nvSpPr>
          <p:cNvPr id="51" name="object 51"/>
          <p:cNvSpPr/>
          <p:nvPr/>
        </p:nvSpPr>
        <p:spPr>
          <a:xfrm>
            <a:off x="3604292" y="3156204"/>
            <a:ext cx="227075" cy="199644"/>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52" name="object 52"/>
          <p:cNvSpPr/>
          <p:nvPr/>
        </p:nvSpPr>
        <p:spPr>
          <a:xfrm>
            <a:off x="3659123" y="3195827"/>
            <a:ext cx="118872" cy="118872"/>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53" name="object 53"/>
          <p:cNvSpPr/>
          <p:nvPr/>
        </p:nvSpPr>
        <p:spPr>
          <a:xfrm>
            <a:off x="3663951" y="3196210"/>
            <a:ext cx="108076" cy="81026"/>
          </a:xfrm>
          <a:prstGeom prst="rect">
            <a:avLst/>
          </a:prstGeom>
          <a:blipFill>
            <a:blip r:embed="rId19" cstate="print"/>
            <a:stretch>
              <a:fillRect/>
            </a:stretch>
          </a:blipFill>
        </p:spPr>
        <p:txBody>
          <a:bodyPr wrap="square" lIns="0" tIns="0" rIns="0" bIns="0" rtlCol="0"/>
          <a:lstStyle/>
          <a:p>
            <a:pPr defTabSz="913658">
              <a:defRPr/>
            </a:pPr>
            <a:endParaRPr sz="2025">
              <a:solidFill>
                <a:prstClr val="black"/>
              </a:solidFill>
            </a:endParaRPr>
          </a:p>
        </p:txBody>
      </p:sp>
      <p:sp>
        <p:nvSpPr>
          <p:cNvPr id="54" name="object 54"/>
          <p:cNvSpPr/>
          <p:nvPr/>
        </p:nvSpPr>
        <p:spPr>
          <a:xfrm>
            <a:off x="4081304" y="3233927"/>
            <a:ext cx="225551" cy="199644"/>
          </a:xfrm>
          <a:prstGeom prst="rect">
            <a:avLst/>
          </a:prstGeom>
          <a:blipFill>
            <a:blip r:embed="rId20" cstate="print"/>
            <a:stretch>
              <a:fillRect/>
            </a:stretch>
          </a:blipFill>
        </p:spPr>
        <p:txBody>
          <a:bodyPr wrap="square" lIns="0" tIns="0" rIns="0" bIns="0" rtlCol="0"/>
          <a:lstStyle/>
          <a:p>
            <a:pPr defTabSz="913658">
              <a:defRPr/>
            </a:pPr>
            <a:endParaRPr sz="2025">
              <a:solidFill>
                <a:prstClr val="black"/>
              </a:solidFill>
            </a:endParaRPr>
          </a:p>
        </p:txBody>
      </p:sp>
      <p:sp>
        <p:nvSpPr>
          <p:cNvPr id="55" name="object 55"/>
          <p:cNvSpPr/>
          <p:nvPr/>
        </p:nvSpPr>
        <p:spPr>
          <a:xfrm>
            <a:off x="4134611" y="3273552"/>
            <a:ext cx="118872" cy="118872"/>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56" name="object 56"/>
          <p:cNvSpPr/>
          <p:nvPr/>
        </p:nvSpPr>
        <p:spPr>
          <a:xfrm>
            <a:off x="4139946" y="3274092"/>
            <a:ext cx="108076" cy="81025"/>
          </a:xfrm>
          <a:prstGeom prst="rect">
            <a:avLst/>
          </a:prstGeom>
          <a:blipFill>
            <a:blip r:embed="rId19" cstate="print"/>
            <a:stretch>
              <a:fillRect/>
            </a:stretch>
          </a:blipFill>
        </p:spPr>
        <p:txBody>
          <a:bodyPr wrap="square" lIns="0" tIns="0" rIns="0" bIns="0" rtlCol="0"/>
          <a:lstStyle/>
          <a:p>
            <a:pPr defTabSz="913658">
              <a:defRPr/>
            </a:pPr>
            <a:endParaRPr sz="2025">
              <a:solidFill>
                <a:prstClr val="black"/>
              </a:solidFill>
            </a:endParaRPr>
          </a:p>
        </p:txBody>
      </p:sp>
      <p:sp>
        <p:nvSpPr>
          <p:cNvPr id="57" name="object 57"/>
          <p:cNvSpPr/>
          <p:nvPr/>
        </p:nvSpPr>
        <p:spPr>
          <a:xfrm>
            <a:off x="4800619" y="3230879"/>
            <a:ext cx="227075" cy="199644"/>
          </a:xfrm>
          <a:prstGeom prst="rect">
            <a:avLst/>
          </a:prstGeom>
          <a:blipFill>
            <a:blip r:embed="rId21"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658">
              <a:defRPr/>
            </a:pPr>
            <a:endParaRPr sz="2025">
              <a:solidFill>
                <a:prstClr val="black"/>
              </a:solidFill>
            </a:endParaRPr>
          </a:p>
        </p:txBody>
      </p:sp>
      <p:sp>
        <p:nvSpPr>
          <p:cNvPr id="58" name="object 58"/>
          <p:cNvSpPr/>
          <p:nvPr/>
        </p:nvSpPr>
        <p:spPr>
          <a:xfrm>
            <a:off x="4853940" y="3270503"/>
            <a:ext cx="118872" cy="118872"/>
          </a:xfrm>
          <a:prstGeom prst="rect">
            <a:avLst/>
          </a:prstGeom>
          <a:blipFill>
            <a:blip r:embed="rId6" cstate="print"/>
            <a:stretch>
              <a:fillRect/>
            </a:stretch>
          </a:blipFill>
        </p:spPr>
        <p:txBody>
          <a:bodyPr wrap="square" lIns="0" tIns="0" rIns="0" bIns="0" rtlCol="0"/>
          <a:lstStyle/>
          <a:p>
            <a:pPr defTabSz="913658">
              <a:defRPr/>
            </a:pPr>
            <a:endParaRPr sz="2025">
              <a:solidFill>
                <a:prstClr val="black"/>
              </a:solidFill>
            </a:endParaRPr>
          </a:p>
        </p:txBody>
      </p:sp>
      <p:sp>
        <p:nvSpPr>
          <p:cNvPr id="59" name="object 59"/>
          <p:cNvSpPr/>
          <p:nvPr/>
        </p:nvSpPr>
        <p:spPr>
          <a:xfrm>
            <a:off x="4860036" y="3271044"/>
            <a:ext cx="107950" cy="81025"/>
          </a:xfrm>
          <a:prstGeom prst="rect">
            <a:avLst/>
          </a:prstGeom>
          <a:blipFill>
            <a:blip r:embed="rId8" cstate="print"/>
            <a:stretch>
              <a:fillRect/>
            </a:stretch>
          </a:blipFill>
        </p:spPr>
        <p:txBody>
          <a:bodyPr wrap="square" lIns="0" tIns="0" rIns="0" bIns="0" rtlCol="0"/>
          <a:lstStyle/>
          <a:p>
            <a:pPr defTabSz="913658">
              <a:defRPr/>
            </a:pPr>
            <a:endParaRPr sz="2025">
              <a:solidFill>
                <a:prstClr val="black"/>
              </a:solidFill>
            </a:endParaRPr>
          </a:p>
        </p:txBody>
      </p:sp>
      <p:sp>
        <p:nvSpPr>
          <p:cNvPr id="60" name="object 60"/>
          <p:cNvSpPr/>
          <p:nvPr/>
        </p:nvSpPr>
        <p:spPr>
          <a:xfrm>
            <a:off x="6408198" y="1167638"/>
            <a:ext cx="1835785" cy="721995"/>
          </a:xfrm>
          <a:custGeom>
            <a:avLst/>
            <a:gdLst/>
            <a:ahLst/>
            <a:cxnLst/>
            <a:rect l="l" t="t" r="r" b="b"/>
            <a:pathLst>
              <a:path w="1835784" h="721994">
                <a:moveTo>
                  <a:pt x="0" y="721867"/>
                </a:moveTo>
                <a:lnTo>
                  <a:pt x="1835785" y="721867"/>
                </a:lnTo>
                <a:lnTo>
                  <a:pt x="1835785" y="0"/>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1" name="object 61"/>
          <p:cNvSpPr/>
          <p:nvPr/>
        </p:nvSpPr>
        <p:spPr>
          <a:xfrm>
            <a:off x="5391406" y="1167639"/>
            <a:ext cx="1017269" cy="1620520"/>
          </a:xfrm>
          <a:custGeom>
            <a:avLst/>
            <a:gdLst/>
            <a:ahLst/>
            <a:cxnLst/>
            <a:rect l="l" t="t" r="r" b="b"/>
            <a:pathLst>
              <a:path w="1017270" h="1620520">
                <a:moveTo>
                  <a:pt x="0" y="1620139"/>
                </a:moveTo>
                <a:lnTo>
                  <a:pt x="0" y="171576"/>
                </a:lnTo>
                <a:lnTo>
                  <a:pt x="1016762" y="171576"/>
                </a:lnTo>
                <a:lnTo>
                  <a:pt x="1016762" y="0"/>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2" name="object 62"/>
          <p:cNvSpPr/>
          <p:nvPr/>
        </p:nvSpPr>
        <p:spPr>
          <a:xfrm>
            <a:off x="3113787" y="1167639"/>
            <a:ext cx="1494790" cy="1944370"/>
          </a:xfrm>
          <a:custGeom>
            <a:avLst/>
            <a:gdLst/>
            <a:ahLst/>
            <a:cxnLst/>
            <a:rect l="l" t="t" r="r" b="b"/>
            <a:pathLst>
              <a:path w="1494789" h="1944370">
                <a:moveTo>
                  <a:pt x="0" y="1944116"/>
                </a:moveTo>
                <a:lnTo>
                  <a:pt x="0" y="179832"/>
                </a:lnTo>
                <a:lnTo>
                  <a:pt x="1494281" y="179832"/>
                </a:lnTo>
                <a:lnTo>
                  <a:pt x="1494281" y="0"/>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3" name="object 63"/>
          <p:cNvSpPr/>
          <p:nvPr/>
        </p:nvSpPr>
        <p:spPr>
          <a:xfrm>
            <a:off x="935597" y="3068203"/>
            <a:ext cx="1476375" cy="854075"/>
          </a:xfrm>
          <a:custGeom>
            <a:avLst/>
            <a:gdLst/>
            <a:ahLst/>
            <a:cxnLst/>
            <a:rect l="l" t="t" r="r" b="b"/>
            <a:pathLst>
              <a:path w="1476375" h="854075">
                <a:moveTo>
                  <a:pt x="0" y="853719"/>
                </a:moveTo>
                <a:lnTo>
                  <a:pt x="0" y="0"/>
                </a:lnTo>
                <a:lnTo>
                  <a:pt x="1476133" y="0"/>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4" name="object 64"/>
          <p:cNvSpPr/>
          <p:nvPr/>
        </p:nvSpPr>
        <p:spPr>
          <a:xfrm>
            <a:off x="2744216" y="2987168"/>
            <a:ext cx="0" cy="935355"/>
          </a:xfrm>
          <a:custGeom>
            <a:avLst/>
            <a:gdLst/>
            <a:ahLst/>
            <a:cxnLst/>
            <a:rect l="l" t="t" r="r" b="b"/>
            <a:pathLst>
              <a:path h="935354">
                <a:moveTo>
                  <a:pt x="0" y="0"/>
                </a:moveTo>
                <a:lnTo>
                  <a:pt x="0" y="0"/>
                </a:lnTo>
                <a:lnTo>
                  <a:pt x="0" y="934732"/>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5" name="object 65"/>
          <p:cNvSpPr/>
          <p:nvPr/>
        </p:nvSpPr>
        <p:spPr>
          <a:xfrm>
            <a:off x="3717958" y="3277236"/>
            <a:ext cx="890269" cy="645160"/>
          </a:xfrm>
          <a:custGeom>
            <a:avLst/>
            <a:gdLst/>
            <a:ahLst/>
            <a:cxnLst/>
            <a:rect l="l" t="t" r="r" b="b"/>
            <a:pathLst>
              <a:path w="890270" h="645160">
                <a:moveTo>
                  <a:pt x="0" y="0"/>
                </a:moveTo>
                <a:lnTo>
                  <a:pt x="0" y="428751"/>
                </a:lnTo>
                <a:lnTo>
                  <a:pt x="890142" y="428751"/>
                </a:lnTo>
                <a:lnTo>
                  <a:pt x="890142" y="644677"/>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6" name="object 66"/>
          <p:cNvSpPr/>
          <p:nvPr/>
        </p:nvSpPr>
        <p:spPr>
          <a:xfrm>
            <a:off x="4193932" y="3355118"/>
            <a:ext cx="2214245" cy="567055"/>
          </a:xfrm>
          <a:custGeom>
            <a:avLst/>
            <a:gdLst/>
            <a:ahLst/>
            <a:cxnLst/>
            <a:rect l="l" t="t" r="r" b="b"/>
            <a:pathLst>
              <a:path w="2214245" h="567054">
                <a:moveTo>
                  <a:pt x="0" y="0"/>
                </a:moveTo>
                <a:lnTo>
                  <a:pt x="0" y="283463"/>
                </a:lnTo>
                <a:lnTo>
                  <a:pt x="2214244" y="283463"/>
                </a:lnTo>
                <a:lnTo>
                  <a:pt x="2214244" y="566813"/>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7" name="object 67"/>
          <p:cNvSpPr/>
          <p:nvPr/>
        </p:nvSpPr>
        <p:spPr>
          <a:xfrm>
            <a:off x="4968146" y="3311526"/>
            <a:ext cx="3275965" cy="610870"/>
          </a:xfrm>
          <a:custGeom>
            <a:avLst/>
            <a:gdLst/>
            <a:ahLst/>
            <a:cxnLst/>
            <a:rect l="l" t="t" r="r" b="b"/>
            <a:pathLst>
              <a:path w="3275965" h="610870">
                <a:moveTo>
                  <a:pt x="0" y="0"/>
                </a:moveTo>
                <a:lnTo>
                  <a:pt x="3275838" y="0"/>
                </a:lnTo>
                <a:lnTo>
                  <a:pt x="3275838" y="610374"/>
                </a:lnTo>
              </a:path>
            </a:pathLst>
          </a:custGeom>
          <a:ln w="22225">
            <a:solidFill>
              <a:srgbClr val="006FC0"/>
            </a:solidFill>
          </a:ln>
        </p:spPr>
        <p:txBody>
          <a:bodyPr wrap="square" lIns="0" tIns="0" rIns="0" bIns="0" rtlCol="0"/>
          <a:lstStyle/>
          <a:p>
            <a:pPr defTabSz="913658">
              <a:defRPr/>
            </a:pPr>
            <a:endParaRPr sz="2025">
              <a:solidFill>
                <a:prstClr val="black"/>
              </a:solidFill>
            </a:endParaRPr>
          </a:p>
        </p:txBody>
      </p:sp>
      <p:sp>
        <p:nvSpPr>
          <p:cNvPr id="68" name="object 68"/>
          <p:cNvSpPr/>
          <p:nvPr/>
        </p:nvSpPr>
        <p:spPr>
          <a:xfrm>
            <a:off x="2915825" y="4624001"/>
            <a:ext cx="567055" cy="216535"/>
          </a:xfrm>
          <a:custGeom>
            <a:avLst/>
            <a:gdLst/>
            <a:ahLst/>
            <a:cxnLst/>
            <a:rect l="l" t="t" r="r" b="b"/>
            <a:pathLst>
              <a:path w="567054" h="216535">
                <a:moveTo>
                  <a:pt x="0" y="216027"/>
                </a:moveTo>
                <a:lnTo>
                  <a:pt x="566445" y="216027"/>
                </a:lnTo>
                <a:lnTo>
                  <a:pt x="566445" y="0"/>
                </a:lnTo>
                <a:lnTo>
                  <a:pt x="0" y="0"/>
                </a:lnTo>
                <a:lnTo>
                  <a:pt x="0" y="216027"/>
                </a:lnTo>
                <a:close/>
              </a:path>
            </a:pathLst>
          </a:custGeom>
          <a:solidFill>
            <a:srgbClr val="FFC000"/>
          </a:solidFill>
        </p:spPr>
        <p:txBody>
          <a:bodyPr wrap="square" lIns="0" tIns="0" rIns="0" bIns="0" rtlCol="0"/>
          <a:lstStyle/>
          <a:p>
            <a:pPr defTabSz="913658">
              <a:defRPr/>
            </a:pPr>
            <a:endParaRPr sz="1800">
              <a:solidFill>
                <a:prstClr val="black"/>
              </a:solidFill>
            </a:endParaRPr>
          </a:p>
        </p:txBody>
      </p:sp>
      <p:sp>
        <p:nvSpPr>
          <p:cNvPr id="69" name="object 69"/>
          <p:cNvSpPr txBox="1"/>
          <p:nvPr/>
        </p:nvSpPr>
        <p:spPr>
          <a:xfrm>
            <a:off x="3512344" y="4590881"/>
            <a:ext cx="1600835" cy="266740"/>
          </a:xfrm>
          <a:prstGeom prst="rect">
            <a:avLst/>
          </a:prstGeom>
        </p:spPr>
        <p:txBody>
          <a:bodyPr vert="horz" wrap="square" lIns="0" tIns="12700" rIns="0" bIns="0" rtlCol="0">
            <a:spAutoFit/>
          </a:bodyPr>
          <a:lstStyle/>
          <a:p>
            <a:pPr marL="12700" defTabSz="913658">
              <a:spcBef>
                <a:spcPts val="100"/>
              </a:spcBef>
              <a:defRPr/>
            </a:pPr>
            <a:r>
              <a:rPr sz="825" b="1" spc="-5" dirty="0">
                <a:solidFill>
                  <a:prstClr val="black"/>
                </a:solidFill>
                <a:latin typeface="Arial"/>
                <a:cs typeface="Arial"/>
              </a:rPr>
              <a:t>Tourism Special </a:t>
            </a:r>
            <a:r>
              <a:rPr sz="825" b="1" dirty="0">
                <a:solidFill>
                  <a:prstClr val="black"/>
                </a:solidFill>
                <a:latin typeface="Arial"/>
                <a:cs typeface="Arial"/>
              </a:rPr>
              <a:t>Economic</a:t>
            </a:r>
            <a:r>
              <a:rPr sz="825" b="1" spc="-20" dirty="0">
                <a:solidFill>
                  <a:prstClr val="black"/>
                </a:solidFill>
                <a:latin typeface="Arial"/>
                <a:cs typeface="Arial"/>
              </a:rPr>
              <a:t> </a:t>
            </a:r>
            <a:r>
              <a:rPr sz="825" b="1" dirty="0">
                <a:solidFill>
                  <a:prstClr val="black"/>
                </a:solidFill>
                <a:latin typeface="Arial"/>
                <a:cs typeface="Arial"/>
              </a:rPr>
              <a:t>Zone</a:t>
            </a:r>
            <a:endParaRPr sz="825" dirty="0">
              <a:solidFill>
                <a:prstClr val="black"/>
              </a:solidFill>
              <a:latin typeface="Arial"/>
              <a:cs typeface="Arial"/>
            </a:endParaRPr>
          </a:p>
        </p:txBody>
      </p:sp>
      <p:sp>
        <p:nvSpPr>
          <p:cNvPr id="70" name="object 70"/>
          <p:cNvSpPr/>
          <p:nvPr/>
        </p:nvSpPr>
        <p:spPr>
          <a:xfrm>
            <a:off x="6037486" y="4624001"/>
            <a:ext cx="567055" cy="216535"/>
          </a:xfrm>
          <a:custGeom>
            <a:avLst/>
            <a:gdLst/>
            <a:ahLst/>
            <a:cxnLst/>
            <a:rect l="l" t="t" r="r" b="b"/>
            <a:pathLst>
              <a:path w="567054" h="216535">
                <a:moveTo>
                  <a:pt x="0" y="216027"/>
                </a:moveTo>
                <a:lnTo>
                  <a:pt x="566445" y="216027"/>
                </a:lnTo>
                <a:lnTo>
                  <a:pt x="566445" y="0"/>
                </a:lnTo>
                <a:lnTo>
                  <a:pt x="0" y="0"/>
                </a:lnTo>
                <a:lnTo>
                  <a:pt x="0" y="216027"/>
                </a:lnTo>
                <a:close/>
              </a:path>
            </a:pathLst>
          </a:custGeom>
          <a:solidFill>
            <a:srgbClr val="767070"/>
          </a:solidFill>
        </p:spPr>
        <p:txBody>
          <a:bodyPr wrap="square" lIns="0" tIns="0" rIns="0" bIns="0" rtlCol="0"/>
          <a:lstStyle/>
          <a:p>
            <a:pPr defTabSz="913658">
              <a:defRPr/>
            </a:pPr>
            <a:endParaRPr sz="1800">
              <a:solidFill>
                <a:prstClr val="black"/>
              </a:solidFill>
            </a:endParaRPr>
          </a:p>
        </p:txBody>
      </p:sp>
      <p:sp>
        <p:nvSpPr>
          <p:cNvPr id="71" name="object 71"/>
          <p:cNvSpPr txBox="1"/>
          <p:nvPr/>
        </p:nvSpPr>
        <p:spPr>
          <a:xfrm>
            <a:off x="6634386" y="4590881"/>
            <a:ext cx="1593215" cy="266740"/>
          </a:xfrm>
          <a:prstGeom prst="rect">
            <a:avLst/>
          </a:prstGeom>
        </p:spPr>
        <p:txBody>
          <a:bodyPr vert="horz" wrap="square" lIns="0" tIns="12700" rIns="0" bIns="0" rtlCol="0">
            <a:spAutoFit/>
          </a:bodyPr>
          <a:lstStyle/>
          <a:p>
            <a:pPr marL="12700" defTabSz="913658">
              <a:spcBef>
                <a:spcPts val="100"/>
              </a:spcBef>
              <a:defRPr/>
            </a:pPr>
            <a:r>
              <a:rPr sz="825" b="1" dirty="0">
                <a:solidFill>
                  <a:prstClr val="black"/>
                </a:solidFill>
                <a:latin typeface="Arial"/>
                <a:cs typeface="Arial"/>
              </a:rPr>
              <a:t>National </a:t>
            </a:r>
            <a:r>
              <a:rPr sz="825" b="1" spc="-5" dirty="0">
                <a:solidFill>
                  <a:prstClr val="black"/>
                </a:solidFill>
                <a:latin typeface="Arial"/>
                <a:cs typeface="Arial"/>
              </a:rPr>
              <a:t>Strategic Tourism</a:t>
            </a:r>
            <a:r>
              <a:rPr sz="825" b="1" spc="-20" dirty="0">
                <a:solidFill>
                  <a:prstClr val="black"/>
                </a:solidFill>
                <a:latin typeface="Arial"/>
                <a:cs typeface="Arial"/>
              </a:rPr>
              <a:t> </a:t>
            </a:r>
            <a:r>
              <a:rPr sz="825" b="1" dirty="0">
                <a:solidFill>
                  <a:prstClr val="black"/>
                </a:solidFill>
                <a:latin typeface="Arial"/>
                <a:cs typeface="Arial"/>
              </a:rPr>
              <a:t>Zone</a:t>
            </a:r>
            <a:endParaRPr sz="825" dirty="0">
              <a:solidFill>
                <a:prstClr val="black"/>
              </a:solidFill>
              <a:latin typeface="Arial"/>
              <a:cs typeface="Arial"/>
            </a:endParaRPr>
          </a:p>
        </p:txBody>
      </p:sp>
      <p:sp>
        <p:nvSpPr>
          <p:cNvPr id="72" name="object 72"/>
          <p:cNvSpPr/>
          <p:nvPr/>
        </p:nvSpPr>
        <p:spPr>
          <a:xfrm>
            <a:off x="431562" y="4624001"/>
            <a:ext cx="567055" cy="216535"/>
          </a:xfrm>
          <a:custGeom>
            <a:avLst/>
            <a:gdLst/>
            <a:ahLst/>
            <a:cxnLst/>
            <a:rect l="l" t="t" r="r" b="b"/>
            <a:pathLst>
              <a:path w="567055" h="216535">
                <a:moveTo>
                  <a:pt x="0" y="216027"/>
                </a:moveTo>
                <a:lnTo>
                  <a:pt x="566445" y="216027"/>
                </a:lnTo>
                <a:lnTo>
                  <a:pt x="566445" y="0"/>
                </a:lnTo>
                <a:lnTo>
                  <a:pt x="0" y="0"/>
                </a:lnTo>
                <a:lnTo>
                  <a:pt x="0" y="216027"/>
                </a:lnTo>
                <a:close/>
              </a:path>
            </a:pathLst>
          </a:custGeom>
          <a:solidFill>
            <a:srgbClr val="00AFEF"/>
          </a:solidFill>
        </p:spPr>
        <p:txBody>
          <a:bodyPr wrap="square" lIns="0" tIns="0" rIns="0" bIns="0" rtlCol="0"/>
          <a:lstStyle/>
          <a:p>
            <a:pPr defTabSz="913658">
              <a:defRPr/>
            </a:pPr>
            <a:endParaRPr sz="1800">
              <a:solidFill>
                <a:prstClr val="black"/>
              </a:solidFill>
            </a:endParaRPr>
          </a:p>
        </p:txBody>
      </p:sp>
      <p:sp>
        <p:nvSpPr>
          <p:cNvPr id="73" name="object 73"/>
          <p:cNvSpPr txBox="1"/>
          <p:nvPr/>
        </p:nvSpPr>
        <p:spPr>
          <a:xfrm>
            <a:off x="1027606" y="4590881"/>
            <a:ext cx="903605" cy="139782"/>
          </a:xfrm>
          <a:prstGeom prst="rect">
            <a:avLst/>
          </a:prstGeom>
        </p:spPr>
        <p:txBody>
          <a:bodyPr vert="horz" wrap="square" lIns="0" tIns="12700" rIns="0" bIns="0" rtlCol="0">
            <a:spAutoFit/>
          </a:bodyPr>
          <a:lstStyle/>
          <a:p>
            <a:pPr marL="12700" defTabSz="913658">
              <a:spcBef>
                <a:spcPts val="100"/>
              </a:spcBef>
              <a:defRPr/>
            </a:pPr>
            <a:r>
              <a:rPr sz="825" b="1" spc="-5" dirty="0">
                <a:solidFill>
                  <a:prstClr val="black"/>
                </a:solidFill>
                <a:latin typeface="Arial"/>
                <a:cs typeface="Arial"/>
              </a:rPr>
              <a:t>Tourism</a:t>
            </a:r>
            <a:r>
              <a:rPr sz="825" b="1" spc="-50" dirty="0">
                <a:solidFill>
                  <a:prstClr val="black"/>
                </a:solidFill>
                <a:latin typeface="Arial"/>
                <a:cs typeface="Arial"/>
              </a:rPr>
              <a:t> </a:t>
            </a:r>
            <a:r>
              <a:rPr sz="825" b="1" spc="-5" dirty="0">
                <a:solidFill>
                  <a:prstClr val="black"/>
                </a:solidFill>
                <a:latin typeface="Arial"/>
                <a:cs typeface="Arial"/>
              </a:rPr>
              <a:t>Authority</a:t>
            </a:r>
            <a:endParaRPr sz="825" dirty="0">
              <a:solidFill>
                <a:prstClr val="black"/>
              </a:solidFill>
              <a:latin typeface="Arial"/>
              <a:cs typeface="Arial"/>
            </a:endParaRPr>
          </a:p>
        </p:txBody>
      </p:sp>
      <p:sp>
        <p:nvSpPr>
          <p:cNvPr id="74" name="object 74"/>
          <p:cNvSpPr txBox="1"/>
          <p:nvPr/>
        </p:nvSpPr>
        <p:spPr>
          <a:xfrm>
            <a:off x="8674862" y="4933366"/>
            <a:ext cx="272415" cy="174920"/>
          </a:xfrm>
          <a:prstGeom prst="rect">
            <a:avLst/>
          </a:prstGeom>
        </p:spPr>
        <p:txBody>
          <a:bodyPr vert="horz" wrap="square" lIns="0" tIns="0" rIns="0" bIns="0" rtlCol="0">
            <a:spAutoFit/>
          </a:bodyPr>
          <a:lstStyle/>
          <a:p>
            <a:pPr marL="32384" defTabSz="913658">
              <a:lnSpc>
                <a:spcPts val="1460"/>
              </a:lnSpc>
              <a:defRPr/>
            </a:pPr>
            <a:fld id="{81D60167-4931-47E6-BA6A-407CBD079E47}" type="slidenum">
              <a:rPr sz="1050" b="1" dirty="0">
                <a:solidFill>
                  <a:srgbClr val="FFFFFF"/>
                </a:solidFill>
                <a:cs typeface="Calibri"/>
              </a:rPr>
              <a:pPr marL="32384" defTabSz="913658">
                <a:lnSpc>
                  <a:spcPts val="1460"/>
                </a:lnSpc>
                <a:defRPr/>
              </a:pPr>
              <a:t>44</a:t>
            </a:fld>
            <a:endParaRPr sz="1050">
              <a:solidFill>
                <a:prstClr val="black"/>
              </a:solidFill>
              <a:cs typeface="Calibri"/>
            </a:endParaRPr>
          </a:p>
        </p:txBody>
      </p:sp>
      <p:sp>
        <p:nvSpPr>
          <p:cNvPr id="2" name="Slide Number Placeholder 1"/>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2724201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06E08C91-5864-4E09-9657-1462943F644E}"/>
              </a:ext>
            </a:extLst>
          </p:cNvPr>
          <p:cNvSpPr>
            <a:spLocks noGrp="1"/>
          </p:cNvSpPr>
          <p:nvPr>
            <p:ph type="sldNum" sz="quarter" idx="10"/>
          </p:nvPr>
        </p:nvSpPr>
        <p:spPr/>
        <p:txBody>
          <a:bodyPr/>
          <a:lstStyle/>
          <a:p>
            <a:pPr>
              <a:defRPr/>
            </a:pPr>
            <a:fld id="{70ADE3BD-14F6-E248-81BB-AD56D6E7C095}" type="slidenum">
              <a:rPr lang="id-ID" smtClean="0"/>
              <a:pPr>
                <a:defRPr/>
              </a:pPr>
              <a:t>45</a:t>
            </a:fld>
            <a:endParaRPr lang="id-ID"/>
          </a:p>
        </p:txBody>
      </p:sp>
      <p:sp>
        <p:nvSpPr>
          <p:cNvPr id="5" name="Rounded Rectangle 40">
            <a:extLst>
              <a:ext uri="{FF2B5EF4-FFF2-40B4-BE49-F238E27FC236}">
                <a16:creationId xmlns:a16="http://schemas.microsoft.com/office/drawing/2014/main" xmlns="" id="{5014F831-FEC8-43A9-923D-4018BE4A17C6}"/>
              </a:ext>
            </a:extLst>
          </p:cNvPr>
          <p:cNvSpPr/>
          <p:nvPr/>
        </p:nvSpPr>
        <p:spPr>
          <a:xfrm>
            <a:off x="354856" y="3604264"/>
            <a:ext cx="2481599" cy="1029237"/>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lIns="46355" tIns="23194" rIns="46355" bIns="23194" anchor="ctr"/>
          <a:lstStyle/>
          <a:p>
            <a:pPr algn="ctr" defTabSz="520954">
              <a:defRPr/>
            </a:pPr>
            <a:endParaRPr lang="id-ID" sz="1800">
              <a:solidFill>
                <a:prstClr val="white"/>
              </a:solidFill>
            </a:endParaRPr>
          </a:p>
        </p:txBody>
      </p:sp>
      <p:sp>
        <p:nvSpPr>
          <p:cNvPr id="6" name="Slide Number Placeholder 3">
            <a:extLst>
              <a:ext uri="{FF2B5EF4-FFF2-40B4-BE49-F238E27FC236}">
                <a16:creationId xmlns:a16="http://schemas.microsoft.com/office/drawing/2014/main" xmlns="" id="{318D38B5-4A29-4A35-AC33-C36C74B4B50C}"/>
              </a:ext>
            </a:extLst>
          </p:cNvPr>
          <p:cNvSpPr txBox="1">
            <a:spLocks/>
          </p:cNvSpPr>
          <p:nvPr/>
        </p:nvSpPr>
        <p:spPr>
          <a:xfrm>
            <a:off x="7983652" y="4557713"/>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pPr>
              <a:defRPr/>
            </a:pPr>
            <a:fld id="{70ADE3BD-14F6-E248-81BB-AD56D6E7C095}" type="slidenum">
              <a:rPr lang="id-ID" smtClean="0"/>
              <a:pPr>
                <a:defRPr/>
              </a:pPr>
              <a:t>45</a:t>
            </a:fld>
            <a:endParaRPr lang="id-ID"/>
          </a:p>
        </p:txBody>
      </p:sp>
      <p:sp>
        <p:nvSpPr>
          <p:cNvPr id="7" name="Rectangle 8">
            <a:extLst>
              <a:ext uri="{FF2B5EF4-FFF2-40B4-BE49-F238E27FC236}">
                <a16:creationId xmlns:a16="http://schemas.microsoft.com/office/drawing/2014/main" xmlns="" id="{75B37F19-AD33-46D2-B921-4D5452EF5398}"/>
              </a:ext>
            </a:extLst>
          </p:cNvPr>
          <p:cNvSpPr>
            <a:spLocks noChangeArrowheads="1"/>
          </p:cNvSpPr>
          <p:nvPr/>
        </p:nvSpPr>
        <p:spPr bwMode="auto">
          <a:xfrm>
            <a:off x="12860" y="65465"/>
            <a:ext cx="6267056" cy="37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792" tIns="30918" rIns="61792" bIns="30918">
            <a:spAutoFit/>
          </a:bodyPr>
          <a:lstStyle/>
          <a:p>
            <a:pPr defTabSz="685800"/>
            <a:r>
              <a:rPr lang="en-US" sz="2000" b="1" dirty="0">
                <a:solidFill>
                  <a:schemeClr val="bg1"/>
                </a:solidFill>
                <a:latin typeface="Arial Black" panose="020B0A04020102020204" pitchFamily="34" charset="0"/>
              </a:rPr>
              <a:t>REALISASI INVESTASI PARIWISATA</a:t>
            </a:r>
          </a:p>
        </p:txBody>
      </p:sp>
      <p:sp>
        <p:nvSpPr>
          <p:cNvPr id="8" name="TextBox 15">
            <a:extLst>
              <a:ext uri="{FF2B5EF4-FFF2-40B4-BE49-F238E27FC236}">
                <a16:creationId xmlns:a16="http://schemas.microsoft.com/office/drawing/2014/main" xmlns="" id="{0D2B4B36-40AF-4529-A46F-ABCD879F4C5D}"/>
              </a:ext>
            </a:extLst>
          </p:cNvPr>
          <p:cNvSpPr txBox="1">
            <a:spLocks noChangeArrowheads="1"/>
          </p:cNvSpPr>
          <p:nvPr/>
        </p:nvSpPr>
        <p:spPr bwMode="auto">
          <a:xfrm>
            <a:off x="107950" y="4903808"/>
            <a:ext cx="5976938" cy="18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805" tIns="30924" rIns="61805" bIns="30924">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defTabSz="6937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937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937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93738" eaLnBrk="0" fontAlgn="base" hangingPunct="0">
              <a:spcBef>
                <a:spcPct val="0"/>
              </a:spcBef>
              <a:spcAft>
                <a:spcPct val="0"/>
              </a:spcAft>
              <a:defRPr sz="1400">
                <a:solidFill>
                  <a:schemeClr val="tx1"/>
                </a:solidFill>
                <a:latin typeface="Arial" charset="0"/>
                <a:ea typeface="ＭＳ Ｐゴシック" charset="0"/>
              </a:defRPr>
            </a:lvl9pPr>
          </a:lstStyle>
          <a:p>
            <a:pPr defTabSz="685800" eaLnBrk="1" hangingPunct="1"/>
            <a:r>
              <a:rPr lang="id-ID" sz="800" b="1" dirty="0">
                <a:solidFill>
                  <a:prstClr val="white"/>
                </a:solidFill>
              </a:rPr>
              <a:t>Source: Indonesia Investment Coordinating Board (BKPM), 2017</a:t>
            </a:r>
          </a:p>
        </p:txBody>
      </p:sp>
      <p:sp>
        <p:nvSpPr>
          <p:cNvPr id="9" name="Rounded Rectangle 20">
            <a:extLst>
              <a:ext uri="{FF2B5EF4-FFF2-40B4-BE49-F238E27FC236}">
                <a16:creationId xmlns:a16="http://schemas.microsoft.com/office/drawing/2014/main" xmlns="" id="{75DC999E-AA68-490B-AA48-E7E9CBDEAE6B}"/>
              </a:ext>
            </a:extLst>
          </p:cNvPr>
          <p:cNvSpPr/>
          <p:nvPr/>
        </p:nvSpPr>
        <p:spPr>
          <a:xfrm>
            <a:off x="3374232" y="3579863"/>
            <a:ext cx="2481599" cy="1029237"/>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lIns="46355" tIns="23194" rIns="46355" bIns="23194" anchor="ctr"/>
          <a:lstStyle/>
          <a:p>
            <a:pPr algn="ctr" defTabSz="520954">
              <a:defRPr/>
            </a:pPr>
            <a:endParaRPr lang="id-ID" sz="1800">
              <a:solidFill>
                <a:prstClr val="white"/>
              </a:solidFill>
            </a:endParaRPr>
          </a:p>
        </p:txBody>
      </p:sp>
      <p:sp>
        <p:nvSpPr>
          <p:cNvPr id="10" name="Rounded Rectangle 21">
            <a:extLst>
              <a:ext uri="{FF2B5EF4-FFF2-40B4-BE49-F238E27FC236}">
                <a16:creationId xmlns:a16="http://schemas.microsoft.com/office/drawing/2014/main" xmlns="" id="{F25F83C9-9F15-4F70-8965-2E5DF8DFE18E}"/>
              </a:ext>
            </a:extLst>
          </p:cNvPr>
          <p:cNvSpPr/>
          <p:nvPr/>
        </p:nvSpPr>
        <p:spPr>
          <a:xfrm>
            <a:off x="6410871" y="3579863"/>
            <a:ext cx="2481600" cy="1029237"/>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lIns="46355" tIns="23194" rIns="46355" bIns="23194" anchor="ctr"/>
          <a:lstStyle/>
          <a:p>
            <a:pPr algn="ctr" defTabSz="520954">
              <a:defRPr/>
            </a:pPr>
            <a:endParaRPr lang="id-ID" sz="1800">
              <a:solidFill>
                <a:prstClr val="white"/>
              </a:solidFill>
            </a:endParaRPr>
          </a:p>
        </p:txBody>
      </p:sp>
      <p:sp>
        <p:nvSpPr>
          <p:cNvPr id="11" name="Shape 698">
            <a:extLst>
              <a:ext uri="{FF2B5EF4-FFF2-40B4-BE49-F238E27FC236}">
                <a16:creationId xmlns:a16="http://schemas.microsoft.com/office/drawing/2014/main" xmlns="" id="{7370F38B-D18D-4D30-BD7B-D22013140B93}"/>
              </a:ext>
            </a:extLst>
          </p:cNvPr>
          <p:cNvSpPr/>
          <p:nvPr/>
        </p:nvSpPr>
        <p:spPr>
          <a:xfrm>
            <a:off x="3374235" y="3754068"/>
            <a:ext cx="2479925" cy="553716"/>
          </a:xfrm>
          <a:prstGeom prst="rect">
            <a:avLst/>
          </a:prstGeom>
          <a:noFill/>
          <a:ln w="12700">
            <a:noFill/>
            <a:miter lim="400000"/>
          </a:ln>
          <a:extLst/>
        </p:spPr>
        <p:txBody>
          <a:bodyPr wrap="square" lIns="16307" tIns="16307" rIns="16307" bIns="16307">
            <a:spAutoFit/>
          </a:bodyPr>
          <a:lstStyle/>
          <a:p>
            <a:pPr algn="ctr" defTabSz="463504">
              <a:lnSpc>
                <a:spcPct val="80000"/>
              </a:lnSpc>
              <a:defRPr>
                <a:latin typeface="Calibri"/>
                <a:ea typeface="Calibri"/>
                <a:cs typeface="Calibri"/>
                <a:sym typeface="Calibri"/>
              </a:defRPr>
            </a:pPr>
            <a:r>
              <a:rPr sz="3000" b="1" spc="-76" dirty="0">
                <a:solidFill>
                  <a:prstClr val="white"/>
                </a:solidFill>
                <a:latin typeface="Candara" pitchFamily="34" charset="0"/>
                <a:ea typeface="Calibri"/>
                <a:cs typeface="Calibri"/>
                <a:sym typeface="Calibri"/>
              </a:rPr>
              <a:t>32%</a:t>
            </a:r>
          </a:p>
          <a:p>
            <a:pPr algn="ctr" defTabSz="463504">
              <a:lnSpc>
                <a:spcPct val="80000"/>
              </a:lnSpc>
              <a:defRPr>
                <a:latin typeface="Calibri"/>
                <a:ea typeface="Calibri"/>
                <a:cs typeface="Calibri"/>
                <a:sym typeface="Calibri"/>
              </a:defRPr>
            </a:pPr>
            <a:r>
              <a:rPr sz="1200" dirty="0">
                <a:solidFill>
                  <a:prstClr val="white"/>
                </a:solidFill>
                <a:ea typeface="Calibri"/>
                <a:cs typeface="Calibri"/>
                <a:sym typeface="Calibri"/>
              </a:rPr>
              <a:t>Growth from 2016 to 2017</a:t>
            </a:r>
            <a:endParaRPr sz="1200" i="1" dirty="0">
              <a:solidFill>
                <a:prstClr val="white"/>
              </a:solidFill>
              <a:ea typeface="Calibri"/>
              <a:cs typeface="Calibri"/>
              <a:sym typeface="Calibri"/>
            </a:endParaRPr>
          </a:p>
        </p:txBody>
      </p:sp>
      <p:sp>
        <p:nvSpPr>
          <p:cNvPr id="12" name="Shape 698">
            <a:extLst>
              <a:ext uri="{FF2B5EF4-FFF2-40B4-BE49-F238E27FC236}">
                <a16:creationId xmlns:a16="http://schemas.microsoft.com/office/drawing/2014/main" xmlns="" id="{9B5A2F49-8C27-4A4E-BA55-C585044A23CA}"/>
              </a:ext>
            </a:extLst>
          </p:cNvPr>
          <p:cNvSpPr/>
          <p:nvPr/>
        </p:nvSpPr>
        <p:spPr>
          <a:xfrm>
            <a:off x="6410880" y="3771663"/>
            <a:ext cx="2481601" cy="602960"/>
          </a:xfrm>
          <a:prstGeom prst="rect">
            <a:avLst/>
          </a:prstGeom>
          <a:noFill/>
          <a:ln w="12700">
            <a:noFill/>
            <a:miter lim="400000"/>
          </a:ln>
          <a:extLst/>
        </p:spPr>
        <p:txBody>
          <a:bodyPr wrap="square" lIns="16307" tIns="16307" rIns="16307" bIns="16307">
            <a:spAutoFit/>
          </a:bodyPr>
          <a:lstStyle/>
          <a:p>
            <a:pPr algn="ctr" defTabSz="463504">
              <a:lnSpc>
                <a:spcPct val="80000"/>
              </a:lnSpc>
              <a:defRPr>
                <a:latin typeface="Calibri"/>
                <a:ea typeface="Calibri"/>
                <a:cs typeface="Calibri"/>
                <a:sym typeface="Calibri"/>
              </a:defRPr>
            </a:pPr>
            <a:r>
              <a:rPr sz="3000" b="1" spc="-76" dirty="0">
                <a:solidFill>
                  <a:prstClr val="white"/>
                </a:solidFill>
                <a:latin typeface="Candara" pitchFamily="34" charset="0"/>
                <a:ea typeface="Calibri"/>
                <a:cs typeface="Calibri"/>
                <a:sym typeface="Calibri"/>
              </a:rPr>
              <a:t>102%</a:t>
            </a:r>
          </a:p>
          <a:p>
            <a:pPr defTabSz="463504">
              <a:lnSpc>
                <a:spcPct val="80000"/>
              </a:lnSpc>
              <a:defRPr>
                <a:latin typeface="Calibri"/>
                <a:ea typeface="Calibri"/>
                <a:cs typeface="Calibri"/>
                <a:sym typeface="Calibri"/>
              </a:defRPr>
            </a:pPr>
            <a:endParaRPr sz="400" i="1" dirty="0">
              <a:solidFill>
                <a:prstClr val="white"/>
              </a:solidFill>
              <a:ea typeface="Calibri"/>
              <a:cs typeface="Calibri"/>
              <a:sym typeface="Calibri"/>
            </a:endParaRPr>
          </a:p>
          <a:p>
            <a:pPr algn="ctr" defTabSz="463504">
              <a:lnSpc>
                <a:spcPct val="80000"/>
              </a:lnSpc>
              <a:defRPr>
                <a:latin typeface="Calibri"/>
                <a:ea typeface="Calibri"/>
                <a:cs typeface="Calibri"/>
                <a:sym typeface="Calibri"/>
              </a:defRPr>
            </a:pPr>
            <a:r>
              <a:rPr lang="id-ID" sz="1200" i="1" dirty="0">
                <a:solidFill>
                  <a:prstClr val="white"/>
                </a:solidFill>
                <a:ea typeface="Calibri"/>
                <a:cs typeface="Calibri"/>
                <a:sym typeface="Calibri"/>
              </a:rPr>
              <a:t>Reached from total target in 2017</a:t>
            </a:r>
            <a:endParaRPr sz="1200" i="1" dirty="0">
              <a:solidFill>
                <a:prstClr val="white"/>
              </a:solidFill>
              <a:ea typeface="Calibri"/>
              <a:cs typeface="Calibri"/>
              <a:sym typeface="Calibri"/>
            </a:endParaRPr>
          </a:p>
        </p:txBody>
      </p:sp>
      <p:graphicFrame>
        <p:nvGraphicFramePr>
          <p:cNvPr id="13" name="Chart 12">
            <a:extLst>
              <a:ext uri="{FF2B5EF4-FFF2-40B4-BE49-F238E27FC236}">
                <a16:creationId xmlns:a16="http://schemas.microsoft.com/office/drawing/2014/main" xmlns="" id="{3BCFCB04-C087-4270-9CF6-E71EE8F40CA0}"/>
              </a:ext>
            </a:extLst>
          </p:cNvPr>
          <p:cNvGraphicFramePr/>
          <p:nvPr>
            <p:extLst>
              <p:ext uri="{D42A27DB-BD31-4B8C-83A1-F6EECF244321}">
                <p14:modId xmlns:p14="http://schemas.microsoft.com/office/powerpoint/2010/main" val="2233667937"/>
              </p:ext>
            </p:extLst>
          </p:nvPr>
        </p:nvGraphicFramePr>
        <p:xfrm>
          <a:off x="137006" y="691592"/>
          <a:ext cx="8625405" cy="2777398"/>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A85FEE99-DDF6-4D63-9D2D-4DFA7ADAAABC}"/>
              </a:ext>
            </a:extLst>
          </p:cNvPr>
          <p:cNvSpPr txBox="1"/>
          <p:nvPr/>
        </p:nvSpPr>
        <p:spPr>
          <a:xfrm>
            <a:off x="2331511" y="1956795"/>
            <a:ext cx="684163" cy="196191"/>
          </a:xfrm>
          <a:prstGeom prst="rect">
            <a:avLst/>
          </a:prstGeom>
          <a:noFill/>
        </p:spPr>
        <p:txBody>
          <a:bodyPr wrap="square" lIns="68563" tIns="34282" rIns="68563" bIns="34282" rtlCol="0">
            <a:spAutoFit/>
          </a:bodyPr>
          <a:lstStyle/>
          <a:p>
            <a:pPr algn="ctr" defTabSz="685800"/>
            <a:r>
              <a:rPr lang="id-ID" sz="825" b="1" dirty="0">
                <a:solidFill>
                  <a:prstClr val="black"/>
                </a:solidFill>
              </a:rPr>
              <a:t>13.64%</a:t>
            </a:r>
          </a:p>
        </p:txBody>
      </p:sp>
      <p:sp>
        <p:nvSpPr>
          <p:cNvPr id="15" name="TextBox 14">
            <a:extLst>
              <a:ext uri="{FF2B5EF4-FFF2-40B4-BE49-F238E27FC236}">
                <a16:creationId xmlns:a16="http://schemas.microsoft.com/office/drawing/2014/main" xmlns="" id="{C1E0CE7E-9D6E-4DA0-8C7E-A93E95BFA553}"/>
              </a:ext>
            </a:extLst>
          </p:cNvPr>
          <p:cNvSpPr txBox="1"/>
          <p:nvPr/>
        </p:nvSpPr>
        <p:spPr>
          <a:xfrm>
            <a:off x="3575115" y="1789407"/>
            <a:ext cx="684163" cy="196191"/>
          </a:xfrm>
          <a:prstGeom prst="rect">
            <a:avLst/>
          </a:prstGeom>
          <a:noFill/>
        </p:spPr>
        <p:txBody>
          <a:bodyPr wrap="square" lIns="68563" tIns="34282" rIns="68563" bIns="34282" rtlCol="0">
            <a:spAutoFit/>
          </a:bodyPr>
          <a:lstStyle/>
          <a:p>
            <a:pPr algn="ctr" defTabSz="685800"/>
            <a:r>
              <a:rPr lang="id-ID" sz="825" b="1" dirty="0">
                <a:solidFill>
                  <a:prstClr val="black"/>
                </a:solidFill>
              </a:rPr>
              <a:t>53.17%</a:t>
            </a:r>
          </a:p>
        </p:txBody>
      </p:sp>
      <p:sp>
        <p:nvSpPr>
          <p:cNvPr id="16" name="TextBox 15">
            <a:extLst>
              <a:ext uri="{FF2B5EF4-FFF2-40B4-BE49-F238E27FC236}">
                <a16:creationId xmlns:a16="http://schemas.microsoft.com/office/drawing/2014/main" xmlns="" id="{70BE5579-6042-4DC1-8573-193F9A97CCB8}"/>
              </a:ext>
            </a:extLst>
          </p:cNvPr>
          <p:cNvSpPr txBox="1"/>
          <p:nvPr/>
        </p:nvSpPr>
        <p:spPr>
          <a:xfrm>
            <a:off x="5207164" y="1385885"/>
            <a:ext cx="684163" cy="196191"/>
          </a:xfrm>
          <a:prstGeom prst="rect">
            <a:avLst/>
          </a:prstGeom>
          <a:noFill/>
        </p:spPr>
        <p:txBody>
          <a:bodyPr wrap="square" lIns="68563" tIns="34282" rIns="68563" bIns="34282" rtlCol="0">
            <a:spAutoFit/>
          </a:bodyPr>
          <a:lstStyle/>
          <a:p>
            <a:pPr algn="ctr" defTabSz="685800"/>
            <a:r>
              <a:rPr lang="id-ID" sz="825" b="1" dirty="0">
                <a:solidFill>
                  <a:prstClr val="black"/>
                </a:solidFill>
              </a:rPr>
              <a:t>28.96%</a:t>
            </a:r>
          </a:p>
        </p:txBody>
      </p:sp>
      <p:sp>
        <p:nvSpPr>
          <p:cNvPr id="17" name="Oval 16">
            <a:extLst>
              <a:ext uri="{FF2B5EF4-FFF2-40B4-BE49-F238E27FC236}">
                <a16:creationId xmlns:a16="http://schemas.microsoft.com/office/drawing/2014/main" xmlns="" id="{554EB46E-1023-4EBA-8292-EB8EF39B2DBE}"/>
              </a:ext>
            </a:extLst>
          </p:cNvPr>
          <p:cNvSpPr/>
          <p:nvPr/>
        </p:nvSpPr>
        <p:spPr>
          <a:xfrm>
            <a:off x="1836589" y="2152527"/>
            <a:ext cx="72008" cy="5400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id-ID" sz="1800">
              <a:solidFill>
                <a:prstClr val="white"/>
              </a:solidFill>
            </a:endParaRPr>
          </a:p>
        </p:txBody>
      </p:sp>
      <p:sp>
        <p:nvSpPr>
          <p:cNvPr id="18" name="Oval 17">
            <a:extLst>
              <a:ext uri="{FF2B5EF4-FFF2-40B4-BE49-F238E27FC236}">
                <a16:creationId xmlns:a16="http://schemas.microsoft.com/office/drawing/2014/main" xmlns="" id="{AC73D017-FF16-4B7B-8B9C-2CB425AA06CA}"/>
              </a:ext>
            </a:extLst>
          </p:cNvPr>
          <p:cNvSpPr/>
          <p:nvPr/>
        </p:nvSpPr>
        <p:spPr>
          <a:xfrm>
            <a:off x="3438590" y="2053287"/>
            <a:ext cx="72008" cy="5400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id-ID" sz="1800">
              <a:solidFill>
                <a:prstClr val="white"/>
              </a:solidFill>
            </a:endParaRPr>
          </a:p>
        </p:txBody>
      </p:sp>
      <p:sp>
        <p:nvSpPr>
          <p:cNvPr id="19" name="Oval 18">
            <a:extLst>
              <a:ext uri="{FF2B5EF4-FFF2-40B4-BE49-F238E27FC236}">
                <a16:creationId xmlns:a16="http://schemas.microsoft.com/office/drawing/2014/main" xmlns="" id="{EA7C5EDF-BD9B-47EF-BB91-146169F9A181}"/>
              </a:ext>
            </a:extLst>
          </p:cNvPr>
          <p:cNvSpPr/>
          <p:nvPr/>
        </p:nvSpPr>
        <p:spPr>
          <a:xfrm>
            <a:off x="5043961" y="1705971"/>
            <a:ext cx="72008" cy="5400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id-ID" sz="1800">
              <a:solidFill>
                <a:prstClr val="white"/>
              </a:solidFill>
            </a:endParaRPr>
          </a:p>
        </p:txBody>
      </p:sp>
      <p:sp>
        <p:nvSpPr>
          <p:cNvPr id="20" name="Oval 19">
            <a:extLst>
              <a:ext uri="{FF2B5EF4-FFF2-40B4-BE49-F238E27FC236}">
                <a16:creationId xmlns:a16="http://schemas.microsoft.com/office/drawing/2014/main" xmlns="" id="{B89E3AEF-5535-4706-8A2D-8267F2A260AF}"/>
              </a:ext>
            </a:extLst>
          </p:cNvPr>
          <p:cNvSpPr/>
          <p:nvPr/>
        </p:nvSpPr>
        <p:spPr>
          <a:xfrm>
            <a:off x="6610204" y="1409282"/>
            <a:ext cx="72008" cy="5400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id-ID" sz="1800">
              <a:solidFill>
                <a:prstClr val="white"/>
              </a:solidFill>
            </a:endParaRPr>
          </a:p>
        </p:txBody>
      </p:sp>
      <p:sp>
        <p:nvSpPr>
          <p:cNvPr id="21" name="Freeform 34">
            <a:extLst>
              <a:ext uri="{FF2B5EF4-FFF2-40B4-BE49-F238E27FC236}">
                <a16:creationId xmlns:a16="http://schemas.microsoft.com/office/drawing/2014/main" xmlns="" id="{07436A16-7BE7-4BEB-A9E4-1F6841868812}"/>
              </a:ext>
            </a:extLst>
          </p:cNvPr>
          <p:cNvSpPr/>
          <p:nvPr/>
        </p:nvSpPr>
        <p:spPr>
          <a:xfrm>
            <a:off x="5097633" y="1463288"/>
            <a:ext cx="1548575" cy="272562"/>
          </a:xfrm>
          <a:custGeom>
            <a:avLst/>
            <a:gdLst>
              <a:gd name="connsiteX0" fmla="*/ 0 w 1530896"/>
              <a:gd name="connsiteY0" fmla="*/ 529607 h 529607"/>
              <a:gd name="connsiteX1" fmla="*/ 612359 w 1530896"/>
              <a:gd name="connsiteY1" fmla="*/ 302042 h 529607"/>
              <a:gd name="connsiteX2" fmla="*/ 1530896 w 1530896"/>
              <a:gd name="connsiteY2" fmla="*/ 0 h 529607"/>
            </a:gdLst>
            <a:ahLst/>
            <a:cxnLst>
              <a:cxn ang="0">
                <a:pos x="connsiteX0" y="connsiteY0"/>
              </a:cxn>
              <a:cxn ang="0">
                <a:pos x="connsiteX1" y="connsiteY1"/>
              </a:cxn>
              <a:cxn ang="0">
                <a:pos x="connsiteX2" y="connsiteY2"/>
              </a:cxn>
            </a:cxnLst>
            <a:rect l="l" t="t" r="r" b="b"/>
            <a:pathLst>
              <a:path w="1530896" h="529607">
                <a:moveTo>
                  <a:pt x="0" y="529607"/>
                </a:moveTo>
                <a:cubicBezTo>
                  <a:pt x="178605" y="459958"/>
                  <a:pt x="357210" y="390310"/>
                  <a:pt x="612359" y="302042"/>
                </a:cubicBezTo>
                <a:cubicBezTo>
                  <a:pt x="867508" y="213774"/>
                  <a:pt x="1199202" y="106887"/>
                  <a:pt x="1530896" y="0"/>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defTabSz="685800"/>
            <a:endParaRPr lang="id-ID" sz="1800">
              <a:solidFill>
                <a:prstClr val="black"/>
              </a:solidFill>
            </a:endParaRPr>
          </a:p>
        </p:txBody>
      </p:sp>
      <p:sp>
        <p:nvSpPr>
          <p:cNvPr id="22" name="Freeform 35">
            <a:extLst>
              <a:ext uri="{FF2B5EF4-FFF2-40B4-BE49-F238E27FC236}">
                <a16:creationId xmlns:a16="http://schemas.microsoft.com/office/drawing/2014/main" xmlns="" id="{E0B8EDB9-664C-41AC-8577-A6116D7DC1C0}"/>
              </a:ext>
            </a:extLst>
          </p:cNvPr>
          <p:cNvSpPr/>
          <p:nvPr/>
        </p:nvSpPr>
        <p:spPr>
          <a:xfrm>
            <a:off x="3438589" y="1748254"/>
            <a:ext cx="1641377" cy="350147"/>
          </a:xfrm>
          <a:custGeom>
            <a:avLst/>
            <a:gdLst>
              <a:gd name="connsiteX0" fmla="*/ 0 w 1555845"/>
              <a:gd name="connsiteY0" fmla="*/ 627797 h 627797"/>
              <a:gd name="connsiteX1" fmla="*/ 1555845 w 1555845"/>
              <a:gd name="connsiteY1" fmla="*/ 0 h 627797"/>
            </a:gdLst>
            <a:ahLst/>
            <a:cxnLst>
              <a:cxn ang="0">
                <a:pos x="connsiteX0" y="connsiteY0"/>
              </a:cxn>
              <a:cxn ang="0">
                <a:pos x="connsiteX1" y="connsiteY1"/>
              </a:cxn>
            </a:cxnLst>
            <a:rect l="l" t="t" r="r" b="b"/>
            <a:pathLst>
              <a:path w="1555845" h="627797">
                <a:moveTo>
                  <a:pt x="0" y="627797"/>
                </a:moveTo>
                <a:lnTo>
                  <a:pt x="1555845" y="0"/>
                </a:ln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defTabSz="685800"/>
            <a:endParaRPr lang="id-ID" sz="1800">
              <a:solidFill>
                <a:prstClr val="black"/>
              </a:solidFill>
            </a:endParaRPr>
          </a:p>
        </p:txBody>
      </p:sp>
      <p:sp>
        <p:nvSpPr>
          <p:cNvPr id="23" name="Freeform 36">
            <a:extLst>
              <a:ext uri="{FF2B5EF4-FFF2-40B4-BE49-F238E27FC236}">
                <a16:creationId xmlns:a16="http://schemas.microsoft.com/office/drawing/2014/main" xmlns="" id="{1DF737E6-CE4D-4109-8B08-E2AD2D3AA025}"/>
              </a:ext>
            </a:extLst>
          </p:cNvPr>
          <p:cNvSpPr/>
          <p:nvPr/>
        </p:nvSpPr>
        <p:spPr>
          <a:xfrm>
            <a:off x="1908597" y="2098401"/>
            <a:ext cx="1529993" cy="63332"/>
          </a:xfrm>
          <a:custGeom>
            <a:avLst/>
            <a:gdLst>
              <a:gd name="connsiteX0" fmla="*/ 0 w 1549021"/>
              <a:gd name="connsiteY0" fmla="*/ 143301 h 143301"/>
              <a:gd name="connsiteX1" fmla="*/ 839337 w 1549021"/>
              <a:gd name="connsiteY1" fmla="*/ 102358 h 143301"/>
              <a:gd name="connsiteX2" fmla="*/ 1549021 w 1549021"/>
              <a:gd name="connsiteY2" fmla="*/ 0 h 143301"/>
            </a:gdLst>
            <a:ahLst/>
            <a:cxnLst>
              <a:cxn ang="0">
                <a:pos x="connsiteX0" y="connsiteY0"/>
              </a:cxn>
              <a:cxn ang="0">
                <a:pos x="connsiteX1" y="connsiteY1"/>
              </a:cxn>
              <a:cxn ang="0">
                <a:pos x="connsiteX2" y="connsiteY2"/>
              </a:cxn>
            </a:cxnLst>
            <a:rect l="l" t="t" r="r" b="b"/>
            <a:pathLst>
              <a:path w="1549021" h="143301">
                <a:moveTo>
                  <a:pt x="0" y="143301"/>
                </a:moveTo>
                <a:cubicBezTo>
                  <a:pt x="290583" y="134771"/>
                  <a:pt x="581167" y="126242"/>
                  <a:pt x="839337" y="102358"/>
                </a:cubicBezTo>
                <a:cubicBezTo>
                  <a:pt x="1097507" y="78474"/>
                  <a:pt x="1323264" y="39237"/>
                  <a:pt x="1549021" y="0"/>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defTabSz="685800"/>
            <a:endParaRPr lang="id-ID" sz="1800">
              <a:solidFill>
                <a:prstClr val="black"/>
              </a:solidFill>
            </a:endParaRPr>
          </a:p>
        </p:txBody>
      </p:sp>
      <p:sp>
        <p:nvSpPr>
          <p:cNvPr id="24" name="Oval 23">
            <a:extLst>
              <a:ext uri="{FF2B5EF4-FFF2-40B4-BE49-F238E27FC236}">
                <a16:creationId xmlns:a16="http://schemas.microsoft.com/office/drawing/2014/main" xmlns="" id="{5B9E5DEB-8FA5-4E65-ADAF-C539ABD15215}"/>
              </a:ext>
            </a:extLst>
          </p:cNvPr>
          <p:cNvSpPr/>
          <p:nvPr/>
        </p:nvSpPr>
        <p:spPr>
          <a:xfrm>
            <a:off x="8158777" y="981912"/>
            <a:ext cx="72008" cy="5400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id-ID" sz="1800">
              <a:solidFill>
                <a:prstClr val="white"/>
              </a:solidFill>
            </a:endParaRPr>
          </a:p>
        </p:txBody>
      </p:sp>
      <p:sp>
        <p:nvSpPr>
          <p:cNvPr id="25" name="Freeform 38">
            <a:extLst>
              <a:ext uri="{FF2B5EF4-FFF2-40B4-BE49-F238E27FC236}">
                <a16:creationId xmlns:a16="http://schemas.microsoft.com/office/drawing/2014/main" xmlns="" id="{CE2430F9-BD73-444D-AB5D-BB594E0AFBC9}"/>
              </a:ext>
            </a:extLst>
          </p:cNvPr>
          <p:cNvSpPr/>
          <p:nvPr/>
        </p:nvSpPr>
        <p:spPr>
          <a:xfrm>
            <a:off x="6682211" y="1008916"/>
            <a:ext cx="1512570" cy="430244"/>
          </a:xfrm>
          <a:custGeom>
            <a:avLst/>
            <a:gdLst>
              <a:gd name="connsiteX0" fmla="*/ 0 w 1549400"/>
              <a:gd name="connsiteY0" fmla="*/ 568325 h 568325"/>
              <a:gd name="connsiteX1" fmla="*/ 885825 w 1549400"/>
              <a:gd name="connsiteY1" fmla="*/ 301625 h 568325"/>
              <a:gd name="connsiteX2" fmla="*/ 1549400 w 1549400"/>
              <a:gd name="connsiteY2" fmla="*/ 0 h 568325"/>
            </a:gdLst>
            <a:ahLst/>
            <a:cxnLst>
              <a:cxn ang="0">
                <a:pos x="connsiteX0" y="connsiteY0"/>
              </a:cxn>
              <a:cxn ang="0">
                <a:pos x="connsiteX1" y="connsiteY1"/>
              </a:cxn>
              <a:cxn ang="0">
                <a:pos x="connsiteX2" y="connsiteY2"/>
              </a:cxn>
            </a:cxnLst>
            <a:rect l="l" t="t" r="r" b="b"/>
            <a:pathLst>
              <a:path w="1549400" h="568325">
                <a:moveTo>
                  <a:pt x="0" y="568325"/>
                </a:moveTo>
                <a:cubicBezTo>
                  <a:pt x="313796" y="482335"/>
                  <a:pt x="627592" y="396346"/>
                  <a:pt x="885825" y="301625"/>
                </a:cubicBezTo>
                <a:cubicBezTo>
                  <a:pt x="1144058" y="206904"/>
                  <a:pt x="1346729" y="103452"/>
                  <a:pt x="1549400" y="0"/>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defTabSz="685800"/>
            <a:endParaRPr lang="id-ID" sz="1800">
              <a:solidFill>
                <a:prstClr val="black"/>
              </a:solidFill>
            </a:endParaRPr>
          </a:p>
        </p:txBody>
      </p:sp>
      <p:sp>
        <p:nvSpPr>
          <p:cNvPr id="26" name="TextBox 25">
            <a:extLst>
              <a:ext uri="{FF2B5EF4-FFF2-40B4-BE49-F238E27FC236}">
                <a16:creationId xmlns:a16="http://schemas.microsoft.com/office/drawing/2014/main" xmlns="" id="{1B34381E-C42E-4C97-80E4-1EBA625B3016}"/>
              </a:ext>
            </a:extLst>
          </p:cNvPr>
          <p:cNvSpPr txBox="1"/>
          <p:nvPr/>
        </p:nvSpPr>
        <p:spPr>
          <a:xfrm>
            <a:off x="6895508" y="1060319"/>
            <a:ext cx="684163" cy="196191"/>
          </a:xfrm>
          <a:prstGeom prst="rect">
            <a:avLst/>
          </a:prstGeom>
          <a:noFill/>
        </p:spPr>
        <p:txBody>
          <a:bodyPr wrap="square" lIns="68563" tIns="34282" rIns="68563" bIns="34282" rtlCol="0">
            <a:spAutoFit/>
          </a:bodyPr>
          <a:lstStyle/>
          <a:p>
            <a:pPr algn="ctr" defTabSz="685800"/>
            <a:r>
              <a:rPr lang="id-ID" sz="825" b="1" dirty="0">
                <a:solidFill>
                  <a:prstClr val="black"/>
                </a:solidFill>
              </a:rPr>
              <a:t>32.17%</a:t>
            </a:r>
          </a:p>
        </p:txBody>
      </p:sp>
      <p:sp>
        <p:nvSpPr>
          <p:cNvPr id="27" name="Shape 698">
            <a:extLst>
              <a:ext uri="{FF2B5EF4-FFF2-40B4-BE49-F238E27FC236}">
                <a16:creationId xmlns:a16="http://schemas.microsoft.com/office/drawing/2014/main" xmlns="" id="{EE206D50-7F0B-4070-B38F-E5DE27CA804B}"/>
              </a:ext>
            </a:extLst>
          </p:cNvPr>
          <p:cNvSpPr/>
          <p:nvPr/>
        </p:nvSpPr>
        <p:spPr>
          <a:xfrm>
            <a:off x="315348" y="3598324"/>
            <a:ext cx="2479925" cy="995579"/>
          </a:xfrm>
          <a:prstGeom prst="rect">
            <a:avLst/>
          </a:prstGeom>
          <a:noFill/>
          <a:ln w="12700">
            <a:noFill/>
            <a:miter lim="400000"/>
          </a:ln>
          <a:extLst/>
        </p:spPr>
        <p:txBody>
          <a:bodyPr wrap="square" lIns="21742" tIns="21742" rIns="21742" bIns="21742">
            <a:spAutoFit/>
          </a:bodyPr>
          <a:lstStyle/>
          <a:p>
            <a:pPr algn="ctr" defTabSz="617990">
              <a:lnSpc>
                <a:spcPct val="80000"/>
              </a:lnSpc>
              <a:defRPr>
                <a:latin typeface="Calibri"/>
                <a:ea typeface="Calibri"/>
                <a:cs typeface="Calibri"/>
                <a:sym typeface="Calibri"/>
              </a:defRPr>
            </a:pPr>
            <a:r>
              <a:rPr sz="3000" b="1" spc="-101" dirty="0">
                <a:solidFill>
                  <a:prstClr val="white"/>
                </a:solidFill>
                <a:latin typeface="Candara" pitchFamily="34" charset="0"/>
                <a:ea typeface="Calibri"/>
                <a:cs typeface="Calibri"/>
                <a:sym typeface="Calibri"/>
              </a:rPr>
              <a:t>1,788.05</a:t>
            </a:r>
          </a:p>
          <a:p>
            <a:pPr algn="ctr" defTabSz="617990">
              <a:lnSpc>
                <a:spcPct val="80000"/>
              </a:lnSpc>
              <a:defRPr>
                <a:latin typeface="Calibri"/>
                <a:ea typeface="Calibri"/>
                <a:cs typeface="Calibri"/>
                <a:sym typeface="Calibri"/>
              </a:defRPr>
            </a:pPr>
            <a:r>
              <a:rPr sz="1800" b="1" dirty="0">
                <a:solidFill>
                  <a:prstClr val="white"/>
                </a:solidFill>
                <a:ea typeface="Calibri"/>
                <a:cs typeface="Calibri"/>
                <a:sym typeface="Calibri"/>
              </a:rPr>
              <a:t>USD Million</a:t>
            </a:r>
          </a:p>
          <a:p>
            <a:pPr defTabSz="617990">
              <a:lnSpc>
                <a:spcPct val="80000"/>
              </a:lnSpc>
              <a:defRPr>
                <a:latin typeface="Calibri"/>
                <a:ea typeface="Calibri"/>
                <a:cs typeface="Calibri"/>
                <a:sym typeface="Calibri"/>
              </a:defRPr>
            </a:pPr>
            <a:endParaRPr sz="500" i="1" dirty="0">
              <a:solidFill>
                <a:prstClr val="white"/>
              </a:solidFill>
              <a:ea typeface="Calibri"/>
              <a:cs typeface="Calibri"/>
              <a:sym typeface="Calibri"/>
            </a:endParaRPr>
          </a:p>
          <a:p>
            <a:pPr algn="ctr" defTabSz="617990">
              <a:lnSpc>
                <a:spcPct val="80000"/>
              </a:lnSpc>
              <a:defRPr>
                <a:latin typeface="Calibri"/>
                <a:ea typeface="Calibri"/>
                <a:cs typeface="Calibri"/>
                <a:sym typeface="Calibri"/>
              </a:defRPr>
            </a:pPr>
            <a:r>
              <a:rPr sz="1200" i="1" dirty="0">
                <a:solidFill>
                  <a:prstClr val="white"/>
                </a:solidFill>
                <a:ea typeface="Calibri"/>
                <a:cs typeface="Calibri"/>
                <a:sym typeface="Calibri"/>
              </a:rPr>
              <a:t>Tourism Investment R</a:t>
            </a:r>
            <a:r>
              <a:rPr lang="id-ID" sz="1200" i="1" dirty="0">
                <a:solidFill>
                  <a:prstClr val="white"/>
                </a:solidFill>
                <a:ea typeface="Calibri"/>
                <a:cs typeface="Calibri"/>
                <a:sym typeface="Calibri"/>
              </a:rPr>
              <a:t>e</a:t>
            </a:r>
            <a:r>
              <a:rPr sz="1200" i="1" dirty="0" err="1">
                <a:solidFill>
                  <a:prstClr val="white"/>
                </a:solidFill>
                <a:ea typeface="Calibri"/>
                <a:cs typeface="Calibri"/>
                <a:sym typeface="Calibri"/>
              </a:rPr>
              <a:t>alization</a:t>
            </a:r>
            <a:endParaRPr sz="1200" i="1" dirty="0">
              <a:solidFill>
                <a:prstClr val="white"/>
              </a:solidFill>
              <a:ea typeface="Calibri"/>
              <a:cs typeface="Calibri"/>
              <a:sym typeface="Calibri"/>
            </a:endParaRPr>
          </a:p>
          <a:p>
            <a:pPr algn="ctr" defTabSz="617990">
              <a:lnSpc>
                <a:spcPct val="80000"/>
              </a:lnSpc>
              <a:defRPr>
                <a:latin typeface="Calibri"/>
                <a:ea typeface="Calibri"/>
                <a:cs typeface="Calibri"/>
                <a:sym typeface="Calibri"/>
              </a:defRPr>
            </a:pPr>
            <a:r>
              <a:rPr lang="x-none" sz="1200" i="1" dirty="0">
                <a:solidFill>
                  <a:prstClr val="white"/>
                </a:solidFill>
                <a:ea typeface="Calibri"/>
                <a:cs typeface="Calibri"/>
                <a:sym typeface="Calibri"/>
              </a:rPr>
              <a:t>Jan-Dec 2017</a:t>
            </a:r>
            <a:endParaRPr sz="1200" i="1" dirty="0">
              <a:solidFill>
                <a:prstClr val="white"/>
              </a:solidFill>
              <a:ea typeface="Calibri"/>
              <a:cs typeface="Calibri"/>
              <a:sym typeface="Calibri"/>
            </a:endParaRPr>
          </a:p>
        </p:txBody>
      </p:sp>
    </p:spTree>
    <p:extLst>
      <p:ext uri="{BB962C8B-B14F-4D97-AF65-F5344CB8AC3E}">
        <p14:creationId xmlns:p14="http://schemas.microsoft.com/office/powerpoint/2010/main" val="23652272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F0592A7-A15B-4805-9251-2D70076286E9}"/>
              </a:ext>
            </a:extLst>
          </p:cNvPr>
          <p:cNvSpPr>
            <a:spLocks noGrp="1"/>
          </p:cNvSpPr>
          <p:nvPr>
            <p:ph type="sldNum" sz="quarter" idx="10"/>
          </p:nvPr>
        </p:nvSpPr>
        <p:spPr/>
        <p:txBody>
          <a:bodyPr/>
          <a:lstStyle/>
          <a:p>
            <a:pPr>
              <a:defRPr/>
            </a:pPr>
            <a:fld id="{70ADE3BD-14F6-E248-81BB-AD56D6E7C095}" type="slidenum">
              <a:rPr lang="id-ID" smtClean="0"/>
              <a:pPr>
                <a:defRPr/>
              </a:pPr>
              <a:t>46</a:t>
            </a:fld>
            <a:endParaRPr lang="id-ID"/>
          </a:p>
        </p:txBody>
      </p:sp>
      <p:sp>
        <p:nvSpPr>
          <p:cNvPr id="5" name="Title 2">
            <a:extLst>
              <a:ext uri="{FF2B5EF4-FFF2-40B4-BE49-F238E27FC236}">
                <a16:creationId xmlns:a16="http://schemas.microsoft.com/office/drawing/2014/main" xmlns="" id="{AC6E236B-B596-4B5A-B299-E75A24BD5FA1}"/>
              </a:ext>
            </a:extLst>
          </p:cNvPr>
          <p:cNvSpPr txBox="1">
            <a:spLocks/>
          </p:cNvSpPr>
          <p:nvPr/>
        </p:nvSpPr>
        <p:spPr bwMode="auto">
          <a:xfrm>
            <a:off x="35496" y="-20538"/>
            <a:ext cx="7524328"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1900" b="1" dirty="0">
                <a:solidFill>
                  <a:schemeClr val="bg1"/>
                </a:solidFill>
              </a:rPr>
              <a:t>INVESTASI </a:t>
            </a:r>
            <a:r>
              <a:rPr lang="id-ID" sz="1900" b="1" dirty="0">
                <a:solidFill>
                  <a:schemeClr val="bg1"/>
                </a:solidFill>
              </a:rPr>
              <a:t>DAN PEMBIAYAAN</a:t>
            </a:r>
            <a:r>
              <a:rPr lang="en-US" sz="1900" b="1" dirty="0">
                <a:solidFill>
                  <a:schemeClr val="bg1"/>
                </a:solidFill>
              </a:rPr>
              <a:t> PARIWISATA 2015-2024</a:t>
            </a:r>
          </a:p>
        </p:txBody>
      </p:sp>
      <p:sp>
        <p:nvSpPr>
          <p:cNvPr id="7" name="TextBox 6">
            <a:extLst>
              <a:ext uri="{FF2B5EF4-FFF2-40B4-BE49-F238E27FC236}">
                <a16:creationId xmlns:a16="http://schemas.microsoft.com/office/drawing/2014/main" xmlns="" id="{00D45135-6B3B-4EC7-8CBB-84E7A1A08CBF}"/>
              </a:ext>
            </a:extLst>
          </p:cNvPr>
          <p:cNvSpPr txBox="1"/>
          <p:nvPr/>
        </p:nvSpPr>
        <p:spPr>
          <a:xfrm>
            <a:off x="1080594" y="888576"/>
            <a:ext cx="6294835" cy="588621"/>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PENGEMBANGAN 10 DESTINASI PARIWISATA PRIORITAS (DPP) DAN </a:t>
            </a:r>
          </a:p>
          <a:p>
            <a:pPr algn="ctr" defTabSz="685800">
              <a:defRPr/>
            </a:pPr>
            <a:r>
              <a:rPr lang="en-US" sz="1125" b="1" dirty="0">
                <a:solidFill>
                  <a:prstClr val="white"/>
                </a:solidFill>
              </a:rPr>
              <a:t>KAWASAN STRATEGIS PARIWISATA NASIONAL (KSPN)</a:t>
            </a:r>
          </a:p>
          <a:p>
            <a:pPr algn="ctr" defTabSz="685800">
              <a:defRPr/>
            </a:pPr>
            <a:r>
              <a:rPr lang="en-US" sz="1125" b="1" dirty="0" err="1">
                <a:solidFill>
                  <a:prstClr val="white"/>
                </a:solidFill>
              </a:rPr>
              <a:t>Rp</a:t>
            </a:r>
            <a:r>
              <a:rPr lang="en-US" sz="1125" b="1" dirty="0">
                <a:solidFill>
                  <a:prstClr val="white"/>
                </a:solidFill>
              </a:rPr>
              <a:t> 500 </a:t>
            </a:r>
            <a:r>
              <a:rPr lang="en-US" sz="1125" b="1" dirty="0" err="1">
                <a:solidFill>
                  <a:prstClr val="white"/>
                </a:solidFill>
              </a:rPr>
              <a:t>Triliun</a:t>
            </a:r>
            <a:endParaRPr lang="en-US" sz="1125" b="1" dirty="0">
              <a:solidFill>
                <a:prstClr val="white"/>
              </a:solidFill>
            </a:endParaRPr>
          </a:p>
        </p:txBody>
      </p:sp>
      <p:sp>
        <p:nvSpPr>
          <p:cNvPr id="8" name="TextBox 7">
            <a:extLst>
              <a:ext uri="{FF2B5EF4-FFF2-40B4-BE49-F238E27FC236}">
                <a16:creationId xmlns:a16="http://schemas.microsoft.com/office/drawing/2014/main" xmlns="" id="{FDC9D57B-8B37-4601-9C49-67A3E87931CE}"/>
              </a:ext>
            </a:extLst>
          </p:cNvPr>
          <p:cNvSpPr txBox="1"/>
          <p:nvPr/>
        </p:nvSpPr>
        <p:spPr>
          <a:xfrm>
            <a:off x="1407335" y="1702594"/>
            <a:ext cx="1521619" cy="588621"/>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INVESTASI PARIWISATA</a:t>
            </a:r>
          </a:p>
          <a:p>
            <a:pPr algn="ctr" defTabSz="685800">
              <a:defRPr/>
            </a:pPr>
            <a:r>
              <a:rPr lang="en-US" sz="1125" b="1" dirty="0" err="1">
                <a:solidFill>
                  <a:prstClr val="white"/>
                </a:solidFill>
              </a:rPr>
              <a:t>Rp</a:t>
            </a:r>
            <a:r>
              <a:rPr lang="en-US" sz="1125" b="1" dirty="0">
                <a:solidFill>
                  <a:prstClr val="white"/>
                </a:solidFill>
              </a:rPr>
              <a:t> 205 </a:t>
            </a:r>
            <a:r>
              <a:rPr lang="en-US" sz="1125" b="1" dirty="0" err="1">
                <a:solidFill>
                  <a:prstClr val="white"/>
                </a:solidFill>
              </a:rPr>
              <a:t>Triliun</a:t>
            </a:r>
            <a:endParaRPr lang="en-US" sz="1125" b="1" dirty="0">
              <a:solidFill>
                <a:prstClr val="white"/>
              </a:solidFill>
            </a:endParaRPr>
          </a:p>
        </p:txBody>
      </p:sp>
      <p:sp>
        <p:nvSpPr>
          <p:cNvPr id="9" name="TextBox 8">
            <a:extLst>
              <a:ext uri="{FF2B5EF4-FFF2-40B4-BE49-F238E27FC236}">
                <a16:creationId xmlns:a16="http://schemas.microsoft.com/office/drawing/2014/main" xmlns="" id="{DA9C61BC-195B-427C-A00F-8CBA5D5EECED}"/>
              </a:ext>
            </a:extLst>
          </p:cNvPr>
          <p:cNvSpPr txBox="1"/>
          <p:nvPr/>
        </p:nvSpPr>
        <p:spPr>
          <a:xfrm>
            <a:off x="5507848" y="1702595"/>
            <a:ext cx="1521619" cy="588621"/>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PEMBIAYAAN PARIWISATA</a:t>
            </a:r>
          </a:p>
          <a:p>
            <a:pPr algn="ctr" defTabSz="685800">
              <a:defRPr/>
            </a:pPr>
            <a:r>
              <a:rPr lang="en-US" sz="1125" b="1" dirty="0" err="1">
                <a:solidFill>
                  <a:prstClr val="white"/>
                </a:solidFill>
              </a:rPr>
              <a:t>Rp</a:t>
            </a:r>
            <a:r>
              <a:rPr lang="en-US" sz="1125" b="1" dirty="0">
                <a:solidFill>
                  <a:prstClr val="white"/>
                </a:solidFill>
              </a:rPr>
              <a:t> 295 </a:t>
            </a:r>
            <a:r>
              <a:rPr lang="en-US" sz="1125" b="1" dirty="0" err="1">
                <a:solidFill>
                  <a:prstClr val="white"/>
                </a:solidFill>
              </a:rPr>
              <a:t>Triliun</a:t>
            </a:r>
            <a:endParaRPr lang="en-US" sz="1125" b="1" dirty="0">
              <a:solidFill>
                <a:prstClr val="white"/>
              </a:solidFill>
            </a:endParaRPr>
          </a:p>
        </p:txBody>
      </p:sp>
      <p:sp>
        <p:nvSpPr>
          <p:cNvPr id="10" name="TextBox 9">
            <a:extLst>
              <a:ext uri="{FF2B5EF4-FFF2-40B4-BE49-F238E27FC236}">
                <a16:creationId xmlns:a16="http://schemas.microsoft.com/office/drawing/2014/main" xmlns="" id="{877A483B-E317-41FA-B070-F8336BD8B244}"/>
              </a:ext>
            </a:extLst>
          </p:cNvPr>
          <p:cNvSpPr txBox="1"/>
          <p:nvPr/>
        </p:nvSpPr>
        <p:spPr>
          <a:xfrm>
            <a:off x="283369" y="2693195"/>
            <a:ext cx="1758554" cy="415496"/>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INVESTASI PEMERINTAH</a:t>
            </a:r>
          </a:p>
          <a:p>
            <a:pPr algn="ctr" defTabSz="685800">
              <a:defRPr/>
            </a:pPr>
            <a:r>
              <a:rPr lang="en-US" sz="1125" b="1" dirty="0" err="1">
                <a:solidFill>
                  <a:prstClr val="white"/>
                </a:solidFill>
              </a:rPr>
              <a:t>Rp</a:t>
            </a:r>
            <a:r>
              <a:rPr lang="en-US" sz="1125" b="1" dirty="0">
                <a:solidFill>
                  <a:prstClr val="white"/>
                </a:solidFill>
              </a:rPr>
              <a:t> 170 </a:t>
            </a:r>
            <a:r>
              <a:rPr lang="en-US" sz="1125" b="1" dirty="0" err="1">
                <a:solidFill>
                  <a:prstClr val="white"/>
                </a:solidFill>
              </a:rPr>
              <a:t>Triliun</a:t>
            </a:r>
            <a:endParaRPr lang="en-US" sz="1125" b="1" dirty="0">
              <a:solidFill>
                <a:prstClr val="white"/>
              </a:solidFill>
            </a:endParaRPr>
          </a:p>
        </p:txBody>
      </p:sp>
      <p:sp>
        <p:nvSpPr>
          <p:cNvPr id="11" name="TextBox 10">
            <a:extLst>
              <a:ext uri="{FF2B5EF4-FFF2-40B4-BE49-F238E27FC236}">
                <a16:creationId xmlns:a16="http://schemas.microsoft.com/office/drawing/2014/main" xmlns="" id="{8C4A132B-1190-4B05-AC31-421E9AD435BD}"/>
              </a:ext>
            </a:extLst>
          </p:cNvPr>
          <p:cNvSpPr txBox="1"/>
          <p:nvPr/>
        </p:nvSpPr>
        <p:spPr>
          <a:xfrm>
            <a:off x="2250283" y="2693195"/>
            <a:ext cx="1758554" cy="588621"/>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INVESTASI </a:t>
            </a:r>
          </a:p>
          <a:p>
            <a:pPr algn="ctr" defTabSz="685800">
              <a:defRPr/>
            </a:pPr>
            <a:r>
              <a:rPr lang="en-US" sz="1125" b="1" dirty="0">
                <a:solidFill>
                  <a:prstClr val="white"/>
                </a:solidFill>
              </a:rPr>
              <a:t>SWASTA</a:t>
            </a:r>
          </a:p>
          <a:p>
            <a:pPr algn="ctr" defTabSz="685800">
              <a:defRPr/>
            </a:pPr>
            <a:r>
              <a:rPr lang="en-US" sz="1125" b="1" dirty="0" err="1">
                <a:solidFill>
                  <a:prstClr val="white"/>
                </a:solidFill>
              </a:rPr>
              <a:t>Rp</a:t>
            </a:r>
            <a:r>
              <a:rPr lang="en-US" sz="1125" b="1" dirty="0">
                <a:solidFill>
                  <a:prstClr val="white"/>
                </a:solidFill>
              </a:rPr>
              <a:t> 35 </a:t>
            </a:r>
            <a:r>
              <a:rPr lang="en-US" sz="1125" b="1" dirty="0" err="1">
                <a:solidFill>
                  <a:prstClr val="white"/>
                </a:solidFill>
              </a:rPr>
              <a:t>Triliun</a:t>
            </a:r>
            <a:endParaRPr lang="en-US" sz="1125" b="1" dirty="0">
              <a:solidFill>
                <a:prstClr val="white"/>
              </a:solidFill>
            </a:endParaRPr>
          </a:p>
        </p:txBody>
      </p:sp>
      <p:sp>
        <p:nvSpPr>
          <p:cNvPr id="12" name="TextBox 11">
            <a:extLst>
              <a:ext uri="{FF2B5EF4-FFF2-40B4-BE49-F238E27FC236}">
                <a16:creationId xmlns:a16="http://schemas.microsoft.com/office/drawing/2014/main" xmlns="" id="{32C7D295-1B99-4A44-8470-4A8E06134249}"/>
              </a:ext>
            </a:extLst>
          </p:cNvPr>
          <p:cNvSpPr txBox="1"/>
          <p:nvPr/>
        </p:nvSpPr>
        <p:spPr>
          <a:xfrm>
            <a:off x="4462462" y="2693195"/>
            <a:ext cx="1758554" cy="588621"/>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PEMBIAYAAN</a:t>
            </a:r>
          </a:p>
          <a:p>
            <a:pPr algn="ctr" defTabSz="685800">
              <a:defRPr/>
            </a:pPr>
            <a:r>
              <a:rPr lang="en-US" sz="1125" b="1" dirty="0">
                <a:solidFill>
                  <a:prstClr val="white"/>
                </a:solidFill>
              </a:rPr>
              <a:t>PEMERINTAH</a:t>
            </a:r>
          </a:p>
          <a:p>
            <a:pPr algn="ctr" defTabSz="685800">
              <a:defRPr/>
            </a:pPr>
            <a:r>
              <a:rPr lang="en-US" sz="1125" b="1" dirty="0" err="1">
                <a:solidFill>
                  <a:prstClr val="white"/>
                </a:solidFill>
              </a:rPr>
              <a:t>Rp</a:t>
            </a:r>
            <a:r>
              <a:rPr lang="en-US" sz="1125" b="1" dirty="0">
                <a:solidFill>
                  <a:prstClr val="white"/>
                </a:solidFill>
              </a:rPr>
              <a:t> 10 </a:t>
            </a:r>
            <a:r>
              <a:rPr lang="en-US" sz="1125" b="1" dirty="0" err="1">
                <a:solidFill>
                  <a:prstClr val="white"/>
                </a:solidFill>
              </a:rPr>
              <a:t>Triliun</a:t>
            </a:r>
            <a:endParaRPr lang="en-US" sz="1125" b="1" dirty="0">
              <a:solidFill>
                <a:prstClr val="white"/>
              </a:solidFill>
            </a:endParaRPr>
          </a:p>
        </p:txBody>
      </p:sp>
      <p:sp>
        <p:nvSpPr>
          <p:cNvPr id="13" name="TextBox 12">
            <a:extLst>
              <a:ext uri="{FF2B5EF4-FFF2-40B4-BE49-F238E27FC236}">
                <a16:creationId xmlns:a16="http://schemas.microsoft.com/office/drawing/2014/main" xmlns="" id="{4DF6F937-EE74-48AE-B398-AFC32B7A71E5}"/>
              </a:ext>
            </a:extLst>
          </p:cNvPr>
          <p:cNvSpPr txBox="1"/>
          <p:nvPr/>
        </p:nvSpPr>
        <p:spPr>
          <a:xfrm>
            <a:off x="6363907" y="2693195"/>
            <a:ext cx="1758553" cy="588621"/>
          </a:xfrm>
          <a:prstGeom prst="rect">
            <a:avLst/>
          </a:prstGeom>
          <a:solidFill>
            <a:srgbClr val="7E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algn="ctr" defTabSz="685800">
              <a:defRPr/>
            </a:pPr>
            <a:r>
              <a:rPr lang="en-US" sz="1125" b="1" dirty="0">
                <a:solidFill>
                  <a:prstClr val="white"/>
                </a:solidFill>
              </a:rPr>
              <a:t>PEMBIAYAAN</a:t>
            </a:r>
          </a:p>
          <a:p>
            <a:pPr algn="ctr" defTabSz="685800">
              <a:defRPr/>
            </a:pPr>
            <a:r>
              <a:rPr lang="en-US" sz="1125" b="1" dirty="0">
                <a:solidFill>
                  <a:prstClr val="white"/>
                </a:solidFill>
              </a:rPr>
              <a:t>SWASTA</a:t>
            </a:r>
          </a:p>
          <a:p>
            <a:pPr algn="ctr" defTabSz="685800">
              <a:defRPr/>
            </a:pPr>
            <a:r>
              <a:rPr lang="en-US" sz="1125" b="1" dirty="0" err="1">
                <a:solidFill>
                  <a:prstClr val="white"/>
                </a:solidFill>
              </a:rPr>
              <a:t>Rp</a:t>
            </a:r>
            <a:r>
              <a:rPr lang="en-US" sz="1125" b="1" dirty="0">
                <a:solidFill>
                  <a:prstClr val="white"/>
                </a:solidFill>
              </a:rPr>
              <a:t> 285 </a:t>
            </a:r>
            <a:r>
              <a:rPr lang="en-US" sz="1125" b="1" dirty="0" err="1">
                <a:solidFill>
                  <a:prstClr val="white"/>
                </a:solidFill>
              </a:rPr>
              <a:t>Triliun</a:t>
            </a:r>
            <a:endParaRPr lang="en-US" sz="1125" b="1" dirty="0">
              <a:solidFill>
                <a:prstClr val="white"/>
              </a:solidFill>
            </a:endParaRPr>
          </a:p>
        </p:txBody>
      </p:sp>
      <p:sp>
        <p:nvSpPr>
          <p:cNvPr id="14" name="TextBox 13">
            <a:extLst>
              <a:ext uri="{FF2B5EF4-FFF2-40B4-BE49-F238E27FC236}">
                <a16:creationId xmlns:a16="http://schemas.microsoft.com/office/drawing/2014/main" xmlns="" id="{E7F62E30-BC6D-49F5-8697-011DB2DC504A}"/>
              </a:ext>
            </a:extLst>
          </p:cNvPr>
          <p:cNvSpPr txBox="1"/>
          <p:nvPr/>
        </p:nvSpPr>
        <p:spPr>
          <a:xfrm>
            <a:off x="283369" y="3140870"/>
            <a:ext cx="1758554" cy="588621"/>
          </a:xfrm>
          <a:prstGeom prst="rect">
            <a:avLst/>
          </a:prstGeom>
          <a:solidFill>
            <a:srgbClr val="C0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defTabSz="685800">
              <a:defRPr/>
            </a:pPr>
            <a:r>
              <a:rPr lang="en-US" sz="1125" b="1" dirty="0" err="1">
                <a:solidFill>
                  <a:prstClr val="white"/>
                </a:solidFill>
              </a:rPr>
              <a:t>Infrastruktur</a:t>
            </a:r>
            <a:r>
              <a:rPr lang="en-US" sz="1125" b="1" dirty="0">
                <a:solidFill>
                  <a:prstClr val="white"/>
                </a:solidFill>
              </a:rPr>
              <a:t> </a:t>
            </a:r>
            <a:r>
              <a:rPr lang="en-US" sz="1125" b="1" dirty="0" err="1">
                <a:solidFill>
                  <a:prstClr val="white"/>
                </a:solidFill>
              </a:rPr>
              <a:t>Penunjang</a:t>
            </a:r>
            <a:r>
              <a:rPr lang="en-US" sz="1125" b="1" dirty="0">
                <a:solidFill>
                  <a:prstClr val="white"/>
                </a:solidFill>
              </a:rPr>
              <a:t> </a:t>
            </a:r>
            <a:r>
              <a:rPr lang="en-US" sz="1125" b="1" dirty="0" err="1">
                <a:solidFill>
                  <a:prstClr val="white"/>
                </a:solidFill>
              </a:rPr>
              <a:t>Pariwisata</a:t>
            </a:r>
          </a:p>
          <a:p>
            <a:pPr defTabSz="685800">
              <a:defRPr/>
            </a:pPr>
            <a:r>
              <a:rPr lang="en-US" sz="1125" b="1" dirty="0" err="1">
                <a:solidFill>
                  <a:prstClr val="white"/>
                </a:solidFill>
              </a:rPr>
              <a:t>Rp</a:t>
            </a:r>
            <a:r>
              <a:rPr lang="en-US" sz="1125" b="1" dirty="0">
                <a:solidFill>
                  <a:prstClr val="white"/>
                </a:solidFill>
              </a:rPr>
              <a:t> 170 </a:t>
            </a:r>
            <a:r>
              <a:rPr lang="en-US" sz="1125" b="1" dirty="0" err="1">
                <a:solidFill>
                  <a:prstClr val="white"/>
                </a:solidFill>
              </a:rPr>
              <a:t>Triliun</a:t>
            </a:r>
            <a:endParaRPr lang="en-US" sz="1125" b="1" dirty="0">
              <a:solidFill>
                <a:prstClr val="white"/>
              </a:solidFill>
            </a:endParaRPr>
          </a:p>
        </p:txBody>
      </p:sp>
      <p:sp>
        <p:nvSpPr>
          <p:cNvPr id="15" name="TextBox 14">
            <a:extLst>
              <a:ext uri="{FF2B5EF4-FFF2-40B4-BE49-F238E27FC236}">
                <a16:creationId xmlns:a16="http://schemas.microsoft.com/office/drawing/2014/main" xmlns="" id="{342B5DF8-795C-414B-BD18-37E22B7DBDB0}"/>
              </a:ext>
            </a:extLst>
          </p:cNvPr>
          <p:cNvSpPr txBox="1"/>
          <p:nvPr/>
        </p:nvSpPr>
        <p:spPr>
          <a:xfrm>
            <a:off x="4462462" y="3287319"/>
            <a:ext cx="1758554" cy="934869"/>
          </a:xfrm>
          <a:prstGeom prst="rect">
            <a:avLst/>
          </a:prstGeom>
          <a:solidFill>
            <a:srgbClr val="C0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defTabSz="685800">
              <a:defRPr/>
            </a:pPr>
            <a:r>
              <a:rPr lang="en-US" sz="1125" b="1" dirty="0" err="1">
                <a:solidFill>
                  <a:prstClr val="white"/>
                </a:solidFill>
              </a:rPr>
              <a:t>Lembaga</a:t>
            </a:r>
            <a:r>
              <a:rPr lang="en-US" sz="1125" b="1" dirty="0">
                <a:solidFill>
                  <a:prstClr val="white"/>
                </a:solidFill>
              </a:rPr>
              <a:t> </a:t>
            </a:r>
            <a:r>
              <a:rPr lang="en-US" sz="1125" b="1" dirty="0" err="1">
                <a:solidFill>
                  <a:prstClr val="white"/>
                </a:solidFill>
              </a:rPr>
              <a:t>Keuangan</a:t>
            </a:r>
            <a:r>
              <a:rPr lang="en-US" sz="1125" b="1" dirty="0">
                <a:solidFill>
                  <a:prstClr val="white"/>
                </a:solidFill>
              </a:rPr>
              <a:t> </a:t>
            </a:r>
            <a:r>
              <a:rPr lang="en-US" sz="1125" b="1" dirty="0" err="1">
                <a:solidFill>
                  <a:prstClr val="white"/>
                </a:solidFill>
              </a:rPr>
              <a:t>Pemerintah</a:t>
            </a:r>
            <a:r>
              <a:rPr lang="en-US" sz="1125" b="1" dirty="0">
                <a:solidFill>
                  <a:prstClr val="white"/>
                </a:solidFill>
              </a:rPr>
              <a:t>: </a:t>
            </a:r>
          </a:p>
          <a:p>
            <a:pPr defTabSz="685800">
              <a:defRPr/>
            </a:pPr>
            <a:r>
              <a:rPr lang="en-US" sz="1125" b="1" dirty="0">
                <a:solidFill>
                  <a:prstClr val="white"/>
                </a:solidFill>
              </a:rPr>
              <a:t>LPEI, PT SMI, PT SMF, </a:t>
            </a:r>
          </a:p>
          <a:p>
            <a:pPr defTabSz="685800">
              <a:defRPr/>
            </a:pPr>
            <a:r>
              <a:rPr lang="en-US" sz="1125" b="1" dirty="0">
                <a:solidFill>
                  <a:prstClr val="white"/>
                </a:solidFill>
              </a:rPr>
              <a:t>PT PII, PINA, LPDB</a:t>
            </a:r>
          </a:p>
          <a:p>
            <a:pPr defTabSz="685800">
              <a:defRPr/>
            </a:pPr>
            <a:r>
              <a:rPr lang="en-US" sz="1125" b="1" dirty="0" err="1">
                <a:solidFill>
                  <a:prstClr val="white"/>
                </a:solidFill>
              </a:rPr>
              <a:t>Rp</a:t>
            </a:r>
            <a:r>
              <a:rPr lang="en-US" sz="1125" b="1" dirty="0">
                <a:solidFill>
                  <a:prstClr val="white"/>
                </a:solidFill>
              </a:rPr>
              <a:t> 10 </a:t>
            </a:r>
            <a:r>
              <a:rPr lang="en-US" sz="1125" b="1" dirty="0" err="1">
                <a:solidFill>
                  <a:prstClr val="white"/>
                </a:solidFill>
              </a:rPr>
              <a:t>Triliun</a:t>
            </a:r>
            <a:endParaRPr lang="en-US" sz="1125" b="1" dirty="0">
              <a:solidFill>
                <a:prstClr val="white"/>
              </a:solidFill>
            </a:endParaRPr>
          </a:p>
        </p:txBody>
      </p:sp>
      <p:sp>
        <p:nvSpPr>
          <p:cNvPr id="16" name="TextBox 15">
            <a:extLst>
              <a:ext uri="{FF2B5EF4-FFF2-40B4-BE49-F238E27FC236}">
                <a16:creationId xmlns:a16="http://schemas.microsoft.com/office/drawing/2014/main" xmlns="" id="{8E780972-6503-482C-B407-F866F1C72BD4}"/>
              </a:ext>
            </a:extLst>
          </p:cNvPr>
          <p:cNvSpPr txBox="1"/>
          <p:nvPr/>
        </p:nvSpPr>
        <p:spPr>
          <a:xfrm>
            <a:off x="6363907" y="3302795"/>
            <a:ext cx="1758553" cy="415496"/>
          </a:xfrm>
          <a:prstGeom prst="rect">
            <a:avLst/>
          </a:prstGeom>
          <a:solidFill>
            <a:srgbClr val="C0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defTabSz="685800">
              <a:defRPr/>
            </a:pPr>
            <a:r>
              <a:rPr lang="en-US" sz="1125" b="1" dirty="0" err="1">
                <a:solidFill>
                  <a:prstClr val="white"/>
                </a:solidFill>
              </a:rPr>
              <a:t>Industri</a:t>
            </a:r>
            <a:r>
              <a:rPr lang="en-US" sz="1125" b="1" dirty="0">
                <a:solidFill>
                  <a:prstClr val="white"/>
                </a:solidFill>
              </a:rPr>
              <a:t> </a:t>
            </a:r>
            <a:r>
              <a:rPr lang="en-US" sz="1125" b="1" dirty="0" err="1">
                <a:solidFill>
                  <a:prstClr val="white"/>
                </a:solidFill>
              </a:rPr>
              <a:t>Keuangan</a:t>
            </a:r>
            <a:r>
              <a:rPr lang="en-US" sz="1125" b="1" dirty="0">
                <a:solidFill>
                  <a:prstClr val="white"/>
                </a:solidFill>
              </a:rPr>
              <a:t> Bank </a:t>
            </a:r>
            <a:r>
              <a:rPr lang="en-US" sz="1125" b="1" dirty="0" err="1">
                <a:solidFill>
                  <a:prstClr val="white"/>
                </a:solidFill>
              </a:rPr>
              <a:t>Rp</a:t>
            </a:r>
            <a:r>
              <a:rPr lang="en-US" sz="1125" b="1" dirty="0">
                <a:solidFill>
                  <a:prstClr val="white"/>
                </a:solidFill>
              </a:rPr>
              <a:t> 230 </a:t>
            </a:r>
            <a:r>
              <a:rPr lang="en-US" sz="1125" b="1" dirty="0" err="1">
                <a:solidFill>
                  <a:prstClr val="white"/>
                </a:solidFill>
              </a:rPr>
              <a:t>Triliun</a:t>
            </a:r>
            <a:endParaRPr lang="en-US" sz="1125" b="1" dirty="0">
              <a:solidFill>
                <a:prstClr val="white"/>
              </a:solidFill>
            </a:endParaRPr>
          </a:p>
        </p:txBody>
      </p:sp>
      <p:sp>
        <p:nvSpPr>
          <p:cNvPr id="17" name="TextBox 16">
            <a:extLst>
              <a:ext uri="{FF2B5EF4-FFF2-40B4-BE49-F238E27FC236}">
                <a16:creationId xmlns:a16="http://schemas.microsoft.com/office/drawing/2014/main" xmlns="" id="{CFA843E4-38BD-405B-A798-71A8826A4DE6}"/>
              </a:ext>
            </a:extLst>
          </p:cNvPr>
          <p:cNvSpPr txBox="1"/>
          <p:nvPr/>
        </p:nvSpPr>
        <p:spPr>
          <a:xfrm>
            <a:off x="6363907" y="3732611"/>
            <a:ext cx="1758553" cy="588621"/>
          </a:xfrm>
          <a:prstGeom prst="rect">
            <a:avLst/>
          </a:prstGeom>
          <a:solidFill>
            <a:srgbClr val="C0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defTabSz="685800">
              <a:defRPr/>
            </a:pPr>
            <a:r>
              <a:rPr lang="en-US" sz="1125" b="1" dirty="0" err="1">
                <a:solidFill>
                  <a:prstClr val="white"/>
                </a:solidFill>
              </a:rPr>
              <a:t>Industri</a:t>
            </a:r>
            <a:r>
              <a:rPr lang="en-US" sz="1125" b="1" dirty="0">
                <a:solidFill>
                  <a:prstClr val="white"/>
                </a:solidFill>
              </a:rPr>
              <a:t> </a:t>
            </a:r>
            <a:r>
              <a:rPr lang="en-US" sz="1125" b="1" dirty="0" err="1">
                <a:solidFill>
                  <a:prstClr val="white"/>
                </a:solidFill>
              </a:rPr>
              <a:t>Keuangan</a:t>
            </a:r>
            <a:r>
              <a:rPr lang="en-US" sz="1125" b="1" dirty="0">
                <a:solidFill>
                  <a:prstClr val="white"/>
                </a:solidFill>
              </a:rPr>
              <a:t> </a:t>
            </a:r>
          </a:p>
          <a:p>
            <a:pPr defTabSz="685800">
              <a:defRPr/>
            </a:pPr>
            <a:r>
              <a:rPr lang="en-US" sz="1125" b="1" dirty="0">
                <a:solidFill>
                  <a:prstClr val="white"/>
                </a:solidFill>
              </a:rPr>
              <a:t>Non-Bank</a:t>
            </a:r>
          </a:p>
          <a:p>
            <a:pPr defTabSz="685800">
              <a:defRPr/>
            </a:pPr>
            <a:r>
              <a:rPr lang="en-US" sz="1125" b="1" dirty="0" err="1">
                <a:solidFill>
                  <a:prstClr val="white"/>
                </a:solidFill>
              </a:rPr>
              <a:t>Rp</a:t>
            </a:r>
            <a:r>
              <a:rPr lang="en-US" sz="1125" b="1" dirty="0">
                <a:solidFill>
                  <a:prstClr val="white"/>
                </a:solidFill>
              </a:rPr>
              <a:t> 10 </a:t>
            </a:r>
            <a:r>
              <a:rPr lang="en-US" sz="1125" b="1" dirty="0" err="1">
                <a:solidFill>
                  <a:prstClr val="white"/>
                </a:solidFill>
              </a:rPr>
              <a:t>Triliun</a:t>
            </a:r>
            <a:endParaRPr lang="en-US" sz="1125" b="1" dirty="0">
              <a:solidFill>
                <a:prstClr val="white"/>
              </a:solidFill>
            </a:endParaRPr>
          </a:p>
        </p:txBody>
      </p:sp>
      <p:sp>
        <p:nvSpPr>
          <p:cNvPr id="18" name="TextBox 17">
            <a:extLst>
              <a:ext uri="{FF2B5EF4-FFF2-40B4-BE49-F238E27FC236}">
                <a16:creationId xmlns:a16="http://schemas.microsoft.com/office/drawing/2014/main" xmlns="" id="{47BB63A0-2EAC-42AC-97F8-965075692393}"/>
              </a:ext>
            </a:extLst>
          </p:cNvPr>
          <p:cNvSpPr txBox="1"/>
          <p:nvPr/>
        </p:nvSpPr>
        <p:spPr>
          <a:xfrm>
            <a:off x="6363907" y="4314827"/>
            <a:ext cx="1758553" cy="415496"/>
          </a:xfrm>
          <a:prstGeom prst="rect">
            <a:avLst/>
          </a:prstGeom>
          <a:solidFill>
            <a:srgbClr val="C00000"/>
          </a:solidFill>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lIns="68556" tIns="34289" rIns="68556" bIns="34289">
            <a:spAutoFit/>
          </a:bodyPr>
          <a:lstStyle/>
          <a:p>
            <a:pPr defTabSz="685800">
              <a:defRPr/>
            </a:pPr>
            <a:r>
              <a:rPr lang="en-US" sz="1125" b="1" dirty="0" err="1">
                <a:solidFill>
                  <a:prstClr val="white"/>
                </a:solidFill>
              </a:rPr>
              <a:t>Pasar</a:t>
            </a:r>
            <a:r>
              <a:rPr lang="en-US" sz="1125" b="1" dirty="0">
                <a:solidFill>
                  <a:prstClr val="white"/>
                </a:solidFill>
              </a:rPr>
              <a:t> Modal</a:t>
            </a:r>
          </a:p>
          <a:p>
            <a:pPr defTabSz="685800">
              <a:defRPr/>
            </a:pPr>
            <a:r>
              <a:rPr lang="en-US" sz="1125" b="1" dirty="0" err="1">
                <a:solidFill>
                  <a:prstClr val="white"/>
                </a:solidFill>
              </a:rPr>
              <a:t>Rp</a:t>
            </a:r>
            <a:r>
              <a:rPr lang="en-US" sz="1125" b="1" dirty="0">
                <a:solidFill>
                  <a:prstClr val="white"/>
                </a:solidFill>
              </a:rPr>
              <a:t> 45 </a:t>
            </a:r>
            <a:r>
              <a:rPr lang="en-US" sz="1125" b="1" dirty="0" err="1">
                <a:solidFill>
                  <a:prstClr val="white"/>
                </a:solidFill>
              </a:rPr>
              <a:t>Triliun</a:t>
            </a:r>
            <a:endParaRPr lang="en-US" sz="1125" b="1" dirty="0">
              <a:solidFill>
                <a:prstClr val="white"/>
              </a:solidFill>
            </a:endParaRPr>
          </a:p>
        </p:txBody>
      </p:sp>
      <p:cxnSp>
        <p:nvCxnSpPr>
          <p:cNvPr id="19" name="Elbow Connector 16">
            <a:extLst>
              <a:ext uri="{FF2B5EF4-FFF2-40B4-BE49-F238E27FC236}">
                <a16:creationId xmlns:a16="http://schemas.microsoft.com/office/drawing/2014/main" xmlns="" id="{8A572C92-0B61-434D-8BDF-5DFF41F5E0A6}"/>
              </a:ext>
            </a:extLst>
          </p:cNvPr>
          <p:cNvCxnSpPr>
            <a:stCxn id="7" idx="2"/>
            <a:endCxn id="8" idx="0"/>
          </p:cNvCxnSpPr>
          <p:nvPr/>
        </p:nvCxnSpPr>
        <p:spPr>
          <a:xfrm rot="5400000">
            <a:off x="3085381" y="559962"/>
            <a:ext cx="225397" cy="2059867"/>
          </a:xfrm>
          <a:prstGeom prst="bentConnector3">
            <a:avLst/>
          </a:prstGeom>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0" name="Elbow Connector 17">
            <a:extLst>
              <a:ext uri="{FF2B5EF4-FFF2-40B4-BE49-F238E27FC236}">
                <a16:creationId xmlns:a16="http://schemas.microsoft.com/office/drawing/2014/main" xmlns="" id="{EB3EDC2E-8EFC-4C1F-BD12-7FD2517B6D4D}"/>
              </a:ext>
            </a:extLst>
          </p:cNvPr>
          <p:cNvCxnSpPr>
            <a:stCxn id="7" idx="2"/>
            <a:endCxn id="9" idx="0"/>
          </p:cNvCxnSpPr>
          <p:nvPr/>
        </p:nvCxnSpPr>
        <p:spPr>
          <a:xfrm rot="16200000" flipH="1">
            <a:off x="5135636" y="569573"/>
            <a:ext cx="225398" cy="2040646"/>
          </a:xfrm>
          <a:prstGeom prst="bentConnector3">
            <a:avLst/>
          </a:prstGeom>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1" name="Elbow Connector 18">
            <a:extLst>
              <a:ext uri="{FF2B5EF4-FFF2-40B4-BE49-F238E27FC236}">
                <a16:creationId xmlns:a16="http://schemas.microsoft.com/office/drawing/2014/main" xmlns="" id="{5C9AA692-5BEA-4C4F-A558-C8C6B40CA8EE}"/>
              </a:ext>
            </a:extLst>
          </p:cNvPr>
          <p:cNvCxnSpPr>
            <a:stCxn id="8" idx="2"/>
            <a:endCxn id="10" idx="0"/>
          </p:cNvCxnSpPr>
          <p:nvPr/>
        </p:nvCxnSpPr>
        <p:spPr>
          <a:xfrm rot="5400000">
            <a:off x="1464406" y="1989456"/>
            <a:ext cx="401980" cy="1005499"/>
          </a:xfrm>
          <a:prstGeom prst="bentConnector3">
            <a:avLst/>
          </a:prstGeom>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2" name="Elbow Connector 19">
            <a:extLst>
              <a:ext uri="{FF2B5EF4-FFF2-40B4-BE49-F238E27FC236}">
                <a16:creationId xmlns:a16="http://schemas.microsoft.com/office/drawing/2014/main" xmlns="" id="{394E1654-1D5D-4BBF-B229-CF37EAD51F3F}"/>
              </a:ext>
            </a:extLst>
          </p:cNvPr>
          <p:cNvCxnSpPr>
            <a:stCxn id="8" idx="2"/>
            <a:endCxn id="11" idx="0"/>
          </p:cNvCxnSpPr>
          <p:nvPr/>
        </p:nvCxnSpPr>
        <p:spPr>
          <a:xfrm rot="16200000" flipH="1">
            <a:off x="2447862" y="2011497"/>
            <a:ext cx="401980" cy="961415"/>
          </a:xfrm>
          <a:prstGeom prst="bentConnector3">
            <a:avLst/>
          </a:prstGeom>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3" name="Elbow Connector 20">
            <a:extLst>
              <a:ext uri="{FF2B5EF4-FFF2-40B4-BE49-F238E27FC236}">
                <a16:creationId xmlns:a16="http://schemas.microsoft.com/office/drawing/2014/main" xmlns="" id="{B59A9F68-2908-4AE0-B33F-319F9AF12277}"/>
              </a:ext>
            </a:extLst>
          </p:cNvPr>
          <p:cNvCxnSpPr>
            <a:stCxn id="9" idx="2"/>
            <a:endCxn id="12" idx="0"/>
          </p:cNvCxnSpPr>
          <p:nvPr/>
        </p:nvCxnSpPr>
        <p:spPr>
          <a:xfrm rot="5400000">
            <a:off x="5604210" y="2028746"/>
            <a:ext cx="401979" cy="926919"/>
          </a:xfrm>
          <a:prstGeom prst="bentConnector3">
            <a:avLst/>
          </a:prstGeom>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4" name="Elbow Connector 21">
            <a:extLst>
              <a:ext uri="{FF2B5EF4-FFF2-40B4-BE49-F238E27FC236}">
                <a16:creationId xmlns:a16="http://schemas.microsoft.com/office/drawing/2014/main" xmlns="" id="{5C354D8E-2BF0-43CC-9C14-D64F1166A449}"/>
              </a:ext>
            </a:extLst>
          </p:cNvPr>
          <p:cNvCxnSpPr>
            <a:stCxn id="9" idx="2"/>
            <a:endCxn id="13" idx="0"/>
          </p:cNvCxnSpPr>
          <p:nvPr/>
        </p:nvCxnSpPr>
        <p:spPr>
          <a:xfrm rot="16200000" flipH="1">
            <a:off x="6554932" y="2004942"/>
            <a:ext cx="401979" cy="974526"/>
          </a:xfrm>
          <a:prstGeom prst="bentConnector3">
            <a:avLst/>
          </a:prstGeom>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xmlns="" id="{D9F101D0-33AE-4BE3-8B74-6441A6B78717}"/>
              </a:ext>
            </a:extLst>
          </p:cNvPr>
          <p:cNvSpPr txBox="1"/>
          <p:nvPr/>
        </p:nvSpPr>
        <p:spPr>
          <a:xfrm>
            <a:off x="128604" y="3886201"/>
            <a:ext cx="4207669" cy="900244"/>
          </a:xfrm>
          <a:prstGeom prst="rect">
            <a:avLst/>
          </a:prstGeom>
          <a:solidFill>
            <a:schemeClr val="accent6">
              <a:lumMod val="20000"/>
              <a:lumOff val="80000"/>
            </a:schemeClr>
          </a:solidFill>
        </p:spPr>
        <p:txBody>
          <a:bodyPr lIns="68556" tIns="34289" rIns="68556" bIns="34289">
            <a:spAutoFit/>
          </a:bodyPr>
          <a:lstStyle/>
          <a:p>
            <a:pPr defTabSz="685800">
              <a:defRPr/>
            </a:pPr>
            <a:r>
              <a:rPr lang="id-ID" sz="1350" dirty="0">
                <a:solidFill>
                  <a:prstClr val="black"/>
                </a:solidFill>
              </a:rPr>
              <a:t>INVESTASI PADA SEKTOR PARIWISATA                    </a:t>
            </a:r>
            <a:endParaRPr lang="en-US" sz="1350" dirty="0">
              <a:solidFill>
                <a:prstClr val="black"/>
              </a:solidFill>
            </a:endParaRPr>
          </a:p>
          <a:p>
            <a:pPr defTabSz="685800">
              <a:defRPr/>
            </a:pPr>
            <a:r>
              <a:rPr lang="id-ID" sz="1350" dirty="0">
                <a:solidFill>
                  <a:prstClr val="black"/>
                </a:solidFill>
              </a:rPr>
              <a:t> (10 DESTINASI PARIWISATA PRIORITAS DAN KSPN) MEMBUTUHKAN BIAYA SEBESAR </a:t>
            </a:r>
            <a:r>
              <a:rPr lang="id-ID" sz="1350" b="1" dirty="0">
                <a:solidFill>
                  <a:prstClr val="black"/>
                </a:solidFill>
              </a:rPr>
              <a:t>RP 500 TRILIUN</a:t>
            </a:r>
            <a:endParaRPr lang="en-GB" sz="1350" b="1" dirty="0">
              <a:solidFill>
                <a:prstClr val="black"/>
              </a:solidFill>
            </a:endParaRPr>
          </a:p>
        </p:txBody>
      </p:sp>
    </p:spTree>
    <p:extLst>
      <p:ext uri="{BB962C8B-B14F-4D97-AF65-F5344CB8AC3E}">
        <p14:creationId xmlns:p14="http://schemas.microsoft.com/office/powerpoint/2010/main" val="1819867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893557" y="4533709"/>
            <a:ext cx="1214947" cy="23097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5"/>
          <p:cNvSpPr/>
          <p:nvPr/>
        </p:nvSpPr>
        <p:spPr>
          <a:xfrm>
            <a:off x="222884" y="1563624"/>
            <a:ext cx="2520315" cy="1687068"/>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6" name="object 6"/>
          <p:cNvSpPr txBox="1"/>
          <p:nvPr/>
        </p:nvSpPr>
        <p:spPr>
          <a:xfrm>
            <a:off x="624383" y="854583"/>
            <a:ext cx="1723549" cy="647774"/>
          </a:xfrm>
          <a:prstGeom prst="rect">
            <a:avLst/>
          </a:prstGeom>
        </p:spPr>
        <p:txBody>
          <a:bodyPr vert="horz" wrap="square" lIns="0" tIns="9049" rIns="0" bIns="0" rtlCol="0">
            <a:spAutoFit/>
          </a:bodyPr>
          <a:lstStyle/>
          <a:p>
            <a:pPr marL="160020" marR="154781" algn="ctr">
              <a:spcBef>
                <a:spcPts val="71"/>
              </a:spcBef>
            </a:pPr>
            <a:r>
              <a:rPr sz="1200" spc="-34" dirty="0">
                <a:solidFill>
                  <a:srgbClr val="585858"/>
                </a:solidFill>
                <a:latin typeface="Arial"/>
                <a:cs typeface="Arial"/>
              </a:rPr>
              <a:t>Nilai </a:t>
            </a:r>
            <a:r>
              <a:rPr sz="1200" spc="-86" dirty="0">
                <a:solidFill>
                  <a:srgbClr val="585858"/>
                </a:solidFill>
                <a:latin typeface="Arial"/>
                <a:cs typeface="Arial"/>
              </a:rPr>
              <a:t>Realisasi</a:t>
            </a:r>
            <a:r>
              <a:rPr sz="1200" spc="-158" dirty="0">
                <a:solidFill>
                  <a:srgbClr val="585858"/>
                </a:solidFill>
                <a:latin typeface="Arial"/>
                <a:cs typeface="Arial"/>
              </a:rPr>
              <a:t> </a:t>
            </a:r>
            <a:r>
              <a:rPr sz="1200" spc="-60" dirty="0">
                <a:solidFill>
                  <a:srgbClr val="585858"/>
                </a:solidFill>
                <a:latin typeface="Arial"/>
                <a:cs typeface="Arial"/>
              </a:rPr>
              <a:t>Investasi  </a:t>
            </a:r>
            <a:r>
              <a:rPr sz="1200" spc="-94" dirty="0">
                <a:solidFill>
                  <a:srgbClr val="585858"/>
                </a:solidFill>
                <a:latin typeface="Arial"/>
                <a:cs typeface="Arial"/>
              </a:rPr>
              <a:t>Tahun</a:t>
            </a:r>
            <a:r>
              <a:rPr sz="1200" spc="-90" dirty="0">
                <a:solidFill>
                  <a:srgbClr val="585858"/>
                </a:solidFill>
                <a:latin typeface="Arial"/>
                <a:cs typeface="Arial"/>
              </a:rPr>
              <a:t> </a:t>
            </a:r>
            <a:r>
              <a:rPr sz="1200" spc="-64" dirty="0">
                <a:solidFill>
                  <a:srgbClr val="585858"/>
                </a:solidFill>
                <a:latin typeface="Arial"/>
                <a:cs typeface="Arial"/>
              </a:rPr>
              <a:t>2017</a:t>
            </a:r>
            <a:endParaRPr sz="1200">
              <a:solidFill>
                <a:prstClr val="black"/>
              </a:solidFill>
              <a:latin typeface="Arial"/>
              <a:cs typeface="Arial"/>
            </a:endParaRPr>
          </a:p>
          <a:p>
            <a:pPr algn="ctr">
              <a:lnSpc>
                <a:spcPts val="2119"/>
              </a:lnSpc>
            </a:pPr>
            <a:r>
              <a:rPr sz="1800" b="1" spc="-214" dirty="0">
                <a:solidFill>
                  <a:srgbClr val="006FC0"/>
                </a:solidFill>
                <a:latin typeface="Arial"/>
                <a:cs typeface="Arial"/>
              </a:rPr>
              <a:t>USD </a:t>
            </a:r>
            <a:r>
              <a:rPr sz="1800" b="1" spc="-79" dirty="0">
                <a:solidFill>
                  <a:srgbClr val="006FC0"/>
                </a:solidFill>
                <a:latin typeface="Arial"/>
                <a:cs typeface="Arial"/>
              </a:rPr>
              <a:t>1,788.05</a:t>
            </a:r>
            <a:r>
              <a:rPr sz="1800" b="1" spc="-311" dirty="0">
                <a:solidFill>
                  <a:srgbClr val="006FC0"/>
                </a:solidFill>
                <a:latin typeface="Arial"/>
                <a:cs typeface="Arial"/>
              </a:rPr>
              <a:t> </a:t>
            </a:r>
            <a:r>
              <a:rPr sz="1800" b="1" spc="-169" dirty="0">
                <a:solidFill>
                  <a:srgbClr val="006FC0"/>
                </a:solidFill>
                <a:latin typeface="Arial"/>
                <a:cs typeface="Arial"/>
              </a:rPr>
              <a:t>Juta</a:t>
            </a:r>
            <a:endParaRPr sz="1800">
              <a:solidFill>
                <a:prstClr val="black"/>
              </a:solidFill>
              <a:latin typeface="Arial"/>
              <a:cs typeface="Arial"/>
            </a:endParaRPr>
          </a:p>
        </p:txBody>
      </p:sp>
      <p:sp>
        <p:nvSpPr>
          <p:cNvPr id="7" name="object 7"/>
          <p:cNvSpPr/>
          <p:nvPr/>
        </p:nvSpPr>
        <p:spPr>
          <a:xfrm>
            <a:off x="338328" y="3135249"/>
            <a:ext cx="2061972" cy="778383"/>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8" name="object 8"/>
          <p:cNvSpPr txBox="1"/>
          <p:nvPr/>
        </p:nvSpPr>
        <p:spPr>
          <a:xfrm>
            <a:off x="4202239" y="660940"/>
            <a:ext cx="2026920" cy="193803"/>
          </a:xfrm>
          <a:prstGeom prst="rect">
            <a:avLst/>
          </a:prstGeom>
        </p:spPr>
        <p:txBody>
          <a:bodyPr vert="horz" wrap="square" lIns="0" tIns="9049" rIns="0" bIns="0" rtlCol="0">
            <a:spAutoFit/>
          </a:bodyPr>
          <a:lstStyle/>
          <a:p>
            <a:pPr marL="9525">
              <a:spcBef>
                <a:spcPts val="71"/>
              </a:spcBef>
            </a:pPr>
            <a:r>
              <a:rPr sz="1200" b="1" spc="-98" dirty="0">
                <a:solidFill>
                  <a:srgbClr val="006FC0"/>
                </a:solidFill>
                <a:latin typeface="Arial"/>
                <a:cs typeface="Arial"/>
              </a:rPr>
              <a:t>Penanaman </a:t>
            </a:r>
            <a:r>
              <a:rPr sz="1200" b="1" spc="-53" dirty="0">
                <a:solidFill>
                  <a:srgbClr val="006FC0"/>
                </a:solidFill>
                <a:latin typeface="Arial"/>
                <a:cs typeface="Arial"/>
              </a:rPr>
              <a:t>Modal </a:t>
            </a:r>
            <a:r>
              <a:rPr sz="1200" b="1" spc="-127" dirty="0">
                <a:solidFill>
                  <a:srgbClr val="006FC0"/>
                </a:solidFill>
                <a:latin typeface="Arial"/>
                <a:cs typeface="Arial"/>
              </a:rPr>
              <a:t>Asing</a:t>
            </a:r>
            <a:r>
              <a:rPr sz="1200" b="1" spc="-41" dirty="0">
                <a:solidFill>
                  <a:srgbClr val="006FC0"/>
                </a:solidFill>
                <a:latin typeface="Arial"/>
                <a:cs typeface="Arial"/>
              </a:rPr>
              <a:t> </a:t>
            </a:r>
            <a:r>
              <a:rPr sz="1200" b="1" spc="-68" dirty="0">
                <a:solidFill>
                  <a:srgbClr val="006FC0"/>
                </a:solidFill>
                <a:latin typeface="Arial"/>
                <a:cs typeface="Arial"/>
              </a:rPr>
              <a:t>(PMA)</a:t>
            </a:r>
            <a:endParaRPr sz="1200">
              <a:solidFill>
                <a:prstClr val="black"/>
              </a:solidFill>
              <a:latin typeface="Arial"/>
              <a:cs typeface="Arial"/>
            </a:endParaRPr>
          </a:p>
        </p:txBody>
      </p:sp>
      <p:sp>
        <p:nvSpPr>
          <p:cNvPr id="9" name="object 9"/>
          <p:cNvSpPr txBox="1"/>
          <p:nvPr/>
        </p:nvSpPr>
        <p:spPr>
          <a:xfrm>
            <a:off x="4132707" y="840390"/>
            <a:ext cx="4740593" cy="240931"/>
          </a:xfrm>
          <a:prstGeom prst="rect">
            <a:avLst/>
          </a:prstGeom>
        </p:spPr>
        <p:txBody>
          <a:bodyPr vert="horz" wrap="square" lIns="0" tIns="10001" rIns="0" bIns="0" rtlCol="0">
            <a:spAutoFit/>
          </a:bodyPr>
          <a:lstStyle/>
          <a:p>
            <a:pPr marL="9525">
              <a:spcBef>
                <a:spcPts val="79"/>
              </a:spcBef>
              <a:tabLst>
                <a:tab pos="4730591" algn="l"/>
              </a:tabLst>
            </a:pPr>
            <a:r>
              <a:rPr sz="1500" b="1" u="sng" spc="-79" dirty="0">
                <a:solidFill>
                  <a:srgbClr val="006FC0"/>
                </a:solidFill>
                <a:uFill>
                  <a:solidFill>
                    <a:srgbClr val="4471C4"/>
                  </a:solidFill>
                </a:uFill>
                <a:latin typeface="Arial"/>
                <a:cs typeface="Arial"/>
              </a:rPr>
              <a:t> </a:t>
            </a:r>
            <a:r>
              <a:rPr sz="1500" b="1" u="sng" spc="-210" dirty="0">
                <a:solidFill>
                  <a:srgbClr val="006FC0"/>
                </a:solidFill>
                <a:uFill>
                  <a:solidFill>
                    <a:srgbClr val="4471C4"/>
                  </a:solidFill>
                </a:uFill>
                <a:latin typeface="Arial"/>
                <a:cs typeface="Arial"/>
              </a:rPr>
              <a:t> </a:t>
            </a:r>
            <a:r>
              <a:rPr sz="1500" b="1" u="sng" spc="-176" dirty="0">
                <a:solidFill>
                  <a:srgbClr val="006FC0"/>
                </a:solidFill>
                <a:uFill>
                  <a:solidFill>
                    <a:srgbClr val="4471C4"/>
                  </a:solidFill>
                </a:uFill>
                <a:latin typeface="Arial"/>
                <a:cs typeface="Arial"/>
              </a:rPr>
              <a:t>USD </a:t>
            </a:r>
            <a:r>
              <a:rPr sz="1500" b="1" u="sng" spc="-60" dirty="0">
                <a:solidFill>
                  <a:srgbClr val="006FC0"/>
                </a:solidFill>
                <a:uFill>
                  <a:solidFill>
                    <a:srgbClr val="4471C4"/>
                  </a:solidFill>
                </a:uFill>
                <a:latin typeface="Arial"/>
                <a:cs typeface="Arial"/>
              </a:rPr>
              <a:t>1,326.56</a:t>
            </a:r>
            <a:r>
              <a:rPr sz="1500" b="1" u="sng" spc="-86" dirty="0">
                <a:solidFill>
                  <a:srgbClr val="006FC0"/>
                </a:solidFill>
                <a:uFill>
                  <a:solidFill>
                    <a:srgbClr val="4471C4"/>
                  </a:solidFill>
                </a:uFill>
                <a:latin typeface="Arial"/>
                <a:cs typeface="Arial"/>
              </a:rPr>
              <a:t> </a:t>
            </a:r>
            <a:r>
              <a:rPr sz="1500" b="1" u="sng" spc="-139" dirty="0">
                <a:solidFill>
                  <a:srgbClr val="006FC0"/>
                </a:solidFill>
                <a:uFill>
                  <a:solidFill>
                    <a:srgbClr val="4471C4"/>
                  </a:solidFill>
                </a:uFill>
                <a:latin typeface="Arial"/>
                <a:cs typeface="Arial"/>
              </a:rPr>
              <a:t>Juta	</a:t>
            </a:r>
            <a:endParaRPr sz="1500">
              <a:solidFill>
                <a:prstClr val="black"/>
              </a:solidFill>
              <a:latin typeface="Arial"/>
              <a:cs typeface="Arial"/>
            </a:endParaRPr>
          </a:p>
        </p:txBody>
      </p:sp>
      <p:sp>
        <p:nvSpPr>
          <p:cNvPr id="10" name="object 10"/>
          <p:cNvSpPr/>
          <p:nvPr/>
        </p:nvSpPr>
        <p:spPr>
          <a:xfrm>
            <a:off x="4263390" y="1431036"/>
            <a:ext cx="356616" cy="290322"/>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11" name="object 11"/>
          <p:cNvSpPr txBox="1"/>
          <p:nvPr/>
        </p:nvSpPr>
        <p:spPr>
          <a:xfrm>
            <a:off x="4705540" y="1442085"/>
            <a:ext cx="789623" cy="286617"/>
          </a:xfrm>
          <a:prstGeom prst="rect">
            <a:avLst/>
          </a:prstGeom>
        </p:spPr>
        <p:txBody>
          <a:bodyPr vert="horz" wrap="square" lIns="0" tIns="9525" rIns="0" bIns="0" rtlCol="0">
            <a:spAutoFit/>
          </a:bodyPr>
          <a:lstStyle/>
          <a:p>
            <a:pPr marL="9525">
              <a:spcBef>
                <a:spcPts val="75"/>
              </a:spcBef>
            </a:pPr>
            <a:r>
              <a:rPr sz="900" b="1" spc="-83" dirty="0">
                <a:solidFill>
                  <a:srgbClr val="006FC0"/>
                </a:solidFill>
                <a:latin typeface="Arial"/>
                <a:cs typeface="Arial"/>
              </a:rPr>
              <a:t>Singapura</a:t>
            </a:r>
            <a:endParaRPr sz="900">
              <a:solidFill>
                <a:prstClr val="black"/>
              </a:solidFill>
              <a:latin typeface="Arial"/>
              <a:cs typeface="Arial"/>
            </a:endParaRPr>
          </a:p>
          <a:p>
            <a:pPr marL="9525"/>
            <a:r>
              <a:rPr sz="900" b="1" spc="-113" dirty="0">
                <a:solidFill>
                  <a:prstClr val="black"/>
                </a:solidFill>
                <a:latin typeface="Arial"/>
                <a:cs typeface="Arial"/>
              </a:rPr>
              <a:t>USD </a:t>
            </a:r>
            <a:r>
              <a:rPr sz="900" b="1" spc="-38" dirty="0">
                <a:solidFill>
                  <a:prstClr val="black"/>
                </a:solidFill>
                <a:latin typeface="Arial"/>
                <a:cs typeface="Arial"/>
              </a:rPr>
              <a:t>462.68</a:t>
            </a:r>
            <a:r>
              <a:rPr sz="900" b="1" spc="-158"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12" name="object 12"/>
          <p:cNvSpPr txBox="1"/>
          <p:nvPr/>
        </p:nvSpPr>
        <p:spPr>
          <a:xfrm>
            <a:off x="4692967" y="1833944"/>
            <a:ext cx="789623" cy="286617"/>
          </a:xfrm>
          <a:prstGeom prst="rect">
            <a:avLst/>
          </a:prstGeom>
        </p:spPr>
        <p:txBody>
          <a:bodyPr vert="horz" wrap="square" lIns="0" tIns="9525" rIns="0" bIns="0" rtlCol="0">
            <a:spAutoFit/>
          </a:bodyPr>
          <a:lstStyle/>
          <a:p>
            <a:pPr marL="9525">
              <a:spcBef>
                <a:spcPts val="75"/>
              </a:spcBef>
            </a:pPr>
            <a:r>
              <a:rPr sz="900" b="1" spc="-79" dirty="0">
                <a:solidFill>
                  <a:srgbClr val="006FC0"/>
                </a:solidFill>
                <a:latin typeface="Arial"/>
                <a:cs typeface="Arial"/>
              </a:rPr>
              <a:t>Tiongkok</a:t>
            </a:r>
            <a:endParaRPr sz="900">
              <a:solidFill>
                <a:prstClr val="black"/>
              </a:solidFill>
              <a:latin typeface="Arial"/>
              <a:cs typeface="Arial"/>
            </a:endParaRPr>
          </a:p>
          <a:p>
            <a:pPr marL="9525"/>
            <a:r>
              <a:rPr sz="900" b="1" spc="-113" dirty="0">
                <a:solidFill>
                  <a:prstClr val="black"/>
                </a:solidFill>
                <a:latin typeface="Arial"/>
                <a:cs typeface="Arial"/>
              </a:rPr>
              <a:t>USD </a:t>
            </a:r>
            <a:r>
              <a:rPr sz="900" b="1" spc="-38" dirty="0">
                <a:solidFill>
                  <a:prstClr val="black"/>
                </a:solidFill>
                <a:latin typeface="Arial"/>
                <a:cs typeface="Arial"/>
              </a:rPr>
              <a:t>333.40</a:t>
            </a:r>
            <a:r>
              <a:rPr sz="900" b="1" spc="-158"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13" name="object 13"/>
          <p:cNvSpPr txBox="1"/>
          <p:nvPr/>
        </p:nvSpPr>
        <p:spPr>
          <a:xfrm>
            <a:off x="4679727" y="2288382"/>
            <a:ext cx="731044" cy="286617"/>
          </a:xfrm>
          <a:prstGeom prst="rect">
            <a:avLst/>
          </a:prstGeom>
        </p:spPr>
        <p:txBody>
          <a:bodyPr vert="horz" wrap="square" lIns="0" tIns="9525" rIns="0" bIns="0" rtlCol="0">
            <a:spAutoFit/>
          </a:bodyPr>
          <a:lstStyle/>
          <a:p>
            <a:pPr marL="9525" marR="3810">
              <a:spcBef>
                <a:spcPts val="75"/>
              </a:spcBef>
            </a:pPr>
            <a:r>
              <a:rPr sz="900" b="1" spc="-79" dirty="0">
                <a:solidFill>
                  <a:srgbClr val="006FC0"/>
                </a:solidFill>
                <a:latin typeface="Arial"/>
                <a:cs typeface="Arial"/>
              </a:rPr>
              <a:t>Korea </a:t>
            </a:r>
            <a:r>
              <a:rPr sz="900" b="1" spc="-68" dirty="0">
                <a:solidFill>
                  <a:srgbClr val="006FC0"/>
                </a:solidFill>
                <a:latin typeface="Arial"/>
                <a:cs typeface="Arial"/>
              </a:rPr>
              <a:t>Selatan  </a:t>
            </a:r>
            <a:r>
              <a:rPr sz="900" b="1" spc="-113" dirty="0">
                <a:solidFill>
                  <a:prstClr val="black"/>
                </a:solidFill>
                <a:latin typeface="Arial"/>
                <a:cs typeface="Arial"/>
              </a:rPr>
              <a:t>USD </a:t>
            </a:r>
            <a:r>
              <a:rPr sz="900" b="1" spc="-38" dirty="0">
                <a:solidFill>
                  <a:prstClr val="black"/>
                </a:solidFill>
                <a:latin typeface="Arial"/>
                <a:cs typeface="Arial"/>
              </a:rPr>
              <a:t>69.34</a:t>
            </a:r>
            <a:r>
              <a:rPr sz="900" b="1" spc="-161"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14" name="object 14"/>
          <p:cNvSpPr txBox="1"/>
          <p:nvPr/>
        </p:nvSpPr>
        <p:spPr>
          <a:xfrm>
            <a:off x="4202239" y="1162050"/>
            <a:ext cx="4205764" cy="177998"/>
          </a:xfrm>
          <a:prstGeom prst="rect">
            <a:avLst/>
          </a:prstGeom>
        </p:spPr>
        <p:txBody>
          <a:bodyPr vert="horz" wrap="square" lIns="0" tIns="10478" rIns="0" bIns="0" rtlCol="0">
            <a:spAutoFit/>
          </a:bodyPr>
          <a:lstStyle/>
          <a:p>
            <a:pPr marL="9525">
              <a:spcBef>
                <a:spcPts val="83"/>
              </a:spcBef>
              <a:tabLst>
                <a:tab pos="1574006" algn="l"/>
                <a:tab pos="3266599" algn="l"/>
              </a:tabLst>
            </a:pPr>
            <a:r>
              <a:rPr sz="1088" b="1" spc="-98" dirty="0">
                <a:solidFill>
                  <a:srgbClr val="006FC0"/>
                </a:solidFill>
                <a:latin typeface="Arial"/>
                <a:cs typeface="Arial"/>
              </a:rPr>
              <a:t>Asal</a:t>
            </a:r>
            <a:r>
              <a:rPr sz="1088" b="1" spc="-38" dirty="0">
                <a:solidFill>
                  <a:srgbClr val="006FC0"/>
                </a:solidFill>
                <a:latin typeface="Arial"/>
                <a:cs typeface="Arial"/>
              </a:rPr>
              <a:t> </a:t>
            </a:r>
            <a:r>
              <a:rPr sz="1088" b="1" spc="-83" dirty="0">
                <a:solidFill>
                  <a:srgbClr val="006FC0"/>
                </a:solidFill>
                <a:latin typeface="Arial"/>
                <a:cs typeface="Arial"/>
              </a:rPr>
              <a:t>Negara	</a:t>
            </a:r>
            <a:r>
              <a:rPr sz="1088" b="1" spc="-120" dirty="0">
                <a:solidFill>
                  <a:srgbClr val="006FC0"/>
                </a:solidFill>
                <a:latin typeface="Arial"/>
                <a:cs typeface="Arial"/>
              </a:rPr>
              <a:t>Jenis</a:t>
            </a:r>
            <a:r>
              <a:rPr sz="1088" b="1" spc="-26" dirty="0">
                <a:solidFill>
                  <a:srgbClr val="006FC0"/>
                </a:solidFill>
                <a:latin typeface="Arial"/>
                <a:cs typeface="Arial"/>
              </a:rPr>
              <a:t> </a:t>
            </a:r>
            <a:r>
              <a:rPr sz="1088" b="1" spc="-90" dirty="0">
                <a:solidFill>
                  <a:srgbClr val="006FC0"/>
                </a:solidFill>
                <a:latin typeface="Arial"/>
                <a:cs typeface="Arial"/>
              </a:rPr>
              <a:t>Usaha	</a:t>
            </a:r>
            <a:r>
              <a:rPr sz="1088" b="1" spc="-86" dirty="0">
                <a:solidFill>
                  <a:srgbClr val="006FC0"/>
                </a:solidFill>
                <a:latin typeface="Arial"/>
                <a:cs typeface="Arial"/>
              </a:rPr>
              <a:t>Tujuan</a:t>
            </a:r>
            <a:r>
              <a:rPr sz="1088" b="1" spc="-71" dirty="0">
                <a:solidFill>
                  <a:srgbClr val="006FC0"/>
                </a:solidFill>
                <a:latin typeface="Arial"/>
                <a:cs typeface="Arial"/>
              </a:rPr>
              <a:t> </a:t>
            </a:r>
            <a:r>
              <a:rPr sz="1088" b="1" spc="-79" dirty="0">
                <a:solidFill>
                  <a:srgbClr val="006FC0"/>
                </a:solidFill>
                <a:latin typeface="Arial"/>
                <a:cs typeface="Arial"/>
              </a:rPr>
              <a:t>Investasi</a:t>
            </a:r>
            <a:endParaRPr sz="1088">
              <a:solidFill>
                <a:prstClr val="black"/>
              </a:solidFill>
              <a:latin typeface="Arial"/>
              <a:cs typeface="Arial"/>
            </a:endParaRPr>
          </a:p>
        </p:txBody>
      </p:sp>
      <p:sp>
        <p:nvSpPr>
          <p:cNvPr id="15" name="object 15"/>
          <p:cNvSpPr/>
          <p:nvPr/>
        </p:nvSpPr>
        <p:spPr>
          <a:xfrm>
            <a:off x="5860160" y="1413891"/>
            <a:ext cx="371475" cy="301752"/>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16" name="object 16"/>
          <p:cNvSpPr txBox="1"/>
          <p:nvPr/>
        </p:nvSpPr>
        <p:spPr>
          <a:xfrm>
            <a:off x="6333457" y="1427036"/>
            <a:ext cx="789623" cy="286617"/>
          </a:xfrm>
          <a:prstGeom prst="rect">
            <a:avLst/>
          </a:prstGeom>
        </p:spPr>
        <p:txBody>
          <a:bodyPr vert="horz" wrap="square" lIns="0" tIns="9525" rIns="0" bIns="0" rtlCol="0">
            <a:spAutoFit/>
          </a:bodyPr>
          <a:lstStyle/>
          <a:p>
            <a:pPr marL="9525" marR="3810">
              <a:spcBef>
                <a:spcPts val="75"/>
              </a:spcBef>
            </a:pPr>
            <a:r>
              <a:rPr sz="900" b="1" spc="-45" dirty="0">
                <a:solidFill>
                  <a:srgbClr val="006FC0"/>
                </a:solidFill>
                <a:latin typeface="Arial"/>
                <a:cs typeface="Arial"/>
              </a:rPr>
              <a:t>Hotel </a:t>
            </a:r>
            <a:r>
              <a:rPr sz="900" b="1" spc="-71" dirty="0">
                <a:solidFill>
                  <a:srgbClr val="006FC0"/>
                </a:solidFill>
                <a:latin typeface="Arial"/>
                <a:cs typeface="Arial"/>
              </a:rPr>
              <a:t>Bintang  </a:t>
            </a:r>
            <a:r>
              <a:rPr sz="900" b="1" spc="-113" dirty="0">
                <a:solidFill>
                  <a:prstClr val="black"/>
                </a:solidFill>
                <a:latin typeface="Arial"/>
                <a:cs typeface="Arial"/>
              </a:rPr>
              <a:t>USD </a:t>
            </a:r>
            <a:r>
              <a:rPr sz="900" b="1" spc="-38" dirty="0">
                <a:solidFill>
                  <a:prstClr val="black"/>
                </a:solidFill>
                <a:latin typeface="Arial"/>
                <a:cs typeface="Arial"/>
              </a:rPr>
              <a:t>525.18</a:t>
            </a:r>
            <a:r>
              <a:rPr sz="900" b="1" spc="-165"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17" name="object 17"/>
          <p:cNvSpPr/>
          <p:nvPr/>
        </p:nvSpPr>
        <p:spPr>
          <a:xfrm>
            <a:off x="5887592" y="1820800"/>
            <a:ext cx="348615" cy="296036"/>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18" name="object 18"/>
          <p:cNvSpPr txBox="1"/>
          <p:nvPr/>
        </p:nvSpPr>
        <p:spPr>
          <a:xfrm>
            <a:off x="6333458" y="1776983"/>
            <a:ext cx="893445" cy="425116"/>
          </a:xfrm>
          <a:prstGeom prst="rect">
            <a:avLst/>
          </a:prstGeom>
        </p:spPr>
        <p:txBody>
          <a:bodyPr vert="horz" wrap="square" lIns="0" tIns="9525" rIns="0" bIns="0" rtlCol="0">
            <a:spAutoFit/>
          </a:bodyPr>
          <a:lstStyle/>
          <a:p>
            <a:pPr marL="9525" marR="3810">
              <a:spcBef>
                <a:spcPts val="75"/>
              </a:spcBef>
            </a:pPr>
            <a:r>
              <a:rPr sz="900" b="1" spc="-79" dirty="0">
                <a:solidFill>
                  <a:srgbClr val="006FC0"/>
                </a:solidFill>
                <a:latin typeface="Arial"/>
                <a:cs typeface="Arial"/>
              </a:rPr>
              <a:t>Akomodasi </a:t>
            </a:r>
            <a:r>
              <a:rPr sz="900" b="1" spc="-101" dirty="0">
                <a:solidFill>
                  <a:srgbClr val="006FC0"/>
                </a:solidFill>
                <a:latin typeface="Arial"/>
                <a:cs typeface="Arial"/>
              </a:rPr>
              <a:t>Jangka  </a:t>
            </a:r>
            <a:r>
              <a:rPr sz="900" b="1" spc="-75" dirty="0">
                <a:solidFill>
                  <a:srgbClr val="006FC0"/>
                </a:solidFill>
                <a:latin typeface="Arial"/>
                <a:cs typeface="Arial"/>
              </a:rPr>
              <a:t>Pendek </a:t>
            </a:r>
            <a:r>
              <a:rPr sz="900" b="1" spc="-83" dirty="0">
                <a:solidFill>
                  <a:srgbClr val="006FC0"/>
                </a:solidFill>
                <a:latin typeface="Arial"/>
                <a:cs typeface="Arial"/>
              </a:rPr>
              <a:t>Lainnya  </a:t>
            </a:r>
            <a:r>
              <a:rPr sz="900" b="1" spc="-113" dirty="0">
                <a:solidFill>
                  <a:prstClr val="black"/>
                </a:solidFill>
                <a:latin typeface="Arial"/>
                <a:cs typeface="Arial"/>
              </a:rPr>
              <a:t>USD </a:t>
            </a:r>
            <a:r>
              <a:rPr sz="900" b="1" spc="-38" dirty="0">
                <a:solidFill>
                  <a:prstClr val="black"/>
                </a:solidFill>
                <a:latin typeface="Arial"/>
                <a:cs typeface="Arial"/>
              </a:rPr>
              <a:t>325.42</a:t>
            </a:r>
            <a:r>
              <a:rPr sz="900" b="1" spc="-127"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19" name="object 19"/>
          <p:cNvSpPr txBox="1"/>
          <p:nvPr/>
        </p:nvSpPr>
        <p:spPr>
          <a:xfrm>
            <a:off x="6333457" y="2288382"/>
            <a:ext cx="789623" cy="286617"/>
          </a:xfrm>
          <a:prstGeom prst="rect">
            <a:avLst/>
          </a:prstGeom>
        </p:spPr>
        <p:txBody>
          <a:bodyPr vert="horz" wrap="square" lIns="0" tIns="9525" rIns="0" bIns="0" rtlCol="0">
            <a:spAutoFit/>
          </a:bodyPr>
          <a:lstStyle/>
          <a:p>
            <a:pPr marL="9525">
              <a:spcBef>
                <a:spcPts val="75"/>
              </a:spcBef>
            </a:pPr>
            <a:r>
              <a:rPr sz="900" b="1" spc="-68" dirty="0">
                <a:solidFill>
                  <a:srgbClr val="006FC0"/>
                </a:solidFill>
                <a:latin typeface="Arial"/>
                <a:cs typeface="Arial"/>
              </a:rPr>
              <a:t>Restaurant</a:t>
            </a:r>
            <a:endParaRPr sz="900">
              <a:solidFill>
                <a:prstClr val="black"/>
              </a:solidFill>
              <a:latin typeface="Arial"/>
              <a:cs typeface="Arial"/>
            </a:endParaRPr>
          </a:p>
          <a:p>
            <a:pPr marL="9525"/>
            <a:r>
              <a:rPr sz="900" b="1" spc="-113" dirty="0">
                <a:solidFill>
                  <a:prstClr val="black"/>
                </a:solidFill>
                <a:latin typeface="Arial"/>
                <a:cs typeface="Arial"/>
              </a:rPr>
              <a:t>USD </a:t>
            </a:r>
            <a:r>
              <a:rPr sz="900" b="1" spc="-38" dirty="0">
                <a:solidFill>
                  <a:prstClr val="black"/>
                </a:solidFill>
                <a:latin typeface="Arial"/>
                <a:cs typeface="Arial"/>
              </a:rPr>
              <a:t>120.16</a:t>
            </a:r>
            <a:r>
              <a:rPr sz="900" b="1" spc="-158"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20" name="object 20"/>
          <p:cNvSpPr/>
          <p:nvPr/>
        </p:nvSpPr>
        <p:spPr>
          <a:xfrm>
            <a:off x="7559801" y="1817371"/>
            <a:ext cx="261747" cy="266318"/>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21" name="object 21"/>
          <p:cNvSpPr txBox="1"/>
          <p:nvPr/>
        </p:nvSpPr>
        <p:spPr>
          <a:xfrm>
            <a:off x="7924990" y="1827086"/>
            <a:ext cx="789623" cy="286617"/>
          </a:xfrm>
          <a:prstGeom prst="rect">
            <a:avLst/>
          </a:prstGeom>
        </p:spPr>
        <p:txBody>
          <a:bodyPr vert="horz" wrap="square" lIns="0" tIns="9525" rIns="0" bIns="0" rtlCol="0">
            <a:spAutoFit/>
          </a:bodyPr>
          <a:lstStyle/>
          <a:p>
            <a:pPr marL="9525">
              <a:spcBef>
                <a:spcPts val="75"/>
              </a:spcBef>
            </a:pPr>
            <a:r>
              <a:rPr sz="900" b="1" spc="-86" dirty="0">
                <a:solidFill>
                  <a:srgbClr val="006FC0"/>
                </a:solidFill>
                <a:latin typeface="Arial"/>
                <a:cs typeface="Arial"/>
              </a:rPr>
              <a:t>DKI</a:t>
            </a:r>
            <a:r>
              <a:rPr sz="900" b="1" spc="-41" dirty="0">
                <a:solidFill>
                  <a:srgbClr val="006FC0"/>
                </a:solidFill>
                <a:latin typeface="Arial"/>
                <a:cs typeface="Arial"/>
              </a:rPr>
              <a:t> </a:t>
            </a:r>
            <a:r>
              <a:rPr sz="900" b="1" spc="-71" dirty="0">
                <a:solidFill>
                  <a:srgbClr val="006FC0"/>
                </a:solidFill>
                <a:latin typeface="Arial"/>
                <a:cs typeface="Arial"/>
              </a:rPr>
              <a:t>Jakarta</a:t>
            </a:r>
            <a:endParaRPr sz="900">
              <a:solidFill>
                <a:prstClr val="black"/>
              </a:solidFill>
              <a:latin typeface="Arial"/>
              <a:cs typeface="Arial"/>
            </a:endParaRPr>
          </a:p>
          <a:p>
            <a:pPr marL="9525"/>
            <a:r>
              <a:rPr sz="900" b="1" spc="-113" dirty="0">
                <a:solidFill>
                  <a:prstClr val="black"/>
                </a:solidFill>
                <a:latin typeface="Arial"/>
                <a:cs typeface="Arial"/>
              </a:rPr>
              <a:t>USD </a:t>
            </a:r>
            <a:r>
              <a:rPr sz="900" b="1" spc="-38" dirty="0">
                <a:solidFill>
                  <a:prstClr val="black"/>
                </a:solidFill>
                <a:latin typeface="Arial"/>
                <a:cs typeface="Arial"/>
              </a:rPr>
              <a:t>234.76</a:t>
            </a:r>
            <a:r>
              <a:rPr sz="900" b="1" spc="-158"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22" name="object 22"/>
          <p:cNvSpPr/>
          <p:nvPr/>
        </p:nvSpPr>
        <p:spPr>
          <a:xfrm>
            <a:off x="7567803" y="1415034"/>
            <a:ext cx="230886" cy="283463"/>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23" name="object 23"/>
          <p:cNvSpPr txBox="1"/>
          <p:nvPr/>
        </p:nvSpPr>
        <p:spPr>
          <a:xfrm>
            <a:off x="7924990" y="1439323"/>
            <a:ext cx="789623" cy="286617"/>
          </a:xfrm>
          <a:prstGeom prst="rect">
            <a:avLst/>
          </a:prstGeom>
        </p:spPr>
        <p:txBody>
          <a:bodyPr vert="horz" wrap="square" lIns="0" tIns="9525" rIns="0" bIns="0" rtlCol="0">
            <a:spAutoFit/>
          </a:bodyPr>
          <a:lstStyle/>
          <a:p>
            <a:pPr marL="9525">
              <a:spcBef>
                <a:spcPts val="75"/>
              </a:spcBef>
            </a:pPr>
            <a:r>
              <a:rPr sz="900" b="1" spc="-68" dirty="0">
                <a:solidFill>
                  <a:srgbClr val="006FC0"/>
                </a:solidFill>
                <a:latin typeface="Arial"/>
                <a:cs typeface="Arial"/>
              </a:rPr>
              <a:t>Bali</a:t>
            </a:r>
            <a:endParaRPr sz="900">
              <a:solidFill>
                <a:prstClr val="black"/>
              </a:solidFill>
              <a:latin typeface="Arial"/>
              <a:cs typeface="Arial"/>
            </a:endParaRPr>
          </a:p>
          <a:p>
            <a:pPr marL="9525"/>
            <a:r>
              <a:rPr sz="900" b="1" spc="-113" dirty="0">
                <a:solidFill>
                  <a:prstClr val="black"/>
                </a:solidFill>
                <a:latin typeface="Arial"/>
                <a:cs typeface="Arial"/>
              </a:rPr>
              <a:t>USD </a:t>
            </a:r>
            <a:r>
              <a:rPr sz="900" b="1" spc="-38" dirty="0">
                <a:solidFill>
                  <a:prstClr val="black"/>
                </a:solidFill>
                <a:latin typeface="Arial"/>
                <a:cs typeface="Arial"/>
              </a:rPr>
              <a:t>483.40</a:t>
            </a:r>
            <a:r>
              <a:rPr sz="900" b="1" spc="-158"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24" name="object 24"/>
          <p:cNvSpPr/>
          <p:nvPr/>
        </p:nvSpPr>
        <p:spPr>
          <a:xfrm>
            <a:off x="7575803" y="2223135"/>
            <a:ext cx="230886" cy="282320"/>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25" name="object 25"/>
          <p:cNvSpPr txBox="1"/>
          <p:nvPr/>
        </p:nvSpPr>
        <p:spPr>
          <a:xfrm>
            <a:off x="7924990" y="2234184"/>
            <a:ext cx="789623" cy="286617"/>
          </a:xfrm>
          <a:prstGeom prst="rect">
            <a:avLst/>
          </a:prstGeom>
        </p:spPr>
        <p:txBody>
          <a:bodyPr vert="horz" wrap="square" lIns="0" tIns="9525" rIns="0" bIns="0" rtlCol="0">
            <a:spAutoFit/>
          </a:bodyPr>
          <a:lstStyle/>
          <a:p>
            <a:pPr marL="9525" marR="3810">
              <a:spcBef>
                <a:spcPts val="75"/>
              </a:spcBef>
            </a:pPr>
            <a:r>
              <a:rPr sz="900" b="1" spc="-75" dirty="0">
                <a:solidFill>
                  <a:srgbClr val="006FC0"/>
                </a:solidFill>
                <a:latin typeface="Arial"/>
                <a:cs typeface="Arial"/>
              </a:rPr>
              <a:t>Kepulauan </a:t>
            </a:r>
            <a:r>
              <a:rPr sz="900" b="1" spc="-79" dirty="0">
                <a:solidFill>
                  <a:srgbClr val="006FC0"/>
                </a:solidFill>
                <a:latin typeface="Arial"/>
                <a:cs typeface="Arial"/>
              </a:rPr>
              <a:t>Riau  </a:t>
            </a:r>
            <a:r>
              <a:rPr sz="900" b="1" spc="-113" dirty="0">
                <a:solidFill>
                  <a:prstClr val="black"/>
                </a:solidFill>
                <a:latin typeface="Arial"/>
                <a:cs typeface="Arial"/>
              </a:rPr>
              <a:t>USD </a:t>
            </a:r>
            <a:r>
              <a:rPr sz="900" b="1" spc="-38" dirty="0">
                <a:solidFill>
                  <a:prstClr val="black"/>
                </a:solidFill>
                <a:latin typeface="Arial"/>
                <a:cs typeface="Arial"/>
              </a:rPr>
              <a:t>221.48</a:t>
            </a:r>
            <a:r>
              <a:rPr sz="900" b="1" spc="-165"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26" name="object 26"/>
          <p:cNvSpPr txBox="1"/>
          <p:nvPr/>
        </p:nvSpPr>
        <p:spPr>
          <a:xfrm>
            <a:off x="4165854" y="2801778"/>
            <a:ext cx="4206716" cy="663868"/>
          </a:xfrm>
          <a:prstGeom prst="rect">
            <a:avLst/>
          </a:prstGeom>
        </p:spPr>
        <p:txBody>
          <a:bodyPr vert="horz" wrap="square" lIns="0" tIns="9049" rIns="0" bIns="0" rtlCol="0">
            <a:spAutoFit/>
          </a:bodyPr>
          <a:lstStyle/>
          <a:p>
            <a:pPr marL="78581">
              <a:lnSpc>
                <a:spcPts val="1429"/>
              </a:lnSpc>
              <a:spcBef>
                <a:spcPts val="71"/>
              </a:spcBef>
            </a:pPr>
            <a:r>
              <a:rPr sz="1200" b="1" spc="-98" dirty="0">
                <a:solidFill>
                  <a:srgbClr val="6F2F9F"/>
                </a:solidFill>
                <a:latin typeface="Arial"/>
                <a:cs typeface="Arial"/>
              </a:rPr>
              <a:t>Penanaman </a:t>
            </a:r>
            <a:r>
              <a:rPr sz="1200" b="1" spc="-56" dirty="0">
                <a:solidFill>
                  <a:srgbClr val="6F2F9F"/>
                </a:solidFill>
                <a:latin typeface="Arial"/>
                <a:cs typeface="Arial"/>
              </a:rPr>
              <a:t>Modal </a:t>
            </a:r>
            <a:r>
              <a:rPr sz="1200" b="1" spc="-83" dirty="0">
                <a:solidFill>
                  <a:srgbClr val="6F2F9F"/>
                </a:solidFill>
                <a:latin typeface="Arial"/>
                <a:cs typeface="Arial"/>
              </a:rPr>
              <a:t>Dalam Negeri</a:t>
            </a:r>
            <a:r>
              <a:rPr sz="1200" b="1" spc="-19" dirty="0">
                <a:solidFill>
                  <a:srgbClr val="6F2F9F"/>
                </a:solidFill>
                <a:latin typeface="Arial"/>
                <a:cs typeface="Arial"/>
              </a:rPr>
              <a:t> </a:t>
            </a:r>
            <a:r>
              <a:rPr sz="1200" b="1" spc="-64" dirty="0">
                <a:solidFill>
                  <a:srgbClr val="6F2F9F"/>
                </a:solidFill>
                <a:latin typeface="Arial"/>
                <a:cs typeface="Arial"/>
              </a:rPr>
              <a:t>(PMDN)</a:t>
            </a:r>
            <a:endParaRPr sz="1200">
              <a:solidFill>
                <a:prstClr val="black"/>
              </a:solidFill>
              <a:latin typeface="Arial"/>
              <a:cs typeface="Arial"/>
            </a:endParaRPr>
          </a:p>
          <a:p>
            <a:pPr marL="9525">
              <a:lnSpc>
                <a:spcPts val="1789"/>
              </a:lnSpc>
              <a:tabLst>
                <a:tab pos="4196715" algn="l"/>
              </a:tabLst>
            </a:pPr>
            <a:r>
              <a:rPr sz="1500" b="1" u="sng" spc="-79" dirty="0">
                <a:solidFill>
                  <a:srgbClr val="6F2F9F"/>
                </a:solidFill>
                <a:uFill>
                  <a:solidFill>
                    <a:srgbClr val="6F2F9F"/>
                  </a:solidFill>
                </a:uFill>
                <a:latin typeface="Arial"/>
                <a:cs typeface="Arial"/>
              </a:rPr>
              <a:t> </a:t>
            </a:r>
            <a:r>
              <a:rPr sz="1500" b="1" u="sng" spc="-214" dirty="0">
                <a:solidFill>
                  <a:srgbClr val="6F2F9F"/>
                </a:solidFill>
                <a:uFill>
                  <a:solidFill>
                    <a:srgbClr val="6F2F9F"/>
                  </a:solidFill>
                </a:uFill>
                <a:latin typeface="Arial"/>
                <a:cs typeface="Arial"/>
              </a:rPr>
              <a:t> </a:t>
            </a:r>
            <a:r>
              <a:rPr sz="1500" b="1" u="sng" spc="-176" dirty="0">
                <a:solidFill>
                  <a:srgbClr val="6F2F9F"/>
                </a:solidFill>
                <a:uFill>
                  <a:solidFill>
                    <a:srgbClr val="6F2F9F"/>
                  </a:solidFill>
                </a:uFill>
                <a:latin typeface="Arial"/>
                <a:cs typeface="Arial"/>
              </a:rPr>
              <a:t>USD </a:t>
            </a:r>
            <a:r>
              <a:rPr sz="1500" b="1" u="sng" spc="-64" dirty="0">
                <a:solidFill>
                  <a:srgbClr val="6F2F9F"/>
                </a:solidFill>
                <a:uFill>
                  <a:solidFill>
                    <a:srgbClr val="6F2F9F"/>
                  </a:solidFill>
                </a:uFill>
                <a:latin typeface="Arial"/>
                <a:cs typeface="Arial"/>
              </a:rPr>
              <a:t>461.49</a:t>
            </a:r>
            <a:r>
              <a:rPr sz="1500" b="1" u="sng" spc="-71" dirty="0">
                <a:solidFill>
                  <a:srgbClr val="6F2F9F"/>
                </a:solidFill>
                <a:uFill>
                  <a:solidFill>
                    <a:srgbClr val="6F2F9F"/>
                  </a:solidFill>
                </a:uFill>
                <a:latin typeface="Arial"/>
                <a:cs typeface="Arial"/>
              </a:rPr>
              <a:t> </a:t>
            </a:r>
            <a:r>
              <a:rPr sz="1500" b="1" u="sng" spc="-139" dirty="0">
                <a:solidFill>
                  <a:srgbClr val="6F2F9F"/>
                </a:solidFill>
                <a:uFill>
                  <a:solidFill>
                    <a:srgbClr val="6F2F9F"/>
                  </a:solidFill>
                </a:uFill>
                <a:latin typeface="Arial"/>
                <a:cs typeface="Arial"/>
              </a:rPr>
              <a:t>Juta	</a:t>
            </a:r>
            <a:endParaRPr sz="1500">
              <a:solidFill>
                <a:prstClr val="black"/>
              </a:solidFill>
              <a:latin typeface="Arial"/>
              <a:cs typeface="Arial"/>
            </a:endParaRPr>
          </a:p>
          <a:p>
            <a:pPr marL="144780">
              <a:spcBef>
                <a:spcPts val="623"/>
              </a:spcBef>
              <a:tabLst>
                <a:tab pos="2072640" algn="l"/>
              </a:tabLst>
            </a:pPr>
            <a:r>
              <a:rPr sz="1088" b="1" spc="-120" dirty="0">
                <a:solidFill>
                  <a:srgbClr val="6F2F9F"/>
                </a:solidFill>
                <a:latin typeface="Arial"/>
                <a:cs typeface="Arial"/>
              </a:rPr>
              <a:t>Jenis</a:t>
            </a:r>
            <a:r>
              <a:rPr sz="1088" b="1" spc="-30" dirty="0">
                <a:solidFill>
                  <a:srgbClr val="6F2F9F"/>
                </a:solidFill>
                <a:latin typeface="Arial"/>
                <a:cs typeface="Arial"/>
              </a:rPr>
              <a:t> </a:t>
            </a:r>
            <a:r>
              <a:rPr sz="1088" b="1" spc="-90" dirty="0">
                <a:solidFill>
                  <a:srgbClr val="6F2F9F"/>
                </a:solidFill>
                <a:latin typeface="Arial"/>
                <a:cs typeface="Arial"/>
              </a:rPr>
              <a:t>Usaha	</a:t>
            </a:r>
            <a:r>
              <a:rPr sz="1088" b="1" spc="-86" dirty="0">
                <a:solidFill>
                  <a:srgbClr val="6F2F9F"/>
                </a:solidFill>
                <a:latin typeface="Arial"/>
                <a:cs typeface="Arial"/>
              </a:rPr>
              <a:t>Tujuan</a:t>
            </a:r>
            <a:r>
              <a:rPr sz="1088" b="1" spc="-34" dirty="0">
                <a:solidFill>
                  <a:srgbClr val="6F2F9F"/>
                </a:solidFill>
                <a:latin typeface="Arial"/>
                <a:cs typeface="Arial"/>
              </a:rPr>
              <a:t> </a:t>
            </a:r>
            <a:r>
              <a:rPr sz="1088" b="1" spc="-79" dirty="0">
                <a:solidFill>
                  <a:srgbClr val="6F2F9F"/>
                </a:solidFill>
                <a:latin typeface="Arial"/>
                <a:cs typeface="Arial"/>
              </a:rPr>
              <a:t>Investasi</a:t>
            </a:r>
            <a:endParaRPr sz="1088">
              <a:solidFill>
                <a:prstClr val="black"/>
              </a:solidFill>
              <a:latin typeface="Arial"/>
              <a:cs typeface="Arial"/>
            </a:endParaRPr>
          </a:p>
        </p:txBody>
      </p:sp>
      <p:sp>
        <p:nvSpPr>
          <p:cNvPr id="27" name="object 27"/>
          <p:cNvSpPr/>
          <p:nvPr/>
        </p:nvSpPr>
        <p:spPr>
          <a:xfrm>
            <a:off x="4423409" y="3554730"/>
            <a:ext cx="361188" cy="293751"/>
          </a:xfrm>
          <a:prstGeom prst="rect">
            <a:avLst/>
          </a:prstGeom>
          <a:blipFill>
            <a:blip r:embed="rId10" cstate="print"/>
            <a:stretch>
              <a:fillRect/>
            </a:stretch>
          </a:blipFill>
        </p:spPr>
        <p:txBody>
          <a:bodyPr wrap="square" lIns="0" tIns="0" rIns="0" bIns="0" rtlCol="0"/>
          <a:lstStyle/>
          <a:p>
            <a:endParaRPr sz="1050">
              <a:solidFill>
                <a:prstClr val="black"/>
              </a:solidFill>
            </a:endParaRPr>
          </a:p>
        </p:txBody>
      </p:sp>
      <p:sp>
        <p:nvSpPr>
          <p:cNvPr id="28" name="object 28"/>
          <p:cNvSpPr txBox="1"/>
          <p:nvPr/>
        </p:nvSpPr>
        <p:spPr>
          <a:xfrm>
            <a:off x="4886134" y="3568541"/>
            <a:ext cx="790099" cy="286617"/>
          </a:xfrm>
          <a:prstGeom prst="rect">
            <a:avLst/>
          </a:prstGeom>
        </p:spPr>
        <p:txBody>
          <a:bodyPr vert="horz" wrap="square" lIns="0" tIns="9525" rIns="0" bIns="0" rtlCol="0">
            <a:spAutoFit/>
          </a:bodyPr>
          <a:lstStyle/>
          <a:p>
            <a:pPr marL="9525" marR="3810">
              <a:spcBef>
                <a:spcPts val="75"/>
              </a:spcBef>
            </a:pPr>
            <a:r>
              <a:rPr sz="900" b="1" spc="-45" dirty="0">
                <a:solidFill>
                  <a:srgbClr val="6F2F9F"/>
                </a:solidFill>
                <a:latin typeface="Arial"/>
                <a:cs typeface="Arial"/>
              </a:rPr>
              <a:t>Hotel </a:t>
            </a:r>
            <a:r>
              <a:rPr sz="900" b="1" spc="-71" dirty="0">
                <a:solidFill>
                  <a:srgbClr val="6F2F9F"/>
                </a:solidFill>
                <a:latin typeface="Arial"/>
                <a:cs typeface="Arial"/>
              </a:rPr>
              <a:t>Bintang  </a:t>
            </a:r>
            <a:r>
              <a:rPr sz="900" b="1" spc="-113" dirty="0">
                <a:solidFill>
                  <a:prstClr val="black"/>
                </a:solidFill>
                <a:latin typeface="Arial"/>
                <a:cs typeface="Arial"/>
              </a:rPr>
              <a:t>USD </a:t>
            </a:r>
            <a:r>
              <a:rPr sz="900" b="1" spc="-41" dirty="0">
                <a:solidFill>
                  <a:prstClr val="black"/>
                </a:solidFill>
                <a:latin typeface="Arial"/>
                <a:cs typeface="Arial"/>
              </a:rPr>
              <a:t>343.45</a:t>
            </a:r>
            <a:r>
              <a:rPr sz="900" b="1" spc="-150"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29" name="object 29"/>
          <p:cNvSpPr txBox="1"/>
          <p:nvPr/>
        </p:nvSpPr>
        <p:spPr>
          <a:xfrm>
            <a:off x="4886134" y="3975163"/>
            <a:ext cx="768191" cy="286617"/>
          </a:xfrm>
          <a:prstGeom prst="rect">
            <a:avLst/>
          </a:prstGeom>
        </p:spPr>
        <p:txBody>
          <a:bodyPr vert="horz" wrap="square" lIns="0" tIns="9525" rIns="0" bIns="0" rtlCol="0">
            <a:spAutoFit/>
          </a:bodyPr>
          <a:lstStyle/>
          <a:p>
            <a:pPr marL="9525" marR="3810">
              <a:spcBef>
                <a:spcPts val="75"/>
              </a:spcBef>
            </a:pPr>
            <a:r>
              <a:rPr sz="900" b="1" spc="-90" dirty="0">
                <a:solidFill>
                  <a:srgbClr val="6F2F9F"/>
                </a:solidFill>
                <a:latin typeface="Arial"/>
                <a:cs typeface="Arial"/>
              </a:rPr>
              <a:t>Taman </a:t>
            </a:r>
            <a:r>
              <a:rPr sz="900" b="1" spc="-60" dirty="0">
                <a:solidFill>
                  <a:srgbClr val="6F2F9F"/>
                </a:solidFill>
                <a:latin typeface="Arial"/>
                <a:cs typeface="Arial"/>
              </a:rPr>
              <a:t>Bertema  </a:t>
            </a:r>
            <a:r>
              <a:rPr sz="900" b="1" spc="-113" dirty="0">
                <a:solidFill>
                  <a:prstClr val="black"/>
                </a:solidFill>
                <a:latin typeface="Arial"/>
                <a:cs typeface="Arial"/>
              </a:rPr>
              <a:t>USD </a:t>
            </a:r>
            <a:r>
              <a:rPr sz="900" b="1" spc="-38" dirty="0">
                <a:solidFill>
                  <a:prstClr val="black"/>
                </a:solidFill>
                <a:latin typeface="Arial"/>
                <a:cs typeface="Arial"/>
              </a:rPr>
              <a:t>53.59</a:t>
            </a:r>
            <a:r>
              <a:rPr sz="900" b="1" spc="-143"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30" name="object 30"/>
          <p:cNvSpPr txBox="1"/>
          <p:nvPr/>
        </p:nvSpPr>
        <p:spPr>
          <a:xfrm>
            <a:off x="4899661" y="4411371"/>
            <a:ext cx="1194911" cy="425116"/>
          </a:xfrm>
          <a:prstGeom prst="rect">
            <a:avLst/>
          </a:prstGeom>
        </p:spPr>
        <p:txBody>
          <a:bodyPr vert="horz" wrap="square" lIns="0" tIns="9525" rIns="0" bIns="0" rtlCol="0">
            <a:spAutoFit/>
          </a:bodyPr>
          <a:lstStyle/>
          <a:p>
            <a:pPr marL="9525" marR="3810">
              <a:spcBef>
                <a:spcPts val="75"/>
              </a:spcBef>
            </a:pPr>
            <a:r>
              <a:rPr sz="900" b="1" spc="-79" dirty="0">
                <a:solidFill>
                  <a:srgbClr val="6F2F9F"/>
                </a:solidFill>
                <a:latin typeface="Arial"/>
                <a:cs typeface="Arial"/>
              </a:rPr>
              <a:t>Daya </a:t>
            </a:r>
            <a:r>
              <a:rPr sz="900" b="1" spc="-75" dirty="0">
                <a:solidFill>
                  <a:srgbClr val="6F2F9F"/>
                </a:solidFill>
                <a:latin typeface="Arial"/>
                <a:cs typeface="Arial"/>
              </a:rPr>
              <a:t>Tarik </a:t>
            </a:r>
            <a:r>
              <a:rPr sz="900" b="1" spc="-56" dirty="0">
                <a:solidFill>
                  <a:srgbClr val="6F2F9F"/>
                </a:solidFill>
                <a:latin typeface="Arial"/>
                <a:cs typeface="Arial"/>
              </a:rPr>
              <a:t>Wisata  </a:t>
            </a:r>
            <a:r>
              <a:rPr sz="900" b="1" spc="-41" dirty="0">
                <a:solidFill>
                  <a:srgbClr val="6F2F9F"/>
                </a:solidFill>
                <a:latin typeface="Arial"/>
                <a:cs typeface="Arial"/>
              </a:rPr>
              <a:t>Buatan/ </a:t>
            </a:r>
            <a:r>
              <a:rPr sz="900" b="1" spc="-75" dirty="0">
                <a:solidFill>
                  <a:srgbClr val="6F2F9F"/>
                </a:solidFill>
                <a:latin typeface="Arial"/>
                <a:cs typeface="Arial"/>
              </a:rPr>
              <a:t>Binaan </a:t>
            </a:r>
            <a:r>
              <a:rPr sz="900" b="1" spc="-56" dirty="0">
                <a:solidFill>
                  <a:srgbClr val="6F2F9F"/>
                </a:solidFill>
                <a:latin typeface="Arial"/>
                <a:cs typeface="Arial"/>
              </a:rPr>
              <a:t>Manusia  </a:t>
            </a:r>
            <a:r>
              <a:rPr sz="900" b="1" spc="-113" dirty="0">
                <a:solidFill>
                  <a:prstClr val="black"/>
                </a:solidFill>
                <a:latin typeface="Arial"/>
                <a:cs typeface="Arial"/>
              </a:rPr>
              <a:t>USD </a:t>
            </a:r>
            <a:r>
              <a:rPr sz="900" b="1" spc="-38" dirty="0">
                <a:solidFill>
                  <a:prstClr val="black"/>
                </a:solidFill>
                <a:latin typeface="Arial"/>
                <a:cs typeface="Arial"/>
              </a:rPr>
              <a:t>20.52</a:t>
            </a:r>
            <a:r>
              <a:rPr sz="900" b="1" spc="-113"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31" name="object 31"/>
          <p:cNvSpPr/>
          <p:nvPr/>
        </p:nvSpPr>
        <p:spPr>
          <a:xfrm>
            <a:off x="6329933" y="3550158"/>
            <a:ext cx="261747" cy="266319"/>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32" name="object 32"/>
          <p:cNvSpPr txBox="1"/>
          <p:nvPr/>
        </p:nvSpPr>
        <p:spPr>
          <a:xfrm>
            <a:off x="6694646" y="3560254"/>
            <a:ext cx="790099" cy="286617"/>
          </a:xfrm>
          <a:prstGeom prst="rect">
            <a:avLst/>
          </a:prstGeom>
        </p:spPr>
        <p:txBody>
          <a:bodyPr vert="horz" wrap="square" lIns="0" tIns="9525" rIns="0" bIns="0" rtlCol="0">
            <a:spAutoFit/>
          </a:bodyPr>
          <a:lstStyle/>
          <a:p>
            <a:pPr marL="9525">
              <a:spcBef>
                <a:spcPts val="75"/>
              </a:spcBef>
            </a:pPr>
            <a:r>
              <a:rPr sz="900" b="1" spc="-94" dirty="0">
                <a:solidFill>
                  <a:srgbClr val="6F2F9F"/>
                </a:solidFill>
                <a:latin typeface="Arial"/>
                <a:cs typeface="Arial"/>
              </a:rPr>
              <a:t>Jawa</a:t>
            </a:r>
            <a:r>
              <a:rPr sz="900" b="1" spc="-56" dirty="0">
                <a:solidFill>
                  <a:srgbClr val="6F2F9F"/>
                </a:solidFill>
                <a:latin typeface="Arial"/>
                <a:cs typeface="Arial"/>
              </a:rPr>
              <a:t> </a:t>
            </a:r>
            <a:r>
              <a:rPr sz="900" b="1" spc="-64" dirty="0">
                <a:solidFill>
                  <a:srgbClr val="6F2F9F"/>
                </a:solidFill>
                <a:latin typeface="Arial"/>
                <a:cs typeface="Arial"/>
              </a:rPr>
              <a:t>Barat</a:t>
            </a:r>
            <a:endParaRPr sz="900">
              <a:solidFill>
                <a:prstClr val="black"/>
              </a:solidFill>
              <a:latin typeface="Arial"/>
              <a:cs typeface="Arial"/>
            </a:endParaRPr>
          </a:p>
          <a:p>
            <a:pPr marL="9525"/>
            <a:r>
              <a:rPr sz="900" b="1" spc="-113" dirty="0">
                <a:solidFill>
                  <a:prstClr val="black"/>
                </a:solidFill>
                <a:latin typeface="Arial"/>
                <a:cs typeface="Arial"/>
              </a:rPr>
              <a:t>USD </a:t>
            </a:r>
            <a:r>
              <a:rPr sz="900" b="1" spc="-41" dirty="0">
                <a:solidFill>
                  <a:prstClr val="black"/>
                </a:solidFill>
                <a:latin typeface="Arial"/>
                <a:cs typeface="Arial"/>
              </a:rPr>
              <a:t>118.53</a:t>
            </a:r>
            <a:r>
              <a:rPr sz="900" b="1" spc="-143"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33" name="object 33"/>
          <p:cNvSpPr/>
          <p:nvPr/>
        </p:nvSpPr>
        <p:spPr>
          <a:xfrm>
            <a:off x="6336792" y="3951350"/>
            <a:ext cx="232029" cy="282321"/>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34" name="object 34"/>
          <p:cNvSpPr txBox="1"/>
          <p:nvPr/>
        </p:nvSpPr>
        <p:spPr>
          <a:xfrm>
            <a:off x="6694646" y="3975163"/>
            <a:ext cx="731520" cy="286617"/>
          </a:xfrm>
          <a:prstGeom prst="rect">
            <a:avLst/>
          </a:prstGeom>
        </p:spPr>
        <p:txBody>
          <a:bodyPr vert="horz" wrap="square" lIns="0" tIns="9525" rIns="0" bIns="0" rtlCol="0">
            <a:spAutoFit/>
          </a:bodyPr>
          <a:lstStyle/>
          <a:p>
            <a:pPr marL="9525" marR="3810">
              <a:spcBef>
                <a:spcPts val="75"/>
              </a:spcBef>
            </a:pPr>
            <a:r>
              <a:rPr sz="900" b="1" spc="-94" dirty="0">
                <a:solidFill>
                  <a:srgbClr val="6F2F9F"/>
                </a:solidFill>
                <a:latin typeface="Arial"/>
                <a:cs typeface="Arial"/>
              </a:rPr>
              <a:t>Jawa </a:t>
            </a:r>
            <a:r>
              <a:rPr sz="900" b="1" spc="-98" dirty="0">
                <a:solidFill>
                  <a:srgbClr val="6F2F9F"/>
                </a:solidFill>
                <a:latin typeface="Arial"/>
                <a:cs typeface="Arial"/>
              </a:rPr>
              <a:t>Tengah  </a:t>
            </a:r>
            <a:r>
              <a:rPr sz="900" b="1" spc="-113" dirty="0">
                <a:solidFill>
                  <a:prstClr val="black"/>
                </a:solidFill>
                <a:latin typeface="Arial"/>
                <a:cs typeface="Arial"/>
              </a:rPr>
              <a:t>USD </a:t>
            </a:r>
            <a:r>
              <a:rPr sz="900" b="1" spc="-38" dirty="0">
                <a:solidFill>
                  <a:prstClr val="black"/>
                </a:solidFill>
                <a:latin typeface="Arial"/>
                <a:cs typeface="Arial"/>
              </a:rPr>
              <a:t>75.15</a:t>
            </a:r>
            <a:r>
              <a:rPr sz="900" b="1" spc="-165"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35" name="object 35"/>
          <p:cNvSpPr/>
          <p:nvPr/>
        </p:nvSpPr>
        <p:spPr>
          <a:xfrm>
            <a:off x="6344792" y="4392549"/>
            <a:ext cx="232029" cy="282321"/>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36" name="object 36"/>
          <p:cNvSpPr txBox="1"/>
          <p:nvPr/>
        </p:nvSpPr>
        <p:spPr>
          <a:xfrm>
            <a:off x="6694646" y="4404513"/>
            <a:ext cx="731520" cy="286617"/>
          </a:xfrm>
          <a:prstGeom prst="rect">
            <a:avLst/>
          </a:prstGeom>
        </p:spPr>
        <p:txBody>
          <a:bodyPr vert="horz" wrap="square" lIns="0" tIns="9525" rIns="0" bIns="0" rtlCol="0">
            <a:spAutoFit/>
          </a:bodyPr>
          <a:lstStyle/>
          <a:p>
            <a:pPr marL="9525" marR="3810">
              <a:spcBef>
                <a:spcPts val="75"/>
              </a:spcBef>
            </a:pPr>
            <a:r>
              <a:rPr sz="900" b="1" spc="-94" dirty="0">
                <a:solidFill>
                  <a:srgbClr val="6F2F9F"/>
                </a:solidFill>
                <a:latin typeface="Arial"/>
                <a:cs typeface="Arial"/>
              </a:rPr>
              <a:t>Jawa </a:t>
            </a:r>
            <a:r>
              <a:rPr sz="900" b="1" spc="-64" dirty="0">
                <a:solidFill>
                  <a:srgbClr val="6F2F9F"/>
                </a:solidFill>
                <a:latin typeface="Arial"/>
                <a:cs typeface="Arial"/>
              </a:rPr>
              <a:t>Timur  </a:t>
            </a:r>
            <a:r>
              <a:rPr sz="900" b="1" spc="-113" dirty="0">
                <a:solidFill>
                  <a:prstClr val="black"/>
                </a:solidFill>
                <a:latin typeface="Arial"/>
                <a:cs typeface="Arial"/>
              </a:rPr>
              <a:t>USD </a:t>
            </a:r>
            <a:r>
              <a:rPr sz="900" b="1" spc="-38" dirty="0">
                <a:solidFill>
                  <a:prstClr val="black"/>
                </a:solidFill>
                <a:latin typeface="Arial"/>
                <a:cs typeface="Arial"/>
              </a:rPr>
              <a:t>45.67</a:t>
            </a:r>
            <a:r>
              <a:rPr sz="900" b="1" spc="-165" dirty="0">
                <a:solidFill>
                  <a:prstClr val="black"/>
                </a:solidFill>
                <a:latin typeface="Arial"/>
                <a:cs typeface="Arial"/>
              </a:rPr>
              <a:t> </a:t>
            </a:r>
            <a:r>
              <a:rPr sz="900" b="1" spc="-83" dirty="0">
                <a:solidFill>
                  <a:prstClr val="black"/>
                </a:solidFill>
                <a:latin typeface="Arial"/>
                <a:cs typeface="Arial"/>
              </a:rPr>
              <a:t>Juta</a:t>
            </a:r>
            <a:endParaRPr sz="900">
              <a:solidFill>
                <a:prstClr val="black"/>
              </a:solidFill>
              <a:latin typeface="Arial"/>
              <a:cs typeface="Arial"/>
            </a:endParaRPr>
          </a:p>
        </p:txBody>
      </p:sp>
      <p:sp>
        <p:nvSpPr>
          <p:cNvPr id="37" name="object 37"/>
          <p:cNvSpPr/>
          <p:nvPr/>
        </p:nvSpPr>
        <p:spPr>
          <a:xfrm>
            <a:off x="4422266" y="3977641"/>
            <a:ext cx="350901" cy="281177"/>
          </a:xfrm>
          <a:prstGeom prst="rect">
            <a:avLst/>
          </a:prstGeom>
          <a:blipFill>
            <a:blip r:embed="rId11" cstate="print"/>
            <a:stretch>
              <a:fillRect/>
            </a:stretch>
          </a:blipFill>
        </p:spPr>
        <p:txBody>
          <a:bodyPr wrap="square" lIns="0" tIns="0" rIns="0" bIns="0" rtlCol="0"/>
          <a:lstStyle/>
          <a:p>
            <a:endParaRPr sz="1050">
              <a:solidFill>
                <a:prstClr val="black"/>
              </a:solidFill>
            </a:endParaRPr>
          </a:p>
        </p:txBody>
      </p:sp>
      <p:sp>
        <p:nvSpPr>
          <p:cNvPr id="38" name="object 38"/>
          <p:cNvSpPr/>
          <p:nvPr/>
        </p:nvSpPr>
        <p:spPr>
          <a:xfrm>
            <a:off x="4263390" y="1815084"/>
            <a:ext cx="356616" cy="326897"/>
          </a:xfrm>
          <a:prstGeom prst="rect">
            <a:avLst/>
          </a:prstGeom>
          <a:blipFill>
            <a:blip r:embed="rId12" cstate="print"/>
            <a:stretch>
              <a:fillRect/>
            </a:stretch>
          </a:blipFill>
        </p:spPr>
        <p:txBody>
          <a:bodyPr wrap="square" lIns="0" tIns="0" rIns="0" bIns="0" rtlCol="0"/>
          <a:lstStyle/>
          <a:p>
            <a:endParaRPr sz="1050">
              <a:solidFill>
                <a:prstClr val="black"/>
              </a:solidFill>
            </a:endParaRPr>
          </a:p>
        </p:txBody>
      </p:sp>
      <p:sp>
        <p:nvSpPr>
          <p:cNvPr id="39" name="object 39"/>
          <p:cNvSpPr txBox="1"/>
          <p:nvPr/>
        </p:nvSpPr>
        <p:spPr>
          <a:xfrm>
            <a:off x="7931790" y="4562633"/>
            <a:ext cx="1214947" cy="173124"/>
          </a:xfrm>
          <a:prstGeom prst="rect">
            <a:avLst/>
          </a:prstGeom>
        </p:spPr>
        <p:txBody>
          <a:bodyPr vert="horz" wrap="square" lIns="0" tIns="11430" rIns="0" bIns="0" rtlCol="0">
            <a:spAutoFit/>
          </a:bodyPr>
          <a:lstStyle/>
          <a:p>
            <a:pPr marL="9525">
              <a:spcBef>
                <a:spcPts val="90"/>
              </a:spcBef>
            </a:pPr>
            <a:r>
              <a:rPr lang="en-US" sz="1050" dirty="0" smtClean="0">
                <a:solidFill>
                  <a:schemeClr val="bg1"/>
                </a:solidFill>
                <a:latin typeface="Adobe Heiti Std R" pitchFamily="34" charset="-128"/>
                <a:ea typeface="Adobe Heiti Std R" pitchFamily="34" charset="-128"/>
                <a:cs typeface="Arial"/>
              </a:rPr>
              <a:t>USD 1 = </a:t>
            </a:r>
            <a:r>
              <a:rPr lang="en-US" sz="1050" dirty="0" err="1" smtClean="0">
                <a:solidFill>
                  <a:schemeClr val="bg1"/>
                </a:solidFill>
                <a:latin typeface="Adobe Heiti Std R" pitchFamily="34" charset="-128"/>
                <a:ea typeface="Adobe Heiti Std R" pitchFamily="34" charset="-128"/>
                <a:cs typeface="Arial"/>
              </a:rPr>
              <a:t>Rp</a:t>
            </a:r>
            <a:r>
              <a:rPr lang="en-US" sz="1050" dirty="0" smtClean="0">
                <a:solidFill>
                  <a:schemeClr val="bg1"/>
                </a:solidFill>
                <a:latin typeface="Adobe Heiti Std R" pitchFamily="34" charset="-128"/>
                <a:ea typeface="Adobe Heiti Std R" pitchFamily="34" charset="-128"/>
                <a:cs typeface="Arial"/>
              </a:rPr>
              <a:t> 13.400</a:t>
            </a:r>
            <a:endParaRPr sz="1050" dirty="0">
              <a:solidFill>
                <a:schemeClr val="bg1"/>
              </a:solidFill>
              <a:latin typeface="Adobe Heiti Std R" pitchFamily="34" charset="-128"/>
              <a:ea typeface="Adobe Heiti Std R" pitchFamily="34" charset="-128"/>
              <a:cs typeface="Arial"/>
            </a:endParaRPr>
          </a:p>
        </p:txBody>
      </p:sp>
      <p:sp>
        <p:nvSpPr>
          <p:cNvPr id="40" name="object 40"/>
          <p:cNvSpPr/>
          <p:nvPr/>
        </p:nvSpPr>
        <p:spPr>
          <a:xfrm>
            <a:off x="5883021" y="2283714"/>
            <a:ext cx="348615" cy="283463"/>
          </a:xfrm>
          <a:prstGeom prst="rect">
            <a:avLst/>
          </a:prstGeom>
          <a:blipFill>
            <a:blip r:embed="rId13" cstate="print"/>
            <a:stretch>
              <a:fillRect/>
            </a:stretch>
          </a:blipFill>
        </p:spPr>
        <p:txBody>
          <a:bodyPr wrap="square" lIns="0" tIns="0" rIns="0" bIns="0" rtlCol="0"/>
          <a:lstStyle/>
          <a:p>
            <a:endParaRPr sz="1050">
              <a:solidFill>
                <a:prstClr val="black"/>
              </a:solidFill>
            </a:endParaRPr>
          </a:p>
        </p:txBody>
      </p:sp>
      <p:sp>
        <p:nvSpPr>
          <p:cNvPr id="41" name="object 41"/>
          <p:cNvSpPr/>
          <p:nvPr/>
        </p:nvSpPr>
        <p:spPr>
          <a:xfrm>
            <a:off x="4397121" y="4392549"/>
            <a:ext cx="387477" cy="315468"/>
          </a:xfrm>
          <a:prstGeom prst="rect">
            <a:avLst/>
          </a:prstGeom>
          <a:blipFill>
            <a:blip r:embed="rId14" cstate="print"/>
            <a:stretch>
              <a:fillRect/>
            </a:stretch>
          </a:blipFill>
        </p:spPr>
        <p:txBody>
          <a:bodyPr wrap="square" lIns="0" tIns="0" rIns="0" bIns="0" rtlCol="0"/>
          <a:lstStyle/>
          <a:p>
            <a:endParaRPr sz="1050">
              <a:solidFill>
                <a:prstClr val="black"/>
              </a:solidFill>
            </a:endParaRPr>
          </a:p>
        </p:txBody>
      </p:sp>
      <p:sp>
        <p:nvSpPr>
          <p:cNvPr id="42" name="object 42"/>
          <p:cNvSpPr/>
          <p:nvPr/>
        </p:nvSpPr>
        <p:spPr>
          <a:xfrm>
            <a:off x="4263390" y="2259711"/>
            <a:ext cx="356616" cy="290322"/>
          </a:xfrm>
          <a:prstGeom prst="rect">
            <a:avLst/>
          </a:prstGeom>
          <a:blipFill>
            <a:blip r:embed="rId15" cstate="print"/>
            <a:stretch>
              <a:fillRect/>
            </a:stretch>
          </a:blipFill>
        </p:spPr>
        <p:txBody>
          <a:bodyPr wrap="square" lIns="0" tIns="0" rIns="0" bIns="0" rtlCol="0"/>
          <a:lstStyle/>
          <a:p>
            <a:endParaRPr sz="1050">
              <a:solidFill>
                <a:prstClr val="black"/>
              </a:solidFill>
            </a:endParaRPr>
          </a:p>
        </p:txBody>
      </p:sp>
      <p:sp>
        <p:nvSpPr>
          <p:cNvPr id="43" name="object 43"/>
          <p:cNvSpPr/>
          <p:nvPr/>
        </p:nvSpPr>
        <p:spPr>
          <a:xfrm>
            <a:off x="3217544" y="629793"/>
            <a:ext cx="859536" cy="789813"/>
          </a:xfrm>
          <a:prstGeom prst="rect">
            <a:avLst/>
          </a:prstGeom>
          <a:blipFill>
            <a:blip r:embed="rId16" cstate="print"/>
            <a:stretch>
              <a:fillRect/>
            </a:stretch>
          </a:blipFill>
        </p:spPr>
        <p:txBody>
          <a:bodyPr wrap="square" lIns="0" tIns="0" rIns="0" bIns="0" rtlCol="0"/>
          <a:lstStyle/>
          <a:p>
            <a:endParaRPr sz="1050">
              <a:solidFill>
                <a:prstClr val="black"/>
              </a:solidFill>
            </a:endParaRPr>
          </a:p>
        </p:txBody>
      </p:sp>
      <p:sp>
        <p:nvSpPr>
          <p:cNvPr id="44" name="object 44"/>
          <p:cNvSpPr/>
          <p:nvPr/>
        </p:nvSpPr>
        <p:spPr>
          <a:xfrm>
            <a:off x="3241548" y="2756916"/>
            <a:ext cx="856107" cy="793242"/>
          </a:xfrm>
          <a:prstGeom prst="rect">
            <a:avLst/>
          </a:prstGeom>
          <a:blipFill>
            <a:blip r:embed="rId17" cstate="print"/>
            <a:stretch>
              <a:fillRect/>
            </a:stretch>
          </a:blipFill>
        </p:spPr>
        <p:txBody>
          <a:bodyPr wrap="square" lIns="0" tIns="0" rIns="0" bIns="0" rtlCol="0"/>
          <a:lstStyle/>
          <a:p>
            <a:endParaRPr sz="1050">
              <a:solidFill>
                <a:prstClr val="black"/>
              </a:solidFill>
            </a:endParaRPr>
          </a:p>
        </p:txBody>
      </p:sp>
      <p:sp>
        <p:nvSpPr>
          <p:cNvPr id="45" name="object 45"/>
          <p:cNvSpPr txBox="1">
            <a:spLocks noGrp="1"/>
          </p:cNvSpPr>
          <p:nvPr>
            <p:ph type="title"/>
          </p:nvPr>
        </p:nvSpPr>
        <p:spPr>
          <a:xfrm>
            <a:off x="127980" y="102770"/>
            <a:ext cx="6995100" cy="286136"/>
          </a:xfrm>
          <a:prstGeom prst="rect">
            <a:avLst/>
          </a:prstGeom>
        </p:spPr>
        <p:txBody>
          <a:bodyPr vert="horz" wrap="square" lIns="0" tIns="9049" rIns="0" bIns="0" numCol="1" rtlCol="0" anchor="ctr" anchorCtr="0" compatLnSpc="1">
            <a:prstTxWarp prst="textNoShape">
              <a:avLst/>
            </a:prstTxWarp>
            <a:spAutoFit/>
          </a:bodyPr>
          <a:lstStyle/>
          <a:p>
            <a:pPr marL="9525">
              <a:lnSpc>
                <a:spcPct val="100000"/>
              </a:lnSpc>
              <a:spcBef>
                <a:spcPts val="71"/>
              </a:spcBef>
            </a:pPr>
            <a:r>
              <a:rPr sz="1800" b="1" spc="-153" dirty="0">
                <a:solidFill>
                  <a:schemeClr val="bg1"/>
                </a:solidFill>
                <a:cs typeface="Arial"/>
              </a:rPr>
              <a:t>Realisasi </a:t>
            </a:r>
            <a:r>
              <a:rPr sz="1800" b="1" spc="-124" dirty="0">
                <a:solidFill>
                  <a:schemeClr val="bg1"/>
                </a:solidFill>
                <a:cs typeface="Arial"/>
              </a:rPr>
              <a:t>Investasi </a:t>
            </a:r>
            <a:r>
              <a:rPr sz="1800" b="1" spc="-105" dirty="0">
                <a:solidFill>
                  <a:schemeClr val="bg1"/>
                </a:solidFill>
                <a:cs typeface="Arial"/>
              </a:rPr>
              <a:t>Pariwisata </a:t>
            </a:r>
            <a:r>
              <a:rPr sz="1800" b="1" spc="-109" dirty="0">
                <a:solidFill>
                  <a:schemeClr val="bg1"/>
                </a:solidFill>
                <a:cs typeface="Arial"/>
              </a:rPr>
              <a:t>Periode </a:t>
            </a:r>
            <a:r>
              <a:rPr sz="1800" b="1" spc="-139" dirty="0">
                <a:solidFill>
                  <a:schemeClr val="bg1"/>
                </a:solidFill>
                <a:cs typeface="Arial"/>
              </a:rPr>
              <a:t>Januari </a:t>
            </a:r>
            <a:r>
              <a:rPr sz="1800" b="1" spc="-120" dirty="0">
                <a:solidFill>
                  <a:schemeClr val="bg1"/>
                </a:solidFill>
                <a:cs typeface="Arial"/>
              </a:rPr>
              <a:t>– </a:t>
            </a:r>
            <a:r>
              <a:rPr sz="1800" b="1" spc="-127" dirty="0">
                <a:solidFill>
                  <a:schemeClr val="bg1"/>
                </a:solidFill>
                <a:cs typeface="Arial"/>
              </a:rPr>
              <a:t>Desember</a:t>
            </a:r>
            <a:r>
              <a:rPr sz="1800" b="1" spc="-68" dirty="0">
                <a:solidFill>
                  <a:schemeClr val="bg1"/>
                </a:solidFill>
                <a:cs typeface="Arial"/>
              </a:rPr>
              <a:t> </a:t>
            </a:r>
            <a:r>
              <a:rPr sz="1800" b="1" spc="-217" dirty="0">
                <a:solidFill>
                  <a:schemeClr val="bg1"/>
                </a:solidFill>
                <a:cs typeface="Arial"/>
              </a:rPr>
              <a:t>2017</a:t>
            </a:r>
            <a:endParaRPr sz="1800" dirty="0">
              <a:solidFill>
                <a:schemeClr val="bg1"/>
              </a:solidFill>
              <a:cs typeface="Arial"/>
            </a:endParaRPr>
          </a:p>
        </p:txBody>
      </p:sp>
      <p:sp>
        <p:nvSpPr>
          <p:cNvPr id="47" name="object 47"/>
          <p:cNvSpPr txBox="1"/>
          <p:nvPr/>
        </p:nvSpPr>
        <p:spPr>
          <a:xfrm>
            <a:off x="160325" y="4932613"/>
            <a:ext cx="2386489" cy="122695"/>
          </a:xfrm>
          <a:prstGeom prst="rect">
            <a:avLst/>
          </a:prstGeom>
        </p:spPr>
        <p:txBody>
          <a:bodyPr vert="horz" wrap="square" lIns="0" tIns="1429" rIns="0" bIns="0" rtlCol="0">
            <a:spAutoFit/>
          </a:bodyPr>
          <a:lstStyle/>
          <a:p>
            <a:pPr marL="9525">
              <a:spcBef>
                <a:spcPts val="11"/>
              </a:spcBef>
            </a:pPr>
            <a:r>
              <a:rPr sz="788" dirty="0">
                <a:solidFill>
                  <a:prstClr val="black"/>
                </a:solidFill>
                <a:latin typeface="Arial"/>
                <a:cs typeface="Arial"/>
              </a:rPr>
              <a:t>Sumber </a:t>
            </a:r>
            <a:r>
              <a:rPr sz="788" spc="4" dirty="0">
                <a:solidFill>
                  <a:prstClr val="black"/>
                </a:solidFill>
                <a:latin typeface="Arial"/>
                <a:cs typeface="Arial"/>
              </a:rPr>
              <a:t>: </a:t>
            </a:r>
            <a:r>
              <a:rPr sz="788" dirty="0">
                <a:solidFill>
                  <a:prstClr val="black"/>
                </a:solidFill>
                <a:latin typeface="Arial"/>
                <a:cs typeface="Arial"/>
              </a:rPr>
              <a:t>Badan Koordinasi Penanaman Modal</a:t>
            </a:r>
            <a:r>
              <a:rPr sz="788" spc="26" dirty="0">
                <a:solidFill>
                  <a:prstClr val="black"/>
                </a:solidFill>
                <a:latin typeface="Arial"/>
                <a:cs typeface="Arial"/>
              </a:rPr>
              <a:t> </a:t>
            </a:r>
            <a:r>
              <a:rPr sz="788" dirty="0">
                <a:solidFill>
                  <a:prstClr val="black"/>
                </a:solidFill>
                <a:latin typeface="Arial"/>
                <a:cs typeface="Arial"/>
              </a:rPr>
              <a:t>2018</a:t>
            </a:r>
            <a:endParaRPr sz="788">
              <a:solidFill>
                <a:prstClr val="black"/>
              </a:solidFill>
              <a:latin typeface="Arial"/>
              <a:cs typeface="Arial"/>
            </a:endParaRPr>
          </a:p>
        </p:txBody>
      </p:sp>
      <p:sp>
        <p:nvSpPr>
          <p:cNvPr id="46" name="object 46"/>
          <p:cNvSpPr txBox="1"/>
          <p:nvPr/>
        </p:nvSpPr>
        <p:spPr>
          <a:xfrm>
            <a:off x="799262" y="3957409"/>
            <a:ext cx="1139666" cy="807272"/>
          </a:xfrm>
          <a:prstGeom prst="rect">
            <a:avLst/>
          </a:prstGeom>
        </p:spPr>
        <p:txBody>
          <a:bodyPr vert="horz" wrap="square" lIns="0" tIns="9525" rIns="0" bIns="0" rtlCol="0">
            <a:spAutoFit/>
          </a:bodyPr>
          <a:lstStyle/>
          <a:p>
            <a:pPr algn="ctr">
              <a:lnSpc>
                <a:spcPts val="1590"/>
              </a:lnSpc>
              <a:spcBef>
                <a:spcPts val="75"/>
              </a:spcBef>
            </a:pPr>
            <a:r>
              <a:rPr sz="1350" spc="-56" dirty="0">
                <a:solidFill>
                  <a:prstClr val="black"/>
                </a:solidFill>
                <a:latin typeface="Arial"/>
                <a:cs typeface="Arial"/>
              </a:rPr>
              <a:t>Pertumbuhan</a:t>
            </a:r>
            <a:endParaRPr sz="1350" dirty="0">
              <a:solidFill>
                <a:prstClr val="black"/>
              </a:solidFill>
              <a:latin typeface="Arial"/>
              <a:cs typeface="Arial"/>
            </a:endParaRPr>
          </a:p>
          <a:p>
            <a:pPr algn="ctr">
              <a:lnSpc>
                <a:spcPts val="2850"/>
              </a:lnSpc>
            </a:pPr>
            <a:r>
              <a:rPr sz="2400" b="1" spc="-150" dirty="0" smtClean="0">
                <a:solidFill>
                  <a:srgbClr val="00AFEF"/>
                </a:solidFill>
                <a:latin typeface="Arial"/>
                <a:cs typeface="Arial"/>
              </a:rPr>
              <a:t>32%</a:t>
            </a:r>
            <a:endParaRPr sz="2400" dirty="0">
              <a:solidFill>
                <a:prstClr val="black"/>
              </a:solidFill>
              <a:latin typeface="Arial"/>
              <a:cs typeface="Arial"/>
            </a:endParaRPr>
          </a:p>
          <a:p>
            <a:pPr algn="ctr">
              <a:spcBef>
                <a:spcPts val="60"/>
              </a:spcBef>
            </a:pPr>
            <a:r>
              <a:rPr sz="1350" spc="-34" dirty="0">
                <a:solidFill>
                  <a:prstClr val="black"/>
                </a:solidFill>
                <a:latin typeface="Arial"/>
                <a:cs typeface="Arial"/>
              </a:rPr>
              <a:t>dari </a:t>
            </a:r>
            <a:r>
              <a:rPr sz="1350" spc="-101" dirty="0">
                <a:solidFill>
                  <a:prstClr val="black"/>
                </a:solidFill>
                <a:latin typeface="Arial"/>
                <a:cs typeface="Arial"/>
              </a:rPr>
              <a:t>Tahun</a:t>
            </a:r>
            <a:r>
              <a:rPr sz="1350" spc="-158" dirty="0">
                <a:solidFill>
                  <a:prstClr val="black"/>
                </a:solidFill>
                <a:latin typeface="Arial"/>
                <a:cs typeface="Arial"/>
              </a:rPr>
              <a:t> </a:t>
            </a:r>
            <a:r>
              <a:rPr sz="1350" spc="-68" dirty="0">
                <a:solidFill>
                  <a:prstClr val="black"/>
                </a:solidFill>
                <a:latin typeface="Arial"/>
                <a:cs typeface="Arial"/>
              </a:rPr>
              <a:t>2016</a:t>
            </a:r>
            <a:endParaRPr sz="1350" dirty="0">
              <a:solidFill>
                <a:prstClr val="black"/>
              </a:solidFill>
              <a:latin typeface="Arial"/>
              <a:cs typeface="Arial"/>
            </a:endParaRPr>
          </a:p>
        </p:txBody>
      </p:sp>
      <p:sp>
        <p:nvSpPr>
          <p:cNvPr id="2" name="Slide Number Placeholder 1"/>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8464178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7461504" y="2792349"/>
            <a:ext cx="252889" cy="0"/>
          </a:xfrm>
          <a:custGeom>
            <a:avLst/>
            <a:gdLst/>
            <a:ahLst/>
            <a:cxnLst/>
            <a:rect l="l" t="t" r="r" b="b"/>
            <a:pathLst>
              <a:path w="337184">
                <a:moveTo>
                  <a:pt x="0" y="0"/>
                </a:moveTo>
                <a:lnTo>
                  <a:pt x="336803" y="0"/>
                </a:lnTo>
              </a:path>
            </a:pathLst>
          </a:custGeom>
          <a:ln w="6096">
            <a:solidFill>
              <a:srgbClr val="888888"/>
            </a:solidFill>
          </a:ln>
        </p:spPr>
        <p:txBody>
          <a:bodyPr wrap="square" lIns="0" tIns="0" rIns="0" bIns="0" rtlCol="0"/>
          <a:lstStyle/>
          <a:p>
            <a:endParaRPr sz="1050">
              <a:solidFill>
                <a:prstClr val="black"/>
              </a:solidFill>
            </a:endParaRPr>
          </a:p>
        </p:txBody>
      </p:sp>
      <p:sp>
        <p:nvSpPr>
          <p:cNvPr id="8" name="object 8"/>
          <p:cNvSpPr/>
          <p:nvPr/>
        </p:nvSpPr>
        <p:spPr>
          <a:xfrm>
            <a:off x="6280785" y="2792349"/>
            <a:ext cx="506730" cy="0"/>
          </a:xfrm>
          <a:custGeom>
            <a:avLst/>
            <a:gdLst/>
            <a:ahLst/>
            <a:cxnLst/>
            <a:rect l="l" t="t" r="r" b="b"/>
            <a:pathLst>
              <a:path w="675640">
                <a:moveTo>
                  <a:pt x="0" y="0"/>
                </a:moveTo>
                <a:lnTo>
                  <a:pt x="675131" y="0"/>
                </a:lnTo>
              </a:path>
            </a:pathLst>
          </a:custGeom>
          <a:ln w="6096">
            <a:solidFill>
              <a:srgbClr val="888888"/>
            </a:solidFill>
          </a:ln>
        </p:spPr>
        <p:txBody>
          <a:bodyPr wrap="square" lIns="0" tIns="0" rIns="0" bIns="0" rtlCol="0"/>
          <a:lstStyle/>
          <a:p>
            <a:endParaRPr sz="1050">
              <a:solidFill>
                <a:prstClr val="black"/>
              </a:solidFill>
            </a:endParaRPr>
          </a:p>
        </p:txBody>
      </p:sp>
      <p:sp>
        <p:nvSpPr>
          <p:cNvPr id="9" name="object 9"/>
          <p:cNvSpPr/>
          <p:nvPr/>
        </p:nvSpPr>
        <p:spPr>
          <a:xfrm>
            <a:off x="5101208" y="2792349"/>
            <a:ext cx="506730" cy="0"/>
          </a:xfrm>
          <a:custGeom>
            <a:avLst/>
            <a:gdLst/>
            <a:ahLst/>
            <a:cxnLst/>
            <a:rect l="l" t="t" r="r" b="b"/>
            <a:pathLst>
              <a:path w="675640">
                <a:moveTo>
                  <a:pt x="0" y="0"/>
                </a:moveTo>
                <a:lnTo>
                  <a:pt x="675132" y="0"/>
                </a:lnTo>
              </a:path>
            </a:pathLst>
          </a:custGeom>
          <a:ln w="6096">
            <a:solidFill>
              <a:srgbClr val="888888"/>
            </a:solidFill>
          </a:ln>
        </p:spPr>
        <p:txBody>
          <a:bodyPr wrap="square" lIns="0" tIns="0" rIns="0" bIns="0" rtlCol="0"/>
          <a:lstStyle/>
          <a:p>
            <a:endParaRPr sz="1050">
              <a:solidFill>
                <a:prstClr val="black"/>
              </a:solidFill>
            </a:endParaRPr>
          </a:p>
        </p:txBody>
      </p:sp>
      <p:sp>
        <p:nvSpPr>
          <p:cNvPr id="10" name="object 10"/>
          <p:cNvSpPr/>
          <p:nvPr/>
        </p:nvSpPr>
        <p:spPr>
          <a:xfrm>
            <a:off x="3921634" y="2792349"/>
            <a:ext cx="505301" cy="0"/>
          </a:xfrm>
          <a:custGeom>
            <a:avLst/>
            <a:gdLst/>
            <a:ahLst/>
            <a:cxnLst/>
            <a:rect l="l" t="t" r="r" b="b"/>
            <a:pathLst>
              <a:path w="673735">
                <a:moveTo>
                  <a:pt x="0" y="0"/>
                </a:moveTo>
                <a:lnTo>
                  <a:pt x="673607" y="0"/>
                </a:lnTo>
              </a:path>
            </a:pathLst>
          </a:custGeom>
          <a:ln w="6096">
            <a:solidFill>
              <a:srgbClr val="888888"/>
            </a:solidFill>
          </a:ln>
        </p:spPr>
        <p:txBody>
          <a:bodyPr wrap="square" lIns="0" tIns="0" rIns="0" bIns="0" rtlCol="0"/>
          <a:lstStyle/>
          <a:p>
            <a:endParaRPr sz="1050">
              <a:solidFill>
                <a:prstClr val="black"/>
              </a:solidFill>
            </a:endParaRPr>
          </a:p>
        </p:txBody>
      </p:sp>
      <p:sp>
        <p:nvSpPr>
          <p:cNvPr id="11" name="object 11"/>
          <p:cNvSpPr/>
          <p:nvPr/>
        </p:nvSpPr>
        <p:spPr>
          <a:xfrm>
            <a:off x="2742058" y="2792349"/>
            <a:ext cx="505301" cy="0"/>
          </a:xfrm>
          <a:custGeom>
            <a:avLst/>
            <a:gdLst/>
            <a:ahLst/>
            <a:cxnLst/>
            <a:rect l="l" t="t" r="r" b="b"/>
            <a:pathLst>
              <a:path w="673735">
                <a:moveTo>
                  <a:pt x="0" y="0"/>
                </a:moveTo>
                <a:lnTo>
                  <a:pt x="673608" y="0"/>
                </a:lnTo>
              </a:path>
            </a:pathLst>
          </a:custGeom>
          <a:ln w="6096">
            <a:solidFill>
              <a:srgbClr val="888888"/>
            </a:solidFill>
          </a:ln>
        </p:spPr>
        <p:txBody>
          <a:bodyPr wrap="square" lIns="0" tIns="0" rIns="0" bIns="0" rtlCol="0"/>
          <a:lstStyle/>
          <a:p>
            <a:endParaRPr sz="1050">
              <a:solidFill>
                <a:prstClr val="black"/>
              </a:solidFill>
            </a:endParaRPr>
          </a:p>
        </p:txBody>
      </p:sp>
      <p:sp>
        <p:nvSpPr>
          <p:cNvPr id="12" name="object 12"/>
          <p:cNvSpPr/>
          <p:nvPr/>
        </p:nvSpPr>
        <p:spPr>
          <a:xfrm>
            <a:off x="1815084" y="2792349"/>
            <a:ext cx="252889" cy="0"/>
          </a:xfrm>
          <a:custGeom>
            <a:avLst/>
            <a:gdLst/>
            <a:ahLst/>
            <a:cxnLst/>
            <a:rect l="l" t="t" r="r" b="b"/>
            <a:pathLst>
              <a:path w="337185">
                <a:moveTo>
                  <a:pt x="0" y="0"/>
                </a:moveTo>
                <a:lnTo>
                  <a:pt x="336804" y="0"/>
                </a:lnTo>
              </a:path>
            </a:pathLst>
          </a:custGeom>
          <a:ln w="6096">
            <a:solidFill>
              <a:srgbClr val="888888"/>
            </a:solidFill>
          </a:ln>
        </p:spPr>
        <p:txBody>
          <a:bodyPr wrap="square" lIns="0" tIns="0" rIns="0" bIns="0" rtlCol="0"/>
          <a:lstStyle/>
          <a:p>
            <a:endParaRPr sz="1050">
              <a:solidFill>
                <a:prstClr val="black"/>
              </a:solidFill>
            </a:endParaRPr>
          </a:p>
        </p:txBody>
      </p:sp>
      <p:sp>
        <p:nvSpPr>
          <p:cNvPr id="13" name="object 13"/>
          <p:cNvSpPr/>
          <p:nvPr/>
        </p:nvSpPr>
        <p:spPr>
          <a:xfrm>
            <a:off x="7461504" y="2494025"/>
            <a:ext cx="252889" cy="0"/>
          </a:xfrm>
          <a:custGeom>
            <a:avLst/>
            <a:gdLst/>
            <a:ahLst/>
            <a:cxnLst/>
            <a:rect l="l" t="t" r="r" b="b"/>
            <a:pathLst>
              <a:path w="337184">
                <a:moveTo>
                  <a:pt x="0" y="0"/>
                </a:moveTo>
                <a:lnTo>
                  <a:pt x="336803" y="0"/>
                </a:lnTo>
              </a:path>
            </a:pathLst>
          </a:custGeom>
          <a:ln w="6096">
            <a:solidFill>
              <a:srgbClr val="888888"/>
            </a:solidFill>
          </a:ln>
        </p:spPr>
        <p:txBody>
          <a:bodyPr wrap="square" lIns="0" tIns="0" rIns="0" bIns="0" rtlCol="0"/>
          <a:lstStyle/>
          <a:p>
            <a:endParaRPr sz="1050">
              <a:solidFill>
                <a:prstClr val="black"/>
              </a:solidFill>
            </a:endParaRPr>
          </a:p>
        </p:txBody>
      </p:sp>
      <p:sp>
        <p:nvSpPr>
          <p:cNvPr id="14" name="object 14"/>
          <p:cNvSpPr/>
          <p:nvPr/>
        </p:nvSpPr>
        <p:spPr>
          <a:xfrm>
            <a:off x="6280785" y="2494025"/>
            <a:ext cx="843915" cy="0"/>
          </a:xfrm>
          <a:custGeom>
            <a:avLst/>
            <a:gdLst/>
            <a:ahLst/>
            <a:cxnLst/>
            <a:rect l="l" t="t" r="r" b="b"/>
            <a:pathLst>
              <a:path w="1125220">
                <a:moveTo>
                  <a:pt x="0" y="0"/>
                </a:moveTo>
                <a:lnTo>
                  <a:pt x="1124712" y="0"/>
                </a:lnTo>
              </a:path>
            </a:pathLst>
          </a:custGeom>
          <a:ln w="6096">
            <a:solidFill>
              <a:srgbClr val="888888"/>
            </a:solidFill>
          </a:ln>
        </p:spPr>
        <p:txBody>
          <a:bodyPr wrap="square" lIns="0" tIns="0" rIns="0" bIns="0" rtlCol="0"/>
          <a:lstStyle/>
          <a:p>
            <a:endParaRPr sz="1050">
              <a:solidFill>
                <a:prstClr val="black"/>
              </a:solidFill>
            </a:endParaRPr>
          </a:p>
        </p:txBody>
      </p:sp>
      <p:sp>
        <p:nvSpPr>
          <p:cNvPr id="15" name="object 15"/>
          <p:cNvSpPr/>
          <p:nvPr/>
        </p:nvSpPr>
        <p:spPr>
          <a:xfrm>
            <a:off x="5101208" y="2494025"/>
            <a:ext cx="506730" cy="0"/>
          </a:xfrm>
          <a:custGeom>
            <a:avLst/>
            <a:gdLst/>
            <a:ahLst/>
            <a:cxnLst/>
            <a:rect l="l" t="t" r="r" b="b"/>
            <a:pathLst>
              <a:path w="675640">
                <a:moveTo>
                  <a:pt x="0" y="0"/>
                </a:moveTo>
                <a:lnTo>
                  <a:pt x="675132" y="0"/>
                </a:lnTo>
              </a:path>
            </a:pathLst>
          </a:custGeom>
          <a:ln w="6096">
            <a:solidFill>
              <a:srgbClr val="888888"/>
            </a:solidFill>
          </a:ln>
        </p:spPr>
        <p:txBody>
          <a:bodyPr wrap="square" lIns="0" tIns="0" rIns="0" bIns="0" rtlCol="0"/>
          <a:lstStyle/>
          <a:p>
            <a:endParaRPr sz="1050">
              <a:solidFill>
                <a:prstClr val="black"/>
              </a:solidFill>
            </a:endParaRPr>
          </a:p>
        </p:txBody>
      </p:sp>
      <p:sp>
        <p:nvSpPr>
          <p:cNvPr id="16" name="object 16"/>
          <p:cNvSpPr/>
          <p:nvPr/>
        </p:nvSpPr>
        <p:spPr>
          <a:xfrm>
            <a:off x="3921634" y="2494025"/>
            <a:ext cx="505301" cy="0"/>
          </a:xfrm>
          <a:custGeom>
            <a:avLst/>
            <a:gdLst/>
            <a:ahLst/>
            <a:cxnLst/>
            <a:rect l="l" t="t" r="r" b="b"/>
            <a:pathLst>
              <a:path w="673735">
                <a:moveTo>
                  <a:pt x="0" y="0"/>
                </a:moveTo>
                <a:lnTo>
                  <a:pt x="673607" y="0"/>
                </a:lnTo>
              </a:path>
            </a:pathLst>
          </a:custGeom>
          <a:ln w="6096">
            <a:solidFill>
              <a:srgbClr val="888888"/>
            </a:solidFill>
          </a:ln>
        </p:spPr>
        <p:txBody>
          <a:bodyPr wrap="square" lIns="0" tIns="0" rIns="0" bIns="0" rtlCol="0"/>
          <a:lstStyle/>
          <a:p>
            <a:endParaRPr sz="1050">
              <a:solidFill>
                <a:prstClr val="black"/>
              </a:solidFill>
            </a:endParaRPr>
          </a:p>
        </p:txBody>
      </p:sp>
      <p:sp>
        <p:nvSpPr>
          <p:cNvPr id="17" name="object 17"/>
          <p:cNvSpPr/>
          <p:nvPr/>
        </p:nvSpPr>
        <p:spPr>
          <a:xfrm>
            <a:off x="1815083" y="2494025"/>
            <a:ext cx="1432560" cy="0"/>
          </a:xfrm>
          <a:custGeom>
            <a:avLst/>
            <a:gdLst/>
            <a:ahLst/>
            <a:cxnLst/>
            <a:rect l="l" t="t" r="r" b="b"/>
            <a:pathLst>
              <a:path w="1910079">
                <a:moveTo>
                  <a:pt x="0" y="0"/>
                </a:moveTo>
                <a:lnTo>
                  <a:pt x="1909572" y="0"/>
                </a:lnTo>
              </a:path>
            </a:pathLst>
          </a:custGeom>
          <a:ln w="6096">
            <a:solidFill>
              <a:srgbClr val="888888"/>
            </a:solidFill>
          </a:ln>
        </p:spPr>
        <p:txBody>
          <a:bodyPr wrap="square" lIns="0" tIns="0" rIns="0" bIns="0" rtlCol="0"/>
          <a:lstStyle/>
          <a:p>
            <a:endParaRPr sz="1050">
              <a:solidFill>
                <a:prstClr val="black"/>
              </a:solidFill>
            </a:endParaRPr>
          </a:p>
        </p:txBody>
      </p:sp>
      <p:sp>
        <p:nvSpPr>
          <p:cNvPr id="18" name="object 18"/>
          <p:cNvSpPr/>
          <p:nvPr/>
        </p:nvSpPr>
        <p:spPr>
          <a:xfrm>
            <a:off x="7461504" y="2194559"/>
            <a:ext cx="252889" cy="0"/>
          </a:xfrm>
          <a:custGeom>
            <a:avLst/>
            <a:gdLst/>
            <a:ahLst/>
            <a:cxnLst/>
            <a:rect l="l" t="t" r="r" b="b"/>
            <a:pathLst>
              <a:path w="337184">
                <a:moveTo>
                  <a:pt x="0" y="0"/>
                </a:moveTo>
                <a:lnTo>
                  <a:pt x="336803" y="0"/>
                </a:lnTo>
              </a:path>
            </a:pathLst>
          </a:custGeom>
          <a:ln w="6096">
            <a:solidFill>
              <a:srgbClr val="888888"/>
            </a:solidFill>
          </a:ln>
        </p:spPr>
        <p:txBody>
          <a:bodyPr wrap="square" lIns="0" tIns="0" rIns="0" bIns="0" rtlCol="0"/>
          <a:lstStyle/>
          <a:p>
            <a:endParaRPr sz="1050">
              <a:solidFill>
                <a:prstClr val="black"/>
              </a:solidFill>
            </a:endParaRPr>
          </a:p>
        </p:txBody>
      </p:sp>
      <p:sp>
        <p:nvSpPr>
          <p:cNvPr id="19" name="object 19"/>
          <p:cNvSpPr/>
          <p:nvPr/>
        </p:nvSpPr>
        <p:spPr>
          <a:xfrm>
            <a:off x="6280785" y="2194559"/>
            <a:ext cx="843915" cy="0"/>
          </a:xfrm>
          <a:custGeom>
            <a:avLst/>
            <a:gdLst/>
            <a:ahLst/>
            <a:cxnLst/>
            <a:rect l="l" t="t" r="r" b="b"/>
            <a:pathLst>
              <a:path w="1125220">
                <a:moveTo>
                  <a:pt x="0" y="0"/>
                </a:moveTo>
                <a:lnTo>
                  <a:pt x="1124712" y="0"/>
                </a:lnTo>
              </a:path>
            </a:pathLst>
          </a:custGeom>
          <a:ln w="6096">
            <a:solidFill>
              <a:srgbClr val="888888"/>
            </a:solidFill>
          </a:ln>
        </p:spPr>
        <p:txBody>
          <a:bodyPr wrap="square" lIns="0" tIns="0" rIns="0" bIns="0" rtlCol="0"/>
          <a:lstStyle/>
          <a:p>
            <a:endParaRPr sz="1050">
              <a:solidFill>
                <a:prstClr val="black"/>
              </a:solidFill>
            </a:endParaRPr>
          </a:p>
        </p:txBody>
      </p:sp>
      <p:sp>
        <p:nvSpPr>
          <p:cNvPr id="20" name="object 20"/>
          <p:cNvSpPr/>
          <p:nvPr/>
        </p:nvSpPr>
        <p:spPr>
          <a:xfrm>
            <a:off x="5101208" y="2194559"/>
            <a:ext cx="506730" cy="0"/>
          </a:xfrm>
          <a:custGeom>
            <a:avLst/>
            <a:gdLst/>
            <a:ahLst/>
            <a:cxnLst/>
            <a:rect l="l" t="t" r="r" b="b"/>
            <a:pathLst>
              <a:path w="675640">
                <a:moveTo>
                  <a:pt x="0" y="0"/>
                </a:moveTo>
                <a:lnTo>
                  <a:pt x="675132" y="0"/>
                </a:lnTo>
              </a:path>
            </a:pathLst>
          </a:custGeom>
          <a:ln w="6096">
            <a:solidFill>
              <a:srgbClr val="888888"/>
            </a:solidFill>
          </a:ln>
        </p:spPr>
        <p:txBody>
          <a:bodyPr wrap="square" lIns="0" tIns="0" rIns="0" bIns="0" rtlCol="0"/>
          <a:lstStyle/>
          <a:p>
            <a:endParaRPr sz="1050">
              <a:solidFill>
                <a:prstClr val="black"/>
              </a:solidFill>
            </a:endParaRPr>
          </a:p>
        </p:txBody>
      </p:sp>
      <p:sp>
        <p:nvSpPr>
          <p:cNvPr id="21" name="object 21"/>
          <p:cNvSpPr/>
          <p:nvPr/>
        </p:nvSpPr>
        <p:spPr>
          <a:xfrm>
            <a:off x="1815083" y="2194559"/>
            <a:ext cx="2611755" cy="0"/>
          </a:xfrm>
          <a:custGeom>
            <a:avLst/>
            <a:gdLst/>
            <a:ahLst/>
            <a:cxnLst/>
            <a:rect l="l" t="t" r="r" b="b"/>
            <a:pathLst>
              <a:path w="3482340">
                <a:moveTo>
                  <a:pt x="0" y="0"/>
                </a:moveTo>
                <a:lnTo>
                  <a:pt x="3482340" y="0"/>
                </a:lnTo>
              </a:path>
            </a:pathLst>
          </a:custGeom>
          <a:ln w="6096">
            <a:solidFill>
              <a:srgbClr val="888888"/>
            </a:solidFill>
          </a:ln>
        </p:spPr>
        <p:txBody>
          <a:bodyPr wrap="square" lIns="0" tIns="0" rIns="0" bIns="0" rtlCol="0"/>
          <a:lstStyle/>
          <a:p>
            <a:endParaRPr sz="1050">
              <a:solidFill>
                <a:prstClr val="black"/>
              </a:solidFill>
            </a:endParaRPr>
          </a:p>
        </p:txBody>
      </p:sp>
      <p:sp>
        <p:nvSpPr>
          <p:cNvPr id="22" name="object 22"/>
          <p:cNvSpPr/>
          <p:nvPr/>
        </p:nvSpPr>
        <p:spPr>
          <a:xfrm>
            <a:off x="7461504" y="1896237"/>
            <a:ext cx="252889" cy="0"/>
          </a:xfrm>
          <a:custGeom>
            <a:avLst/>
            <a:gdLst/>
            <a:ahLst/>
            <a:cxnLst/>
            <a:rect l="l" t="t" r="r" b="b"/>
            <a:pathLst>
              <a:path w="337184">
                <a:moveTo>
                  <a:pt x="0" y="0"/>
                </a:moveTo>
                <a:lnTo>
                  <a:pt x="336803" y="0"/>
                </a:lnTo>
              </a:path>
            </a:pathLst>
          </a:custGeom>
          <a:ln w="6096">
            <a:solidFill>
              <a:srgbClr val="888888"/>
            </a:solidFill>
          </a:ln>
        </p:spPr>
        <p:txBody>
          <a:bodyPr wrap="square" lIns="0" tIns="0" rIns="0" bIns="0" rtlCol="0"/>
          <a:lstStyle/>
          <a:p>
            <a:endParaRPr sz="1050">
              <a:solidFill>
                <a:prstClr val="black"/>
              </a:solidFill>
            </a:endParaRPr>
          </a:p>
        </p:txBody>
      </p:sp>
      <p:sp>
        <p:nvSpPr>
          <p:cNvPr id="23" name="object 23"/>
          <p:cNvSpPr/>
          <p:nvPr/>
        </p:nvSpPr>
        <p:spPr>
          <a:xfrm>
            <a:off x="6280785" y="1896237"/>
            <a:ext cx="843915" cy="0"/>
          </a:xfrm>
          <a:custGeom>
            <a:avLst/>
            <a:gdLst/>
            <a:ahLst/>
            <a:cxnLst/>
            <a:rect l="l" t="t" r="r" b="b"/>
            <a:pathLst>
              <a:path w="1125220">
                <a:moveTo>
                  <a:pt x="0" y="0"/>
                </a:moveTo>
                <a:lnTo>
                  <a:pt x="1124712" y="0"/>
                </a:lnTo>
              </a:path>
            </a:pathLst>
          </a:custGeom>
          <a:ln w="6096">
            <a:solidFill>
              <a:srgbClr val="888888"/>
            </a:solidFill>
          </a:ln>
        </p:spPr>
        <p:txBody>
          <a:bodyPr wrap="square" lIns="0" tIns="0" rIns="0" bIns="0" rtlCol="0"/>
          <a:lstStyle/>
          <a:p>
            <a:endParaRPr sz="1050">
              <a:solidFill>
                <a:prstClr val="black"/>
              </a:solidFill>
            </a:endParaRPr>
          </a:p>
        </p:txBody>
      </p:sp>
      <p:sp>
        <p:nvSpPr>
          <p:cNvPr id="24" name="object 24"/>
          <p:cNvSpPr/>
          <p:nvPr/>
        </p:nvSpPr>
        <p:spPr>
          <a:xfrm>
            <a:off x="1815083" y="1896237"/>
            <a:ext cx="3792855" cy="0"/>
          </a:xfrm>
          <a:custGeom>
            <a:avLst/>
            <a:gdLst/>
            <a:ahLst/>
            <a:cxnLst/>
            <a:rect l="l" t="t" r="r" b="b"/>
            <a:pathLst>
              <a:path w="5057140">
                <a:moveTo>
                  <a:pt x="0" y="0"/>
                </a:moveTo>
                <a:lnTo>
                  <a:pt x="5056632" y="0"/>
                </a:lnTo>
              </a:path>
            </a:pathLst>
          </a:custGeom>
          <a:ln w="6096">
            <a:solidFill>
              <a:srgbClr val="888888"/>
            </a:solidFill>
          </a:ln>
        </p:spPr>
        <p:txBody>
          <a:bodyPr wrap="square" lIns="0" tIns="0" rIns="0" bIns="0" rtlCol="0"/>
          <a:lstStyle/>
          <a:p>
            <a:endParaRPr sz="1050">
              <a:solidFill>
                <a:prstClr val="black"/>
              </a:solidFill>
            </a:endParaRPr>
          </a:p>
        </p:txBody>
      </p:sp>
      <p:sp>
        <p:nvSpPr>
          <p:cNvPr id="25" name="object 25"/>
          <p:cNvSpPr/>
          <p:nvPr/>
        </p:nvSpPr>
        <p:spPr>
          <a:xfrm>
            <a:off x="1815084" y="1596770"/>
            <a:ext cx="5899309" cy="0"/>
          </a:xfrm>
          <a:custGeom>
            <a:avLst/>
            <a:gdLst/>
            <a:ahLst/>
            <a:cxnLst/>
            <a:rect l="l" t="t" r="r" b="b"/>
            <a:pathLst>
              <a:path w="7865745">
                <a:moveTo>
                  <a:pt x="0" y="0"/>
                </a:moveTo>
                <a:lnTo>
                  <a:pt x="7865363" y="0"/>
                </a:lnTo>
              </a:path>
            </a:pathLst>
          </a:custGeom>
          <a:ln w="6096">
            <a:solidFill>
              <a:srgbClr val="888888"/>
            </a:solidFill>
          </a:ln>
        </p:spPr>
        <p:txBody>
          <a:bodyPr wrap="square" lIns="0" tIns="0" rIns="0" bIns="0" rtlCol="0"/>
          <a:lstStyle/>
          <a:p>
            <a:endParaRPr sz="1050">
              <a:solidFill>
                <a:prstClr val="black"/>
              </a:solidFill>
            </a:endParaRPr>
          </a:p>
        </p:txBody>
      </p:sp>
      <p:sp>
        <p:nvSpPr>
          <p:cNvPr id="26" name="object 26"/>
          <p:cNvSpPr/>
          <p:nvPr/>
        </p:nvSpPr>
        <p:spPr>
          <a:xfrm>
            <a:off x="1815084" y="1298448"/>
            <a:ext cx="5899309" cy="0"/>
          </a:xfrm>
          <a:custGeom>
            <a:avLst/>
            <a:gdLst/>
            <a:ahLst/>
            <a:cxnLst/>
            <a:rect l="l" t="t" r="r" b="b"/>
            <a:pathLst>
              <a:path w="7865745">
                <a:moveTo>
                  <a:pt x="0" y="0"/>
                </a:moveTo>
                <a:lnTo>
                  <a:pt x="7865363" y="0"/>
                </a:lnTo>
              </a:path>
            </a:pathLst>
          </a:custGeom>
          <a:ln w="6096">
            <a:solidFill>
              <a:srgbClr val="888888"/>
            </a:solidFill>
          </a:ln>
        </p:spPr>
        <p:txBody>
          <a:bodyPr wrap="square" lIns="0" tIns="0" rIns="0" bIns="0" rtlCol="0"/>
          <a:lstStyle/>
          <a:p>
            <a:endParaRPr sz="1050">
              <a:solidFill>
                <a:prstClr val="black"/>
              </a:solidFill>
            </a:endParaRPr>
          </a:p>
        </p:txBody>
      </p:sp>
      <p:sp>
        <p:nvSpPr>
          <p:cNvPr id="27" name="object 27"/>
          <p:cNvSpPr/>
          <p:nvPr/>
        </p:nvSpPr>
        <p:spPr>
          <a:xfrm>
            <a:off x="2067687" y="2579750"/>
            <a:ext cx="337185" cy="512445"/>
          </a:xfrm>
          <a:custGeom>
            <a:avLst/>
            <a:gdLst/>
            <a:ahLst/>
            <a:cxnLst/>
            <a:rect l="l" t="t" r="r" b="b"/>
            <a:pathLst>
              <a:path w="449580" h="683260">
                <a:moveTo>
                  <a:pt x="449579" y="0"/>
                </a:moveTo>
                <a:lnTo>
                  <a:pt x="0" y="0"/>
                </a:lnTo>
                <a:lnTo>
                  <a:pt x="0" y="682752"/>
                </a:lnTo>
                <a:lnTo>
                  <a:pt x="449579" y="682752"/>
                </a:lnTo>
                <a:lnTo>
                  <a:pt x="449579" y="0"/>
                </a:lnTo>
                <a:close/>
              </a:path>
            </a:pathLst>
          </a:custGeom>
          <a:solidFill>
            <a:srgbClr val="FFC000"/>
          </a:solidFill>
        </p:spPr>
        <p:txBody>
          <a:bodyPr wrap="square" lIns="0" tIns="0" rIns="0" bIns="0" rtlCol="0"/>
          <a:lstStyle/>
          <a:p>
            <a:endParaRPr sz="1050">
              <a:solidFill>
                <a:prstClr val="black"/>
              </a:solidFill>
            </a:endParaRPr>
          </a:p>
        </p:txBody>
      </p:sp>
      <p:sp>
        <p:nvSpPr>
          <p:cNvPr id="28" name="object 28"/>
          <p:cNvSpPr/>
          <p:nvPr/>
        </p:nvSpPr>
        <p:spPr>
          <a:xfrm>
            <a:off x="3247263" y="2307716"/>
            <a:ext cx="337185" cy="784383"/>
          </a:xfrm>
          <a:custGeom>
            <a:avLst/>
            <a:gdLst/>
            <a:ahLst/>
            <a:cxnLst/>
            <a:rect l="l" t="t" r="r" b="b"/>
            <a:pathLst>
              <a:path w="449579" h="1045845">
                <a:moveTo>
                  <a:pt x="449579" y="0"/>
                </a:moveTo>
                <a:lnTo>
                  <a:pt x="0" y="0"/>
                </a:lnTo>
                <a:lnTo>
                  <a:pt x="0" y="1045464"/>
                </a:lnTo>
                <a:lnTo>
                  <a:pt x="449579" y="1045464"/>
                </a:lnTo>
                <a:lnTo>
                  <a:pt x="449579" y="0"/>
                </a:lnTo>
                <a:close/>
              </a:path>
            </a:pathLst>
          </a:custGeom>
          <a:solidFill>
            <a:srgbClr val="FFC000"/>
          </a:solidFill>
        </p:spPr>
        <p:txBody>
          <a:bodyPr wrap="square" lIns="0" tIns="0" rIns="0" bIns="0" rtlCol="0"/>
          <a:lstStyle/>
          <a:p>
            <a:endParaRPr sz="1050">
              <a:solidFill>
                <a:prstClr val="black"/>
              </a:solidFill>
            </a:endParaRPr>
          </a:p>
        </p:txBody>
      </p:sp>
      <p:sp>
        <p:nvSpPr>
          <p:cNvPr id="29" name="object 29"/>
          <p:cNvSpPr/>
          <p:nvPr/>
        </p:nvSpPr>
        <p:spPr>
          <a:xfrm>
            <a:off x="4426839" y="2080259"/>
            <a:ext cx="337185" cy="1011555"/>
          </a:xfrm>
          <a:custGeom>
            <a:avLst/>
            <a:gdLst/>
            <a:ahLst/>
            <a:cxnLst/>
            <a:rect l="l" t="t" r="r" b="b"/>
            <a:pathLst>
              <a:path w="449579" h="1348739">
                <a:moveTo>
                  <a:pt x="449580" y="0"/>
                </a:moveTo>
                <a:lnTo>
                  <a:pt x="0" y="0"/>
                </a:lnTo>
                <a:lnTo>
                  <a:pt x="0" y="1348740"/>
                </a:lnTo>
                <a:lnTo>
                  <a:pt x="449580" y="1348740"/>
                </a:lnTo>
                <a:lnTo>
                  <a:pt x="449580" y="0"/>
                </a:lnTo>
                <a:close/>
              </a:path>
            </a:pathLst>
          </a:custGeom>
          <a:solidFill>
            <a:srgbClr val="FFC000"/>
          </a:solidFill>
        </p:spPr>
        <p:txBody>
          <a:bodyPr wrap="square" lIns="0" tIns="0" rIns="0" bIns="0" rtlCol="0"/>
          <a:lstStyle/>
          <a:p>
            <a:endParaRPr sz="1050">
              <a:solidFill>
                <a:prstClr val="black"/>
              </a:solidFill>
            </a:endParaRPr>
          </a:p>
        </p:txBody>
      </p:sp>
      <p:sp>
        <p:nvSpPr>
          <p:cNvPr id="30" name="object 30"/>
          <p:cNvSpPr/>
          <p:nvPr/>
        </p:nvSpPr>
        <p:spPr>
          <a:xfrm>
            <a:off x="5607557" y="1755648"/>
            <a:ext cx="337185" cy="1336358"/>
          </a:xfrm>
          <a:custGeom>
            <a:avLst/>
            <a:gdLst/>
            <a:ahLst/>
            <a:cxnLst/>
            <a:rect l="l" t="t" r="r" b="b"/>
            <a:pathLst>
              <a:path w="449579" h="1781810">
                <a:moveTo>
                  <a:pt x="449579" y="0"/>
                </a:moveTo>
                <a:lnTo>
                  <a:pt x="0" y="0"/>
                </a:lnTo>
                <a:lnTo>
                  <a:pt x="0" y="1781556"/>
                </a:lnTo>
                <a:lnTo>
                  <a:pt x="449579" y="1781556"/>
                </a:lnTo>
                <a:lnTo>
                  <a:pt x="449579" y="0"/>
                </a:lnTo>
                <a:close/>
              </a:path>
            </a:pathLst>
          </a:custGeom>
          <a:solidFill>
            <a:srgbClr val="FFC000"/>
          </a:solidFill>
        </p:spPr>
        <p:txBody>
          <a:bodyPr wrap="square" lIns="0" tIns="0" rIns="0" bIns="0" rtlCol="0"/>
          <a:lstStyle/>
          <a:p>
            <a:endParaRPr sz="1050">
              <a:solidFill>
                <a:prstClr val="black"/>
              </a:solidFill>
            </a:endParaRPr>
          </a:p>
        </p:txBody>
      </p:sp>
      <p:sp>
        <p:nvSpPr>
          <p:cNvPr id="31" name="object 31"/>
          <p:cNvSpPr/>
          <p:nvPr/>
        </p:nvSpPr>
        <p:spPr>
          <a:xfrm>
            <a:off x="6787133" y="2767202"/>
            <a:ext cx="337185" cy="324803"/>
          </a:xfrm>
          <a:custGeom>
            <a:avLst/>
            <a:gdLst/>
            <a:ahLst/>
            <a:cxnLst/>
            <a:rect l="l" t="t" r="r" b="b"/>
            <a:pathLst>
              <a:path w="449579" h="433070">
                <a:moveTo>
                  <a:pt x="449580" y="0"/>
                </a:moveTo>
                <a:lnTo>
                  <a:pt x="0" y="0"/>
                </a:lnTo>
                <a:lnTo>
                  <a:pt x="0" y="432816"/>
                </a:lnTo>
                <a:lnTo>
                  <a:pt x="449580" y="432816"/>
                </a:lnTo>
                <a:lnTo>
                  <a:pt x="449580" y="0"/>
                </a:lnTo>
                <a:close/>
              </a:path>
            </a:pathLst>
          </a:custGeom>
          <a:solidFill>
            <a:srgbClr val="FFC000"/>
          </a:solidFill>
        </p:spPr>
        <p:txBody>
          <a:bodyPr wrap="square" lIns="0" tIns="0" rIns="0" bIns="0" rtlCol="0"/>
          <a:lstStyle/>
          <a:p>
            <a:endParaRPr sz="1050">
              <a:solidFill>
                <a:prstClr val="black"/>
              </a:solidFill>
            </a:endParaRPr>
          </a:p>
        </p:txBody>
      </p:sp>
      <p:sp>
        <p:nvSpPr>
          <p:cNvPr id="32" name="object 32"/>
          <p:cNvSpPr/>
          <p:nvPr/>
        </p:nvSpPr>
        <p:spPr>
          <a:xfrm>
            <a:off x="2404871" y="2530602"/>
            <a:ext cx="337185" cy="561499"/>
          </a:xfrm>
          <a:custGeom>
            <a:avLst/>
            <a:gdLst/>
            <a:ahLst/>
            <a:cxnLst/>
            <a:rect l="l" t="t" r="r" b="b"/>
            <a:pathLst>
              <a:path w="449579" h="748664">
                <a:moveTo>
                  <a:pt x="449580" y="0"/>
                </a:moveTo>
                <a:lnTo>
                  <a:pt x="0" y="0"/>
                </a:lnTo>
                <a:lnTo>
                  <a:pt x="0" y="748283"/>
                </a:lnTo>
                <a:lnTo>
                  <a:pt x="449580" y="748283"/>
                </a:lnTo>
                <a:lnTo>
                  <a:pt x="449580" y="0"/>
                </a:lnTo>
                <a:close/>
              </a:path>
            </a:pathLst>
          </a:custGeom>
          <a:solidFill>
            <a:srgbClr val="3366FF"/>
          </a:solidFill>
        </p:spPr>
        <p:txBody>
          <a:bodyPr wrap="square" lIns="0" tIns="0" rIns="0" bIns="0" rtlCol="0"/>
          <a:lstStyle/>
          <a:p>
            <a:endParaRPr sz="1050">
              <a:solidFill>
                <a:prstClr val="black"/>
              </a:solidFill>
            </a:endParaRPr>
          </a:p>
        </p:txBody>
      </p:sp>
      <p:sp>
        <p:nvSpPr>
          <p:cNvPr id="33" name="object 33"/>
          <p:cNvSpPr/>
          <p:nvPr/>
        </p:nvSpPr>
        <p:spPr>
          <a:xfrm>
            <a:off x="3584448" y="2344292"/>
            <a:ext cx="337185" cy="747713"/>
          </a:xfrm>
          <a:custGeom>
            <a:avLst/>
            <a:gdLst/>
            <a:ahLst/>
            <a:cxnLst/>
            <a:rect l="l" t="t" r="r" b="b"/>
            <a:pathLst>
              <a:path w="449579" h="996950">
                <a:moveTo>
                  <a:pt x="449580" y="0"/>
                </a:moveTo>
                <a:lnTo>
                  <a:pt x="0" y="0"/>
                </a:lnTo>
                <a:lnTo>
                  <a:pt x="0" y="996695"/>
                </a:lnTo>
                <a:lnTo>
                  <a:pt x="449580" y="996695"/>
                </a:lnTo>
                <a:lnTo>
                  <a:pt x="449580" y="0"/>
                </a:lnTo>
                <a:close/>
              </a:path>
            </a:pathLst>
          </a:custGeom>
          <a:solidFill>
            <a:srgbClr val="3366FF"/>
          </a:solidFill>
        </p:spPr>
        <p:txBody>
          <a:bodyPr wrap="square" lIns="0" tIns="0" rIns="0" bIns="0" rtlCol="0"/>
          <a:lstStyle/>
          <a:p>
            <a:endParaRPr sz="1050">
              <a:solidFill>
                <a:prstClr val="black"/>
              </a:solidFill>
            </a:endParaRPr>
          </a:p>
        </p:txBody>
      </p:sp>
      <p:sp>
        <p:nvSpPr>
          <p:cNvPr id="34" name="object 34"/>
          <p:cNvSpPr/>
          <p:nvPr/>
        </p:nvSpPr>
        <p:spPr>
          <a:xfrm>
            <a:off x="4764024" y="1970532"/>
            <a:ext cx="337185" cy="1121569"/>
          </a:xfrm>
          <a:custGeom>
            <a:avLst/>
            <a:gdLst/>
            <a:ahLst/>
            <a:cxnLst/>
            <a:rect l="l" t="t" r="r" b="b"/>
            <a:pathLst>
              <a:path w="449579" h="1495425">
                <a:moveTo>
                  <a:pt x="449579" y="0"/>
                </a:moveTo>
                <a:lnTo>
                  <a:pt x="0" y="0"/>
                </a:lnTo>
                <a:lnTo>
                  <a:pt x="0" y="1495044"/>
                </a:lnTo>
                <a:lnTo>
                  <a:pt x="449579" y="1495044"/>
                </a:lnTo>
                <a:lnTo>
                  <a:pt x="449579" y="0"/>
                </a:lnTo>
                <a:close/>
              </a:path>
            </a:pathLst>
          </a:custGeom>
          <a:solidFill>
            <a:srgbClr val="3366FF"/>
          </a:solidFill>
        </p:spPr>
        <p:txBody>
          <a:bodyPr wrap="square" lIns="0" tIns="0" rIns="0" bIns="0" rtlCol="0"/>
          <a:lstStyle/>
          <a:p>
            <a:endParaRPr sz="1050">
              <a:solidFill>
                <a:prstClr val="black"/>
              </a:solidFill>
            </a:endParaRPr>
          </a:p>
        </p:txBody>
      </p:sp>
      <p:sp>
        <p:nvSpPr>
          <p:cNvPr id="35" name="object 35"/>
          <p:cNvSpPr/>
          <p:nvPr/>
        </p:nvSpPr>
        <p:spPr>
          <a:xfrm>
            <a:off x="5944743" y="1784223"/>
            <a:ext cx="336232" cy="1307783"/>
          </a:xfrm>
          <a:custGeom>
            <a:avLst/>
            <a:gdLst/>
            <a:ahLst/>
            <a:cxnLst/>
            <a:rect l="l" t="t" r="r" b="b"/>
            <a:pathLst>
              <a:path w="448309" h="1743710">
                <a:moveTo>
                  <a:pt x="448055" y="0"/>
                </a:moveTo>
                <a:lnTo>
                  <a:pt x="0" y="0"/>
                </a:lnTo>
                <a:lnTo>
                  <a:pt x="0" y="1743456"/>
                </a:lnTo>
                <a:lnTo>
                  <a:pt x="448055" y="1743456"/>
                </a:lnTo>
                <a:lnTo>
                  <a:pt x="448055" y="0"/>
                </a:lnTo>
                <a:close/>
              </a:path>
            </a:pathLst>
          </a:custGeom>
          <a:solidFill>
            <a:srgbClr val="3366FF"/>
          </a:solidFill>
        </p:spPr>
        <p:txBody>
          <a:bodyPr wrap="square" lIns="0" tIns="0" rIns="0" bIns="0" rtlCol="0"/>
          <a:lstStyle/>
          <a:p>
            <a:endParaRPr sz="1050">
              <a:solidFill>
                <a:prstClr val="black"/>
              </a:solidFill>
            </a:endParaRPr>
          </a:p>
        </p:txBody>
      </p:sp>
      <p:sp>
        <p:nvSpPr>
          <p:cNvPr id="36" name="object 36"/>
          <p:cNvSpPr/>
          <p:nvPr/>
        </p:nvSpPr>
        <p:spPr>
          <a:xfrm>
            <a:off x="7124319" y="1596770"/>
            <a:ext cx="337185" cy="1495425"/>
          </a:xfrm>
          <a:custGeom>
            <a:avLst/>
            <a:gdLst/>
            <a:ahLst/>
            <a:cxnLst/>
            <a:rect l="l" t="t" r="r" b="b"/>
            <a:pathLst>
              <a:path w="449579" h="1993900">
                <a:moveTo>
                  <a:pt x="449579" y="0"/>
                </a:moveTo>
                <a:lnTo>
                  <a:pt x="0" y="0"/>
                </a:lnTo>
                <a:lnTo>
                  <a:pt x="0" y="1993392"/>
                </a:lnTo>
                <a:lnTo>
                  <a:pt x="449579" y="1993392"/>
                </a:lnTo>
                <a:lnTo>
                  <a:pt x="449579" y="0"/>
                </a:lnTo>
                <a:close/>
              </a:path>
            </a:pathLst>
          </a:custGeom>
          <a:solidFill>
            <a:srgbClr val="3366FF"/>
          </a:solidFill>
        </p:spPr>
        <p:txBody>
          <a:bodyPr wrap="square" lIns="0" tIns="0" rIns="0" bIns="0" rtlCol="0"/>
          <a:lstStyle/>
          <a:p>
            <a:endParaRPr sz="1050">
              <a:solidFill>
                <a:prstClr val="black"/>
              </a:solidFill>
            </a:endParaRPr>
          </a:p>
        </p:txBody>
      </p:sp>
      <p:sp>
        <p:nvSpPr>
          <p:cNvPr id="37" name="object 37"/>
          <p:cNvSpPr/>
          <p:nvPr/>
        </p:nvSpPr>
        <p:spPr>
          <a:xfrm>
            <a:off x="1815083" y="1298448"/>
            <a:ext cx="0" cy="1793558"/>
          </a:xfrm>
          <a:custGeom>
            <a:avLst/>
            <a:gdLst/>
            <a:ahLst/>
            <a:cxnLst/>
            <a:rect l="l" t="t" r="r" b="b"/>
            <a:pathLst>
              <a:path h="2391410">
                <a:moveTo>
                  <a:pt x="0" y="2391156"/>
                </a:moveTo>
                <a:lnTo>
                  <a:pt x="0" y="0"/>
                </a:lnTo>
              </a:path>
            </a:pathLst>
          </a:custGeom>
          <a:ln w="6096">
            <a:solidFill>
              <a:srgbClr val="888888"/>
            </a:solidFill>
          </a:ln>
        </p:spPr>
        <p:txBody>
          <a:bodyPr wrap="square" lIns="0" tIns="0" rIns="0" bIns="0" rtlCol="0"/>
          <a:lstStyle/>
          <a:p>
            <a:endParaRPr sz="1050">
              <a:solidFill>
                <a:prstClr val="black"/>
              </a:solidFill>
            </a:endParaRPr>
          </a:p>
        </p:txBody>
      </p:sp>
      <p:sp>
        <p:nvSpPr>
          <p:cNvPr id="38" name="object 38"/>
          <p:cNvSpPr/>
          <p:nvPr/>
        </p:nvSpPr>
        <p:spPr>
          <a:xfrm>
            <a:off x="1778509" y="3091815"/>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39" name="object 39"/>
          <p:cNvSpPr/>
          <p:nvPr/>
        </p:nvSpPr>
        <p:spPr>
          <a:xfrm>
            <a:off x="1778509" y="2792349"/>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40" name="object 40"/>
          <p:cNvSpPr/>
          <p:nvPr/>
        </p:nvSpPr>
        <p:spPr>
          <a:xfrm>
            <a:off x="1778509" y="2494025"/>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41" name="object 41"/>
          <p:cNvSpPr/>
          <p:nvPr/>
        </p:nvSpPr>
        <p:spPr>
          <a:xfrm>
            <a:off x="1778509" y="2194559"/>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42" name="object 42"/>
          <p:cNvSpPr/>
          <p:nvPr/>
        </p:nvSpPr>
        <p:spPr>
          <a:xfrm>
            <a:off x="1778509" y="1896237"/>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43" name="object 43"/>
          <p:cNvSpPr/>
          <p:nvPr/>
        </p:nvSpPr>
        <p:spPr>
          <a:xfrm>
            <a:off x="1778509" y="1596770"/>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44" name="object 44"/>
          <p:cNvSpPr/>
          <p:nvPr/>
        </p:nvSpPr>
        <p:spPr>
          <a:xfrm>
            <a:off x="1778509" y="1298448"/>
            <a:ext cx="36671" cy="0"/>
          </a:xfrm>
          <a:custGeom>
            <a:avLst/>
            <a:gdLst/>
            <a:ahLst/>
            <a:cxnLst/>
            <a:rect l="l" t="t" r="r" b="b"/>
            <a:pathLst>
              <a:path w="48894">
                <a:moveTo>
                  <a:pt x="0" y="0"/>
                </a:moveTo>
                <a:lnTo>
                  <a:pt x="48768" y="0"/>
                </a:lnTo>
              </a:path>
            </a:pathLst>
          </a:custGeom>
          <a:ln w="6096">
            <a:solidFill>
              <a:srgbClr val="888888"/>
            </a:solidFill>
          </a:ln>
        </p:spPr>
        <p:txBody>
          <a:bodyPr wrap="square" lIns="0" tIns="0" rIns="0" bIns="0" rtlCol="0"/>
          <a:lstStyle/>
          <a:p>
            <a:endParaRPr sz="1050">
              <a:solidFill>
                <a:prstClr val="black"/>
              </a:solidFill>
            </a:endParaRPr>
          </a:p>
        </p:txBody>
      </p:sp>
      <p:sp>
        <p:nvSpPr>
          <p:cNvPr id="45" name="object 45"/>
          <p:cNvSpPr/>
          <p:nvPr/>
        </p:nvSpPr>
        <p:spPr>
          <a:xfrm>
            <a:off x="1815084" y="3091815"/>
            <a:ext cx="5899309" cy="0"/>
          </a:xfrm>
          <a:custGeom>
            <a:avLst/>
            <a:gdLst/>
            <a:ahLst/>
            <a:cxnLst/>
            <a:rect l="l" t="t" r="r" b="b"/>
            <a:pathLst>
              <a:path w="7865745">
                <a:moveTo>
                  <a:pt x="0" y="0"/>
                </a:moveTo>
                <a:lnTo>
                  <a:pt x="7865363" y="0"/>
                </a:lnTo>
              </a:path>
            </a:pathLst>
          </a:custGeom>
          <a:ln w="6096">
            <a:solidFill>
              <a:srgbClr val="888888"/>
            </a:solidFill>
          </a:ln>
        </p:spPr>
        <p:txBody>
          <a:bodyPr wrap="square" lIns="0" tIns="0" rIns="0" bIns="0" rtlCol="0"/>
          <a:lstStyle/>
          <a:p>
            <a:endParaRPr sz="1050">
              <a:solidFill>
                <a:prstClr val="black"/>
              </a:solidFill>
            </a:endParaRPr>
          </a:p>
        </p:txBody>
      </p:sp>
      <p:sp>
        <p:nvSpPr>
          <p:cNvPr id="46" name="object 46"/>
          <p:cNvSpPr/>
          <p:nvPr/>
        </p:nvSpPr>
        <p:spPr>
          <a:xfrm>
            <a:off x="1815083" y="3091815"/>
            <a:ext cx="0" cy="180975"/>
          </a:xfrm>
          <a:custGeom>
            <a:avLst/>
            <a:gdLst/>
            <a:ahLst/>
            <a:cxnLst/>
            <a:rect l="l" t="t" r="r" b="b"/>
            <a:pathLst>
              <a:path h="241300">
                <a:moveTo>
                  <a:pt x="0" y="0"/>
                </a:moveTo>
                <a:lnTo>
                  <a:pt x="0" y="240791"/>
                </a:lnTo>
              </a:path>
            </a:pathLst>
          </a:custGeom>
          <a:ln w="6096">
            <a:solidFill>
              <a:srgbClr val="888888"/>
            </a:solidFill>
          </a:ln>
        </p:spPr>
        <p:txBody>
          <a:bodyPr wrap="square" lIns="0" tIns="0" rIns="0" bIns="0" rtlCol="0"/>
          <a:lstStyle/>
          <a:p>
            <a:endParaRPr sz="1050">
              <a:solidFill>
                <a:prstClr val="black"/>
              </a:solidFill>
            </a:endParaRPr>
          </a:p>
        </p:txBody>
      </p:sp>
      <p:sp>
        <p:nvSpPr>
          <p:cNvPr id="47" name="object 47"/>
          <p:cNvSpPr/>
          <p:nvPr/>
        </p:nvSpPr>
        <p:spPr>
          <a:xfrm>
            <a:off x="2994659" y="3091815"/>
            <a:ext cx="0" cy="180975"/>
          </a:xfrm>
          <a:custGeom>
            <a:avLst/>
            <a:gdLst/>
            <a:ahLst/>
            <a:cxnLst/>
            <a:rect l="l" t="t" r="r" b="b"/>
            <a:pathLst>
              <a:path h="241300">
                <a:moveTo>
                  <a:pt x="0" y="0"/>
                </a:moveTo>
                <a:lnTo>
                  <a:pt x="0" y="240791"/>
                </a:lnTo>
              </a:path>
            </a:pathLst>
          </a:custGeom>
          <a:ln w="6096">
            <a:solidFill>
              <a:srgbClr val="888888"/>
            </a:solidFill>
          </a:ln>
        </p:spPr>
        <p:txBody>
          <a:bodyPr wrap="square" lIns="0" tIns="0" rIns="0" bIns="0" rtlCol="0"/>
          <a:lstStyle/>
          <a:p>
            <a:endParaRPr sz="1050">
              <a:solidFill>
                <a:prstClr val="black"/>
              </a:solidFill>
            </a:endParaRPr>
          </a:p>
        </p:txBody>
      </p:sp>
      <p:sp>
        <p:nvSpPr>
          <p:cNvPr id="48" name="object 48"/>
          <p:cNvSpPr/>
          <p:nvPr/>
        </p:nvSpPr>
        <p:spPr>
          <a:xfrm>
            <a:off x="4174235" y="3091815"/>
            <a:ext cx="0" cy="180975"/>
          </a:xfrm>
          <a:custGeom>
            <a:avLst/>
            <a:gdLst/>
            <a:ahLst/>
            <a:cxnLst/>
            <a:rect l="l" t="t" r="r" b="b"/>
            <a:pathLst>
              <a:path h="241300">
                <a:moveTo>
                  <a:pt x="0" y="0"/>
                </a:moveTo>
                <a:lnTo>
                  <a:pt x="0" y="240791"/>
                </a:lnTo>
              </a:path>
            </a:pathLst>
          </a:custGeom>
          <a:ln w="6096">
            <a:solidFill>
              <a:srgbClr val="888888"/>
            </a:solidFill>
          </a:ln>
        </p:spPr>
        <p:txBody>
          <a:bodyPr wrap="square" lIns="0" tIns="0" rIns="0" bIns="0" rtlCol="0"/>
          <a:lstStyle/>
          <a:p>
            <a:endParaRPr sz="1050">
              <a:solidFill>
                <a:prstClr val="black"/>
              </a:solidFill>
            </a:endParaRPr>
          </a:p>
        </p:txBody>
      </p:sp>
      <p:sp>
        <p:nvSpPr>
          <p:cNvPr id="49" name="object 49"/>
          <p:cNvSpPr/>
          <p:nvPr/>
        </p:nvSpPr>
        <p:spPr>
          <a:xfrm>
            <a:off x="5353812" y="3091815"/>
            <a:ext cx="0" cy="180975"/>
          </a:xfrm>
          <a:custGeom>
            <a:avLst/>
            <a:gdLst/>
            <a:ahLst/>
            <a:cxnLst/>
            <a:rect l="l" t="t" r="r" b="b"/>
            <a:pathLst>
              <a:path h="241300">
                <a:moveTo>
                  <a:pt x="0" y="0"/>
                </a:moveTo>
                <a:lnTo>
                  <a:pt x="0" y="240791"/>
                </a:lnTo>
              </a:path>
            </a:pathLst>
          </a:custGeom>
          <a:ln w="6096">
            <a:solidFill>
              <a:srgbClr val="888888"/>
            </a:solidFill>
          </a:ln>
        </p:spPr>
        <p:txBody>
          <a:bodyPr wrap="square" lIns="0" tIns="0" rIns="0" bIns="0" rtlCol="0"/>
          <a:lstStyle/>
          <a:p>
            <a:endParaRPr sz="1050">
              <a:solidFill>
                <a:prstClr val="black"/>
              </a:solidFill>
            </a:endParaRPr>
          </a:p>
        </p:txBody>
      </p:sp>
      <p:sp>
        <p:nvSpPr>
          <p:cNvPr id="50" name="object 50"/>
          <p:cNvSpPr/>
          <p:nvPr/>
        </p:nvSpPr>
        <p:spPr>
          <a:xfrm>
            <a:off x="6534530" y="3091815"/>
            <a:ext cx="0" cy="180975"/>
          </a:xfrm>
          <a:custGeom>
            <a:avLst/>
            <a:gdLst/>
            <a:ahLst/>
            <a:cxnLst/>
            <a:rect l="l" t="t" r="r" b="b"/>
            <a:pathLst>
              <a:path h="241300">
                <a:moveTo>
                  <a:pt x="0" y="0"/>
                </a:moveTo>
                <a:lnTo>
                  <a:pt x="0" y="240791"/>
                </a:lnTo>
              </a:path>
            </a:pathLst>
          </a:custGeom>
          <a:ln w="6096">
            <a:solidFill>
              <a:srgbClr val="888888"/>
            </a:solidFill>
          </a:ln>
        </p:spPr>
        <p:txBody>
          <a:bodyPr wrap="square" lIns="0" tIns="0" rIns="0" bIns="0" rtlCol="0"/>
          <a:lstStyle/>
          <a:p>
            <a:endParaRPr sz="1050">
              <a:solidFill>
                <a:prstClr val="black"/>
              </a:solidFill>
            </a:endParaRPr>
          </a:p>
        </p:txBody>
      </p:sp>
      <p:sp>
        <p:nvSpPr>
          <p:cNvPr id="51" name="object 51"/>
          <p:cNvSpPr/>
          <p:nvPr/>
        </p:nvSpPr>
        <p:spPr>
          <a:xfrm>
            <a:off x="7714107" y="3091815"/>
            <a:ext cx="0" cy="180975"/>
          </a:xfrm>
          <a:custGeom>
            <a:avLst/>
            <a:gdLst/>
            <a:ahLst/>
            <a:cxnLst/>
            <a:rect l="l" t="t" r="r" b="b"/>
            <a:pathLst>
              <a:path h="241300">
                <a:moveTo>
                  <a:pt x="0" y="0"/>
                </a:moveTo>
                <a:lnTo>
                  <a:pt x="0" y="240791"/>
                </a:lnTo>
              </a:path>
            </a:pathLst>
          </a:custGeom>
          <a:ln w="6096">
            <a:solidFill>
              <a:srgbClr val="888888"/>
            </a:solidFill>
          </a:ln>
        </p:spPr>
        <p:txBody>
          <a:bodyPr wrap="square" lIns="0" tIns="0" rIns="0" bIns="0" rtlCol="0"/>
          <a:lstStyle/>
          <a:p>
            <a:endParaRPr sz="1050">
              <a:solidFill>
                <a:prstClr val="black"/>
              </a:solidFill>
            </a:endParaRPr>
          </a:p>
        </p:txBody>
      </p:sp>
      <p:sp>
        <p:nvSpPr>
          <p:cNvPr id="52" name="object 52"/>
          <p:cNvSpPr/>
          <p:nvPr/>
        </p:nvSpPr>
        <p:spPr>
          <a:xfrm>
            <a:off x="1265301" y="3272408"/>
            <a:ext cx="6448901" cy="0"/>
          </a:xfrm>
          <a:custGeom>
            <a:avLst/>
            <a:gdLst/>
            <a:ahLst/>
            <a:cxnLst/>
            <a:rect l="l" t="t" r="r" b="b"/>
            <a:pathLst>
              <a:path w="8598535">
                <a:moveTo>
                  <a:pt x="0" y="0"/>
                </a:moveTo>
                <a:lnTo>
                  <a:pt x="8598408" y="0"/>
                </a:lnTo>
              </a:path>
            </a:pathLst>
          </a:custGeom>
          <a:ln w="6096">
            <a:solidFill>
              <a:srgbClr val="888888"/>
            </a:solidFill>
          </a:ln>
        </p:spPr>
        <p:txBody>
          <a:bodyPr wrap="square" lIns="0" tIns="0" rIns="0" bIns="0" rtlCol="0"/>
          <a:lstStyle/>
          <a:p>
            <a:endParaRPr sz="1050">
              <a:solidFill>
                <a:prstClr val="black"/>
              </a:solidFill>
            </a:endParaRPr>
          </a:p>
        </p:txBody>
      </p:sp>
      <p:sp>
        <p:nvSpPr>
          <p:cNvPr id="53" name="object 53"/>
          <p:cNvSpPr/>
          <p:nvPr/>
        </p:nvSpPr>
        <p:spPr>
          <a:xfrm>
            <a:off x="1265300"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54" name="object 54"/>
          <p:cNvSpPr/>
          <p:nvPr/>
        </p:nvSpPr>
        <p:spPr>
          <a:xfrm>
            <a:off x="1815083"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55" name="object 55"/>
          <p:cNvSpPr/>
          <p:nvPr/>
        </p:nvSpPr>
        <p:spPr>
          <a:xfrm>
            <a:off x="1815083"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56" name="object 56"/>
          <p:cNvSpPr/>
          <p:nvPr/>
        </p:nvSpPr>
        <p:spPr>
          <a:xfrm>
            <a:off x="2994659"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57" name="object 57"/>
          <p:cNvSpPr/>
          <p:nvPr/>
        </p:nvSpPr>
        <p:spPr>
          <a:xfrm>
            <a:off x="2994659"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58" name="object 58"/>
          <p:cNvSpPr/>
          <p:nvPr/>
        </p:nvSpPr>
        <p:spPr>
          <a:xfrm>
            <a:off x="4174235"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59" name="object 59"/>
          <p:cNvSpPr/>
          <p:nvPr/>
        </p:nvSpPr>
        <p:spPr>
          <a:xfrm>
            <a:off x="4174235"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0" name="object 60"/>
          <p:cNvSpPr/>
          <p:nvPr/>
        </p:nvSpPr>
        <p:spPr>
          <a:xfrm>
            <a:off x="5353812"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1" name="object 61"/>
          <p:cNvSpPr/>
          <p:nvPr/>
        </p:nvSpPr>
        <p:spPr>
          <a:xfrm>
            <a:off x="5353812"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2" name="object 62"/>
          <p:cNvSpPr/>
          <p:nvPr/>
        </p:nvSpPr>
        <p:spPr>
          <a:xfrm>
            <a:off x="6534530"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3" name="object 63"/>
          <p:cNvSpPr/>
          <p:nvPr/>
        </p:nvSpPr>
        <p:spPr>
          <a:xfrm>
            <a:off x="6534530"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4" name="object 64"/>
          <p:cNvSpPr/>
          <p:nvPr/>
        </p:nvSpPr>
        <p:spPr>
          <a:xfrm>
            <a:off x="7714107"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5" name="object 65"/>
          <p:cNvSpPr/>
          <p:nvPr/>
        </p:nvSpPr>
        <p:spPr>
          <a:xfrm>
            <a:off x="7714107" y="327240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6" name="object 66"/>
          <p:cNvSpPr/>
          <p:nvPr/>
        </p:nvSpPr>
        <p:spPr>
          <a:xfrm>
            <a:off x="1303020" y="3324986"/>
            <a:ext cx="62865" cy="62865"/>
          </a:xfrm>
          <a:custGeom>
            <a:avLst/>
            <a:gdLst/>
            <a:ahLst/>
            <a:cxnLst/>
            <a:rect l="l" t="t" r="r" b="b"/>
            <a:pathLst>
              <a:path w="83819" h="83820">
                <a:moveTo>
                  <a:pt x="0" y="83819"/>
                </a:moveTo>
                <a:lnTo>
                  <a:pt x="83819" y="83819"/>
                </a:lnTo>
                <a:lnTo>
                  <a:pt x="83819" y="0"/>
                </a:lnTo>
                <a:lnTo>
                  <a:pt x="0" y="0"/>
                </a:lnTo>
                <a:lnTo>
                  <a:pt x="0" y="83819"/>
                </a:lnTo>
                <a:close/>
              </a:path>
            </a:pathLst>
          </a:custGeom>
          <a:solidFill>
            <a:srgbClr val="FFC000"/>
          </a:solidFill>
        </p:spPr>
        <p:txBody>
          <a:bodyPr wrap="square" lIns="0" tIns="0" rIns="0" bIns="0" rtlCol="0"/>
          <a:lstStyle/>
          <a:p>
            <a:endParaRPr sz="1050">
              <a:solidFill>
                <a:prstClr val="black"/>
              </a:solidFill>
            </a:endParaRPr>
          </a:p>
        </p:txBody>
      </p:sp>
      <p:sp>
        <p:nvSpPr>
          <p:cNvPr id="67" name="object 67"/>
          <p:cNvSpPr/>
          <p:nvPr/>
        </p:nvSpPr>
        <p:spPr>
          <a:xfrm>
            <a:off x="1265301" y="3443858"/>
            <a:ext cx="6448901" cy="0"/>
          </a:xfrm>
          <a:custGeom>
            <a:avLst/>
            <a:gdLst/>
            <a:ahLst/>
            <a:cxnLst/>
            <a:rect l="l" t="t" r="r" b="b"/>
            <a:pathLst>
              <a:path w="8598535">
                <a:moveTo>
                  <a:pt x="0" y="0"/>
                </a:moveTo>
                <a:lnTo>
                  <a:pt x="8598408" y="0"/>
                </a:lnTo>
              </a:path>
            </a:pathLst>
          </a:custGeom>
          <a:ln w="6096">
            <a:solidFill>
              <a:srgbClr val="888888"/>
            </a:solidFill>
          </a:ln>
        </p:spPr>
        <p:txBody>
          <a:bodyPr wrap="square" lIns="0" tIns="0" rIns="0" bIns="0" rtlCol="0"/>
          <a:lstStyle/>
          <a:p>
            <a:endParaRPr sz="1050">
              <a:solidFill>
                <a:prstClr val="black"/>
              </a:solidFill>
            </a:endParaRPr>
          </a:p>
        </p:txBody>
      </p:sp>
      <p:sp>
        <p:nvSpPr>
          <p:cNvPr id="68" name="object 68"/>
          <p:cNvSpPr/>
          <p:nvPr/>
        </p:nvSpPr>
        <p:spPr>
          <a:xfrm>
            <a:off x="1265300"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69" name="object 69"/>
          <p:cNvSpPr/>
          <p:nvPr/>
        </p:nvSpPr>
        <p:spPr>
          <a:xfrm>
            <a:off x="1265301" y="3615308"/>
            <a:ext cx="6448901" cy="0"/>
          </a:xfrm>
          <a:custGeom>
            <a:avLst/>
            <a:gdLst/>
            <a:ahLst/>
            <a:cxnLst/>
            <a:rect l="l" t="t" r="r" b="b"/>
            <a:pathLst>
              <a:path w="8598535">
                <a:moveTo>
                  <a:pt x="0" y="0"/>
                </a:moveTo>
                <a:lnTo>
                  <a:pt x="8598408" y="0"/>
                </a:lnTo>
              </a:path>
            </a:pathLst>
          </a:custGeom>
          <a:ln w="6096">
            <a:solidFill>
              <a:srgbClr val="888888"/>
            </a:solidFill>
          </a:ln>
        </p:spPr>
        <p:txBody>
          <a:bodyPr wrap="square" lIns="0" tIns="0" rIns="0" bIns="0" rtlCol="0"/>
          <a:lstStyle/>
          <a:p>
            <a:endParaRPr sz="1050">
              <a:solidFill>
                <a:prstClr val="black"/>
              </a:solidFill>
            </a:endParaRPr>
          </a:p>
        </p:txBody>
      </p:sp>
      <p:sp>
        <p:nvSpPr>
          <p:cNvPr id="70" name="object 70"/>
          <p:cNvSpPr/>
          <p:nvPr/>
        </p:nvSpPr>
        <p:spPr>
          <a:xfrm>
            <a:off x="1815083"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1" name="object 71"/>
          <p:cNvSpPr/>
          <p:nvPr/>
        </p:nvSpPr>
        <p:spPr>
          <a:xfrm>
            <a:off x="1815083"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2" name="object 72"/>
          <p:cNvSpPr/>
          <p:nvPr/>
        </p:nvSpPr>
        <p:spPr>
          <a:xfrm>
            <a:off x="2994659"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3" name="object 73"/>
          <p:cNvSpPr/>
          <p:nvPr/>
        </p:nvSpPr>
        <p:spPr>
          <a:xfrm>
            <a:off x="2994659"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4" name="object 74"/>
          <p:cNvSpPr/>
          <p:nvPr/>
        </p:nvSpPr>
        <p:spPr>
          <a:xfrm>
            <a:off x="4174235"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5" name="object 75"/>
          <p:cNvSpPr/>
          <p:nvPr/>
        </p:nvSpPr>
        <p:spPr>
          <a:xfrm>
            <a:off x="4174235"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6" name="object 76"/>
          <p:cNvSpPr/>
          <p:nvPr/>
        </p:nvSpPr>
        <p:spPr>
          <a:xfrm>
            <a:off x="5353812"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7" name="object 77"/>
          <p:cNvSpPr/>
          <p:nvPr/>
        </p:nvSpPr>
        <p:spPr>
          <a:xfrm>
            <a:off x="5353812"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8" name="object 78"/>
          <p:cNvSpPr/>
          <p:nvPr/>
        </p:nvSpPr>
        <p:spPr>
          <a:xfrm>
            <a:off x="6534530"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79" name="object 79"/>
          <p:cNvSpPr/>
          <p:nvPr/>
        </p:nvSpPr>
        <p:spPr>
          <a:xfrm>
            <a:off x="6534530"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80" name="object 80"/>
          <p:cNvSpPr/>
          <p:nvPr/>
        </p:nvSpPr>
        <p:spPr>
          <a:xfrm>
            <a:off x="7714107"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81" name="object 81"/>
          <p:cNvSpPr/>
          <p:nvPr/>
        </p:nvSpPr>
        <p:spPr>
          <a:xfrm>
            <a:off x="7714107" y="3443858"/>
            <a:ext cx="0" cy="171450"/>
          </a:xfrm>
          <a:custGeom>
            <a:avLst/>
            <a:gdLst/>
            <a:ahLst/>
            <a:cxnLst/>
            <a:rect l="l" t="t" r="r" b="b"/>
            <a:pathLst>
              <a:path h="228600">
                <a:moveTo>
                  <a:pt x="0" y="0"/>
                </a:moveTo>
                <a:lnTo>
                  <a:pt x="0" y="228600"/>
                </a:lnTo>
              </a:path>
            </a:pathLst>
          </a:custGeom>
          <a:ln w="6096">
            <a:solidFill>
              <a:srgbClr val="888888"/>
            </a:solidFill>
          </a:ln>
        </p:spPr>
        <p:txBody>
          <a:bodyPr wrap="square" lIns="0" tIns="0" rIns="0" bIns="0" rtlCol="0"/>
          <a:lstStyle/>
          <a:p>
            <a:endParaRPr sz="1050">
              <a:solidFill>
                <a:prstClr val="black"/>
              </a:solidFill>
            </a:endParaRPr>
          </a:p>
        </p:txBody>
      </p:sp>
      <p:sp>
        <p:nvSpPr>
          <p:cNvPr id="82" name="object 82"/>
          <p:cNvSpPr/>
          <p:nvPr/>
        </p:nvSpPr>
        <p:spPr>
          <a:xfrm>
            <a:off x="1303020" y="3496436"/>
            <a:ext cx="62865" cy="62865"/>
          </a:xfrm>
          <a:custGeom>
            <a:avLst/>
            <a:gdLst/>
            <a:ahLst/>
            <a:cxnLst/>
            <a:rect l="l" t="t" r="r" b="b"/>
            <a:pathLst>
              <a:path w="83819" h="83820">
                <a:moveTo>
                  <a:pt x="0" y="83819"/>
                </a:moveTo>
                <a:lnTo>
                  <a:pt x="83819" y="83819"/>
                </a:lnTo>
                <a:lnTo>
                  <a:pt x="83819" y="0"/>
                </a:lnTo>
                <a:lnTo>
                  <a:pt x="0" y="0"/>
                </a:lnTo>
                <a:lnTo>
                  <a:pt x="0" y="83819"/>
                </a:lnTo>
                <a:close/>
              </a:path>
            </a:pathLst>
          </a:custGeom>
          <a:solidFill>
            <a:srgbClr val="3366FF"/>
          </a:solidFill>
        </p:spPr>
        <p:txBody>
          <a:bodyPr wrap="square" lIns="0" tIns="0" rIns="0" bIns="0" rtlCol="0"/>
          <a:lstStyle/>
          <a:p>
            <a:endParaRPr sz="1050">
              <a:solidFill>
                <a:prstClr val="black"/>
              </a:solidFill>
            </a:endParaRPr>
          </a:p>
        </p:txBody>
      </p:sp>
      <p:sp>
        <p:nvSpPr>
          <p:cNvPr id="83" name="object 83"/>
          <p:cNvSpPr txBox="1"/>
          <p:nvPr/>
        </p:nvSpPr>
        <p:spPr>
          <a:xfrm>
            <a:off x="2245996" y="3052286"/>
            <a:ext cx="328136" cy="541494"/>
          </a:xfrm>
          <a:prstGeom prst="rect">
            <a:avLst/>
          </a:prstGeom>
        </p:spPr>
        <p:txBody>
          <a:bodyPr vert="horz" wrap="square" lIns="0" tIns="48577" rIns="0" bIns="0" rtlCol="0">
            <a:spAutoFit/>
          </a:bodyPr>
          <a:lstStyle/>
          <a:p>
            <a:pPr marL="42863">
              <a:spcBef>
                <a:spcPts val="382"/>
              </a:spcBef>
            </a:pPr>
            <a:r>
              <a:rPr sz="900" spc="-49" dirty="0">
                <a:solidFill>
                  <a:prstClr val="black"/>
                </a:solidFill>
                <a:latin typeface="Arial"/>
                <a:cs typeface="Arial"/>
              </a:rPr>
              <a:t>2014</a:t>
            </a:r>
            <a:endParaRPr sz="900">
              <a:solidFill>
                <a:prstClr val="black"/>
              </a:solidFill>
              <a:latin typeface="Arial"/>
              <a:cs typeface="Arial"/>
            </a:endParaRPr>
          </a:p>
          <a:p>
            <a:pPr marR="3810" algn="ctr">
              <a:spcBef>
                <a:spcPts val="311"/>
              </a:spcBef>
            </a:pPr>
            <a:r>
              <a:rPr sz="900" spc="-45" dirty="0">
                <a:solidFill>
                  <a:prstClr val="black"/>
                </a:solidFill>
                <a:latin typeface="Arial"/>
                <a:cs typeface="Arial"/>
              </a:rPr>
              <a:t>6</a:t>
            </a:r>
            <a:r>
              <a:rPr sz="900" spc="-49" dirty="0">
                <a:solidFill>
                  <a:prstClr val="black"/>
                </a:solidFill>
                <a:latin typeface="Arial"/>
                <a:cs typeface="Arial"/>
              </a:rPr>
              <a:t>8</a:t>
            </a:r>
            <a:r>
              <a:rPr sz="900" spc="-38" dirty="0">
                <a:solidFill>
                  <a:prstClr val="black"/>
                </a:solidFill>
                <a:latin typeface="Arial"/>
                <a:cs typeface="Arial"/>
              </a:rPr>
              <a:t>4.8</a:t>
            </a:r>
            <a:r>
              <a:rPr sz="900" spc="-45" dirty="0">
                <a:solidFill>
                  <a:prstClr val="black"/>
                </a:solidFill>
                <a:latin typeface="Arial"/>
                <a:cs typeface="Arial"/>
              </a:rPr>
              <a:t>9</a:t>
            </a:r>
            <a:endParaRPr sz="900">
              <a:solidFill>
                <a:prstClr val="black"/>
              </a:solidFill>
              <a:latin typeface="Arial"/>
              <a:cs typeface="Arial"/>
            </a:endParaRPr>
          </a:p>
          <a:p>
            <a:pPr marR="4286" algn="ctr">
              <a:spcBef>
                <a:spcPts val="270"/>
              </a:spcBef>
            </a:pPr>
            <a:r>
              <a:rPr sz="900" spc="-49" dirty="0">
                <a:solidFill>
                  <a:prstClr val="black"/>
                </a:solidFill>
                <a:latin typeface="Arial"/>
                <a:cs typeface="Arial"/>
              </a:rPr>
              <a:t>750</a:t>
            </a:r>
            <a:endParaRPr sz="900">
              <a:solidFill>
                <a:prstClr val="black"/>
              </a:solidFill>
              <a:latin typeface="Arial"/>
              <a:cs typeface="Arial"/>
            </a:endParaRPr>
          </a:p>
        </p:txBody>
      </p:sp>
      <p:sp>
        <p:nvSpPr>
          <p:cNvPr id="84" name="object 84"/>
          <p:cNvSpPr txBox="1"/>
          <p:nvPr/>
        </p:nvSpPr>
        <p:spPr>
          <a:xfrm>
            <a:off x="3396997" y="3052286"/>
            <a:ext cx="385286" cy="541494"/>
          </a:xfrm>
          <a:prstGeom prst="rect">
            <a:avLst/>
          </a:prstGeom>
        </p:spPr>
        <p:txBody>
          <a:bodyPr vert="horz" wrap="square" lIns="0" tIns="48577" rIns="0" bIns="0" rtlCol="0">
            <a:spAutoFit/>
          </a:bodyPr>
          <a:lstStyle/>
          <a:p>
            <a:pPr marR="3334" algn="ctr">
              <a:spcBef>
                <a:spcPts val="382"/>
              </a:spcBef>
            </a:pPr>
            <a:r>
              <a:rPr sz="900" spc="-49" dirty="0">
                <a:solidFill>
                  <a:prstClr val="black"/>
                </a:solidFill>
                <a:latin typeface="Arial"/>
                <a:cs typeface="Arial"/>
              </a:rPr>
              <a:t>2015</a:t>
            </a:r>
            <a:endParaRPr sz="900">
              <a:solidFill>
                <a:prstClr val="black"/>
              </a:solidFill>
              <a:latin typeface="Arial"/>
              <a:cs typeface="Arial"/>
            </a:endParaRPr>
          </a:p>
          <a:p>
            <a:pPr marR="3810" algn="ctr">
              <a:spcBef>
                <a:spcPts val="311"/>
              </a:spcBef>
            </a:pPr>
            <a:r>
              <a:rPr sz="900" spc="-45" dirty="0">
                <a:solidFill>
                  <a:prstClr val="black"/>
                </a:solidFill>
                <a:latin typeface="Arial"/>
                <a:cs typeface="Arial"/>
              </a:rPr>
              <a:t>1</a:t>
            </a:r>
            <a:r>
              <a:rPr sz="900" spc="-49" dirty="0">
                <a:solidFill>
                  <a:prstClr val="black"/>
                </a:solidFill>
                <a:latin typeface="Arial"/>
                <a:cs typeface="Arial"/>
              </a:rPr>
              <a:t>0</a:t>
            </a:r>
            <a:r>
              <a:rPr sz="900" spc="-45" dirty="0">
                <a:solidFill>
                  <a:prstClr val="black"/>
                </a:solidFill>
                <a:latin typeface="Arial"/>
                <a:cs typeface="Arial"/>
              </a:rPr>
              <a:t>4</a:t>
            </a:r>
            <a:r>
              <a:rPr sz="900" spc="-49" dirty="0">
                <a:solidFill>
                  <a:prstClr val="black"/>
                </a:solidFill>
                <a:latin typeface="Arial"/>
                <a:cs typeface="Arial"/>
              </a:rPr>
              <a:t>9</a:t>
            </a:r>
            <a:r>
              <a:rPr sz="900" spc="-23" dirty="0">
                <a:solidFill>
                  <a:prstClr val="black"/>
                </a:solidFill>
                <a:latin typeface="Arial"/>
                <a:cs typeface="Arial"/>
              </a:rPr>
              <a:t>.</a:t>
            </a:r>
            <a:r>
              <a:rPr sz="900" spc="-53" dirty="0">
                <a:solidFill>
                  <a:prstClr val="black"/>
                </a:solidFill>
                <a:latin typeface="Arial"/>
                <a:cs typeface="Arial"/>
              </a:rPr>
              <a:t>0</a:t>
            </a:r>
            <a:r>
              <a:rPr sz="900" spc="-45" dirty="0">
                <a:solidFill>
                  <a:prstClr val="black"/>
                </a:solidFill>
                <a:latin typeface="Arial"/>
                <a:cs typeface="Arial"/>
              </a:rPr>
              <a:t>7</a:t>
            </a:r>
            <a:endParaRPr sz="900">
              <a:solidFill>
                <a:prstClr val="black"/>
              </a:solidFill>
              <a:latin typeface="Arial"/>
              <a:cs typeface="Arial"/>
            </a:endParaRPr>
          </a:p>
          <a:p>
            <a:pPr marR="3334" algn="ctr">
              <a:spcBef>
                <a:spcPts val="270"/>
              </a:spcBef>
            </a:pPr>
            <a:r>
              <a:rPr sz="900" spc="-49" dirty="0">
                <a:solidFill>
                  <a:prstClr val="black"/>
                </a:solidFill>
                <a:latin typeface="Arial"/>
                <a:cs typeface="Arial"/>
              </a:rPr>
              <a:t>1000</a:t>
            </a:r>
            <a:endParaRPr sz="900">
              <a:solidFill>
                <a:prstClr val="black"/>
              </a:solidFill>
              <a:latin typeface="Arial"/>
              <a:cs typeface="Arial"/>
            </a:endParaRPr>
          </a:p>
        </p:txBody>
      </p:sp>
      <p:sp>
        <p:nvSpPr>
          <p:cNvPr id="85" name="object 85"/>
          <p:cNvSpPr txBox="1"/>
          <p:nvPr/>
        </p:nvSpPr>
        <p:spPr>
          <a:xfrm>
            <a:off x="4577048" y="3052286"/>
            <a:ext cx="385286" cy="541494"/>
          </a:xfrm>
          <a:prstGeom prst="rect">
            <a:avLst/>
          </a:prstGeom>
        </p:spPr>
        <p:txBody>
          <a:bodyPr vert="horz" wrap="square" lIns="0" tIns="48577" rIns="0" bIns="0" rtlCol="0">
            <a:spAutoFit/>
          </a:bodyPr>
          <a:lstStyle/>
          <a:p>
            <a:pPr marR="3334" algn="ctr">
              <a:spcBef>
                <a:spcPts val="382"/>
              </a:spcBef>
            </a:pPr>
            <a:r>
              <a:rPr sz="900" spc="-49" dirty="0">
                <a:solidFill>
                  <a:prstClr val="black"/>
                </a:solidFill>
                <a:latin typeface="Arial"/>
                <a:cs typeface="Arial"/>
              </a:rPr>
              <a:t>2016</a:t>
            </a:r>
            <a:endParaRPr sz="900">
              <a:solidFill>
                <a:prstClr val="black"/>
              </a:solidFill>
              <a:latin typeface="Arial"/>
              <a:cs typeface="Arial"/>
            </a:endParaRPr>
          </a:p>
          <a:p>
            <a:pPr marR="3810" algn="ctr">
              <a:spcBef>
                <a:spcPts val="311"/>
              </a:spcBef>
            </a:pPr>
            <a:r>
              <a:rPr sz="900" spc="-45" dirty="0">
                <a:solidFill>
                  <a:prstClr val="black"/>
                </a:solidFill>
                <a:latin typeface="Arial"/>
                <a:cs typeface="Arial"/>
              </a:rPr>
              <a:t>1</a:t>
            </a:r>
            <a:r>
              <a:rPr sz="900" spc="-49" dirty="0">
                <a:solidFill>
                  <a:prstClr val="black"/>
                </a:solidFill>
                <a:latin typeface="Arial"/>
                <a:cs typeface="Arial"/>
              </a:rPr>
              <a:t>3</a:t>
            </a:r>
            <a:r>
              <a:rPr sz="900" spc="-45" dirty="0">
                <a:solidFill>
                  <a:prstClr val="black"/>
                </a:solidFill>
                <a:latin typeface="Arial"/>
                <a:cs typeface="Arial"/>
              </a:rPr>
              <a:t>5</a:t>
            </a:r>
            <a:r>
              <a:rPr sz="900" spc="-49" dirty="0">
                <a:solidFill>
                  <a:prstClr val="black"/>
                </a:solidFill>
                <a:latin typeface="Arial"/>
                <a:cs typeface="Arial"/>
              </a:rPr>
              <a:t>2</a:t>
            </a:r>
            <a:r>
              <a:rPr sz="900" spc="-23" dirty="0">
                <a:solidFill>
                  <a:prstClr val="black"/>
                </a:solidFill>
                <a:latin typeface="Arial"/>
                <a:cs typeface="Arial"/>
              </a:rPr>
              <a:t>.</a:t>
            </a:r>
            <a:r>
              <a:rPr sz="900" spc="-53" dirty="0">
                <a:solidFill>
                  <a:prstClr val="black"/>
                </a:solidFill>
                <a:latin typeface="Arial"/>
                <a:cs typeface="Arial"/>
              </a:rPr>
              <a:t>8</a:t>
            </a:r>
            <a:r>
              <a:rPr sz="900" spc="-45" dirty="0">
                <a:solidFill>
                  <a:prstClr val="black"/>
                </a:solidFill>
                <a:latin typeface="Arial"/>
                <a:cs typeface="Arial"/>
              </a:rPr>
              <a:t>8</a:t>
            </a:r>
            <a:endParaRPr sz="900">
              <a:solidFill>
                <a:prstClr val="black"/>
              </a:solidFill>
              <a:latin typeface="Arial"/>
              <a:cs typeface="Arial"/>
            </a:endParaRPr>
          </a:p>
          <a:p>
            <a:pPr marR="3334" algn="ctr">
              <a:spcBef>
                <a:spcPts val="270"/>
              </a:spcBef>
            </a:pPr>
            <a:r>
              <a:rPr sz="900" spc="-49" dirty="0">
                <a:solidFill>
                  <a:prstClr val="black"/>
                </a:solidFill>
                <a:latin typeface="Arial"/>
                <a:cs typeface="Arial"/>
              </a:rPr>
              <a:t>1500</a:t>
            </a:r>
            <a:endParaRPr sz="900">
              <a:solidFill>
                <a:prstClr val="black"/>
              </a:solidFill>
              <a:latin typeface="Arial"/>
              <a:cs typeface="Arial"/>
            </a:endParaRPr>
          </a:p>
        </p:txBody>
      </p:sp>
      <p:sp>
        <p:nvSpPr>
          <p:cNvPr id="86" name="object 86"/>
          <p:cNvSpPr txBox="1"/>
          <p:nvPr/>
        </p:nvSpPr>
        <p:spPr>
          <a:xfrm>
            <a:off x="5757100" y="3052286"/>
            <a:ext cx="385286" cy="541494"/>
          </a:xfrm>
          <a:prstGeom prst="rect">
            <a:avLst/>
          </a:prstGeom>
        </p:spPr>
        <p:txBody>
          <a:bodyPr vert="horz" wrap="square" lIns="0" tIns="48577" rIns="0" bIns="0" rtlCol="0">
            <a:spAutoFit/>
          </a:bodyPr>
          <a:lstStyle/>
          <a:p>
            <a:pPr marR="3334" algn="ctr">
              <a:spcBef>
                <a:spcPts val="382"/>
              </a:spcBef>
            </a:pPr>
            <a:r>
              <a:rPr sz="900" spc="-49" dirty="0">
                <a:solidFill>
                  <a:prstClr val="black"/>
                </a:solidFill>
                <a:latin typeface="Arial"/>
                <a:cs typeface="Arial"/>
              </a:rPr>
              <a:t>2017</a:t>
            </a:r>
            <a:endParaRPr sz="900">
              <a:solidFill>
                <a:prstClr val="black"/>
              </a:solidFill>
              <a:latin typeface="Arial"/>
              <a:cs typeface="Arial"/>
            </a:endParaRPr>
          </a:p>
          <a:p>
            <a:pPr marR="3810" algn="ctr">
              <a:spcBef>
                <a:spcPts val="311"/>
              </a:spcBef>
            </a:pPr>
            <a:r>
              <a:rPr sz="900" spc="-45" dirty="0">
                <a:solidFill>
                  <a:prstClr val="black"/>
                </a:solidFill>
                <a:latin typeface="Arial"/>
                <a:cs typeface="Arial"/>
              </a:rPr>
              <a:t>1</a:t>
            </a:r>
            <a:r>
              <a:rPr sz="900" spc="-49" dirty="0">
                <a:solidFill>
                  <a:prstClr val="black"/>
                </a:solidFill>
                <a:latin typeface="Arial"/>
                <a:cs typeface="Arial"/>
              </a:rPr>
              <a:t>7</a:t>
            </a:r>
            <a:r>
              <a:rPr sz="900" spc="-45" dirty="0">
                <a:solidFill>
                  <a:prstClr val="black"/>
                </a:solidFill>
                <a:latin typeface="Arial"/>
                <a:cs typeface="Arial"/>
              </a:rPr>
              <a:t>8</a:t>
            </a:r>
            <a:r>
              <a:rPr sz="900" spc="-49" dirty="0">
                <a:solidFill>
                  <a:prstClr val="black"/>
                </a:solidFill>
                <a:latin typeface="Arial"/>
                <a:cs typeface="Arial"/>
              </a:rPr>
              <a:t>8</a:t>
            </a:r>
            <a:r>
              <a:rPr sz="900" spc="-23" dirty="0">
                <a:solidFill>
                  <a:prstClr val="black"/>
                </a:solidFill>
                <a:latin typeface="Arial"/>
                <a:cs typeface="Arial"/>
              </a:rPr>
              <a:t>.</a:t>
            </a:r>
            <a:r>
              <a:rPr sz="900" spc="-53" dirty="0">
                <a:solidFill>
                  <a:prstClr val="black"/>
                </a:solidFill>
                <a:latin typeface="Arial"/>
                <a:cs typeface="Arial"/>
              </a:rPr>
              <a:t>0</a:t>
            </a:r>
            <a:r>
              <a:rPr sz="900" spc="-45" dirty="0">
                <a:solidFill>
                  <a:prstClr val="black"/>
                </a:solidFill>
                <a:latin typeface="Arial"/>
                <a:cs typeface="Arial"/>
              </a:rPr>
              <a:t>5</a:t>
            </a:r>
            <a:endParaRPr sz="900">
              <a:solidFill>
                <a:prstClr val="black"/>
              </a:solidFill>
              <a:latin typeface="Arial"/>
              <a:cs typeface="Arial"/>
            </a:endParaRPr>
          </a:p>
          <a:p>
            <a:pPr marR="3334" algn="ctr">
              <a:spcBef>
                <a:spcPts val="270"/>
              </a:spcBef>
            </a:pPr>
            <a:r>
              <a:rPr sz="900" spc="-49" dirty="0">
                <a:solidFill>
                  <a:prstClr val="black"/>
                </a:solidFill>
                <a:latin typeface="Arial"/>
                <a:cs typeface="Arial"/>
              </a:rPr>
              <a:t>1750</a:t>
            </a:r>
            <a:endParaRPr sz="900">
              <a:solidFill>
                <a:prstClr val="black"/>
              </a:solidFill>
              <a:latin typeface="Arial"/>
              <a:cs typeface="Arial"/>
            </a:endParaRPr>
          </a:p>
        </p:txBody>
      </p:sp>
      <p:sp>
        <p:nvSpPr>
          <p:cNvPr id="87" name="object 87"/>
          <p:cNvSpPr txBox="1"/>
          <p:nvPr/>
        </p:nvSpPr>
        <p:spPr>
          <a:xfrm>
            <a:off x="6980968" y="3052286"/>
            <a:ext cx="297656" cy="541494"/>
          </a:xfrm>
          <a:prstGeom prst="rect">
            <a:avLst/>
          </a:prstGeom>
        </p:spPr>
        <p:txBody>
          <a:bodyPr vert="horz" wrap="square" lIns="0" tIns="48577" rIns="0" bIns="0" rtlCol="0">
            <a:spAutoFit/>
          </a:bodyPr>
          <a:lstStyle/>
          <a:p>
            <a:pPr>
              <a:spcBef>
                <a:spcPts val="382"/>
              </a:spcBef>
            </a:pPr>
            <a:r>
              <a:rPr sz="900" spc="-45" dirty="0">
                <a:solidFill>
                  <a:prstClr val="black"/>
                </a:solidFill>
                <a:latin typeface="Arial"/>
                <a:cs typeface="Arial"/>
              </a:rPr>
              <a:t>2</a:t>
            </a:r>
            <a:r>
              <a:rPr sz="900" spc="-49" dirty="0">
                <a:solidFill>
                  <a:prstClr val="black"/>
                </a:solidFill>
                <a:latin typeface="Arial"/>
                <a:cs typeface="Arial"/>
              </a:rPr>
              <a:t>0</a:t>
            </a:r>
            <a:r>
              <a:rPr sz="900" spc="-45" dirty="0">
                <a:solidFill>
                  <a:prstClr val="black"/>
                </a:solidFill>
                <a:latin typeface="Arial"/>
                <a:cs typeface="Arial"/>
              </a:rPr>
              <a:t>1</a:t>
            </a:r>
            <a:r>
              <a:rPr sz="900" spc="-49" dirty="0">
                <a:solidFill>
                  <a:prstClr val="black"/>
                </a:solidFill>
                <a:latin typeface="Arial"/>
                <a:cs typeface="Arial"/>
              </a:rPr>
              <a:t>8</a:t>
            </a:r>
            <a:r>
              <a:rPr sz="900" spc="98" dirty="0">
                <a:solidFill>
                  <a:prstClr val="black"/>
                </a:solidFill>
                <a:latin typeface="Arial"/>
                <a:cs typeface="Arial"/>
              </a:rPr>
              <a:t>*</a:t>
            </a:r>
            <a:endParaRPr sz="900">
              <a:solidFill>
                <a:prstClr val="black"/>
              </a:solidFill>
              <a:latin typeface="Arial"/>
              <a:cs typeface="Arial"/>
            </a:endParaRPr>
          </a:p>
          <a:p>
            <a:pPr marL="13811">
              <a:spcBef>
                <a:spcPts val="311"/>
              </a:spcBef>
            </a:pPr>
            <a:r>
              <a:rPr sz="900" spc="-41" dirty="0">
                <a:solidFill>
                  <a:prstClr val="black"/>
                </a:solidFill>
                <a:latin typeface="Arial"/>
                <a:cs typeface="Arial"/>
              </a:rPr>
              <a:t>433.5</a:t>
            </a:r>
            <a:endParaRPr sz="900">
              <a:solidFill>
                <a:prstClr val="black"/>
              </a:solidFill>
              <a:latin typeface="Arial"/>
              <a:cs typeface="Arial"/>
            </a:endParaRPr>
          </a:p>
          <a:p>
            <a:pPr marL="28099">
              <a:spcBef>
                <a:spcPts val="270"/>
              </a:spcBef>
            </a:pPr>
            <a:r>
              <a:rPr sz="900" spc="-49" dirty="0">
                <a:solidFill>
                  <a:prstClr val="black"/>
                </a:solidFill>
                <a:latin typeface="Arial"/>
                <a:cs typeface="Arial"/>
              </a:rPr>
              <a:t>2000</a:t>
            </a:r>
            <a:endParaRPr sz="900">
              <a:solidFill>
                <a:prstClr val="black"/>
              </a:solidFill>
              <a:latin typeface="Arial"/>
              <a:cs typeface="Arial"/>
            </a:endParaRPr>
          </a:p>
        </p:txBody>
      </p:sp>
      <p:sp>
        <p:nvSpPr>
          <p:cNvPr id="88" name="object 88"/>
          <p:cNvSpPr txBox="1"/>
          <p:nvPr/>
        </p:nvSpPr>
        <p:spPr>
          <a:xfrm>
            <a:off x="1393984" y="1207770"/>
            <a:ext cx="405289" cy="2402581"/>
          </a:xfrm>
          <a:prstGeom prst="rect">
            <a:avLst/>
          </a:prstGeom>
        </p:spPr>
        <p:txBody>
          <a:bodyPr vert="horz" wrap="square" lIns="0" tIns="9525" rIns="0" bIns="0" rtlCol="0">
            <a:spAutoFit/>
          </a:bodyPr>
          <a:lstStyle/>
          <a:p>
            <a:pPr algn="ctr">
              <a:spcBef>
                <a:spcPts val="75"/>
              </a:spcBef>
            </a:pPr>
            <a:r>
              <a:rPr sz="900" spc="-49" dirty="0">
                <a:solidFill>
                  <a:prstClr val="black"/>
                </a:solidFill>
                <a:latin typeface="Arial"/>
                <a:cs typeface="Arial"/>
              </a:rPr>
              <a:t>2400</a:t>
            </a:r>
            <a:endParaRPr sz="900">
              <a:solidFill>
                <a:prstClr val="black"/>
              </a:solidFill>
              <a:latin typeface="Arial"/>
              <a:cs typeface="Arial"/>
            </a:endParaRPr>
          </a:p>
          <a:p>
            <a:pPr>
              <a:spcBef>
                <a:spcPts val="19"/>
              </a:spcBef>
            </a:pPr>
            <a:endParaRPr sz="1088">
              <a:solidFill>
                <a:prstClr val="black"/>
              </a:solidFill>
              <a:latin typeface="Times New Roman"/>
              <a:cs typeface="Times New Roman"/>
            </a:endParaRPr>
          </a:p>
          <a:p>
            <a:pPr algn="ctr">
              <a:spcBef>
                <a:spcPts val="4"/>
              </a:spcBef>
            </a:pPr>
            <a:r>
              <a:rPr sz="900" spc="-49" dirty="0">
                <a:solidFill>
                  <a:prstClr val="black"/>
                </a:solidFill>
                <a:latin typeface="Arial"/>
                <a:cs typeface="Arial"/>
              </a:rPr>
              <a:t>2000</a:t>
            </a:r>
            <a:endParaRPr sz="900">
              <a:solidFill>
                <a:prstClr val="black"/>
              </a:solidFill>
              <a:latin typeface="Arial"/>
              <a:cs typeface="Arial"/>
            </a:endParaRPr>
          </a:p>
          <a:p>
            <a:pPr>
              <a:spcBef>
                <a:spcPts val="19"/>
              </a:spcBef>
            </a:pPr>
            <a:endParaRPr sz="1088">
              <a:solidFill>
                <a:prstClr val="black"/>
              </a:solidFill>
              <a:latin typeface="Times New Roman"/>
              <a:cs typeface="Times New Roman"/>
            </a:endParaRPr>
          </a:p>
          <a:p>
            <a:pPr algn="ctr">
              <a:spcBef>
                <a:spcPts val="4"/>
              </a:spcBef>
            </a:pPr>
            <a:r>
              <a:rPr sz="900" spc="-49" dirty="0">
                <a:solidFill>
                  <a:prstClr val="black"/>
                </a:solidFill>
                <a:latin typeface="Arial"/>
                <a:cs typeface="Arial"/>
              </a:rPr>
              <a:t>1600</a:t>
            </a:r>
            <a:endParaRPr sz="900">
              <a:solidFill>
                <a:prstClr val="black"/>
              </a:solidFill>
              <a:latin typeface="Arial"/>
              <a:cs typeface="Arial"/>
            </a:endParaRPr>
          </a:p>
          <a:p>
            <a:pPr>
              <a:spcBef>
                <a:spcPts val="23"/>
              </a:spcBef>
            </a:pPr>
            <a:endParaRPr sz="1088">
              <a:solidFill>
                <a:prstClr val="black"/>
              </a:solidFill>
              <a:latin typeface="Times New Roman"/>
              <a:cs typeface="Times New Roman"/>
            </a:endParaRPr>
          </a:p>
          <a:p>
            <a:pPr algn="ctr"/>
            <a:r>
              <a:rPr sz="900" spc="-49" dirty="0">
                <a:solidFill>
                  <a:prstClr val="black"/>
                </a:solidFill>
                <a:latin typeface="Arial"/>
                <a:cs typeface="Arial"/>
              </a:rPr>
              <a:t>1200</a:t>
            </a:r>
            <a:endParaRPr sz="900">
              <a:solidFill>
                <a:prstClr val="black"/>
              </a:solidFill>
              <a:latin typeface="Arial"/>
              <a:cs typeface="Arial"/>
            </a:endParaRPr>
          </a:p>
          <a:p>
            <a:pPr>
              <a:spcBef>
                <a:spcPts val="23"/>
              </a:spcBef>
            </a:pPr>
            <a:endParaRPr sz="1088">
              <a:solidFill>
                <a:prstClr val="black"/>
              </a:solidFill>
              <a:latin typeface="Times New Roman"/>
              <a:cs typeface="Times New Roman"/>
            </a:endParaRPr>
          </a:p>
          <a:p>
            <a:pPr marL="51435" algn="ctr"/>
            <a:r>
              <a:rPr sz="900" spc="-49" dirty="0">
                <a:solidFill>
                  <a:prstClr val="black"/>
                </a:solidFill>
                <a:latin typeface="Arial"/>
                <a:cs typeface="Arial"/>
              </a:rPr>
              <a:t>800</a:t>
            </a:r>
            <a:endParaRPr sz="900">
              <a:solidFill>
                <a:prstClr val="black"/>
              </a:solidFill>
              <a:latin typeface="Arial"/>
              <a:cs typeface="Arial"/>
            </a:endParaRPr>
          </a:p>
          <a:p>
            <a:pPr>
              <a:spcBef>
                <a:spcPts val="23"/>
              </a:spcBef>
            </a:pPr>
            <a:endParaRPr sz="1088">
              <a:solidFill>
                <a:prstClr val="black"/>
              </a:solidFill>
              <a:latin typeface="Times New Roman"/>
              <a:cs typeface="Times New Roman"/>
            </a:endParaRPr>
          </a:p>
          <a:p>
            <a:pPr marL="51435" algn="ctr"/>
            <a:r>
              <a:rPr sz="900" spc="-49" dirty="0">
                <a:solidFill>
                  <a:prstClr val="black"/>
                </a:solidFill>
                <a:latin typeface="Arial"/>
                <a:cs typeface="Arial"/>
              </a:rPr>
              <a:t>400</a:t>
            </a:r>
            <a:endParaRPr sz="900">
              <a:solidFill>
                <a:prstClr val="black"/>
              </a:solidFill>
              <a:latin typeface="Arial"/>
              <a:cs typeface="Arial"/>
            </a:endParaRPr>
          </a:p>
          <a:p>
            <a:pPr>
              <a:spcBef>
                <a:spcPts val="23"/>
              </a:spcBef>
            </a:pPr>
            <a:endParaRPr sz="1088">
              <a:solidFill>
                <a:prstClr val="black"/>
              </a:solidFill>
              <a:latin typeface="Times New Roman"/>
              <a:cs typeface="Times New Roman"/>
            </a:endParaRPr>
          </a:p>
          <a:p>
            <a:pPr marL="257175"/>
            <a:r>
              <a:rPr sz="900" spc="-45" dirty="0">
                <a:solidFill>
                  <a:prstClr val="black"/>
                </a:solidFill>
                <a:latin typeface="Arial"/>
                <a:cs typeface="Arial"/>
              </a:rPr>
              <a:t>0</a:t>
            </a:r>
            <a:endParaRPr sz="900">
              <a:solidFill>
                <a:prstClr val="black"/>
              </a:solidFill>
              <a:latin typeface="Arial"/>
              <a:cs typeface="Arial"/>
            </a:endParaRPr>
          </a:p>
          <a:p>
            <a:pPr marR="3810">
              <a:lnSpc>
                <a:spcPct val="125000"/>
              </a:lnSpc>
              <a:spcBef>
                <a:spcPts val="735"/>
              </a:spcBef>
            </a:pPr>
            <a:r>
              <a:rPr sz="900" spc="-64" dirty="0">
                <a:solidFill>
                  <a:prstClr val="black"/>
                </a:solidFill>
                <a:latin typeface="Arial"/>
                <a:cs typeface="Arial"/>
              </a:rPr>
              <a:t>Realis</a:t>
            </a:r>
            <a:r>
              <a:rPr sz="900" spc="-86" dirty="0">
                <a:solidFill>
                  <a:prstClr val="black"/>
                </a:solidFill>
                <a:latin typeface="Arial"/>
                <a:cs typeface="Arial"/>
              </a:rPr>
              <a:t>a</a:t>
            </a:r>
            <a:r>
              <a:rPr sz="900" spc="-45" dirty="0">
                <a:solidFill>
                  <a:prstClr val="black"/>
                </a:solidFill>
                <a:latin typeface="Arial"/>
                <a:cs typeface="Arial"/>
              </a:rPr>
              <a:t>si  Target</a:t>
            </a:r>
            <a:endParaRPr sz="900">
              <a:solidFill>
                <a:prstClr val="black"/>
              </a:solidFill>
              <a:latin typeface="Arial"/>
              <a:cs typeface="Arial"/>
            </a:endParaRPr>
          </a:p>
        </p:txBody>
      </p:sp>
      <p:sp>
        <p:nvSpPr>
          <p:cNvPr id="89" name="object 89"/>
          <p:cNvSpPr txBox="1"/>
          <p:nvPr/>
        </p:nvSpPr>
        <p:spPr>
          <a:xfrm>
            <a:off x="1239964" y="1948433"/>
            <a:ext cx="141064" cy="496253"/>
          </a:xfrm>
          <a:prstGeom prst="rect">
            <a:avLst/>
          </a:prstGeom>
        </p:spPr>
        <p:txBody>
          <a:bodyPr vert="vert270" wrap="square" lIns="0" tIns="0" rIns="0" bIns="0" rtlCol="0">
            <a:spAutoFit/>
          </a:bodyPr>
          <a:lstStyle/>
          <a:p>
            <a:pPr marL="9525">
              <a:lnSpc>
                <a:spcPts val="1069"/>
              </a:lnSpc>
            </a:pPr>
            <a:r>
              <a:rPr sz="1050" spc="-146" dirty="0">
                <a:solidFill>
                  <a:prstClr val="black"/>
                </a:solidFill>
                <a:latin typeface="Arial"/>
                <a:cs typeface="Arial"/>
              </a:rPr>
              <a:t>USD</a:t>
            </a:r>
            <a:r>
              <a:rPr sz="1050" spc="-94" dirty="0">
                <a:solidFill>
                  <a:prstClr val="black"/>
                </a:solidFill>
                <a:latin typeface="Arial"/>
                <a:cs typeface="Arial"/>
              </a:rPr>
              <a:t> </a:t>
            </a:r>
            <a:r>
              <a:rPr sz="1050" spc="-68" dirty="0">
                <a:solidFill>
                  <a:prstClr val="black"/>
                </a:solidFill>
                <a:latin typeface="Arial"/>
                <a:cs typeface="Arial"/>
              </a:rPr>
              <a:t>Juta</a:t>
            </a:r>
            <a:endParaRPr sz="1050">
              <a:solidFill>
                <a:prstClr val="black"/>
              </a:solidFill>
              <a:latin typeface="Arial"/>
              <a:cs typeface="Arial"/>
            </a:endParaRPr>
          </a:p>
        </p:txBody>
      </p:sp>
      <p:sp>
        <p:nvSpPr>
          <p:cNvPr id="90" name="object 90"/>
          <p:cNvSpPr/>
          <p:nvPr/>
        </p:nvSpPr>
        <p:spPr>
          <a:xfrm>
            <a:off x="1102995" y="1180718"/>
            <a:ext cx="6716554" cy="2482691"/>
          </a:xfrm>
          <a:custGeom>
            <a:avLst/>
            <a:gdLst/>
            <a:ahLst/>
            <a:cxnLst/>
            <a:rect l="l" t="t" r="r" b="b"/>
            <a:pathLst>
              <a:path w="8955405" h="3310254">
                <a:moveTo>
                  <a:pt x="0" y="3310128"/>
                </a:moveTo>
                <a:lnTo>
                  <a:pt x="8955024" y="3310128"/>
                </a:lnTo>
                <a:lnTo>
                  <a:pt x="8955024" y="0"/>
                </a:lnTo>
                <a:lnTo>
                  <a:pt x="0" y="0"/>
                </a:lnTo>
                <a:lnTo>
                  <a:pt x="0" y="3310128"/>
                </a:lnTo>
                <a:close/>
              </a:path>
            </a:pathLst>
          </a:custGeom>
          <a:ln w="6096">
            <a:solidFill>
              <a:srgbClr val="006FC0"/>
            </a:solidFill>
          </a:ln>
        </p:spPr>
        <p:txBody>
          <a:bodyPr wrap="square" lIns="0" tIns="0" rIns="0" bIns="0" rtlCol="0"/>
          <a:lstStyle/>
          <a:p>
            <a:endParaRPr sz="1050">
              <a:solidFill>
                <a:prstClr val="black"/>
              </a:solidFill>
            </a:endParaRPr>
          </a:p>
        </p:txBody>
      </p:sp>
      <p:sp>
        <p:nvSpPr>
          <p:cNvPr id="91" name="object 91"/>
          <p:cNvSpPr txBox="1"/>
          <p:nvPr/>
        </p:nvSpPr>
        <p:spPr>
          <a:xfrm>
            <a:off x="1157288" y="3737228"/>
            <a:ext cx="1111091" cy="136576"/>
          </a:xfrm>
          <a:prstGeom prst="rect">
            <a:avLst/>
          </a:prstGeom>
        </p:spPr>
        <p:txBody>
          <a:bodyPr vert="horz" wrap="square" lIns="0" tIns="9525" rIns="0" bIns="0" rtlCol="0">
            <a:spAutoFit/>
          </a:bodyPr>
          <a:lstStyle/>
          <a:p>
            <a:pPr marL="9525">
              <a:spcBef>
                <a:spcPts val="75"/>
              </a:spcBef>
            </a:pPr>
            <a:r>
              <a:rPr sz="825" dirty="0">
                <a:solidFill>
                  <a:prstClr val="black"/>
                </a:solidFill>
                <a:latin typeface="Arial"/>
                <a:cs typeface="Arial"/>
              </a:rPr>
              <a:t>*) Januari – </a:t>
            </a:r>
            <a:r>
              <a:rPr sz="825" spc="-4" dirty="0">
                <a:solidFill>
                  <a:prstClr val="black"/>
                </a:solidFill>
                <a:latin typeface="Arial"/>
                <a:cs typeface="Arial"/>
              </a:rPr>
              <a:t>Maret</a:t>
            </a:r>
            <a:r>
              <a:rPr sz="825" spc="-90" dirty="0">
                <a:solidFill>
                  <a:prstClr val="black"/>
                </a:solidFill>
                <a:latin typeface="Arial"/>
                <a:cs typeface="Arial"/>
              </a:rPr>
              <a:t> </a:t>
            </a:r>
            <a:r>
              <a:rPr sz="825" dirty="0">
                <a:solidFill>
                  <a:prstClr val="black"/>
                </a:solidFill>
                <a:latin typeface="Arial"/>
                <a:cs typeface="Arial"/>
              </a:rPr>
              <a:t>2018</a:t>
            </a:r>
            <a:endParaRPr sz="825">
              <a:solidFill>
                <a:prstClr val="black"/>
              </a:solidFill>
              <a:latin typeface="Arial"/>
              <a:cs typeface="Arial"/>
            </a:endParaRPr>
          </a:p>
        </p:txBody>
      </p:sp>
      <p:sp>
        <p:nvSpPr>
          <p:cNvPr id="92" name="object 92"/>
          <p:cNvSpPr txBox="1"/>
          <p:nvPr/>
        </p:nvSpPr>
        <p:spPr>
          <a:xfrm>
            <a:off x="767944" y="4109161"/>
            <a:ext cx="7384256" cy="627864"/>
          </a:xfrm>
          <a:prstGeom prst="rect">
            <a:avLst/>
          </a:prstGeom>
        </p:spPr>
        <p:txBody>
          <a:bodyPr vert="horz" wrap="square" lIns="0" tIns="9525" rIns="0" bIns="0" rtlCol="0">
            <a:spAutoFit/>
          </a:bodyPr>
          <a:lstStyle/>
          <a:p>
            <a:pPr algn="ctr">
              <a:lnSpc>
                <a:spcPts val="2149"/>
              </a:lnSpc>
              <a:spcBef>
                <a:spcPts val="75"/>
              </a:spcBef>
            </a:pPr>
            <a:r>
              <a:rPr sz="1800" b="1" spc="-4" dirty="0">
                <a:solidFill>
                  <a:srgbClr val="2D75B6"/>
                </a:solidFill>
                <a:latin typeface="Arial"/>
                <a:cs typeface="Arial"/>
              </a:rPr>
              <a:t>Sampai kuartal </a:t>
            </a:r>
            <a:r>
              <a:rPr sz="1800" b="1" dirty="0">
                <a:solidFill>
                  <a:srgbClr val="2D75B6"/>
                </a:solidFill>
                <a:latin typeface="Arial"/>
                <a:cs typeface="Arial"/>
              </a:rPr>
              <a:t>I </a:t>
            </a:r>
            <a:r>
              <a:rPr sz="1800" b="1" spc="-4" dirty="0">
                <a:solidFill>
                  <a:srgbClr val="2D75B6"/>
                </a:solidFill>
                <a:latin typeface="Arial"/>
                <a:cs typeface="Arial"/>
              </a:rPr>
              <a:t>tahun 2018</a:t>
            </a:r>
            <a:r>
              <a:rPr sz="1500" spc="-4" dirty="0">
                <a:solidFill>
                  <a:prstClr val="black"/>
                </a:solidFill>
                <a:latin typeface="Arial"/>
                <a:cs typeface="Arial"/>
              </a:rPr>
              <a:t>, </a:t>
            </a:r>
            <a:r>
              <a:rPr sz="1500" dirty="0">
                <a:solidFill>
                  <a:prstClr val="black"/>
                </a:solidFill>
                <a:latin typeface="Arial"/>
                <a:cs typeface="Arial"/>
              </a:rPr>
              <a:t>nilai realisasi investasi pariwisata sudah</a:t>
            </a:r>
            <a:r>
              <a:rPr sz="1500" spc="4" dirty="0">
                <a:solidFill>
                  <a:prstClr val="black"/>
                </a:solidFill>
                <a:latin typeface="Arial"/>
                <a:cs typeface="Arial"/>
              </a:rPr>
              <a:t> </a:t>
            </a:r>
            <a:r>
              <a:rPr sz="1500" dirty="0">
                <a:solidFill>
                  <a:prstClr val="black"/>
                </a:solidFill>
                <a:latin typeface="Arial"/>
                <a:cs typeface="Arial"/>
              </a:rPr>
              <a:t>mencapai</a:t>
            </a:r>
            <a:endParaRPr sz="1500">
              <a:solidFill>
                <a:prstClr val="black"/>
              </a:solidFill>
              <a:latin typeface="Arial"/>
              <a:cs typeface="Arial"/>
            </a:endParaRPr>
          </a:p>
          <a:p>
            <a:pPr algn="ctr">
              <a:lnSpc>
                <a:spcPts val="2869"/>
              </a:lnSpc>
            </a:pPr>
            <a:r>
              <a:rPr sz="2400" b="1" spc="-4" dirty="0">
                <a:solidFill>
                  <a:srgbClr val="006FC0"/>
                </a:solidFill>
                <a:latin typeface="Arial"/>
                <a:cs typeface="Arial"/>
              </a:rPr>
              <a:t>21,67%</a:t>
            </a:r>
            <a:r>
              <a:rPr sz="2400" b="1" spc="-356" dirty="0">
                <a:solidFill>
                  <a:srgbClr val="006FC0"/>
                </a:solidFill>
                <a:latin typeface="Arial"/>
                <a:cs typeface="Arial"/>
              </a:rPr>
              <a:t> </a:t>
            </a:r>
            <a:r>
              <a:rPr sz="1500" dirty="0">
                <a:solidFill>
                  <a:prstClr val="black"/>
                </a:solidFill>
                <a:latin typeface="Arial"/>
                <a:cs typeface="Arial"/>
              </a:rPr>
              <a:t>dari target capaian realisasi investasi tahun 2018</a:t>
            </a:r>
            <a:endParaRPr sz="1500">
              <a:solidFill>
                <a:prstClr val="black"/>
              </a:solidFill>
              <a:latin typeface="Arial"/>
              <a:cs typeface="Arial"/>
            </a:endParaRPr>
          </a:p>
        </p:txBody>
      </p:sp>
      <p:sp>
        <p:nvSpPr>
          <p:cNvPr id="93" name="object 93"/>
          <p:cNvSpPr txBox="1">
            <a:spLocks noGrp="1"/>
          </p:cNvSpPr>
          <p:nvPr>
            <p:ph type="title"/>
          </p:nvPr>
        </p:nvSpPr>
        <p:spPr>
          <a:xfrm>
            <a:off x="214594" y="163845"/>
            <a:ext cx="7957806" cy="239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9049" rIns="0" bIns="0" numCol="1" rtlCol="0" anchor="ctr" anchorCtr="0" compatLnSpc="1">
            <a:prstTxWarp prst="textNoShape">
              <a:avLst/>
            </a:prstTxWarp>
            <a:spAutoFit/>
          </a:bodyPr>
          <a:lstStyle/>
          <a:p>
            <a:pPr marL="9525">
              <a:lnSpc>
                <a:spcPct val="100000"/>
              </a:lnSpc>
              <a:spcBef>
                <a:spcPts val="71"/>
              </a:spcBef>
            </a:pPr>
            <a:r>
              <a:rPr sz="1500" b="1" spc="-153" dirty="0">
                <a:solidFill>
                  <a:schemeClr val="bg1"/>
                </a:solidFill>
                <a:cs typeface="Arial"/>
              </a:rPr>
              <a:t>PERBANDINGAN TARGET DAN REALISASI  INVESTASI PARIWISATA</a:t>
            </a:r>
            <a:r>
              <a:rPr lang="en-US" sz="1500" b="1" spc="-153" dirty="0">
                <a:solidFill>
                  <a:schemeClr val="bg1"/>
                </a:solidFill>
                <a:cs typeface="Arial"/>
              </a:rPr>
              <a:t> </a:t>
            </a:r>
            <a:r>
              <a:rPr sz="1500" b="1" spc="-153" dirty="0">
                <a:solidFill>
                  <a:schemeClr val="bg1"/>
                </a:solidFill>
                <a:cs typeface="Arial"/>
              </a:rPr>
              <a:t>2014 – 2018*</a:t>
            </a:r>
          </a:p>
        </p:txBody>
      </p:sp>
      <p:sp>
        <p:nvSpPr>
          <p:cNvPr id="2" name="Slide Number Placeholder 1"/>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5966014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p>
        </p:txBody>
      </p:sp>
      <p:sp>
        <p:nvSpPr>
          <p:cNvPr id="114689" name="Rectangle 1"/>
          <p:cNvSpPr>
            <a:spLocks noChangeArrowheads="1"/>
          </p:cNvSpPr>
          <p:nvPr/>
        </p:nvSpPr>
        <p:spPr bwMode="auto">
          <a:xfrm>
            <a:off x="143509" y="4371950"/>
            <a:ext cx="8856982" cy="43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50" tIns="30747" rIns="61450" bIns="30747">
            <a:spAutoFit/>
          </a:bodyPr>
          <a:lstStyle/>
          <a:p>
            <a:pPr algn="just"/>
            <a:r>
              <a:rPr lang="en-GB" sz="2400" b="1" kern="0" dirty="0">
                <a:solidFill>
                  <a:prstClr val="black"/>
                </a:solidFill>
              </a:rPr>
              <a:t>D. </a:t>
            </a:r>
            <a:r>
              <a:rPr lang="en-GB" sz="2400" b="1" kern="0" dirty="0" err="1">
                <a:solidFill>
                  <a:prstClr val="black"/>
                </a:solidFill>
              </a:rPr>
              <a:t>Strategi</a:t>
            </a:r>
            <a:r>
              <a:rPr lang="en-GB" sz="2400" b="1" kern="0" dirty="0">
                <a:solidFill>
                  <a:prstClr val="black"/>
                </a:solidFill>
              </a:rPr>
              <a:t> </a:t>
            </a:r>
            <a:r>
              <a:rPr lang="en-GB" sz="2400" b="1" kern="0" dirty="0" err="1">
                <a:solidFill>
                  <a:prstClr val="black"/>
                </a:solidFill>
              </a:rPr>
              <a:t>Pengembangan</a:t>
            </a:r>
            <a:r>
              <a:rPr lang="en-GB" sz="2400" b="1" kern="0" dirty="0">
                <a:solidFill>
                  <a:prstClr val="black"/>
                </a:solidFill>
              </a:rPr>
              <a:t> </a:t>
            </a:r>
            <a:r>
              <a:rPr lang="en-GB" sz="2400" b="1" kern="0" dirty="0" err="1">
                <a:solidFill>
                  <a:prstClr val="black"/>
                </a:solidFill>
              </a:rPr>
              <a:t>Industri</a:t>
            </a:r>
            <a:r>
              <a:rPr lang="en-GB" sz="2400" b="1" kern="0" dirty="0">
                <a:solidFill>
                  <a:prstClr val="black"/>
                </a:solidFill>
              </a:rPr>
              <a:t> dan </a:t>
            </a:r>
            <a:r>
              <a:rPr lang="en-GB" sz="2400" b="1" kern="0" dirty="0" err="1">
                <a:solidFill>
                  <a:prstClr val="black"/>
                </a:solidFill>
              </a:rPr>
              <a:t>Kelembagaan</a:t>
            </a:r>
            <a:r>
              <a:rPr lang="en-GB" sz="2400" b="1" kern="0" dirty="0">
                <a:solidFill>
                  <a:prstClr val="black"/>
                </a:solidFill>
              </a:rPr>
              <a:t>  </a:t>
            </a:r>
            <a:endParaRPr lang="id-ID" sz="2400" b="1" kern="0" dirty="0">
              <a:solidFill>
                <a:srgbClr val="FF0000"/>
              </a:solidFill>
            </a:endParaRPr>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extLst>
      <p:ext uri="{BB962C8B-B14F-4D97-AF65-F5344CB8AC3E}">
        <p14:creationId xmlns:p14="http://schemas.microsoft.com/office/powerpoint/2010/main" val="28203842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 y="-236562"/>
            <a:ext cx="8316353" cy="994172"/>
          </a:xfrm>
        </p:spPr>
        <p:txBody>
          <a:bodyPr>
            <a:noAutofit/>
          </a:bodyPr>
          <a:lstStyle/>
          <a:p>
            <a:r>
              <a:rPr lang="it-IT" sz="1800" b="1" dirty="0">
                <a:solidFill>
                  <a:schemeClr val="bg1"/>
                </a:solidFill>
              </a:rPr>
              <a:t>Strategi Pengembangan Industri dan Kelembagaan Pariwisata</a:t>
            </a:r>
            <a:endParaRPr lang="en-US" sz="1800" b="1" dirty="0">
              <a:solidFill>
                <a:schemeClr val="bg1"/>
              </a:solidFill>
            </a:endParaRPr>
          </a:p>
        </p:txBody>
      </p:sp>
      <p:sp>
        <p:nvSpPr>
          <p:cNvPr id="7" name="Rounded Rectangle 6"/>
          <p:cNvSpPr>
            <a:spLocks noChangeArrowheads="1"/>
          </p:cNvSpPr>
          <p:nvPr/>
        </p:nvSpPr>
        <p:spPr bwMode="auto">
          <a:xfrm>
            <a:off x="179514" y="4095506"/>
            <a:ext cx="2016124" cy="357188"/>
          </a:xfrm>
          <a:prstGeom prst="roundRect">
            <a:avLst>
              <a:gd name="adj" fmla="val 16667"/>
            </a:avLst>
          </a:prstGeom>
          <a:solidFill>
            <a:srgbClr val="0D79CA"/>
          </a:solidFill>
          <a:ln w="9525">
            <a:solidFill>
              <a:srgbClr val="000000"/>
            </a:solidFill>
            <a:round/>
            <a:headEnd/>
            <a:tailEnd/>
          </a:ln>
          <a:effectLst>
            <a:outerShdw blurRad="57150" dist="38100" dir="5400000" algn="ctr" rotWithShape="0">
              <a:srgbClr val="131C42">
                <a:alpha val="48000"/>
              </a:srgbClr>
            </a:outerShdw>
          </a:effectLst>
        </p:spPr>
        <p:txBody>
          <a:bodyPr lIns="73653" tIns="36826" rIns="73653" bIns="36826" anchor="ctr"/>
          <a:lstStyle/>
          <a:p>
            <a:pPr algn="ctr" defTabSz="685800">
              <a:defRPr/>
            </a:pPr>
            <a:endParaRPr lang="en-US" sz="1350" kern="0">
              <a:solidFill>
                <a:sysClr val="window" lastClr="FFFFFF"/>
              </a:solidFill>
            </a:endParaRPr>
          </a:p>
        </p:txBody>
      </p:sp>
      <p:sp>
        <p:nvSpPr>
          <p:cNvPr id="8" name="Rounded Rectangle 7"/>
          <p:cNvSpPr>
            <a:spLocks noChangeArrowheads="1"/>
          </p:cNvSpPr>
          <p:nvPr/>
        </p:nvSpPr>
        <p:spPr bwMode="auto">
          <a:xfrm>
            <a:off x="250952" y="1191844"/>
            <a:ext cx="1944687" cy="378619"/>
          </a:xfrm>
          <a:prstGeom prst="roundRect">
            <a:avLst>
              <a:gd name="adj" fmla="val 16667"/>
            </a:avLst>
          </a:prstGeom>
          <a:solidFill>
            <a:srgbClr val="568D11"/>
          </a:solidFill>
          <a:ln w="9525">
            <a:solidFill>
              <a:srgbClr val="000000"/>
            </a:solidFill>
            <a:round/>
            <a:headEnd/>
            <a:tailEnd/>
          </a:ln>
          <a:effectLst>
            <a:outerShdw blurRad="57150" dist="38100" dir="5400000" algn="ctr" rotWithShape="0">
              <a:srgbClr val="131C42">
                <a:alpha val="48000"/>
              </a:srgbClr>
            </a:outerShdw>
          </a:effectLst>
        </p:spPr>
        <p:txBody>
          <a:bodyPr lIns="73653" tIns="36826" rIns="73653" bIns="36826" anchor="ctr"/>
          <a:lstStyle/>
          <a:p>
            <a:pPr algn="ctr" defTabSz="685800">
              <a:defRPr/>
            </a:pPr>
            <a:endParaRPr lang="en-US" sz="1350" kern="0">
              <a:solidFill>
                <a:sysClr val="window" lastClr="FFFFFF"/>
              </a:solidFill>
            </a:endParaRPr>
          </a:p>
        </p:txBody>
      </p:sp>
      <p:sp>
        <p:nvSpPr>
          <p:cNvPr id="9" name="Rounded Rectangle 8"/>
          <p:cNvSpPr>
            <a:spLocks noChangeArrowheads="1"/>
          </p:cNvSpPr>
          <p:nvPr/>
        </p:nvSpPr>
        <p:spPr bwMode="auto">
          <a:xfrm>
            <a:off x="179514" y="2612938"/>
            <a:ext cx="2016124" cy="432197"/>
          </a:xfrm>
          <a:prstGeom prst="roundRect">
            <a:avLst>
              <a:gd name="adj" fmla="val 16667"/>
            </a:avLst>
          </a:prstGeom>
          <a:solidFill>
            <a:srgbClr val="404040"/>
          </a:solidFill>
          <a:ln w="9525">
            <a:solidFill>
              <a:srgbClr val="000000"/>
            </a:solidFill>
            <a:round/>
            <a:headEnd/>
            <a:tailEnd/>
          </a:ln>
          <a:effectLst>
            <a:outerShdw blurRad="57150" dist="38100" dir="5400000" algn="ctr" rotWithShape="0">
              <a:srgbClr val="131C42">
                <a:alpha val="48000"/>
              </a:srgbClr>
            </a:outerShdw>
          </a:effectLst>
        </p:spPr>
        <p:txBody>
          <a:bodyPr lIns="73653" tIns="36826" rIns="73653" bIns="36826" anchor="ctr"/>
          <a:lstStyle/>
          <a:p>
            <a:pPr algn="ctr" defTabSz="685800">
              <a:defRPr/>
            </a:pPr>
            <a:endParaRPr lang="en-US" sz="1350" kern="0">
              <a:solidFill>
                <a:sysClr val="window" lastClr="FFFFFF"/>
              </a:solidFill>
            </a:endParaRPr>
          </a:p>
        </p:txBody>
      </p:sp>
      <p:sp>
        <p:nvSpPr>
          <p:cNvPr id="10" name="TextBox 7"/>
          <p:cNvSpPr txBox="1">
            <a:spLocks noChangeArrowheads="1"/>
          </p:cNvSpPr>
          <p:nvPr/>
        </p:nvSpPr>
        <p:spPr bwMode="auto">
          <a:xfrm>
            <a:off x="395414" y="1216847"/>
            <a:ext cx="1655763" cy="316745"/>
          </a:xfrm>
          <a:prstGeom prst="rect">
            <a:avLst/>
          </a:prstGeom>
          <a:solidFill>
            <a:srgbClr val="568D1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defRPr/>
            </a:pPr>
            <a:r>
              <a:rPr lang="en-US" sz="1575" b="1" kern="0" dirty="0">
                <a:solidFill>
                  <a:sysClr val="window" lastClr="FFFFFF"/>
                </a:solidFill>
              </a:rPr>
              <a:t>SDM </a:t>
            </a:r>
          </a:p>
        </p:txBody>
      </p:sp>
      <p:sp>
        <p:nvSpPr>
          <p:cNvPr id="11" name="TextBox 8"/>
          <p:cNvSpPr txBox="1">
            <a:spLocks noChangeArrowheads="1"/>
          </p:cNvSpPr>
          <p:nvPr/>
        </p:nvSpPr>
        <p:spPr bwMode="auto">
          <a:xfrm>
            <a:off x="250952" y="2658182"/>
            <a:ext cx="1944687" cy="3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defRPr/>
            </a:pPr>
            <a:r>
              <a:rPr lang="en-US" sz="1575" b="1" kern="0">
                <a:solidFill>
                  <a:sysClr val="window" lastClr="FFFFFF"/>
                </a:solidFill>
              </a:rPr>
              <a:t>MASYARAKAT</a:t>
            </a:r>
          </a:p>
        </p:txBody>
      </p:sp>
      <p:sp>
        <p:nvSpPr>
          <p:cNvPr id="12" name="TextBox 9"/>
          <p:cNvSpPr txBox="1">
            <a:spLocks noChangeArrowheads="1"/>
          </p:cNvSpPr>
          <p:nvPr/>
        </p:nvSpPr>
        <p:spPr bwMode="auto">
          <a:xfrm>
            <a:off x="395412" y="4073594"/>
            <a:ext cx="1657350" cy="3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a:defRPr/>
            </a:pPr>
            <a:r>
              <a:rPr lang="en-US" sz="1575" b="1" kern="0">
                <a:solidFill>
                  <a:sysClr val="window" lastClr="FFFFFF"/>
                </a:solidFill>
              </a:rPr>
              <a:t>INDUSTRI</a:t>
            </a:r>
          </a:p>
        </p:txBody>
      </p:sp>
      <p:sp>
        <p:nvSpPr>
          <p:cNvPr id="13" name="TextBox 1"/>
          <p:cNvSpPr txBox="1">
            <a:spLocks noChangeArrowheads="1"/>
          </p:cNvSpPr>
          <p:nvPr/>
        </p:nvSpPr>
        <p:spPr bwMode="auto">
          <a:xfrm>
            <a:off x="2907695" y="753586"/>
            <a:ext cx="5795961" cy="21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defRPr/>
            </a:pPr>
            <a:r>
              <a:rPr lang="en-US" sz="900" b="1" kern="0" dirty="0">
                <a:solidFill>
                  <a:sysClr val="windowText" lastClr="000000"/>
                </a:solidFill>
              </a:rPr>
              <a:t>SERTIFIKASI PROFESI STANDAR ASEAN (MRA TP)</a:t>
            </a:r>
          </a:p>
        </p:txBody>
      </p:sp>
      <p:sp>
        <p:nvSpPr>
          <p:cNvPr id="14" name="Right Arrow 13"/>
          <p:cNvSpPr>
            <a:spLocks noChangeArrowheads="1"/>
          </p:cNvSpPr>
          <p:nvPr/>
        </p:nvSpPr>
        <p:spPr bwMode="auto">
          <a:xfrm>
            <a:off x="2267076" y="1246614"/>
            <a:ext cx="576262" cy="270271"/>
          </a:xfrm>
          <a:prstGeom prst="rightArrow">
            <a:avLst>
              <a:gd name="adj1" fmla="val 50000"/>
              <a:gd name="adj2" fmla="val 50002"/>
            </a:avLst>
          </a:prstGeom>
          <a:solidFill>
            <a:srgbClr val="568D11"/>
          </a:solidFill>
          <a:ln w="9525">
            <a:solidFill>
              <a:sysClr val="windowText" lastClr="000000"/>
            </a:solidFill>
            <a:miter lim="800000"/>
            <a:headEnd/>
            <a:tailEnd/>
          </a:ln>
          <a:effectLst>
            <a:outerShdw blurRad="57150" dist="38100" dir="5400000" algn="ctr" rotWithShape="0">
              <a:srgbClr val="131C42">
                <a:alpha val="48000"/>
              </a:srgbClr>
            </a:outerShdw>
          </a:effectLst>
        </p:spPr>
        <p:txBody>
          <a:bodyPr lIns="73653" tIns="36826" rIns="73653" bIns="36826" anchor="ctr"/>
          <a:lstStyle/>
          <a:p>
            <a:pPr algn="ctr" defTabSz="685800">
              <a:defRPr/>
            </a:pPr>
            <a:endParaRPr lang="en-US" sz="1350" kern="0">
              <a:solidFill>
                <a:sysClr val="window" lastClr="FFFFFF"/>
              </a:solidFill>
            </a:endParaRPr>
          </a:p>
        </p:txBody>
      </p:sp>
      <p:pic>
        <p:nvPicPr>
          <p:cNvPr id="15" name="Picture 14" descr="d398e0c50a4ba6372d4e6f3fb03e68b9.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996709" y="918938"/>
            <a:ext cx="2232025" cy="1107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bfad044bc327d947c1e481607891ac46.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76940" y="908703"/>
            <a:ext cx="2087561" cy="11196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ight Arrow 17"/>
          <p:cNvSpPr>
            <a:spLocks noChangeArrowheads="1"/>
          </p:cNvSpPr>
          <p:nvPr/>
        </p:nvSpPr>
        <p:spPr bwMode="auto">
          <a:xfrm>
            <a:off x="2254376" y="2687949"/>
            <a:ext cx="576262" cy="270271"/>
          </a:xfrm>
          <a:prstGeom prst="rightArrow">
            <a:avLst>
              <a:gd name="adj1" fmla="val 50000"/>
              <a:gd name="adj2" fmla="val 50002"/>
            </a:avLst>
          </a:prstGeom>
          <a:solidFill>
            <a:srgbClr val="404040"/>
          </a:solidFill>
          <a:ln w="9525">
            <a:solidFill>
              <a:sysClr val="windowText" lastClr="000000"/>
            </a:solidFill>
            <a:miter lim="800000"/>
            <a:headEnd/>
            <a:tailEnd/>
          </a:ln>
          <a:effectLst>
            <a:outerShdw blurRad="57150" dist="38100" dir="5400000" algn="ctr" rotWithShape="0">
              <a:srgbClr val="131C42">
                <a:alpha val="48000"/>
              </a:srgbClr>
            </a:outerShdw>
          </a:effectLst>
        </p:spPr>
        <p:txBody>
          <a:bodyPr lIns="73653" tIns="36826" rIns="73653" bIns="36826" anchor="ctr"/>
          <a:lstStyle/>
          <a:p>
            <a:pPr algn="ctr" defTabSz="685800">
              <a:defRPr/>
            </a:pPr>
            <a:endParaRPr lang="en-US" sz="1350" kern="0">
              <a:solidFill>
                <a:sysClr val="window" lastClr="FFFFFF"/>
              </a:solidFill>
            </a:endParaRPr>
          </a:p>
        </p:txBody>
      </p:sp>
      <p:sp>
        <p:nvSpPr>
          <p:cNvPr id="19" name="TextBox 22"/>
          <p:cNvSpPr txBox="1">
            <a:spLocks noChangeArrowheads="1"/>
          </p:cNvSpPr>
          <p:nvPr/>
        </p:nvSpPr>
        <p:spPr bwMode="auto">
          <a:xfrm>
            <a:off x="2938365" y="2188438"/>
            <a:ext cx="4842601" cy="21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defRPr/>
            </a:pPr>
            <a:r>
              <a:rPr lang="en-US" sz="900" b="1" kern="0" dirty="0">
                <a:solidFill>
                  <a:sysClr val="windowText" lastClr="000000"/>
                </a:solidFill>
              </a:rPr>
              <a:t>GERAKAN SADAR WISATA DAN AKSI SAPTA PESONA </a:t>
            </a:r>
          </a:p>
        </p:txBody>
      </p:sp>
      <p:sp>
        <p:nvSpPr>
          <p:cNvPr id="20" name="Right Arrow 19"/>
          <p:cNvSpPr>
            <a:spLocks noChangeArrowheads="1"/>
          </p:cNvSpPr>
          <p:nvPr/>
        </p:nvSpPr>
        <p:spPr bwMode="auto">
          <a:xfrm>
            <a:off x="2267076" y="4072403"/>
            <a:ext cx="576262" cy="270272"/>
          </a:xfrm>
          <a:prstGeom prst="rightArrow">
            <a:avLst>
              <a:gd name="adj1" fmla="val 50000"/>
              <a:gd name="adj2" fmla="val 50002"/>
            </a:avLst>
          </a:prstGeom>
          <a:solidFill>
            <a:srgbClr val="0D79CA"/>
          </a:solidFill>
          <a:ln w="9525">
            <a:solidFill>
              <a:sysClr val="windowText" lastClr="000000"/>
            </a:solidFill>
            <a:miter lim="800000"/>
            <a:headEnd/>
            <a:tailEnd/>
          </a:ln>
          <a:effectLst>
            <a:outerShdw blurRad="57150" dist="38100" dir="5400000" algn="ctr" rotWithShape="0">
              <a:srgbClr val="131C42">
                <a:alpha val="48000"/>
              </a:srgbClr>
            </a:outerShdw>
          </a:effectLst>
        </p:spPr>
        <p:txBody>
          <a:bodyPr lIns="73653" tIns="36826" rIns="73653" bIns="36826" anchor="ctr"/>
          <a:lstStyle/>
          <a:p>
            <a:pPr algn="ctr" defTabSz="685800">
              <a:defRPr/>
            </a:pPr>
            <a:endParaRPr lang="en-US" sz="1350" kern="0">
              <a:solidFill>
                <a:sysClr val="window" lastClr="FFFFFF"/>
              </a:solidFill>
            </a:endParaRPr>
          </a:p>
        </p:txBody>
      </p:sp>
      <p:sp>
        <p:nvSpPr>
          <p:cNvPr id="21" name="TextBox 24"/>
          <p:cNvSpPr txBox="1">
            <a:spLocks noChangeArrowheads="1"/>
          </p:cNvSpPr>
          <p:nvPr/>
        </p:nvSpPr>
        <p:spPr bwMode="auto">
          <a:xfrm>
            <a:off x="2938362" y="3578404"/>
            <a:ext cx="4315526" cy="21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3653" tIns="36826" rIns="73653" bIns="36826">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685800">
              <a:defRPr/>
            </a:pPr>
            <a:r>
              <a:rPr lang="en-US" sz="900" b="1" kern="0" dirty="0">
                <a:solidFill>
                  <a:sysClr val="windowText" lastClr="000000"/>
                </a:solidFill>
              </a:rPr>
              <a:t>SERTIFIKASI USAHA STANDAR  ISO, ASEAN DAN SNI</a:t>
            </a:r>
          </a:p>
        </p:txBody>
      </p:sp>
      <p:pic>
        <p:nvPicPr>
          <p:cNvPr id="22" name="Picture 8" descr="DSCN5685.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987800" y="2351870"/>
            <a:ext cx="1871662" cy="106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DSCN9973 (2).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859463" y="2351870"/>
            <a:ext cx="1908176" cy="106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3" descr="35827_Deputi-Kemenpar-Agus-Priono.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846764" y="3783117"/>
            <a:ext cx="2016124" cy="99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5" descr="1647-hotel.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987800" y="3783117"/>
            <a:ext cx="1871662" cy="99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Straight Connector 27"/>
          <p:cNvCxnSpPr/>
          <p:nvPr/>
        </p:nvCxnSpPr>
        <p:spPr>
          <a:xfrm>
            <a:off x="179513" y="2056950"/>
            <a:ext cx="8621003" cy="0"/>
          </a:xfrm>
          <a:prstGeom prst="line">
            <a:avLst/>
          </a:prstGeom>
          <a:noFill/>
          <a:ln w="6350" cap="flat" cmpd="sng" algn="ctr">
            <a:solidFill>
              <a:sysClr val="window" lastClr="FFFFFF">
                <a:lumMod val="85000"/>
              </a:sysClr>
            </a:solidFill>
            <a:prstDash val="sysDash"/>
            <a:miter lim="800000"/>
          </a:ln>
          <a:effectLst/>
        </p:spPr>
      </p:cxnSp>
      <p:cxnSp>
        <p:nvCxnSpPr>
          <p:cNvPr id="29" name="Straight Connector 28"/>
          <p:cNvCxnSpPr/>
          <p:nvPr/>
        </p:nvCxnSpPr>
        <p:spPr>
          <a:xfrm>
            <a:off x="266594" y="3488432"/>
            <a:ext cx="8533923" cy="0"/>
          </a:xfrm>
          <a:prstGeom prst="line">
            <a:avLst/>
          </a:prstGeom>
          <a:noFill/>
          <a:ln w="6350" cap="flat" cmpd="sng" algn="ctr">
            <a:solidFill>
              <a:sysClr val="window" lastClr="FFFFFF">
                <a:lumMod val="85000"/>
              </a:sysClr>
            </a:solidFill>
            <a:prstDash val="sysDash"/>
            <a:miter lim="800000"/>
          </a:ln>
          <a:effectLst/>
        </p:spPr>
      </p:cxnSp>
      <p:sp>
        <p:nvSpPr>
          <p:cNvPr id="30" name="TextBox 29"/>
          <p:cNvSpPr txBox="1"/>
          <p:nvPr/>
        </p:nvSpPr>
        <p:spPr>
          <a:xfrm>
            <a:off x="7144178" y="982852"/>
            <a:ext cx="1914525" cy="784830"/>
          </a:xfrm>
          <a:prstGeom prst="rect">
            <a:avLst/>
          </a:prstGeom>
          <a:noFill/>
        </p:spPr>
        <p:txBody>
          <a:bodyPr wrap="square" rtlCol="0">
            <a:spAutoFit/>
          </a:bodyPr>
          <a:lstStyle/>
          <a:p>
            <a:pPr marL="128588" indent="-128588">
              <a:buFontTx/>
              <a:buChar char="-"/>
              <a:tabLst>
                <a:tab pos="2957513" algn="l"/>
              </a:tabLst>
            </a:pPr>
            <a:r>
              <a:rPr lang="en-US" sz="900" dirty="0" err="1">
                <a:solidFill>
                  <a:prstClr val="black"/>
                </a:solidFill>
              </a:rPr>
              <a:t>Pelatihan</a:t>
            </a:r>
            <a:r>
              <a:rPr lang="en-US" sz="900" dirty="0">
                <a:solidFill>
                  <a:prstClr val="black"/>
                </a:solidFill>
              </a:rPr>
              <a:t> </a:t>
            </a:r>
            <a:r>
              <a:rPr lang="en-US" sz="900" dirty="0" err="1">
                <a:solidFill>
                  <a:prstClr val="black"/>
                </a:solidFill>
              </a:rPr>
              <a:t>Dasar</a:t>
            </a:r>
            <a:r>
              <a:rPr lang="en-US" sz="900" dirty="0">
                <a:solidFill>
                  <a:prstClr val="black"/>
                </a:solidFill>
              </a:rPr>
              <a:t> SDM </a:t>
            </a:r>
            <a:r>
              <a:rPr lang="en-US" sz="900" dirty="0" err="1">
                <a:solidFill>
                  <a:prstClr val="black"/>
                </a:solidFill>
              </a:rPr>
              <a:t>Pendidikan</a:t>
            </a:r>
            <a:r>
              <a:rPr lang="en-US" sz="900" dirty="0">
                <a:solidFill>
                  <a:prstClr val="black"/>
                </a:solidFill>
              </a:rPr>
              <a:t> </a:t>
            </a:r>
            <a:r>
              <a:rPr lang="en-US" sz="900" dirty="0" err="1">
                <a:solidFill>
                  <a:prstClr val="black"/>
                </a:solidFill>
              </a:rPr>
              <a:t>Pariwisata</a:t>
            </a:r>
            <a:r>
              <a:rPr lang="en-US" sz="900" dirty="0">
                <a:solidFill>
                  <a:prstClr val="black"/>
                </a:solidFill>
              </a:rPr>
              <a:t>  =  </a:t>
            </a:r>
            <a:r>
              <a:rPr lang="en-US" sz="900" b="1" dirty="0">
                <a:solidFill>
                  <a:prstClr val="black"/>
                </a:solidFill>
              </a:rPr>
              <a:t>15.750 </a:t>
            </a:r>
            <a:r>
              <a:rPr lang="en-US" sz="900" dirty="0">
                <a:solidFill>
                  <a:prstClr val="black"/>
                </a:solidFill>
              </a:rPr>
              <a:t>orang</a:t>
            </a:r>
          </a:p>
          <a:p>
            <a:pPr marL="128588" indent="-128588">
              <a:buFontTx/>
              <a:buChar char="-"/>
              <a:tabLst>
                <a:tab pos="2957513" algn="l"/>
              </a:tabLst>
            </a:pPr>
            <a:r>
              <a:rPr lang="en-US" sz="900" dirty="0" err="1">
                <a:solidFill>
                  <a:prstClr val="black"/>
                </a:solidFill>
              </a:rPr>
              <a:t>Sertifikasi</a:t>
            </a:r>
            <a:r>
              <a:rPr lang="en-US" sz="900" dirty="0">
                <a:solidFill>
                  <a:prstClr val="black"/>
                </a:solidFill>
              </a:rPr>
              <a:t> </a:t>
            </a:r>
            <a:r>
              <a:rPr lang="en-US" sz="900" dirty="0" err="1">
                <a:solidFill>
                  <a:prstClr val="black"/>
                </a:solidFill>
              </a:rPr>
              <a:t>Kompetensi</a:t>
            </a:r>
            <a:r>
              <a:rPr lang="en-US" sz="900" dirty="0">
                <a:solidFill>
                  <a:prstClr val="black"/>
                </a:solidFill>
              </a:rPr>
              <a:t>  =  </a:t>
            </a:r>
            <a:r>
              <a:rPr lang="en-US" sz="900" b="1" dirty="0">
                <a:solidFill>
                  <a:prstClr val="black"/>
                </a:solidFill>
              </a:rPr>
              <a:t>66.705</a:t>
            </a:r>
            <a:r>
              <a:rPr lang="en-US" sz="900" dirty="0">
                <a:solidFill>
                  <a:prstClr val="black"/>
                </a:solidFill>
              </a:rPr>
              <a:t> orang</a:t>
            </a:r>
            <a:endParaRPr lang="id-ID" sz="900" dirty="0">
              <a:solidFill>
                <a:prstClr val="black"/>
              </a:solidFill>
            </a:endParaRPr>
          </a:p>
        </p:txBody>
      </p:sp>
      <p:sp>
        <p:nvSpPr>
          <p:cNvPr id="31" name="TextBox 30"/>
          <p:cNvSpPr txBox="1"/>
          <p:nvPr/>
        </p:nvSpPr>
        <p:spPr>
          <a:xfrm>
            <a:off x="7074807" y="2382941"/>
            <a:ext cx="1838311" cy="923330"/>
          </a:xfrm>
          <a:prstGeom prst="rect">
            <a:avLst/>
          </a:prstGeom>
          <a:noFill/>
        </p:spPr>
        <p:txBody>
          <a:bodyPr wrap="square" rtlCol="0">
            <a:spAutoFit/>
          </a:bodyPr>
          <a:lstStyle/>
          <a:p>
            <a:pPr marL="135731" indent="-135731">
              <a:buFontTx/>
              <a:buChar char="-"/>
            </a:pPr>
            <a:r>
              <a:rPr lang="en-GB" sz="900" b="1" dirty="0" err="1">
                <a:solidFill>
                  <a:prstClr val="black"/>
                </a:solidFill>
              </a:rPr>
              <a:t>Pelatihan</a:t>
            </a:r>
            <a:r>
              <a:rPr lang="en-GB" sz="900" b="1" dirty="0">
                <a:solidFill>
                  <a:prstClr val="black"/>
                </a:solidFill>
              </a:rPr>
              <a:t> </a:t>
            </a:r>
            <a:r>
              <a:rPr lang="en-GB" sz="900" b="1" dirty="0" err="1">
                <a:solidFill>
                  <a:prstClr val="black"/>
                </a:solidFill>
              </a:rPr>
              <a:t>Dasar</a:t>
            </a:r>
            <a:r>
              <a:rPr lang="en-GB" sz="900" b="1" dirty="0">
                <a:solidFill>
                  <a:prstClr val="black"/>
                </a:solidFill>
              </a:rPr>
              <a:t> SDM </a:t>
            </a:r>
            <a:r>
              <a:rPr lang="en-GB" sz="900" b="1" dirty="0" err="1">
                <a:solidFill>
                  <a:prstClr val="black"/>
                </a:solidFill>
              </a:rPr>
              <a:t>Masyarakat</a:t>
            </a:r>
            <a:r>
              <a:rPr lang="en-GB" sz="900" b="1" dirty="0">
                <a:solidFill>
                  <a:prstClr val="black"/>
                </a:solidFill>
              </a:rPr>
              <a:t> </a:t>
            </a:r>
            <a:r>
              <a:rPr lang="en-GB" sz="900" b="1" dirty="0" err="1">
                <a:solidFill>
                  <a:prstClr val="black"/>
                </a:solidFill>
              </a:rPr>
              <a:t>Pariwisata</a:t>
            </a:r>
            <a:r>
              <a:rPr lang="en-GB" sz="900" b="1" dirty="0">
                <a:solidFill>
                  <a:prstClr val="black"/>
                </a:solidFill>
              </a:rPr>
              <a:t> = 25.490 orang</a:t>
            </a:r>
          </a:p>
          <a:p>
            <a:pPr marL="135731" indent="-135731">
              <a:buFontTx/>
              <a:buChar char="-"/>
            </a:pPr>
            <a:r>
              <a:rPr lang="fi-FI" sz="900" b="1" dirty="0">
                <a:solidFill>
                  <a:prstClr val="black"/>
                </a:solidFill>
              </a:rPr>
              <a:t>Gerakan sadar wisata (destinasi wisata dan sekitarnya) = 4.360 orang</a:t>
            </a:r>
            <a:endParaRPr lang="id-ID" sz="900" b="1" dirty="0">
              <a:solidFill>
                <a:prstClr val="black"/>
              </a:solidFill>
            </a:endParaRPr>
          </a:p>
        </p:txBody>
      </p:sp>
      <p:sp>
        <p:nvSpPr>
          <p:cNvPr id="32" name="TextBox 31"/>
          <p:cNvSpPr txBox="1"/>
          <p:nvPr/>
        </p:nvSpPr>
        <p:spPr>
          <a:xfrm>
            <a:off x="6876924" y="3538124"/>
            <a:ext cx="2234079" cy="1531188"/>
          </a:xfrm>
          <a:prstGeom prst="rect">
            <a:avLst/>
          </a:prstGeom>
          <a:noFill/>
        </p:spPr>
        <p:txBody>
          <a:bodyPr wrap="square" rtlCol="0">
            <a:spAutoFit/>
          </a:bodyPr>
          <a:lstStyle/>
          <a:p>
            <a:pPr marL="128588" indent="-128588">
              <a:buFontTx/>
              <a:buChar char="-"/>
            </a:pPr>
            <a:r>
              <a:rPr lang="en-GB" sz="850" b="1" dirty="0" err="1">
                <a:solidFill>
                  <a:prstClr val="black"/>
                </a:solidFill>
              </a:rPr>
              <a:t>Pelatihan</a:t>
            </a:r>
            <a:r>
              <a:rPr lang="en-GB" sz="850" b="1" dirty="0">
                <a:solidFill>
                  <a:prstClr val="black"/>
                </a:solidFill>
              </a:rPr>
              <a:t> </a:t>
            </a:r>
            <a:r>
              <a:rPr lang="en-GB" sz="850" b="1" dirty="0" err="1">
                <a:solidFill>
                  <a:prstClr val="black"/>
                </a:solidFill>
              </a:rPr>
              <a:t>Dasar</a:t>
            </a:r>
            <a:r>
              <a:rPr lang="en-GB" sz="850" b="1" dirty="0">
                <a:solidFill>
                  <a:prstClr val="black"/>
                </a:solidFill>
              </a:rPr>
              <a:t> SDM  </a:t>
            </a:r>
            <a:r>
              <a:rPr lang="en-GB" sz="850" b="1" dirty="0" err="1">
                <a:solidFill>
                  <a:prstClr val="black"/>
                </a:solidFill>
              </a:rPr>
              <a:t>Industri</a:t>
            </a:r>
            <a:r>
              <a:rPr lang="en-GB" sz="850" b="1" dirty="0">
                <a:solidFill>
                  <a:prstClr val="black"/>
                </a:solidFill>
              </a:rPr>
              <a:t> </a:t>
            </a:r>
            <a:r>
              <a:rPr lang="en-GB" sz="850" b="1" dirty="0" err="1">
                <a:solidFill>
                  <a:prstClr val="black"/>
                </a:solidFill>
              </a:rPr>
              <a:t>Pariwisata</a:t>
            </a:r>
            <a:r>
              <a:rPr lang="en-GB" sz="850" b="1" dirty="0">
                <a:solidFill>
                  <a:prstClr val="black"/>
                </a:solidFill>
              </a:rPr>
              <a:t>  = 5.280 orang</a:t>
            </a:r>
          </a:p>
          <a:p>
            <a:pPr marL="128588" indent="-128588">
              <a:buFontTx/>
              <a:buChar char="-"/>
            </a:pPr>
            <a:r>
              <a:rPr lang="en-US" sz="850" b="1" dirty="0" err="1">
                <a:solidFill>
                  <a:prstClr val="black"/>
                </a:solidFill>
              </a:rPr>
              <a:t>Penyusunan</a:t>
            </a:r>
            <a:r>
              <a:rPr lang="en-US" sz="850" b="1" dirty="0">
                <a:solidFill>
                  <a:prstClr val="black"/>
                </a:solidFill>
              </a:rPr>
              <a:t> </a:t>
            </a:r>
            <a:r>
              <a:rPr lang="en-US" sz="850" b="1" dirty="0" err="1">
                <a:solidFill>
                  <a:prstClr val="black"/>
                </a:solidFill>
              </a:rPr>
              <a:t>Profil</a:t>
            </a:r>
            <a:r>
              <a:rPr lang="en-US" sz="850" b="1" dirty="0">
                <a:solidFill>
                  <a:prstClr val="black"/>
                </a:solidFill>
              </a:rPr>
              <a:t> </a:t>
            </a:r>
            <a:r>
              <a:rPr lang="en-US" sz="850" b="1" dirty="0" err="1">
                <a:solidFill>
                  <a:prstClr val="black"/>
                </a:solidFill>
              </a:rPr>
              <a:t>Industri</a:t>
            </a:r>
            <a:r>
              <a:rPr lang="en-US" sz="850" b="1" dirty="0">
                <a:solidFill>
                  <a:prstClr val="black"/>
                </a:solidFill>
              </a:rPr>
              <a:t> </a:t>
            </a:r>
            <a:r>
              <a:rPr lang="en-US" sz="850" b="1" dirty="0" err="1">
                <a:solidFill>
                  <a:prstClr val="black"/>
                </a:solidFill>
              </a:rPr>
              <a:t>Pariwisata</a:t>
            </a:r>
            <a:r>
              <a:rPr lang="en-US" sz="850" b="1" dirty="0">
                <a:solidFill>
                  <a:prstClr val="black"/>
                </a:solidFill>
              </a:rPr>
              <a:t> = 30%</a:t>
            </a:r>
            <a:endParaRPr lang="en-GB" sz="850" b="1" dirty="0">
              <a:solidFill>
                <a:prstClr val="black"/>
              </a:solidFill>
            </a:endParaRPr>
          </a:p>
          <a:p>
            <a:pPr marL="128588" indent="-128588">
              <a:buFontTx/>
              <a:buChar char="-"/>
            </a:pPr>
            <a:r>
              <a:rPr lang="en-US" sz="850" b="1" dirty="0" err="1">
                <a:solidFill>
                  <a:prstClr val="black"/>
                </a:solidFill>
              </a:rPr>
              <a:t>Penyusunan</a:t>
            </a:r>
            <a:r>
              <a:rPr lang="en-US" sz="850" b="1" dirty="0">
                <a:solidFill>
                  <a:prstClr val="black"/>
                </a:solidFill>
              </a:rPr>
              <a:t> </a:t>
            </a:r>
            <a:r>
              <a:rPr lang="en-US" sz="850" b="1" dirty="0" err="1">
                <a:solidFill>
                  <a:prstClr val="black"/>
                </a:solidFill>
              </a:rPr>
              <a:t>Standar</a:t>
            </a:r>
            <a:r>
              <a:rPr lang="en-US" sz="850" b="1" dirty="0">
                <a:solidFill>
                  <a:prstClr val="black"/>
                </a:solidFill>
              </a:rPr>
              <a:t> Usaha </a:t>
            </a:r>
            <a:r>
              <a:rPr lang="en-US" sz="850" b="1" dirty="0" err="1">
                <a:solidFill>
                  <a:prstClr val="black"/>
                </a:solidFill>
              </a:rPr>
              <a:t>Pariwisata</a:t>
            </a:r>
            <a:r>
              <a:rPr lang="en-US" sz="850" b="1" dirty="0">
                <a:solidFill>
                  <a:prstClr val="black"/>
                </a:solidFill>
              </a:rPr>
              <a:t> = 50% (2 </a:t>
            </a:r>
            <a:r>
              <a:rPr lang="en-US" sz="850" b="1" dirty="0" err="1">
                <a:solidFill>
                  <a:prstClr val="black"/>
                </a:solidFill>
              </a:rPr>
              <a:t>dari</a:t>
            </a:r>
            <a:r>
              <a:rPr lang="en-US" sz="850" b="1" dirty="0">
                <a:solidFill>
                  <a:prstClr val="black"/>
                </a:solidFill>
              </a:rPr>
              <a:t> 4 target </a:t>
            </a:r>
            <a:r>
              <a:rPr lang="en-US" sz="850" b="1" dirty="0" err="1">
                <a:solidFill>
                  <a:prstClr val="black"/>
                </a:solidFill>
              </a:rPr>
              <a:t>standar</a:t>
            </a:r>
            <a:r>
              <a:rPr lang="en-US" sz="850" b="1" dirty="0">
                <a:solidFill>
                  <a:prstClr val="black"/>
                </a:solidFill>
              </a:rPr>
              <a:t>)</a:t>
            </a:r>
            <a:endParaRPr lang="en-GB" sz="850" b="1" dirty="0">
              <a:solidFill>
                <a:prstClr val="black"/>
              </a:solidFill>
            </a:endParaRPr>
          </a:p>
          <a:p>
            <a:pPr marL="128588" indent="-128588">
              <a:buFontTx/>
              <a:buChar char="-"/>
            </a:pPr>
            <a:r>
              <a:rPr lang="en-US" sz="850" b="1" dirty="0" err="1">
                <a:solidFill>
                  <a:prstClr val="black"/>
                </a:solidFill>
              </a:rPr>
              <a:t>Sosialisasi</a:t>
            </a:r>
            <a:r>
              <a:rPr lang="en-US" sz="850" b="1" dirty="0">
                <a:solidFill>
                  <a:prstClr val="black"/>
                </a:solidFill>
              </a:rPr>
              <a:t> </a:t>
            </a:r>
            <a:r>
              <a:rPr lang="en-US" sz="850" b="1" dirty="0" err="1">
                <a:solidFill>
                  <a:prstClr val="black"/>
                </a:solidFill>
              </a:rPr>
              <a:t>Standar</a:t>
            </a:r>
            <a:r>
              <a:rPr lang="en-US" sz="850" b="1" dirty="0">
                <a:solidFill>
                  <a:prstClr val="black"/>
                </a:solidFill>
              </a:rPr>
              <a:t> </a:t>
            </a:r>
            <a:r>
              <a:rPr lang="en-US" sz="850" b="1" dirty="0" err="1">
                <a:solidFill>
                  <a:prstClr val="black"/>
                </a:solidFill>
              </a:rPr>
              <a:t>dan</a:t>
            </a:r>
            <a:r>
              <a:rPr lang="en-US" sz="850" b="1" dirty="0">
                <a:solidFill>
                  <a:prstClr val="black"/>
                </a:solidFill>
              </a:rPr>
              <a:t> </a:t>
            </a:r>
            <a:r>
              <a:rPr lang="en-US" sz="850" b="1" dirty="0" err="1">
                <a:solidFill>
                  <a:prstClr val="black"/>
                </a:solidFill>
              </a:rPr>
              <a:t>Sertifikasi</a:t>
            </a:r>
            <a:r>
              <a:rPr lang="en-US" sz="850" b="1" dirty="0">
                <a:solidFill>
                  <a:prstClr val="black"/>
                </a:solidFill>
              </a:rPr>
              <a:t> Usaha </a:t>
            </a:r>
            <a:r>
              <a:rPr lang="en-US" sz="850" b="1" dirty="0" err="1">
                <a:solidFill>
                  <a:prstClr val="black"/>
                </a:solidFill>
              </a:rPr>
              <a:t>Pariwisata</a:t>
            </a:r>
            <a:r>
              <a:rPr lang="en-US" sz="850" b="1" dirty="0">
                <a:solidFill>
                  <a:prstClr val="black"/>
                </a:solidFill>
              </a:rPr>
              <a:t> = 50% (3 </a:t>
            </a:r>
            <a:r>
              <a:rPr lang="en-US" sz="850" b="1" dirty="0" err="1">
                <a:solidFill>
                  <a:prstClr val="black"/>
                </a:solidFill>
              </a:rPr>
              <a:t>dari</a:t>
            </a:r>
            <a:r>
              <a:rPr lang="en-US" sz="850" b="1" dirty="0">
                <a:solidFill>
                  <a:prstClr val="black"/>
                </a:solidFill>
              </a:rPr>
              <a:t> 6 </a:t>
            </a:r>
            <a:r>
              <a:rPr lang="en-US" sz="850" b="1" dirty="0" err="1">
                <a:solidFill>
                  <a:prstClr val="black"/>
                </a:solidFill>
              </a:rPr>
              <a:t>daerah</a:t>
            </a:r>
            <a:r>
              <a:rPr lang="en-US" sz="850" b="1" dirty="0">
                <a:solidFill>
                  <a:prstClr val="black"/>
                </a:solidFill>
              </a:rPr>
              <a:t>)</a:t>
            </a:r>
            <a:endParaRPr lang="id-ID" sz="850" b="1" dirty="0">
              <a:solidFill>
                <a:prstClr val="black"/>
              </a:solidFill>
            </a:endParaRPr>
          </a:p>
          <a:p>
            <a:endParaRPr lang="id-ID" sz="850" b="1" dirty="0">
              <a:solidFill>
                <a:prstClr val="black"/>
              </a:solidFill>
            </a:endParaRPr>
          </a:p>
        </p:txBody>
      </p:sp>
      <p:sp>
        <p:nvSpPr>
          <p:cNvPr id="2" name="Slide Number Placeholder 1"/>
          <p:cNvSpPr>
            <a:spLocks noGrp="1"/>
          </p:cNvSpPr>
          <p:nvPr>
            <p:ph type="sldNum" sz="quarter" idx="12"/>
          </p:nvPr>
        </p:nvSpPr>
        <p:spPr/>
        <p:txBody>
          <a:bodyPr/>
          <a:lstStyle/>
          <a:p>
            <a:endParaRPr lang="en-US" dirty="0"/>
          </a:p>
        </p:txBody>
      </p:sp>
      <p:sp>
        <p:nvSpPr>
          <p:cNvPr id="3" name="Rectangle 2">
            <a:extLst>
              <a:ext uri="{FF2B5EF4-FFF2-40B4-BE49-F238E27FC236}">
                <a16:creationId xmlns:a16="http://schemas.microsoft.com/office/drawing/2014/main" xmlns="" id="{0ED4B4B9-87E8-45B8-9525-765980EA1F81}"/>
              </a:ext>
            </a:extLst>
          </p:cNvPr>
          <p:cNvSpPr/>
          <p:nvPr/>
        </p:nvSpPr>
        <p:spPr>
          <a:xfrm>
            <a:off x="8731034" y="4840163"/>
            <a:ext cx="383438" cy="307777"/>
          </a:xfrm>
          <a:prstGeom prst="rect">
            <a:avLst/>
          </a:prstGeom>
        </p:spPr>
        <p:txBody>
          <a:bodyPr wrap="none">
            <a:spAutoFit/>
          </a:bodyPr>
          <a:lstStyle/>
          <a:p>
            <a:fld id="{D715F960-F16F-4F5D-BFAF-F7D133A59C76}" type="slidenum">
              <a:rPr lang="en-US"/>
              <a:pPr/>
              <a:t>50</a:t>
            </a:fld>
            <a:endParaRPr lang="en-ID" dirty="0"/>
          </a:p>
        </p:txBody>
      </p:sp>
    </p:spTree>
    <p:extLst>
      <p:ext uri="{BB962C8B-B14F-4D97-AF65-F5344CB8AC3E}">
        <p14:creationId xmlns:p14="http://schemas.microsoft.com/office/powerpoint/2010/main" val="9438550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id-ID"/>
          </a:p>
        </p:txBody>
      </p:sp>
      <p:sp>
        <p:nvSpPr>
          <p:cNvPr id="2" name="Slide Number Placeholder 1"/>
          <p:cNvSpPr>
            <a:spLocks noGrp="1"/>
          </p:cNvSpPr>
          <p:nvPr>
            <p:ph type="sldNum" sz="quarter" idx="12"/>
          </p:nvPr>
        </p:nvSpPr>
        <p:spPr/>
        <p:txBody>
          <a:bodyPr/>
          <a:lstStyle/>
          <a:p>
            <a:pPr>
              <a:defRPr/>
            </a:pPr>
            <a:endParaRPr lang="id-ID" dirty="0"/>
          </a:p>
        </p:txBody>
      </p:sp>
      <p:sp>
        <p:nvSpPr>
          <p:cNvPr id="3" name="Rectangle 2"/>
          <p:cNvSpPr/>
          <p:nvPr/>
        </p:nvSpPr>
        <p:spPr>
          <a:xfrm>
            <a:off x="14327" y="115292"/>
            <a:ext cx="8208912" cy="315471"/>
          </a:xfrm>
          <a:prstGeom prst="rect">
            <a:avLst/>
          </a:prstGeom>
        </p:spPr>
        <p:txBody>
          <a:bodyPr wrap="square" lIns="68580" tIns="34290" rIns="68580" bIns="34290">
            <a:spAutoFit/>
          </a:bodyPr>
          <a:lstStyle/>
          <a:p>
            <a:r>
              <a:rPr lang="id-ID" sz="1600" b="1" dirty="0">
                <a:solidFill>
                  <a:schemeClr val="bg1"/>
                </a:solidFill>
                <a:latin typeface="Arial Black" panose="020B0A04020102020204" pitchFamily="34" charset="0"/>
                <a:cs typeface="Calibri" pitchFamily="34" charset="0"/>
              </a:rPr>
              <a:t>Human Resources Development by 2019</a:t>
            </a:r>
            <a:r>
              <a:rPr lang="en-US" sz="1600" b="1" dirty="0">
                <a:solidFill>
                  <a:schemeClr val="bg1"/>
                </a:solidFill>
                <a:latin typeface="Arial Black" panose="020B0A04020102020204" pitchFamily="34" charset="0"/>
                <a:cs typeface="Calibri" pitchFamily="34" charset="0"/>
              </a:rPr>
              <a:t> </a:t>
            </a:r>
            <a:r>
              <a:rPr lang="id-ID" sz="1600" b="1" dirty="0">
                <a:solidFill>
                  <a:schemeClr val="bg1"/>
                </a:solidFill>
                <a:latin typeface="Arial Black" panose="020B0A04020102020204" pitchFamily="34" charset="0"/>
                <a:cs typeface="Calibri" pitchFamily="34" charset="0"/>
              </a:rPr>
              <a:t> (Perguruan Tinggi Pariwisata)</a:t>
            </a:r>
            <a:endParaRPr lang="en-US" sz="1600" b="1" dirty="0">
              <a:solidFill>
                <a:schemeClr val="bg1"/>
              </a:solidFill>
              <a:latin typeface="Arial Black" panose="020B0A04020102020204" pitchFamily="34" charset="0"/>
              <a:cs typeface="Calibri" pitchFamily="34" charset="0"/>
            </a:endParaRPr>
          </a:p>
        </p:txBody>
      </p:sp>
      <p:graphicFrame>
        <p:nvGraphicFramePr>
          <p:cNvPr id="4" name="Table 3"/>
          <p:cNvGraphicFramePr>
            <a:graphicFrameLocks noGrp="1"/>
          </p:cNvGraphicFramePr>
          <p:nvPr>
            <p:extLst/>
          </p:nvPr>
        </p:nvGraphicFramePr>
        <p:xfrm>
          <a:off x="150368" y="742092"/>
          <a:ext cx="8886129" cy="3794760"/>
        </p:xfrm>
        <a:graphic>
          <a:graphicData uri="http://schemas.openxmlformats.org/drawingml/2006/table">
            <a:tbl>
              <a:tblPr firstRow="1" bandRow="1">
                <a:tableStyleId>{5C22544A-7EE6-4342-B048-85BDC9FD1C3A}</a:tableStyleId>
              </a:tblPr>
              <a:tblGrid>
                <a:gridCol w="540601">
                  <a:extLst>
                    <a:ext uri="{9D8B030D-6E8A-4147-A177-3AD203B41FA5}">
                      <a16:colId xmlns:a16="http://schemas.microsoft.com/office/drawing/2014/main" xmlns="" val="20000"/>
                    </a:ext>
                  </a:extLst>
                </a:gridCol>
                <a:gridCol w="8345528">
                  <a:extLst>
                    <a:ext uri="{9D8B030D-6E8A-4147-A177-3AD203B41FA5}">
                      <a16:colId xmlns:a16="http://schemas.microsoft.com/office/drawing/2014/main" xmlns="" val="20001"/>
                    </a:ext>
                  </a:extLst>
                </a:gridCol>
              </a:tblGrid>
              <a:tr h="297180">
                <a:tc gridSpan="2">
                  <a:txBody>
                    <a:bodyPr/>
                    <a:lstStyle/>
                    <a:p>
                      <a:pPr marL="0" marR="0" indent="0" algn="ctr" defTabSz="914326" rtl="0" eaLnBrk="1" fontAlgn="auto" latinLnBrk="0" hangingPunct="1">
                        <a:lnSpc>
                          <a:spcPct val="100000"/>
                        </a:lnSpc>
                        <a:spcBef>
                          <a:spcPts val="0"/>
                        </a:spcBef>
                        <a:spcAft>
                          <a:spcPts val="0"/>
                        </a:spcAft>
                        <a:buClrTx/>
                        <a:buSzTx/>
                        <a:buFontTx/>
                        <a:buNone/>
                        <a:tabLst/>
                        <a:defRPr/>
                      </a:pPr>
                      <a:r>
                        <a:rPr lang="id-ID" sz="1500" dirty="0">
                          <a:solidFill>
                            <a:schemeClr val="tx1"/>
                          </a:solidFill>
                        </a:rPr>
                        <a:t>Curriculum</a:t>
                      </a:r>
                      <a:r>
                        <a:rPr lang="id-ID" sz="1500" baseline="0" dirty="0">
                          <a:solidFill>
                            <a:schemeClr val="tx1"/>
                          </a:solidFill>
                        </a:rPr>
                        <a:t> </a:t>
                      </a:r>
                      <a:endParaRPr lang="id-ID" sz="1500" dirty="0">
                        <a:solidFill>
                          <a:schemeClr val="tx1"/>
                        </a:solidFill>
                      </a:endParaRPr>
                    </a:p>
                  </a:txBody>
                  <a:tcPr marL="68580" marR="68580" marT="34290" marB="34290">
                    <a:solidFill>
                      <a:schemeClr val="accent4">
                        <a:lumMod val="60000"/>
                        <a:lumOff val="40000"/>
                      </a:schemeClr>
                    </a:solidFill>
                  </a:tcPr>
                </a:tc>
                <a:tc hMerge="1">
                  <a:txBody>
                    <a:bodyPr/>
                    <a:lstStyle/>
                    <a:p>
                      <a:pPr marL="0" marR="0" indent="0" algn="ctr" defTabSz="914326" rtl="0" eaLnBrk="1" fontAlgn="auto" latinLnBrk="0" hangingPunct="1">
                        <a:lnSpc>
                          <a:spcPct val="100000"/>
                        </a:lnSpc>
                        <a:spcBef>
                          <a:spcPts val="0"/>
                        </a:spcBef>
                        <a:spcAft>
                          <a:spcPts val="0"/>
                        </a:spcAft>
                        <a:buClrTx/>
                        <a:buSzTx/>
                        <a:buFontTx/>
                        <a:buNone/>
                        <a:tabLst/>
                        <a:defRPr/>
                      </a:pPr>
                      <a:endParaRPr lang="id-ID" sz="900" dirty="0"/>
                    </a:p>
                  </a:txBody>
                  <a:tcPr marL="68580" marR="68580" marT="34290" marB="34290"/>
                </a:tc>
                <a:extLst>
                  <a:ext uri="{0D108BD9-81ED-4DB2-BD59-A6C34878D82A}">
                    <a16:rowId xmlns:a16="http://schemas.microsoft.com/office/drawing/2014/main" xmlns="" val="10000"/>
                  </a:ext>
                </a:extLst>
              </a:tr>
              <a:tr h="297180">
                <a:tc>
                  <a:txBody>
                    <a:bodyPr/>
                    <a:lstStyle/>
                    <a:p>
                      <a:pPr algn="ctr"/>
                      <a:r>
                        <a:rPr lang="en-US" sz="1500" dirty="0"/>
                        <a:t>A</a:t>
                      </a:r>
                      <a:endParaRPr lang="id-ID" sz="1500" dirty="0"/>
                    </a:p>
                  </a:txBody>
                  <a:tcPr marL="68580" marR="68580" marT="34290" marB="34290">
                    <a:solidFill>
                      <a:schemeClr val="bg1">
                        <a:lumMod val="95000"/>
                      </a:schemeClr>
                    </a:solidFill>
                  </a:tcPr>
                </a:tc>
                <a:tc>
                  <a:txBody>
                    <a:bodyPr/>
                    <a:lstStyle/>
                    <a:p>
                      <a:pPr marL="0" marR="0" lvl="0" indent="0" algn="l" defTabSz="914326" rtl="0" eaLnBrk="1" fontAlgn="auto" latinLnBrk="0" hangingPunct="1">
                        <a:lnSpc>
                          <a:spcPct val="100000"/>
                        </a:lnSpc>
                        <a:spcBef>
                          <a:spcPts val="0"/>
                        </a:spcBef>
                        <a:spcAft>
                          <a:spcPts val="0"/>
                        </a:spcAft>
                        <a:buClrTx/>
                        <a:buSzTx/>
                        <a:buFontTx/>
                        <a:buNone/>
                        <a:tabLst/>
                        <a:defRPr/>
                      </a:pPr>
                      <a:r>
                        <a:rPr lang="id-ID" sz="1500" dirty="0"/>
                        <a:t>Global</a:t>
                      </a:r>
                      <a:r>
                        <a:rPr lang="id-ID" sz="1500" baseline="0" dirty="0"/>
                        <a:t> Standard: TEDQUAL UNWTO (4 UPT)</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01"/>
                  </a:ext>
                </a:extLst>
              </a:tr>
              <a:tr h="297180">
                <a:tc>
                  <a:txBody>
                    <a:bodyPr/>
                    <a:lstStyle/>
                    <a:p>
                      <a:pPr algn="ctr"/>
                      <a:r>
                        <a:rPr lang="en-US" sz="1500" dirty="0"/>
                        <a:t>B</a:t>
                      </a:r>
                      <a:endParaRPr lang="id-ID" sz="1500" dirty="0"/>
                    </a:p>
                  </a:txBody>
                  <a:tcPr marL="68580" marR="68580" marT="34290" marB="34290">
                    <a:solidFill>
                      <a:schemeClr val="bg1">
                        <a:lumMod val="95000"/>
                      </a:schemeClr>
                    </a:solidFill>
                  </a:tcPr>
                </a:tc>
                <a:tc>
                  <a:txBody>
                    <a:bodyPr/>
                    <a:lstStyle/>
                    <a:p>
                      <a:pPr marL="0" marR="0" lvl="0" indent="0" algn="l" defTabSz="914326" rtl="0" eaLnBrk="1" fontAlgn="auto" latinLnBrk="0" hangingPunct="1">
                        <a:lnSpc>
                          <a:spcPct val="100000"/>
                        </a:lnSpc>
                        <a:spcBef>
                          <a:spcPts val="0"/>
                        </a:spcBef>
                        <a:spcAft>
                          <a:spcPts val="0"/>
                        </a:spcAft>
                        <a:buClrTx/>
                        <a:buSzTx/>
                        <a:buFontTx/>
                        <a:buNone/>
                        <a:tabLst/>
                        <a:defRPr/>
                      </a:pPr>
                      <a:r>
                        <a:rPr lang="id-ID" sz="1500" dirty="0"/>
                        <a:t>Entrepreneurship</a:t>
                      </a:r>
                      <a:r>
                        <a:rPr lang="id-ID" sz="1500" baseline="0" dirty="0"/>
                        <a:t> Course by Tourism Industry Professional (6 UPT)</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02"/>
                  </a:ext>
                </a:extLst>
              </a:tr>
              <a:tr h="297180">
                <a:tc>
                  <a:txBody>
                    <a:bodyPr/>
                    <a:lstStyle/>
                    <a:p>
                      <a:pPr algn="ctr"/>
                      <a:r>
                        <a:rPr lang="en-US" sz="1500" dirty="0"/>
                        <a:t>C</a:t>
                      </a:r>
                      <a:endParaRPr lang="id-ID" sz="1500" dirty="0"/>
                    </a:p>
                  </a:txBody>
                  <a:tcPr marL="68580" marR="68580" marT="34290" marB="34290">
                    <a:solidFill>
                      <a:schemeClr val="bg1">
                        <a:lumMod val="95000"/>
                      </a:schemeClr>
                    </a:solidFill>
                  </a:tcPr>
                </a:tc>
                <a:tc>
                  <a:txBody>
                    <a:bodyPr/>
                    <a:lstStyle/>
                    <a:p>
                      <a:pPr marL="0" marR="0" lvl="0" indent="0" algn="l" defTabSz="914326" rtl="0" eaLnBrk="1" fontAlgn="auto" latinLnBrk="0" hangingPunct="1">
                        <a:lnSpc>
                          <a:spcPct val="100000"/>
                        </a:lnSpc>
                        <a:spcBef>
                          <a:spcPts val="0"/>
                        </a:spcBef>
                        <a:spcAft>
                          <a:spcPts val="0"/>
                        </a:spcAft>
                        <a:buClrTx/>
                        <a:buSzTx/>
                        <a:buFontTx/>
                        <a:buNone/>
                        <a:tabLst/>
                        <a:defRPr/>
                      </a:pPr>
                      <a:r>
                        <a:rPr lang="id-ID" sz="1500" dirty="0"/>
                        <a:t>International Class Department (Bandung</a:t>
                      </a:r>
                      <a:r>
                        <a:rPr lang="id-ID" sz="1500" baseline="0" dirty="0"/>
                        <a:t> and Bali)</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03"/>
                  </a:ext>
                </a:extLst>
              </a:tr>
              <a:tr h="297180">
                <a:tc gridSpan="2">
                  <a:txBody>
                    <a:bodyPr/>
                    <a:lstStyle/>
                    <a:p>
                      <a:pPr algn="ctr"/>
                      <a:r>
                        <a:rPr lang="id-ID" sz="1500" b="1" dirty="0">
                          <a:solidFill>
                            <a:schemeClr val="tx1"/>
                          </a:solidFill>
                        </a:rPr>
                        <a:t>Certification</a:t>
                      </a:r>
                    </a:p>
                  </a:txBody>
                  <a:tcPr marL="68580" marR="68580" marT="34290" marB="34290">
                    <a:solidFill>
                      <a:schemeClr val="accent4">
                        <a:lumMod val="60000"/>
                        <a:lumOff val="40000"/>
                      </a:schemeClr>
                    </a:solidFill>
                  </a:tcPr>
                </a:tc>
                <a:tc hMerge="1">
                  <a:txBody>
                    <a:bodyPr/>
                    <a:lstStyle/>
                    <a:p>
                      <a:pPr algn="ctr"/>
                      <a:endParaRPr lang="id-ID" sz="900" b="1" dirty="0">
                        <a:solidFill>
                          <a:schemeClr val="bg1"/>
                        </a:solidFill>
                      </a:endParaRPr>
                    </a:p>
                  </a:txBody>
                  <a:tcPr marL="68580" marR="68580" marT="34290" marB="34290">
                    <a:solidFill>
                      <a:schemeClr val="accent1"/>
                    </a:solidFill>
                  </a:tcPr>
                </a:tc>
                <a:extLst>
                  <a:ext uri="{0D108BD9-81ED-4DB2-BD59-A6C34878D82A}">
                    <a16:rowId xmlns:a16="http://schemas.microsoft.com/office/drawing/2014/main" xmlns="" val="10004"/>
                  </a:ext>
                </a:extLst>
              </a:tr>
              <a:tr h="297180">
                <a:tc>
                  <a:txBody>
                    <a:bodyPr/>
                    <a:lstStyle/>
                    <a:p>
                      <a:pPr algn="ctr"/>
                      <a:r>
                        <a:rPr lang="en-US" sz="1500" dirty="0"/>
                        <a:t>A</a:t>
                      </a:r>
                      <a:endParaRPr lang="id-ID" sz="1500" dirty="0"/>
                    </a:p>
                  </a:txBody>
                  <a:tcPr marL="68580" marR="68580" marT="34290" marB="34290">
                    <a:solidFill>
                      <a:schemeClr val="bg1">
                        <a:lumMod val="95000"/>
                      </a:schemeClr>
                    </a:solidFill>
                  </a:tcPr>
                </a:tc>
                <a:tc>
                  <a:txBody>
                    <a:bodyPr/>
                    <a:lstStyle/>
                    <a:p>
                      <a:r>
                        <a:rPr lang="id-ID" sz="1500" dirty="0"/>
                        <a:t>Regional Standard: MRA-TP ASEAN for graduates,</a:t>
                      </a:r>
                      <a:r>
                        <a:rPr lang="id-ID" sz="1500" baseline="0" dirty="0"/>
                        <a:t> target 100% (6 UPT)</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05"/>
                  </a:ext>
                </a:extLst>
              </a:tr>
              <a:tr h="297180">
                <a:tc>
                  <a:txBody>
                    <a:bodyPr/>
                    <a:lstStyle/>
                    <a:p>
                      <a:pPr algn="ctr"/>
                      <a:r>
                        <a:rPr lang="en-US" sz="1500" dirty="0"/>
                        <a:t>B</a:t>
                      </a:r>
                      <a:endParaRPr lang="id-ID" sz="1500" dirty="0"/>
                    </a:p>
                  </a:txBody>
                  <a:tcPr marL="68580" marR="68580" marT="34290" marB="34290">
                    <a:solidFill>
                      <a:schemeClr val="bg1">
                        <a:lumMod val="95000"/>
                      </a:schemeClr>
                    </a:solidFill>
                  </a:tcPr>
                </a:tc>
                <a:tc>
                  <a:txBody>
                    <a:bodyPr/>
                    <a:lstStyle/>
                    <a:p>
                      <a:r>
                        <a:rPr lang="id-ID" sz="1500" dirty="0"/>
                        <a:t>CHE</a:t>
                      </a:r>
                      <a:r>
                        <a:rPr lang="id-ID" sz="1500" baseline="0" dirty="0"/>
                        <a:t> (Certification of Hospitality Educat</a:t>
                      </a:r>
                      <a:r>
                        <a:rPr lang="en-GB" sz="1500" baseline="0" dirty="0"/>
                        <a:t>or</a:t>
                      </a:r>
                      <a:r>
                        <a:rPr lang="id-ID" sz="1500" baseline="0" dirty="0"/>
                        <a:t>) for lecturers, target 10% (Bandung and Bali)</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06"/>
                  </a:ext>
                </a:extLst>
              </a:tr>
              <a:tr h="297180">
                <a:tc>
                  <a:txBody>
                    <a:bodyPr/>
                    <a:lstStyle/>
                    <a:p>
                      <a:pPr algn="ctr"/>
                      <a:r>
                        <a:rPr lang="en-US" sz="1500" dirty="0"/>
                        <a:t>C</a:t>
                      </a:r>
                      <a:endParaRPr lang="id-ID" sz="1500" dirty="0"/>
                    </a:p>
                  </a:txBody>
                  <a:tcPr marL="68580" marR="68580" marT="34290" marB="34290">
                    <a:solidFill>
                      <a:schemeClr val="bg1">
                        <a:lumMod val="95000"/>
                      </a:schemeClr>
                    </a:solidFill>
                  </a:tcPr>
                </a:tc>
                <a:tc>
                  <a:txBody>
                    <a:bodyPr/>
                    <a:lstStyle/>
                    <a:p>
                      <a:r>
                        <a:rPr lang="id-ID" sz="1500" dirty="0"/>
                        <a:t>Institutional</a:t>
                      </a:r>
                      <a:r>
                        <a:rPr lang="id-ID" sz="1500" baseline="0" dirty="0"/>
                        <a:t> Certification </a:t>
                      </a:r>
                      <a:r>
                        <a:rPr lang="en-GB" sz="1500" baseline="0" dirty="0"/>
                        <a:t>CWUR (</a:t>
                      </a:r>
                      <a:r>
                        <a:rPr lang="en-GB" sz="1500" baseline="0" dirty="0" err="1"/>
                        <a:t>Center</a:t>
                      </a:r>
                      <a:r>
                        <a:rPr lang="en-GB" sz="1500" baseline="0" dirty="0"/>
                        <a:t> for World University Ranking) </a:t>
                      </a:r>
                      <a:r>
                        <a:rPr lang="id-ID" sz="1500" baseline="0" dirty="0"/>
                        <a:t>(Bandung and Bali)</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07"/>
                  </a:ext>
                </a:extLst>
              </a:tr>
              <a:tr h="297180">
                <a:tc gridSpan="2">
                  <a:txBody>
                    <a:bodyPr/>
                    <a:lstStyle/>
                    <a:p>
                      <a:pPr marL="0" marR="0" lvl="0" indent="0" algn="ctr" defTabSz="914326" rtl="0" eaLnBrk="1" fontAlgn="auto" latinLnBrk="0" hangingPunct="1">
                        <a:lnSpc>
                          <a:spcPct val="100000"/>
                        </a:lnSpc>
                        <a:spcBef>
                          <a:spcPts val="0"/>
                        </a:spcBef>
                        <a:spcAft>
                          <a:spcPts val="0"/>
                        </a:spcAft>
                        <a:buClrTx/>
                        <a:buSzTx/>
                        <a:buFontTx/>
                        <a:buNone/>
                        <a:tabLst/>
                        <a:defRPr/>
                      </a:pPr>
                      <a:r>
                        <a:rPr lang="id-ID" sz="1500" b="1" dirty="0">
                          <a:solidFill>
                            <a:schemeClr val="tx1"/>
                          </a:solidFill>
                        </a:rPr>
                        <a:t>Center of Excellence</a:t>
                      </a:r>
                    </a:p>
                  </a:txBody>
                  <a:tcPr marL="68580" marR="68580" marT="34290" marB="34290">
                    <a:solidFill>
                      <a:schemeClr val="accent4">
                        <a:lumMod val="60000"/>
                        <a:lumOff val="40000"/>
                      </a:schemeClr>
                    </a:solidFill>
                  </a:tcPr>
                </a:tc>
                <a:tc hMerge="1">
                  <a:txBody>
                    <a:bodyPr/>
                    <a:lstStyle/>
                    <a:p>
                      <a:pPr marL="0" marR="0" lvl="0" indent="0" algn="ctr" defTabSz="914326" rtl="0" eaLnBrk="1" fontAlgn="auto" latinLnBrk="0" hangingPunct="1">
                        <a:lnSpc>
                          <a:spcPct val="100000"/>
                        </a:lnSpc>
                        <a:spcBef>
                          <a:spcPts val="0"/>
                        </a:spcBef>
                        <a:spcAft>
                          <a:spcPts val="0"/>
                        </a:spcAft>
                        <a:buClrTx/>
                        <a:buSzTx/>
                        <a:buFontTx/>
                        <a:buNone/>
                        <a:tabLst/>
                        <a:defRPr/>
                      </a:pPr>
                      <a:endParaRPr lang="id-ID" sz="1400" b="1" dirty="0">
                        <a:solidFill>
                          <a:schemeClr val="bg1"/>
                        </a:solidFill>
                      </a:endParaRPr>
                    </a:p>
                  </a:txBody>
                  <a:tcPr marL="68580" marR="68580" marT="34290" marB="34290">
                    <a:solidFill>
                      <a:schemeClr val="accent1"/>
                    </a:solidFill>
                  </a:tcPr>
                </a:tc>
                <a:extLst>
                  <a:ext uri="{0D108BD9-81ED-4DB2-BD59-A6C34878D82A}">
                    <a16:rowId xmlns:a16="http://schemas.microsoft.com/office/drawing/2014/main" xmlns="" val="10008"/>
                  </a:ext>
                </a:extLst>
              </a:tr>
              <a:tr h="525780">
                <a:tc>
                  <a:txBody>
                    <a:bodyPr/>
                    <a:lstStyle/>
                    <a:p>
                      <a:pPr algn="ctr"/>
                      <a:r>
                        <a:rPr lang="en-US" sz="1500" dirty="0"/>
                        <a:t>A</a:t>
                      </a:r>
                      <a:endParaRPr lang="id-ID" sz="1500" dirty="0"/>
                    </a:p>
                  </a:txBody>
                  <a:tcPr marL="68580" marR="68580" marT="34290" marB="34290">
                    <a:solidFill>
                      <a:schemeClr val="bg1">
                        <a:lumMod val="95000"/>
                      </a:schemeClr>
                    </a:solidFill>
                  </a:tcPr>
                </a:tc>
                <a:tc>
                  <a:txBody>
                    <a:bodyPr/>
                    <a:lstStyle/>
                    <a:p>
                      <a:r>
                        <a:rPr lang="id-ID" sz="1500" dirty="0"/>
                        <a:t>Tourism Center of Excellence: Geotourism (Medan), Sport Tourism (Palembang), Halal Tourism (Lombok), Cultural Tourism (Bali), Marine Tourism (Makassar), Culinary Tourism (Bandung)</a:t>
                      </a:r>
                    </a:p>
                  </a:txBody>
                  <a:tcPr marL="68580" marR="68580" marT="34290" marB="34290">
                    <a:solidFill>
                      <a:schemeClr val="bg1">
                        <a:lumMod val="95000"/>
                      </a:schemeClr>
                    </a:solidFill>
                  </a:tcPr>
                </a:tc>
                <a:extLst>
                  <a:ext uri="{0D108BD9-81ED-4DB2-BD59-A6C34878D82A}">
                    <a16:rowId xmlns:a16="http://schemas.microsoft.com/office/drawing/2014/main" xmlns="" val="10009"/>
                  </a:ext>
                </a:extLst>
              </a:tr>
              <a:tr h="297180">
                <a:tc>
                  <a:txBody>
                    <a:bodyPr/>
                    <a:lstStyle/>
                    <a:p>
                      <a:pPr algn="ctr"/>
                      <a:r>
                        <a:rPr lang="en-US" sz="1500" dirty="0"/>
                        <a:t>B</a:t>
                      </a:r>
                      <a:endParaRPr lang="id-ID" sz="1500" dirty="0"/>
                    </a:p>
                  </a:txBody>
                  <a:tcPr marL="68580" marR="68580" marT="34290" marB="34290">
                    <a:solidFill>
                      <a:schemeClr val="bg1">
                        <a:lumMod val="95000"/>
                      </a:schemeClr>
                    </a:solidFill>
                  </a:tcPr>
                </a:tc>
                <a:tc>
                  <a:txBody>
                    <a:bodyPr/>
                    <a:lstStyle/>
                    <a:p>
                      <a:r>
                        <a:rPr lang="id-ID" sz="1500" dirty="0"/>
                        <a:t>Wonderful</a:t>
                      </a:r>
                      <a:r>
                        <a:rPr lang="id-ID" sz="1500" baseline="0" dirty="0"/>
                        <a:t> Indonesia Tourism Entrepreneurship (WITE): 10% graduates become Entrepreneur (4 UPT)</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10"/>
                  </a:ext>
                </a:extLst>
              </a:tr>
              <a:tr h="297180">
                <a:tc>
                  <a:txBody>
                    <a:bodyPr/>
                    <a:lstStyle/>
                    <a:p>
                      <a:pPr algn="ctr"/>
                      <a:r>
                        <a:rPr lang="en-US" sz="1500" dirty="0"/>
                        <a:t>C</a:t>
                      </a:r>
                      <a:endParaRPr lang="id-ID" sz="1500" dirty="0"/>
                    </a:p>
                  </a:txBody>
                  <a:tcPr marL="68580" marR="68580" marT="34290" marB="34290">
                    <a:solidFill>
                      <a:schemeClr val="bg1">
                        <a:lumMod val="95000"/>
                      </a:schemeClr>
                    </a:solidFill>
                  </a:tcPr>
                </a:tc>
                <a:tc>
                  <a:txBody>
                    <a:bodyPr/>
                    <a:lstStyle/>
                    <a:p>
                      <a:r>
                        <a:rPr lang="id-ID" sz="1500" dirty="0"/>
                        <a:t>English Learning Center (ELC),</a:t>
                      </a:r>
                      <a:r>
                        <a:rPr lang="id-ID" sz="1500" baseline="0" dirty="0"/>
                        <a:t> </a:t>
                      </a:r>
                      <a:r>
                        <a:rPr lang="id-ID" sz="1500" dirty="0"/>
                        <a:t>in cooperation with international institutions (Bandung</a:t>
                      </a:r>
                      <a:r>
                        <a:rPr lang="id-ID" sz="1500" baseline="0" dirty="0"/>
                        <a:t> and Bali)</a:t>
                      </a:r>
                      <a:endParaRPr lang="id-ID" sz="1500" dirty="0"/>
                    </a:p>
                  </a:txBody>
                  <a:tcPr marL="68580" marR="68580" marT="34290" marB="34290">
                    <a:solidFill>
                      <a:schemeClr val="bg1">
                        <a:lumMod val="95000"/>
                      </a:schemeClr>
                    </a:solidFill>
                  </a:tcPr>
                </a:tc>
                <a:extLst>
                  <a:ext uri="{0D108BD9-81ED-4DB2-BD59-A6C34878D82A}">
                    <a16:rowId xmlns:a16="http://schemas.microsoft.com/office/drawing/2014/main" xmlns="" val="10011"/>
                  </a:ext>
                </a:extLst>
              </a:tr>
            </a:tbl>
          </a:graphicData>
        </a:graphic>
      </p:graphicFrame>
      <p:sp>
        <p:nvSpPr>
          <p:cNvPr id="5" name="Rectangle 4">
            <a:extLst>
              <a:ext uri="{FF2B5EF4-FFF2-40B4-BE49-F238E27FC236}">
                <a16:creationId xmlns:a16="http://schemas.microsoft.com/office/drawing/2014/main" xmlns="" id="{7B8C604C-3B38-40CA-B3FE-710B7E6E8C1D}"/>
              </a:ext>
            </a:extLst>
          </p:cNvPr>
          <p:cNvSpPr/>
          <p:nvPr/>
        </p:nvSpPr>
        <p:spPr>
          <a:xfrm>
            <a:off x="8774481" y="4841975"/>
            <a:ext cx="383438" cy="307777"/>
          </a:xfrm>
          <a:prstGeom prst="rect">
            <a:avLst/>
          </a:prstGeom>
        </p:spPr>
        <p:txBody>
          <a:bodyPr wrap="none">
            <a:spAutoFit/>
          </a:bodyPr>
          <a:lstStyle/>
          <a:p>
            <a:fld id="{207C9526-85F6-2C4A-8A23-37C03C3B54FC}" type="slidenum">
              <a:rPr lang="id-ID"/>
              <a:pPr/>
              <a:t>51</a:t>
            </a:fld>
            <a:endParaRPr lang="en-ID" dirty="0"/>
          </a:p>
        </p:txBody>
      </p:sp>
    </p:spTree>
    <p:extLst>
      <p:ext uri="{BB962C8B-B14F-4D97-AF65-F5344CB8AC3E}">
        <p14:creationId xmlns:p14="http://schemas.microsoft.com/office/powerpoint/2010/main" val="8869244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615173" y="1441707"/>
          <a:ext cx="5913658" cy="3067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1489524" y="1414139"/>
          <a:ext cx="6286909" cy="3048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Rectangle 13"/>
          <p:cNvSpPr/>
          <p:nvPr/>
        </p:nvSpPr>
        <p:spPr>
          <a:xfrm>
            <a:off x="458273" y="4360689"/>
            <a:ext cx="7469889" cy="612027"/>
          </a:xfrm>
          <a:prstGeom prst="rect">
            <a:avLst/>
          </a:prstGeom>
        </p:spPr>
        <p:txBody>
          <a:bodyPr wrap="square" lIns="57469" tIns="28734" rIns="57469" bIns="28734">
            <a:spAutoFit/>
          </a:bodyPr>
          <a:lstStyle/>
          <a:p>
            <a:pPr defTabSz="574707">
              <a:defRPr/>
            </a:pPr>
            <a:r>
              <a:rPr lang="en-US" sz="900" dirty="0" err="1">
                <a:solidFill>
                  <a:prstClr val="black"/>
                </a:solidFill>
              </a:rPr>
              <a:t>Catatan</a:t>
            </a:r>
            <a:r>
              <a:rPr lang="en-US" sz="900" dirty="0">
                <a:solidFill>
                  <a:prstClr val="black"/>
                </a:solidFill>
              </a:rPr>
              <a:t> :</a:t>
            </a:r>
          </a:p>
          <a:p>
            <a:pPr defTabSz="574707">
              <a:defRPr/>
            </a:pPr>
            <a:r>
              <a:rPr lang="en-US" sz="900" dirty="0">
                <a:solidFill>
                  <a:prstClr val="black"/>
                </a:solidFill>
              </a:rPr>
              <a:t>PELAYANAN SDM PADA BIDANG KEPARIWISATAAN MELIPUTI:</a:t>
            </a:r>
          </a:p>
          <a:p>
            <a:pPr marL="215519" indent="-215519" defTabSz="574707">
              <a:buFontTx/>
              <a:buAutoNum type="arabicPeriod"/>
              <a:defRPr/>
            </a:pPr>
            <a:r>
              <a:rPr lang="en-US" sz="900" dirty="0">
                <a:solidFill>
                  <a:prstClr val="black"/>
                </a:solidFill>
              </a:rPr>
              <a:t>Hospitality</a:t>
            </a:r>
          </a:p>
          <a:p>
            <a:pPr marL="215519" indent="-215519" defTabSz="574707">
              <a:buFontTx/>
              <a:buAutoNum type="arabicPeriod"/>
              <a:defRPr/>
            </a:pPr>
            <a:r>
              <a:rPr lang="en-US" sz="900" dirty="0">
                <a:solidFill>
                  <a:prstClr val="black"/>
                </a:solidFill>
              </a:rPr>
              <a:t>Attraction and destination</a:t>
            </a:r>
          </a:p>
        </p:txBody>
      </p:sp>
      <p:sp>
        <p:nvSpPr>
          <p:cNvPr id="31750" name="Rectangle 15"/>
          <p:cNvSpPr>
            <a:spLocks noChangeArrowheads="1"/>
          </p:cNvSpPr>
          <p:nvPr/>
        </p:nvSpPr>
        <p:spPr bwMode="auto">
          <a:xfrm>
            <a:off x="3563888" y="4605358"/>
            <a:ext cx="3882629" cy="3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marL="287338" indent="-287338" defTabSz="765175">
              <a:defRPr>
                <a:solidFill>
                  <a:schemeClr val="tx1"/>
                </a:solidFill>
                <a:latin typeface="Arial" panose="020B0604020202020204" pitchFamily="34" charset="0"/>
                <a:cs typeface="Arial" panose="020B0604020202020204" pitchFamily="34" charset="0"/>
              </a:defRPr>
            </a:lvl1pPr>
            <a:lvl2pPr marL="742950" indent="-285750" defTabSz="765175">
              <a:defRPr>
                <a:solidFill>
                  <a:schemeClr val="tx1"/>
                </a:solidFill>
                <a:latin typeface="Arial" panose="020B0604020202020204" pitchFamily="34" charset="0"/>
                <a:cs typeface="Arial" panose="020B0604020202020204" pitchFamily="34" charset="0"/>
              </a:defRPr>
            </a:lvl2pPr>
            <a:lvl3pPr marL="1143000" indent="-228600" defTabSz="765175">
              <a:defRPr>
                <a:solidFill>
                  <a:schemeClr val="tx1"/>
                </a:solidFill>
                <a:latin typeface="Arial" panose="020B0604020202020204" pitchFamily="34" charset="0"/>
                <a:cs typeface="Arial" panose="020B0604020202020204" pitchFamily="34" charset="0"/>
              </a:defRPr>
            </a:lvl3pPr>
            <a:lvl4pPr marL="1600200" indent="-228600" defTabSz="765175">
              <a:defRPr>
                <a:solidFill>
                  <a:schemeClr val="tx1"/>
                </a:solidFill>
                <a:latin typeface="Arial" panose="020B0604020202020204" pitchFamily="34" charset="0"/>
                <a:cs typeface="Arial" panose="020B0604020202020204" pitchFamily="34" charset="0"/>
              </a:defRPr>
            </a:lvl4pPr>
            <a:lvl5pPr marL="2057400" indent="-228600" defTabSz="765175">
              <a:defRPr>
                <a:solidFill>
                  <a:schemeClr val="tx1"/>
                </a:solidFill>
                <a:latin typeface="Arial" panose="020B0604020202020204" pitchFamily="34" charset="0"/>
                <a:cs typeface="Arial" panose="020B0604020202020204" pitchFamily="34" charset="0"/>
              </a:defRPr>
            </a:lvl5pPr>
            <a:lvl6pPr marL="2514600" indent="-228600" defTabSz="7651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51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51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51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Calibri Light" panose="020F0302020204030204" pitchFamily="34" charset="0"/>
              <a:buAutoNum type="arabicPeriod" startAt="3"/>
            </a:pPr>
            <a:r>
              <a:rPr lang="en-US" altLang="en-US" sz="900" dirty="0">
                <a:solidFill>
                  <a:srgbClr val="000000"/>
                </a:solidFill>
                <a:ea typeface="MS PGothic" panose="020B0600070205080204" pitchFamily="34" charset="-128"/>
              </a:rPr>
              <a:t>Event</a:t>
            </a:r>
          </a:p>
          <a:p>
            <a:pPr>
              <a:buFont typeface="Calibri Light" panose="020F0302020204030204" pitchFamily="34" charset="0"/>
              <a:buAutoNum type="arabicPeriod" startAt="3"/>
            </a:pPr>
            <a:r>
              <a:rPr lang="en-US" altLang="en-US" sz="900" dirty="0">
                <a:solidFill>
                  <a:srgbClr val="000000"/>
                </a:solidFill>
                <a:ea typeface="MS PGothic" panose="020B0600070205080204" pitchFamily="34" charset="-128"/>
              </a:rPr>
              <a:t>Travel and transportation services</a:t>
            </a:r>
          </a:p>
        </p:txBody>
      </p:sp>
      <p:graphicFrame>
        <p:nvGraphicFramePr>
          <p:cNvPr id="12" name="Content Placeholder 3">
            <a:extLst/>
          </p:cNvPr>
          <p:cNvGraphicFramePr>
            <a:graphicFrameLocks/>
          </p:cNvGraphicFramePr>
          <p:nvPr/>
        </p:nvGraphicFramePr>
        <p:xfrm>
          <a:off x="1615175" y="1860227"/>
          <a:ext cx="5913658" cy="230075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8" name="Diagram 17">
            <a:extLst/>
          </p:cNvPr>
          <p:cNvGraphicFramePr/>
          <p:nvPr/>
        </p:nvGraphicFramePr>
        <p:xfrm>
          <a:off x="1489522" y="1839523"/>
          <a:ext cx="6286910" cy="22860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9" name="Table 18">
            <a:extLst/>
          </p:cNvPr>
          <p:cNvGraphicFramePr>
            <a:graphicFrameLocks noGrp="1"/>
          </p:cNvGraphicFramePr>
          <p:nvPr/>
        </p:nvGraphicFramePr>
        <p:xfrm>
          <a:off x="481294" y="782811"/>
          <a:ext cx="8301249" cy="231016"/>
        </p:xfrm>
        <a:graphic>
          <a:graphicData uri="http://schemas.openxmlformats.org/drawingml/2006/table">
            <a:tbl>
              <a:tblPr>
                <a:tableStyleId>{69C7853C-536D-4A76-A0AE-DD22124D55A5}</a:tableStyleId>
              </a:tblPr>
              <a:tblGrid>
                <a:gridCol w="2525969">
                  <a:extLst>
                    <a:ext uri="{9D8B030D-6E8A-4147-A177-3AD203B41FA5}">
                      <a16:colId xmlns:a16="http://schemas.microsoft.com/office/drawing/2014/main" xmlns="" val="20000"/>
                    </a:ext>
                  </a:extLst>
                </a:gridCol>
                <a:gridCol w="952978">
                  <a:extLst>
                    <a:ext uri="{9D8B030D-6E8A-4147-A177-3AD203B41FA5}">
                      <a16:colId xmlns:a16="http://schemas.microsoft.com/office/drawing/2014/main" xmlns="" val="20001"/>
                    </a:ext>
                  </a:extLst>
                </a:gridCol>
                <a:gridCol w="952978">
                  <a:extLst>
                    <a:ext uri="{9D8B030D-6E8A-4147-A177-3AD203B41FA5}">
                      <a16:colId xmlns:a16="http://schemas.microsoft.com/office/drawing/2014/main" xmlns="" val="20002"/>
                    </a:ext>
                  </a:extLst>
                </a:gridCol>
                <a:gridCol w="918535">
                  <a:extLst>
                    <a:ext uri="{9D8B030D-6E8A-4147-A177-3AD203B41FA5}">
                      <a16:colId xmlns:a16="http://schemas.microsoft.com/office/drawing/2014/main" xmlns="" val="20003"/>
                    </a:ext>
                  </a:extLst>
                </a:gridCol>
                <a:gridCol w="1044833">
                  <a:extLst>
                    <a:ext uri="{9D8B030D-6E8A-4147-A177-3AD203B41FA5}">
                      <a16:colId xmlns:a16="http://schemas.microsoft.com/office/drawing/2014/main" xmlns="" val="20004"/>
                    </a:ext>
                  </a:extLst>
                </a:gridCol>
                <a:gridCol w="952978">
                  <a:extLst>
                    <a:ext uri="{9D8B030D-6E8A-4147-A177-3AD203B41FA5}">
                      <a16:colId xmlns:a16="http://schemas.microsoft.com/office/drawing/2014/main" xmlns="" val="20005"/>
                    </a:ext>
                  </a:extLst>
                </a:gridCol>
                <a:gridCol w="952978">
                  <a:extLst>
                    <a:ext uri="{9D8B030D-6E8A-4147-A177-3AD203B41FA5}">
                      <a16:colId xmlns:a16="http://schemas.microsoft.com/office/drawing/2014/main" xmlns="" val="20006"/>
                    </a:ext>
                  </a:extLst>
                </a:gridCol>
              </a:tblGrid>
              <a:tr h="231016">
                <a:tc>
                  <a:txBody>
                    <a:bodyPr/>
                    <a:lstStyle/>
                    <a:p>
                      <a:pPr algn="ctr" fontAlgn="b"/>
                      <a:r>
                        <a:rPr lang="en-US" sz="700" b="1" u="none" strike="noStrike" dirty="0">
                          <a:latin typeface="Arial" panose="020B0604020202020204" pitchFamily="34" charset="0"/>
                          <a:cs typeface="Arial" panose="020B0604020202020204" pitchFamily="34" charset="0"/>
                        </a:rPr>
                        <a:t>TAHUN</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algn="ctr" fontAlgn="b"/>
                      <a:r>
                        <a:rPr lang="en-US" sz="700" b="1" u="none" strike="noStrike" dirty="0" err="1">
                          <a:latin typeface="Arial" panose="020B0604020202020204" pitchFamily="34" charset="0"/>
                          <a:cs typeface="Arial" panose="020B0604020202020204" pitchFamily="34" charset="0"/>
                        </a:rPr>
                        <a:t>s.d</a:t>
                      </a:r>
                      <a:r>
                        <a:rPr lang="en-US" sz="700" b="1" u="none" strike="noStrike" dirty="0">
                          <a:latin typeface="Arial" panose="020B0604020202020204" pitchFamily="34" charset="0"/>
                          <a:cs typeface="Arial" panose="020B0604020202020204" pitchFamily="34" charset="0"/>
                        </a:rPr>
                        <a:t> 2014</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algn="ctr" fontAlgn="b"/>
                      <a:r>
                        <a:rPr lang="en-US" sz="700" b="1" u="none" strike="noStrike" dirty="0">
                          <a:latin typeface="Arial" panose="020B0604020202020204" pitchFamily="34" charset="0"/>
                          <a:cs typeface="Arial" panose="020B0604020202020204" pitchFamily="34" charset="0"/>
                        </a:rPr>
                        <a:t>2015</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algn="ctr" fontAlgn="b"/>
                      <a:r>
                        <a:rPr lang="en-US" sz="700" b="1" u="none" strike="noStrike" dirty="0">
                          <a:latin typeface="Arial" panose="020B0604020202020204" pitchFamily="34" charset="0"/>
                          <a:cs typeface="Arial" panose="020B0604020202020204" pitchFamily="34" charset="0"/>
                        </a:rPr>
                        <a:t>2016</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algn="ctr" fontAlgn="b"/>
                      <a:r>
                        <a:rPr lang="en-US" sz="700" b="1" u="none" strike="noStrike" dirty="0">
                          <a:latin typeface="Arial" panose="020B0604020202020204" pitchFamily="34" charset="0"/>
                          <a:cs typeface="Arial" panose="020B0604020202020204" pitchFamily="34" charset="0"/>
                        </a:rPr>
                        <a:t>2017</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algn="ctr" fontAlgn="b"/>
                      <a:r>
                        <a:rPr lang="en-US" sz="700" b="1" u="none" strike="noStrike" dirty="0">
                          <a:latin typeface="Arial" panose="020B0604020202020204" pitchFamily="34" charset="0"/>
                          <a:cs typeface="Arial" panose="020B0604020202020204" pitchFamily="34" charset="0"/>
                        </a:rPr>
                        <a:t>2018</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algn="ctr" fontAlgn="b"/>
                      <a:r>
                        <a:rPr lang="en-US" sz="700" b="1" u="none" strike="noStrike" dirty="0">
                          <a:latin typeface="Arial" panose="020B0604020202020204" pitchFamily="34" charset="0"/>
                          <a:cs typeface="Arial" panose="020B0604020202020204" pitchFamily="34" charset="0"/>
                        </a:rPr>
                        <a:t>2019</a:t>
                      </a:r>
                      <a:endParaRPr lang="en-US" sz="700" b="1" i="0" u="none" strike="noStrike" dirty="0">
                        <a:solidFill>
                          <a:srgbClr val="000000"/>
                        </a:solidFill>
                        <a:latin typeface="Arial" panose="020B060402020202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xmlns="" val="10000"/>
                  </a:ext>
                </a:extLst>
              </a:tr>
            </a:tbl>
          </a:graphicData>
        </a:graphic>
      </p:graphicFrame>
      <p:graphicFrame>
        <p:nvGraphicFramePr>
          <p:cNvPr id="20" name="Table 19">
            <a:extLst/>
          </p:cNvPr>
          <p:cNvGraphicFramePr>
            <a:graphicFrameLocks noGrp="1"/>
          </p:cNvGraphicFramePr>
          <p:nvPr/>
        </p:nvGraphicFramePr>
        <p:xfrm>
          <a:off x="491321" y="1003069"/>
          <a:ext cx="8301251" cy="3589613"/>
        </p:xfrm>
        <a:graphic>
          <a:graphicData uri="http://schemas.openxmlformats.org/drawingml/2006/table">
            <a:tbl>
              <a:tblPr>
                <a:tableStyleId>{69C7853C-536D-4A76-A0AE-DD22124D55A5}</a:tableStyleId>
              </a:tblPr>
              <a:tblGrid>
                <a:gridCol w="2699904">
                  <a:extLst>
                    <a:ext uri="{9D8B030D-6E8A-4147-A177-3AD203B41FA5}">
                      <a16:colId xmlns:a16="http://schemas.microsoft.com/office/drawing/2014/main" xmlns="" val="20000"/>
                    </a:ext>
                  </a:extLst>
                </a:gridCol>
                <a:gridCol w="779045">
                  <a:extLst>
                    <a:ext uri="{9D8B030D-6E8A-4147-A177-3AD203B41FA5}">
                      <a16:colId xmlns:a16="http://schemas.microsoft.com/office/drawing/2014/main" xmlns="" val="20001"/>
                    </a:ext>
                  </a:extLst>
                </a:gridCol>
                <a:gridCol w="952978">
                  <a:extLst>
                    <a:ext uri="{9D8B030D-6E8A-4147-A177-3AD203B41FA5}">
                      <a16:colId xmlns:a16="http://schemas.microsoft.com/office/drawing/2014/main" xmlns="" val="20002"/>
                    </a:ext>
                  </a:extLst>
                </a:gridCol>
                <a:gridCol w="918535">
                  <a:extLst>
                    <a:ext uri="{9D8B030D-6E8A-4147-A177-3AD203B41FA5}">
                      <a16:colId xmlns:a16="http://schemas.microsoft.com/office/drawing/2014/main" xmlns="" val="20003"/>
                    </a:ext>
                  </a:extLst>
                </a:gridCol>
                <a:gridCol w="1044833">
                  <a:extLst>
                    <a:ext uri="{9D8B030D-6E8A-4147-A177-3AD203B41FA5}">
                      <a16:colId xmlns:a16="http://schemas.microsoft.com/office/drawing/2014/main" xmlns="" val="20004"/>
                    </a:ext>
                  </a:extLst>
                </a:gridCol>
                <a:gridCol w="952978">
                  <a:extLst>
                    <a:ext uri="{9D8B030D-6E8A-4147-A177-3AD203B41FA5}">
                      <a16:colId xmlns:a16="http://schemas.microsoft.com/office/drawing/2014/main" xmlns="" val="20005"/>
                    </a:ext>
                  </a:extLst>
                </a:gridCol>
                <a:gridCol w="952978">
                  <a:extLst>
                    <a:ext uri="{9D8B030D-6E8A-4147-A177-3AD203B41FA5}">
                      <a16:colId xmlns:a16="http://schemas.microsoft.com/office/drawing/2014/main" xmlns="" val="20006"/>
                    </a:ext>
                  </a:extLst>
                </a:gridCol>
              </a:tblGrid>
              <a:tr h="162984">
                <a:tc>
                  <a:txBody>
                    <a:bodyPr/>
                    <a:lstStyle/>
                    <a:p>
                      <a:pPr algn="l" fontAlgn="b"/>
                      <a:r>
                        <a:rPr lang="en-US" sz="1100" b="1" u="none" strike="noStrike" dirty="0">
                          <a:latin typeface="Arial Narrow" panose="020B0606020202030204" pitchFamily="34" charset="0"/>
                          <a:cs typeface="Arial" panose="020B0604020202020204" pitchFamily="34" charset="0"/>
                        </a:rPr>
                        <a:t>TENAGA KERJA</a:t>
                      </a:r>
                      <a:r>
                        <a:rPr lang="en-US" sz="1100" b="1" u="none" strike="noStrike" baseline="0" dirty="0">
                          <a:latin typeface="Arial Narrow" panose="020B0606020202030204" pitchFamily="34" charset="0"/>
                          <a:cs typeface="Arial" panose="020B0604020202020204" pitchFamily="34" charset="0"/>
                        </a:rPr>
                        <a:t> </a:t>
                      </a:r>
                      <a:r>
                        <a:rPr lang="en-US" sz="1100" b="1" u="none" strike="noStrike" dirty="0">
                          <a:latin typeface="Arial Narrow" panose="020B0606020202030204" pitchFamily="34" charset="0"/>
                          <a:cs typeface="Arial" panose="020B0604020202020204" pitchFamily="34" charset="0"/>
                        </a:rPr>
                        <a:t>PARIWISATA</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u="none" strike="noStrike" dirty="0">
                          <a:latin typeface="Arial Narrow" panose="020B0606020202030204" pitchFamily="34" charset="0"/>
                          <a:cs typeface="Arial" panose="020B0604020202020204" pitchFamily="34" charset="0"/>
                        </a:rPr>
                        <a:t>11,000,000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u="none" strike="noStrike" dirty="0">
                          <a:latin typeface="Arial Narrow" panose="020B0606020202030204" pitchFamily="34" charset="0"/>
                          <a:cs typeface="Arial" panose="020B0604020202020204" pitchFamily="34" charset="0"/>
                        </a:rPr>
                        <a:t>11,400,000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u="none" strike="noStrike" dirty="0">
                          <a:latin typeface="Arial Narrow" panose="020B0606020202030204" pitchFamily="34" charset="0"/>
                          <a:cs typeface="Arial" panose="020B0604020202020204" pitchFamily="34" charset="0"/>
                        </a:rPr>
                        <a:t>11,800,000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u="none" strike="noStrike" dirty="0">
                          <a:latin typeface="Arial Narrow" panose="020B0606020202030204" pitchFamily="34" charset="0"/>
                          <a:cs typeface="Arial" panose="020B0604020202020204" pitchFamily="34" charset="0"/>
                        </a:rPr>
                        <a:t>12,200,000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u="none" strike="noStrike" dirty="0">
                          <a:latin typeface="Arial Narrow" panose="020B0606020202030204" pitchFamily="34" charset="0"/>
                          <a:cs typeface="Arial" panose="020B0604020202020204" pitchFamily="34" charset="0"/>
                        </a:rPr>
                        <a:t>12,600,000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u="none" strike="noStrike" dirty="0">
                          <a:latin typeface="Arial Narrow" panose="020B0606020202030204" pitchFamily="34" charset="0"/>
                          <a:cs typeface="Arial" panose="020B0604020202020204" pitchFamily="34" charset="0"/>
                        </a:rPr>
                        <a:t>13,000,000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323004">
                <a:tc>
                  <a:txBody>
                    <a:bodyPr/>
                    <a:lstStyle/>
                    <a:p>
                      <a:pPr marL="342900" indent="-228600" algn="l" fontAlgn="b">
                        <a:buFont typeface="Arial" panose="020B0604020202020204" pitchFamily="34" charset="0"/>
                        <a:buChar char="•"/>
                      </a:pPr>
                      <a:r>
                        <a:rPr lang="en-US" sz="1100" b="0" i="0" u="none" strike="noStrike" dirty="0" err="1">
                          <a:solidFill>
                            <a:srgbClr val="000000"/>
                          </a:solidFill>
                          <a:latin typeface="Arial Narrow" panose="020B0606020202030204" pitchFamily="34" charset="0"/>
                          <a:cs typeface="Arial" panose="020B0604020202020204" pitchFamily="34" charset="0"/>
                        </a:rPr>
                        <a:t>Tenaga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Kerja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Pariwisata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Langsung</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1" u="none" strike="noStrike" dirty="0">
                          <a:solidFill>
                            <a:srgbClr val="000000"/>
                          </a:solidFill>
                          <a:latin typeface="Arial Narrow" panose="020B0606020202030204" pitchFamily="34" charset="0"/>
                          <a:cs typeface="Arial" panose="020B0604020202020204" pitchFamily="34" charset="0"/>
                        </a:rPr>
                        <a:t>Direct</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sebesar</a:t>
                      </a:r>
                      <a:r>
                        <a:rPr lang="en-US" sz="1100" b="0" i="0" u="none" strike="noStrike" dirty="0">
                          <a:solidFill>
                            <a:srgbClr val="000000"/>
                          </a:solidFill>
                          <a:latin typeface="Arial Narrow" panose="020B0606020202030204" pitchFamily="34" charset="0"/>
                          <a:cs typeface="Arial" panose="020B0604020202020204" pitchFamily="34" charset="0"/>
                        </a:rPr>
                        <a:t> 30%</a:t>
                      </a:r>
                      <a:r>
                        <a:rPr lang="en-US" sz="1100" b="0" i="0" u="none" strike="noStrike" dirty="0">
                          <a:solidFill>
                            <a:srgbClr val="FF0000"/>
                          </a:solidFill>
                          <a:latin typeface="Arial Narrow" panose="020B0606020202030204" pitchFamily="34" charset="0"/>
                          <a:cs typeface="Arial" panose="020B0604020202020204" pitchFamily="34" charset="0"/>
                        </a:rPr>
                        <a:t>*)</a:t>
                      </a: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latin typeface="Arial Narrow" panose="020B0606020202030204" pitchFamily="34" charset="0"/>
                          <a:cs typeface="Arial" panose="020B0604020202020204" pitchFamily="34" charset="0"/>
                        </a:rPr>
                        <a:t>3,300,000</a:t>
                      </a:r>
                      <a:endParaRPr lang="en-US" sz="1100" b="0" i="0" u="none" strike="noStrike" dirty="0">
                        <a:solidFill>
                          <a:srgbClr val="FF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3,420,000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3,540,000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3,660,000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3,780,000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3,900,000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323004">
                <a:tc>
                  <a:txBody>
                    <a:bodyPr/>
                    <a:lstStyle/>
                    <a:p>
                      <a:pPr marL="342900" marR="0" indent="-215900" algn="l" defTabSz="913896"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dirty="0" err="1">
                          <a:solidFill>
                            <a:srgbClr val="000000"/>
                          </a:solidFill>
                          <a:latin typeface="Arial Narrow" panose="020B0606020202030204" pitchFamily="34" charset="0"/>
                          <a:cs typeface="Arial" panose="020B0604020202020204" pitchFamily="34" charset="0"/>
                        </a:rPr>
                        <a:t>Tenaga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Kerja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Pariwisata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Tak</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Langsung</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1" u="none" strike="noStrike" dirty="0">
                          <a:solidFill>
                            <a:srgbClr val="000000"/>
                          </a:solidFill>
                          <a:latin typeface="Arial Narrow" panose="020B0606020202030204" pitchFamily="34" charset="0"/>
                          <a:cs typeface="Arial" panose="020B0604020202020204" pitchFamily="34" charset="0"/>
                        </a:rPr>
                        <a:t>Indirect</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sebesar</a:t>
                      </a:r>
                      <a:r>
                        <a:rPr lang="en-US" sz="1100" b="0" i="0" u="none" strike="noStrike" dirty="0">
                          <a:solidFill>
                            <a:srgbClr val="000000"/>
                          </a:solidFill>
                          <a:latin typeface="Arial Narrow" panose="020B0606020202030204" pitchFamily="34" charset="0"/>
                          <a:cs typeface="Arial" panose="020B0604020202020204" pitchFamily="34" charset="0"/>
                        </a:rPr>
                        <a:t> 50% </a:t>
                      </a:r>
                      <a:r>
                        <a:rPr lang="en-US" sz="1100" b="0" i="0" u="none" strike="noStrike" dirty="0">
                          <a:solidFill>
                            <a:srgbClr val="FF0000"/>
                          </a:solidFill>
                          <a:latin typeface="Arial Narrow" panose="020B0606020202030204" pitchFamily="34" charset="0"/>
                          <a:cs typeface="Arial" panose="020B0604020202020204" pitchFamily="34" charset="0"/>
                        </a:rPr>
                        <a:t>*)</a:t>
                      </a: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latin typeface="Arial Narrow" panose="020B0606020202030204" pitchFamily="34" charset="0"/>
                          <a:cs typeface="Arial" panose="020B0604020202020204" pitchFamily="34" charset="0"/>
                        </a:rPr>
                        <a:t>5,500,000</a:t>
                      </a: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5,700,000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5,900,000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6,100,000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6,300,000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6,500,000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323004">
                <a:tc>
                  <a:txBody>
                    <a:bodyPr/>
                    <a:lstStyle/>
                    <a:p>
                      <a:pPr marL="342900" marR="0" indent="-228600" algn="l" defTabSz="913896"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dirty="0" err="1">
                          <a:solidFill>
                            <a:srgbClr val="000000"/>
                          </a:solidFill>
                          <a:latin typeface="Arial Narrow" panose="020B0606020202030204" pitchFamily="34" charset="0"/>
                          <a:cs typeface="Arial" panose="020B0604020202020204" pitchFamily="34" charset="0"/>
                        </a:rPr>
                        <a:t>Tenaga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Kerja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Pariwisata</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0" u="none" strike="noStrike" dirty="0" err="1">
                          <a:solidFill>
                            <a:srgbClr val="000000"/>
                          </a:solidFill>
                          <a:latin typeface="Arial Narrow" panose="020B0606020202030204" pitchFamily="34" charset="0"/>
                          <a:cs typeface="Arial" panose="020B0604020202020204" pitchFamily="34" charset="0"/>
                        </a:rPr>
                        <a:t>Terdampak</a:t>
                      </a:r>
                      <a:r>
                        <a:rPr lang="en-US" sz="1100" b="0" i="0" u="none" strike="noStrike" dirty="0">
                          <a:solidFill>
                            <a:srgbClr val="000000"/>
                          </a:solidFill>
                          <a:latin typeface="Arial Narrow" panose="020B0606020202030204" pitchFamily="34" charset="0"/>
                          <a:cs typeface="Arial" panose="020B0604020202020204" pitchFamily="34" charset="0"/>
                        </a:rPr>
                        <a:t> (</a:t>
                      </a:r>
                      <a:r>
                        <a:rPr lang="en-US" sz="1100" b="0" i="1" u="none" strike="noStrike" dirty="0">
                          <a:solidFill>
                            <a:srgbClr val="000000"/>
                          </a:solidFill>
                          <a:latin typeface="Arial Narrow" panose="020B0606020202030204" pitchFamily="34" charset="0"/>
                          <a:cs typeface="Arial" panose="020B0604020202020204" pitchFamily="34" charset="0"/>
                        </a:rPr>
                        <a:t>Induce) </a:t>
                      </a:r>
                      <a:r>
                        <a:rPr lang="en-US" sz="1100" b="0" i="0" u="none" strike="noStrike" dirty="0" err="1">
                          <a:solidFill>
                            <a:srgbClr val="000000"/>
                          </a:solidFill>
                          <a:latin typeface="Arial Narrow" panose="020B0606020202030204" pitchFamily="34" charset="0"/>
                          <a:cs typeface="Arial" panose="020B0604020202020204" pitchFamily="34" charset="0"/>
                        </a:rPr>
                        <a:t>sebesar</a:t>
                      </a:r>
                      <a:r>
                        <a:rPr lang="en-US" sz="1100" b="0" i="0" u="none" strike="noStrike" dirty="0">
                          <a:solidFill>
                            <a:srgbClr val="000000"/>
                          </a:solidFill>
                          <a:latin typeface="Arial Narrow" panose="020B0606020202030204" pitchFamily="34" charset="0"/>
                          <a:cs typeface="Arial" panose="020B0604020202020204" pitchFamily="34" charset="0"/>
                        </a:rPr>
                        <a:t> 20% </a:t>
                      </a:r>
                      <a:r>
                        <a:rPr lang="en-US" sz="1100" b="0" i="0" u="none" strike="noStrike" dirty="0">
                          <a:solidFill>
                            <a:srgbClr val="FF0000"/>
                          </a:solidFill>
                          <a:latin typeface="Arial Narrow" panose="020B0606020202030204" pitchFamily="34" charset="0"/>
                          <a:cs typeface="Arial" panose="020B0604020202020204" pitchFamily="34" charset="0"/>
                        </a:rPr>
                        <a:t>*)</a:t>
                      </a: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latin typeface="Arial Narrow" panose="020B0606020202030204" pitchFamily="34" charset="0"/>
                          <a:cs typeface="Arial" panose="020B0604020202020204" pitchFamily="34" charset="0"/>
                        </a:rPr>
                        <a:t>2,200,000</a:t>
                      </a:r>
                      <a:endParaRPr lang="en-US" sz="1100" b="0" i="0" u="none" strike="noStrike" dirty="0">
                        <a:solidFill>
                          <a:srgbClr val="FF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2,280,000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2,360,000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2,440,000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2,520,000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cs typeface="Arial" panose="020B0604020202020204" pitchFamily="34" charset="0"/>
                        </a:rPr>
                        <a:t>2,600,000 </a:t>
                      </a:r>
                    </a:p>
                  </a:txBody>
                  <a:tcPr marL="6594" marR="6594" marT="446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162984">
                <a:tc gridSpan="7">
                  <a:txBody>
                    <a:bodyPr/>
                    <a:lstStyle/>
                    <a:p>
                      <a:pPr marL="0" marR="0" indent="0" algn="l" defTabSz="913896"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baseline="0" dirty="0">
                          <a:solidFill>
                            <a:schemeClr val="tx1"/>
                          </a:solidFill>
                          <a:latin typeface="Arial Narrow" panose="020B0606020202030204" pitchFamily="34" charset="0"/>
                          <a:cs typeface="Arial" panose="020B0604020202020204" pitchFamily="34" charset="0"/>
                        </a:rPr>
                        <a:t>SERTIFIKASI</a:t>
                      </a:r>
                      <a:endParaRPr lang="en-US" sz="1100" b="1" i="0" u="none" strike="noStrike" dirty="0">
                        <a:solidFill>
                          <a:schemeClr val="tx1"/>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endParaRPr lang="en-GB"/>
                    </a:p>
                  </a:txBody>
                  <a:tcPr/>
                </a:tc>
                <a:tc hMerge="1">
                  <a:txBody>
                    <a:bodyPr/>
                    <a:lstStyle/>
                    <a:p>
                      <a:pPr algn="r" fontAlgn="b"/>
                      <a:endParaRPr lang="en-US" sz="1600" b="0" i="0" u="none" strike="noStrike" dirty="0">
                        <a:solidFill>
                          <a:srgbClr val="000000"/>
                        </a:solidFill>
                        <a:effectLst/>
                        <a:latin typeface="+mj-lt"/>
                      </a:endParaRPr>
                    </a:p>
                  </a:txBody>
                  <a:tcPr marL="11723" marR="11723" marT="9525" marB="0" anchor="b">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86F290"/>
                    </a:solidFill>
                  </a:tcPr>
                </a:tc>
                <a:tc hMerge="1">
                  <a:txBody>
                    <a:bodyPr/>
                    <a:lstStyle/>
                    <a:p>
                      <a:pPr algn="r" fontAlgn="b"/>
                      <a:endParaRPr lang="en-US" sz="1600" b="0" i="0" u="none" strike="noStrike">
                        <a:solidFill>
                          <a:srgbClr val="000000"/>
                        </a:solidFill>
                        <a:effectLst/>
                        <a:latin typeface="+mj-lt"/>
                      </a:endParaRPr>
                    </a:p>
                  </a:txBody>
                  <a:tcPr marL="11723" marR="11723" marT="9525" marB="0" anchor="b">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86F290"/>
                    </a:solidFill>
                  </a:tcPr>
                </a:tc>
                <a:tc hMerge="1">
                  <a:txBody>
                    <a:bodyPr/>
                    <a:lstStyle/>
                    <a:p>
                      <a:pPr algn="r" fontAlgn="b"/>
                      <a:endParaRPr lang="en-US" sz="1600" b="0" i="0" u="none" strike="noStrike">
                        <a:solidFill>
                          <a:srgbClr val="000000"/>
                        </a:solidFill>
                        <a:effectLst/>
                        <a:latin typeface="+mj-lt"/>
                      </a:endParaRPr>
                    </a:p>
                  </a:txBody>
                  <a:tcPr marL="11723" marR="11723" marT="9525" marB="0" anchor="b">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86F290"/>
                    </a:solidFill>
                  </a:tcPr>
                </a:tc>
                <a:tc hMerge="1">
                  <a:txBody>
                    <a:bodyPr/>
                    <a:lstStyle/>
                    <a:p>
                      <a:pPr algn="r" fontAlgn="b"/>
                      <a:endParaRPr lang="en-US" sz="1600" b="0" i="0" u="none" strike="noStrike" dirty="0">
                        <a:solidFill>
                          <a:srgbClr val="000000"/>
                        </a:solidFill>
                        <a:effectLst/>
                        <a:latin typeface="+mj-lt"/>
                      </a:endParaRPr>
                    </a:p>
                  </a:txBody>
                  <a:tcPr marL="11723" marR="11723" marT="9525" marB="0" anchor="b">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86F290"/>
                    </a:solidFill>
                  </a:tcPr>
                </a:tc>
                <a:tc hMerge="1">
                  <a:txBody>
                    <a:bodyPr/>
                    <a:lstStyle/>
                    <a:p>
                      <a:pPr algn="r" fontAlgn="b"/>
                      <a:endParaRPr lang="en-US" sz="1600" b="0" i="0" u="none" strike="noStrike" dirty="0">
                        <a:solidFill>
                          <a:srgbClr val="000000"/>
                        </a:solidFill>
                        <a:effectLst/>
                        <a:latin typeface="+mj-lt"/>
                      </a:endParaRPr>
                    </a:p>
                  </a:txBody>
                  <a:tcPr marL="11723" marR="11723" marT="9525" marB="0" anchor="b">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86F290"/>
                    </a:solidFill>
                  </a:tcPr>
                </a:tc>
                <a:extLst>
                  <a:ext uri="{0D108BD9-81ED-4DB2-BD59-A6C34878D82A}">
                    <a16:rowId xmlns:a16="http://schemas.microsoft.com/office/drawing/2014/main" xmlns="" val="10004"/>
                  </a:ext>
                </a:extLst>
              </a:tr>
              <a:tr h="253020">
                <a:tc>
                  <a:txBody>
                    <a:bodyPr/>
                    <a:lstStyle/>
                    <a:p>
                      <a:pPr algn="l" fontAlgn="ctr"/>
                      <a:r>
                        <a:rPr lang="id-ID" sz="1100" b="1" i="0" u="none" strike="noStrike" dirty="0">
                          <a:solidFill>
                            <a:srgbClr val="000000"/>
                          </a:solidFill>
                          <a:latin typeface="Arial Narrow" panose="020B0606020202030204" pitchFamily="34" charset="0"/>
                          <a:cs typeface="Arial" panose="020B0604020202020204" pitchFamily="34" charset="0"/>
                        </a:rPr>
                        <a:t>Kebutuhan</a:t>
                      </a:r>
                      <a:r>
                        <a:rPr lang="en-US" sz="1100" b="1" i="0" u="none" strike="noStrike" dirty="0">
                          <a:solidFill>
                            <a:srgbClr val="000000"/>
                          </a:solidFill>
                          <a:latin typeface="Arial Narrow" panose="020B0606020202030204" pitchFamily="34" charset="0"/>
                          <a:cs typeface="Arial" panose="020B0604020202020204" pitchFamily="34" charset="0"/>
                        </a:rPr>
                        <a:t> (30% </a:t>
                      </a:r>
                      <a:r>
                        <a:rPr lang="en-US" sz="1100" b="1" i="0" u="none" strike="noStrike" dirty="0" err="1">
                          <a:solidFill>
                            <a:srgbClr val="000000"/>
                          </a:solidFill>
                          <a:latin typeface="Arial Narrow" panose="020B0606020202030204" pitchFamily="34" charset="0"/>
                          <a:cs typeface="Arial" panose="020B0604020202020204" pitchFamily="34" charset="0"/>
                        </a:rPr>
                        <a:t>dari</a:t>
                      </a:r>
                      <a:r>
                        <a:rPr lang="en-US" sz="1100" b="1" i="0" u="none" strike="noStrike" dirty="0">
                          <a:solidFill>
                            <a:srgbClr val="000000"/>
                          </a:solidFill>
                          <a:latin typeface="Arial Narrow" panose="020B0606020202030204" pitchFamily="34" charset="0"/>
                          <a:cs typeface="Arial" panose="020B0604020202020204" pitchFamily="34" charset="0"/>
                        </a:rPr>
                        <a:t> </a:t>
                      </a:r>
                      <a:r>
                        <a:rPr lang="en-US" sz="1100" b="1" i="0" u="none" strike="noStrike" dirty="0" err="1">
                          <a:solidFill>
                            <a:srgbClr val="000000"/>
                          </a:solidFill>
                          <a:latin typeface="Arial Narrow" panose="020B0606020202030204" pitchFamily="34" charset="0"/>
                          <a:cs typeface="Arial" panose="020B0604020202020204" pitchFamily="34" charset="0"/>
                        </a:rPr>
                        <a:t>Tenaga</a:t>
                      </a:r>
                      <a:r>
                        <a:rPr lang="en-US" sz="1100" b="1" i="0" u="none" strike="noStrike" baseline="0" dirty="0">
                          <a:solidFill>
                            <a:srgbClr val="000000"/>
                          </a:solidFill>
                          <a:latin typeface="Arial Narrow" panose="020B0606020202030204" pitchFamily="34" charset="0"/>
                          <a:cs typeface="Arial" panose="020B0604020202020204" pitchFamily="34" charset="0"/>
                        </a:rPr>
                        <a:t> </a:t>
                      </a:r>
                      <a:r>
                        <a:rPr lang="en-US" sz="1100" b="1" i="0" u="none" strike="noStrike" baseline="0" dirty="0" err="1">
                          <a:solidFill>
                            <a:srgbClr val="000000"/>
                          </a:solidFill>
                          <a:latin typeface="Arial Narrow" panose="020B0606020202030204" pitchFamily="34" charset="0"/>
                          <a:cs typeface="Arial" panose="020B0604020202020204" pitchFamily="34" charset="0"/>
                        </a:rPr>
                        <a:t>Kerja</a:t>
                      </a:r>
                      <a:r>
                        <a:rPr lang="en-US" sz="1100" b="1" i="0" u="none" strike="noStrike" baseline="0" dirty="0">
                          <a:solidFill>
                            <a:srgbClr val="000000"/>
                          </a:solidFill>
                          <a:latin typeface="Arial Narrow" panose="020B0606020202030204" pitchFamily="34" charset="0"/>
                          <a:cs typeface="Arial" panose="020B0604020202020204" pitchFamily="34" charset="0"/>
                        </a:rPr>
                        <a:t> </a:t>
                      </a:r>
                      <a:r>
                        <a:rPr lang="en-US" sz="1100" b="1" i="0" u="none" strike="noStrike" baseline="0" dirty="0" err="1">
                          <a:solidFill>
                            <a:srgbClr val="000000"/>
                          </a:solidFill>
                          <a:latin typeface="Arial Narrow" panose="020B0606020202030204" pitchFamily="34" charset="0"/>
                          <a:cs typeface="Arial" panose="020B0604020202020204" pitchFamily="34" charset="0"/>
                        </a:rPr>
                        <a:t>Langsung</a:t>
                      </a:r>
                      <a:r>
                        <a:rPr lang="en-US" sz="1100" b="1" i="0" u="none" strike="noStrike" baseline="0" dirty="0">
                          <a:solidFill>
                            <a:srgbClr val="000000"/>
                          </a:solidFill>
                          <a:latin typeface="Arial Narrow" panose="020B0606020202030204" pitchFamily="34" charset="0"/>
                          <a:cs typeface="Arial" panose="020B0604020202020204" pitchFamily="34" charset="0"/>
                        </a:rPr>
                        <a:t>)</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990,000</a:t>
                      </a:r>
                    </a:p>
                  </a:txBody>
                  <a:tcPr marL="5715" marR="5715" marT="428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1,026,000</a:t>
                      </a:r>
                    </a:p>
                  </a:txBody>
                  <a:tcPr marL="5715" marR="5715" marT="428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1,0620,000</a:t>
                      </a:r>
                    </a:p>
                  </a:txBody>
                  <a:tcPr marL="5715" marR="5715" marT="428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1,098,000</a:t>
                      </a:r>
                    </a:p>
                  </a:txBody>
                  <a:tcPr marL="5715" marR="5715" marT="428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1,134,000</a:t>
                      </a:r>
                    </a:p>
                  </a:txBody>
                  <a:tcPr marL="5715" marR="5715" marT="428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1,170,000</a:t>
                      </a:r>
                    </a:p>
                  </a:txBody>
                  <a:tcPr marL="5715" marR="5715" marT="428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214957">
                <a:tc>
                  <a:txBody>
                    <a:bodyPr/>
                    <a:lstStyle/>
                    <a:p>
                      <a:pPr algn="l" fontAlgn="ctr"/>
                      <a:r>
                        <a:rPr lang="id-ID" sz="1100" b="1" i="0" u="none" strike="noStrike" dirty="0">
                          <a:solidFill>
                            <a:srgbClr val="000000"/>
                          </a:solidFill>
                          <a:latin typeface="Arial Narrow" panose="020B0606020202030204" pitchFamily="34" charset="0"/>
                          <a:cs typeface="Arial" panose="020B0604020202020204" pitchFamily="34" charset="0"/>
                        </a:rPr>
                        <a:t>Target</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gridSpan="6">
                  <a:txBody>
                    <a:bodyPr/>
                    <a:lstStyle/>
                    <a:p>
                      <a:endParaRPr lang="en-GB" sz="1100" dirty="0"/>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algn="r" fontAlgn="ctr"/>
                      <a:endParaRPr lang="en-US" sz="900" b="0" i="0" u="none" strike="noStrike" dirty="0">
                        <a:solidFill>
                          <a:srgbClr val="000000"/>
                        </a:solidFill>
                        <a:latin typeface="Arial" panose="020B0604020202020204" pitchFamily="34" charset="0"/>
                        <a:cs typeface="Arial" panose="020B0604020202020204" pitchFamily="34" charset="0"/>
                      </a:endParaRPr>
                    </a:p>
                  </a:txBody>
                  <a:tcPr marL="6324" marR="6324" marT="527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algn="r" fontAlgn="ctr"/>
                      <a:endParaRPr lang="en-US" sz="900" b="0" i="0" u="none" strike="noStrike" dirty="0">
                        <a:solidFill>
                          <a:srgbClr val="000000"/>
                        </a:solidFill>
                        <a:latin typeface="Arial" panose="020B0604020202020204" pitchFamily="34" charset="0"/>
                        <a:cs typeface="Arial" panose="020B0604020202020204" pitchFamily="34" charset="0"/>
                      </a:endParaRPr>
                    </a:p>
                  </a:txBody>
                  <a:tcPr marL="6324" marR="6324" marT="527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algn="r" fontAlgn="ctr"/>
                      <a:endParaRPr lang="en-US" sz="900" b="0" i="0" u="none" strike="noStrike" dirty="0">
                        <a:solidFill>
                          <a:srgbClr val="000000"/>
                        </a:solidFill>
                        <a:latin typeface="Arial" panose="020B0604020202020204" pitchFamily="34" charset="0"/>
                        <a:cs typeface="Arial" panose="020B0604020202020204" pitchFamily="34" charset="0"/>
                      </a:endParaRPr>
                    </a:p>
                  </a:txBody>
                  <a:tcPr marL="6324" marR="6324" marT="527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algn="r" fontAlgn="ctr"/>
                      <a:endParaRPr lang="en-US" sz="900" b="0" i="0" u="none" strike="noStrike" dirty="0">
                        <a:solidFill>
                          <a:srgbClr val="000000"/>
                        </a:solidFill>
                        <a:latin typeface="Arial" panose="020B0604020202020204" pitchFamily="34" charset="0"/>
                        <a:cs typeface="Arial" panose="020B0604020202020204" pitchFamily="34" charset="0"/>
                      </a:endParaRPr>
                    </a:p>
                  </a:txBody>
                  <a:tcPr marL="6324" marR="6324" marT="527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algn="r" fontAlgn="ctr"/>
                      <a:endParaRPr lang="en-US" sz="900" b="0" i="0" u="none" strike="noStrike" dirty="0">
                        <a:solidFill>
                          <a:srgbClr val="000000"/>
                        </a:solidFill>
                        <a:latin typeface="Arial" panose="020B0604020202020204" pitchFamily="34" charset="0"/>
                        <a:cs typeface="Arial" panose="020B0604020202020204" pitchFamily="34" charset="0"/>
                      </a:endParaRPr>
                    </a:p>
                  </a:txBody>
                  <a:tcPr marL="6324" marR="6324" marT="527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6"/>
                  </a:ext>
                </a:extLst>
              </a:tr>
              <a:tr h="171379">
                <a:tc>
                  <a:txBody>
                    <a:bodyPr/>
                    <a:lstStyle/>
                    <a:p>
                      <a:pPr algn="l" fontAlgn="ctr"/>
                      <a:r>
                        <a:rPr lang="en-US" sz="1100" u="none" strike="noStrike" dirty="0">
                          <a:latin typeface="Arial Narrow" panose="020B0606020202030204" pitchFamily="34" charset="0"/>
                          <a:cs typeface="Arial" panose="020B0604020202020204" pitchFamily="34" charset="0"/>
                        </a:rPr>
                        <a:t>    1. Target </a:t>
                      </a:r>
                      <a:r>
                        <a:rPr lang="en-US" sz="1100" u="none" strike="noStrike" dirty="0" err="1">
                          <a:latin typeface="Arial Narrow" panose="020B0606020202030204" pitchFamily="34" charset="0"/>
                          <a:cs typeface="Arial" panose="020B0604020202020204" pitchFamily="34" charset="0"/>
                        </a:rPr>
                        <a:t>Kemenpar</a:t>
                      </a:r>
                      <a:r>
                        <a:rPr lang="en-US" sz="1100" u="none" strike="noStrike" baseline="0" dirty="0">
                          <a:latin typeface="Arial Narrow" panose="020B0606020202030204" pitchFamily="34" charset="0"/>
                          <a:cs typeface="Arial" panose="020B0604020202020204" pitchFamily="34" charset="0"/>
                        </a:rPr>
                        <a:t> </a:t>
                      </a:r>
                      <a:r>
                        <a:rPr lang="en-US" sz="1100" u="none" strike="noStrike" dirty="0">
                          <a:latin typeface="Arial Narrow" panose="020B0606020202030204" pitchFamily="34" charset="0"/>
                          <a:cs typeface="Arial" panose="020B0604020202020204" pitchFamily="34" charset="0"/>
                        </a:rPr>
                        <a:t> (</a:t>
                      </a:r>
                      <a:r>
                        <a:rPr lang="en-US" sz="1100" u="none" strike="noStrike" dirty="0" err="1">
                          <a:latin typeface="Arial Narrow" panose="020B0606020202030204" pitchFamily="34" charset="0"/>
                          <a:cs typeface="Arial" panose="020B0604020202020204" pitchFamily="34" charset="0"/>
                        </a:rPr>
                        <a:t>Pertahun</a:t>
                      </a:r>
                      <a:r>
                        <a:rPr lang="en-US" sz="1100" u="none" strike="noStrike" dirty="0">
                          <a:latin typeface="Arial Narrow" panose="020B0606020202030204" pitchFamily="34" charset="0"/>
                          <a:cs typeface="Arial" panose="020B0604020202020204" pitchFamily="34" charset="0"/>
                        </a:rPr>
                        <a:t>)</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sz="1100" u="none" strike="noStrike" dirty="0">
                          <a:latin typeface="Arial Narrow" panose="020B0606020202030204" pitchFamily="34" charset="0"/>
                          <a:cs typeface="Arial" panose="020B0604020202020204" pitchFamily="34" charset="0"/>
                        </a:rPr>
                        <a:t>58,627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sz="1100" u="none" strike="noStrike" dirty="0">
                          <a:latin typeface="Arial Narrow" panose="020B0606020202030204" pitchFamily="34" charset="0"/>
                          <a:cs typeface="Arial" panose="020B0604020202020204" pitchFamily="34" charset="0"/>
                        </a:rPr>
                        <a:t>17,500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sz="1100" u="none" strike="noStrike" dirty="0">
                          <a:latin typeface="Arial Narrow" panose="020B0606020202030204" pitchFamily="34" charset="0"/>
                          <a:cs typeface="Arial" panose="020B0604020202020204" pitchFamily="34" charset="0"/>
                        </a:rPr>
                        <a:t>       35,000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sz="1100" u="none" strike="noStrike" dirty="0">
                          <a:latin typeface="Arial Narrow" panose="020B0606020202030204" pitchFamily="34" charset="0"/>
                          <a:cs typeface="Arial" panose="020B0604020202020204" pitchFamily="34" charset="0"/>
                        </a:rPr>
                        <a:t>65,000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sz="1100" u="none" strike="noStrike" dirty="0">
                          <a:latin typeface="Arial Narrow" panose="020B0606020202030204" pitchFamily="34" charset="0"/>
                          <a:cs typeface="Arial" panose="020B0604020202020204" pitchFamily="34" charset="0"/>
                        </a:rPr>
                        <a:t>75,000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sz="1100" u="none" strike="noStrike" dirty="0">
                          <a:latin typeface="Arial Narrow" panose="020B0606020202030204" pitchFamily="34" charset="0"/>
                          <a:cs typeface="Arial" panose="020B0604020202020204" pitchFamily="34" charset="0"/>
                        </a:rPr>
                        <a:t>70.000 </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167164">
                <a:tc>
                  <a:txBody>
                    <a:bodyPr/>
                    <a:lstStyle/>
                    <a:p>
                      <a:pPr algn="l" fontAlgn="ctr"/>
                      <a:r>
                        <a:rPr lang="en-US" sz="1100" b="0" i="0" u="none" strike="noStrike" dirty="0">
                          <a:solidFill>
                            <a:srgbClr val="000000"/>
                          </a:solidFill>
                          <a:latin typeface="Arial Narrow" panose="020B0606020202030204" pitchFamily="34" charset="0"/>
                          <a:cs typeface="Arial" panose="020B0604020202020204" pitchFamily="34" charset="0"/>
                        </a:rPr>
                        <a:t>        Target</a:t>
                      </a:r>
                      <a:r>
                        <a:rPr lang="en-US" sz="1100" b="0" i="0" u="none" strike="noStrike" baseline="0" dirty="0">
                          <a:solidFill>
                            <a:srgbClr val="000000"/>
                          </a:solidFill>
                          <a:latin typeface="Arial Narrow" panose="020B0606020202030204" pitchFamily="34" charset="0"/>
                          <a:cs typeface="Arial" panose="020B0604020202020204" pitchFamily="34" charset="0"/>
                        </a:rPr>
                        <a:t> </a:t>
                      </a:r>
                      <a:r>
                        <a:rPr lang="en-US" sz="1100" b="0" i="0" u="none" strike="noStrike" baseline="0" dirty="0" err="1">
                          <a:solidFill>
                            <a:srgbClr val="000000"/>
                          </a:solidFill>
                          <a:latin typeface="Arial Narrow" panose="020B0606020202030204" pitchFamily="34" charset="0"/>
                          <a:cs typeface="Arial" panose="020B0604020202020204" pitchFamily="34" charset="0"/>
                        </a:rPr>
                        <a:t>Kemenpar</a:t>
                      </a:r>
                      <a:r>
                        <a:rPr lang="en-US" sz="1100" b="0" i="0" u="none" strike="noStrike" baseline="0" dirty="0">
                          <a:solidFill>
                            <a:srgbClr val="000000"/>
                          </a:solidFill>
                          <a:latin typeface="Arial Narrow" panose="020B0606020202030204" pitchFamily="34" charset="0"/>
                          <a:cs typeface="Arial" panose="020B0604020202020204" pitchFamily="34" charset="0"/>
                        </a:rPr>
                        <a:t> (</a:t>
                      </a:r>
                      <a:r>
                        <a:rPr lang="en-US" sz="1100" b="0" i="0" u="none" strike="noStrike" baseline="0" dirty="0" err="1">
                          <a:solidFill>
                            <a:srgbClr val="000000"/>
                          </a:solidFill>
                          <a:latin typeface="Arial Narrow" panose="020B0606020202030204" pitchFamily="34" charset="0"/>
                          <a:cs typeface="Arial" panose="020B0604020202020204" pitchFamily="34" charset="0"/>
                        </a:rPr>
                        <a:t>Kumulatif</a:t>
                      </a:r>
                      <a:r>
                        <a:rPr lang="en-US" sz="1100" b="0" i="0" u="none" strike="noStrike" baseline="0" dirty="0">
                          <a:solidFill>
                            <a:srgbClr val="000000"/>
                          </a:solidFill>
                          <a:latin typeface="Arial Narrow" panose="020B0606020202030204" pitchFamily="34" charset="0"/>
                          <a:cs typeface="Arial" panose="020B0604020202020204" pitchFamily="34" charset="0"/>
                        </a:rPr>
                        <a:t>)</a:t>
                      </a:r>
                      <a:endParaRPr lang="en-US" sz="1100" b="0"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1" i="0" u="none" strike="noStrike" dirty="0">
                          <a:solidFill>
                            <a:srgbClr val="000000"/>
                          </a:solidFill>
                          <a:effectLst/>
                          <a:latin typeface="Arial Narrow" pitchFamily="34" charset="0"/>
                        </a:rPr>
                        <a:t>58.627</a:t>
                      </a:r>
                    </a:p>
                  </a:txBody>
                  <a:tcPr marL="7144" marR="7144" marT="7144"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1" i="0" u="none" strike="noStrike" dirty="0">
                          <a:solidFill>
                            <a:srgbClr val="000000"/>
                          </a:solidFill>
                          <a:effectLst/>
                          <a:latin typeface="Arial Narrow" pitchFamily="34" charset="0"/>
                        </a:rPr>
                        <a:t>76.127</a:t>
                      </a:r>
                    </a:p>
                  </a:txBody>
                  <a:tcPr marL="7144" marR="7144" marT="7144"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1" i="0" u="none" strike="noStrike" dirty="0">
                          <a:solidFill>
                            <a:srgbClr val="000000"/>
                          </a:solidFill>
                          <a:effectLst/>
                          <a:latin typeface="Arial Narrow" pitchFamily="34" charset="0"/>
                        </a:rPr>
                        <a:t>111.127</a:t>
                      </a:r>
                    </a:p>
                  </a:txBody>
                  <a:tcPr marL="7144" marR="7144" marT="7144"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1" i="0" u="none" strike="noStrike" dirty="0">
                          <a:solidFill>
                            <a:srgbClr val="000000"/>
                          </a:solidFill>
                          <a:effectLst/>
                          <a:latin typeface="Arial Narrow" pitchFamily="34" charset="0"/>
                        </a:rPr>
                        <a:t>176.127</a:t>
                      </a:r>
                    </a:p>
                  </a:txBody>
                  <a:tcPr marL="7144" marR="7144" marT="7144"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1" i="0" u="none" strike="noStrike" dirty="0">
                          <a:solidFill>
                            <a:srgbClr val="000000"/>
                          </a:solidFill>
                          <a:effectLst/>
                          <a:latin typeface="Arial Narrow" pitchFamily="34" charset="0"/>
                        </a:rPr>
                        <a:t>251.127</a:t>
                      </a:r>
                    </a:p>
                  </a:txBody>
                  <a:tcPr marL="7144" marR="7144" marT="7144"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1" i="0" u="none" strike="noStrike" dirty="0">
                          <a:solidFill>
                            <a:srgbClr val="000000"/>
                          </a:solidFill>
                          <a:effectLst/>
                          <a:latin typeface="Arial Narrow" pitchFamily="34" charset="0"/>
                        </a:rPr>
                        <a:t>326.127</a:t>
                      </a:r>
                    </a:p>
                  </a:txBody>
                  <a:tcPr marL="7144" marR="7144" marT="7144"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8"/>
                  </a:ext>
                </a:extLst>
              </a:tr>
              <a:tr h="189831">
                <a:tc>
                  <a:txBody>
                    <a:bodyPr/>
                    <a:lstStyle/>
                    <a:p>
                      <a:pPr algn="l" fontAlgn="b"/>
                      <a:r>
                        <a:rPr lang="en-US" sz="1100" u="none" strike="noStrike" dirty="0">
                          <a:latin typeface="Arial Narrow" panose="020B0606020202030204" pitchFamily="34" charset="0"/>
                          <a:cs typeface="Arial" panose="020B0604020202020204" pitchFamily="34" charset="0"/>
                        </a:rPr>
                        <a:t>    2. Target </a:t>
                      </a:r>
                      <a:r>
                        <a:rPr lang="en-US" sz="1100" u="none" strike="noStrike" dirty="0" err="1">
                          <a:latin typeface="Arial Narrow" panose="020B0606020202030204" pitchFamily="34" charset="0"/>
                          <a:cs typeface="Arial" panose="020B0604020202020204" pitchFamily="34" charset="0"/>
                        </a:rPr>
                        <a:t>Mandiri</a:t>
                      </a:r>
                      <a:r>
                        <a:rPr lang="en-US" sz="1100" u="none" strike="noStrike" dirty="0">
                          <a:latin typeface="Arial Narrow" panose="020B0606020202030204" pitchFamily="34" charset="0"/>
                          <a:cs typeface="Arial" panose="020B0604020202020204" pitchFamily="34" charset="0"/>
                        </a:rPr>
                        <a:t> (</a:t>
                      </a:r>
                      <a:r>
                        <a:rPr lang="en-US" sz="1100" u="none" strike="noStrike" dirty="0" err="1">
                          <a:latin typeface="Arial Narrow" panose="020B0606020202030204" pitchFamily="34" charset="0"/>
                          <a:cs typeface="Arial" panose="020B0604020202020204" pitchFamily="34" charset="0"/>
                        </a:rPr>
                        <a:t>Kumulatif</a:t>
                      </a:r>
                      <a:r>
                        <a:rPr lang="en-US" sz="1100" u="none" strike="noStrike" dirty="0">
                          <a:latin typeface="Arial Narrow" panose="020B0606020202030204" pitchFamily="34" charset="0"/>
                          <a:cs typeface="Arial" panose="020B0604020202020204" pitchFamily="34" charset="0"/>
                        </a:rPr>
                        <a:t>)</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62,893</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ID" sz="1100" b="0" i="0" u="none" strike="noStrike" dirty="0">
                          <a:solidFill>
                            <a:srgbClr val="000000"/>
                          </a:solidFill>
                          <a:effectLst/>
                          <a:latin typeface="Arial Narrow" panose="020B0606020202030204" pitchFamily="34" charset="0"/>
                        </a:rPr>
                        <a:t>82,893</a:t>
                      </a:r>
                      <a:endParaRPr lang="en-US" sz="1100" b="0" i="0" u="none" strike="noStrike" dirty="0">
                        <a:solidFill>
                          <a:srgbClr val="000000"/>
                        </a:solidFill>
                        <a:effectLst/>
                        <a:latin typeface="Arial Narrow" panose="020B0606020202030204" pitchFamily="34" charset="0"/>
                      </a:endParaRP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88,873</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123,873</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148,873</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203,873</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253020">
                <a:tc>
                  <a:txBody>
                    <a:bodyPr/>
                    <a:lstStyle/>
                    <a:p>
                      <a:pPr algn="l" fontAlgn="b"/>
                      <a:r>
                        <a:rPr lang="fr-FR" sz="1100" u="none" strike="noStrike" dirty="0">
                          <a:latin typeface="Arial Narrow" panose="020B0606020202030204" pitchFamily="34" charset="0"/>
                          <a:cs typeface="Arial" panose="020B0604020202020204" pitchFamily="34" charset="0"/>
                        </a:rPr>
                        <a:t>Total SDM </a:t>
                      </a:r>
                      <a:r>
                        <a:rPr lang="fr-FR" sz="1100" u="none" strike="noStrike" dirty="0" err="1">
                          <a:latin typeface="Arial Narrow" panose="020B0606020202030204" pitchFamily="34" charset="0"/>
                          <a:cs typeface="Arial" panose="020B0604020202020204" pitchFamily="34" charset="0"/>
                        </a:rPr>
                        <a:t>Pariwisata</a:t>
                      </a:r>
                      <a:r>
                        <a:rPr lang="fr-FR" sz="1100" u="none" strike="noStrike" dirty="0">
                          <a:latin typeface="Arial Narrow" panose="020B0606020202030204" pitchFamily="34" charset="0"/>
                          <a:cs typeface="Arial" panose="020B0604020202020204" pitchFamily="34" charset="0"/>
                        </a:rPr>
                        <a:t> </a:t>
                      </a:r>
                      <a:r>
                        <a:rPr lang="fr-FR" sz="1100" u="none" strike="noStrike" dirty="0" err="1">
                          <a:latin typeface="Arial Narrow" panose="020B0606020202030204" pitchFamily="34" charset="0"/>
                          <a:cs typeface="Arial" panose="020B0604020202020204" pitchFamily="34" charset="0"/>
                        </a:rPr>
                        <a:t>Tersertifikasi</a:t>
                      </a:r>
                      <a:r>
                        <a:rPr lang="fr-FR" sz="1100" u="none" strike="noStrike" dirty="0">
                          <a:latin typeface="Arial Narrow" panose="020B0606020202030204" pitchFamily="34" charset="0"/>
                          <a:cs typeface="Arial" panose="020B0604020202020204" pitchFamily="34" charset="0"/>
                        </a:rPr>
                        <a:t> (</a:t>
                      </a:r>
                      <a:r>
                        <a:rPr lang="fr-FR" sz="1100" u="none" strike="noStrike" dirty="0" err="1">
                          <a:latin typeface="Arial Narrow" panose="020B0606020202030204" pitchFamily="34" charset="0"/>
                          <a:cs typeface="Arial" panose="020B0604020202020204" pitchFamily="34" charset="0"/>
                        </a:rPr>
                        <a:t>Kumulatif</a:t>
                      </a:r>
                      <a:r>
                        <a:rPr lang="fr-FR" sz="1100" u="none" strike="noStrike" dirty="0">
                          <a:latin typeface="Arial Narrow" panose="020B0606020202030204" pitchFamily="34" charset="0"/>
                          <a:cs typeface="Arial" panose="020B0604020202020204" pitchFamily="34" charset="0"/>
                        </a:rPr>
                        <a:t>)</a:t>
                      </a:r>
                      <a:endParaRPr lang="fr-FR"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MY" sz="1400" b="1" dirty="0">
                          <a:effectLst/>
                          <a:latin typeface="Arial Narrow" panose="020B0606020202030204" pitchFamily="34" charset="0"/>
                          <a:ea typeface="Calibri" panose="020F0502020204030204" pitchFamily="34" charset="0"/>
                          <a:cs typeface="Arial" panose="020B0604020202020204" pitchFamily="34" charset="0"/>
                        </a:rPr>
                        <a:t>121,520</a:t>
                      </a:r>
                      <a:endParaRPr lang="en-US" sz="1400" b="1" dirty="0">
                        <a:effectLst/>
                        <a:latin typeface="Arial Narrow" panose="020B0606020202030204" pitchFamily="34" charset="0"/>
                        <a:ea typeface="Calibri" panose="020F0502020204030204" pitchFamily="34" charset="0"/>
                        <a:cs typeface="Arial" panose="020B0604020202020204" pitchFamily="34" charset="0"/>
                      </a:endParaRPr>
                    </a:p>
                  </a:txBody>
                  <a:tcPr marL="4397" marR="4397"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MY" sz="1400" b="1" dirty="0">
                          <a:effectLst/>
                          <a:latin typeface="Arial Narrow" panose="020B0606020202030204" pitchFamily="34" charset="0"/>
                          <a:ea typeface="Calibri" panose="020F0502020204030204" pitchFamily="34" charset="0"/>
                          <a:cs typeface="Arial" panose="020B0604020202020204" pitchFamily="34" charset="0"/>
                        </a:rPr>
                        <a:t>159,020</a:t>
                      </a:r>
                      <a:endParaRPr lang="en-US" sz="1400" b="1" dirty="0">
                        <a:effectLst/>
                        <a:latin typeface="Arial Narrow" panose="020B0606020202030204" pitchFamily="34" charset="0"/>
                        <a:ea typeface="Calibri" panose="020F0502020204030204" pitchFamily="34" charset="0"/>
                        <a:cs typeface="Arial" panose="020B0604020202020204" pitchFamily="34" charset="0"/>
                      </a:endParaRPr>
                    </a:p>
                  </a:txBody>
                  <a:tcPr marL="4397" marR="4397"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MY" sz="1400" b="1" dirty="0">
                          <a:effectLst/>
                          <a:latin typeface="Arial Narrow" panose="020B0606020202030204" pitchFamily="34" charset="0"/>
                          <a:ea typeface="Calibri" panose="020F0502020204030204" pitchFamily="34" charset="0"/>
                          <a:cs typeface="Arial" panose="020B0604020202020204" pitchFamily="34" charset="0"/>
                        </a:rPr>
                        <a:t>200,000</a:t>
                      </a:r>
                      <a:endParaRPr lang="en-US" sz="1400" b="1" dirty="0">
                        <a:effectLst/>
                        <a:latin typeface="Arial Narrow" panose="020B0606020202030204" pitchFamily="34" charset="0"/>
                        <a:ea typeface="Calibri" panose="020F0502020204030204" pitchFamily="34" charset="0"/>
                        <a:cs typeface="Arial" panose="020B0604020202020204" pitchFamily="34" charset="0"/>
                      </a:endParaRPr>
                    </a:p>
                  </a:txBody>
                  <a:tcPr marL="4397" marR="4397"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MY" sz="1400" b="1" dirty="0">
                          <a:effectLst/>
                          <a:latin typeface="Arial Narrow" panose="020B0606020202030204" pitchFamily="34" charset="0"/>
                          <a:ea typeface="Calibri" panose="020F0502020204030204" pitchFamily="34" charset="0"/>
                          <a:cs typeface="Arial" panose="020B0604020202020204" pitchFamily="34" charset="0"/>
                        </a:rPr>
                        <a:t>300,000</a:t>
                      </a:r>
                      <a:endParaRPr lang="en-US" sz="1400" b="1" dirty="0">
                        <a:effectLst/>
                        <a:latin typeface="Arial Narrow" panose="020B0606020202030204" pitchFamily="34" charset="0"/>
                        <a:ea typeface="Calibri" panose="020F0502020204030204" pitchFamily="34" charset="0"/>
                        <a:cs typeface="Arial" panose="020B0604020202020204" pitchFamily="34" charset="0"/>
                      </a:endParaRPr>
                    </a:p>
                  </a:txBody>
                  <a:tcPr marL="4397" marR="4397"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MY" sz="1400" b="1" dirty="0">
                          <a:effectLst/>
                          <a:latin typeface="Arial Narrow" panose="020B0606020202030204" pitchFamily="34" charset="0"/>
                          <a:ea typeface="Calibri" panose="020F0502020204030204" pitchFamily="34" charset="0"/>
                          <a:cs typeface="Arial" panose="020B0604020202020204" pitchFamily="34" charset="0"/>
                        </a:rPr>
                        <a:t>400,000</a:t>
                      </a:r>
                      <a:endParaRPr lang="en-US" sz="1400" b="1" dirty="0">
                        <a:effectLst/>
                        <a:latin typeface="Arial Narrow" panose="020B0606020202030204" pitchFamily="34" charset="0"/>
                        <a:ea typeface="Calibri" panose="020F0502020204030204" pitchFamily="34" charset="0"/>
                        <a:cs typeface="Arial" panose="020B0604020202020204" pitchFamily="34" charset="0"/>
                      </a:endParaRPr>
                    </a:p>
                  </a:txBody>
                  <a:tcPr marL="4397" marR="4397"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US" sz="1400" b="1" dirty="0">
                          <a:effectLst/>
                          <a:latin typeface="Arial Narrow" panose="020B0606020202030204" pitchFamily="34" charset="0"/>
                          <a:ea typeface="Calibri" panose="020F0502020204030204" pitchFamily="34" charset="0"/>
                          <a:cs typeface="Arial" panose="020B0604020202020204" pitchFamily="34" charset="0"/>
                        </a:rPr>
                        <a:t>500,000</a:t>
                      </a:r>
                    </a:p>
                  </a:txBody>
                  <a:tcPr marL="4397" marR="4397"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10"/>
                  </a:ext>
                </a:extLst>
              </a:tr>
              <a:tr h="267933">
                <a:tc>
                  <a:txBody>
                    <a:bodyPr/>
                    <a:lstStyle/>
                    <a:p>
                      <a:pPr algn="l" fontAlgn="b"/>
                      <a:r>
                        <a:rPr lang="en-US" sz="1100" u="none" strike="noStrike" dirty="0" err="1">
                          <a:latin typeface="Arial Narrow" panose="020B0606020202030204" pitchFamily="34" charset="0"/>
                          <a:cs typeface="Arial" panose="020B0604020202020204" pitchFamily="34" charset="0"/>
                        </a:rPr>
                        <a:t>Persentase</a:t>
                      </a:r>
                      <a:r>
                        <a:rPr lang="en-US" sz="1100" u="none" strike="noStrike" dirty="0">
                          <a:latin typeface="Arial Narrow" panose="020B0606020202030204" pitchFamily="34" charset="0"/>
                          <a:cs typeface="Arial" panose="020B0604020202020204" pitchFamily="34" charset="0"/>
                        </a:rPr>
                        <a:t> SDM </a:t>
                      </a:r>
                      <a:r>
                        <a:rPr lang="en-US" sz="1100" u="none" strike="noStrike" dirty="0" err="1">
                          <a:latin typeface="Arial Narrow" panose="020B0606020202030204" pitchFamily="34" charset="0"/>
                          <a:cs typeface="Arial" panose="020B0604020202020204" pitchFamily="34" charset="0"/>
                        </a:rPr>
                        <a:t>Pariwisata</a:t>
                      </a:r>
                      <a:r>
                        <a:rPr lang="en-US" sz="1100" u="none" strike="noStrike" dirty="0">
                          <a:latin typeface="Arial Narrow" panose="020B0606020202030204" pitchFamily="34" charset="0"/>
                          <a:cs typeface="Arial" panose="020B0604020202020204" pitchFamily="34" charset="0"/>
                        </a:rPr>
                        <a:t> </a:t>
                      </a:r>
                      <a:r>
                        <a:rPr lang="en-US" sz="1100" u="none" strike="noStrike" dirty="0" err="1">
                          <a:latin typeface="Arial Narrow" panose="020B0606020202030204" pitchFamily="34" charset="0"/>
                          <a:cs typeface="Arial" panose="020B0604020202020204" pitchFamily="34" charset="0"/>
                        </a:rPr>
                        <a:t>Kebutuhan</a:t>
                      </a:r>
                      <a:r>
                        <a:rPr lang="en-US" sz="1100" u="none" strike="noStrike" dirty="0">
                          <a:latin typeface="Arial Narrow" panose="020B0606020202030204" pitchFamily="34" charset="0"/>
                          <a:cs typeface="Arial" panose="020B0604020202020204" pitchFamily="34" charset="0"/>
                        </a:rPr>
                        <a:t> </a:t>
                      </a:r>
                      <a:r>
                        <a:rPr lang="en-US" sz="1100" u="none" strike="noStrike" dirty="0" err="1">
                          <a:latin typeface="Arial Narrow" panose="020B0606020202030204" pitchFamily="34" charset="0"/>
                          <a:cs typeface="Arial" panose="020B0604020202020204" pitchFamily="34" charset="0"/>
                        </a:rPr>
                        <a:t>Sertifikasi</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12,27%</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15,50%</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18,83%</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27,32%</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35,27%</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b"/>
                      <a:r>
                        <a:rPr lang="en-US" sz="1100" b="0" i="0" u="none" strike="noStrike" dirty="0">
                          <a:solidFill>
                            <a:srgbClr val="000000"/>
                          </a:solidFill>
                          <a:effectLst/>
                          <a:latin typeface="Arial Narrow" panose="020B0606020202030204" pitchFamily="34" charset="0"/>
                        </a:rPr>
                        <a:t>42,74%</a:t>
                      </a:r>
                    </a:p>
                  </a:txBody>
                  <a:tcPr marL="5715" marR="5715" marT="4286"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11"/>
                  </a:ext>
                </a:extLst>
              </a:tr>
              <a:tr h="214970">
                <a:tc>
                  <a:txBody>
                    <a:bodyPr/>
                    <a:lstStyle/>
                    <a:p>
                      <a:pPr algn="l" fontAlgn="b"/>
                      <a:r>
                        <a:rPr lang="en-US" sz="1100" b="1" i="0" u="none" strike="noStrike" dirty="0" err="1">
                          <a:solidFill>
                            <a:srgbClr val="000000"/>
                          </a:solidFill>
                          <a:latin typeface="Arial Narrow" panose="020B0606020202030204" pitchFamily="34" charset="0"/>
                          <a:cs typeface="Arial" panose="020B0604020202020204" pitchFamily="34" charset="0"/>
                        </a:rPr>
                        <a:t>Realisasi</a:t>
                      </a:r>
                      <a:r>
                        <a:rPr lang="en-US" sz="1100" b="1" i="0" u="none" strike="noStrike" dirty="0">
                          <a:solidFill>
                            <a:srgbClr val="000000"/>
                          </a:solidFill>
                          <a:latin typeface="Arial Narrow" panose="020B0606020202030204" pitchFamily="34" charset="0"/>
                          <a:cs typeface="Arial" panose="020B0604020202020204" pitchFamily="34" charset="0"/>
                        </a:rPr>
                        <a:t> </a:t>
                      </a: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endParaRPr lang="en-GB" sz="1100"/>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endParaRPr lang="en-US" sz="1100"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endParaRPr lang="en-US" sz="1100"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endParaRPr lang="en-US" sz="1100"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endParaRPr lang="en-US" sz="1100"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endParaRPr lang="en-US" sz="1100"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12"/>
                  </a:ext>
                </a:extLst>
              </a:tr>
              <a:tr h="253020">
                <a:tc>
                  <a:txBody>
                    <a:bodyPr/>
                    <a:lstStyle/>
                    <a:p>
                      <a:pPr algn="l" fontAlgn="b"/>
                      <a:r>
                        <a:rPr lang="fr-FR" sz="1100" u="none" strike="noStrike" dirty="0">
                          <a:latin typeface="Arial Narrow" panose="020B0606020202030204" pitchFamily="34" charset="0"/>
                          <a:cs typeface="Arial" panose="020B0604020202020204" pitchFamily="34" charset="0"/>
                        </a:rPr>
                        <a:t>SDM </a:t>
                      </a:r>
                      <a:r>
                        <a:rPr lang="fr-FR" sz="1100" u="none" strike="noStrike" dirty="0" err="1">
                          <a:latin typeface="Arial Narrow" panose="020B0606020202030204" pitchFamily="34" charset="0"/>
                          <a:cs typeface="Arial" panose="020B0604020202020204" pitchFamily="34" charset="0"/>
                        </a:rPr>
                        <a:t>Pariwisata</a:t>
                      </a:r>
                      <a:r>
                        <a:rPr lang="fr-FR" sz="1100" u="none" strike="noStrike" dirty="0">
                          <a:latin typeface="Arial Narrow" panose="020B0606020202030204" pitchFamily="34" charset="0"/>
                          <a:cs typeface="Arial" panose="020B0604020202020204" pitchFamily="34" charset="0"/>
                        </a:rPr>
                        <a:t> </a:t>
                      </a:r>
                      <a:r>
                        <a:rPr lang="fr-FR" sz="1100" u="none" strike="noStrike" dirty="0" err="1">
                          <a:latin typeface="Arial Narrow" panose="020B0606020202030204" pitchFamily="34" charset="0"/>
                          <a:cs typeface="Arial" panose="020B0604020202020204" pitchFamily="34" charset="0"/>
                        </a:rPr>
                        <a:t>Tersertifikasi</a:t>
                      </a:r>
                      <a:r>
                        <a:rPr lang="fr-FR" sz="1100" u="none" strike="noStrike" dirty="0">
                          <a:latin typeface="Arial Narrow" panose="020B0606020202030204" pitchFamily="34" charset="0"/>
                          <a:cs typeface="Arial" panose="020B0604020202020204" pitchFamily="34" charset="0"/>
                        </a:rPr>
                        <a:t> (</a:t>
                      </a:r>
                      <a:r>
                        <a:rPr lang="fr-FR" sz="1100" u="none" strike="noStrike" dirty="0" err="1">
                          <a:latin typeface="Arial Narrow" panose="020B0606020202030204" pitchFamily="34" charset="0"/>
                          <a:cs typeface="Arial" panose="020B0604020202020204" pitchFamily="34" charset="0"/>
                        </a:rPr>
                        <a:t>Kemenpar</a:t>
                      </a:r>
                      <a:r>
                        <a:rPr lang="fr-FR" sz="1100" u="none" strike="noStrike" dirty="0">
                          <a:latin typeface="Arial Narrow" panose="020B0606020202030204" pitchFamily="34" charset="0"/>
                          <a:cs typeface="Arial" panose="020B0604020202020204" pitchFamily="34" charset="0"/>
                        </a:rPr>
                        <a:t>)</a:t>
                      </a:r>
                      <a:endParaRPr lang="en-US" sz="1100" b="1" i="0" u="none" strike="noStrike" dirty="0">
                        <a:solidFill>
                          <a:srgbClr val="000000"/>
                        </a:solidFill>
                        <a:latin typeface="Arial Narrow" panose="020B0606020202030204" pitchFamily="34" charset="0"/>
                        <a:cs typeface="Arial" panose="020B0604020202020204" pitchFamily="34" charset="0"/>
                      </a:endParaRPr>
                    </a:p>
                  </a:txBody>
                  <a:tcPr marL="4743" marR="4743" marT="296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US" sz="1100" u="none" strike="noStrike" dirty="0">
                          <a:latin typeface="Arial Narrow" panose="020B0606020202030204" pitchFamily="34" charset="0"/>
                          <a:cs typeface="Arial" panose="020B0604020202020204" pitchFamily="34" charset="0"/>
                        </a:rPr>
                        <a:t>58,627</a:t>
                      </a:r>
                      <a:endParaRPr lang="en-US" sz="1100"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US" sz="1100" dirty="0">
                          <a:effectLst/>
                          <a:latin typeface="Arial Narrow" panose="020B0606020202030204" pitchFamily="34" charset="0"/>
                          <a:ea typeface="Calibri" panose="020F0502020204030204" pitchFamily="34" charset="0"/>
                          <a:cs typeface="Arial" panose="020B0604020202020204" pitchFamily="34" charset="0"/>
                        </a:rPr>
                        <a:t>17,500</a:t>
                      </a: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US" sz="1100" dirty="0">
                          <a:effectLst/>
                          <a:latin typeface="Arial Narrow" panose="020B0606020202030204" pitchFamily="34" charset="0"/>
                          <a:ea typeface="Calibri" panose="020F0502020204030204" pitchFamily="34" charset="0"/>
                          <a:cs typeface="Arial" panose="020B0604020202020204" pitchFamily="34" charset="0"/>
                        </a:rPr>
                        <a:t>35,150</a:t>
                      </a: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US" sz="1100" dirty="0">
                          <a:effectLst/>
                          <a:latin typeface="Arial Narrow" panose="020B0606020202030204" pitchFamily="34" charset="0"/>
                          <a:ea typeface="Calibri" panose="020F0502020204030204" pitchFamily="34" charset="0"/>
                          <a:cs typeface="Arial" panose="020B0604020202020204" pitchFamily="34" charset="0"/>
                        </a:rPr>
                        <a:t>65,000</a:t>
                      </a: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r>
                        <a:rPr lang="en-US" sz="1100" b="1" dirty="0">
                          <a:effectLst/>
                          <a:latin typeface="Arial Narrow" panose="020B0606020202030204" pitchFamily="34" charset="0"/>
                          <a:ea typeface="Calibri" panose="020F0502020204030204" pitchFamily="34" charset="0"/>
                          <a:cs typeface="Arial" panose="020B0604020202020204" pitchFamily="34" charset="0"/>
                        </a:rPr>
                        <a:t>75.000</a:t>
                      </a: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algn="r">
                        <a:lnSpc>
                          <a:spcPct val="107000"/>
                        </a:lnSpc>
                        <a:spcBef>
                          <a:spcPts val="0"/>
                        </a:spcBef>
                        <a:spcAft>
                          <a:spcPts val="0"/>
                        </a:spcAft>
                      </a:pPr>
                      <a:endParaRPr lang="en-US" sz="1100" b="1" dirty="0">
                        <a:effectLst/>
                        <a:latin typeface="Arial Narrow" panose="020B0606020202030204" pitchFamily="34" charset="0"/>
                        <a:ea typeface="Calibri" panose="020F0502020204030204" pitchFamily="34" charset="0"/>
                        <a:cs typeface="Arial" panose="020B0604020202020204" pitchFamily="34" charset="0"/>
                      </a:endParaRPr>
                    </a:p>
                  </a:txBody>
                  <a:tcPr marL="4836" marR="4836" marT="297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13"/>
                  </a:ext>
                </a:extLst>
              </a:tr>
            </a:tbl>
          </a:graphicData>
        </a:graphic>
      </p:graphicFrame>
      <p:sp>
        <p:nvSpPr>
          <p:cNvPr id="21" name="Rectangle: Rounded Corners 5">
            <a:extLst/>
          </p:cNvPr>
          <p:cNvSpPr/>
          <p:nvPr/>
        </p:nvSpPr>
        <p:spPr>
          <a:xfrm>
            <a:off x="3275856" y="3481215"/>
            <a:ext cx="5616624" cy="248841"/>
          </a:xfrm>
          <a:prstGeom prst="round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46139" tIns="23087" rIns="46139" bIns="23087" anchor="ctr"/>
          <a:lstStyle/>
          <a:p>
            <a:pPr algn="ctr" defTabSz="461552">
              <a:defRPr/>
            </a:pPr>
            <a:endParaRPr lang="en-US" sz="900">
              <a:solidFill>
                <a:prstClr val="white"/>
              </a:solidFill>
            </a:endParaRPr>
          </a:p>
        </p:txBody>
      </p:sp>
      <p:sp>
        <p:nvSpPr>
          <p:cNvPr id="31757" name="Slide Number Placeholder 3"/>
          <p:cNvSpPr txBox="1">
            <a:spLocks/>
          </p:cNvSpPr>
          <p:nvPr/>
        </p:nvSpPr>
        <p:spPr bwMode="auto">
          <a:xfrm>
            <a:off x="7971235" y="4583906"/>
            <a:ext cx="507206"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685800"/>
            <a:fld id="{8FF5FC84-B9AB-448D-829D-A60CC1301F36}" type="slidenum">
              <a:rPr lang="en-US" altLang="en-US" sz="1500">
                <a:solidFill>
                  <a:srgbClr val="B10F1B"/>
                </a:solidFill>
                <a:latin typeface="Calibri" panose="020F0502020204030204" pitchFamily="34" charset="0"/>
              </a:rPr>
              <a:pPr algn="r" defTabSz="685800"/>
              <a:t>52</a:t>
            </a:fld>
            <a:endParaRPr lang="en-US" altLang="en-US" sz="1500">
              <a:solidFill>
                <a:srgbClr val="B10F1B"/>
              </a:solidFill>
              <a:latin typeface="Calibri" panose="020F0502020204030204" pitchFamily="34" charset="0"/>
            </a:endParaRPr>
          </a:p>
        </p:txBody>
      </p:sp>
      <p:sp>
        <p:nvSpPr>
          <p:cNvPr id="2" name="Rectangle 1">
            <a:extLst>
              <a:ext uri="{FF2B5EF4-FFF2-40B4-BE49-F238E27FC236}">
                <a16:creationId xmlns:a16="http://schemas.microsoft.com/office/drawing/2014/main" xmlns="" id="{5EC37F65-3E19-43F8-BEC7-701ECF250942}"/>
              </a:ext>
            </a:extLst>
          </p:cNvPr>
          <p:cNvSpPr/>
          <p:nvPr/>
        </p:nvSpPr>
        <p:spPr>
          <a:xfrm>
            <a:off x="0" y="70084"/>
            <a:ext cx="4128631" cy="369332"/>
          </a:xfrm>
          <a:prstGeom prst="rect">
            <a:avLst/>
          </a:prstGeom>
        </p:spPr>
        <p:txBody>
          <a:bodyPr wrap="none">
            <a:spAutoFit/>
          </a:bodyPr>
          <a:lstStyle/>
          <a:p>
            <a:pPr algn="ctr" defTabSz="574707">
              <a:defRPr/>
            </a:pPr>
            <a:r>
              <a:rPr lang="en-US" sz="1800" b="1" dirty="0">
                <a:solidFill>
                  <a:prstClr val="white"/>
                </a:solidFill>
                <a:latin typeface="Arial Black" panose="020B0A04020102020204" pitchFamily="34" charset="0"/>
                <a:cs typeface="Arial" panose="020B0604020202020204" pitchFamily="34" charset="0"/>
              </a:rPr>
              <a:t>KEBUTUHAN SDM PARIWISATA</a:t>
            </a:r>
          </a:p>
        </p:txBody>
      </p:sp>
    </p:spTree>
    <p:extLst>
      <p:ext uri="{BB962C8B-B14F-4D97-AF65-F5344CB8AC3E}">
        <p14:creationId xmlns:p14="http://schemas.microsoft.com/office/powerpoint/2010/main" val="9974029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p>
        </p:txBody>
      </p:sp>
      <p:sp>
        <p:nvSpPr>
          <p:cNvPr id="114689" name="Rectangle 1"/>
          <p:cNvSpPr>
            <a:spLocks noChangeArrowheads="1"/>
          </p:cNvSpPr>
          <p:nvPr/>
        </p:nvSpPr>
        <p:spPr bwMode="auto">
          <a:xfrm>
            <a:off x="143509" y="4371950"/>
            <a:ext cx="8856982" cy="43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50" tIns="30747" rIns="61450" bIns="30747">
            <a:spAutoFit/>
          </a:bodyPr>
          <a:lstStyle/>
          <a:p>
            <a:pPr algn="just"/>
            <a:r>
              <a:rPr lang="en-GB" sz="2400" b="1" kern="0" dirty="0">
                <a:solidFill>
                  <a:prstClr val="black"/>
                </a:solidFill>
              </a:rPr>
              <a:t>E</a:t>
            </a:r>
            <a:r>
              <a:rPr lang="en-GB" sz="2400" b="1" kern="0" smtClean="0">
                <a:solidFill>
                  <a:prstClr val="black"/>
                </a:solidFill>
              </a:rPr>
              <a:t>. </a:t>
            </a:r>
            <a:r>
              <a:rPr lang="id-ID" sz="2400" b="1" dirty="0"/>
              <a:t>Millennials Tourism</a:t>
            </a:r>
            <a:endParaRPr lang="id-ID" sz="2400" b="1" kern="0" dirty="0">
              <a:solidFill>
                <a:srgbClr val="FF0000"/>
              </a:solidFill>
            </a:endParaRPr>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extLst>
      <p:ext uri="{BB962C8B-B14F-4D97-AF65-F5344CB8AC3E}">
        <p14:creationId xmlns:p14="http://schemas.microsoft.com/office/powerpoint/2010/main" val="11056511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A6F682A-4CE3-4E61-853B-3296F42D3670}"/>
              </a:ext>
            </a:extLst>
          </p:cNvPr>
          <p:cNvSpPr>
            <a:spLocks noGrp="1"/>
          </p:cNvSpPr>
          <p:nvPr>
            <p:ph type="title"/>
          </p:nvPr>
        </p:nvSpPr>
        <p:spPr>
          <a:xfrm>
            <a:off x="35496" y="-222622"/>
            <a:ext cx="7886700" cy="994172"/>
          </a:xfrm>
        </p:spPr>
        <p:txBody>
          <a:bodyPr/>
          <a:lstStyle/>
          <a:p>
            <a:r>
              <a:rPr lang="en-ID" dirty="0">
                <a:solidFill>
                  <a:schemeClr val="bg1"/>
                </a:solidFill>
              </a:rPr>
              <a:t>MILLENNIALS TOURISM</a:t>
            </a:r>
          </a:p>
        </p:txBody>
      </p:sp>
      <p:sp>
        <p:nvSpPr>
          <p:cNvPr id="5" name="Slide Number Placeholder 4">
            <a:extLst>
              <a:ext uri="{FF2B5EF4-FFF2-40B4-BE49-F238E27FC236}">
                <a16:creationId xmlns:a16="http://schemas.microsoft.com/office/drawing/2014/main" xmlns="" id="{28AED9AC-A9E3-4C79-A9FD-54696EA10EE2}"/>
              </a:ext>
            </a:extLst>
          </p:cNvPr>
          <p:cNvSpPr>
            <a:spLocks noGrp="1"/>
          </p:cNvSpPr>
          <p:nvPr>
            <p:ph type="sldNum" sz="quarter" idx="12"/>
          </p:nvPr>
        </p:nvSpPr>
        <p:spPr/>
        <p:txBody>
          <a:bodyPr/>
          <a:lstStyle/>
          <a:p>
            <a:endParaRPr lang="en-US" dirty="0"/>
          </a:p>
        </p:txBody>
      </p:sp>
      <p:sp>
        <p:nvSpPr>
          <p:cNvPr id="9" name="Rectangle 7">
            <a:extLst>
              <a:ext uri="{FF2B5EF4-FFF2-40B4-BE49-F238E27FC236}">
                <a16:creationId xmlns:a16="http://schemas.microsoft.com/office/drawing/2014/main" xmlns="" id="{8280CA27-B950-4C5C-9B1A-E1B7D2F1DEBB}"/>
              </a:ext>
            </a:extLst>
          </p:cNvPr>
          <p:cNvSpPr>
            <a:spLocks noChangeArrowheads="1"/>
          </p:cNvSpPr>
          <p:nvPr/>
        </p:nvSpPr>
        <p:spPr bwMode="auto">
          <a:xfrm>
            <a:off x="656840" y="814571"/>
            <a:ext cx="783032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hangingPunct="1"/>
            <a:r>
              <a:rPr lang="en-US" altLang="id-ID" sz="2100" b="1" i="1" dirty="0">
                <a:solidFill>
                  <a:srgbClr val="FF0000"/>
                </a:solidFill>
                <a:latin typeface="Calibri" panose="020F0502020204030204" pitchFamily="34" charset="0"/>
              </a:rPr>
              <a:t>By 2030, Asia will be home to 57% of the world’s 15-34 year-olds </a:t>
            </a:r>
          </a:p>
        </p:txBody>
      </p:sp>
      <p:pic>
        <p:nvPicPr>
          <p:cNvPr id="10" name="Picture 2" descr="Image result for population">
            <a:extLst>
              <a:ext uri="{FF2B5EF4-FFF2-40B4-BE49-F238E27FC236}">
                <a16:creationId xmlns:a16="http://schemas.microsoft.com/office/drawing/2014/main" xmlns="" id="{32625F58-6050-412D-955D-1D19861E484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6010" y="1470422"/>
            <a:ext cx="30241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xmlns="" id="{B24CD75F-C888-448A-8D46-D8B04290E147}"/>
              </a:ext>
            </a:extLst>
          </p:cNvPr>
          <p:cNvSpPr/>
          <p:nvPr/>
        </p:nvSpPr>
        <p:spPr>
          <a:xfrm>
            <a:off x="3664744" y="1470423"/>
            <a:ext cx="5368529" cy="2949525"/>
          </a:xfrm>
          <a:prstGeom prst="rect">
            <a:avLst/>
          </a:prstGeom>
        </p:spPr>
        <p:txBody>
          <a:bodyPr>
            <a:spAutoFit/>
          </a:bodyPr>
          <a:lstStyle/>
          <a:p>
            <a:pPr defTabSz="685800">
              <a:lnSpc>
                <a:spcPct val="150000"/>
              </a:lnSpc>
              <a:defRPr/>
            </a:pPr>
            <a:r>
              <a:rPr lang="en-US" sz="1800" i="1" dirty="0">
                <a:solidFill>
                  <a:prstClr val="black"/>
                </a:solidFill>
              </a:rPr>
              <a:t>Population of 15-35 year-olds by 2030: (Forecast: UNDESA, 2014)</a:t>
            </a:r>
          </a:p>
          <a:p>
            <a:pPr marL="214313" indent="-214313" defTabSz="685800">
              <a:lnSpc>
                <a:spcPct val="150000"/>
              </a:lnSpc>
              <a:buFont typeface="Arial" panose="020B0604020202020204" pitchFamily="34" charset="0"/>
              <a:buChar char="•"/>
              <a:tabLst>
                <a:tab pos="1341835" algn="l"/>
                <a:tab pos="1614488" algn="l"/>
              </a:tabLst>
              <a:defRPr/>
            </a:pPr>
            <a:r>
              <a:rPr lang="en-US" sz="1800" i="1" dirty="0">
                <a:solidFill>
                  <a:prstClr val="black"/>
                </a:solidFill>
              </a:rPr>
              <a:t>China	:	333 million</a:t>
            </a:r>
          </a:p>
          <a:p>
            <a:pPr marL="214313" indent="-214313" defTabSz="685800">
              <a:lnSpc>
                <a:spcPct val="150000"/>
              </a:lnSpc>
              <a:buFont typeface="Arial" panose="020B0604020202020204" pitchFamily="34" charset="0"/>
              <a:buChar char="•"/>
              <a:tabLst>
                <a:tab pos="1341835" algn="l"/>
                <a:tab pos="1614488" algn="l"/>
              </a:tabLst>
              <a:defRPr/>
            </a:pPr>
            <a:r>
              <a:rPr lang="en-US" sz="1800" i="1" dirty="0">
                <a:solidFill>
                  <a:prstClr val="black"/>
                </a:solidFill>
              </a:rPr>
              <a:t>Indonesia	:	82 million</a:t>
            </a:r>
          </a:p>
          <a:p>
            <a:pPr marL="214313" indent="-214313" defTabSz="685800">
              <a:lnSpc>
                <a:spcPct val="150000"/>
              </a:lnSpc>
              <a:buFont typeface="Arial" panose="020B0604020202020204" pitchFamily="34" charset="0"/>
              <a:buChar char="•"/>
              <a:tabLst>
                <a:tab pos="1341835" algn="l"/>
                <a:tab pos="1614488" algn="l"/>
              </a:tabLst>
              <a:defRPr/>
            </a:pPr>
            <a:r>
              <a:rPr lang="en-US" sz="1800" i="1" dirty="0">
                <a:solidFill>
                  <a:prstClr val="black"/>
                </a:solidFill>
              </a:rPr>
              <a:t>Philippines	:	42 million</a:t>
            </a:r>
          </a:p>
          <a:p>
            <a:pPr marL="214313" indent="-214313" defTabSz="685800">
              <a:lnSpc>
                <a:spcPct val="150000"/>
              </a:lnSpc>
              <a:buFont typeface="Arial" panose="020B0604020202020204" pitchFamily="34" charset="0"/>
              <a:buChar char="•"/>
              <a:tabLst>
                <a:tab pos="1341835" algn="l"/>
                <a:tab pos="1614488" algn="l"/>
              </a:tabLst>
              <a:defRPr/>
            </a:pPr>
            <a:r>
              <a:rPr lang="en-US" sz="1800" i="1" dirty="0">
                <a:solidFill>
                  <a:prstClr val="black"/>
                </a:solidFill>
              </a:rPr>
              <a:t>Vietnam	:	26 million</a:t>
            </a:r>
          </a:p>
          <a:p>
            <a:pPr marL="214313" indent="-214313" defTabSz="685800">
              <a:lnSpc>
                <a:spcPct val="150000"/>
              </a:lnSpc>
              <a:buFont typeface="Arial" panose="020B0604020202020204" pitchFamily="34" charset="0"/>
              <a:buChar char="•"/>
              <a:tabLst>
                <a:tab pos="1341835" algn="l"/>
                <a:tab pos="1614488" algn="l"/>
              </a:tabLst>
              <a:defRPr/>
            </a:pPr>
            <a:r>
              <a:rPr lang="en-US" sz="1800" i="1" dirty="0">
                <a:solidFill>
                  <a:prstClr val="black"/>
                </a:solidFill>
              </a:rPr>
              <a:t>Thailand	:	19 million</a:t>
            </a:r>
          </a:p>
        </p:txBody>
      </p:sp>
      <p:sp>
        <p:nvSpPr>
          <p:cNvPr id="2" name="Rectangle 1">
            <a:extLst>
              <a:ext uri="{FF2B5EF4-FFF2-40B4-BE49-F238E27FC236}">
                <a16:creationId xmlns:a16="http://schemas.microsoft.com/office/drawing/2014/main" xmlns="" id="{EBFBDF23-CD7B-4435-90B9-C67BB1E78841}"/>
              </a:ext>
            </a:extLst>
          </p:cNvPr>
          <p:cNvSpPr/>
          <p:nvPr/>
        </p:nvSpPr>
        <p:spPr>
          <a:xfrm>
            <a:off x="8710981" y="4892775"/>
            <a:ext cx="383438" cy="307777"/>
          </a:xfrm>
          <a:prstGeom prst="rect">
            <a:avLst/>
          </a:prstGeom>
        </p:spPr>
        <p:txBody>
          <a:bodyPr wrap="none">
            <a:spAutoFit/>
          </a:bodyPr>
          <a:lstStyle/>
          <a:p>
            <a:fld id="{D715F960-F16F-4F5D-BFAF-F7D133A59C76}" type="slidenum">
              <a:rPr lang="en-US"/>
              <a:pPr/>
              <a:t>54</a:t>
            </a:fld>
            <a:endParaRPr lang="en-ID" dirty="0"/>
          </a:p>
        </p:txBody>
      </p:sp>
    </p:spTree>
    <p:extLst>
      <p:ext uri="{BB962C8B-B14F-4D97-AF65-F5344CB8AC3E}">
        <p14:creationId xmlns:p14="http://schemas.microsoft.com/office/powerpoint/2010/main" val="35340848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9511" y="915566"/>
            <a:ext cx="8808547" cy="3816424"/>
          </a:xfrm>
        </p:spPr>
        <p:txBody>
          <a:bodyPr>
            <a:normAutofit fontScale="92500" lnSpcReduction="10000"/>
          </a:bodyPr>
          <a:lstStyle/>
          <a:p>
            <a:pPr marL="385763" indent="-385763">
              <a:buFont typeface="Arial" panose="020B0604020202020204" pitchFamily="34" charset="0"/>
              <a:buAutoNum type="arabicPeriod"/>
            </a:pPr>
            <a:r>
              <a:rPr lang="id-ID" sz="2400" dirty="0">
                <a:latin typeface="Lucida Sans Unicode" panose="020B0602030504020204" pitchFamily="34" charset="0"/>
                <a:cs typeface="Lucida Sans Unicode" panose="020B0602030504020204" pitchFamily="34" charset="0"/>
              </a:rPr>
              <a:t>Millenials memiliki needs dan behaviour yang distinct, khususnya karena mereka sangat bergantung pada teknologi dan sosial media</a:t>
            </a:r>
            <a:r>
              <a:rPr lang="en-GB" sz="2400" dirty="0">
                <a:latin typeface="Lucida Sans Unicode" panose="020B0602030504020204" pitchFamily="34" charset="0"/>
                <a:cs typeface="Lucida Sans Unicode" panose="020B0602030504020204" pitchFamily="34" charset="0"/>
              </a:rPr>
              <a:t> </a:t>
            </a:r>
            <a:r>
              <a:rPr lang="en-GB" sz="2400" dirty="0">
                <a:latin typeface="Arial" panose="020B0604020202020204" pitchFamily="34" charset="0"/>
                <a:cs typeface="Arial" panose="020B0604020202020204" pitchFamily="34" charset="0"/>
                <a:sym typeface="Wingdings" pitchFamily="2" charset="2"/>
              </a:rPr>
              <a:t> </a:t>
            </a:r>
            <a:r>
              <a:rPr lang="en-GB" sz="2400" b="1" dirty="0" err="1">
                <a:solidFill>
                  <a:srgbClr val="FF0000"/>
                </a:solidFill>
                <a:latin typeface="Arial" panose="020B0604020202020204" pitchFamily="34" charset="0"/>
                <a:cs typeface="Arial" panose="020B0604020202020204" pitchFamily="34" charset="0"/>
                <a:sym typeface="Wingdings" pitchFamily="2" charset="2"/>
              </a:rPr>
              <a:t>Segmentasi</a:t>
            </a:r>
            <a:r>
              <a:rPr lang="en-GB" sz="2400" b="1" dirty="0">
                <a:solidFill>
                  <a:srgbClr val="FF0000"/>
                </a:solidFill>
                <a:latin typeface="Arial" panose="020B0604020202020204" pitchFamily="34" charset="0"/>
                <a:cs typeface="Arial" panose="020B0604020202020204" pitchFamily="34" charset="0"/>
                <a:sym typeface="Wingdings" pitchFamily="2" charset="2"/>
              </a:rPr>
              <a:t> </a:t>
            </a:r>
            <a:r>
              <a:rPr lang="en-GB" sz="2400" b="1" dirty="0" err="1">
                <a:solidFill>
                  <a:srgbClr val="FF0000"/>
                </a:solidFill>
                <a:latin typeface="Arial" panose="020B0604020202020204" pitchFamily="34" charset="0"/>
                <a:cs typeface="Arial" panose="020B0604020202020204" pitchFamily="34" charset="0"/>
                <a:sym typeface="Wingdings" pitchFamily="2" charset="2"/>
              </a:rPr>
              <a:t>terbaik</a:t>
            </a:r>
            <a:r>
              <a:rPr lang="en-GB" sz="2400" b="1" dirty="0">
                <a:solidFill>
                  <a:srgbClr val="FF0000"/>
                </a:solidFill>
                <a:latin typeface="Arial" panose="020B0604020202020204" pitchFamily="34" charset="0"/>
                <a:cs typeface="Arial" panose="020B0604020202020204" pitchFamily="34" charset="0"/>
                <a:sym typeface="Wingdings" pitchFamily="2" charset="2"/>
              </a:rPr>
              <a:t> </a:t>
            </a:r>
            <a:r>
              <a:rPr lang="en-GB" sz="2400" b="1" dirty="0" err="1">
                <a:solidFill>
                  <a:srgbClr val="FF0000"/>
                </a:solidFill>
                <a:latin typeface="Arial" panose="020B0604020202020204" pitchFamily="34" charset="0"/>
                <a:cs typeface="Arial" panose="020B0604020202020204" pitchFamily="34" charset="0"/>
                <a:sym typeface="Wingdings" pitchFamily="2" charset="2"/>
              </a:rPr>
              <a:t>adalah</a:t>
            </a:r>
            <a:r>
              <a:rPr lang="en-GB" sz="2400" b="1" dirty="0">
                <a:solidFill>
                  <a:srgbClr val="FF0000"/>
                </a:solidFill>
                <a:latin typeface="Arial" panose="020B0604020202020204" pitchFamily="34" charset="0"/>
                <a:cs typeface="Arial" panose="020B0604020202020204" pitchFamily="34" charset="0"/>
                <a:sym typeface="Wingdings" pitchFamily="2" charset="2"/>
              </a:rPr>
              <a:t> </a:t>
            </a:r>
            <a:r>
              <a:rPr lang="en-GB" sz="2400" b="1" dirty="0" err="1">
                <a:solidFill>
                  <a:srgbClr val="FF0000"/>
                </a:solidFill>
                <a:latin typeface="Arial" panose="020B0604020202020204" pitchFamily="34" charset="0"/>
                <a:cs typeface="Arial" panose="020B0604020202020204" pitchFamily="34" charset="0"/>
                <a:sym typeface="Wingdings" pitchFamily="2" charset="2"/>
              </a:rPr>
              <a:t>tidak</a:t>
            </a:r>
            <a:r>
              <a:rPr lang="en-GB" sz="2400" b="1" dirty="0">
                <a:solidFill>
                  <a:srgbClr val="FF0000"/>
                </a:solidFill>
                <a:latin typeface="Arial" panose="020B0604020202020204" pitchFamily="34" charset="0"/>
                <a:cs typeface="Arial" panose="020B0604020202020204" pitchFamily="34" charset="0"/>
                <a:sym typeface="Wingdings" pitchFamily="2" charset="2"/>
              </a:rPr>
              <a:t> </a:t>
            </a:r>
            <a:r>
              <a:rPr lang="en-GB" sz="2400" b="1" dirty="0" err="1" smtClean="0">
                <a:solidFill>
                  <a:srgbClr val="FF0000"/>
                </a:solidFill>
                <a:latin typeface="Arial" panose="020B0604020202020204" pitchFamily="34" charset="0"/>
                <a:cs typeface="Arial" panose="020B0604020202020204" pitchFamily="34" charset="0"/>
                <a:sym typeface="Wingdings" pitchFamily="2" charset="2"/>
              </a:rPr>
              <a:t>mensegmentasi</a:t>
            </a:r>
            <a:endParaRPr lang="en-GB" sz="2400" b="1" dirty="0" smtClean="0">
              <a:solidFill>
                <a:srgbClr val="FF0000"/>
              </a:solidFill>
              <a:latin typeface="Arial" panose="020B0604020202020204" pitchFamily="34" charset="0"/>
              <a:cs typeface="Arial" panose="020B0604020202020204" pitchFamily="34" charset="0"/>
              <a:sym typeface="Wingdings" pitchFamily="2" charset="2"/>
            </a:endParaRPr>
          </a:p>
          <a:p>
            <a:pPr marL="457200" indent="-457200">
              <a:buFont typeface="+mj-lt"/>
              <a:buAutoNum type="arabicPeriod"/>
            </a:pPr>
            <a:endParaRPr lang="id-ID" sz="2400" b="1" dirty="0">
              <a:solidFill>
                <a:srgbClr val="FF0000"/>
              </a:solidFill>
              <a:latin typeface="Arial" panose="020B0604020202020204" pitchFamily="34" charset="0"/>
              <a:cs typeface="Arial" panose="020B0604020202020204" pitchFamily="34" charset="0"/>
            </a:endParaRPr>
          </a:p>
          <a:p>
            <a:pPr marL="385763" indent="-385763">
              <a:buAutoNum type="arabicPeriod"/>
            </a:pPr>
            <a:r>
              <a:rPr lang="id-ID" sz="2400" dirty="0">
                <a:latin typeface="Lucida Sans Unicode" panose="020B0602030504020204" pitchFamily="34" charset="0"/>
                <a:cs typeface="Lucida Sans Unicode" panose="020B0602030504020204" pitchFamily="34" charset="0"/>
              </a:rPr>
              <a:t>Millenials sebagai segmen yang penting karena size dan influencing powernya</a:t>
            </a:r>
            <a:r>
              <a:rPr lang="en-GB" sz="2400" dirty="0">
                <a:latin typeface="Lucida Sans Unicode" panose="020B0602030504020204" pitchFamily="34" charset="0"/>
                <a:cs typeface="Lucida Sans Unicode" panose="020B0602030504020204" pitchFamily="34" charset="0"/>
              </a:rPr>
              <a:t> </a:t>
            </a:r>
            <a:r>
              <a:rPr lang="en-GB" sz="2400" dirty="0">
                <a:latin typeface="Arial" panose="020B0604020202020204" pitchFamily="34" charset="0"/>
                <a:cs typeface="Arial" panose="020B0604020202020204" pitchFamily="34" charset="0"/>
                <a:sym typeface="Wingdings" pitchFamily="2" charset="2"/>
              </a:rPr>
              <a:t>  </a:t>
            </a:r>
            <a:r>
              <a:rPr lang="en-GB" sz="2400" b="1" dirty="0">
                <a:solidFill>
                  <a:srgbClr val="FF0000"/>
                </a:solidFill>
                <a:latin typeface="Arial" panose="020B0604020202020204" pitchFamily="34" charset="0"/>
                <a:cs typeface="Arial" panose="020B0604020202020204" pitchFamily="34" charset="0"/>
                <a:sym typeface="Wingdings" pitchFamily="2" charset="2"/>
              </a:rPr>
              <a:t>Big and </a:t>
            </a:r>
            <a:r>
              <a:rPr lang="en-GB" sz="2400" b="1" dirty="0" smtClean="0">
                <a:solidFill>
                  <a:srgbClr val="FF0000"/>
                </a:solidFill>
                <a:latin typeface="Arial" panose="020B0604020202020204" pitchFamily="34" charset="0"/>
                <a:cs typeface="Arial" panose="020B0604020202020204" pitchFamily="34" charset="0"/>
                <a:sym typeface="Wingdings" pitchFamily="2" charset="2"/>
              </a:rPr>
              <a:t>Loud</a:t>
            </a:r>
          </a:p>
          <a:p>
            <a:pPr marL="457200" indent="-457200">
              <a:buFont typeface="+mj-lt"/>
              <a:buAutoNum type="arabicPeriod"/>
            </a:pPr>
            <a:endParaRPr lang="en-GB" sz="2400" b="1" dirty="0">
              <a:solidFill>
                <a:srgbClr val="FF0000"/>
              </a:solidFill>
              <a:latin typeface="Arial" panose="020B0604020202020204" pitchFamily="34" charset="0"/>
              <a:cs typeface="Arial" panose="020B0604020202020204" pitchFamily="34" charset="0"/>
              <a:sym typeface="Wingdings" pitchFamily="2" charset="2"/>
            </a:endParaRPr>
          </a:p>
          <a:p>
            <a:pPr marL="385763" indent="-385763">
              <a:buFont typeface="Arial" panose="020B0604020202020204" pitchFamily="34" charset="0"/>
              <a:buAutoNum type="arabicPeriod"/>
            </a:pPr>
            <a:r>
              <a:rPr lang="id-ID" sz="2400" dirty="0">
                <a:latin typeface="Lucida Sans Unicode" panose="020B0602030504020204" pitchFamily="34" charset="0"/>
                <a:cs typeface="Lucida Sans Unicode" panose="020B0602030504020204" pitchFamily="34" charset="0"/>
              </a:rPr>
              <a:t>Diperlukan pengembangan strategi marketing khusus sebagai suatu inisiatif untuk mengkapitalisasi potensi masa depan industri pariwisata</a:t>
            </a:r>
            <a:r>
              <a:rPr lang="en-GB" sz="2400" dirty="0">
                <a:latin typeface="Lucida Sans Unicode" panose="020B0602030504020204" pitchFamily="34" charset="0"/>
                <a:cs typeface="Lucida Sans Unicode" panose="020B0602030504020204" pitchFamily="34" charset="0"/>
              </a:rPr>
              <a:t> </a:t>
            </a:r>
            <a:r>
              <a:rPr lang="en-GB" sz="2400" dirty="0">
                <a:latin typeface="Arial" panose="020B0604020202020204" pitchFamily="34" charset="0"/>
                <a:cs typeface="Arial" panose="020B0604020202020204" pitchFamily="34" charset="0"/>
                <a:sym typeface="Wingdings" pitchFamily="2" charset="2"/>
              </a:rPr>
              <a:t> </a:t>
            </a:r>
            <a:r>
              <a:rPr lang="en-GB" sz="2400" b="1" dirty="0">
                <a:solidFill>
                  <a:srgbClr val="FF0000"/>
                </a:solidFill>
                <a:latin typeface="Arial" panose="020B0604020202020204" pitchFamily="34" charset="0"/>
                <a:cs typeface="Arial" panose="020B0604020202020204" pitchFamily="34" charset="0"/>
                <a:sym typeface="Wingdings" pitchFamily="2" charset="2"/>
              </a:rPr>
              <a:t>Who wins the future, wins the game</a:t>
            </a:r>
            <a:endParaRPr lang="id-ID" sz="2400" b="1" dirty="0">
              <a:solidFill>
                <a:srgbClr val="FF0000"/>
              </a:solidFill>
              <a:latin typeface="Arial" panose="020B0604020202020204" pitchFamily="34" charset="0"/>
              <a:cs typeface="Arial" panose="020B0604020202020204" pitchFamily="34" charset="0"/>
            </a:endParaRPr>
          </a:p>
          <a:p>
            <a:pPr marL="385763" indent="-385763">
              <a:buAutoNum type="arabicPeriod"/>
            </a:pPr>
            <a:endParaRPr lang="id-ID" sz="2400"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a:xfrm>
            <a:off x="69676" y="-236562"/>
            <a:ext cx="7886700" cy="994172"/>
          </a:xfrm>
        </p:spPr>
        <p:txBody>
          <a:bodyPr/>
          <a:lstStyle/>
          <a:p>
            <a:r>
              <a:rPr lang="id-ID" b="1" dirty="0">
                <a:solidFill>
                  <a:schemeClr val="bg1"/>
                </a:solidFill>
              </a:rPr>
              <a:t>Potensi</a:t>
            </a:r>
            <a:r>
              <a:rPr lang="id-ID" dirty="0">
                <a:solidFill>
                  <a:schemeClr val="bg1"/>
                </a:solidFill>
              </a:rPr>
              <a:t> </a:t>
            </a:r>
            <a:r>
              <a:rPr lang="id-ID" b="1" dirty="0">
                <a:solidFill>
                  <a:schemeClr val="bg1"/>
                </a:solidFill>
              </a:rPr>
              <a:t>Millenials</a:t>
            </a:r>
          </a:p>
        </p:txBody>
      </p:sp>
      <p:sp>
        <p:nvSpPr>
          <p:cNvPr id="5" name="Slide Number Placeholder 4"/>
          <p:cNvSpPr>
            <a:spLocks noGrp="1"/>
          </p:cNvSpPr>
          <p:nvPr>
            <p:ph type="sldNum" sz="quarter" idx="12"/>
          </p:nvPr>
        </p:nvSpPr>
        <p:spPr/>
        <p:txBody>
          <a:bodyPr/>
          <a:lstStyle/>
          <a:p>
            <a:endParaRPr lang="en-US" dirty="0"/>
          </a:p>
        </p:txBody>
      </p:sp>
      <p:sp>
        <p:nvSpPr>
          <p:cNvPr id="3" name="Rectangle 2">
            <a:extLst>
              <a:ext uri="{FF2B5EF4-FFF2-40B4-BE49-F238E27FC236}">
                <a16:creationId xmlns:a16="http://schemas.microsoft.com/office/drawing/2014/main" xmlns="" id="{0EEA00B8-6C2C-4C9C-BF8F-4AB9A2008335}"/>
              </a:ext>
            </a:extLst>
          </p:cNvPr>
          <p:cNvSpPr/>
          <p:nvPr/>
        </p:nvSpPr>
        <p:spPr>
          <a:xfrm>
            <a:off x="8788769" y="4892775"/>
            <a:ext cx="383438" cy="307777"/>
          </a:xfrm>
          <a:prstGeom prst="rect">
            <a:avLst/>
          </a:prstGeom>
        </p:spPr>
        <p:txBody>
          <a:bodyPr wrap="none">
            <a:spAutoFit/>
          </a:bodyPr>
          <a:lstStyle/>
          <a:p>
            <a:fld id="{D715F960-F16F-4F5D-BFAF-F7D133A59C76}" type="slidenum">
              <a:rPr lang="en-US"/>
              <a:pPr/>
              <a:t>55</a:t>
            </a:fld>
            <a:endParaRPr lang="en-ID" dirty="0"/>
          </a:p>
        </p:txBody>
      </p:sp>
    </p:spTree>
    <p:extLst>
      <p:ext uri="{BB962C8B-B14F-4D97-AF65-F5344CB8AC3E}">
        <p14:creationId xmlns:p14="http://schemas.microsoft.com/office/powerpoint/2010/main" val="23292267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p>
        </p:txBody>
      </p:sp>
      <p:sp>
        <p:nvSpPr>
          <p:cNvPr id="114689" name="Rectangle 1"/>
          <p:cNvSpPr>
            <a:spLocks noChangeArrowheads="1"/>
          </p:cNvSpPr>
          <p:nvPr/>
        </p:nvSpPr>
        <p:spPr bwMode="auto">
          <a:xfrm>
            <a:off x="107504" y="4392656"/>
            <a:ext cx="9036495" cy="3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50" tIns="30747" rIns="61450" bIns="30747">
            <a:spAutoFit/>
          </a:bodyPr>
          <a:lstStyle/>
          <a:p>
            <a:pPr algn="just"/>
            <a:r>
              <a:rPr lang="en-GB" sz="1750" b="1" kern="0" smtClean="0">
                <a:solidFill>
                  <a:prstClr val="black"/>
                </a:solidFill>
              </a:rPr>
              <a:t>F. </a:t>
            </a:r>
            <a:r>
              <a:rPr lang="id-ID" sz="1750" b="1" dirty="0"/>
              <a:t>Generasi Pesona Indonesia (GenPI) dan Generasi Wonderful Indonesia (GenWI)</a:t>
            </a:r>
            <a:endParaRPr lang="id-ID" sz="1750" b="1" kern="0" dirty="0">
              <a:solidFill>
                <a:srgbClr val="FF0000"/>
              </a:solidFill>
            </a:endParaRPr>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extLst>
      <p:ext uri="{BB962C8B-B14F-4D97-AF65-F5344CB8AC3E}">
        <p14:creationId xmlns:p14="http://schemas.microsoft.com/office/powerpoint/2010/main" val="28016153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xmlns="" id="{6FB56D50-1A3F-4398-B649-2D11882DFF33}"/>
              </a:ext>
            </a:extLst>
          </p:cNvPr>
          <p:cNvSpPr txBox="1">
            <a:spLocks/>
          </p:cNvSpPr>
          <p:nvPr/>
        </p:nvSpPr>
        <p:spPr bwMode="auto">
          <a:xfrm>
            <a:off x="73425" y="-2076"/>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75000" lnSpcReduction="20000"/>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dirty="0" err="1">
                <a:solidFill>
                  <a:schemeClr val="bg1"/>
                </a:solidFill>
              </a:rPr>
              <a:t>Generasi</a:t>
            </a:r>
            <a:r>
              <a:rPr lang="en-US" dirty="0">
                <a:solidFill>
                  <a:schemeClr val="bg1"/>
                </a:solidFill>
              </a:rPr>
              <a:t> </a:t>
            </a:r>
            <a:r>
              <a:rPr lang="en-US" dirty="0" err="1">
                <a:solidFill>
                  <a:schemeClr val="bg1"/>
                </a:solidFill>
              </a:rPr>
              <a:t>Pesona</a:t>
            </a:r>
            <a:r>
              <a:rPr lang="en-US" dirty="0">
                <a:solidFill>
                  <a:schemeClr val="bg1"/>
                </a:solidFill>
              </a:rPr>
              <a:t> Indonesia (</a:t>
            </a:r>
            <a:r>
              <a:rPr lang="en-US" dirty="0" err="1">
                <a:solidFill>
                  <a:schemeClr val="bg1"/>
                </a:solidFill>
              </a:rPr>
              <a:t>Genpi</a:t>
            </a:r>
            <a:r>
              <a:rPr lang="en-US" dirty="0">
                <a:solidFill>
                  <a:schemeClr val="bg1"/>
                </a:solidFill>
              </a:rPr>
              <a:t>) dan </a:t>
            </a:r>
            <a:r>
              <a:rPr lang="en-US" dirty="0" err="1">
                <a:solidFill>
                  <a:schemeClr val="bg1"/>
                </a:solidFill>
              </a:rPr>
              <a:t>Generasi</a:t>
            </a:r>
            <a:r>
              <a:rPr lang="en-US" dirty="0">
                <a:solidFill>
                  <a:schemeClr val="bg1"/>
                </a:solidFill>
              </a:rPr>
              <a:t> Wonderful Indonesia</a:t>
            </a:r>
            <a:r>
              <a:rPr lang="id-ID" dirty="0">
                <a:solidFill>
                  <a:schemeClr val="bg1"/>
                </a:solidFill>
              </a:rPr>
              <a:t> (Genwi)</a:t>
            </a:r>
            <a:endParaRPr lang="en-US" dirty="0">
              <a:solidFill>
                <a:schemeClr val="bg1"/>
              </a:solidFill>
            </a:endParaRPr>
          </a:p>
        </p:txBody>
      </p:sp>
      <p:sp>
        <p:nvSpPr>
          <p:cNvPr id="11" name="Slide Number Placeholder 3">
            <a:extLst>
              <a:ext uri="{FF2B5EF4-FFF2-40B4-BE49-F238E27FC236}">
                <a16:creationId xmlns:a16="http://schemas.microsoft.com/office/drawing/2014/main" xmlns="" id="{A26383B0-39D4-4F44-B3A7-771444117344}"/>
              </a:ext>
            </a:extLst>
          </p:cNvPr>
          <p:cNvSpPr txBox="1">
            <a:spLocks/>
          </p:cNvSpPr>
          <p:nvPr/>
        </p:nvSpPr>
        <p:spPr>
          <a:xfrm>
            <a:off x="8748464" y="4825046"/>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57</a:t>
            </a:fld>
            <a:endParaRPr lang="en-US" dirty="0"/>
          </a:p>
        </p:txBody>
      </p:sp>
      <p:grpSp>
        <p:nvGrpSpPr>
          <p:cNvPr id="12" name="Group 11">
            <a:extLst>
              <a:ext uri="{FF2B5EF4-FFF2-40B4-BE49-F238E27FC236}">
                <a16:creationId xmlns:a16="http://schemas.microsoft.com/office/drawing/2014/main" xmlns="" id="{06F0FFD3-35FF-498F-BBC6-426DAB74D75E}"/>
              </a:ext>
            </a:extLst>
          </p:cNvPr>
          <p:cNvGrpSpPr/>
          <p:nvPr/>
        </p:nvGrpSpPr>
        <p:grpSpPr>
          <a:xfrm>
            <a:off x="3021521" y="932688"/>
            <a:ext cx="4541893" cy="1181095"/>
            <a:chOff x="4804896" y="1735729"/>
            <a:chExt cx="6055857" cy="750478"/>
          </a:xfrm>
        </p:grpSpPr>
        <p:sp>
          <p:nvSpPr>
            <p:cNvPr id="13" name="Arrow: Pentagon 693">
              <a:extLst>
                <a:ext uri="{FF2B5EF4-FFF2-40B4-BE49-F238E27FC236}">
                  <a16:creationId xmlns:a16="http://schemas.microsoft.com/office/drawing/2014/main" xmlns="" id="{9D87AA5F-3F01-4603-9594-B49757555277}"/>
                </a:ext>
              </a:extLst>
            </p:cNvPr>
            <p:cNvSpPr/>
            <p:nvPr/>
          </p:nvSpPr>
          <p:spPr>
            <a:xfrm>
              <a:off x="4804896" y="1756034"/>
              <a:ext cx="6055857" cy="730173"/>
            </a:xfrm>
            <a:prstGeom prst="homePlate">
              <a:avLst>
                <a:gd name="adj" fmla="val 26267"/>
              </a:avLst>
            </a:prstGeom>
            <a:solidFill>
              <a:schemeClr val="accent6">
                <a:lumMod val="75000"/>
              </a:schemeClr>
            </a:solidFill>
            <a:ln w="12700" cap="flat" cmpd="sng" algn="ctr">
              <a:noFill/>
              <a:prstDash val="solid"/>
              <a:miter lim="800000"/>
            </a:ln>
            <a:effectLst/>
          </p:spPr>
          <p:txBody>
            <a:bodyPr rtlCol="0" anchor="ctr"/>
            <a:lstStyle/>
            <a:p>
              <a:pPr algn="ctr" defTabSz="685800">
                <a:defRPr/>
              </a:pPr>
              <a:endParaRPr lang="en-US" sz="1350" kern="0">
                <a:solidFill>
                  <a:sysClr val="window" lastClr="FFFFFF"/>
                </a:solidFill>
              </a:endParaRPr>
            </a:p>
          </p:txBody>
        </p:sp>
        <p:grpSp>
          <p:nvGrpSpPr>
            <p:cNvPr id="14" name="Group 13">
              <a:extLst>
                <a:ext uri="{FF2B5EF4-FFF2-40B4-BE49-F238E27FC236}">
                  <a16:creationId xmlns:a16="http://schemas.microsoft.com/office/drawing/2014/main" xmlns="" id="{158EE69C-78A1-4E87-BAF9-3E95B43B3339}"/>
                </a:ext>
              </a:extLst>
            </p:cNvPr>
            <p:cNvGrpSpPr/>
            <p:nvPr/>
          </p:nvGrpSpPr>
          <p:grpSpPr>
            <a:xfrm>
              <a:off x="5374880" y="1735729"/>
              <a:ext cx="5023644" cy="430636"/>
              <a:chOff x="5374880" y="1766209"/>
              <a:chExt cx="5023644" cy="430636"/>
            </a:xfrm>
          </p:grpSpPr>
          <p:sp>
            <p:nvSpPr>
              <p:cNvPr id="15" name="Rectangle 14">
                <a:extLst>
                  <a:ext uri="{FF2B5EF4-FFF2-40B4-BE49-F238E27FC236}">
                    <a16:creationId xmlns:a16="http://schemas.microsoft.com/office/drawing/2014/main" xmlns="" id="{BA454A69-B9C2-41BA-9916-76E198E5A613}"/>
                  </a:ext>
                </a:extLst>
              </p:cNvPr>
              <p:cNvSpPr/>
              <p:nvPr/>
            </p:nvSpPr>
            <p:spPr>
              <a:xfrm>
                <a:off x="5374880" y="1918166"/>
                <a:ext cx="5023644" cy="278679"/>
              </a:xfrm>
              <a:prstGeom prst="rect">
                <a:avLst/>
              </a:prstGeom>
            </p:spPr>
            <p:txBody>
              <a:bodyPr wrap="square">
                <a:spAutoFit/>
              </a:bodyPr>
              <a:lstStyle/>
              <a:p>
                <a:pPr defTabSz="685800">
                  <a:defRPr/>
                </a:pPr>
                <a:r>
                  <a:rPr lang="en-US" sz="1125" b="1" kern="0" dirty="0" err="1">
                    <a:solidFill>
                      <a:sysClr val="window" lastClr="FFFFFF"/>
                    </a:solidFill>
                    <a:latin typeface="Calibri Light"/>
                    <a:cs typeface="Calibri"/>
                  </a:rPr>
                  <a:t>Komunitas</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anak</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muda</a:t>
                </a:r>
                <a:r>
                  <a:rPr lang="en-US" sz="1125" b="1" kern="0" dirty="0">
                    <a:solidFill>
                      <a:sysClr val="window" lastClr="FFFFFF"/>
                    </a:solidFill>
                    <a:latin typeface="Calibri Light"/>
                    <a:cs typeface="Calibri"/>
                  </a:rPr>
                  <a:t> yang </a:t>
                </a:r>
                <a:r>
                  <a:rPr lang="en-US" sz="1125" b="1" kern="0" dirty="0" err="1">
                    <a:solidFill>
                      <a:sysClr val="window" lastClr="FFFFFF"/>
                    </a:solidFill>
                    <a:latin typeface="Calibri Light"/>
                    <a:cs typeface="Calibri"/>
                  </a:rPr>
                  <a:t>bersifat</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sukarela</a:t>
                </a:r>
                <a:r>
                  <a:rPr lang="en-US" sz="1125" b="1" kern="0" dirty="0">
                    <a:solidFill>
                      <a:sysClr val="window" lastClr="FFFFFF"/>
                    </a:solidFill>
                    <a:latin typeface="Calibri Light"/>
                    <a:cs typeface="Calibri"/>
                  </a:rPr>
                  <a:t> yang </a:t>
                </a:r>
                <a:r>
                  <a:rPr lang="en-US" sz="1125" b="1" kern="0" dirty="0" err="1">
                    <a:solidFill>
                      <a:sysClr val="window" lastClr="FFFFFF"/>
                    </a:solidFill>
                    <a:latin typeface="Calibri Light"/>
                    <a:cs typeface="Calibri"/>
                  </a:rPr>
                  <a:t>bergerak</a:t>
                </a:r>
                <a:r>
                  <a:rPr lang="en-US" sz="1125" b="1" kern="0" dirty="0">
                    <a:solidFill>
                      <a:sysClr val="window" lastClr="FFFFFF"/>
                    </a:solidFill>
                    <a:latin typeface="Calibri Light"/>
                    <a:cs typeface="Calibri"/>
                  </a:rPr>
                  <a:t> di </a:t>
                </a:r>
                <a:r>
                  <a:rPr lang="en-US" sz="1125" b="1" kern="0" dirty="0" err="1">
                    <a:solidFill>
                      <a:sysClr val="window" lastClr="FFFFFF"/>
                    </a:solidFill>
                    <a:latin typeface="Calibri Light"/>
                    <a:cs typeface="Calibri"/>
                  </a:rPr>
                  <a:t>sosial</a:t>
                </a:r>
                <a:r>
                  <a:rPr lang="en-US" sz="1125" b="1" kern="0" dirty="0">
                    <a:solidFill>
                      <a:sysClr val="window" lastClr="FFFFFF"/>
                    </a:solidFill>
                    <a:latin typeface="Calibri Light"/>
                    <a:cs typeface="Calibri"/>
                  </a:rPr>
                  <a:t> media. </a:t>
                </a:r>
              </a:p>
            </p:txBody>
          </p:sp>
          <p:sp>
            <p:nvSpPr>
              <p:cNvPr id="16" name="Rectangle 15">
                <a:extLst>
                  <a:ext uri="{FF2B5EF4-FFF2-40B4-BE49-F238E27FC236}">
                    <a16:creationId xmlns:a16="http://schemas.microsoft.com/office/drawing/2014/main" xmlns="" id="{316C4BB4-67D7-4328-BBD3-1F982A78CB13}"/>
                  </a:ext>
                </a:extLst>
              </p:cNvPr>
              <p:cNvSpPr/>
              <p:nvPr/>
            </p:nvSpPr>
            <p:spPr>
              <a:xfrm>
                <a:off x="5408108" y="1766209"/>
                <a:ext cx="3871515" cy="206524"/>
              </a:xfrm>
              <a:prstGeom prst="rect">
                <a:avLst/>
              </a:prstGeom>
            </p:spPr>
            <p:txBody>
              <a:bodyPr wrap="square">
                <a:spAutoFit/>
              </a:bodyPr>
              <a:lstStyle/>
              <a:p>
                <a:pPr defTabSz="685800">
                  <a:lnSpc>
                    <a:spcPct val="120000"/>
                  </a:lnSpc>
                  <a:defRPr/>
                </a:pPr>
                <a:r>
                  <a:rPr lang="en-US" sz="1350" b="1" kern="0" dirty="0">
                    <a:solidFill>
                      <a:sysClr val="window" lastClr="FFFFFF"/>
                    </a:solidFill>
                    <a:latin typeface="Aller" panose="02000503030000020004" pitchFamily="2" charset="0"/>
                    <a:cs typeface="Calibri"/>
                  </a:rPr>
                  <a:t>COMMUNITY</a:t>
                </a:r>
                <a:endParaRPr lang="en-US" sz="1350" kern="0" dirty="0">
                  <a:solidFill>
                    <a:sysClr val="window" lastClr="FFFFFF"/>
                  </a:solidFill>
                  <a:latin typeface="Aller" panose="02000503030000020004" pitchFamily="2" charset="0"/>
                  <a:cs typeface="Calibri"/>
                </a:endParaRPr>
              </a:p>
            </p:txBody>
          </p:sp>
        </p:grpSp>
      </p:grpSp>
      <p:grpSp>
        <p:nvGrpSpPr>
          <p:cNvPr id="17" name="Group 16">
            <a:extLst>
              <a:ext uri="{FF2B5EF4-FFF2-40B4-BE49-F238E27FC236}">
                <a16:creationId xmlns:a16="http://schemas.microsoft.com/office/drawing/2014/main" xmlns="" id="{8BBC945D-C999-4212-B879-98C19E662594}"/>
              </a:ext>
            </a:extLst>
          </p:cNvPr>
          <p:cNvGrpSpPr/>
          <p:nvPr/>
        </p:nvGrpSpPr>
        <p:grpSpPr>
          <a:xfrm>
            <a:off x="2948752" y="1583044"/>
            <a:ext cx="5090672" cy="1149140"/>
            <a:chOff x="4880110" y="2486206"/>
            <a:chExt cx="6787563" cy="730173"/>
          </a:xfrm>
        </p:grpSpPr>
        <p:sp>
          <p:nvSpPr>
            <p:cNvPr id="18" name="Arrow: Pentagon 692">
              <a:extLst>
                <a:ext uri="{FF2B5EF4-FFF2-40B4-BE49-F238E27FC236}">
                  <a16:creationId xmlns:a16="http://schemas.microsoft.com/office/drawing/2014/main" xmlns="" id="{D16479E1-B02B-4B45-A987-DEC213D965C9}"/>
                </a:ext>
              </a:extLst>
            </p:cNvPr>
            <p:cNvSpPr/>
            <p:nvPr/>
          </p:nvSpPr>
          <p:spPr>
            <a:xfrm>
              <a:off x="4880110" y="2486206"/>
              <a:ext cx="6787563" cy="730173"/>
            </a:xfrm>
            <a:prstGeom prst="homePlate">
              <a:avLst>
                <a:gd name="adj" fmla="val 26267"/>
              </a:avLst>
            </a:prstGeom>
            <a:solidFill>
              <a:srgbClr val="107CD6"/>
            </a:solidFill>
            <a:ln w="12700" cap="flat" cmpd="sng" algn="ctr">
              <a:noFill/>
              <a:prstDash val="solid"/>
              <a:miter lim="800000"/>
            </a:ln>
            <a:effectLst/>
          </p:spPr>
          <p:txBody>
            <a:bodyPr rtlCol="0" anchor="ctr"/>
            <a:lstStyle/>
            <a:p>
              <a:pPr algn="ctr" defTabSz="685800">
                <a:defRPr/>
              </a:pPr>
              <a:endParaRPr lang="en-US" sz="1350" b="1" kern="0">
                <a:solidFill>
                  <a:sysClr val="window" lastClr="FFFFFF"/>
                </a:solidFill>
              </a:endParaRPr>
            </a:p>
          </p:txBody>
        </p:sp>
        <p:grpSp>
          <p:nvGrpSpPr>
            <p:cNvPr id="19" name="Group 18">
              <a:extLst>
                <a:ext uri="{FF2B5EF4-FFF2-40B4-BE49-F238E27FC236}">
                  <a16:creationId xmlns:a16="http://schemas.microsoft.com/office/drawing/2014/main" xmlns="" id="{78DE216B-5F9F-4006-9148-7B10A304D7C3}"/>
                </a:ext>
              </a:extLst>
            </p:cNvPr>
            <p:cNvGrpSpPr/>
            <p:nvPr/>
          </p:nvGrpSpPr>
          <p:grpSpPr>
            <a:xfrm>
              <a:off x="5536183" y="2516620"/>
              <a:ext cx="5839241" cy="340279"/>
              <a:chOff x="5536184" y="2547100"/>
              <a:chExt cx="5023644" cy="340279"/>
            </a:xfrm>
          </p:grpSpPr>
          <p:sp>
            <p:nvSpPr>
              <p:cNvPr id="20" name="Rectangle 19">
                <a:extLst>
                  <a:ext uri="{FF2B5EF4-FFF2-40B4-BE49-F238E27FC236}">
                    <a16:creationId xmlns:a16="http://schemas.microsoft.com/office/drawing/2014/main" xmlns="" id="{B0D8F6E6-1D6A-465C-AA33-ACBA9BE85930}"/>
                  </a:ext>
                </a:extLst>
              </p:cNvPr>
              <p:cNvSpPr/>
              <p:nvPr/>
            </p:nvSpPr>
            <p:spPr>
              <a:xfrm>
                <a:off x="5536184" y="2718706"/>
                <a:ext cx="5023644" cy="168673"/>
              </a:xfrm>
              <a:prstGeom prst="rect">
                <a:avLst/>
              </a:prstGeom>
            </p:spPr>
            <p:txBody>
              <a:bodyPr wrap="square">
                <a:spAutoFit/>
              </a:bodyPr>
              <a:lstStyle/>
              <a:p>
                <a:pPr defTabSz="685800">
                  <a:defRPr/>
                </a:pPr>
                <a:r>
                  <a:rPr lang="en-US" sz="1125" b="1" kern="0" dirty="0" err="1">
                    <a:solidFill>
                      <a:sysClr val="window" lastClr="FFFFFF"/>
                    </a:solidFill>
                    <a:latin typeface="Calibri Light"/>
                    <a:cs typeface="Calibri"/>
                  </a:rPr>
                  <a:t>Mempunyai</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ketertarikan</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dibidang</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Pariwisata</a:t>
                </a:r>
                <a:endParaRPr lang="en-US" sz="1125" b="1" kern="0" dirty="0">
                  <a:solidFill>
                    <a:sysClr val="window" lastClr="FFFFFF"/>
                  </a:solidFill>
                  <a:latin typeface="Calibri Light"/>
                  <a:cs typeface="Calibri"/>
                </a:endParaRPr>
              </a:p>
            </p:txBody>
          </p:sp>
          <p:sp>
            <p:nvSpPr>
              <p:cNvPr id="21" name="Rectangle 20">
                <a:extLst>
                  <a:ext uri="{FF2B5EF4-FFF2-40B4-BE49-F238E27FC236}">
                    <a16:creationId xmlns:a16="http://schemas.microsoft.com/office/drawing/2014/main" xmlns="" id="{A33EBE9E-D80D-4934-9D3C-334C087F53C9}"/>
                  </a:ext>
                </a:extLst>
              </p:cNvPr>
              <p:cNvSpPr/>
              <p:nvPr/>
            </p:nvSpPr>
            <p:spPr>
              <a:xfrm>
                <a:off x="5536185" y="2547100"/>
                <a:ext cx="3871514" cy="206524"/>
              </a:xfrm>
              <a:prstGeom prst="rect">
                <a:avLst/>
              </a:prstGeom>
            </p:spPr>
            <p:txBody>
              <a:bodyPr wrap="square">
                <a:spAutoFit/>
              </a:bodyPr>
              <a:lstStyle/>
              <a:p>
                <a:pPr defTabSz="685800">
                  <a:lnSpc>
                    <a:spcPct val="120000"/>
                  </a:lnSpc>
                  <a:defRPr/>
                </a:pPr>
                <a:r>
                  <a:rPr lang="en-US" sz="1350" b="1" kern="0" dirty="0">
                    <a:solidFill>
                      <a:sysClr val="window" lastClr="FFFFFF"/>
                    </a:solidFill>
                    <a:latin typeface="Aller" panose="02000503030000020004" pitchFamily="2" charset="0"/>
                    <a:cs typeface="Calibri"/>
                  </a:rPr>
                  <a:t>INTEREST</a:t>
                </a:r>
              </a:p>
            </p:txBody>
          </p:sp>
        </p:grpSp>
      </p:grpSp>
      <p:grpSp>
        <p:nvGrpSpPr>
          <p:cNvPr id="22" name="Group 21">
            <a:extLst>
              <a:ext uri="{FF2B5EF4-FFF2-40B4-BE49-F238E27FC236}">
                <a16:creationId xmlns:a16="http://schemas.microsoft.com/office/drawing/2014/main" xmlns="" id="{A9DEB6A5-471C-44A8-8826-75B9189632ED}"/>
              </a:ext>
            </a:extLst>
          </p:cNvPr>
          <p:cNvGrpSpPr/>
          <p:nvPr/>
        </p:nvGrpSpPr>
        <p:grpSpPr>
          <a:xfrm>
            <a:off x="2658805" y="2130673"/>
            <a:ext cx="4775429" cy="1149140"/>
            <a:chOff x="4493514" y="3216378"/>
            <a:chExt cx="6367238" cy="730173"/>
          </a:xfrm>
        </p:grpSpPr>
        <p:sp>
          <p:nvSpPr>
            <p:cNvPr id="23" name="Arrow: Pentagon 691">
              <a:extLst>
                <a:ext uri="{FF2B5EF4-FFF2-40B4-BE49-F238E27FC236}">
                  <a16:creationId xmlns:a16="http://schemas.microsoft.com/office/drawing/2014/main" xmlns="" id="{52583377-CC84-4FF9-8BB8-6427E456106E}"/>
                </a:ext>
              </a:extLst>
            </p:cNvPr>
            <p:cNvSpPr/>
            <p:nvPr/>
          </p:nvSpPr>
          <p:spPr>
            <a:xfrm>
              <a:off x="4493514" y="3216378"/>
              <a:ext cx="6367238" cy="730173"/>
            </a:xfrm>
            <a:prstGeom prst="homePlate">
              <a:avLst>
                <a:gd name="adj" fmla="val 26267"/>
              </a:avLst>
            </a:prstGeom>
            <a:solidFill>
              <a:srgbClr val="AA1BE3"/>
            </a:solidFill>
            <a:ln w="12700" cap="flat" cmpd="sng" algn="ctr">
              <a:noFill/>
              <a:prstDash val="solid"/>
              <a:miter lim="800000"/>
            </a:ln>
            <a:effectLst/>
          </p:spPr>
          <p:txBody>
            <a:bodyPr rtlCol="0" anchor="ctr"/>
            <a:lstStyle/>
            <a:p>
              <a:pPr algn="ctr" defTabSz="685800">
                <a:defRPr/>
              </a:pPr>
              <a:endParaRPr lang="en-US" sz="1350" b="1" kern="0">
                <a:solidFill>
                  <a:sysClr val="window" lastClr="FFFFFF"/>
                </a:solidFill>
              </a:endParaRPr>
            </a:p>
          </p:txBody>
        </p:sp>
        <p:grpSp>
          <p:nvGrpSpPr>
            <p:cNvPr id="24" name="Group 23">
              <a:extLst>
                <a:ext uri="{FF2B5EF4-FFF2-40B4-BE49-F238E27FC236}">
                  <a16:creationId xmlns:a16="http://schemas.microsoft.com/office/drawing/2014/main" xmlns="" id="{D3D73C1C-A4AA-4CDF-8A8F-980B8C6A3768}"/>
                </a:ext>
              </a:extLst>
            </p:cNvPr>
            <p:cNvGrpSpPr/>
            <p:nvPr/>
          </p:nvGrpSpPr>
          <p:grpSpPr>
            <a:xfrm>
              <a:off x="5536183" y="3249619"/>
              <a:ext cx="5023644" cy="324211"/>
              <a:chOff x="5536183" y="3280099"/>
              <a:chExt cx="5023644" cy="324211"/>
            </a:xfrm>
          </p:grpSpPr>
          <p:sp>
            <p:nvSpPr>
              <p:cNvPr id="25" name="Rectangle 24">
                <a:extLst>
                  <a:ext uri="{FF2B5EF4-FFF2-40B4-BE49-F238E27FC236}">
                    <a16:creationId xmlns:a16="http://schemas.microsoft.com/office/drawing/2014/main" xmlns="" id="{A272702C-6CE0-44CB-82D3-6F078790D1A2}"/>
                  </a:ext>
                </a:extLst>
              </p:cNvPr>
              <p:cNvSpPr/>
              <p:nvPr/>
            </p:nvSpPr>
            <p:spPr>
              <a:xfrm>
                <a:off x="5536183" y="3435636"/>
                <a:ext cx="5023644" cy="168674"/>
              </a:xfrm>
              <a:prstGeom prst="rect">
                <a:avLst/>
              </a:prstGeom>
            </p:spPr>
            <p:txBody>
              <a:bodyPr wrap="square">
                <a:spAutoFit/>
              </a:bodyPr>
              <a:lstStyle/>
              <a:p>
                <a:pPr defTabSz="685800">
                  <a:defRPr/>
                </a:pPr>
                <a:r>
                  <a:rPr lang="en-US" sz="1125" b="1" kern="0" dirty="0" err="1">
                    <a:solidFill>
                      <a:sysClr val="window" lastClr="FFFFFF"/>
                    </a:solidFill>
                    <a:latin typeface="Calibri Light"/>
                    <a:cs typeface="Calibri"/>
                  </a:rPr>
                  <a:t>Tidak</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memposting</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tentang</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politik</a:t>
                </a:r>
                <a:r>
                  <a:rPr lang="en-US" sz="1125" b="1" kern="0" dirty="0">
                    <a:solidFill>
                      <a:sysClr val="window" lastClr="FFFFFF"/>
                    </a:solidFill>
                    <a:latin typeface="Calibri Light"/>
                    <a:cs typeface="Calibri"/>
                  </a:rPr>
                  <a:t>, hoax, </a:t>
                </a:r>
                <a:r>
                  <a:rPr lang="en-US" sz="1125" b="1" kern="0" dirty="0" err="1">
                    <a:solidFill>
                      <a:sysClr val="window" lastClr="FFFFFF"/>
                    </a:solidFill>
                    <a:latin typeface="Calibri Light"/>
                    <a:cs typeface="Calibri"/>
                  </a:rPr>
                  <a:t>dan</a:t>
                </a:r>
                <a:r>
                  <a:rPr lang="en-US" sz="1125" b="1" kern="0" dirty="0">
                    <a:solidFill>
                      <a:sysClr val="window" lastClr="FFFFFF"/>
                    </a:solidFill>
                    <a:latin typeface="Calibri Light"/>
                    <a:cs typeface="Calibri"/>
                  </a:rPr>
                  <a:t> SARA</a:t>
                </a:r>
                <a:r>
                  <a:rPr lang="id-ID" sz="1125" b="1" kern="0" dirty="0">
                    <a:solidFill>
                      <a:sysClr val="window" lastClr="FFFFFF"/>
                    </a:solidFill>
                    <a:latin typeface="Calibri Light"/>
                    <a:cs typeface="Calibri"/>
                  </a:rPr>
                  <a:t>.</a:t>
                </a:r>
                <a:endParaRPr lang="en-US" sz="1125" b="1" kern="0" dirty="0">
                  <a:solidFill>
                    <a:sysClr val="window" lastClr="FFFFFF"/>
                  </a:solidFill>
                  <a:latin typeface="Calibri Light"/>
                  <a:cs typeface="Calibri"/>
                </a:endParaRPr>
              </a:p>
            </p:txBody>
          </p:sp>
          <p:sp>
            <p:nvSpPr>
              <p:cNvPr id="26" name="Rectangle 25">
                <a:extLst>
                  <a:ext uri="{FF2B5EF4-FFF2-40B4-BE49-F238E27FC236}">
                    <a16:creationId xmlns:a16="http://schemas.microsoft.com/office/drawing/2014/main" xmlns="" id="{252E2DD6-554A-43CA-AABD-32B4782694B4}"/>
                  </a:ext>
                </a:extLst>
              </p:cNvPr>
              <p:cNvSpPr/>
              <p:nvPr/>
            </p:nvSpPr>
            <p:spPr>
              <a:xfrm>
                <a:off x="5536186" y="3280099"/>
                <a:ext cx="3871515" cy="206524"/>
              </a:xfrm>
              <a:prstGeom prst="rect">
                <a:avLst/>
              </a:prstGeom>
            </p:spPr>
            <p:txBody>
              <a:bodyPr wrap="square">
                <a:spAutoFit/>
              </a:bodyPr>
              <a:lstStyle/>
              <a:p>
                <a:pPr defTabSz="685800">
                  <a:lnSpc>
                    <a:spcPct val="120000"/>
                  </a:lnSpc>
                  <a:defRPr/>
                </a:pPr>
                <a:r>
                  <a:rPr lang="en-US" sz="1350" b="1" kern="0" dirty="0">
                    <a:solidFill>
                      <a:sysClr val="window" lastClr="FFFFFF"/>
                    </a:solidFill>
                    <a:latin typeface="Aller" panose="02000503030000020004" pitchFamily="2" charset="0"/>
                    <a:cs typeface="Calibri"/>
                  </a:rPr>
                  <a:t>ETHIC</a:t>
                </a:r>
              </a:p>
            </p:txBody>
          </p:sp>
        </p:grpSp>
      </p:grpSp>
      <p:grpSp>
        <p:nvGrpSpPr>
          <p:cNvPr id="27" name="Group 26">
            <a:extLst>
              <a:ext uri="{FF2B5EF4-FFF2-40B4-BE49-F238E27FC236}">
                <a16:creationId xmlns:a16="http://schemas.microsoft.com/office/drawing/2014/main" xmlns="" id="{84B858E8-5AEC-4C50-8652-98308924238A}"/>
              </a:ext>
            </a:extLst>
          </p:cNvPr>
          <p:cNvGrpSpPr/>
          <p:nvPr/>
        </p:nvGrpSpPr>
        <p:grpSpPr>
          <a:xfrm>
            <a:off x="2676855" y="2678304"/>
            <a:ext cx="5362569" cy="1149140"/>
            <a:chOff x="4517581" y="3946552"/>
            <a:chExt cx="7150092" cy="730173"/>
          </a:xfrm>
        </p:grpSpPr>
        <p:sp>
          <p:nvSpPr>
            <p:cNvPr id="28" name="Arrow: Pentagon 690">
              <a:extLst>
                <a:ext uri="{FF2B5EF4-FFF2-40B4-BE49-F238E27FC236}">
                  <a16:creationId xmlns:a16="http://schemas.microsoft.com/office/drawing/2014/main" xmlns="" id="{2903A18D-6D8F-48F1-8953-DB900F325023}"/>
                </a:ext>
              </a:extLst>
            </p:cNvPr>
            <p:cNvSpPr/>
            <p:nvPr/>
          </p:nvSpPr>
          <p:spPr>
            <a:xfrm>
              <a:off x="4517581" y="3946552"/>
              <a:ext cx="7150092" cy="730173"/>
            </a:xfrm>
            <a:prstGeom prst="homePlate">
              <a:avLst>
                <a:gd name="adj" fmla="val 26267"/>
              </a:avLst>
            </a:prstGeom>
            <a:solidFill>
              <a:srgbClr val="E717CE"/>
            </a:solidFill>
            <a:ln w="12700" cap="flat" cmpd="sng" algn="ctr">
              <a:noFill/>
              <a:prstDash val="solid"/>
              <a:miter lim="800000"/>
            </a:ln>
            <a:effectLst/>
          </p:spPr>
          <p:txBody>
            <a:bodyPr rtlCol="0" anchor="ctr"/>
            <a:lstStyle/>
            <a:p>
              <a:pPr algn="ctr" defTabSz="685800">
                <a:defRPr/>
              </a:pPr>
              <a:endParaRPr lang="en-US" sz="1350" b="1" kern="0">
                <a:solidFill>
                  <a:sysClr val="window" lastClr="FFFFFF"/>
                </a:solidFill>
              </a:endParaRPr>
            </a:p>
          </p:txBody>
        </p:sp>
        <p:grpSp>
          <p:nvGrpSpPr>
            <p:cNvPr id="29" name="Group 28">
              <a:extLst>
                <a:ext uri="{FF2B5EF4-FFF2-40B4-BE49-F238E27FC236}">
                  <a16:creationId xmlns:a16="http://schemas.microsoft.com/office/drawing/2014/main" xmlns="" id="{76108BB9-084E-4E1D-8787-D119B41F366C}"/>
                </a:ext>
              </a:extLst>
            </p:cNvPr>
            <p:cNvGrpSpPr/>
            <p:nvPr/>
          </p:nvGrpSpPr>
          <p:grpSpPr>
            <a:xfrm>
              <a:off x="5536182" y="3983218"/>
              <a:ext cx="5839241" cy="459176"/>
              <a:chOff x="5536183" y="4013698"/>
              <a:chExt cx="5023644" cy="459176"/>
            </a:xfrm>
          </p:grpSpPr>
          <p:sp>
            <p:nvSpPr>
              <p:cNvPr id="30" name="Rectangle 29">
                <a:extLst>
                  <a:ext uri="{FF2B5EF4-FFF2-40B4-BE49-F238E27FC236}">
                    <a16:creationId xmlns:a16="http://schemas.microsoft.com/office/drawing/2014/main" xmlns="" id="{E3D7CBA4-CC74-42E5-BA57-7723FF18DBA9}"/>
                  </a:ext>
                </a:extLst>
              </p:cNvPr>
              <p:cNvSpPr/>
              <p:nvPr/>
            </p:nvSpPr>
            <p:spPr>
              <a:xfrm>
                <a:off x="5536183" y="4194195"/>
                <a:ext cx="5023644" cy="278679"/>
              </a:xfrm>
              <a:prstGeom prst="rect">
                <a:avLst/>
              </a:prstGeom>
            </p:spPr>
            <p:txBody>
              <a:bodyPr wrap="square">
                <a:spAutoFit/>
              </a:bodyPr>
              <a:lstStyle/>
              <a:p>
                <a:pPr defTabSz="685800">
                  <a:defRPr/>
                </a:pPr>
                <a:r>
                  <a:rPr lang="en-US" sz="1125" b="1" kern="0" dirty="0" err="1">
                    <a:solidFill>
                      <a:sysClr val="window" lastClr="FFFFFF"/>
                    </a:solidFill>
                    <a:latin typeface="Calibri Light"/>
                    <a:cs typeface="Calibri"/>
                  </a:rPr>
                  <a:t>Memposting</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tentang</a:t>
                </a:r>
                <a:r>
                  <a:rPr lang="en-US" sz="1125" b="1" kern="0" dirty="0">
                    <a:solidFill>
                      <a:sysClr val="window" lastClr="FFFFFF"/>
                    </a:solidFill>
                    <a:latin typeface="Calibri Light"/>
                    <a:cs typeface="Calibri"/>
                  </a:rPr>
                  <a:t> : </a:t>
                </a:r>
                <a:r>
                  <a:rPr lang="en-US" sz="1125" b="1" kern="0" dirty="0" err="1">
                    <a:solidFill>
                      <a:sysClr val="window" lastClr="FFFFFF"/>
                    </a:solidFill>
                    <a:latin typeface="Calibri Light"/>
                    <a:cs typeface="Calibri"/>
                  </a:rPr>
                  <a:t>Destinasi</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Pariwisata</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Calender</a:t>
                </a:r>
                <a:r>
                  <a:rPr lang="en-US" sz="1125" b="1" kern="0" dirty="0">
                    <a:solidFill>
                      <a:sysClr val="window" lastClr="FFFFFF"/>
                    </a:solidFill>
                    <a:latin typeface="Calibri Light"/>
                    <a:cs typeface="Calibri"/>
                  </a:rPr>
                  <a:t> of Event </a:t>
                </a:r>
                <a:r>
                  <a:rPr lang="en-US" sz="1125" b="1" kern="0" dirty="0" err="1">
                    <a:solidFill>
                      <a:sysClr val="window" lastClr="FFFFFF"/>
                    </a:solidFill>
                    <a:latin typeface="Calibri Light"/>
                    <a:cs typeface="Calibri"/>
                  </a:rPr>
                  <a:t>Pariwisata</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dan</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Kebijakan</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Pariwisata</a:t>
                </a:r>
                <a:endParaRPr lang="en-US" sz="1125" b="1" kern="0" dirty="0">
                  <a:solidFill>
                    <a:sysClr val="window" lastClr="FFFFFF"/>
                  </a:solidFill>
                  <a:latin typeface="Calibri Light"/>
                  <a:cs typeface="Calibri"/>
                </a:endParaRPr>
              </a:p>
            </p:txBody>
          </p:sp>
          <p:sp>
            <p:nvSpPr>
              <p:cNvPr id="31" name="Rectangle 30">
                <a:extLst>
                  <a:ext uri="{FF2B5EF4-FFF2-40B4-BE49-F238E27FC236}">
                    <a16:creationId xmlns:a16="http://schemas.microsoft.com/office/drawing/2014/main" xmlns="" id="{423A9AC6-1D3C-4282-8AD0-4FF873E3A18E}"/>
                  </a:ext>
                </a:extLst>
              </p:cNvPr>
              <p:cNvSpPr/>
              <p:nvPr/>
            </p:nvSpPr>
            <p:spPr>
              <a:xfrm>
                <a:off x="5536185" y="4013698"/>
                <a:ext cx="3871514" cy="206524"/>
              </a:xfrm>
              <a:prstGeom prst="rect">
                <a:avLst/>
              </a:prstGeom>
            </p:spPr>
            <p:txBody>
              <a:bodyPr wrap="square">
                <a:spAutoFit/>
              </a:bodyPr>
              <a:lstStyle/>
              <a:p>
                <a:pPr defTabSz="685800">
                  <a:lnSpc>
                    <a:spcPct val="120000"/>
                  </a:lnSpc>
                  <a:defRPr/>
                </a:pPr>
                <a:r>
                  <a:rPr lang="en-US" sz="1350" b="1" kern="0" dirty="0">
                    <a:solidFill>
                      <a:sysClr val="window" lastClr="FFFFFF"/>
                    </a:solidFill>
                    <a:latin typeface="Aller" panose="02000503030000020004" pitchFamily="2" charset="0"/>
                    <a:cs typeface="Calibri"/>
                  </a:rPr>
                  <a:t>POSTING</a:t>
                </a:r>
              </a:p>
            </p:txBody>
          </p:sp>
        </p:grpSp>
      </p:grpSp>
      <p:grpSp>
        <p:nvGrpSpPr>
          <p:cNvPr id="32" name="Group 31">
            <a:extLst>
              <a:ext uri="{FF2B5EF4-FFF2-40B4-BE49-F238E27FC236}">
                <a16:creationId xmlns:a16="http://schemas.microsoft.com/office/drawing/2014/main" xmlns="" id="{480AD12E-38CF-4113-AF50-8ACB9F9E91AD}"/>
              </a:ext>
            </a:extLst>
          </p:cNvPr>
          <p:cNvGrpSpPr/>
          <p:nvPr/>
        </p:nvGrpSpPr>
        <p:grpSpPr>
          <a:xfrm>
            <a:off x="3054804" y="3438209"/>
            <a:ext cx="4379431" cy="1149140"/>
            <a:chOff x="5021512" y="4676723"/>
            <a:chExt cx="5839241" cy="730173"/>
          </a:xfrm>
        </p:grpSpPr>
        <p:sp>
          <p:nvSpPr>
            <p:cNvPr id="33" name="Arrow: Pentagon 685">
              <a:extLst>
                <a:ext uri="{FF2B5EF4-FFF2-40B4-BE49-F238E27FC236}">
                  <a16:creationId xmlns:a16="http://schemas.microsoft.com/office/drawing/2014/main" xmlns="" id="{3E51AF2E-811E-4636-B744-CDE7BA7D2DFB}"/>
                </a:ext>
              </a:extLst>
            </p:cNvPr>
            <p:cNvSpPr/>
            <p:nvPr/>
          </p:nvSpPr>
          <p:spPr>
            <a:xfrm>
              <a:off x="5021512" y="4676723"/>
              <a:ext cx="5839241" cy="730173"/>
            </a:xfrm>
            <a:prstGeom prst="homePlate">
              <a:avLst>
                <a:gd name="adj" fmla="val 26267"/>
              </a:avLst>
            </a:prstGeom>
            <a:solidFill>
              <a:srgbClr val="F94994"/>
            </a:solidFill>
            <a:ln w="12700" cap="flat" cmpd="sng" algn="ctr">
              <a:noFill/>
              <a:prstDash val="solid"/>
              <a:miter lim="800000"/>
            </a:ln>
            <a:effectLst/>
          </p:spPr>
          <p:txBody>
            <a:bodyPr rtlCol="0" anchor="ctr"/>
            <a:lstStyle/>
            <a:p>
              <a:pPr algn="ctr" defTabSz="685800">
                <a:defRPr/>
              </a:pPr>
              <a:endParaRPr lang="en-US" sz="1350" b="1" kern="0">
                <a:solidFill>
                  <a:sysClr val="window" lastClr="FFFFFF"/>
                </a:solidFill>
              </a:endParaRPr>
            </a:p>
          </p:txBody>
        </p:sp>
        <p:grpSp>
          <p:nvGrpSpPr>
            <p:cNvPr id="34" name="Group 33">
              <a:extLst>
                <a:ext uri="{FF2B5EF4-FFF2-40B4-BE49-F238E27FC236}">
                  <a16:creationId xmlns:a16="http://schemas.microsoft.com/office/drawing/2014/main" xmlns="" id="{50A3D77F-D028-4981-B657-614DC6FCFCEA}"/>
                </a:ext>
              </a:extLst>
            </p:cNvPr>
            <p:cNvGrpSpPr/>
            <p:nvPr/>
          </p:nvGrpSpPr>
          <p:grpSpPr>
            <a:xfrm>
              <a:off x="5536185" y="4707525"/>
              <a:ext cx="5023644" cy="497308"/>
              <a:chOff x="5536185" y="4738005"/>
              <a:chExt cx="5023644" cy="497308"/>
            </a:xfrm>
          </p:grpSpPr>
          <p:sp>
            <p:nvSpPr>
              <p:cNvPr id="35" name="Rectangle 34">
                <a:extLst>
                  <a:ext uri="{FF2B5EF4-FFF2-40B4-BE49-F238E27FC236}">
                    <a16:creationId xmlns:a16="http://schemas.microsoft.com/office/drawing/2014/main" xmlns="" id="{B6B83BE6-9157-4FEC-A453-C557AD4905E9}"/>
                  </a:ext>
                </a:extLst>
              </p:cNvPr>
              <p:cNvSpPr/>
              <p:nvPr/>
            </p:nvSpPr>
            <p:spPr>
              <a:xfrm>
                <a:off x="5536185" y="4956635"/>
                <a:ext cx="5023644" cy="278678"/>
              </a:xfrm>
              <a:prstGeom prst="rect">
                <a:avLst/>
              </a:prstGeom>
            </p:spPr>
            <p:txBody>
              <a:bodyPr wrap="square">
                <a:spAutoFit/>
              </a:bodyPr>
              <a:lstStyle/>
              <a:p>
                <a:pPr defTabSz="685800">
                  <a:defRPr/>
                </a:pPr>
                <a:r>
                  <a:rPr lang="en-US" sz="1125" b="1" kern="0" dirty="0">
                    <a:solidFill>
                      <a:sysClr val="window" lastClr="FFFFFF"/>
                    </a:solidFill>
                    <a:latin typeface="Calibri Light"/>
                    <a:cs typeface="Calibri"/>
                  </a:rPr>
                  <a:t>Traveling Trip, </a:t>
                </a:r>
                <a:r>
                  <a:rPr lang="en-US" sz="1125" b="1" kern="0" dirty="0" err="1">
                    <a:solidFill>
                      <a:sysClr val="window" lastClr="FFFFFF"/>
                    </a:solidFill>
                    <a:latin typeface="Calibri Light"/>
                    <a:cs typeface="Calibri"/>
                  </a:rPr>
                  <a:t>Fotografi</a:t>
                </a:r>
                <a:r>
                  <a:rPr lang="en-US" sz="1125" b="1" kern="0" dirty="0">
                    <a:solidFill>
                      <a:sysClr val="window" lastClr="FFFFFF"/>
                    </a:solidFill>
                    <a:latin typeface="Calibri Light"/>
                    <a:cs typeface="Calibri"/>
                  </a:rPr>
                  <a:t>, </a:t>
                </a:r>
                <a:r>
                  <a:rPr lang="en-US" sz="1125" b="1" kern="0" dirty="0" err="1">
                    <a:solidFill>
                      <a:sysClr val="window" lastClr="FFFFFF"/>
                    </a:solidFill>
                    <a:latin typeface="Calibri Light"/>
                    <a:cs typeface="Calibri"/>
                  </a:rPr>
                  <a:t>Videografi</a:t>
                </a:r>
                <a:r>
                  <a:rPr lang="en-US" sz="1125" b="1" kern="0" dirty="0">
                    <a:solidFill>
                      <a:sysClr val="window" lastClr="FFFFFF"/>
                    </a:solidFill>
                    <a:latin typeface="Calibri Light"/>
                    <a:cs typeface="Calibri"/>
                  </a:rPr>
                  <a:t>, Trending Topic di Media </a:t>
                </a:r>
                <a:r>
                  <a:rPr lang="en-US" sz="1125" b="1" kern="0" dirty="0" err="1">
                    <a:solidFill>
                      <a:sysClr val="window" lastClr="FFFFFF"/>
                    </a:solidFill>
                    <a:latin typeface="Calibri Light"/>
                    <a:cs typeface="Calibri"/>
                  </a:rPr>
                  <a:t>Sosial</a:t>
                </a:r>
                <a:r>
                  <a:rPr lang="en-US" sz="1125" b="1" kern="0" dirty="0">
                    <a:solidFill>
                      <a:sysClr val="window" lastClr="FFFFFF"/>
                    </a:solidFill>
                    <a:latin typeface="Calibri Light"/>
                    <a:cs typeface="Calibri"/>
                  </a:rPr>
                  <a:t>. </a:t>
                </a:r>
              </a:p>
            </p:txBody>
          </p:sp>
          <p:sp>
            <p:nvSpPr>
              <p:cNvPr id="36" name="Rectangle 35">
                <a:extLst>
                  <a:ext uri="{FF2B5EF4-FFF2-40B4-BE49-F238E27FC236}">
                    <a16:creationId xmlns:a16="http://schemas.microsoft.com/office/drawing/2014/main" xmlns="" id="{778B3399-A998-478D-B779-2A813E9F9AF2}"/>
                  </a:ext>
                </a:extLst>
              </p:cNvPr>
              <p:cNvSpPr/>
              <p:nvPr/>
            </p:nvSpPr>
            <p:spPr>
              <a:xfrm>
                <a:off x="5536185" y="4738005"/>
                <a:ext cx="3871515" cy="206524"/>
              </a:xfrm>
              <a:prstGeom prst="rect">
                <a:avLst/>
              </a:prstGeom>
            </p:spPr>
            <p:txBody>
              <a:bodyPr wrap="square">
                <a:spAutoFit/>
              </a:bodyPr>
              <a:lstStyle/>
              <a:p>
                <a:pPr defTabSz="685800">
                  <a:lnSpc>
                    <a:spcPct val="120000"/>
                  </a:lnSpc>
                  <a:defRPr/>
                </a:pPr>
                <a:r>
                  <a:rPr lang="en-US" sz="1350" b="1" kern="0" dirty="0" err="1">
                    <a:solidFill>
                      <a:sysClr val="window" lastClr="FFFFFF"/>
                    </a:solidFill>
                    <a:latin typeface="Aller" panose="02000503030000020004" pitchFamily="2" charset="0"/>
                    <a:cs typeface="Calibri"/>
                  </a:rPr>
                  <a:t>Implementasi</a:t>
                </a:r>
                <a:endParaRPr lang="en-US" sz="1350" b="1" kern="0" dirty="0">
                  <a:solidFill>
                    <a:sysClr val="window" lastClr="FFFFFF"/>
                  </a:solidFill>
                  <a:latin typeface="Aller" panose="02000503030000020004" pitchFamily="2" charset="0"/>
                  <a:cs typeface="Calibri"/>
                </a:endParaRPr>
              </a:p>
            </p:txBody>
          </p:sp>
        </p:grpSp>
      </p:grpSp>
      <p:grpSp>
        <p:nvGrpSpPr>
          <p:cNvPr id="37" name="Group 36">
            <a:extLst>
              <a:ext uri="{FF2B5EF4-FFF2-40B4-BE49-F238E27FC236}">
                <a16:creationId xmlns:a16="http://schemas.microsoft.com/office/drawing/2014/main" xmlns="" id="{522DCE23-2B1F-4E91-A95D-EF0952083F3C}"/>
              </a:ext>
            </a:extLst>
          </p:cNvPr>
          <p:cNvGrpSpPr/>
          <p:nvPr/>
        </p:nvGrpSpPr>
        <p:grpSpPr>
          <a:xfrm>
            <a:off x="1130655" y="916955"/>
            <a:ext cx="2343275" cy="3908091"/>
            <a:chOff x="4445000" y="636588"/>
            <a:chExt cx="3297238" cy="5499100"/>
          </a:xfrm>
        </p:grpSpPr>
        <p:sp>
          <p:nvSpPr>
            <p:cNvPr id="38" name="Freeform 360">
              <a:extLst>
                <a:ext uri="{FF2B5EF4-FFF2-40B4-BE49-F238E27FC236}">
                  <a16:creationId xmlns:a16="http://schemas.microsoft.com/office/drawing/2014/main" xmlns="" id="{69BF65E4-D604-4468-9A7C-ACCA55A017A0}"/>
                </a:ext>
              </a:extLst>
            </p:cNvPr>
            <p:cNvSpPr>
              <a:spLocks/>
            </p:cNvSpPr>
            <p:nvPr/>
          </p:nvSpPr>
          <p:spPr bwMode="auto">
            <a:xfrm>
              <a:off x="5749925" y="1889125"/>
              <a:ext cx="488950" cy="941388"/>
            </a:xfrm>
            <a:custGeom>
              <a:avLst/>
              <a:gdLst>
                <a:gd name="T0" fmla="*/ 0 w 115"/>
                <a:gd name="T1" fmla="*/ 139 h 222"/>
                <a:gd name="T2" fmla="*/ 46 w 115"/>
                <a:gd name="T3" fmla="*/ 222 h 222"/>
                <a:gd name="T4" fmla="*/ 115 w 115"/>
                <a:gd name="T5" fmla="*/ 0 h 222"/>
                <a:gd name="T6" fmla="*/ 0 w 115"/>
                <a:gd name="T7" fmla="*/ 139 h 222"/>
              </a:gdLst>
              <a:ahLst/>
              <a:cxnLst>
                <a:cxn ang="0">
                  <a:pos x="T0" y="T1"/>
                </a:cxn>
                <a:cxn ang="0">
                  <a:pos x="T2" y="T3"/>
                </a:cxn>
                <a:cxn ang="0">
                  <a:pos x="T4" y="T5"/>
                </a:cxn>
                <a:cxn ang="0">
                  <a:pos x="T6" y="T7"/>
                </a:cxn>
              </a:cxnLst>
              <a:rect l="0" t="0" r="r" b="b"/>
              <a:pathLst>
                <a:path w="115" h="222">
                  <a:moveTo>
                    <a:pt x="0" y="139"/>
                  </a:moveTo>
                  <a:cubicBezTo>
                    <a:pt x="0" y="139"/>
                    <a:pt x="2" y="207"/>
                    <a:pt x="46" y="222"/>
                  </a:cubicBezTo>
                  <a:cubicBezTo>
                    <a:pt x="115" y="0"/>
                    <a:pt x="115" y="0"/>
                    <a:pt x="115" y="0"/>
                  </a:cubicBezTo>
                  <a:cubicBezTo>
                    <a:pt x="115" y="0"/>
                    <a:pt x="22" y="25"/>
                    <a:pt x="0" y="139"/>
                  </a:cubicBezTo>
                </a:path>
              </a:pathLst>
            </a:custGeom>
            <a:solidFill>
              <a:srgbClr val="9B212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39" name="Freeform 361">
              <a:extLst>
                <a:ext uri="{FF2B5EF4-FFF2-40B4-BE49-F238E27FC236}">
                  <a16:creationId xmlns:a16="http://schemas.microsoft.com/office/drawing/2014/main" xmlns="" id="{EE70F269-88A8-4D20-880C-DC57DC619932}"/>
                </a:ext>
              </a:extLst>
            </p:cNvPr>
            <p:cNvSpPr>
              <a:spLocks/>
            </p:cNvSpPr>
            <p:nvPr/>
          </p:nvSpPr>
          <p:spPr bwMode="auto">
            <a:xfrm>
              <a:off x="5689600" y="2178050"/>
              <a:ext cx="250825" cy="381000"/>
            </a:xfrm>
            <a:custGeom>
              <a:avLst/>
              <a:gdLst>
                <a:gd name="T0" fmla="*/ 53 w 59"/>
                <a:gd name="T1" fmla="*/ 21 h 90"/>
                <a:gd name="T2" fmla="*/ 13 w 59"/>
                <a:gd name="T3" fmla="*/ 19 h 90"/>
                <a:gd name="T4" fmla="*/ 3 w 59"/>
                <a:gd name="T5" fmla="*/ 30 h 90"/>
                <a:gd name="T6" fmla="*/ 6 w 59"/>
                <a:gd name="T7" fmla="*/ 43 h 90"/>
                <a:gd name="T8" fmla="*/ 1 w 59"/>
                <a:gd name="T9" fmla="*/ 53 h 90"/>
                <a:gd name="T10" fmla="*/ 4 w 59"/>
                <a:gd name="T11" fmla="*/ 65 h 90"/>
                <a:gd name="T12" fmla="*/ 3 w 59"/>
                <a:gd name="T13" fmla="*/ 77 h 90"/>
                <a:gd name="T14" fmla="*/ 45 w 59"/>
                <a:gd name="T15" fmla="*/ 78 h 90"/>
                <a:gd name="T16" fmla="*/ 53 w 59"/>
                <a:gd name="T17" fmla="*/ 2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90">
                  <a:moveTo>
                    <a:pt x="53" y="21"/>
                  </a:moveTo>
                  <a:cubicBezTo>
                    <a:pt x="31" y="0"/>
                    <a:pt x="18" y="2"/>
                    <a:pt x="13" y="19"/>
                  </a:cubicBezTo>
                  <a:cubicBezTo>
                    <a:pt x="12" y="23"/>
                    <a:pt x="4" y="22"/>
                    <a:pt x="3" y="30"/>
                  </a:cubicBezTo>
                  <a:cubicBezTo>
                    <a:pt x="3" y="36"/>
                    <a:pt x="7" y="36"/>
                    <a:pt x="6" y="43"/>
                  </a:cubicBezTo>
                  <a:cubicBezTo>
                    <a:pt x="5" y="48"/>
                    <a:pt x="0" y="47"/>
                    <a:pt x="1" y="53"/>
                  </a:cubicBezTo>
                  <a:cubicBezTo>
                    <a:pt x="2" y="59"/>
                    <a:pt x="3" y="59"/>
                    <a:pt x="4" y="65"/>
                  </a:cubicBezTo>
                  <a:cubicBezTo>
                    <a:pt x="4" y="70"/>
                    <a:pt x="0" y="70"/>
                    <a:pt x="3" y="77"/>
                  </a:cubicBezTo>
                  <a:cubicBezTo>
                    <a:pt x="6" y="84"/>
                    <a:pt x="35" y="90"/>
                    <a:pt x="45" y="78"/>
                  </a:cubicBezTo>
                  <a:cubicBezTo>
                    <a:pt x="54" y="66"/>
                    <a:pt x="59" y="27"/>
                    <a:pt x="53" y="21"/>
                  </a:cubicBezTo>
                  <a:close/>
                </a:path>
              </a:pathLst>
            </a:custGeom>
            <a:solidFill>
              <a:srgbClr val="FFC7A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0" name="Freeform 362">
              <a:extLst>
                <a:ext uri="{FF2B5EF4-FFF2-40B4-BE49-F238E27FC236}">
                  <a16:creationId xmlns:a16="http://schemas.microsoft.com/office/drawing/2014/main" xmlns="" id="{9A3D0A93-596F-4599-8378-BD839425B250}"/>
                </a:ext>
              </a:extLst>
            </p:cNvPr>
            <p:cNvSpPr>
              <a:spLocks/>
            </p:cNvSpPr>
            <p:nvPr/>
          </p:nvSpPr>
          <p:spPr bwMode="auto">
            <a:xfrm>
              <a:off x="6938963" y="2232025"/>
              <a:ext cx="369888" cy="415925"/>
            </a:xfrm>
            <a:custGeom>
              <a:avLst/>
              <a:gdLst>
                <a:gd name="T0" fmla="*/ 233 w 233"/>
                <a:gd name="T1" fmla="*/ 121 h 262"/>
                <a:gd name="T2" fmla="*/ 27 w 233"/>
                <a:gd name="T3" fmla="*/ 0 h 262"/>
                <a:gd name="T4" fmla="*/ 204 w 233"/>
                <a:gd name="T5" fmla="*/ 150 h 262"/>
                <a:gd name="T6" fmla="*/ 11 w 233"/>
                <a:gd name="T7" fmla="*/ 16 h 262"/>
                <a:gd name="T8" fmla="*/ 0 w 233"/>
                <a:gd name="T9" fmla="*/ 219 h 262"/>
                <a:gd name="T10" fmla="*/ 116 w 233"/>
                <a:gd name="T11" fmla="*/ 262 h 262"/>
                <a:gd name="T12" fmla="*/ 225 w 233"/>
                <a:gd name="T13" fmla="*/ 153 h 262"/>
                <a:gd name="T14" fmla="*/ 78 w 233"/>
                <a:gd name="T15" fmla="*/ 35 h 262"/>
                <a:gd name="T16" fmla="*/ 228 w 233"/>
                <a:gd name="T17" fmla="*/ 129 h 262"/>
                <a:gd name="T18" fmla="*/ 233 w 233"/>
                <a:gd name="T19" fmla="*/ 12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262">
                  <a:moveTo>
                    <a:pt x="233" y="121"/>
                  </a:moveTo>
                  <a:lnTo>
                    <a:pt x="27" y="0"/>
                  </a:lnTo>
                  <a:lnTo>
                    <a:pt x="204" y="150"/>
                  </a:lnTo>
                  <a:lnTo>
                    <a:pt x="11" y="16"/>
                  </a:lnTo>
                  <a:lnTo>
                    <a:pt x="0" y="219"/>
                  </a:lnTo>
                  <a:lnTo>
                    <a:pt x="116" y="262"/>
                  </a:lnTo>
                  <a:lnTo>
                    <a:pt x="225" y="153"/>
                  </a:lnTo>
                  <a:lnTo>
                    <a:pt x="78" y="35"/>
                  </a:lnTo>
                  <a:lnTo>
                    <a:pt x="228" y="129"/>
                  </a:lnTo>
                  <a:lnTo>
                    <a:pt x="233" y="121"/>
                  </a:lnTo>
                  <a:close/>
                </a:path>
              </a:pathLst>
            </a:custGeom>
            <a:solidFill>
              <a:srgbClr val="FFFFFF"/>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1" name="Freeform 363">
              <a:extLst>
                <a:ext uri="{FF2B5EF4-FFF2-40B4-BE49-F238E27FC236}">
                  <a16:creationId xmlns:a16="http://schemas.microsoft.com/office/drawing/2014/main" xmlns="" id="{5A9DCF70-1F54-441E-BD78-B3F193B5656B}"/>
                </a:ext>
              </a:extLst>
            </p:cNvPr>
            <p:cNvSpPr>
              <a:spLocks/>
            </p:cNvSpPr>
            <p:nvPr/>
          </p:nvSpPr>
          <p:spPr bwMode="auto">
            <a:xfrm>
              <a:off x="6938963" y="2232025"/>
              <a:ext cx="369888" cy="415925"/>
            </a:xfrm>
            <a:custGeom>
              <a:avLst/>
              <a:gdLst>
                <a:gd name="T0" fmla="*/ 233 w 233"/>
                <a:gd name="T1" fmla="*/ 121 h 262"/>
                <a:gd name="T2" fmla="*/ 27 w 233"/>
                <a:gd name="T3" fmla="*/ 0 h 262"/>
                <a:gd name="T4" fmla="*/ 204 w 233"/>
                <a:gd name="T5" fmla="*/ 150 h 262"/>
                <a:gd name="T6" fmla="*/ 11 w 233"/>
                <a:gd name="T7" fmla="*/ 16 h 262"/>
                <a:gd name="T8" fmla="*/ 0 w 233"/>
                <a:gd name="T9" fmla="*/ 219 h 262"/>
                <a:gd name="T10" fmla="*/ 116 w 233"/>
                <a:gd name="T11" fmla="*/ 262 h 262"/>
                <a:gd name="T12" fmla="*/ 225 w 233"/>
                <a:gd name="T13" fmla="*/ 153 h 262"/>
                <a:gd name="T14" fmla="*/ 78 w 233"/>
                <a:gd name="T15" fmla="*/ 35 h 262"/>
                <a:gd name="T16" fmla="*/ 228 w 233"/>
                <a:gd name="T17" fmla="*/ 129 h 262"/>
                <a:gd name="T18" fmla="*/ 233 w 233"/>
                <a:gd name="T19" fmla="*/ 12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262">
                  <a:moveTo>
                    <a:pt x="233" y="121"/>
                  </a:moveTo>
                  <a:lnTo>
                    <a:pt x="27" y="0"/>
                  </a:lnTo>
                  <a:lnTo>
                    <a:pt x="204" y="150"/>
                  </a:lnTo>
                  <a:lnTo>
                    <a:pt x="11" y="16"/>
                  </a:lnTo>
                  <a:lnTo>
                    <a:pt x="0" y="219"/>
                  </a:lnTo>
                  <a:lnTo>
                    <a:pt x="116" y="262"/>
                  </a:lnTo>
                  <a:lnTo>
                    <a:pt x="225" y="153"/>
                  </a:lnTo>
                  <a:lnTo>
                    <a:pt x="78" y="35"/>
                  </a:lnTo>
                  <a:lnTo>
                    <a:pt x="228" y="129"/>
                  </a:lnTo>
                  <a:lnTo>
                    <a:pt x="233" y="121"/>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2" name="Freeform 364">
              <a:extLst>
                <a:ext uri="{FF2B5EF4-FFF2-40B4-BE49-F238E27FC236}">
                  <a16:creationId xmlns:a16="http://schemas.microsoft.com/office/drawing/2014/main" xmlns="" id="{7BBDB0F2-D228-4BE2-947E-851214593FA2}"/>
                </a:ext>
              </a:extLst>
            </p:cNvPr>
            <p:cNvSpPr>
              <a:spLocks/>
            </p:cNvSpPr>
            <p:nvPr/>
          </p:nvSpPr>
          <p:spPr bwMode="auto">
            <a:xfrm>
              <a:off x="7062788" y="2287588"/>
              <a:ext cx="238125" cy="174625"/>
            </a:xfrm>
            <a:custGeom>
              <a:avLst/>
              <a:gdLst>
                <a:gd name="T0" fmla="*/ 150 w 150"/>
                <a:gd name="T1" fmla="*/ 94 h 110"/>
                <a:gd name="T2" fmla="*/ 137 w 150"/>
                <a:gd name="T3" fmla="*/ 110 h 110"/>
                <a:gd name="T4" fmla="*/ 0 w 150"/>
                <a:gd name="T5" fmla="*/ 0 h 110"/>
                <a:gd name="T6" fmla="*/ 150 w 150"/>
                <a:gd name="T7" fmla="*/ 94 h 110"/>
              </a:gdLst>
              <a:ahLst/>
              <a:cxnLst>
                <a:cxn ang="0">
                  <a:pos x="T0" y="T1"/>
                </a:cxn>
                <a:cxn ang="0">
                  <a:pos x="T2" y="T3"/>
                </a:cxn>
                <a:cxn ang="0">
                  <a:pos x="T4" y="T5"/>
                </a:cxn>
                <a:cxn ang="0">
                  <a:pos x="T6" y="T7"/>
                </a:cxn>
              </a:cxnLst>
              <a:rect l="0" t="0" r="r" b="b"/>
              <a:pathLst>
                <a:path w="150" h="110">
                  <a:moveTo>
                    <a:pt x="150" y="94"/>
                  </a:moveTo>
                  <a:lnTo>
                    <a:pt x="137" y="110"/>
                  </a:lnTo>
                  <a:lnTo>
                    <a:pt x="0" y="0"/>
                  </a:lnTo>
                  <a:lnTo>
                    <a:pt x="150" y="94"/>
                  </a:lnTo>
                  <a:close/>
                </a:path>
              </a:pathLst>
            </a:custGeom>
            <a:solidFill>
              <a:srgbClr val="757575"/>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3" name="Freeform 365">
              <a:extLst>
                <a:ext uri="{FF2B5EF4-FFF2-40B4-BE49-F238E27FC236}">
                  <a16:creationId xmlns:a16="http://schemas.microsoft.com/office/drawing/2014/main" xmlns="" id="{741BA883-0FF6-4586-99B5-32C715E2D1E9}"/>
                </a:ext>
              </a:extLst>
            </p:cNvPr>
            <p:cNvSpPr>
              <a:spLocks/>
            </p:cNvSpPr>
            <p:nvPr/>
          </p:nvSpPr>
          <p:spPr bwMode="auto">
            <a:xfrm>
              <a:off x="6973888" y="2232025"/>
              <a:ext cx="288925" cy="238125"/>
            </a:xfrm>
            <a:custGeom>
              <a:avLst/>
              <a:gdLst>
                <a:gd name="T0" fmla="*/ 182 w 182"/>
                <a:gd name="T1" fmla="*/ 150 h 150"/>
                <a:gd name="T2" fmla="*/ 5 w 182"/>
                <a:gd name="T3" fmla="*/ 0 h 150"/>
                <a:gd name="T4" fmla="*/ 0 w 182"/>
                <a:gd name="T5" fmla="*/ 24 h 150"/>
                <a:gd name="T6" fmla="*/ 182 w 182"/>
                <a:gd name="T7" fmla="*/ 150 h 150"/>
              </a:gdLst>
              <a:ahLst/>
              <a:cxnLst>
                <a:cxn ang="0">
                  <a:pos x="T0" y="T1"/>
                </a:cxn>
                <a:cxn ang="0">
                  <a:pos x="T2" y="T3"/>
                </a:cxn>
                <a:cxn ang="0">
                  <a:pos x="T4" y="T5"/>
                </a:cxn>
                <a:cxn ang="0">
                  <a:pos x="T6" y="T7"/>
                </a:cxn>
              </a:cxnLst>
              <a:rect l="0" t="0" r="r" b="b"/>
              <a:pathLst>
                <a:path w="182" h="150">
                  <a:moveTo>
                    <a:pt x="182" y="150"/>
                  </a:moveTo>
                  <a:lnTo>
                    <a:pt x="5" y="0"/>
                  </a:lnTo>
                  <a:lnTo>
                    <a:pt x="0" y="24"/>
                  </a:lnTo>
                  <a:lnTo>
                    <a:pt x="182" y="150"/>
                  </a:lnTo>
                  <a:close/>
                </a:path>
              </a:pathLst>
            </a:custGeom>
            <a:solidFill>
              <a:srgbClr val="757575"/>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4" name="Freeform 366">
              <a:extLst>
                <a:ext uri="{FF2B5EF4-FFF2-40B4-BE49-F238E27FC236}">
                  <a16:creationId xmlns:a16="http://schemas.microsoft.com/office/drawing/2014/main" xmlns="" id="{7B22F6C4-798B-4AF2-9F55-CE377DCAE061}"/>
                </a:ext>
              </a:extLst>
            </p:cNvPr>
            <p:cNvSpPr>
              <a:spLocks/>
            </p:cNvSpPr>
            <p:nvPr/>
          </p:nvSpPr>
          <p:spPr bwMode="auto">
            <a:xfrm>
              <a:off x="6973888" y="2232025"/>
              <a:ext cx="288925" cy="238125"/>
            </a:xfrm>
            <a:custGeom>
              <a:avLst/>
              <a:gdLst>
                <a:gd name="T0" fmla="*/ 182 w 182"/>
                <a:gd name="T1" fmla="*/ 150 h 150"/>
                <a:gd name="T2" fmla="*/ 5 w 182"/>
                <a:gd name="T3" fmla="*/ 0 h 150"/>
                <a:gd name="T4" fmla="*/ 0 w 182"/>
                <a:gd name="T5" fmla="*/ 24 h 150"/>
                <a:gd name="T6" fmla="*/ 182 w 182"/>
                <a:gd name="T7" fmla="*/ 150 h 150"/>
              </a:gdLst>
              <a:ahLst/>
              <a:cxnLst>
                <a:cxn ang="0">
                  <a:pos x="T0" y="T1"/>
                </a:cxn>
                <a:cxn ang="0">
                  <a:pos x="T2" y="T3"/>
                </a:cxn>
                <a:cxn ang="0">
                  <a:pos x="T4" y="T5"/>
                </a:cxn>
                <a:cxn ang="0">
                  <a:pos x="T6" y="T7"/>
                </a:cxn>
              </a:cxnLst>
              <a:rect l="0" t="0" r="r" b="b"/>
              <a:pathLst>
                <a:path w="182" h="150">
                  <a:moveTo>
                    <a:pt x="182" y="150"/>
                  </a:moveTo>
                  <a:lnTo>
                    <a:pt x="5" y="0"/>
                  </a:lnTo>
                  <a:lnTo>
                    <a:pt x="0" y="24"/>
                  </a:lnTo>
                  <a:lnTo>
                    <a:pt x="182" y="15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5" name="Freeform 367">
              <a:extLst>
                <a:ext uri="{FF2B5EF4-FFF2-40B4-BE49-F238E27FC236}">
                  <a16:creationId xmlns:a16="http://schemas.microsoft.com/office/drawing/2014/main" xmlns="" id="{1A760DA1-FFE9-486C-8A3A-4EF39FFE591C}"/>
                </a:ext>
              </a:extLst>
            </p:cNvPr>
            <p:cNvSpPr>
              <a:spLocks noEditPoints="1"/>
            </p:cNvSpPr>
            <p:nvPr/>
          </p:nvSpPr>
          <p:spPr bwMode="auto">
            <a:xfrm>
              <a:off x="6943725" y="2292350"/>
              <a:ext cx="311150" cy="347663"/>
            </a:xfrm>
            <a:custGeom>
              <a:avLst/>
              <a:gdLst>
                <a:gd name="T0" fmla="*/ 37 w 73"/>
                <a:gd name="T1" fmla="*/ 79 h 82"/>
                <a:gd name="T2" fmla="*/ 28 w 73"/>
                <a:gd name="T3" fmla="*/ 75 h 82"/>
                <a:gd name="T4" fmla="*/ 44 w 73"/>
                <a:gd name="T5" fmla="*/ 72 h 82"/>
                <a:gd name="T6" fmla="*/ 28 w 73"/>
                <a:gd name="T7" fmla="*/ 72 h 82"/>
                <a:gd name="T8" fmla="*/ 40 w 73"/>
                <a:gd name="T9" fmla="*/ 76 h 82"/>
                <a:gd name="T10" fmla="*/ 47 w 73"/>
                <a:gd name="T11" fmla="*/ 72 h 82"/>
                <a:gd name="T12" fmla="*/ 29 w 73"/>
                <a:gd name="T13" fmla="*/ 71 h 82"/>
                <a:gd name="T14" fmla="*/ 12 w 73"/>
                <a:gd name="T15" fmla="*/ 65 h 82"/>
                <a:gd name="T16" fmla="*/ 47 w 73"/>
                <a:gd name="T17" fmla="*/ 67 h 82"/>
                <a:gd name="T18" fmla="*/ 28 w 73"/>
                <a:gd name="T19" fmla="*/ 71 h 82"/>
                <a:gd name="T20" fmla="*/ 52 w 73"/>
                <a:gd name="T21" fmla="*/ 68 h 82"/>
                <a:gd name="T22" fmla="*/ 2 w 73"/>
                <a:gd name="T23" fmla="*/ 65 h 82"/>
                <a:gd name="T24" fmla="*/ 19 w 73"/>
                <a:gd name="T25" fmla="*/ 61 h 82"/>
                <a:gd name="T26" fmla="*/ 40 w 73"/>
                <a:gd name="T27" fmla="*/ 63 h 82"/>
                <a:gd name="T28" fmla="*/ 47 w 73"/>
                <a:gd name="T29" fmla="*/ 66 h 82"/>
                <a:gd name="T30" fmla="*/ 56 w 73"/>
                <a:gd name="T31" fmla="*/ 63 h 82"/>
                <a:gd name="T32" fmla="*/ 26 w 73"/>
                <a:gd name="T33" fmla="*/ 62 h 82"/>
                <a:gd name="T34" fmla="*/ 7 w 73"/>
                <a:gd name="T35" fmla="*/ 55 h 82"/>
                <a:gd name="T36" fmla="*/ 43 w 73"/>
                <a:gd name="T37" fmla="*/ 58 h 82"/>
                <a:gd name="T38" fmla="*/ 25 w 73"/>
                <a:gd name="T39" fmla="*/ 62 h 82"/>
                <a:gd name="T40" fmla="*/ 51 w 73"/>
                <a:gd name="T41" fmla="*/ 60 h 82"/>
                <a:gd name="T42" fmla="*/ 56 w 73"/>
                <a:gd name="T43" fmla="*/ 56 h 82"/>
                <a:gd name="T44" fmla="*/ 30 w 73"/>
                <a:gd name="T45" fmla="*/ 50 h 82"/>
                <a:gd name="T46" fmla="*/ 20 w 73"/>
                <a:gd name="T47" fmla="*/ 53 h 82"/>
                <a:gd name="T48" fmla="*/ 44 w 73"/>
                <a:gd name="T49" fmla="*/ 56 h 82"/>
                <a:gd name="T50" fmla="*/ 64 w 73"/>
                <a:gd name="T51" fmla="*/ 54 h 82"/>
                <a:gd name="T52" fmla="*/ 7 w 73"/>
                <a:gd name="T53" fmla="*/ 53 h 82"/>
                <a:gd name="T54" fmla="*/ 23 w 73"/>
                <a:gd name="T55" fmla="*/ 46 h 82"/>
                <a:gd name="T56" fmla="*/ 7 w 73"/>
                <a:gd name="T57" fmla="*/ 46 h 82"/>
                <a:gd name="T58" fmla="*/ 37 w 73"/>
                <a:gd name="T59" fmla="*/ 52 h 82"/>
                <a:gd name="T60" fmla="*/ 20 w 73"/>
                <a:gd name="T61" fmla="*/ 52 h 82"/>
                <a:gd name="T62" fmla="*/ 41 w 73"/>
                <a:gd name="T63" fmla="*/ 47 h 82"/>
                <a:gd name="T64" fmla="*/ 55 w 73"/>
                <a:gd name="T65" fmla="*/ 41 h 82"/>
                <a:gd name="T66" fmla="*/ 31 w 73"/>
                <a:gd name="T67" fmla="*/ 43 h 82"/>
                <a:gd name="T68" fmla="*/ 14 w 73"/>
                <a:gd name="T69" fmla="*/ 48 h 82"/>
                <a:gd name="T70" fmla="*/ 63 w 73"/>
                <a:gd name="T71" fmla="*/ 45 h 82"/>
                <a:gd name="T72" fmla="*/ 4 w 73"/>
                <a:gd name="T73" fmla="*/ 43 h 82"/>
                <a:gd name="T74" fmla="*/ 46 w 73"/>
                <a:gd name="T75" fmla="*/ 36 h 82"/>
                <a:gd name="T76" fmla="*/ 24 w 73"/>
                <a:gd name="T77" fmla="*/ 39 h 82"/>
                <a:gd name="T78" fmla="*/ 32 w 73"/>
                <a:gd name="T79" fmla="*/ 42 h 82"/>
                <a:gd name="T80" fmla="*/ 15 w 73"/>
                <a:gd name="T81" fmla="*/ 41 h 82"/>
                <a:gd name="T82" fmla="*/ 35 w 73"/>
                <a:gd name="T83" fmla="*/ 36 h 82"/>
                <a:gd name="T84" fmla="*/ 5 w 73"/>
                <a:gd name="T85" fmla="*/ 28 h 82"/>
                <a:gd name="T86" fmla="*/ 26 w 73"/>
                <a:gd name="T87" fmla="*/ 32 h 82"/>
                <a:gd name="T88" fmla="*/ 34 w 73"/>
                <a:gd name="T89" fmla="*/ 35 h 82"/>
                <a:gd name="T90" fmla="*/ 17 w 73"/>
                <a:gd name="T91" fmla="*/ 33 h 82"/>
                <a:gd name="T92" fmla="*/ 19 w 73"/>
                <a:gd name="T93" fmla="*/ 26 h 82"/>
                <a:gd name="T94" fmla="*/ 5 w 73"/>
                <a:gd name="T95" fmla="*/ 19 h 82"/>
                <a:gd name="T96" fmla="*/ 38 w 73"/>
                <a:gd name="T97" fmla="*/ 24 h 82"/>
                <a:gd name="T98" fmla="*/ 18 w 73"/>
                <a:gd name="T99" fmla="*/ 25 h 82"/>
                <a:gd name="T100" fmla="*/ 10 w 73"/>
                <a:gd name="T101" fmla="*/ 21 h 82"/>
                <a:gd name="T102" fmla="*/ 12 w 73"/>
                <a:gd name="T103" fmla="*/ 13 h 82"/>
                <a:gd name="T104" fmla="*/ 6 w 73"/>
                <a:gd name="T105" fmla="*/ 3 h 82"/>
                <a:gd name="T106" fmla="*/ 0 w 73"/>
                <a:gd name="T107" fmla="*/ 65 h 82"/>
                <a:gd name="T108" fmla="*/ 73 w 73"/>
                <a:gd name="T109"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 h="82">
                  <a:moveTo>
                    <a:pt x="40" y="80"/>
                  </a:moveTo>
                  <a:cubicBezTo>
                    <a:pt x="38" y="79"/>
                    <a:pt x="38" y="79"/>
                    <a:pt x="38" y="79"/>
                  </a:cubicBezTo>
                  <a:cubicBezTo>
                    <a:pt x="40" y="77"/>
                    <a:pt x="40" y="77"/>
                    <a:pt x="40" y="77"/>
                  </a:cubicBezTo>
                  <a:cubicBezTo>
                    <a:pt x="42" y="78"/>
                    <a:pt x="42" y="78"/>
                    <a:pt x="42" y="78"/>
                  </a:cubicBezTo>
                  <a:cubicBezTo>
                    <a:pt x="40" y="80"/>
                    <a:pt x="40" y="80"/>
                    <a:pt x="40" y="80"/>
                  </a:cubicBezTo>
                  <a:moveTo>
                    <a:pt x="37" y="79"/>
                  </a:moveTo>
                  <a:cubicBezTo>
                    <a:pt x="33" y="77"/>
                    <a:pt x="33" y="77"/>
                    <a:pt x="33" y="77"/>
                  </a:cubicBezTo>
                  <a:cubicBezTo>
                    <a:pt x="34" y="75"/>
                    <a:pt x="34" y="75"/>
                    <a:pt x="34" y="75"/>
                  </a:cubicBezTo>
                  <a:cubicBezTo>
                    <a:pt x="39" y="77"/>
                    <a:pt x="39" y="77"/>
                    <a:pt x="39" y="77"/>
                  </a:cubicBezTo>
                  <a:cubicBezTo>
                    <a:pt x="37" y="79"/>
                    <a:pt x="37" y="79"/>
                    <a:pt x="37" y="79"/>
                  </a:cubicBezTo>
                  <a:moveTo>
                    <a:pt x="32" y="77"/>
                  </a:moveTo>
                  <a:cubicBezTo>
                    <a:pt x="28" y="75"/>
                    <a:pt x="28" y="75"/>
                    <a:pt x="28" y="75"/>
                  </a:cubicBezTo>
                  <a:cubicBezTo>
                    <a:pt x="29" y="72"/>
                    <a:pt x="29" y="72"/>
                    <a:pt x="29" y="72"/>
                  </a:cubicBezTo>
                  <a:cubicBezTo>
                    <a:pt x="33" y="74"/>
                    <a:pt x="33" y="74"/>
                    <a:pt x="33" y="74"/>
                  </a:cubicBezTo>
                  <a:cubicBezTo>
                    <a:pt x="32" y="77"/>
                    <a:pt x="32" y="77"/>
                    <a:pt x="32" y="77"/>
                  </a:cubicBezTo>
                  <a:moveTo>
                    <a:pt x="43" y="77"/>
                  </a:moveTo>
                  <a:cubicBezTo>
                    <a:pt x="41" y="76"/>
                    <a:pt x="41" y="76"/>
                    <a:pt x="41" y="76"/>
                  </a:cubicBezTo>
                  <a:cubicBezTo>
                    <a:pt x="44" y="72"/>
                    <a:pt x="44" y="72"/>
                    <a:pt x="44" y="72"/>
                  </a:cubicBezTo>
                  <a:cubicBezTo>
                    <a:pt x="46" y="73"/>
                    <a:pt x="46" y="73"/>
                    <a:pt x="46" y="73"/>
                  </a:cubicBezTo>
                  <a:cubicBezTo>
                    <a:pt x="43" y="77"/>
                    <a:pt x="43" y="77"/>
                    <a:pt x="43" y="77"/>
                  </a:cubicBezTo>
                  <a:moveTo>
                    <a:pt x="26" y="75"/>
                  </a:moveTo>
                  <a:cubicBezTo>
                    <a:pt x="22" y="73"/>
                    <a:pt x="22" y="73"/>
                    <a:pt x="22" y="73"/>
                  </a:cubicBezTo>
                  <a:cubicBezTo>
                    <a:pt x="23" y="70"/>
                    <a:pt x="23" y="70"/>
                    <a:pt x="23" y="70"/>
                  </a:cubicBezTo>
                  <a:cubicBezTo>
                    <a:pt x="28" y="72"/>
                    <a:pt x="28" y="72"/>
                    <a:pt x="28" y="72"/>
                  </a:cubicBezTo>
                  <a:cubicBezTo>
                    <a:pt x="26" y="75"/>
                    <a:pt x="26" y="75"/>
                    <a:pt x="26" y="75"/>
                  </a:cubicBezTo>
                  <a:moveTo>
                    <a:pt x="40" y="76"/>
                  </a:moveTo>
                  <a:cubicBezTo>
                    <a:pt x="35" y="74"/>
                    <a:pt x="35" y="74"/>
                    <a:pt x="35" y="74"/>
                  </a:cubicBezTo>
                  <a:cubicBezTo>
                    <a:pt x="38" y="69"/>
                    <a:pt x="38" y="69"/>
                    <a:pt x="38" y="69"/>
                  </a:cubicBezTo>
                  <a:cubicBezTo>
                    <a:pt x="43" y="72"/>
                    <a:pt x="43" y="72"/>
                    <a:pt x="43" y="72"/>
                  </a:cubicBezTo>
                  <a:cubicBezTo>
                    <a:pt x="40" y="76"/>
                    <a:pt x="40" y="76"/>
                    <a:pt x="40" y="76"/>
                  </a:cubicBezTo>
                  <a:moveTo>
                    <a:pt x="21" y="72"/>
                  </a:moveTo>
                  <a:cubicBezTo>
                    <a:pt x="17" y="71"/>
                    <a:pt x="17" y="71"/>
                    <a:pt x="17" y="71"/>
                  </a:cubicBezTo>
                  <a:cubicBezTo>
                    <a:pt x="17" y="68"/>
                    <a:pt x="17" y="68"/>
                    <a:pt x="17" y="68"/>
                  </a:cubicBezTo>
                  <a:cubicBezTo>
                    <a:pt x="22" y="69"/>
                    <a:pt x="22" y="69"/>
                    <a:pt x="22" y="69"/>
                  </a:cubicBezTo>
                  <a:cubicBezTo>
                    <a:pt x="21" y="72"/>
                    <a:pt x="21" y="72"/>
                    <a:pt x="21" y="72"/>
                  </a:cubicBezTo>
                  <a:moveTo>
                    <a:pt x="47" y="72"/>
                  </a:moveTo>
                  <a:cubicBezTo>
                    <a:pt x="45" y="71"/>
                    <a:pt x="45" y="71"/>
                    <a:pt x="45" y="71"/>
                  </a:cubicBezTo>
                  <a:cubicBezTo>
                    <a:pt x="48" y="67"/>
                    <a:pt x="48" y="67"/>
                    <a:pt x="48" y="67"/>
                  </a:cubicBezTo>
                  <a:cubicBezTo>
                    <a:pt x="51" y="69"/>
                    <a:pt x="51" y="69"/>
                    <a:pt x="51" y="69"/>
                  </a:cubicBezTo>
                  <a:cubicBezTo>
                    <a:pt x="47" y="72"/>
                    <a:pt x="47" y="72"/>
                    <a:pt x="47" y="72"/>
                  </a:cubicBezTo>
                  <a:moveTo>
                    <a:pt x="34" y="73"/>
                  </a:moveTo>
                  <a:cubicBezTo>
                    <a:pt x="29" y="71"/>
                    <a:pt x="29" y="71"/>
                    <a:pt x="29" y="71"/>
                  </a:cubicBezTo>
                  <a:cubicBezTo>
                    <a:pt x="32" y="66"/>
                    <a:pt x="32" y="66"/>
                    <a:pt x="32" y="66"/>
                  </a:cubicBezTo>
                  <a:cubicBezTo>
                    <a:pt x="37" y="69"/>
                    <a:pt x="37" y="69"/>
                    <a:pt x="37" y="69"/>
                  </a:cubicBezTo>
                  <a:cubicBezTo>
                    <a:pt x="34" y="73"/>
                    <a:pt x="34" y="73"/>
                    <a:pt x="34" y="73"/>
                  </a:cubicBezTo>
                  <a:moveTo>
                    <a:pt x="15" y="70"/>
                  </a:moveTo>
                  <a:cubicBezTo>
                    <a:pt x="11" y="68"/>
                    <a:pt x="11" y="68"/>
                    <a:pt x="11" y="68"/>
                  </a:cubicBezTo>
                  <a:cubicBezTo>
                    <a:pt x="12" y="65"/>
                    <a:pt x="12" y="65"/>
                    <a:pt x="12" y="65"/>
                  </a:cubicBezTo>
                  <a:cubicBezTo>
                    <a:pt x="16" y="67"/>
                    <a:pt x="16" y="67"/>
                    <a:pt x="16" y="67"/>
                  </a:cubicBezTo>
                  <a:cubicBezTo>
                    <a:pt x="15" y="70"/>
                    <a:pt x="15" y="70"/>
                    <a:pt x="15" y="70"/>
                  </a:cubicBezTo>
                  <a:moveTo>
                    <a:pt x="43" y="71"/>
                  </a:moveTo>
                  <a:cubicBezTo>
                    <a:pt x="38" y="68"/>
                    <a:pt x="38" y="68"/>
                    <a:pt x="38" y="68"/>
                  </a:cubicBezTo>
                  <a:cubicBezTo>
                    <a:pt x="41" y="64"/>
                    <a:pt x="41" y="64"/>
                    <a:pt x="41" y="64"/>
                  </a:cubicBezTo>
                  <a:cubicBezTo>
                    <a:pt x="47" y="67"/>
                    <a:pt x="47" y="67"/>
                    <a:pt x="47" y="67"/>
                  </a:cubicBezTo>
                  <a:cubicBezTo>
                    <a:pt x="43" y="71"/>
                    <a:pt x="43" y="71"/>
                    <a:pt x="43" y="71"/>
                  </a:cubicBezTo>
                  <a:moveTo>
                    <a:pt x="28" y="71"/>
                  </a:moveTo>
                  <a:cubicBezTo>
                    <a:pt x="24" y="69"/>
                    <a:pt x="24" y="69"/>
                    <a:pt x="24" y="69"/>
                  </a:cubicBezTo>
                  <a:cubicBezTo>
                    <a:pt x="25" y="63"/>
                    <a:pt x="25" y="63"/>
                    <a:pt x="25" y="63"/>
                  </a:cubicBezTo>
                  <a:cubicBezTo>
                    <a:pt x="30" y="66"/>
                    <a:pt x="30" y="66"/>
                    <a:pt x="30" y="66"/>
                  </a:cubicBezTo>
                  <a:cubicBezTo>
                    <a:pt x="28" y="71"/>
                    <a:pt x="28" y="71"/>
                    <a:pt x="28" y="71"/>
                  </a:cubicBezTo>
                  <a:moveTo>
                    <a:pt x="10" y="68"/>
                  </a:moveTo>
                  <a:cubicBezTo>
                    <a:pt x="6" y="66"/>
                    <a:pt x="6" y="66"/>
                    <a:pt x="6" y="66"/>
                  </a:cubicBezTo>
                  <a:cubicBezTo>
                    <a:pt x="6" y="63"/>
                    <a:pt x="6" y="63"/>
                    <a:pt x="6" y="63"/>
                  </a:cubicBezTo>
                  <a:cubicBezTo>
                    <a:pt x="11" y="65"/>
                    <a:pt x="11" y="65"/>
                    <a:pt x="11" y="65"/>
                  </a:cubicBezTo>
                  <a:cubicBezTo>
                    <a:pt x="10" y="68"/>
                    <a:pt x="10" y="68"/>
                    <a:pt x="10" y="68"/>
                  </a:cubicBezTo>
                  <a:moveTo>
                    <a:pt x="52" y="68"/>
                  </a:moveTo>
                  <a:cubicBezTo>
                    <a:pt x="48" y="66"/>
                    <a:pt x="48" y="66"/>
                    <a:pt x="48" y="66"/>
                  </a:cubicBezTo>
                  <a:cubicBezTo>
                    <a:pt x="52" y="62"/>
                    <a:pt x="52" y="62"/>
                    <a:pt x="52" y="62"/>
                  </a:cubicBezTo>
                  <a:cubicBezTo>
                    <a:pt x="55" y="64"/>
                    <a:pt x="55" y="64"/>
                    <a:pt x="55" y="64"/>
                  </a:cubicBezTo>
                  <a:cubicBezTo>
                    <a:pt x="52" y="68"/>
                    <a:pt x="52" y="68"/>
                    <a:pt x="52" y="68"/>
                  </a:cubicBezTo>
                  <a:moveTo>
                    <a:pt x="5" y="66"/>
                  </a:moveTo>
                  <a:cubicBezTo>
                    <a:pt x="2" y="65"/>
                    <a:pt x="2" y="65"/>
                    <a:pt x="2" y="65"/>
                  </a:cubicBezTo>
                  <a:cubicBezTo>
                    <a:pt x="3" y="61"/>
                    <a:pt x="3" y="61"/>
                    <a:pt x="3" y="61"/>
                  </a:cubicBezTo>
                  <a:cubicBezTo>
                    <a:pt x="5" y="62"/>
                    <a:pt x="5" y="62"/>
                    <a:pt x="5" y="62"/>
                  </a:cubicBezTo>
                  <a:cubicBezTo>
                    <a:pt x="5" y="66"/>
                    <a:pt x="5" y="66"/>
                    <a:pt x="5" y="66"/>
                  </a:cubicBezTo>
                  <a:moveTo>
                    <a:pt x="22" y="68"/>
                  </a:moveTo>
                  <a:cubicBezTo>
                    <a:pt x="18" y="66"/>
                    <a:pt x="18" y="66"/>
                    <a:pt x="18" y="66"/>
                  </a:cubicBezTo>
                  <a:cubicBezTo>
                    <a:pt x="19" y="61"/>
                    <a:pt x="19" y="61"/>
                    <a:pt x="19" y="61"/>
                  </a:cubicBezTo>
                  <a:cubicBezTo>
                    <a:pt x="24" y="63"/>
                    <a:pt x="24" y="63"/>
                    <a:pt x="24" y="63"/>
                  </a:cubicBezTo>
                  <a:cubicBezTo>
                    <a:pt x="22" y="68"/>
                    <a:pt x="22" y="68"/>
                    <a:pt x="22" y="68"/>
                  </a:cubicBezTo>
                  <a:moveTo>
                    <a:pt x="37" y="68"/>
                  </a:moveTo>
                  <a:cubicBezTo>
                    <a:pt x="32" y="65"/>
                    <a:pt x="32" y="65"/>
                    <a:pt x="32" y="65"/>
                  </a:cubicBezTo>
                  <a:cubicBezTo>
                    <a:pt x="34" y="60"/>
                    <a:pt x="34" y="60"/>
                    <a:pt x="34" y="60"/>
                  </a:cubicBezTo>
                  <a:cubicBezTo>
                    <a:pt x="40" y="63"/>
                    <a:pt x="40" y="63"/>
                    <a:pt x="40" y="63"/>
                  </a:cubicBezTo>
                  <a:cubicBezTo>
                    <a:pt x="37" y="68"/>
                    <a:pt x="37" y="68"/>
                    <a:pt x="37" y="68"/>
                  </a:cubicBezTo>
                  <a:moveTo>
                    <a:pt x="47" y="66"/>
                  </a:moveTo>
                  <a:cubicBezTo>
                    <a:pt x="42" y="63"/>
                    <a:pt x="42" y="63"/>
                    <a:pt x="42" y="63"/>
                  </a:cubicBezTo>
                  <a:cubicBezTo>
                    <a:pt x="44" y="58"/>
                    <a:pt x="44" y="58"/>
                    <a:pt x="44" y="58"/>
                  </a:cubicBezTo>
                  <a:cubicBezTo>
                    <a:pt x="50" y="61"/>
                    <a:pt x="50" y="61"/>
                    <a:pt x="50" y="61"/>
                  </a:cubicBezTo>
                  <a:cubicBezTo>
                    <a:pt x="47" y="66"/>
                    <a:pt x="47" y="66"/>
                    <a:pt x="47" y="66"/>
                  </a:cubicBezTo>
                  <a:moveTo>
                    <a:pt x="17" y="66"/>
                  </a:moveTo>
                  <a:cubicBezTo>
                    <a:pt x="12" y="64"/>
                    <a:pt x="12" y="64"/>
                    <a:pt x="12" y="64"/>
                  </a:cubicBezTo>
                  <a:cubicBezTo>
                    <a:pt x="13" y="58"/>
                    <a:pt x="13" y="58"/>
                    <a:pt x="13" y="58"/>
                  </a:cubicBezTo>
                  <a:cubicBezTo>
                    <a:pt x="18" y="60"/>
                    <a:pt x="18" y="60"/>
                    <a:pt x="18" y="60"/>
                  </a:cubicBezTo>
                  <a:cubicBezTo>
                    <a:pt x="17" y="66"/>
                    <a:pt x="17" y="66"/>
                    <a:pt x="17" y="66"/>
                  </a:cubicBezTo>
                  <a:moveTo>
                    <a:pt x="56" y="63"/>
                  </a:moveTo>
                  <a:cubicBezTo>
                    <a:pt x="52" y="61"/>
                    <a:pt x="52" y="61"/>
                    <a:pt x="52" y="61"/>
                  </a:cubicBezTo>
                  <a:cubicBezTo>
                    <a:pt x="55" y="57"/>
                    <a:pt x="55" y="57"/>
                    <a:pt x="55" y="57"/>
                  </a:cubicBezTo>
                  <a:cubicBezTo>
                    <a:pt x="59" y="59"/>
                    <a:pt x="59" y="59"/>
                    <a:pt x="59" y="59"/>
                  </a:cubicBezTo>
                  <a:cubicBezTo>
                    <a:pt x="56" y="63"/>
                    <a:pt x="56" y="63"/>
                    <a:pt x="56" y="63"/>
                  </a:cubicBezTo>
                  <a:moveTo>
                    <a:pt x="31" y="65"/>
                  </a:moveTo>
                  <a:cubicBezTo>
                    <a:pt x="26" y="62"/>
                    <a:pt x="26" y="62"/>
                    <a:pt x="26" y="62"/>
                  </a:cubicBezTo>
                  <a:cubicBezTo>
                    <a:pt x="28" y="57"/>
                    <a:pt x="28" y="57"/>
                    <a:pt x="28" y="57"/>
                  </a:cubicBezTo>
                  <a:cubicBezTo>
                    <a:pt x="33" y="60"/>
                    <a:pt x="33" y="60"/>
                    <a:pt x="33" y="60"/>
                  </a:cubicBezTo>
                  <a:cubicBezTo>
                    <a:pt x="31" y="65"/>
                    <a:pt x="31" y="65"/>
                    <a:pt x="31" y="65"/>
                  </a:cubicBezTo>
                  <a:moveTo>
                    <a:pt x="11" y="63"/>
                  </a:moveTo>
                  <a:cubicBezTo>
                    <a:pt x="6" y="61"/>
                    <a:pt x="6" y="61"/>
                    <a:pt x="6" y="61"/>
                  </a:cubicBezTo>
                  <a:cubicBezTo>
                    <a:pt x="7" y="55"/>
                    <a:pt x="7" y="55"/>
                    <a:pt x="7" y="55"/>
                  </a:cubicBezTo>
                  <a:cubicBezTo>
                    <a:pt x="12" y="57"/>
                    <a:pt x="12" y="57"/>
                    <a:pt x="12" y="57"/>
                  </a:cubicBezTo>
                  <a:cubicBezTo>
                    <a:pt x="11" y="63"/>
                    <a:pt x="11" y="63"/>
                    <a:pt x="11" y="63"/>
                  </a:cubicBezTo>
                  <a:moveTo>
                    <a:pt x="41" y="62"/>
                  </a:moveTo>
                  <a:cubicBezTo>
                    <a:pt x="35" y="59"/>
                    <a:pt x="35" y="59"/>
                    <a:pt x="35" y="59"/>
                  </a:cubicBezTo>
                  <a:cubicBezTo>
                    <a:pt x="37" y="54"/>
                    <a:pt x="37" y="54"/>
                    <a:pt x="37" y="54"/>
                  </a:cubicBezTo>
                  <a:cubicBezTo>
                    <a:pt x="43" y="58"/>
                    <a:pt x="43" y="58"/>
                    <a:pt x="43" y="58"/>
                  </a:cubicBezTo>
                  <a:cubicBezTo>
                    <a:pt x="41" y="62"/>
                    <a:pt x="41" y="62"/>
                    <a:pt x="41" y="62"/>
                  </a:cubicBezTo>
                  <a:moveTo>
                    <a:pt x="25" y="62"/>
                  </a:moveTo>
                  <a:cubicBezTo>
                    <a:pt x="20" y="59"/>
                    <a:pt x="20" y="59"/>
                    <a:pt x="20" y="59"/>
                  </a:cubicBezTo>
                  <a:cubicBezTo>
                    <a:pt x="21" y="53"/>
                    <a:pt x="21" y="53"/>
                    <a:pt x="21" y="53"/>
                  </a:cubicBezTo>
                  <a:cubicBezTo>
                    <a:pt x="27" y="56"/>
                    <a:pt x="27" y="56"/>
                    <a:pt x="27" y="56"/>
                  </a:cubicBezTo>
                  <a:cubicBezTo>
                    <a:pt x="25" y="62"/>
                    <a:pt x="25" y="62"/>
                    <a:pt x="25" y="62"/>
                  </a:cubicBezTo>
                  <a:moveTo>
                    <a:pt x="5" y="61"/>
                  </a:moveTo>
                  <a:cubicBezTo>
                    <a:pt x="3" y="60"/>
                    <a:pt x="3" y="60"/>
                    <a:pt x="3" y="60"/>
                  </a:cubicBezTo>
                  <a:cubicBezTo>
                    <a:pt x="3" y="53"/>
                    <a:pt x="3" y="53"/>
                    <a:pt x="3" y="53"/>
                  </a:cubicBezTo>
                  <a:cubicBezTo>
                    <a:pt x="6" y="54"/>
                    <a:pt x="6" y="54"/>
                    <a:pt x="6" y="54"/>
                  </a:cubicBezTo>
                  <a:cubicBezTo>
                    <a:pt x="5" y="61"/>
                    <a:pt x="5" y="61"/>
                    <a:pt x="5" y="61"/>
                  </a:cubicBezTo>
                  <a:moveTo>
                    <a:pt x="51" y="60"/>
                  </a:moveTo>
                  <a:cubicBezTo>
                    <a:pt x="45" y="57"/>
                    <a:pt x="45" y="57"/>
                    <a:pt x="45" y="57"/>
                  </a:cubicBezTo>
                  <a:cubicBezTo>
                    <a:pt x="48" y="53"/>
                    <a:pt x="48" y="53"/>
                    <a:pt x="48" y="53"/>
                  </a:cubicBezTo>
                  <a:cubicBezTo>
                    <a:pt x="54" y="56"/>
                    <a:pt x="54" y="56"/>
                    <a:pt x="54" y="56"/>
                  </a:cubicBezTo>
                  <a:cubicBezTo>
                    <a:pt x="51" y="60"/>
                    <a:pt x="51" y="60"/>
                    <a:pt x="51" y="60"/>
                  </a:cubicBezTo>
                  <a:moveTo>
                    <a:pt x="60" y="58"/>
                  </a:moveTo>
                  <a:cubicBezTo>
                    <a:pt x="56" y="56"/>
                    <a:pt x="56" y="56"/>
                    <a:pt x="56" y="56"/>
                  </a:cubicBezTo>
                  <a:cubicBezTo>
                    <a:pt x="59" y="52"/>
                    <a:pt x="59" y="52"/>
                    <a:pt x="59" y="52"/>
                  </a:cubicBezTo>
                  <a:cubicBezTo>
                    <a:pt x="64" y="55"/>
                    <a:pt x="64" y="55"/>
                    <a:pt x="64" y="55"/>
                  </a:cubicBezTo>
                  <a:cubicBezTo>
                    <a:pt x="60" y="58"/>
                    <a:pt x="60" y="58"/>
                    <a:pt x="60" y="58"/>
                  </a:cubicBezTo>
                  <a:moveTo>
                    <a:pt x="34" y="59"/>
                  </a:moveTo>
                  <a:cubicBezTo>
                    <a:pt x="28" y="56"/>
                    <a:pt x="28" y="56"/>
                    <a:pt x="28" y="56"/>
                  </a:cubicBezTo>
                  <a:cubicBezTo>
                    <a:pt x="30" y="50"/>
                    <a:pt x="30" y="50"/>
                    <a:pt x="30" y="50"/>
                  </a:cubicBezTo>
                  <a:cubicBezTo>
                    <a:pt x="36" y="54"/>
                    <a:pt x="36" y="54"/>
                    <a:pt x="36" y="54"/>
                  </a:cubicBezTo>
                  <a:cubicBezTo>
                    <a:pt x="34" y="59"/>
                    <a:pt x="34" y="59"/>
                    <a:pt x="34" y="59"/>
                  </a:cubicBezTo>
                  <a:moveTo>
                    <a:pt x="19" y="59"/>
                  </a:moveTo>
                  <a:cubicBezTo>
                    <a:pt x="14" y="56"/>
                    <a:pt x="14" y="56"/>
                    <a:pt x="14" y="56"/>
                  </a:cubicBezTo>
                  <a:cubicBezTo>
                    <a:pt x="15" y="50"/>
                    <a:pt x="15" y="50"/>
                    <a:pt x="15" y="50"/>
                  </a:cubicBezTo>
                  <a:cubicBezTo>
                    <a:pt x="20" y="53"/>
                    <a:pt x="20" y="53"/>
                    <a:pt x="20" y="53"/>
                  </a:cubicBezTo>
                  <a:cubicBezTo>
                    <a:pt x="19" y="59"/>
                    <a:pt x="19" y="59"/>
                    <a:pt x="19" y="59"/>
                  </a:cubicBezTo>
                  <a:moveTo>
                    <a:pt x="44" y="56"/>
                  </a:moveTo>
                  <a:cubicBezTo>
                    <a:pt x="38" y="53"/>
                    <a:pt x="38" y="53"/>
                    <a:pt x="38" y="53"/>
                  </a:cubicBezTo>
                  <a:cubicBezTo>
                    <a:pt x="40" y="48"/>
                    <a:pt x="40" y="48"/>
                    <a:pt x="40" y="48"/>
                  </a:cubicBezTo>
                  <a:cubicBezTo>
                    <a:pt x="47" y="52"/>
                    <a:pt x="47" y="52"/>
                    <a:pt x="47" y="52"/>
                  </a:cubicBezTo>
                  <a:cubicBezTo>
                    <a:pt x="44" y="56"/>
                    <a:pt x="44" y="56"/>
                    <a:pt x="44" y="56"/>
                  </a:cubicBezTo>
                  <a:moveTo>
                    <a:pt x="55" y="55"/>
                  </a:moveTo>
                  <a:cubicBezTo>
                    <a:pt x="48" y="51"/>
                    <a:pt x="48" y="51"/>
                    <a:pt x="48" y="51"/>
                  </a:cubicBezTo>
                  <a:cubicBezTo>
                    <a:pt x="51" y="47"/>
                    <a:pt x="51" y="47"/>
                    <a:pt x="51" y="47"/>
                  </a:cubicBezTo>
                  <a:cubicBezTo>
                    <a:pt x="58" y="51"/>
                    <a:pt x="58" y="51"/>
                    <a:pt x="58" y="51"/>
                  </a:cubicBezTo>
                  <a:cubicBezTo>
                    <a:pt x="55" y="55"/>
                    <a:pt x="55" y="55"/>
                    <a:pt x="55" y="55"/>
                  </a:cubicBezTo>
                  <a:moveTo>
                    <a:pt x="64" y="54"/>
                  </a:moveTo>
                  <a:cubicBezTo>
                    <a:pt x="60" y="51"/>
                    <a:pt x="60" y="51"/>
                    <a:pt x="60" y="51"/>
                  </a:cubicBezTo>
                  <a:cubicBezTo>
                    <a:pt x="63" y="47"/>
                    <a:pt x="63" y="47"/>
                    <a:pt x="63" y="47"/>
                  </a:cubicBezTo>
                  <a:cubicBezTo>
                    <a:pt x="68" y="50"/>
                    <a:pt x="68" y="50"/>
                    <a:pt x="68" y="50"/>
                  </a:cubicBezTo>
                  <a:cubicBezTo>
                    <a:pt x="64" y="54"/>
                    <a:pt x="64" y="54"/>
                    <a:pt x="64" y="54"/>
                  </a:cubicBezTo>
                  <a:moveTo>
                    <a:pt x="12" y="56"/>
                  </a:moveTo>
                  <a:cubicBezTo>
                    <a:pt x="7" y="53"/>
                    <a:pt x="7" y="53"/>
                    <a:pt x="7" y="53"/>
                  </a:cubicBezTo>
                  <a:cubicBezTo>
                    <a:pt x="8" y="47"/>
                    <a:pt x="8" y="47"/>
                    <a:pt x="8" y="47"/>
                  </a:cubicBezTo>
                  <a:cubicBezTo>
                    <a:pt x="14" y="49"/>
                    <a:pt x="14" y="49"/>
                    <a:pt x="14" y="49"/>
                  </a:cubicBezTo>
                  <a:cubicBezTo>
                    <a:pt x="12" y="56"/>
                    <a:pt x="12" y="56"/>
                    <a:pt x="12" y="56"/>
                  </a:cubicBezTo>
                  <a:moveTo>
                    <a:pt x="27" y="55"/>
                  </a:moveTo>
                  <a:cubicBezTo>
                    <a:pt x="22" y="52"/>
                    <a:pt x="22" y="52"/>
                    <a:pt x="22" y="52"/>
                  </a:cubicBezTo>
                  <a:cubicBezTo>
                    <a:pt x="23" y="46"/>
                    <a:pt x="23" y="46"/>
                    <a:pt x="23" y="46"/>
                  </a:cubicBezTo>
                  <a:cubicBezTo>
                    <a:pt x="29" y="50"/>
                    <a:pt x="29" y="50"/>
                    <a:pt x="29" y="50"/>
                  </a:cubicBezTo>
                  <a:cubicBezTo>
                    <a:pt x="27" y="55"/>
                    <a:pt x="27" y="55"/>
                    <a:pt x="27" y="55"/>
                  </a:cubicBezTo>
                  <a:moveTo>
                    <a:pt x="6" y="53"/>
                  </a:moveTo>
                  <a:cubicBezTo>
                    <a:pt x="3" y="51"/>
                    <a:pt x="3" y="51"/>
                    <a:pt x="3" y="51"/>
                  </a:cubicBezTo>
                  <a:cubicBezTo>
                    <a:pt x="4" y="44"/>
                    <a:pt x="4" y="44"/>
                    <a:pt x="4" y="44"/>
                  </a:cubicBezTo>
                  <a:cubicBezTo>
                    <a:pt x="7" y="46"/>
                    <a:pt x="7" y="46"/>
                    <a:pt x="7" y="46"/>
                  </a:cubicBezTo>
                  <a:cubicBezTo>
                    <a:pt x="6" y="53"/>
                    <a:pt x="6" y="53"/>
                    <a:pt x="6" y="53"/>
                  </a:cubicBezTo>
                  <a:moveTo>
                    <a:pt x="37" y="52"/>
                  </a:moveTo>
                  <a:cubicBezTo>
                    <a:pt x="31" y="49"/>
                    <a:pt x="31" y="49"/>
                    <a:pt x="31" y="49"/>
                  </a:cubicBezTo>
                  <a:cubicBezTo>
                    <a:pt x="33" y="44"/>
                    <a:pt x="33" y="44"/>
                    <a:pt x="33" y="44"/>
                  </a:cubicBezTo>
                  <a:cubicBezTo>
                    <a:pt x="39" y="47"/>
                    <a:pt x="39" y="47"/>
                    <a:pt x="39" y="47"/>
                  </a:cubicBezTo>
                  <a:cubicBezTo>
                    <a:pt x="37" y="52"/>
                    <a:pt x="37" y="52"/>
                    <a:pt x="37" y="52"/>
                  </a:cubicBezTo>
                  <a:moveTo>
                    <a:pt x="69" y="49"/>
                  </a:moveTo>
                  <a:cubicBezTo>
                    <a:pt x="64" y="46"/>
                    <a:pt x="64" y="46"/>
                    <a:pt x="64" y="46"/>
                  </a:cubicBezTo>
                  <a:cubicBezTo>
                    <a:pt x="66" y="43"/>
                    <a:pt x="66" y="43"/>
                    <a:pt x="66" y="43"/>
                  </a:cubicBezTo>
                  <a:cubicBezTo>
                    <a:pt x="71" y="47"/>
                    <a:pt x="71" y="47"/>
                    <a:pt x="71" y="47"/>
                  </a:cubicBezTo>
                  <a:cubicBezTo>
                    <a:pt x="69" y="49"/>
                    <a:pt x="69" y="49"/>
                    <a:pt x="69" y="49"/>
                  </a:cubicBezTo>
                  <a:moveTo>
                    <a:pt x="20" y="52"/>
                  </a:moveTo>
                  <a:cubicBezTo>
                    <a:pt x="15" y="49"/>
                    <a:pt x="15" y="49"/>
                    <a:pt x="15" y="49"/>
                  </a:cubicBezTo>
                  <a:cubicBezTo>
                    <a:pt x="16" y="43"/>
                    <a:pt x="16" y="43"/>
                    <a:pt x="16" y="43"/>
                  </a:cubicBezTo>
                  <a:cubicBezTo>
                    <a:pt x="22" y="46"/>
                    <a:pt x="22" y="46"/>
                    <a:pt x="22" y="46"/>
                  </a:cubicBezTo>
                  <a:cubicBezTo>
                    <a:pt x="20" y="52"/>
                    <a:pt x="20" y="52"/>
                    <a:pt x="20" y="52"/>
                  </a:cubicBezTo>
                  <a:moveTo>
                    <a:pt x="47" y="51"/>
                  </a:moveTo>
                  <a:cubicBezTo>
                    <a:pt x="41" y="47"/>
                    <a:pt x="41" y="47"/>
                    <a:pt x="41" y="47"/>
                  </a:cubicBezTo>
                  <a:cubicBezTo>
                    <a:pt x="43" y="42"/>
                    <a:pt x="43" y="42"/>
                    <a:pt x="43" y="42"/>
                  </a:cubicBezTo>
                  <a:cubicBezTo>
                    <a:pt x="50" y="46"/>
                    <a:pt x="50" y="46"/>
                    <a:pt x="50" y="46"/>
                  </a:cubicBezTo>
                  <a:cubicBezTo>
                    <a:pt x="47" y="51"/>
                    <a:pt x="47" y="51"/>
                    <a:pt x="47" y="51"/>
                  </a:cubicBezTo>
                  <a:moveTo>
                    <a:pt x="59" y="50"/>
                  </a:moveTo>
                  <a:cubicBezTo>
                    <a:pt x="52" y="46"/>
                    <a:pt x="52" y="46"/>
                    <a:pt x="52" y="46"/>
                  </a:cubicBezTo>
                  <a:cubicBezTo>
                    <a:pt x="55" y="41"/>
                    <a:pt x="55" y="41"/>
                    <a:pt x="55" y="41"/>
                  </a:cubicBezTo>
                  <a:cubicBezTo>
                    <a:pt x="62" y="46"/>
                    <a:pt x="62" y="46"/>
                    <a:pt x="62" y="46"/>
                  </a:cubicBezTo>
                  <a:cubicBezTo>
                    <a:pt x="59" y="50"/>
                    <a:pt x="59" y="50"/>
                    <a:pt x="59" y="50"/>
                  </a:cubicBezTo>
                  <a:moveTo>
                    <a:pt x="30" y="48"/>
                  </a:moveTo>
                  <a:cubicBezTo>
                    <a:pt x="24" y="45"/>
                    <a:pt x="24" y="45"/>
                    <a:pt x="24" y="45"/>
                  </a:cubicBezTo>
                  <a:cubicBezTo>
                    <a:pt x="25" y="39"/>
                    <a:pt x="25" y="39"/>
                    <a:pt x="25" y="39"/>
                  </a:cubicBezTo>
                  <a:cubicBezTo>
                    <a:pt x="31" y="43"/>
                    <a:pt x="31" y="43"/>
                    <a:pt x="31" y="43"/>
                  </a:cubicBezTo>
                  <a:cubicBezTo>
                    <a:pt x="30" y="48"/>
                    <a:pt x="30" y="48"/>
                    <a:pt x="30" y="48"/>
                  </a:cubicBezTo>
                  <a:moveTo>
                    <a:pt x="14" y="48"/>
                  </a:moveTo>
                  <a:cubicBezTo>
                    <a:pt x="8" y="45"/>
                    <a:pt x="8" y="45"/>
                    <a:pt x="8" y="45"/>
                  </a:cubicBezTo>
                  <a:cubicBezTo>
                    <a:pt x="9" y="39"/>
                    <a:pt x="9" y="39"/>
                    <a:pt x="9" y="39"/>
                  </a:cubicBezTo>
                  <a:cubicBezTo>
                    <a:pt x="15" y="42"/>
                    <a:pt x="15" y="42"/>
                    <a:pt x="15" y="42"/>
                  </a:cubicBezTo>
                  <a:cubicBezTo>
                    <a:pt x="14" y="48"/>
                    <a:pt x="14" y="48"/>
                    <a:pt x="14" y="48"/>
                  </a:cubicBezTo>
                  <a:moveTo>
                    <a:pt x="40" y="46"/>
                  </a:moveTo>
                  <a:cubicBezTo>
                    <a:pt x="33" y="43"/>
                    <a:pt x="33" y="43"/>
                    <a:pt x="33" y="43"/>
                  </a:cubicBezTo>
                  <a:cubicBezTo>
                    <a:pt x="35" y="37"/>
                    <a:pt x="35" y="37"/>
                    <a:pt x="35" y="37"/>
                  </a:cubicBezTo>
                  <a:cubicBezTo>
                    <a:pt x="42" y="41"/>
                    <a:pt x="42" y="41"/>
                    <a:pt x="42" y="41"/>
                  </a:cubicBezTo>
                  <a:cubicBezTo>
                    <a:pt x="40" y="46"/>
                    <a:pt x="40" y="46"/>
                    <a:pt x="40" y="46"/>
                  </a:cubicBezTo>
                  <a:moveTo>
                    <a:pt x="63" y="45"/>
                  </a:moveTo>
                  <a:cubicBezTo>
                    <a:pt x="55" y="40"/>
                    <a:pt x="55" y="40"/>
                    <a:pt x="55" y="40"/>
                  </a:cubicBezTo>
                  <a:cubicBezTo>
                    <a:pt x="57" y="37"/>
                    <a:pt x="57" y="37"/>
                    <a:pt x="57" y="37"/>
                  </a:cubicBezTo>
                  <a:cubicBezTo>
                    <a:pt x="65" y="42"/>
                    <a:pt x="65" y="42"/>
                    <a:pt x="65" y="42"/>
                  </a:cubicBezTo>
                  <a:cubicBezTo>
                    <a:pt x="63" y="45"/>
                    <a:pt x="63" y="45"/>
                    <a:pt x="63" y="45"/>
                  </a:cubicBezTo>
                  <a:moveTo>
                    <a:pt x="7" y="45"/>
                  </a:moveTo>
                  <a:cubicBezTo>
                    <a:pt x="4" y="43"/>
                    <a:pt x="4" y="43"/>
                    <a:pt x="4" y="43"/>
                  </a:cubicBezTo>
                  <a:cubicBezTo>
                    <a:pt x="4" y="36"/>
                    <a:pt x="4" y="36"/>
                    <a:pt x="4" y="36"/>
                  </a:cubicBezTo>
                  <a:cubicBezTo>
                    <a:pt x="8" y="38"/>
                    <a:pt x="8" y="38"/>
                    <a:pt x="8" y="38"/>
                  </a:cubicBezTo>
                  <a:cubicBezTo>
                    <a:pt x="7" y="45"/>
                    <a:pt x="7" y="45"/>
                    <a:pt x="7" y="45"/>
                  </a:cubicBezTo>
                  <a:moveTo>
                    <a:pt x="51" y="45"/>
                  </a:moveTo>
                  <a:cubicBezTo>
                    <a:pt x="44" y="41"/>
                    <a:pt x="44" y="41"/>
                    <a:pt x="44" y="41"/>
                  </a:cubicBezTo>
                  <a:cubicBezTo>
                    <a:pt x="46" y="36"/>
                    <a:pt x="46" y="36"/>
                    <a:pt x="46" y="36"/>
                  </a:cubicBezTo>
                  <a:cubicBezTo>
                    <a:pt x="53" y="41"/>
                    <a:pt x="53" y="41"/>
                    <a:pt x="53" y="41"/>
                  </a:cubicBezTo>
                  <a:cubicBezTo>
                    <a:pt x="51" y="45"/>
                    <a:pt x="51" y="45"/>
                    <a:pt x="51" y="45"/>
                  </a:cubicBezTo>
                  <a:moveTo>
                    <a:pt x="22" y="45"/>
                  </a:moveTo>
                  <a:cubicBezTo>
                    <a:pt x="16" y="41"/>
                    <a:pt x="16" y="41"/>
                    <a:pt x="16" y="41"/>
                  </a:cubicBezTo>
                  <a:cubicBezTo>
                    <a:pt x="18" y="35"/>
                    <a:pt x="18" y="35"/>
                    <a:pt x="18" y="35"/>
                  </a:cubicBezTo>
                  <a:cubicBezTo>
                    <a:pt x="24" y="39"/>
                    <a:pt x="24" y="39"/>
                    <a:pt x="24" y="39"/>
                  </a:cubicBezTo>
                  <a:cubicBezTo>
                    <a:pt x="22" y="45"/>
                    <a:pt x="22" y="45"/>
                    <a:pt x="22" y="45"/>
                  </a:cubicBezTo>
                  <a:moveTo>
                    <a:pt x="32" y="42"/>
                  </a:moveTo>
                  <a:cubicBezTo>
                    <a:pt x="25" y="38"/>
                    <a:pt x="25" y="38"/>
                    <a:pt x="25" y="38"/>
                  </a:cubicBezTo>
                  <a:cubicBezTo>
                    <a:pt x="27" y="32"/>
                    <a:pt x="27" y="32"/>
                    <a:pt x="27" y="32"/>
                  </a:cubicBezTo>
                  <a:cubicBezTo>
                    <a:pt x="34" y="36"/>
                    <a:pt x="34" y="36"/>
                    <a:pt x="34" y="36"/>
                  </a:cubicBezTo>
                  <a:cubicBezTo>
                    <a:pt x="32" y="42"/>
                    <a:pt x="32" y="42"/>
                    <a:pt x="32" y="42"/>
                  </a:cubicBezTo>
                  <a:moveTo>
                    <a:pt x="54" y="40"/>
                  </a:moveTo>
                  <a:cubicBezTo>
                    <a:pt x="46" y="35"/>
                    <a:pt x="46" y="35"/>
                    <a:pt x="46" y="35"/>
                  </a:cubicBezTo>
                  <a:cubicBezTo>
                    <a:pt x="48" y="31"/>
                    <a:pt x="48" y="31"/>
                    <a:pt x="48" y="31"/>
                  </a:cubicBezTo>
                  <a:cubicBezTo>
                    <a:pt x="56" y="36"/>
                    <a:pt x="56" y="36"/>
                    <a:pt x="56" y="36"/>
                  </a:cubicBezTo>
                  <a:cubicBezTo>
                    <a:pt x="54" y="40"/>
                    <a:pt x="54" y="40"/>
                    <a:pt x="54" y="40"/>
                  </a:cubicBezTo>
                  <a:moveTo>
                    <a:pt x="15" y="41"/>
                  </a:moveTo>
                  <a:cubicBezTo>
                    <a:pt x="9" y="37"/>
                    <a:pt x="9" y="37"/>
                    <a:pt x="9" y="37"/>
                  </a:cubicBezTo>
                  <a:cubicBezTo>
                    <a:pt x="10" y="31"/>
                    <a:pt x="10" y="31"/>
                    <a:pt x="10" y="31"/>
                  </a:cubicBezTo>
                  <a:cubicBezTo>
                    <a:pt x="16" y="34"/>
                    <a:pt x="16" y="34"/>
                    <a:pt x="16" y="34"/>
                  </a:cubicBezTo>
                  <a:cubicBezTo>
                    <a:pt x="15" y="41"/>
                    <a:pt x="15" y="41"/>
                    <a:pt x="15" y="41"/>
                  </a:cubicBezTo>
                  <a:moveTo>
                    <a:pt x="42" y="40"/>
                  </a:moveTo>
                  <a:cubicBezTo>
                    <a:pt x="35" y="36"/>
                    <a:pt x="35" y="36"/>
                    <a:pt x="35" y="36"/>
                  </a:cubicBezTo>
                  <a:cubicBezTo>
                    <a:pt x="37" y="31"/>
                    <a:pt x="37" y="31"/>
                    <a:pt x="37" y="31"/>
                  </a:cubicBezTo>
                  <a:cubicBezTo>
                    <a:pt x="45" y="35"/>
                    <a:pt x="45" y="35"/>
                    <a:pt x="45" y="35"/>
                  </a:cubicBezTo>
                  <a:cubicBezTo>
                    <a:pt x="42" y="40"/>
                    <a:pt x="42" y="40"/>
                    <a:pt x="42" y="40"/>
                  </a:cubicBezTo>
                  <a:moveTo>
                    <a:pt x="8" y="37"/>
                  </a:moveTo>
                  <a:cubicBezTo>
                    <a:pt x="4" y="35"/>
                    <a:pt x="4" y="35"/>
                    <a:pt x="4" y="35"/>
                  </a:cubicBezTo>
                  <a:cubicBezTo>
                    <a:pt x="5" y="28"/>
                    <a:pt x="5" y="28"/>
                    <a:pt x="5" y="28"/>
                  </a:cubicBezTo>
                  <a:cubicBezTo>
                    <a:pt x="9" y="30"/>
                    <a:pt x="9" y="30"/>
                    <a:pt x="9" y="30"/>
                  </a:cubicBezTo>
                  <a:cubicBezTo>
                    <a:pt x="8" y="37"/>
                    <a:pt x="8" y="37"/>
                    <a:pt x="8" y="37"/>
                  </a:cubicBezTo>
                  <a:moveTo>
                    <a:pt x="24" y="37"/>
                  </a:moveTo>
                  <a:cubicBezTo>
                    <a:pt x="18" y="34"/>
                    <a:pt x="18" y="34"/>
                    <a:pt x="18" y="34"/>
                  </a:cubicBezTo>
                  <a:cubicBezTo>
                    <a:pt x="19" y="27"/>
                    <a:pt x="19" y="27"/>
                    <a:pt x="19" y="27"/>
                  </a:cubicBezTo>
                  <a:cubicBezTo>
                    <a:pt x="26" y="32"/>
                    <a:pt x="26" y="32"/>
                    <a:pt x="26" y="32"/>
                  </a:cubicBezTo>
                  <a:cubicBezTo>
                    <a:pt x="24" y="37"/>
                    <a:pt x="24" y="37"/>
                    <a:pt x="24" y="37"/>
                  </a:cubicBezTo>
                  <a:moveTo>
                    <a:pt x="34" y="35"/>
                  </a:moveTo>
                  <a:cubicBezTo>
                    <a:pt x="27" y="31"/>
                    <a:pt x="27" y="31"/>
                    <a:pt x="27" y="31"/>
                  </a:cubicBezTo>
                  <a:cubicBezTo>
                    <a:pt x="29" y="25"/>
                    <a:pt x="29" y="25"/>
                    <a:pt x="29" y="25"/>
                  </a:cubicBezTo>
                  <a:cubicBezTo>
                    <a:pt x="36" y="30"/>
                    <a:pt x="36" y="30"/>
                    <a:pt x="36" y="30"/>
                  </a:cubicBezTo>
                  <a:cubicBezTo>
                    <a:pt x="34" y="35"/>
                    <a:pt x="34" y="35"/>
                    <a:pt x="34" y="35"/>
                  </a:cubicBezTo>
                  <a:moveTo>
                    <a:pt x="45" y="34"/>
                  </a:moveTo>
                  <a:cubicBezTo>
                    <a:pt x="38" y="29"/>
                    <a:pt x="38" y="29"/>
                    <a:pt x="38" y="29"/>
                  </a:cubicBezTo>
                  <a:cubicBezTo>
                    <a:pt x="39" y="25"/>
                    <a:pt x="39" y="25"/>
                    <a:pt x="39" y="25"/>
                  </a:cubicBezTo>
                  <a:cubicBezTo>
                    <a:pt x="47" y="30"/>
                    <a:pt x="47" y="30"/>
                    <a:pt x="47" y="30"/>
                  </a:cubicBezTo>
                  <a:cubicBezTo>
                    <a:pt x="45" y="34"/>
                    <a:pt x="45" y="34"/>
                    <a:pt x="45" y="34"/>
                  </a:cubicBezTo>
                  <a:moveTo>
                    <a:pt x="17" y="33"/>
                  </a:moveTo>
                  <a:cubicBezTo>
                    <a:pt x="10" y="29"/>
                    <a:pt x="10" y="29"/>
                    <a:pt x="10" y="29"/>
                  </a:cubicBezTo>
                  <a:cubicBezTo>
                    <a:pt x="11" y="23"/>
                    <a:pt x="11" y="23"/>
                    <a:pt x="11" y="23"/>
                  </a:cubicBezTo>
                  <a:cubicBezTo>
                    <a:pt x="18" y="27"/>
                    <a:pt x="18" y="27"/>
                    <a:pt x="18" y="27"/>
                  </a:cubicBezTo>
                  <a:cubicBezTo>
                    <a:pt x="17" y="33"/>
                    <a:pt x="17" y="33"/>
                    <a:pt x="17" y="33"/>
                  </a:cubicBezTo>
                  <a:moveTo>
                    <a:pt x="26" y="30"/>
                  </a:moveTo>
                  <a:cubicBezTo>
                    <a:pt x="19" y="26"/>
                    <a:pt x="19" y="26"/>
                    <a:pt x="19" y="26"/>
                  </a:cubicBezTo>
                  <a:cubicBezTo>
                    <a:pt x="20" y="20"/>
                    <a:pt x="20" y="20"/>
                    <a:pt x="20" y="20"/>
                  </a:cubicBezTo>
                  <a:cubicBezTo>
                    <a:pt x="28" y="25"/>
                    <a:pt x="28" y="25"/>
                    <a:pt x="28" y="25"/>
                  </a:cubicBezTo>
                  <a:cubicBezTo>
                    <a:pt x="26" y="30"/>
                    <a:pt x="26" y="30"/>
                    <a:pt x="26" y="30"/>
                  </a:cubicBezTo>
                  <a:moveTo>
                    <a:pt x="9" y="29"/>
                  </a:moveTo>
                  <a:cubicBezTo>
                    <a:pt x="5" y="26"/>
                    <a:pt x="5" y="26"/>
                    <a:pt x="5" y="26"/>
                  </a:cubicBezTo>
                  <a:cubicBezTo>
                    <a:pt x="5" y="19"/>
                    <a:pt x="5" y="19"/>
                    <a:pt x="5" y="19"/>
                  </a:cubicBezTo>
                  <a:cubicBezTo>
                    <a:pt x="10" y="22"/>
                    <a:pt x="10" y="22"/>
                    <a:pt x="10" y="22"/>
                  </a:cubicBezTo>
                  <a:cubicBezTo>
                    <a:pt x="9" y="29"/>
                    <a:pt x="9" y="29"/>
                    <a:pt x="9" y="29"/>
                  </a:cubicBezTo>
                  <a:moveTo>
                    <a:pt x="37" y="29"/>
                  </a:moveTo>
                  <a:cubicBezTo>
                    <a:pt x="29" y="24"/>
                    <a:pt x="29" y="24"/>
                    <a:pt x="29" y="24"/>
                  </a:cubicBezTo>
                  <a:cubicBezTo>
                    <a:pt x="31" y="19"/>
                    <a:pt x="31" y="19"/>
                    <a:pt x="31" y="19"/>
                  </a:cubicBezTo>
                  <a:cubicBezTo>
                    <a:pt x="38" y="24"/>
                    <a:pt x="38" y="24"/>
                    <a:pt x="38" y="24"/>
                  </a:cubicBezTo>
                  <a:cubicBezTo>
                    <a:pt x="37" y="29"/>
                    <a:pt x="37" y="29"/>
                    <a:pt x="37" y="29"/>
                  </a:cubicBezTo>
                  <a:moveTo>
                    <a:pt x="18" y="25"/>
                  </a:moveTo>
                  <a:cubicBezTo>
                    <a:pt x="11" y="21"/>
                    <a:pt x="11" y="21"/>
                    <a:pt x="11" y="21"/>
                  </a:cubicBezTo>
                  <a:cubicBezTo>
                    <a:pt x="12" y="15"/>
                    <a:pt x="12" y="15"/>
                    <a:pt x="12" y="15"/>
                  </a:cubicBezTo>
                  <a:cubicBezTo>
                    <a:pt x="19" y="19"/>
                    <a:pt x="19" y="19"/>
                    <a:pt x="19" y="19"/>
                  </a:cubicBezTo>
                  <a:cubicBezTo>
                    <a:pt x="18" y="25"/>
                    <a:pt x="18" y="25"/>
                    <a:pt x="18" y="25"/>
                  </a:cubicBezTo>
                  <a:moveTo>
                    <a:pt x="28" y="23"/>
                  </a:moveTo>
                  <a:cubicBezTo>
                    <a:pt x="21" y="19"/>
                    <a:pt x="21" y="19"/>
                    <a:pt x="21" y="19"/>
                  </a:cubicBezTo>
                  <a:cubicBezTo>
                    <a:pt x="22" y="13"/>
                    <a:pt x="22" y="13"/>
                    <a:pt x="22" y="13"/>
                  </a:cubicBezTo>
                  <a:cubicBezTo>
                    <a:pt x="29" y="18"/>
                    <a:pt x="29" y="18"/>
                    <a:pt x="29" y="18"/>
                  </a:cubicBezTo>
                  <a:cubicBezTo>
                    <a:pt x="28" y="23"/>
                    <a:pt x="28" y="23"/>
                    <a:pt x="28" y="23"/>
                  </a:cubicBezTo>
                  <a:moveTo>
                    <a:pt x="10" y="21"/>
                  </a:moveTo>
                  <a:cubicBezTo>
                    <a:pt x="5" y="18"/>
                    <a:pt x="5" y="18"/>
                    <a:pt x="5" y="18"/>
                  </a:cubicBezTo>
                  <a:cubicBezTo>
                    <a:pt x="6" y="11"/>
                    <a:pt x="6" y="11"/>
                    <a:pt x="6" y="11"/>
                  </a:cubicBezTo>
                  <a:cubicBezTo>
                    <a:pt x="11" y="14"/>
                    <a:pt x="11" y="14"/>
                    <a:pt x="11" y="14"/>
                  </a:cubicBezTo>
                  <a:cubicBezTo>
                    <a:pt x="10" y="21"/>
                    <a:pt x="10" y="21"/>
                    <a:pt x="10" y="21"/>
                  </a:cubicBezTo>
                  <a:moveTo>
                    <a:pt x="19" y="18"/>
                  </a:moveTo>
                  <a:cubicBezTo>
                    <a:pt x="12" y="13"/>
                    <a:pt x="12" y="13"/>
                    <a:pt x="12" y="13"/>
                  </a:cubicBezTo>
                  <a:cubicBezTo>
                    <a:pt x="13" y="7"/>
                    <a:pt x="13" y="7"/>
                    <a:pt x="13" y="7"/>
                  </a:cubicBezTo>
                  <a:cubicBezTo>
                    <a:pt x="21" y="12"/>
                    <a:pt x="21" y="12"/>
                    <a:pt x="21" y="12"/>
                  </a:cubicBezTo>
                  <a:cubicBezTo>
                    <a:pt x="19" y="18"/>
                    <a:pt x="19" y="18"/>
                    <a:pt x="19" y="18"/>
                  </a:cubicBezTo>
                  <a:moveTo>
                    <a:pt x="11" y="12"/>
                  </a:moveTo>
                  <a:cubicBezTo>
                    <a:pt x="6" y="9"/>
                    <a:pt x="6" y="9"/>
                    <a:pt x="6" y="9"/>
                  </a:cubicBezTo>
                  <a:cubicBezTo>
                    <a:pt x="6" y="3"/>
                    <a:pt x="6" y="3"/>
                    <a:pt x="6" y="3"/>
                  </a:cubicBezTo>
                  <a:cubicBezTo>
                    <a:pt x="12" y="6"/>
                    <a:pt x="12" y="6"/>
                    <a:pt x="12" y="6"/>
                  </a:cubicBezTo>
                  <a:cubicBezTo>
                    <a:pt x="11" y="12"/>
                    <a:pt x="11" y="12"/>
                    <a:pt x="11" y="12"/>
                  </a:cubicBezTo>
                  <a:moveTo>
                    <a:pt x="5" y="0"/>
                  </a:moveTo>
                  <a:cubicBezTo>
                    <a:pt x="5" y="1"/>
                    <a:pt x="5" y="1"/>
                    <a:pt x="5" y="1"/>
                  </a:cubicBezTo>
                  <a:cubicBezTo>
                    <a:pt x="5" y="1"/>
                    <a:pt x="5" y="1"/>
                    <a:pt x="5" y="1"/>
                  </a:cubicBezTo>
                  <a:cubicBezTo>
                    <a:pt x="0" y="65"/>
                    <a:pt x="0" y="65"/>
                    <a:pt x="0" y="65"/>
                  </a:cubicBezTo>
                  <a:cubicBezTo>
                    <a:pt x="0" y="66"/>
                    <a:pt x="1" y="66"/>
                    <a:pt x="1" y="66"/>
                  </a:cubicBezTo>
                  <a:cubicBezTo>
                    <a:pt x="40" y="82"/>
                    <a:pt x="40" y="82"/>
                    <a:pt x="40" y="82"/>
                  </a:cubicBezTo>
                  <a:cubicBezTo>
                    <a:pt x="40" y="82"/>
                    <a:pt x="40" y="82"/>
                    <a:pt x="40" y="82"/>
                  </a:cubicBezTo>
                  <a:cubicBezTo>
                    <a:pt x="41" y="82"/>
                    <a:pt x="41" y="82"/>
                    <a:pt x="41" y="82"/>
                  </a:cubicBezTo>
                  <a:cubicBezTo>
                    <a:pt x="73" y="47"/>
                    <a:pt x="73" y="47"/>
                    <a:pt x="73" y="47"/>
                  </a:cubicBezTo>
                  <a:cubicBezTo>
                    <a:pt x="73" y="46"/>
                    <a:pt x="73" y="46"/>
                    <a:pt x="73" y="46"/>
                  </a:cubicBezTo>
                  <a:cubicBezTo>
                    <a:pt x="73" y="46"/>
                    <a:pt x="73" y="46"/>
                    <a:pt x="73" y="46"/>
                  </a:cubicBezTo>
                  <a:cubicBezTo>
                    <a:pt x="6" y="0"/>
                    <a:pt x="6" y="0"/>
                    <a:pt x="6" y="0"/>
                  </a:cubicBezTo>
                  <a:cubicBezTo>
                    <a:pt x="5" y="0"/>
                    <a:pt x="5" y="0"/>
                    <a:pt x="5" y="0"/>
                  </a:cubicBezTo>
                </a:path>
              </a:pathLst>
            </a:custGeom>
            <a:solidFill>
              <a:srgbClr val="BABABA"/>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6" name="Freeform 376">
              <a:extLst>
                <a:ext uri="{FF2B5EF4-FFF2-40B4-BE49-F238E27FC236}">
                  <a16:creationId xmlns:a16="http://schemas.microsoft.com/office/drawing/2014/main" xmlns="" id="{C44B88E8-D6C8-4C84-8081-FBD372883FCA}"/>
                </a:ext>
              </a:extLst>
            </p:cNvPr>
            <p:cNvSpPr>
              <a:spLocks noEditPoints="1"/>
            </p:cNvSpPr>
            <p:nvPr/>
          </p:nvSpPr>
          <p:spPr bwMode="auto">
            <a:xfrm>
              <a:off x="6596063" y="2898775"/>
              <a:ext cx="301625" cy="317500"/>
            </a:xfrm>
            <a:custGeom>
              <a:avLst/>
              <a:gdLst>
                <a:gd name="T0" fmla="*/ 0 w 71"/>
                <a:gd name="T1" fmla="*/ 30 h 75"/>
                <a:gd name="T2" fmla="*/ 71 w 71"/>
                <a:gd name="T3" fmla="*/ 75 h 75"/>
                <a:gd name="T4" fmla="*/ 71 w 71"/>
                <a:gd name="T5" fmla="*/ 75 h 75"/>
                <a:gd name="T6" fmla="*/ 0 w 71"/>
                <a:gd name="T7" fmla="*/ 30 h 75"/>
                <a:gd name="T8" fmla="*/ 0 w 71"/>
                <a:gd name="T9" fmla="*/ 30 h 75"/>
                <a:gd name="T10" fmla="*/ 0 w 71"/>
                <a:gd name="T11" fmla="*/ 30 h 75"/>
                <a:gd name="T12" fmla="*/ 0 w 71"/>
                <a:gd name="T13" fmla="*/ 30 h 75"/>
                <a:gd name="T14" fmla="*/ 0 w 71"/>
                <a:gd name="T15" fmla="*/ 30 h 75"/>
                <a:gd name="T16" fmla="*/ 0 w 71"/>
                <a:gd name="T17" fmla="*/ 30 h 75"/>
                <a:gd name="T18" fmla="*/ 0 w 71"/>
                <a:gd name="T19" fmla="*/ 30 h 75"/>
                <a:gd name="T20" fmla="*/ 0 w 71"/>
                <a:gd name="T21" fmla="*/ 30 h 75"/>
                <a:gd name="T22" fmla="*/ 0 w 71"/>
                <a:gd name="T23" fmla="*/ 30 h 75"/>
                <a:gd name="T24" fmla="*/ 0 w 71"/>
                <a:gd name="T25" fmla="*/ 30 h 75"/>
                <a:gd name="T26" fmla="*/ 0 w 71"/>
                <a:gd name="T27" fmla="*/ 30 h 75"/>
                <a:gd name="T28" fmla="*/ 0 w 71"/>
                <a:gd name="T29" fmla="*/ 30 h 75"/>
                <a:gd name="T30" fmla="*/ 0 w 71"/>
                <a:gd name="T31" fmla="*/ 30 h 75"/>
                <a:gd name="T32" fmla="*/ 14 w 71"/>
                <a:gd name="T33" fmla="*/ 0 h 75"/>
                <a:gd name="T34" fmla="*/ 14 w 71"/>
                <a:gd name="T35" fmla="*/ 0 h 75"/>
                <a:gd name="T36" fmla="*/ 14 w 71"/>
                <a:gd name="T37" fmla="*/ 0 h 75"/>
                <a:gd name="T38" fmla="*/ 14 w 71"/>
                <a:gd name="T39" fmla="*/ 0 h 75"/>
                <a:gd name="T40" fmla="*/ 14 w 71"/>
                <a:gd name="T41" fmla="*/ 0 h 75"/>
                <a:gd name="T42" fmla="*/ 14 w 71"/>
                <a:gd name="T43" fmla="*/ 0 h 75"/>
                <a:gd name="T44" fmla="*/ 13 w 71"/>
                <a:gd name="T45" fmla="*/ 0 h 75"/>
                <a:gd name="T46" fmla="*/ 14 w 71"/>
                <a:gd name="T47" fmla="*/ 0 h 75"/>
                <a:gd name="T48" fmla="*/ 13 w 71"/>
                <a:gd name="T49" fmla="*/ 0 h 75"/>
                <a:gd name="T50" fmla="*/ 13 w 71"/>
                <a:gd name="T51" fmla="*/ 0 h 75"/>
                <a:gd name="T52" fmla="*/ 13 w 71"/>
                <a:gd name="T53" fmla="*/ 0 h 75"/>
                <a:gd name="T54" fmla="*/ 13 w 71"/>
                <a:gd name="T5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75">
                  <a:moveTo>
                    <a:pt x="0" y="30"/>
                  </a:moveTo>
                  <a:cubicBezTo>
                    <a:pt x="2" y="30"/>
                    <a:pt x="42" y="52"/>
                    <a:pt x="71" y="75"/>
                  </a:cubicBezTo>
                  <a:cubicBezTo>
                    <a:pt x="71" y="75"/>
                    <a:pt x="71" y="75"/>
                    <a:pt x="71" y="75"/>
                  </a:cubicBezTo>
                  <a:cubicBezTo>
                    <a:pt x="42" y="52"/>
                    <a:pt x="2"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14" y="0"/>
                  </a:moveTo>
                  <a:cubicBezTo>
                    <a:pt x="14" y="0"/>
                    <a:pt x="14" y="0"/>
                    <a:pt x="14" y="0"/>
                  </a:cubicBezTo>
                  <a:cubicBezTo>
                    <a:pt x="14" y="0"/>
                    <a:pt x="14" y="0"/>
                    <a:pt x="14" y="0"/>
                  </a:cubicBezTo>
                  <a:moveTo>
                    <a:pt x="14" y="0"/>
                  </a:moveTo>
                  <a:cubicBezTo>
                    <a:pt x="14" y="0"/>
                    <a:pt x="14" y="0"/>
                    <a:pt x="14" y="0"/>
                  </a:cubicBezTo>
                  <a:cubicBezTo>
                    <a:pt x="14" y="0"/>
                    <a:pt x="14" y="0"/>
                    <a:pt x="14" y="0"/>
                  </a:cubicBezTo>
                  <a:moveTo>
                    <a:pt x="13" y="0"/>
                  </a:moveTo>
                  <a:cubicBezTo>
                    <a:pt x="13" y="0"/>
                    <a:pt x="13" y="0"/>
                    <a:pt x="14" y="0"/>
                  </a:cubicBezTo>
                  <a:cubicBezTo>
                    <a:pt x="13" y="0"/>
                    <a:pt x="13" y="0"/>
                    <a:pt x="13" y="0"/>
                  </a:cubicBezTo>
                  <a:moveTo>
                    <a:pt x="13" y="0"/>
                  </a:moveTo>
                  <a:cubicBezTo>
                    <a:pt x="13" y="0"/>
                    <a:pt x="13" y="0"/>
                    <a:pt x="13" y="0"/>
                  </a:cubicBezTo>
                  <a:cubicBezTo>
                    <a:pt x="13" y="0"/>
                    <a:pt x="13" y="0"/>
                    <a:pt x="13" y="0"/>
                  </a:cubicBezTo>
                </a:path>
              </a:pathLst>
            </a:custGeom>
            <a:solidFill>
              <a:srgbClr val="F8D90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7" name="Freeform 377">
              <a:extLst>
                <a:ext uri="{FF2B5EF4-FFF2-40B4-BE49-F238E27FC236}">
                  <a16:creationId xmlns:a16="http://schemas.microsoft.com/office/drawing/2014/main" xmlns="" id="{71651FF7-4C77-45AE-B4BC-C036F9445306}"/>
                </a:ext>
              </a:extLst>
            </p:cNvPr>
            <p:cNvSpPr>
              <a:spLocks/>
            </p:cNvSpPr>
            <p:nvPr/>
          </p:nvSpPr>
          <p:spPr bwMode="auto">
            <a:xfrm>
              <a:off x="6596063" y="2898775"/>
              <a:ext cx="395288" cy="317500"/>
            </a:xfrm>
            <a:custGeom>
              <a:avLst/>
              <a:gdLst>
                <a:gd name="T0" fmla="*/ 13 w 93"/>
                <a:gd name="T1" fmla="*/ 0 h 75"/>
                <a:gd name="T2" fmla="*/ 0 w 93"/>
                <a:gd name="T3" fmla="*/ 30 h 75"/>
                <a:gd name="T4" fmla="*/ 0 w 93"/>
                <a:gd name="T5" fmla="*/ 30 h 75"/>
                <a:gd name="T6" fmla="*/ 0 w 93"/>
                <a:gd name="T7" fmla="*/ 30 h 75"/>
                <a:gd name="T8" fmla="*/ 0 w 93"/>
                <a:gd name="T9" fmla="*/ 30 h 75"/>
                <a:gd name="T10" fmla="*/ 0 w 93"/>
                <a:gd name="T11" fmla="*/ 30 h 75"/>
                <a:gd name="T12" fmla="*/ 0 w 93"/>
                <a:gd name="T13" fmla="*/ 30 h 75"/>
                <a:gd name="T14" fmla="*/ 0 w 93"/>
                <a:gd name="T15" fmla="*/ 30 h 75"/>
                <a:gd name="T16" fmla="*/ 0 w 93"/>
                <a:gd name="T17" fmla="*/ 30 h 75"/>
                <a:gd name="T18" fmla="*/ 0 w 93"/>
                <a:gd name="T19" fmla="*/ 30 h 75"/>
                <a:gd name="T20" fmla="*/ 0 w 93"/>
                <a:gd name="T21" fmla="*/ 30 h 75"/>
                <a:gd name="T22" fmla="*/ 71 w 93"/>
                <a:gd name="T23" fmla="*/ 75 h 75"/>
                <a:gd name="T24" fmla="*/ 93 w 93"/>
                <a:gd name="T25" fmla="*/ 50 h 75"/>
                <a:gd name="T26" fmla="*/ 14 w 93"/>
                <a:gd name="T27" fmla="*/ 0 h 75"/>
                <a:gd name="T28" fmla="*/ 14 w 93"/>
                <a:gd name="T29" fmla="*/ 0 h 75"/>
                <a:gd name="T30" fmla="*/ 14 w 93"/>
                <a:gd name="T31" fmla="*/ 0 h 75"/>
                <a:gd name="T32" fmla="*/ 14 w 93"/>
                <a:gd name="T33" fmla="*/ 0 h 75"/>
                <a:gd name="T34" fmla="*/ 14 w 93"/>
                <a:gd name="T35" fmla="*/ 0 h 75"/>
                <a:gd name="T36" fmla="*/ 13 w 93"/>
                <a:gd name="T37" fmla="*/ 0 h 75"/>
                <a:gd name="T38" fmla="*/ 13 w 93"/>
                <a:gd name="T39" fmla="*/ 0 h 75"/>
                <a:gd name="T40" fmla="*/ 13 w 93"/>
                <a:gd name="T41" fmla="*/ 0 h 75"/>
                <a:gd name="T42" fmla="*/ 13 w 93"/>
                <a:gd name="T43" fmla="*/ 0 h 75"/>
                <a:gd name="T44" fmla="*/ 13 w 93"/>
                <a:gd name="T4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75">
                  <a:moveTo>
                    <a:pt x="13" y="0"/>
                  </a:moveTo>
                  <a:cubicBezTo>
                    <a:pt x="10" y="7"/>
                    <a:pt x="0" y="30"/>
                    <a:pt x="0" y="30"/>
                  </a:cubicBezTo>
                  <a:cubicBezTo>
                    <a:pt x="0" y="30"/>
                    <a:pt x="0" y="30"/>
                    <a:pt x="0" y="30"/>
                  </a:cubicBezTo>
                  <a:cubicBezTo>
                    <a:pt x="0" y="30"/>
                    <a:pt x="0" y="30"/>
                    <a:pt x="0" y="30"/>
                  </a:cubicBezTo>
                  <a:cubicBezTo>
                    <a:pt x="0" y="30"/>
                    <a:pt x="0" y="30"/>
                    <a:pt x="0" y="30"/>
                  </a:cubicBezTo>
                  <a:cubicBezTo>
                    <a:pt x="0" y="30"/>
                    <a:pt x="0" y="30"/>
                    <a:pt x="0" y="30"/>
                  </a:cubicBezTo>
                  <a:cubicBezTo>
                    <a:pt x="0" y="30"/>
                    <a:pt x="0" y="30"/>
                    <a:pt x="0" y="30"/>
                  </a:cubicBezTo>
                  <a:cubicBezTo>
                    <a:pt x="0" y="30"/>
                    <a:pt x="0" y="30"/>
                    <a:pt x="0" y="30"/>
                  </a:cubicBezTo>
                  <a:cubicBezTo>
                    <a:pt x="0" y="30"/>
                    <a:pt x="0" y="30"/>
                    <a:pt x="0" y="30"/>
                  </a:cubicBezTo>
                  <a:cubicBezTo>
                    <a:pt x="0" y="30"/>
                    <a:pt x="0" y="30"/>
                    <a:pt x="0" y="30"/>
                  </a:cubicBezTo>
                  <a:cubicBezTo>
                    <a:pt x="0" y="30"/>
                    <a:pt x="0" y="30"/>
                    <a:pt x="0" y="30"/>
                  </a:cubicBezTo>
                  <a:cubicBezTo>
                    <a:pt x="2" y="30"/>
                    <a:pt x="42" y="52"/>
                    <a:pt x="71" y="75"/>
                  </a:cubicBezTo>
                  <a:cubicBezTo>
                    <a:pt x="78" y="67"/>
                    <a:pt x="86" y="59"/>
                    <a:pt x="93" y="50"/>
                  </a:cubicBezTo>
                  <a:cubicBezTo>
                    <a:pt x="69" y="29"/>
                    <a:pt x="39" y="12"/>
                    <a:pt x="14" y="0"/>
                  </a:cubicBezTo>
                  <a:cubicBezTo>
                    <a:pt x="14" y="0"/>
                    <a:pt x="14" y="0"/>
                    <a:pt x="14" y="0"/>
                  </a:cubicBezTo>
                  <a:cubicBezTo>
                    <a:pt x="14" y="0"/>
                    <a:pt x="14" y="0"/>
                    <a:pt x="14" y="0"/>
                  </a:cubicBezTo>
                  <a:cubicBezTo>
                    <a:pt x="14" y="0"/>
                    <a:pt x="14" y="0"/>
                    <a:pt x="14" y="0"/>
                  </a:cubicBezTo>
                  <a:cubicBezTo>
                    <a:pt x="14" y="0"/>
                    <a:pt x="14" y="0"/>
                    <a:pt x="14"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path>
              </a:pathLst>
            </a:custGeom>
            <a:solidFill>
              <a:srgbClr val="F8160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8" name="Freeform 382">
              <a:extLst>
                <a:ext uri="{FF2B5EF4-FFF2-40B4-BE49-F238E27FC236}">
                  <a16:creationId xmlns:a16="http://schemas.microsoft.com/office/drawing/2014/main" xmlns="" id="{D587DC07-E6A7-480E-9987-B1B3094338DB}"/>
                </a:ext>
              </a:extLst>
            </p:cNvPr>
            <p:cNvSpPr>
              <a:spLocks/>
            </p:cNvSpPr>
            <p:nvPr/>
          </p:nvSpPr>
          <p:spPr bwMode="auto">
            <a:xfrm>
              <a:off x="7062788" y="4892675"/>
              <a:ext cx="400050" cy="577850"/>
            </a:xfrm>
            <a:custGeom>
              <a:avLst/>
              <a:gdLst>
                <a:gd name="T0" fmla="*/ 0 w 94"/>
                <a:gd name="T1" fmla="*/ 24 h 136"/>
                <a:gd name="T2" fmla="*/ 59 w 94"/>
                <a:gd name="T3" fmla="*/ 134 h 136"/>
                <a:gd name="T4" fmla="*/ 91 w 94"/>
                <a:gd name="T5" fmla="*/ 111 h 136"/>
                <a:gd name="T6" fmla="*/ 47 w 94"/>
                <a:gd name="T7" fmla="*/ 0 h 136"/>
                <a:gd name="T8" fmla="*/ 0 w 94"/>
                <a:gd name="T9" fmla="*/ 24 h 136"/>
              </a:gdLst>
              <a:ahLst/>
              <a:cxnLst>
                <a:cxn ang="0">
                  <a:pos x="T0" y="T1"/>
                </a:cxn>
                <a:cxn ang="0">
                  <a:pos x="T2" y="T3"/>
                </a:cxn>
                <a:cxn ang="0">
                  <a:pos x="T4" y="T5"/>
                </a:cxn>
                <a:cxn ang="0">
                  <a:pos x="T6" y="T7"/>
                </a:cxn>
                <a:cxn ang="0">
                  <a:pos x="T8" y="T9"/>
                </a:cxn>
              </a:cxnLst>
              <a:rect l="0" t="0" r="r" b="b"/>
              <a:pathLst>
                <a:path w="94" h="136">
                  <a:moveTo>
                    <a:pt x="0" y="24"/>
                  </a:moveTo>
                  <a:cubicBezTo>
                    <a:pt x="0" y="24"/>
                    <a:pt x="48" y="131"/>
                    <a:pt x="59" y="134"/>
                  </a:cubicBezTo>
                  <a:cubicBezTo>
                    <a:pt x="69" y="136"/>
                    <a:pt x="88" y="128"/>
                    <a:pt x="91" y="111"/>
                  </a:cubicBezTo>
                  <a:cubicBezTo>
                    <a:pt x="94" y="94"/>
                    <a:pt x="47" y="0"/>
                    <a:pt x="47" y="0"/>
                  </a:cubicBezTo>
                  <a:lnTo>
                    <a:pt x="0" y="24"/>
                  </a:lnTo>
                  <a:close/>
                </a:path>
              </a:pathLst>
            </a:custGeom>
            <a:solidFill>
              <a:srgbClr val="FFC7A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49" name="Freeform 383">
              <a:extLst>
                <a:ext uri="{FF2B5EF4-FFF2-40B4-BE49-F238E27FC236}">
                  <a16:creationId xmlns:a16="http://schemas.microsoft.com/office/drawing/2014/main" xmlns="" id="{F05FB319-D2A4-4EF8-AF94-89F5F84162DE}"/>
                </a:ext>
              </a:extLst>
            </p:cNvPr>
            <p:cNvSpPr>
              <a:spLocks/>
            </p:cNvSpPr>
            <p:nvPr/>
          </p:nvSpPr>
          <p:spPr bwMode="auto">
            <a:xfrm>
              <a:off x="7062788" y="4892675"/>
              <a:ext cx="288925" cy="288925"/>
            </a:xfrm>
            <a:custGeom>
              <a:avLst/>
              <a:gdLst>
                <a:gd name="T0" fmla="*/ 47 w 68"/>
                <a:gd name="T1" fmla="*/ 0 h 68"/>
                <a:gd name="T2" fmla="*/ 0 w 68"/>
                <a:gd name="T3" fmla="*/ 24 h 68"/>
                <a:gd name="T4" fmla="*/ 21 w 68"/>
                <a:gd name="T5" fmla="*/ 68 h 68"/>
                <a:gd name="T6" fmla="*/ 68 w 68"/>
                <a:gd name="T7" fmla="*/ 44 h 68"/>
                <a:gd name="T8" fmla="*/ 47 w 68"/>
                <a:gd name="T9" fmla="*/ 0 h 68"/>
              </a:gdLst>
              <a:ahLst/>
              <a:cxnLst>
                <a:cxn ang="0">
                  <a:pos x="T0" y="T1"/>
                </a:cxn>
                <a:cxn ang="0">
                  <a:pos x="T2" y="T3"/>
                </a:cxn>
                <a:cxn ang="0">
                  <a:pos x="T4" y="T5"/>
                </a:cxn>
                <a:cxn ang="0">
                  <a:pos x="T6" y="T7"/>
                </a:cxn>
                <a:cxn ang="0">
                  <a:pos x="T8" y="T9"/>
                </a:cxn>
              </a:cxnLst>
              <a:rect l="0" t="0" r="r" b="b"/>
              <a:pathLst>
                <a:path w="68" h="68">
                  <a:moveTo>
                    <a:pt x="47" y="0"/>
                  </a:moveTo>
                  <a:cubicBezTo>
                    <a:pt x="0" y="24"/>
                    <a:pt x="0" y="24"/>
                    <a:pt x="0" y="24"/>
                  </a:cubicBezTo>
                  <a:cubicBezTo>
                    <a:pt x="0" y="24"/>
                    <a:pt x="9" y="45"/>
                    <a:pt x="21" y="68"/>
                  </a:cubicBezTo>
                  <a:cubicBezTo>
                    <a:pt x="37" y="61"/>
                    <a:pt x="53" y="53"/>
                    <a:pt x="68" y="44"/>
                  </a:cubicBezTo>
                  <a:cubicBezTo>
                    <a:pt x="57" y="20"/>
                    <a:pt x="47" y="0"/>
                    <a:pt x="47" y="0"/>
                  </a:cubicBezTo>
                  <a:close/>
                </a:path>
              </a:pathLst>
            </a:custGeom>
            <a:solidFill>
              <a:srgbClr val="CE916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0" name="Freeform 384">
              <a:extLst>
                <a:ext uri="{FF2B5EF4-FFF2-40B4-BE49-F238E27FC236}">
                  <a16:creationId xmlns:a16="http://schemas.microsoft.com/office/drawing/2014/main" xmlns="" id="{C3177C06-5852-409B-8278-6F8E77BA8EC2}"/>
                </a:ext>
              </a:extLst>
            </p:cNvPr>
            <p:cNvSpPr>
              <a:spLocks/>
            </p:cNvSpPr>
            <p:nvPr/>
          </p:nvSpPr>
          <p:spPr bwMode="auto">
            <a:xfrm>
              <a:off x="7219950" y="5219700"/>
              <a:ext cx="233363" cy="250825"/>
            </a:xfrm>
            <a:custGeom>
              <a:avLst/>
              <a:gdLst>
                <a:gd name="T0" fmla="*/ 0 w 55"/>
                <a:gd name="T1" fmla="*/ 23 h 59"/>
                <a:gd name="T2" fmla="*/ 22 w 55"/>
                <a:gd name="T3" fmla="*/ 57 h 59"/>
                <a:gd name="T4" fmla="*/ 54 w 55"/>
                <a:gd name="T5" fmla="*/ 34 h 59"/>
                <a:gd name="T6" fmla="*/ 45 w 55"/>
                <a:gd name="T7" fmla="*/ 0 h 59"/>
                <a:gd name="T8" fmla="*/ 0 w 55"/>
                <a:gd name="T9" fmla="*/ 23 h 59"/>
              </a:gdLst>
              <a:ahLst/>
              <a:cxnLst>
                <a:cxn ang="0">
                  <a:pos x="T0" y="T1"/>
                </a:cxn>
                <a:cxn ang="0">
                  <a:pos x="T2" y="T3"/>
                </a:cxn>
                <a:cxn ang="0">
                  <a:pos x="T4" y="T5"/>
                </a:cxn>
                <a:cxn ang="0">
                  <a:pos x="T6" y="T7"/>
                </a:cxn>
                <a:cxn ang="0">
                  <a:pos x="T8" y="T9"/>
                </a:cxn>
              </a:cxnLst>
              <a:rect l="0" t="0" r="r" b="b"/>
              <a:pathLst>
                <a:path w="55" h="59">
                  <a:moveTo>
                    <a:pt x="0" y="23"/>
                  </a:moveTo>
                  <a:cubicBezTo>
                    <a:pt x="9" y="41"/>
                    <a:pt x="18" y="56"/>
                    <a:pt x="22" y="57"/>
                  </a:cubicBezTo>
                  <a:cubicBezTo>
                    <a:pt x="32" y="59"/>
                    <a:pt x="51" y="51"/>
                    <a:pt x="54" y="34"/>
                  </a:cubicBezTo>
                  <a:cubicBezTo>
                    <a:pt x="55" y="28"/>
                    <a:pt x="51" y="15"/>
                    <a:pt x="45" y="0"/>
                  </a:cubicBezTo>
                  <a:cubicBezTo>
                    <a:pt x="31" y="9"/>
                    <a:pt x="16" y="17"/>
                    <a:pt x="0" y="23"/>
                  </a:cubicBezTo>
                  <a:close/>
                </a:path>
              </a:pathLst>
            </a:custGeom>
            <a:solidFill>
              <a:srgbClr val="D1D1D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1" name="Freeform 385">
              <a:extLst>
                <a:ext uri="{FF2B5EF4-FFF2-40B4-BE49-F238E27FC236}">
                  <a16:creationId xmlns:a16="http://schemas.microsoft.com/office/drawing/2014/main" xmlns="" id="{4F481C35-C90A-4F61-B0C0-6933BDA24E1F}"/>
                </a:ext>
              </a:extLst>
            </p:cNvPr>
            <p:cNvSpPr>
              <a:spLocks/>
            </p:cNvSpPr>
            <p:nvPr/>
          </p:nvSpPr>
          <p:spPr bwMode="auto">
            <a:xfrm>
              <a:off x="6854825" y="5253038"/>
              <a:ext cx="887413" cy="882650"/>
            </a:xfrm>
            <a:custGeom>
              <a:avLst/>
              <a:gdLst>
                <a:gd name="T0" fmla="*/ 207 w 209"/>
                <a:gd name="T1" fmla="*/ 98 h 208"/>
                <a:gd name="T2" fmla="*/ 160 w 209"/>
                <a:gd name="T3" fmla="*/ 138 h 208"/>
                <a:gd name="T4" fmla="*/ 153 w 209"/>
                <a:gd name="T5" fmla="*/ 136 h 208"/>
                <a:gd name="T6" fmla="*/ 150 w 209"/>
                <a:gd name="T7" fmla="*/ 131 h 208"/>
                <a:gd name="T8" fmla="*/ 102 w 209"/>
                <a:gd name="T9" fmla="*/ 182 h 208"/>
                <a:gd name="T10" fmla="*/ 8 w 209"/>
                <a:gd name="T11" fmla="*/ 194 h 208"/>
                <a:gd name="T12" fmla="*/ 5 w 209"/>
                <a:gd name="T13" fmla="*/ 176 h 208"/>
                <a:gd name="T14" fmla="*/ 65 w 209"/>
                <a:gd name="T15" fmla="*/ 126 h 208"/>
                <a:gd name="T16" fmla="*/ 87 w 209"/>
                <a:gd name="T17" fmla="*/ 55 h 208"/>
                <a:gd name="T18" fmla="*/ 65 w 209"/>
                <a:gd name="T19" fmla="*/ 39 h 208"/>
                <a:gd name="T20" fmla="*/ 74 w 209"/>
                <a:gd name="T21" fmla="*/ 2 h 208"/>
                <a:gd name="T22" fmla="*/ 100 w 209"/>
                <a:gd name="T23" fmla="*/ 34 h 208"/>
                <a:gd name="T24" fmla="*/ 125 w 209"/>
                <a:gd name="T25" fmla="*/ 35 h 208"/>
                <a:gd name="T26" fmla="*/ 138 w 209"/>
                <a:gd name="T27" fmla="*/ 5 h 208"/>
                <a:gd name="T28" fmla="*/ 203 w 209"/>
                <a:gd name="T29" fmla="*/ 81 h 208"/>
                <a:gd name="T30" fmla="*/ 208 w 209"/>
                <a:gd name="T31" fmla="*/ 90 h 208"/>
                <a:gd name="T32" fmla="*/ 207 w 209"/>
                <a:gd name="T33" fmla="*/ 9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208">
                  <a:moveTo>
                    <a:pt x="207" y="98"/>
                  </a:moveTo>
                  <a:cubicBezTo>
                    <a:pt x="196" y="112"/>
                    <a:pt x="174" y="130"/>
                    <a:pt x="160" y="138"/>
                  </a:cubicBezTo>
                  <a:cubicBezTo>
                    <a:pt x="158" y="139"/>
                    <a:pt x="154" y="138"/>
                    <a:pt x="153" y="136"/>
                  </a:cubicBezTo>
                  <a:cubicBezTo>
                    <a:pt x="150" y="131"/>
                    <a:pt x="150" y="131"/>
                    <a:pt x="150" y="131"/>
                  </a:cubicBezTo>
                  <a:cubicBezTo>
                    <a:pt x="102" y="182"/>
                    <a:pt x="102" y="182"/>
                    <a:pt x="102" y="182"/>
                  </a:cubicBezTo>
                  <a:cubicBezTo>
                    <a:pt x="39" y="208"/>
                    <a:pt x="8" y="194"/>
                    <a:pt x="8" y="194"/>
                  </a:cubicBezTo>
                  <a:cubicBezTo>
                    <a:pt x="1" y="193"/>
                    <a:pt x="0" y="179"/>
                    <a:pt x="5" y="176"/>
                  </a:cubicBezTo>
                  <a:cubicBezTo>
                    <a:pt x="0" y="141"/>
                    <a:pt x="65" y="126"/>
                    <a:pt x="65" y="126"/>
                  </a:cubicBezTo>
                  <a:cubicBezTo>
                    <a:pt x="75" y="102"/>
                    <a:pt x="87" y="55"/>
                    <a:pt x="87" y="55"/>
                  </a:cubicBezTo>
                  <a:cubicBezTo>
                    <a:pt x="87" y="55"/>
                    <a:pt x="68" y="47"/>
                    <a:pt x="65" y="39"/>
                  </a:cubicBezTo>
                  <a:cubicBezTo>
                    <a:pt x="62" y="32"/>
                    <a:pt x="63" y="4"/>
                    <a:pt x="74" y="2"/>
                  </a:cubicBezTo>
                  <a:cubicBezTo>
                    <a:pt x="85" y="0"/>
                    <a:pt x="100" y="34"/>
                    <a:pt x="100" y="34"/>
                  </a:cubicBezTo>
                  <a:cubicBezTo>
                    <a:pt x="100" y="34"/>
                    <a:pt x="109" y="49"/>
                    <a:pt x="125" y="35"/>
                  </a:cubicBezTo>
                  <a:cubicBezTo>
                    <a:pt x="140" y="21"/>
                    <a:pt x="138" y="5"/>
                    <a:pt x="138" y="5"/>
                  </a:cubicBezTo>
                  <a:cubicBezTo>
                    <a:pt x="191" y="23"/>
                    <a:pt x="203" y="81"/>
                    <a:pt x="203" y="81"/>
                  </a:cubicBezTo>
                  <a:cubicBezTo>
                    <a:pt x="208" y="90"/>
                    <a:pt x="208" y="90"/>
                    <a:pt x="208" y="90"/>
                  </a:cubicBezTo>
                  <a:cubicBezTo>
                    <a:pt x="209" y="93"/>
                    <a:pt x="208" y="95"/>
                    <a:pt x="207" y="98"/>
                  </a:cubicBezTo>
                  <a:close/>
                </a:path>
              </a:pathLst>
            </a:custGeom>
            <a:solidFill>
              <a:srgbClr val="3F302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2" name="Freeform 386">
              <a:extLst>
                <a:ext uri="{FF2B5EF4-FFF2-40B4-BE49-F238E27FC236}">
                  <a16:creationId xmlns:a16="http://schemas.microsoft.com/office/drawing/2014/main" xmlns="" id="{465208E5-A97B-4F14-83D2-3F5CCF15B8A4}"/>
                </a:ext>
              </a:extLst>
            </p:cNvPr>
            <p:cNvSpPr>
              <a:spLocks/>
            </p:cNvSpPr>
            <p:nvPr/>
          </p:nvSpPr>
          <p:spPr bwMode="auto">
            <a:xfrm>
              <a:off x="5834063" y="3059113"/>
              <a:ext cx="1509713" cy="2008188"/>
            </a:xfrm>
            <a:custGeom>
              <a:avLst/>
              <a:gdLst>
                <a:gd name="T0" fmla="*/ 14 w 355"/>
                <a:gd name="T1" fmla="*/ 106 h 473"/>
                <a:gd name="T2" fmla="*/ 149 w 355"/>
                <a:gd name="T3" fmla="*/ 321 h 473"/>
                <a:gd name="T4" fmla="*/ 203 w 355"/>
                <a:gd name="T5" fmla="*/ 366 h 473"/>
                <a:gd name="T6" fmla="*/ 200 w 355"/>
                <a:gd name="T7" fmla="*/ 387 h 473"/>
                <a:gd name="T8" fmla="*/ 279 w 355"/>
                <a:gd name="T9" fmla="*/ 470 h 473"/>
                <a:gd name="T10" fmla="*/ 353 w 355"/>
                <a:gd name="T11" fmla="*/ 433 h 473"/>
                <a:gd name="T12" fmla="*/ 268 w 355"/>
                <a:gd name="T13" fmla="*/ 296 h 473"/>
                <a:gd name="T14" fmla="*/ 155 w 355"/>
                <a:gd name="T15" fmla="*/ 143 h 473"/>
                <a:gd name="T16" fmla="*/ 153 w 355"/>
                <a:gd name="T17" fmla="*/ 84 h 473"/>
                <a:gd name="T18" fmla="*/ 14 w 355"/>
                <a:gd name="T19" fmla="*/ 10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473">
                  <a:moveTo>
                    <a:pt x="14" y="106"/>
                  </a:moveTo>
                  <a:cubicBezTo>
                    <a:pt x="26" y="198"/>
                    <a:pt x="84" y="262"/>
                    <a:pt x="149" y="321"/>
                  </a:cubicBezTo>
                  <a:cubicBezTo>
                    <a:pt x="203" y="366"/>
                    <a:pt x="203" y="366"/>
                    <a:pt x="203" y="366"/>
                  </a:cubicBezTo>
                  <a:cubicBezTo>
                    <a:pt x="203" y="366"/>
                    <a:pt x="192" y="379"/>
                    <a:pt x="200" y="387"/>
                  </a:cubicBezTo>
                  <a:cubicBezTo>
                    <a:pt x="208" y="395"/>
                    <a:pt x="258" y="424"/>
                    <a:pt x="279" y="470"/>
                  </a:cubicBezTo>
                  <a:cubicBezTo>
                    <a:pt x="279" y="470"/>
                    <a:pt x="301" y="473"/>
                    <a:pt x="353" y="433"/>
                  </a:cubicBezTo>
                  <a:cubicBezTo>
                    <a:pt x="353" y="433"/>
                    <a:pt x="355" y="356"/>
                    <a:pt x="268" y="296"/>
                  </a:cubicBezTo>
                  <a:cubicBezTo>
                    <a:pt x="182" y="236"/>
                    <a:pt x="155" y="143"/>
                    <a:pt x="155" y="143"/>
                  </a:cubicBezTo>
                  <a:cubicBezTo>
                    <a:pt x="155" y="143"/>
                    <a:pt x="163" y="126"/>
                    <a:pt x="153" y="84"/>
                  </a:cubicBezTo>
                  <a:cubicBezTo>
                    <a:pt x="143" y="41"/>
                    <a:pt x="0" y="0"/>
                    <a:pt x="14" y="106"/>
                  </a:cubicBezTo>
                  <a:close/>
                </a:path>
              </a:pathLst>
            </a:custGeom>
            <a:solidFill>
              <a:srgbClr val="C9916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3" name="Freeform 387">
              <a:extLst>
                <a:ext uri="{FF2B5EF4-FFF2-40B4-BE49-F238E27FC236}">
                  <a16:creationId xmlns:a16="http://schemas.microsoft.com/office/drawing/2014/main" xmlns="" id="{6A594A9D-F304-449B-923A-8E117A530FD1}"/>
                </a:ext>
              </a:extLst>
            </p:cNvPr>
            <p:cNvSpPr>
              <a:spLocks/>
            </p:cNvSpPr>
            <p:nvPr/>
          </p:nvSpPr>
          <p:spPr bwMode="auto">
            <a:xfrm>
              <a:off x="6884988" y="4654550"/>
              <a:ext cx="565150" cy="539750"/>
            </a:xfrm>
            <a:custGeom>
              <a:avLst/>
              <a:gdLst>
                <a:gd name="T0" fmla="*/ 7 w 133"/>
                <a:gd name="T1" fmla="*/ 60 h 127"/>
                <a:gd name="T2" fmla="*/ 3 w 133"/>
                <a:gd name="T3" fmla="*/ 76 h 127"/>
                <a:gd name="T4" fmla="*/ 32 w 133"/>
                <a:gd name="T5" fmla="*/ 119 h 127"/>
                <a:gd name="T6" fmla="*/ 129 w 133"/>
                <a:gd name="T7" fmla="*/ 60 h 127"/>
                <a:gd name="T8" fmla="*/ 106 w 133"/>
                <a:gd name="T9" fmla="*/ 5 h 127"/>
                <a:gd name="T10" fmla="*/ 94 w 133"/>
                <a:gd name="T11" fmla="*/ 3 h 127"/>
                <a:gd name="T12" fmla="*/ 7 w 133"/>
                <a:gd name="T13" fmla="*/ 60 h 127"/>
              </a:gdLst>
              <a:ahLst/>
              <a:cxnLst>
                <a:cxn ang="0">
                  <a:pos x="T0" y="T1"/>
                </a:cxn>
                <a:cxn ang="0">
                  <a:pos x="T2" y="T3"/>
                </a:cxn>
                <a:cxn ang="0">
                  <a:pos x="T4" y="T5"/>
                </a:cxn>
                <a:cxn ang="0">
                  <a:pos x="T6" y="T7"/>
                </a:cxn>
                <a:cxn ang="0">
                  <a:pos x="T8" y="T9"/>
                </a:cxn>
                <a:cxn ang="0">
                  <a:pos x="T10" y="T11"/>
                </a:cxn>
                <a:cxn ang="0">
                  <a:pos x="T12" y="T13"/>
                </a:cxn>
              </a:cxnLst>
              <a:rect l="0" t="0" r="r" b="b"/>
              <a:pathLst>
                <a:path w="133" h="127">
                  <a:moveTo>
                    <a:pt x="7" y="60"/>
                  </a:moveTo>
                  <a:cubicBezTo>
                    <a:pt x="2" y="63"/>
                    <a:pt x="0" y="70"/>
                    <a:pt x="3" y="76"/>
                  </a:cubicBezTo>
                  <a:cubicBezTo>
                    <a:pt x="11" y="89"/>
                    <a:pt x="25" y="112"/>
                    <a:pt x="32" y="119"/>
                  </a:cubicBezTo>
                  <a:cubicBezTo>
                    <a:pt x="43" y="127"/>
                    <a:pt x="118" y="83"/>
                    <a:pt x="129" y="60"/>
                  </a:cubicBezTo>
                  <a:cubicBezTo>
                    <a:pt x="133" y="50"/>
                    <a:pt x="115" y="20"/>
                    <a:pt x="106" y="5"/>
                  </a:cubicBezTo>
                  <a:cubicBezTo>
                    <a:pt x="104" y="1"/>
                    <a:pt x="98" y="0"/>
                    <a:pt x="94" y="3"/>
                  </a:cubicBezTo>
                  <a:lnTo>
                    <a:pt x="7" y="60"/>
                  </a:lnTo>
                  <a:close/>
                </a:path>
              </a:pathLst>
            </a:custGeom>
            <a:solidFill>
              <a:srgbClr val="DDA885"/>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4" name="Freeform 388">
              <a:extLst>
                <a:ext uri="{FF2B5EF4-FFF2-40B4-BE49-F238E27FC236}">
                  <a16:creationId xmlns:a16="http://schemas.microsoft.com/office/drawing/2014/main" xmlns="" id="{C5AEBD7B-0EB0-4455-B67D-BDB9C12D5A63}"/>
                </a:ext>
              </a:extLst>
            </p:cNvPr>
            <p:cNvSpPr>
              <a:spLocks/>
            </p:cNvSpPr>
            <p:nvPr/>
          </p:nvSpPr>
          <p:spPr bwMode="auto">
            <a:xfrm>
              <a:off x="5834063" y="3059113"/>
              <a:ext cx="787400" cy="1219200"/>
            </a:xfrm>
            <a:custGeom>
              <a:avLst/>
              <a:gdLst>
                <a:gd name="T0" fmla="*/ 185 w 185"/>
                <a:gd name="T1" fmla="*/ 206 h 287"/>
                <a:gd name="T2" fmla="*/ 155 w 185"/>
                <a:gd name="T3" fmla="*/ 143 h 287"/>
                <a:gd name="T4" fmla="*/ 153 w 185"/>
                <a:gd name="T5" fmla="*/ 84 h 287"/>
                <a:gd name="T6" fmla="*/ 14 w 185"/>
                <a:gd name="T7" fmla="*/ 106 h 287"/>
                <a:gd name="T8" fmla="*/ 113 w 185"/>
                <a:gd name="T9" fmla="*/ 287 h 287"/>
                <a:gd name="T10" fmla="*/ 185 w 185"/>
                <a:gd name="T11" fmla="*/ 206 h 287"/>
              </a:gdLst>
              <a:ahLst/>
              <a:cxnLst>
                <a:cxn ang="0">
                  <a:pos x="T0" y="T1"/>
                </a:cxn>
                <a:cxn ang="0">
                  <a:pos x="T2" y="T3"/>
                </a:cxn>
                <a:cxn ang="0">
                  <a:pos x="T4" y="T5"/>
                </a:cxn>
                <a:cxn ang="0">
                  <a:pos x="T6" y="T7"/>
                </a:cxn>
                <a:cxn ang="0">
                  <a:pos x="T8" y="T9"/>
                </a:cxn>
                <a:cxn ang="0">
                  <a:pos x="T10" y="T11"/>
                </a:cxn>
              </a:cxnLst>
              <a:rect l="0" t="0" r="r" b="b"/>
              <a:pathLst>
                <a:path w="185" h="287">
                  <a:moveTo>
                    <a:pt x="185" y="206"/>
                  </a:moveTo>
                  <a:cubicBezTo>
                    <a:pt x="163" y="171"/>
                    <a:pt x="155" y="143"/>
                    <a:pt x="155" y="143"/>
                  </a:cubicBezTo>
                  <a:cubicBezTo>
                    <a:pt x="155" y="143"/>
                    <a:pt x="163" y="126"/>
                    <a:pt x="153" y="84"/>
                  </a:cubicBezTo>
                  <a:cubicBezTo>
                    <a:pt x="143" y="41"/>
                    <a:pt x="0" y="0"/>
                    <a:pt x="14" y="106"/>
                  </a:cubicBezTo>
                  <a:cubicBezTo>
                    <a:pt x="24" y="181"/>
                    <a:pt x="64" y="237"/>
                    <a:pt x="113" y="287"/>
                  </a:cubicBezTo>
                  <a:cubicBezTo>
                    <a:pt x="136" y="259"/>
                    <a:pt x="160" y="232"/>
                    <a:pt x="185" y="206"/>
                  </a:cubicBezTo>
                  <a:close/>
                </a:path>
              </a:pathLst>
            </a:custGeom>
            <a:solidFill>
              <a:srgbClr val="B57F5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5" name="Freeform 389">
              <a:extLst>
                <a:ext uri="{FF2B5EF4-FFF2-40B4-BE49-F238E27FC236}">
                  <a16:creationId xmlns:a16="http://schemas.microsoft.com/office/drawing/2014/main" xmlns="" id="{90E36382-2957-4A09-BC4A-51E244DD8512}"/>
                </a:ext>
              </a:extLst>
            </p:cNvPr>
            <p:cNvSpPr>
              <a:spLocks/>
            </p:cNvSpPr>
            <p:nvPr/>
          </p:nvSpPr>
          <p:spPr bwMode="auto">
            <a:xfrm>
              <a:off x="6294438" y="1944688"/>
              <a:ext cx="828675" cy="1425575"/>
            </a:xfrm>
            <a:custGeom>
              <a:avLst/>
              <a:gdLst>
                <a:gd name="T0" fmla="*/ 183 w 195"/>
                <a:gd name="T1" fmla="*/ 24 h 336"/>
                <a:gd name="T2" fmla="*/ 176 w 195"/>
                <a:gd name="T3" fmla="*/ 182 h 336"/>
                <a:gd name="T4" fmla="*/ 151 w 195"/>
                <a:gd name="T5" fmla="*/ 304 h 336"/>
                <a:gd name="T6" fmla="*/ 15 w 195"/>
                <a:gd name="T7" fmla="*/ 331 h 336"/>
                <a:gd name="T8" fmla="*/ 0 w 195"/>
                <a:gd name="T9" fmla="*/ 0 h 336"/>
              </a:gdLst>
              <a:ahLst/>
              <a:cxnLst>
                <a:cxn ang="0">
                  <a:pos x="T0" y="T1"/>
                </a:cxn>
                <a:cxn ang="0">
                  <a:pos x="T2" y="T3"/>
                </a:cxn>
                <a:cxn ang="0">
                  <a:pos x="T4" y="T5"/>
                </a:cxn>
                <a:cxn ang="0">
                  <a:pos x="T6" y="T7"/>
                </a:cxn>
                <a:cxn ang="0">
                  <a:pos x="T8" y="T9"/>
                </a:cxn>
              </a:cxnLst>
              <a:rect l="0" t="0" r="r" b="b"/>
              <a:pathLst>
                <a:path w="195" h="336">
                  <a:moveTo>
                    <a:pt x="183" y="24"/>
                  </a:moveTo>
                  <a:cubicBezTo>
                    <a:pt x="183" y="24"/>
                    <a:pt x="195" y="82"/>
                    <a:pt x="176" y="182"/>
                  </a:cubicBezTo>
                  <a:cubicBezTo>
                    <a:pt x="176" y="182"/>
                    <a:pt x="185" y="272"/>
                    <a:pt x="151" y="304"/>
                  </a:cubicBezTo>
                  <a:cubicBezTo>
                    <a:pt x="118" y="336"/>
                    <a:pt x="15" y="331"/>
                    <a:pt x="15" y="331"/>
                  </a:cubicBezTo>
                  <a:cubicBezTo>
                    <a:pt x="0" y="0"/>
                    <a:pt x="0" y="0"/>
                    <a:pt x="0" y="0"/>
                  </a:cubicBezTo>
                </a:path>
              </a:pathLst>
            </a:custGeom>
            <a:solidFill>
              <a:srgbClr val="9B212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6" name="Freeform 390">
              <a:extLst>
                <a:ext uri="{FF2B5EF4-FFF2-40B4-BE49-F238E27FC236}">
                  <a16:creationId xmlns:a16="http://schemas.microsoft.com/office/drawing/2014/main" xmlns="" id="{838796A5-820A-46F2-88A2-ED8692649B6F}"/>
                </a:ext>
              </a:extLst>
            </p:cNvPr>
            <p:cNvSpPr>
              <a:spLocks/>
            </p:cNvSpPr>
            <p:nvPr/>
          </p:nvSpPr>
          <p:spPr bwMode="auto">
            <a:xfrm>
              <a:off x="6897688" y="2346325"/>
              <a:ext cx="53975" cy="12700"/>
            </a:xfrm>
            <a:custGeom>
              <a:avLst/>
              <a:gdLst>
                <a:gd name="T0" fmla="*/ 7 w 13"/>
                <a:gd name="T1" fmla="*/ 3 h 3"/>
                <a:gd name="T2" fmla="*/ 13 w 13"/>
                <a:gd name="T3" fmla="*/ 1 h 3"/>
                <a:gd name="T4" fmla="*/ 5 w 13"/>
                <a:gd name="T5" fmla="*/ 0 h 3"/>
                <a:gd name="T6" fmla="*/ 0 w 13"/>
                <a:gd name="T7" fmla="*/ 1 h 3"/>
                <a:gd name="T8" fmla="*/ 7 w 13"/>
                <a:gd name="T9" fmla="*/ 3 h 3"/>
              </a:gdLst>
              <a:ahLst/>
              <a:cxnLst>
                <a:cxn ang="0">
                  <a:pos x="T0" y="T1"/>
                </a:cxn>
                <a:cxn ang="0">
                  <a:pos x="T2" y="T3"/>
                </a:cxn>
                <a:cxn ang="0">
                  <a:pos x="T4" y="T5"/>
                </a:cxn>
                <a:cxn ang="0">
                  <a:pos x="T6" y="T7"/>
                </a:cxn>
                <a:cxn ang="0">
                  <a:pos x="T8" y="T9"/>
                </a:cxn>
              </a:cxnLst>
              <a:rect l="0" t="0" r="r" b="b"/>
              <a:pathLst>
                <a:path w="13" h="3">
                  <a:moveTo>
                    <a:pt x="7" y="3"/>
                  </a:moveTo>
                  <a:cubicBezTo>
                    <a:pt x="8" y="3"/>
                    <a:pt x="13" y="2"/>
                    <a:pt x="13" y="1"/>
                  </a:cubicBezTo>
                  <a:cubicBezTo>
                    <a:pt x="5" y="0"/>
                    <a:pt x="5" y="0"/>
                    <a:pt x="5" y="0"/>
                  </a:cubicBezTo>
                  <a:cubicBezTo>
                    <a:pt x="0" y="1"/>
                    <a:pt x="0" y="1"/>
                    <a:pt x="0" y="1"/>
                  </a:cubicBezTo>
                  <a:cubicBezTo>
                    <a:pt x="0" y="1"/>
                    <a:pt x="4" y="3"/>
                    <a:pt x="7" y="3"/>
                  </a:cubicBezTo>
                  <a:close/>
                </a:path>
              </a:pathLst>
            </a:custGeom>
            <a:solidFill>
              <a:srgbClr val="4C8C8C"/>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7" name="Freeform 391">
              <a:extLst>
                <a:ext uri="{FF2B5EF4-FFF2-40B4-BE49-F238E27FC236}">
                  <a16:creationId xmlns:a16="http://schemas.microsoft.com/office/drawing/2014/main" xmlns="" id="{59F1456C-ACFA-4379-8092-F52602781549}"/>
                </a:ext>
              </a:extLst>
            </p:cNvPr>
            <p:cNvSpPr>
              <a:spLocks/>
            </p:cNvSpPr>
            <p:nvPr/>
          </p:nvSpPr>
          <p:spPr bwMode="auto">
            <a:xfrm>
              <a:off x="6918325" y="2305050"/>
              <a:ext cx="38100" cy="50800"/>
            </a:xfrm>
            <a:custGeom>
              <a:avLst/>
              <a:gdLst>
                <a:gd name="T0" fmla="*/ 9 w 9"/>
                <a:gd name="T1" fmla="*/ 4 h 12"/>
                <a:gd name="T2" fmla="*/ 8 w 9"/>
                <a:gd name="T3" fmla="*/ 11 h 12"/>
                <a:gd name="T4" fmla="*/ 7 w 9"/>
                <a:gd name="T5" fmla="*/ 12 h 12"/>
                <a:gd name="T6" fmla="*/ 0 w 9"/>
                <a:gd name="T7" fmla="*/ 10 h 12"/>
                <a:gd name="T8" fmla="*/ 0 w 9"/>
                <a:gd name="T9" fmla="*/ 0 h 12"/>
                <a:gd name="T10" fmla="*/ 6 w 9"/>
                <a:gd name="T11" fmla="*/ 1 h 12"/>
                <a:gd name="T12" fmla="*/ 9 w 9"/>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9" y="4"/>
                  </a:moveTo>
                  <a:cubicBezTo>
                    <a:pt x="8" y="11"/>
                    <a:pt x="8" y="11"/>
                    <a:pt x="8" y="11"/>
                  </a:cubicBezTo>
                  <a:cubicBezTo>
                    <a:pt x="8" y="11"/>
                    <a:pt x="8" y="12"/>
                    <a:pt x="7" y="12"/>
                  </a:cubicBezTo>
                  <a:cubicBezTo>
                    <a:pt x="0" y="10"/>
                    <a:pt x="0" y="10"/>
                    <a:pt x="0" y="10"/>
                  </a:cubicBezTo>
                  <a:cubicBezTo>
                    <a:pt x="0" y="0"/>
                    <a:pt x="0" y="0"/>
                    <a:pt x="0" y="0"/>
                  </a:cubicBezTo>
                  <a:cubicBezTo>
                    <a:pt x="6" y="1"/>
                    <a:pt x="6" y="1"/>
                    <a:pt x="6" y="1"/>
                  </a:cubicBezTo>
                  <a:cubicBezTo>
                    <a:pt x="8" y="1"/>
                    <a:pt x="9" y="3"/>
                    <a:pt x="9" y="4"/>
                  </a:cubicBezTo>
                  <a:close/>
                </a:path>
              </a:pathLst>
            </a:custGeom>
            <a:solidFill>
              <a:srgbClr val="B3F0F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8" name="Freeform 392">
              <a:extLst>
                <a:ext uri="{FF2B5EF4-FFF2-40B4-BE49-F238E27FC236}">
                  <a16:creationId xmlns:a16="http://schemas.microsoft.com/office/drawing/2014/main" xmlns="" id="{B33FABB4-C731-4690-AAF8-FCC9927D55BE}"/>
                </a:ext>
              </a:extLst>
            </p:cNvPr>
            <p:cNvSpPr>
              <a:spLocks/>
            </p:cNvSpPr>
            <p:nvPr/>
          </p:nvSpPr>
          <p:spPr bwMode="auto">
            <a:xfrm>
              <a:off x="6892925" y="2305050"/>
              <a:ext cx="25400" cy="50800"/>
            </a:xfrm>
            <a:custGeom>
              <a:avLst/>
              <a:gdLst>
                <a:gd name="T0" fmla="*/ 1 w 6"/>
                <a:gd name="T1" fmla="*/ 11 h 12"/>
                <a:gd name="T2" fmla="*/ 1 w 6"/>
                <a:gd name="T3" fmla="*/ 1 h 12"/>
                <a:gd name="T4" fmla="*/ 6 w 6"/>
                <a:gd name="T5" fmla="*/ 0 h 12"/>
                <a:gd name="T6" fmla="*/ 6 w 6"/>
                <a:gd name="T7" fmla="*/ 10 h 12"/>
                <a:gd name="T8" fmla="*/ 1 w 6"/>
                <a:gd name="T9" fmla="*/ 11 h 12"/>
              </a:gdLst>
              <a:ahLst/>
              <a:cxnLst>
                <a:cxn ang="0">
                  <a:pos x="T0" y="T1"/>
                </a:cxn>
                <a:cxn ang="0">
                  <a:pos x="T2" y="T3"/>
                </a:cxn>
                <a:cxn ang="0">
                  <a:pos x="T4" y="T5"/>
                </a:cxn>
                <a:cxn ang="0">
                  <a:pos x="T6" y="T7"/>
                </a:cxn>
                <a:cxn ang="0">
                  <a:pos x="T8" y="T9"/>
                </a:cxn>
              </a:cxnLst>
              <a:rect l="0" t="0" r="r" b="b"/>
              <a:pathLst>
                <a:path w="6" h="12">
                  <a:moveTo>
                    <a:pt x="1" y="11"/>
                  </a:moveTo>
                  <a:cubicBezTo>
                    <a:pt x="0" y="10"/>
                    <a:pt x="1" y="3"/>
                    <a:pt x="1" y="1"/>
                  </a:cubicBezTo>
                  <a:cubicBezTo>
                    <a:pt x="2" y="0"/>
                    <a:pt x="6" y="0"/>
                    <a:pt x="6" y="0"/>
                  </a:cubicBezTo>
                  <a:cubicBezTo>
                    <a:pt x="6" y="10"/>
                    <a:pt x="6" y="10"/>
                    <a:pt x="6" y="10"/>
                  </a:cubicBezTo>
                  <a:cubicBezTo>
                    <a:pt x="6" y="10"/>
                    <a:pt x="2" y="12"/>
                    <a:pt x="1" y="11"/>
                  </a:cubicBezTo>
                  <a:close/>
                </a:path>
              </a:pathLst>
            </a:custGeom>
            <a:solidFill>
              <a:srgbClr val="6FB1B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59" name="Freeform 393">
              <a:extLst>
                <a:ext uri="{FF2B5EF4-FFF2-40B4-BE49-F238E27FC236}">
                  <a16:creationId xmlns:a16="http://schemas.microsoft.com/office/drawing/2014/main" xmlns="" id="{4E2F9C2B-F287-4A86-9DAE-41BB0BECC7B4}"/>
                </a:ext>
              </a:extLst>
            </p:cNvPr>
            <p:cNvSpPr>
              <a:spLocks/>
            </p:cNvSpPr>
            <p:nvPr/>
          </p:nvSpPr>
          <p:spPr bwMode="auto">
            <a:xfrm>
              <a:off x="6880225" y="2351088"/>
              <a:ext cx="63500" cy="119063"/>
            </a:xfrm>
            <a:custGeom>
              <a:avLst/>
              <a:gdLst>
                <a:gd name="T0" fmla="*/ 8 w 15"/>
                <a:gd name="T1" fmla="*/ 28 h 28"/>
                <a:gd name="T2" fmla="*/ 13 w 15"/>
                <a:gd name="T3" fmla="*/ 26 h 28"/>
                <a:gd name="T4" fmla="*/ 13 w 15"/>
                <a:gd name="T5" fmla="*/ 26 h 28"/>
                <a:gd name="T6" fmla="*/ 15 w 15"/>
                <a:gd name="T7" fmla="*/ 21 h 28"/>
                <a:gd name="T8" fmla="*/ 12 w 15"/>
                <a:gd name="T9" fmla="*/ 1 h 28"/>
                <a:gd name="T10" fmla="*/ 10 w 15"/>
                <a:gd name="T11" fmla="*/ 0 h 28"/>
                <a:gd name="T12" fmla="*/ 9 w 15"/>
                <a:gd name="T13" fmla="*/ 0 h 28"/>
                <a:gd name="T14" fmla="*/ 1 w 15"/>
                <a:gd name="T15" fmla="*/ 16 h 28"/>
                <a:gd name="T16" fmla="*/ 8 w 15"/>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8">
                  <a:moveTo>
                    <a:pt x="8" y="28"/>
                  </a:moveTo>
                  <a:cubicBezTo>
                    <a:pt x="10" y="28"/>
                    <a:pt x="12" y="27"/>
                    <a:pt x="13" y="26"/>
                  </a:cubicBezTo>
                  <a:cubicBezTo>
                    <a:pt x="13" y="26"/>
                    <a:pt x="13" y="26"/>
                    <a:pt x="13" y="26"/>
                  </a:cubicBezTo>
                  <a:cubicBezTo>
                    <a:pt x="14" y="24"/>
                    <a:pt x="15" y="23"/>
                    <a:pt x="15" y="21"/>
                  </a:cubicBezTo>
                  <a:cubicBezTo>
                    <a:pt x="15" y="17"/>
                    <a:pt x="12" y="1"/>
                    <a:pt x="12" y="1"/>
                  </a:cubicBezTo>
                  <a:cubicBezTo>
                    <a:pt x="10" y="0"/>
                    <a:pt x="10" y="0"/>
                    <a:pt x="10" y="0"/>
                  </a:cubicBezTo>
                  <a:cubicBezTo>
                    <a:pt x="9" y="0"/>
                    <a:pt x="9" y="0"/>
                    <a:pt x="9" y="0"/>
                  </a:cubicBezTo>
                  <a:cubicBezTo>
                    <a:pt x="9" y="0"/>
                    <a:pt x="3" y="11"/>
                    <a:pt x="1" y="16"/>
                  </a:cubicBezTo>
                  <a:cubicBezTo>
                    <a:pt x="0" y="24"/>
                    <a:pt x="3" y="28"/>
                    <a:pt x="8" y="28"/>
                  </a:cubicBezTo>
                  <a:close/>
                </a:path>
              </a:pathLst>
            </a:custGeom>
            <a:solidFill>
              <a:srgbClr val="B3F0F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0" name="Freeform 394">
              <a:extLst>
                <a:ext uri="{FF2B5EF4-FFF2-40B4-BE49-F238E27FC236}">
                  <a16:creationId xmlns:a16="http://schemas.microsoft.com/office/drawing/2014/main" xmlns="" id="{2DAE34F6-D779-4708-9AFF-0943E7CA845F}"/>
                </a:ext>
              </a:extLst>
            </p:cNvPr>
            <p:cNvSpPr>
              <a:spLocks/>
            </p:cNvSpPr>
            <p:nvPr/>
          </p:nvSpPr>
          <p:spPr bwMode="auto">
            <a:xfrm>
              <a:off x="6880225" y="2351088"/>
              <a:ext cx="55563" cy="119063"/>
            </a:xfrm>
            <a:custGeom>
              <a:avLst/>
              <a:gdLst>
                <a:gd name="T0" fmla="*/ 8 w 13"/>
                <a:gd name="T1" fmla="*/ 28 h 28"/>
                <a:gd name="T2" fmla="*/ 13 w 13"/>
                <a:gd name="T3" fmla="*/ 26 h 28"/>
                <a:gd name="T4" fmla="*/ 8 w 13"/>
                <a:gd name="T5" fmla="*/ 27 h 28"/>
                <a:gd name="T6" fmla="*/ 3 w 13"/>
                <a:gd name="T7" fmla="*/ 17 h 28"/>
                <a:gd name="T8" fmla="*/ 10 w 13"/>
                <a:gd name="T9" fmla="*/ 0 h 28"/>
                <a:gd name="T10" fmla="*/ 10 w 13"/>
                <a:gd name="T11" fmla="*/ 0 h 28"/>
                <a:gd name="T12" fmla="*/ 9 w 13"/>
                <a:gd name="T13" fmla="*/ 0 h 28"/>
                <a:gd name="T14" fmla="*/ 1 w 13"/>
                <a:gd name="T15" fmla="*/ 16 h 28"/>
                <a:gd name="T16" fmla="*/ 8 w 13"/>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8">
                  <a:moveTo>
                    <a:pt x="8" y="28"/>
                  </a:moveTo>
                  <a:cubicBezTo>
                    <a:pt x="10" y="28"/>
                    <a:pt x="12" y="27"/>
                    <a:pt x="13" y="26"/>
                  </a:cubicBezTo>
                  <a:cubicBezTo>
                    <a:pt x="12" y="26"/>
                    <a:pt x="11" y="28"/>
                    <a:pt x="8" y="27"/>
                  </a:cubicBezTo>
                  <a:cubicBezTo>
                    <a:pt x="5" y="27"/>
                    <a:pt x="2" y="23"/>
                    <a:pt x="3" y="17"/>
                  </a:cubicBezTo>
                  <a:cubicBezTo>
                    <a:pt x="4" y="12"/>
                    <a:pt x="10" y="0"/>
                    <a:pt x="10" y="0"/>
                  </a:cubicBezTo>
                  <a:cubicBezTo>
                    <a:pt x="10" y="0"/>
                    <a:pt x="10" y="0"/>
                    <a:pt x="10" y="0"/>
                  </a:cubicBezTo>
                  <a:cubicBezTo>
                    <a:pt x="9" y="0"/>
                    <a:pt x="9" y="0"/>
                    <a:pt x="9" y="0"/>
                  </a:cubicBezTo>
                  <a:cubicBezTo>
                    <a:pt x="9" y="0"/>
                    <a:pt x="3" y="11"/>
                    <a:pt x="1" y="16"/>
                  </a:cubicBezTo>
                  <a:cubicBezTo>
                    <a:pt x="0" y="24"/>
                    <a:pt x="3" y="28"/>
                    <a:pt x="8" y="28"/>
                  </a:cubicBezTo>
                  <a:close/>
                </a:path>
              </a:pathLst>
            </a:custGeom>
            <a:solidFill>
              <a:srgbClr val="6FB1B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1" name="Freeform 395">
              <a:extLst>
                <a:ext uri="{FF2B5EF4-FFF2-40B4-BE49-F238E27FC236}">
                  <a16:creationId xmlns:a16="http://schemas.microsoft.com/office/drawing/2014/main" xmlns="" id="{9B406DC4-7AED-469B-9EF4-5E72C2F5942F}"/>
                </a:ext>
              </a:extLst>
            </p:cNvPr>
            <p:cNvSpPr>
              <a:spLocks/>
            </p:cNvSpPr>
            <p:nvPr/>
          </p:nvSpPr>
          <p:spPr bwMode="auto">
            <a:xfrm>
              <a:off x="6900863" y="2419350"/>
              <a:ext cx="34925" cy="38100"/>
            </a:xfrm>
            <a:custGeom>
              <a:avLst/>
              <a:gdLst>
                <a:gd name="T0" fmla="*/ 0 w 8"/>
                <a:gd name="T1" fmla="*/ 4 h 9"/>
                <a:gd name="T2" fmla="*/ 3 w 8"/>
                <a:gd name="T3" fmla="*/ 8 h 9"/>
                <a:gd name="T4" fmla="*/ 8 w 8"/>
                <a:gd name="T5" fmla="*/ 5 h 9"/>
                <a:gd name="T6" fmla="*/ 4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1" y="8"/>
                    <a:pt x="3" y="8"/>
                  </a:cubicBezTo>
                  <a:cubicBezTo>
                    <a:pt x="6" y="9"/>
                    <a:pt x="8" y="7"/>
                    <a:pt x="8" y="5"/>
                  </a:cubicBezTo>
                  <a:cubicBezTo>
                    <a:pt x="8" y="2"/>
                    <a:pt x="7" y="0"/>
                    <a:pt x="4" y="0"/>
                  </a:cubicBezTo>
                  <a:cubicBezTo>
                    <a:pt x="2" y="0"/>
                    <a:pt x="0" y="2"/>
                    <a:pt x="0" y="4"/>
                  </a:cubicBezTo>
                  <a:close/>
                </a:path>
              </a:pathLst>
            </a:custGeom>
            <a:solidFill>
              <a:srgbClr val="4C8C8C"/>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2" name="Freeform 396">
              <a:extLst>
                <a:ext uri="{FF2B5EF4-FFF2-40B4-BE49-F238E27FC236}">
                  <a16:creationId xmlns:a16="http://schemas.microsoft.com/office/drawing/2014/main" xmlns="" id="{DF7C24FD-92FF-4094-8C99-E9A092A5D467}"/>
                </a:ext>
              </a:extLst>
            </p:cNvPr>
            <p:cNvSpPr>
              <a:spLocks/>
            </p:cNvSpPr>
            <p:nvPr/>
          </p:nvSpPr>
          <p:spPr bwMode="auto">
            <a:xfrm>
              <a:off x="6900863" y="2419350"/>
              <a:ext cx="30163" cy="33338"/>
            </a:xfrm>
            <a:custGeom>
              <a:avLst/>
              <a:gdLst>
                <a:gd name="T0" fmla="*/ 0 w 7"/>
                <a:gd name="T1" fmla="*/ 4 h 8"/>
                <a:gd name="T2" fmla="*/ 3 w 7"/>
                <a:gd name="T3" fmla="*/ 8 h 8"/>
                <a:gd name="T4" fmla="*/ 7 w 7"/>
                <a:gd name="T5" fmla="*/ 4 h 8"/>
                <a:gd name="T6" fmla="*/ 4 w 7"/>
                <a:gd name="T7" fmla="*/ 0 h 8"/>
                <a:gd name="T8" fmla="*/ 0 w 7"/>
                <a:gd name="T9" fmla="*/ 4 h 8"/>
              </a:gdLst>
              <a:ahLst/>
              <a:cxnLst>
                <a:cxn ang="0">
                  <a:pos x="T0" y="T1"/>
                </a:cxn>
                <a:cxn ang="0">
                  <a:pos x="T2" y="T3"/>
                </a:cxn>
                <a:cxn ang="0">
                  <a:pos x="T4" y="T5"/>
                </a:cxn>
                <a:cxn ang="0">
                  <a:pos x="T6" y="T7"/>
                </a:cxn>
                <a:cxn ang="0">
                  <a:pos x="T8" y="T9"/>
                </a:cxn>
              </a:cxnLst>
              <a:rect l="0" t="0" r="r" b="b"/>
              <a:pathLst>
                <a:path w="7" h="8">
                  <a:moveTo>
                    <a:pt x="0" y="4"/>
                  </a:moveTo>
                  <a:cubicBezTo>
                    <a:pt x="0" y="6"/>
                    <a:pt x="1" y="8"/>
                    <a:pt x="3" y="8"/>
                  </a:cubicBezTo>
                  <a:cubicBezTo>
                    <a:pt x="5" y="8"/>
                    <a:pt x="7" y="7"/>
                    <a:pt x="7" y="4"/>
                  </a:cubicBezTo>
                  <a:cubicBezTo>
                    <a:pt x="7" y="2"/>
                    <a:pt x="6" y="0"/>
                    <a:pt x="4" y="0"/>
                  </a:cubicBezTo>
                  <a:cubicBezTo>
                    <a:pt x="2" y="0"/>
                    <a:pt x="0" y="1"/>
                    <a:pt x="0" y="4"/>
                  </a:cubicBezTo>
                  <a:close/>
                </a:path>
              </a:pathLst>
            </a:custGeom>
            <a:solidFill>
              <a:srgbClr val="9B212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3" name="Freeform 397">
              <a:extLst>
                <a:ext uri="{FF2B5EF4-FFF2-40B4-BE49-F238E27FC236}">
                  <a16:creationId xmlns:a16="http://schemas.microsoft.com/office/drawing/2014/main" xmlns="" id="{3FFA474B-BEA0-49DE-9E86-24B491CF40D7}"/>
                </a:ext>
              </a:extLst>
            </p:cNvPr>
            <p:cNvSpPr>
              <a:spLocks/>
            </p:cNvSpPr>
            <p:nvPr/>
          </p:nvSpPr>
          <p:spPr bwMode="auto">
            <a:xfrm>
              <a:off x="6910388" y="2359025"/>
              <a:ext cx="25400" cy="52388"/>
            </a:xfrm>
            <a:custGeom>
              <a:avLst/>
              <a:gdLst>
                <a:gd name="T0" fmla="*/ 4 w 6"/>
                <a:gd name="T1" fmla="*/ 0 h 12"/>
                <a:gd name="T2" fmla="*/ 4 w 6"/>
                <a:gd name="T3" fmla="*/ 0 h 12"/>
                <a:gd name="T4" fmla="*/ 0 w 6"/>
                <a:gd name="T5" fmla="*/ 11 h 12"/>
                <a:gd name="T6" fmla="*/ 6 w 6"/>
                <a:gd name="T7" fmla="*/ 12 h 12"/>
                <a:gd name="T8" fmla="*/ 4 w 6"/>
                <a:gd name="T9" fmla="*/ 0 h 12"/>
              </a:gdLst>
              <a:ahLst/>
              <a:cxnLst>
                <a:cxn ang="0">
                  <a:pos x="T0" y="T1"/>
                </a:cxn>
                <a:cxn ang="0">
                  <a:pos x="T2" y="T3"/>
                </a:cxn>
                <a:cxn ang="0">
                  <a:pos x="T4" y="T5"/>
                </a:cxn>
                <a:cxn ang="0">
                  <a:pos x="T6" y="T7"/>
                </a:cxn>
                <a:cxn ang="0">
                  <a:pos x="T8" y="T9"/>
                </a:cxn>
              </a:cxnLst>
              <a:rect l="0" t="0" r="r" b="b"/>
              <a:pathLst>
                <a:path w="6" h="12">
                  <a:moveTo>
                    <a:pt x="4" y="0"/>
                  </a:moveTo>
                  <a:cubicBezTo>
                    <a:pt x="4" y="0"/>
                    <a:pt x="4" y="0"/>
                    <a:pt x="4" y="0"/>
                  </a:cubicBezTo>
                  <a:cubicBezTo>
                    <a:pt x="4" y="0"/>
                    <a:pt x="1" y="7"/>
                    <a:pt x="0" y="11"/>
                  </a:cubicBezTo>
                  <a:cubicBezTo>
                    <a:pt x="0" y="11"/>
                    <a:pt x="3" y="11"/>
                    <a:pt x="6" y="12"/>
                  </a:cubicBezTo>
                  <a:lnTo>
                    <a:pt x="4" y="0"/>
                  </a:lnTo>
                  <a:close/>
                </a:path>
              </a:pathLst>
            </a:custGeom>
            <a:solidFill>
              <a:srgbClr val="6FB1B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4" name="Freeform 398">
              <a:extLst>
                <a:ext uri="{FF2B5EF4-FFF2-40B4-BE49-F238E27FC236}">
                  <a16:creationId xmlns:a16="http://schemas.microsoft.com/office/drawing/2014/main" xmlns="" id="{BF8B41DE-E0D3-4264-B145-87A799359553}"/>
                </a:ext>
              </a:extLst>
            </p:cNvPr>
            <p:cNvSpPr>
              <a:spLocks/>
            </p:cNvSpPr>
            <p:nvPr/>
          </p:nvSpPr>
          <p:spPr bwMode="auto">
            <a:xfrm>
              <a:off x="6294438" y="1752600"/>
              <a:ext cx="892175" cy="590550"/>
            </a:xfrm>
            <a:custGeom>
              <a:avLst/>
              <a:gdLst>
                <a:gd name="T0" fmla="*/ 0 w 210"/>
                <a:gd name="T1" fmla="*/ 45 h 139"/>
                <a:gd name="T2" fmla="*/ 183 w 210"/>
                <a:gd name="T3" fmla="*/ 69 h 139"/>
                <a:gd name="T4" fmla="*/ 147 w 210"/>
                <a:gd name="T5" fmla="*/ 136 h 139"/>
                <a:gd name="T6" fmla="*/ 58 w 210"/>
                <a:gd name="T7" fmla="*/ 64 h 139"/>
                <a:gd name="T8" fmla="*/ 0 w 210"/>
                <a:gd name="T9" fmla="*/ 45 h 139"/>
              </a:gdLst>
              <a:ahLst/>
              <a:cxnLst>
                <a:cxn ang="0">
                  <a:pos x="T0" y="T1"/>
                </a:cxn>
                <a:cxn ang="0">
                  <a:pos x="T2" y="T3"/>
                </a:cxn>
                <a:cxn ang="0">
                  <a:pos x="T4" y="T5"/>
                </a:cxn>
                <a:cxn ang="0">
                  <a:pos x="T6" y="T7"/>
                </a:cxn>
                <a:cxn ang="0">
                  <a:pos x="T8" y="T9"/>
                </a:cxn>
              </a:cxnLst>
              <a:rect l="0" t="0" r="r" b="b"/>
              <a:pathLst>
                <a:path w="210" h="139">
                  <a:moveTo>
                    <a:pt x="0" y="45"/>
                  </a:moveTo>
                  <a:cubicBezTo>
                    <a:pt x="0" y="45"/>
                    <a:pt x="117" y="0"/>
                    <a:pt x="183" y="69"/>
                  </a:cubicBezTo>
                  <a:cubicBezTo>
                    <a:pt x="183" y="69"/>
                    <a:pt x="210" y="139"/>
                    <a:pt x="147" y="136"/>
                  </a:cubicBezTo>
                  <a:cubicBezTo>
                    <a:pt x="74" y="133"/>
                    <a:pt x="58" y="64"/>
                    <a:pt x="58" y="64"/>
                  </a:cubicBezTo>
                  <a:lnTo>
                    <a:pt x="0" y="45"/>
                  </a:lnTo>
                  <a:close/>
                </a:path>
              </a:pathLst>
            </a:custGeom>
            <a:solidFill>
              <a:srgbClr val="C11F36"/>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5" name="Freeform 399">
              <a:extLst>
                <a:ext uri="{FF2B5EF4-FFF2-40B4-BE49-F238E27FC236}">
                  <a16:creationId xmlns:a16="http://schemas.microsoft.com/office/drawing/2014/main" xmlns="" id="{EBC391F0-8FFF-4550-AC71-609746D86FD5}"/>
                </a:ext>
              </a:extLst>
            </p:cNvPr>
            <p:cNvSpPr>
              <a:spLocks/>
            </p:cNvSpPr>
            <p:nvPr/>
          </p:nvSpPr>
          <p:spPr bwMode="auto">
            <a:xfrm>
              <a:off x="5154613" y="4956175"/>
              <a:ext cx="407988" cy="606425"/>
            </a:xfrm>
            <a:custGeom>
              <a:avLst/>
              <a:gdLst>
                <a:gd name="T0" fmla="*/ 53 w 96"/>
                <a:gd name="T1" fmla="*/ 0 h 143"/>
                <a:gd name="T2" fmla="*/ 4 w 96"/>
                <a:gd name="T3" fmla="*/ 120 h 143"/>
                <a:gd name="T4" fmla="*/ 37 w 96"/>
                <a:gd name="T5" fmla="*/ 136 h 143"/>
                <a:gd name="T6" fmla="*/ 96 w 96"/>
                <a:gd name="T7" fmla="*/ 30 h 143"/>
                <a:gd name="T8" fmla="*/ 53 w 96"/>
                <a:gd name="T9" fmla="*/ 0 h 143"/>
              </a:gdLst>
              <a:ahLst/>
              <a:cxnLst>
                <a:cxn ang="0">
                  <a:pos x="T0" y="T1"/>
                </a:cxn>
                <a:cxn ang="0">
                  <a:pos x="T2" y="T3"/>
                </a:cxn>
                <a:cxn ang="0">
                  <a:pos x="T4" y="T5"/>
                </a:cxn>
                <a:cxn ang="0">
                  <a:pos x="T6" y="T7"/>
                </a:cxn>
                <a:cxn ang="0">
                  <a:pos x="T8" y="T9"/>
                </a:cxn>
              </a:cxnLst>
              <a:rect l="0" t="0" r="r" b="b"/>
              <a:pathLst>
                <a:path w="96" h="143">
                  <a:moveTo>
                    <a:pt x="53" y="0"/>
                  </a:moveTo>
                  <a:cubicBezTo>
                    <a:pt x="53" y="0"/>
                    <a:pt x="0" y="109"/>
                    <a:pt x="4" y="120"/>
                  </a:cubicBezTo>
                  <a:cubicBezTo>
                    <a:pt x="7" y="131"/>
                    <a:pt x="23" y="143"/>
                    <a:pt x="37" y="136"/>
                  </a:cubicBezTo>
                  <a:cubicBezTo>
                    <a:pt x="51" y="129"/>
                    <a:pt x="96" y="30"/>
                    <a:pt x="96" y="30"/>
                  </a:cubicBezTo>
                  <a:lnTo>
                    <a:pt x="53" y="0"/>
                  </a:lnTo>
                  <a:close/>
                </a:path>
              </a:pathLst>
            </a:custGeom>
            <a:solidFill>
              <a:srgbClr val="FFC7A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6" name="Freeform 400">
              <a:extLst>
                <a:ext uri="{FF2B5EF4-FFF2-40B4-BE49-F238E27FC236}">
                  <a16:creationId xmlns:a16="http://schemas.microsoft.com/office/drawing/2014/main" xmlns="" id="{8F4A5F2A-5D00-4D9B-93F9-8D4B695AAAD1}"/>
                </a:ext>
              </a:extLst>
            </p:cNvPr>
            <p:cNvSpPr>
              <a:spLocks/>
            </p:cNvSpPr>
            <p:nvPr/>
          </p:nvSpPr>
          <p:spPr bwMode="auto">
            <a:xfrm>
              <a:off x="5268913" y="4956175"/>
              <a:ext cx="293688" cy="331788"/>
            </a:xfrm>
            <a:custGeom>
              <a:avLst/>
              <a:gdLst>
                <a:gd name="T0" fmla="*/ 69 w 69"/>
                <a:gd name="T1" fmla="*/ 30 h 78"/>
                <a:gd name="T2" fmla="*/ 26 w 69"/>
                <a:gd name="T3" fmla="*/ 0 h 78"/>
                <a:gd name="T4" fmla="*/ 0 w 69"/>
                <a:gd name="T5" fmla="*/ 56 h 78"/>
                <a:gd name="T6" fmla="*/ 46 w 69"/>
                <a:gd name="T7" fmla="*/ 78 h 78"/>
                <a:gd name="T8" fmla="*/ 69 w 69"/>
                <a:gd name="T9" fmla="*/ 30 h 78"/>
              </a:gdLst>
              <a:ahLst/>
              <a:cxnLst>
                <a:cxn ang="0">
                  <a:pos x="T0" y="T1"/>
                </a:cxn>
                <a:cxn ang="0">
                  <a:pos x="T2" y="T3"/>
                </a:cxn>
                <a:cxn ang="0">
                  <a:pos x="T4" y="T5"/>
                </a:cxn>
                <a:cxn ang="0">
                  <a:pos x="T6" y="T7"/>
                </a:cxn>
                <a:cxn ang="0">
                  <a:pos x="T8" y="T9"/>
                </a:cxn>
              </a:cxnLst>
              <a:rect l="0" t="0" r="r" b="b"/>
              <a:pathLst>
                <a:path w="69" h="78">
                  <a:moveTo>
                    <a:pt x="69" y="30"/>
                  </a:moveTo>
                  <a:cubicBezTo>
                    <a:pt x="26" y="0"/>
                    <a:pt x="26" y="0"/>
                    <a:pt x="26" y="0"/>
                  </a:cubicBezTo>
                  <a:cubicBezTo>
                    <a:pt x="26" y="0"/>
                    <a:pt x="13" y="27"/>
                    <a:pt x="0" y="56"/>
                  </a:cubicBezTo>
                  <a:cubicBezTo>
                    <a:pt x="15" y="63"/>
                    <a:pt x="30" y="71"/>
                    <a:pt x="46" y="78"/>
                  </a:cubicBezTo>
                  <a:cubicBezTo>
                    <a:pt x="58" y="53"/>
                    <a:pt x="69" y="30"/>
                    <a:pt x="69" y="30"/>
                  </a:cubicBezTo>
                  <a:close/>
                </a:path>
              </a:pathLst>
            </a:custGeom>
            <a:solidFill>
              <a:srgbClr val="CE916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7" name="Freeform 401">
              <a:extLst>
                <a:ext uri="{FF2B5EF4-FFF2-40B4-BE49-F238E27FC236}">
                  <a16:creationId xmlns:a16="http://schemas.microsoft.com/office/drawing/2014/main" xmlns="" id="{1306AF17-75AD-4D7F-927B-27315FA736D3}"/>
                </a:ext>
              </a:extLst>
            </p:cNvPr>
            <p:cNvSpPr>
              <a:spLocks/>
            </p:cNvSpPr>
            <p:nvPr/>
          </p:nvSpPr>
          <p:spPr bwMode="auto">
            <a:xfrm>
              <a:off x="5162550" y="5316538"/>
              <a:ext cx="238125" cy="246063"/>
            </a:xfrm>
            <a:custGeom>
              <a:avLst/>
              <a:gdLst>
                <a:gd name="T0" fmla="*/ 2 w 56"/>
                <a:gd name="T1" fmla="*/ 35 h 58"/>
                <a:gd name="T2" fmla="*/ 35 w 56"/>
                <a:gd name="T3" fmla="*/ 51 h 58"/>
                <a:gd name="T4" fmla="*/ 56 w 56"/>
                <a:gd name="T5" fmla="*/ 21 h 58"/>
                <a:gd name="T6" fmla="*/ 12 w 56"/>
                <a:gd name="T7" fmla="*/ 0 h 58"/>
                <a:gd name="T8" fmla="*/ 2 w 56"/>
                <a:gd name="T9" fmla="*/ 35 h 58"/>
              </a:gdLst>
              <a:ahLst/>
              <a:cxnLst>
                <a:cxn ang="0">
                  <a:pos x="T0" y="T1"/>
                </a:cxn>
                <a:cxn ang="0">
                  <a:pos x="T2" y="T3"/>
                </a:cxn>
                <a:cxn ang="0">
                  <a:pos x="T4" y="T5"/>
                </a:cxn>
                <a:cxn ang="0">
                  <a:pos x="T6" y="T7"/>
                </a:cxn>
                <a:cxn ang="0">
                  <a:pos x="T8" y="T9"/>
                </a:cxn>
              </a:cxnLst>
              <a:rect l="0" t="0" r="r" b="b"/>
              <a:pathLst>
                <a:path w="56" h="58">
                  <a:moveTo>
                    <a:pt x="2" y="35"/>
                  </a:moveTo>
                  <a:cubicBezTo>
                    <a:pt x="5" y="46"/>
                    <a:pt x="21" y="58"/>
                    <a:pt x="35" y="51"/>
                  </a:cubicBezTo>
                  <a:cubicBezTo>
                    <a:pt x="40" y="49"/>
                    <a:pt x="48" y="37"/>
                    <a:pt x="56" y="21"/>
                  </a:cubicBezTo>
                  <a:cubicBezTo>
                    <a:pt x="40" y="19"/>
                    <a:pt x="25" y="12"/>
                    <a:pt x="12" y="0"/>
                  </a:cubicBezTo>
                  <a:cubicBezTo>
                    <a:pt x="5" y="17"/>
                    <a:pt x="0" y="31"/>
                    <a:pt x="2" y="35"/>
                  </a:cubicBezTo>
                  <a:close/>
                </a:path>
              </a:pathLst>
            </a:custGeom>
            <a:solidFill>
              <a:srgbClr val="D1D1D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8" name="Freeform 402">
              <a:extLst>
                <a:ext uri="{FF2B5EF4-FFF2-40B4-BE49-F238E27FC236}">
                  <a16:creationId xmlns:a16="http://schemas.microsoft.com/office/drawing/2014/main" xmlns="" id="{88ED5587-30EB-4745-8CB8-773F4139293C}"/>
                </a:ext>
              </a:extLst>
            </p:cNvPr>
            <p:cNvSpPr>
              <a:spLocks/>
            </p:cNvSpPr>
            <p:nvPr/>
          </p:nvSpPr>
          <p:spPr bwMode="auto">
            <a:xfrm>
              <a:off x="4445000" y="5172075"/>
              <a:ext cx="1011238" cy="806450"/>
            </a:xfrm>
            <a:custGeom>
              <a:avLst/>
              <a:gdLst>
                <a:gd name="T0" fmla="*/ 203 w 238"/>
                <a:gd name="T1" fmla="*/ 176 h 190"/>
                <a:gd name="T2" fmla="*/ 199 w 238"/>
                <a:gd name="T3" fmla="*/ 186 h 190"/>
                <a:gd name="T4" fmla="*/ 193 w 238"/>
                <a:gd name="T5" fmla="*/ 190 h 190"/>
                <a:gd name="T6" fmla="*/ 138 w 238"/>
                <a:gd name="T7" fmla="*/ 171 h 190"/>
                <a:gd name="T8" fmla="*/ 136 w 238"/>
                <a:gd name="T9" fmla="*/ 164 h 190"/>
                <a:gd name="T10" fmla="*/ 138 w 238"/>
                <a:gd name="T11" fmla="*/ 158 h 190"/>
                <a:gd name="T12" fmla="*/ 101 w 238"/>
                <a:gd name="T13" fmla="*/ 154 h 190"/>
                <a:gd name="T14" fmla="*/ 5 w 238"/>
                <a:gd name="T15" fmla="*/ 94 h 190"/>
                <a:gd name="T16" fmla="*/ 12 w 238"/>
                <a:gd name="T17" fmla="*/ 77 h 190"/>
                <a:gd name="T18" fmla="*/ 91 w 238"/>
                <a:gd name="T19" fmla="*/ 84 h 190"/>
                <a:gd name="T20" fmla="*/ 157 w 238"/>
                <a:gd name="T21" fmla="*/ 54 h 190"/>
                <a:gd name="T22" fmla="*/ 156 w 238"/>
                <a:gd name="T23" fmla="*/ 24 h 190"/>
                <a:gd name="T24" fmla="*/ 188 w 238"/>
                <a:gd name="T25" fmla="*/ 9 h 190"/>
                <a:gd name="T26" fmla="*/ 180 w 238"/>
                <a:gd name="T27" fmla="*/ 52 h 190"/>
                <a:gd name="T28" fmla="*/ 193 w 238"/>
                <a:gd name="T29" fmla="*/ 76 h 190"/>
                <a:gd name="T30" fmla="*/ 222 w 238"/>
                <a:gd name="T31" fmla="*/ 70 h 190"/>
                <a:gd name="T32" fmla="*/ 203 w 238"/>
                <a:gd name="T33" fmla="*/ 17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190">
                  <a:moveTo>
                    <a:pt x="203" y="176"/>
                  </a:moveTo>
                  <a:cubicBezTo>
                    <a:pt x="199" y="186"/>
                    <a:pt x="199" y="186"/>
                    <a:pt x="199" y="186"/>
                  </a:cubicBezTo>
                  <a:cubicBezTo>
                    <a:pt x="198" y="189"/>
                    <a:pt x="195" y="190"/>
                    <a:pt x="193" y="190"/>
                  </a:cubicBezTo>
                  <a:cubicBezTo>
                    <a:pt x="177" y="188"/>
                    <a:pt x="151" y="180"/>
                    <a:pt x="138" y="171"/>
                  </a:cubicBezTo>
                  <a:cubicBezTo>
                    <a:pt x="136" y="170"/>
                    <a:pt x="135" y="166"/>
                    <a:pt x="136" y="164"/>
                  </a:cubicBezTo>
                  <a:cubicBezTo>
                    <a:pt x="138" y="158"/>
                    <a:pt x="138" y="158"/>
                    <a:pt x="138" y="158"/>
                  </a:cubicBezTo>
                  <a:cubicBezTo>
                    <a:pt x="101" y="154"/>
                    <a:pt x="101" y="154"/>
                    <a:pt x="101" y="154"/>
                  </a:cubicBezTo>
                  <a:cubicBezTo>
                    <a:pt x="39" y="133"/>
                    <a:pt x="5" y="94"/>
                    <a:pt x="5" y="94"/>
                  </a:cubicBezTo>
                  <a:cubicBezTo>
                    <a:pt x="0" y="89"/>
                    <a:pt x="7" y="76"/>
                    <a:pt x="12" y="77"/>
                  </a:cubicBezTo>
                  <a:cubicBezTo>
                    <a:pt x="26" y="44"/>
                    <a:pt x="91" y="84"/>
                    <a:pt x="91" y="84"/>
                  </a:cubicBezTo>
                  <a:cubicBezTo>
                    <a:pt x="114" y="71"/>
                    <a:pt x="157" y="54"/>
                    <a:pt x="157" y="54"/>
                  </a:cubicBezTo>
                  <a:cubicBezTo>
                    <a:pt x="157" y="54"/>
                    <a:pt x="152" y="31"/>
                    <a:pt x="156" y="24"/>
                  </a:cubicBezTo>
                  <a:cubicBezTo>
                    <a:pt x="160" y="16"/>
                    <a:pt x="181" y="0"/>
                    <a:pt x="188" y="9"/>
                  </a:cubicBezTo>
                  <a:cubicBezTo>
                    <a:pt x="196" y="18"/>
                    <a:pt x="180" y="52"/>
                    <a:pt x="180" y="52"/>
                  </a:cubicBezTo>
                  <a:cubicBezTo>
                    <a:pt x="180" y="52"/>
                    <a:pt x="174" y="70"/>
                    <a:pt x="193" y="76"/>
                  </a:cubicBezTo>
                  <a:cubicBezTo>
                    <a:pt x="211" y="82"/>
                    <a:pt x="222" y="70"/>
                    <a:pt x="222" y="70"/>
                  </a:cubicBezTo>
                  <a:cubicBezTo>
                    <a:pt x="238" y="130"/>
                    <a:pt x="203" y="176"/>
                    <a:pt x="203" y="176"/>
                  </a:cubicBezTo>
                  <a:close/>
                </a:path>
              </a:pathLst>
            </a:custGeom>
            <a:solidFill>
              <a:srgbClr val="3F302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69" name="Freeform 403">
              <a:extLst>
                <a:ext uri="{FF2B5EF4-FFF2-40B4-BE49-F238E27FC236}">
                  <a16:creationId xmlns:a16="http://schemas.microsoft.com/office/drawing/2014/main" xmlns="" id="{97A11359-E962-438D-A49D-C9AF3D3A51A9}"/>
                </a:ext>
              </a:extLst>
            </p:cNvPr>
            <p:cNvSpPr>
              <a:spLocks/>
            </p:cNvSpPr>
            <p:nvPr/>
          </p:nvSpPr>
          <p:spPr bwMode="auto">
            <a:xfrm>
              <a:off x="4445000" y="5495925"/>
              <a:ext cx="862013" cy="482600"/>
            </a:xfrm>
            <a:custGeom>
              <a:avLst/>
              <a:gdLst>
                <a:gd name="T0" fmla="*/ 203 w 203"/>
                <a:gd name="T1" fmla="*/ 100 h 114"/>
                <a:gd name="T2" fmla="*/ 199 w 203"/>
                <a:gd name="T3" fmla="*/ 110 h 114"/>
                <a:gd name="T4" fmla="*/ 193 w 203"/>
                <a:gd name="T5" fmla="*/ 114 h 114"/>
                <a:gd name="T6" fmla="*/ 138 w 203"/>
                <a:gd name="T7" fmla="*/ 95 h 114"/>
                <a:gd name="T8" fmla="*/ 136 w 203"/>
                <a:gd name="T9" fmla="*/ 88 h 114"/>
                <a:gd name="T10" fmla="*/ 138 w 203"/>
                <a:gd name="T11" fmla="*/ 82 h 114"/>
                <a:gd name="T12" fmla="*/ 101 w 203"/>
                <a:gd name="T13" fmla="*/ 78 h 114"/>
                <a:gd name="T14" fmla="*/ 5 w 203"/>
                <a:gd name="T15" fmla="*/ 18 h 114"/>
                <a:gd name="T16" fmla="*/ 12 w 203"/>
                <a:gd name="T17" fmla="*/ 1 h 114"/>
                <a:gd name="T18" fmla="*/ 107 w 203"/>
                <a:gd name="T19" fmla="*/ 65 h 114"/>
                <a:gd name="T20" fmla="*/ 147 w 203"/>
                <a:gd name="T21" fmla="*/ 76 h 114"/>
                <a:gd name="T22" fmla="*/ 203 w 203"/>
                <a:gd name="T23" fmla="*/ 10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114">
                  <a:moveTo>
                    <a:pt x="203" y="100"/>
                  </a:moveTo>
                  <a:cubicBezTo>
                    <a:pt x="199" y="110"/>
                    <a:pt x="199" y="110"/>
                    <a:pt x="199" y="110"/>
                  </a:cubicBezTo>
                  <a:cubicBezTo>
                    <a:pt x="198" y="113"/>
                    <a:pt x="195" y="114"/>
                    <a:pt x="193" y="114"/>
                  </a:cubicBezTo>
                  <a:cubicBezTo>
                    <a:pt x="177" y="112"/>
                    <a:pt x="151" y="104"/>
                    <a:pt x="138" y="95"/>
                  </a:cubicBezTo>
                  <a:cubicBezTo>
                    <a:pt x="136" y="94"/>
                    <a:pt x="135" y="90"/>
                    <a:pt x="136" y="88"/>
                  </a:cubicBezTo>
                  <a:cubicBezTo>
                    <a:pt x="138" y="82"/>
                    <a:pt x="138" y="82"/>
                    <a:pt x="138" y="82"/>
                  </a:cubicBezTo>
                  <a:cubicBezTo>
                    <a:pt x="101" y="78"/>
                    <a:pt x="101" y="78"/>
                    <a:pt x="101" y="78"/>
                  </a:cubicBezTo>
                  <a:cubicBezTo>
                    <a:pt x="39" y="57"/>
                    <a:pt x="5" y="18"/>
                    <a:pt x="5" y="18"/>
                  </a:cubicBezTo>
                  <a:cubicBezTo>
                    <a:pt x="0" y="13"/>
                    <a:pt x="7" y="0"/>
                    <a:pt x="12" y="1"/>
                  </a:cubicBezTo>
                  <a:cubicBezTo>
                    <a:pt x="12" y="1"/>
                    <a:pt x="46" y="46"/>
                    <a:pt x="107" y="65"/>
                  </a:cubicBezTo>
                  <a:cubicBezTo>
                    <a:pt x="147" y="76"/>
                    <a:pt x="147" y="76"/>
                    <a:pt x="147" y="76"/>
                  </a:cubicBezTo>
                  <a:lnTo>
                    <a:pt x="203" y="100"/>
                  </a:lnTo>
                  <a:close/>
                </a:path>
              </a:pathLst>
            </a:custGeom>
            <a:solidFill>
              <a:srgbClr val="2D2218"/>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0" name="Freeform 404">
              <a:extLst>
                <a:ext uri="{FF2B5EF4-FFF2-40B4-BE49-F238E27FC236}">
                  <a16:creationId xmlns:a16="http://schemas.microsoft.com/office/drawing/2014/main" xmlns="" id="{F370A86F-AD05-494A-99A2-016E06696662}"/>
                </a:ext>
              </a:extLst>
            </p:cNvPr>
            <p:cNvSpPr>
              <a:spLocks/>
            </p:cNvSpPr>
            <p:nvPr/>
          </p:nvSpPr>
          <p:spPr bwMode="auto">
            <a:xfrm>
              <a:off x="5332413" y="3017838"/>
              <a:ext cx="1165225" cy="2108200"/>
            </a:xfrm>
            <a:custGeom>
              <a:avLst/>
              <a:gdLst>
                <a:gd name="T0" fmla="*/ 140 w 274"/>
                <a:gd name="T1" fmla="*/ 97 h 497"/>
                <a:gd name="T2" fmla="*/ 0 w 274"/>
                <a:gd name="T3" fmla="*/ 448 h 497"/>
                <a:gd name="T4" fmla="*/ 72 w 274"/>
                <a:gd name="T5" fmla="*/ 497 h 497"/>
                <a:gd name="T6" fmla="*/ 272 w 274"/>
                <a:gd name="T7" fmla="*/ 116 h 497"/>
                <a:gd name="T8" fmla="*/ 140 w 274"/>
                <a:gd name="T9" fmla="*/ 97 h 497"/>
              </a:gdLst>
              <a:ahLst/>
              <a:cxnLst>
                <a:cxn ang="0">
                  <a:pos x="T0" y="T1"/>
                </a:cxn>
                <a:cxn ang="0">
                  <a:pos x="T2" y="T3"/>
                </a:cxn>
                <a:cxn ang="0">
                  <a:pos x="T4" y="T5"/>
                </a:cxn>
                <a:cxn ang="0">
                  <a:pos x="T6" y="T7"/>
                </a:cxn>
                <a:cxn ang="0">
                  <a:pos x="T8" y="T9"/>
                </a:cxn>
              </a:cxnLst>
              <a:rect l="0" t="0" r="r" b="b"/>
              <a:pathLst>
                <a:path w="274" h="497">
                  <a:moveTo>
                    <a:pt x="140" y="97"/>
                  </a:moveTo>
                  <a:cubicBezTo>
                    <a:pt x="140" y="97"/>
                    <a:pt x="102" y="319"/>
                    <a:pt x="0" y="448"/>
                  </a:cubicBezTo>
                  <a:cubicBezTo>
                    <a:pt x="0" y="448"/>
                    <a:pt x="25" y="481"/>
                    <a:pt x="72" y="497"/>
                  </a:cubicBezTo>
                  <a:cubicBezTo>
                    <a:pt x="124" y="435"/>
                    <a:pt x="274" y="196"/>
                    <a:pt x="272" y="116"/>
                  </a:cubicBezTo>
                  <a:cubicBezTo>
                    <a:pt x="269" y="27"/>
                    <a:pt x="157" y="0"/>
                    <a:pt x="140" y="97"/>
                  </a:cubicBezTo>
                  <a:close/>
                </a:path>
              </a:pathLst>
            </a:custGeom>
            <a:solidFill>
              <a:srgbClr val="C9916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1" name="Freeform 405">
              <a:extLst>
                <a:ext uri="{FF2B5EF4-FFF2-40B4-BE49-F238E27FC236}">
                  <a16:creationId xmlns:a16="http://schemas.microsoft.com/office/drawing/2014/main" xmlns="" id="{FC2F1B7B-9DD9-442B-A8B8-380E3D672184}"/>
                </a:ext>
              </a:extLst>
            </p:cNvPr>
            <p:cNvSpPr>
              <a:spLocks/>
            </p:cNvSpPr>
            <p:nvPr/>
          </p:nvSpPr>
          <p:spPr bwMode="auto">
            <a:xfrm>
              <a:off x="5834063" y="3017838"/>
              <a:ext cx="655638" cy="806450"/>
            </a:xfrm>
            <a:custGeom>
              <a:avLst/>
              <a:gdLst>
                <a:gd name="T0" fmla="*/ 22 w 154"/>
                <a:gd name="T1" fmla="*/ 97 h 190"/>
                <a:gd name="T2" fmla="*/ 0 w 154"/>
                <a:gd name="T3" fmla="*/ 190 h 190"/>
                <a:gd name="T4" fmla="*/ 151 w 154"/>
                <a:gd name="T5" fmla="*/ 139 h 190"/>
                <a:gd name="T6" fmla="*/ 154 w 154"/>
                <a:gd name="T7" fmla="*/ 116 h 190"/>
                <a:gd name="T8" fmla="*/ 22 w 154"/>
                <a:gd name="T9" fmla="*/ 97 h 190"/>
              </a:gdLst>
              <a:ahLst/>
              <a:cxnLst>
                <a:cxn ang="0">
                  <a:pos x="T0" y="T1"/>
                </a:cxn>
                <a:cxn ang="0">
                  <a:pos x="T2" y="T3"/>
                </a:cxn>
                <a:cxn ang="0">
                  <a:pos x="T4" y="T5"/>
                </a:cxn>
                <a:cxn ang="0">
                  <a:pos x="T6" y="T7"/>
                </a:cxn>
                <a:cxn ang="0">
                  <a:pos x="T8" y="T9"/>
                </a:cxn>
              </a:cxnLst>
              <a:rect l="0" t="0" r="r" b="b"/>
              <a:pathLst>
                <a:path w="154" h="190">
                  <a:moveTo>
                    <a:pt x="22" y="97"/>
                  </a:moveTo>
                  <a:cubicBezTo>
                    <a:pt x="22" y="97"/>
                    <a:pt x="16" y="136"/>
                    <a:pt x="0" y="190"/>
                  </a:cubicBezTo>
                  <a:cubicBezTo>
                    <a:pt x="54" y="183"/>
                    <a:pt x="106" y="166"/>
                    <a:pt x="151" y="139"/>
                  </a:cubicBezTo>
                  <a:cubicBezTo>
                    <a:pt x="153" y="130"/>
                    <a:pt x="154" y="123"/>
                    <a:pt x="154" y="116"/>
                  </a:cubicBezTo>
                  <a:cubicBezTo>
                    <a:pt x="151" y="27"/>
                    <a:pt x="39" y="0"/>
                    <a:pt x="22" y="97"/>
                  </a:cubicBezTo>
                  <a:close/>
                </a:path>
              </a:pathLst>
            </a:custGeom>
            <a:solidFill>
              <a:srgbClr val="B57F5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2" name="Freeform 406">
              <a:extLst>
                <a:ext uri="{FF2B5EF4-FFF2-40B4-BE49-F238E27FC236}">
                  <a16:creationId xmlns:a16="http://schemas.microsoft.com/office/drawing/2014/main" xmlns="" id="{1E0B1C2C-478D-43F2-8427-BE398293E866}"/>
                </a:ext>
              </a:extLst>
            </p:cNvPr>
            <p:cNvSpPr>
              <a:spLocks/>
            </p:cNvSpPr>
            <p:nvPr/>
          </p:nvSpPr>
          <p:spPr bwMode="auto">
            <a:xfrm>
              <a:off x="5240338" y="4837113"/>
              <a:ext cx="471488" cy="454025"/>
            </a:xfrm>
            <a:custGeom>
              <a:avLst/>
              <a:gdLst>
                <a:gd name="T0" fmla="*/ 28 w 111"/>
                <a:gd name="T1" fmla="*/ 2 h 107"/>
                <a:gd name="T2" fmla="*/ 16 w 111"/>
                <a:gd name="T3" fmla="*/ 7 h 107"/>
                <a:gd name="T4" fmla="*/ 1 w 111"/>
                <a:gd name="T5" fmla="*/ 54 h 107"/>
                <a:gd name="T6" fmla="*/ 84 w 111"/>
                <a:gd name="T7" fmla="*/ 104 h 107"/>
                <a:gd name="T8" fmla="*/ 109 w 111"/>
                <a:gd name="T9" fmla="*/ 57 h 107"/>
                <a:gd name="T10" fmla="*/ 105 w 111"/>
                <a:gd name="T11" fmla="*/ 45 h 107"/>
                <a:gd name="T12" fmla="*/ 28 w 111"/>
                <a:gd name="T13" fmla="*/ 2 h 107"/>
              </a:gdLst>
              <a:ahLst/>
              <a:cxnLst>
                <a:cxn ang="0">
                  <a:pos x="T0" y="T1"/>
                </a:cxn>
                <a:cxn ang="0">
                  <a:pos x="T2" y="T3"/>
                </a:cxn>
                <a:cxn ang="0">
                  <a:pos x="T4" y="T5"/>
                </a:cxn>
                <a:cxn ang="0">
                  <a:pos x="T6" y="T7"/>
                </a:cxn>
                <a:cxn ang="0">
                  <a:pos x="T8" y="T9"/>
                </a:cxn>
                <a:cxn ang="0">
                  <a:pos x="T10" y="T11"/>
                </a:cxn>
                <a:cxn ang="0">
                  <a:pos x="T12" y="T13"/>
                </a:cxn>
              </a:cxnLst>
              <a:rect l="0" t="0" r="r" b="b"/>
              <a:pathLst>
                <a:path w="111" h="107">
                  <a:moveTo>
                    <a:pt x="28" y="2"/>
                  </a:moveTo>
                  <a:cubicBezTo>
                    <a:pt x="23" y="0"/>
                    <a:pt x="18" y="2"/>
                    <a:pt x="16" y="7"/>
                  </a:cubicBezTo>
                  <a:cubicBezTo>
                    <a:pt x="11" y="20"/>
                    <a:pt x="2" y="44"/>
                    <a:pt x="1" y="54"/>
                  </a:cubicBezTo>
                  <a:cubicBezTo>
                    <a:pt x="0" y="67"/>
                    <a:pt x="63" y="107"/>
                    <a:pt x="84" y="104"/>
                  </a:cubicBezTo>
                  <a:cubicBezTo>
                    <a:pt x="92" y="102"/>
                    <a:pt x="104" y="72"/>
                    <a:pt x="109" y="57"/>
                  </a:cubicBezTo>
                  <a:cubicBezTo>
                    <a:pt x="111" y="53"/>
                    <a:pt x="109" y="48"/>
                    <a:pt x="105" y="45"/>
                  </a:cubicBezTo>
                  <a:lnTo>
                    <a:pt x="28" y="2"/>
                  </a:lnTo>
                  <a:close/>
                </a:path>
              </a:pathLst>
            </a:custGeom>
            <a:solidFill>
              <a:srgbClr val="DDA885"/>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3" name="Freeform 407">
              <a:extLst>
                <a:ext uri="{FF2B5EF4-FFF2-40B4-BE49-F238E27FC236}">
                  <a16:creationId xmlns:a16="http://schemas.microsoft.com/office/drawing/2014/main" xmlns="" id="{C10A2D65-8997-4420-BB26-D9CD3D5F967A}"/>
                </a:ext>
              </a:extLst>
            </p:cNvPr>
            <p:cNvSpPr>
              <a:spLocks/>
            </p:cNvSpPr>
            <p:nvPr/>
          </p:nvSpPr>
          <p:spPr bwMode="auto">
            <a:xfrm>
              <a:off x="6094413" y="1201738"/>
              <a:ext cx="1069975" cy="758825"/>
            </a:xfrm>
            <a:custGeom>
              <a:avLst/>
              <a:gdLst>
                <a:gd name="T0" fmla="*/ 42 w 252"/>
                <a:gd name="T1" fmla="*/ 17 h 179"/>
                <a:gd name="T2" fmla="*/ 252 w 252"/>
                <a:gd name="T3" fmla="*/ 25 h 179"/>
                <a:gd name="T4" fmla="*/ 199 w 252"/>
                <a:gd name="T5" fmla="*/ 179 h 179"/>
                <a:gd name="T6" fmla="*/ 53 w 252"/>
                <a:gd name="T7" fmla="*/ 152 h 179"/>
                <a:gd name="T8" fmla="*/ 42 w 252"/>
                <a:gd name="T9" fmla="*/ 17 h 179"/>
              </a:gdLst>
              <a:ahLst/>
              <a:cxnLst>
                <a:cxn ang="0">
                  <a:pos x="T0" y="T1"/>
                </a:cxn>
                <a:cxn ang="0">
                  <a:pos x="T2" y="T3"/>
                </a:cxn>
                <a:cxn ang="0">
                  <a:pos x="T4" y="T5"/>
                </a:cxn>
                <a:cxn ang="0">
                  <a:pos x="T6" y="T7"/>
                </a:cxn>
                <a:cxn ang="0">
                  <a:pos x="T8" y="T9"/>
                </a:cxn>
              </a:cxnLst>
              <a:rect l="0" t="0" r="r" b="b"/>
              <a:pathLst>
                <a:path w="252" h="179">
                  <a:moveTo>
                    <a:pt x="42" y="17"/>
                  </a:moveTo>
                  <a:cubicBezTo>
                    <a:pt x="66" y="0"/>
                    <a:pt x="155" y="4"/>
                    <a:pt x="252" y="25"/>
                  </a:cubicBezTo>
                  <a:cubicBezTo>
                    <a:pt x="199" y="179"/>
                    <a:pt x="199" y="179"/>
                    <a:pt x="199" y="179"/>
                  </a:cubicBezTo>
                  <a:cubicBezTo>
                    <a:pt x="199" y="179"/>
                    <a:pt x="87" y="168"/>
                    <a:pt x="53" y="152"/>
                  </a:cubicBezTo>
                  <a:cubicBezTo>
                    <a:pt x="0" y="126"/>
                    <a:pt x="18" y="34"/>
                    <a:pt x="42" y="17"/>
                  </a:cubicBezTo>
                </a:path>
              </a:pathLst>
            </a:custGeom>
            <a:solidFill>
              <a:srgbClr val="E5153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4" name="Freeform 408">
              <a:extLst>
                <a:ext uri="{FF2B5EF4-FFF2-40B4-BE49-F238E27FC236}">
                  <a16:creationId xmlns:a16="http://schemas.microsoft.com/office/drawing/2014/main" xmlns="" id="{A36EE060-087B-4F36-AE1E-2A94FF608518}"/>
                </a:ext>
              </a:extLst>
            </p:cNvPr>
            <p:cNvSpPr>
              <a:spLocks/>
            </p:cNvSpPr>
            <p:nvPr/>
          </p:nvSpPr>
          <p:spPr bwMode="auto">
            <a:xfrm>
              <a:off x="6203950" y="1724025"/>
              <a:ext cx="795338" cy="236538"/>
            </a:xfrm>
            <a:custGeom>
              <a:avLst/>
              <a:gdLst>
                <a:gd name="T0" fmla="*/ 0 w 187"/>
                <a:gd name="T1" fmla="*/ 0 h 56"/>
                <a:gd name="T2" fmla="*/ 27 w 187"/>
                <a:gd name="T3" fmla="*/ 29 h 56"/>
                <a:gd name="T4" fmla="*/ 173 w 187"/>
                <a:gd name="T5" fmla="*/ 56 h 56"/>
                <a:gd name="T6" fmla="*/ 187 w 187"/>
                <a:gd name="T7" fmla="*/ 15 h 56"/>
                <a:gd name="T8" fmla="*/ 0 w 187"/>
                <a:gd name="T9" fmla="*/ 0 h 56"/>
              </a:gdLst>
              <a:ahLst/>
              <a:cxnLst>
                <a:cxn ang="0">
                  <a:pos x="T0" y="T1"/>
                </a:cxn>
                <a:cxn ang="0">
                  <a:pos x="T2" y="T3"/>
                </a:cxn>
                <a:cxn ang="0">
                  <a:pos x="T4" y="T5"/>
                </a:cxn>
                <a:cxn ang="0">
                  <a:pos x="T6" y="T7"/>
                </a:cxn>
                <a:cxn ang="0">
                  <a:pos x="T8" y="T9"/>
                </a:cxn>
              </a:cxnLst>
              <a:rect l="0" t="0" r="r" b="b"/>
              <a:pathLst>
                <a:path w="187" h="56">
                  <a:moveTo>
                    <a:pt x="0" y="0"/>
                  </a:moveTo>
                  <a:cubicBezTo>
                    <a:pt x="5" y="12"/>
                    <a:pt x="14" y="22"/>
                    <a:pt x="27" y="29"/>
                  </a:cubicBezTo>
                  <a:cubicBezTo>
                    <a:pt x="61" y="45"/>
                    <a:pt x="173" y="56"/>
                    <a:pt x="173" y="56"/>
                  </a:cubicBezTo>
                  <a:cubicBezTo>
                    <a:pt x="187" y="15"/>
                    <a:pt x="187" y="15"/>
                    <a:pt x="187" y="15"/>
                  </a:cubicBezTo>
                  <a:cubicBezTo>
                    <a:pt x="125" y="23"/>
                    <a:pt x="61" y="19"/>
                    <a:pt x="0" y="0"/>
                  </a:cubicBezTo>
                  <a:close/>
                </a:path>
              </a:pathLst>
            </a:custGeom>
            <a:solidFill>
              <a:srgbClr val="9B212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5" name="Freeform 409">
              <a:extLst>
                <a:ext uri="{FF2B5EF4-FFF2-40B4-BE49-F238E27FC236}">
                  <a16:creationId xmlns:a16="http://schemas.microsoft.com/office/drawing/2014/main" xmlns="" id="{4C3B1006-5D68-423E-9E72-735E2BAEC085}"/>
                </a:ext>
              </a:extLst>
            </p:cNvPr>
            <p:cNvSpPr>
              <a:spLocks/>
            </p:cNvSpPr>
            <p:nvPr/>
          </p:nvSpPr>
          <p:spPr bwMode="auto">
            <a:xfrm>
              <a:off x="6735763" y="1222375"/>
              <a:ext cx="709613" cy="785813"/>
            </a:xfrm>
            <a:custGeom>
              <a:avLst/>
              <a:gdLst>
                <a:gd name="T0" fmla="*/ 60 w 167"/>
                <a:gd name="T1" fmla="*/ 107 h 185"/>
                <a:gd name="T2" fmla="*/ 74 w 167"/>
                <a:gd name="T3" fmla="*/ 75 h 185"/>
                <a:gd name="T4" fmla="*/ 98 w 167"/>
                <a:gd name="T5" fmla="*/ 121 h 185"/>
                <a:gd name="T6" fmla="*/ 53 w 167"/>
                <a:gd name="T7" fmla="*/ 137 h 185"/>
                <a:gd name="T8" fmla="*/ 39 w 167"/>
                <a:gd name="T9" fmla="*/ 75 h 185"/>
                <a:gd name="T10" fmla="*/ 101 w 167"/>
                <a:gd name="T11" fmla="*/ 43 h 185"/>
                <a:gd name="T12" fmla="*/ 125 w 167"/>
                <a:gd name="T13" fmla="*/ 123 h 185"/>
                <a:gd name="T14" fmla="*/ 39 w 167"/>
                <a:gd name="T15" fmla="*/ 172 h 185"/>
                <a:gd name="T16" fmla="*/ 11 w 167"/>
                <a:gd name="T17" fmla="*/ 73 h 185"/>
                <a:gd name="T18" fmla="*/ 111 w 167"/>
                <a:gd name="T19" fmla="*/ 23 h 185"/>
                <a:gd name="T20" fmla="*/ 137 w 167"/>
                <a:gd name="T21" fmla="*/ 157 h 185"/>
                <a:gd name="T22" fmla="*/ 97 w 167"/>
                <a:gd name="T23" fmla="*/ 16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85">
                  <a:moveTo>
                    <a:pt x="60" y="107"/>
                  </a:moveTo>
                  <a:cubicBezTo>
                    <a:pt x="59" y="109"/>
                    <a:pt x="53" y="78"/>
                    <a:pt x="74" y="75"/>
                  </a:cubicBezTo>
                  <a:cubicBezTo>
                    <a:pt x="95" y="71"/>
                    <a:pt x="104" y="100"/>
                    <a:pt x="98" y="121"/>
                  </a:cubicBezTo>
                  <a:cubicBezTo>
                    <a:pt x="91" y="142"/>
                    <a:pt x="67" y="145"/>
                    <a:pt x="53" y="137"/>
                  </a:cubicBezTo>
                  <a:cubicBezTo>
                    <a:pt x="38" y="129"/>
                    <a:pt x="26" y="105"/>
                    <a:pt x="39" y="75"/>
                  </a:cubicBezTo>
                  <a:cubicBezTo>
                    <a:pt x="52" y="45"/>
                    <a:pt x="81" y="34"/>
                    <a:pt x="101" y="43"/>
                  </a:cubicBezTo>
                  <a:cubicBezTo>
                    <a:pt x="121" y="52"/>
                    <a:pt x="137" y="86"/>
                    <a:pt x="125" y="123"/>
                  </a:cubicBezTo>
                  <a:cubicBezTo>
                    <a:pt x="113" y="159"/>
                    <a:pt x="77" y="184"/>
                    <a:pt x="39" y="172"/>
                  </a:cubicBezTo>
                  <a:cubicBezTo>
                    <a:pt x="0" y="159"/>
                    <a:pt x="2" y="98"/>
                    <a:pt x="11" y="73"/>
                  </a:cubicBezTo>
                  <a:cubicBezTo>
                    <a:pt x="20" y="48"/>
                    <a:pt x="54" y="0"/>
                    <a:pt x="111" y="23"/>
                  </a:cubicBezTo>
                  <a:cubicBezTo>
                    <a:pt x="167" y="46"/>
                    <a:pt x="165" y="128"/>
                    <a:pt x="137" y="157"/>
                  </a:cubicBezTo>
                  <a:cubicBezTo>
                    <a:pt x="109" y="185"/>
                    <a:pt x="97" y="162"/>
                    <a:pt x="97" y="162"/>
                  </a:cubicBezTo>
                </a:path>
              </a:pathLst>
            </a:custGeom>
            <a:solidFill>
              <a:srgbClr val="FF1A5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6" name="Freeform 410">
              <a:extLst>
                <a:ext uri="{FF2B5EF4-FFF2-40B4-BE49-F238E27FC236}">
                  <a16:creationId xmlns:a16="http://schemas.microsoft.com/office/drawing/2014/main" xmlns="" id="{27B10B17-8E74-4408-953A-E451604A267E}"/>
                </a:ext>
              </a:extLst>
            </p:cNvPr>
            <p:cNvSpPr>
              <a:spLocks/>
            </p:cNvSpPr>
            <p:nvPr/>
          </p:nvSpPr>
          <p:spPr bwMode="auto">
            <a:xfrm>
              <a:off x="6637338" y="1141413"/>
              <a:ext cx="774700" cy="912813"/>
            </a:xfrm>
            <a:custGeom>
              <a:avLst/>
              <a:gdLst>
                <a:gd name="T0" fmla="*/ 84 w 182"/>
                <a:gd name="T1" fmla="*/ 126 h 215"/>
                <a:gd name="T2" fmla="*/ 81 w 182"/>
                <a:gd name="T3" fmla="*/ 126 h 215"/>
                <a:gd name="T4" fmla="*/ 80 w 182"/>
                <a:gd name="T5" fmla="*/ 124 h 215"/>
                <a:gd name="T6" fmla="*/ 85 w 182"/>
                <a:gd name="T7" fmla="*/ 98 h 215"/>
                <a:gd name="T8" fmla="*/ 124 w 182"/>
                <a:gd name="T9" fmla="*/ 118 h 215"/>
                <a:gd name="T10" fmla="*/ 102 w 182"/>
                <a:gd name="T11" fmla="*/ 161 h 215"/>
                <a:gd name="T12" fmla="*/ 58 w 182"/>
                <a:gd name="T13" fmla="*/ 140 h 215"/>
                <a:gd name="T14" fmla="*/ 143 w 182"/>
                <a:gd name="T15" fmla="*/ 75 h 215"/>
                <a:gd name="T16" fmla="*/ 62 w 182"/>
                <a:gd name="T17" fmla="*/ 194 h 215"/>
                <a:gd name="T18" fmla="*/ 30 w 182"/>
                <a:gd name="T19" fmla="*/ 94 h 215"/>
                <a:gd name="T20" fmla="*/ 115 w 182"/>
                <a:gd name="T21" fmla="*/ 34 h 215"/>
                <a:gd name="T22" fmla="*/ 181 w 182"/>
                <a:gd name="T23" fmla="*/ 121 h 215"/>
                <a:gd name="T24" fmla="*/ 167 w 182"/>
                <a:gd name="T25" fmla="*/ 170 h 215"/>
                <a:gd name="T26" fmla="*/ 119 w 182"/>
                <a:gd name="T27" fmla="*/ 182 h 215"/>
                <a:gd name="T28" fmla="*/ 132 w 182"/>
                <a:gd name="T29" fmla="*/ 188 h 215"/>
                <a:gd name="T30" fmla="*/ 151 w 182"/>
                <a:gd name="T31" fmla="*/ 182 h 215"/>
                <a:gd name="T32" fmla="*/ 173 w 182"/>
                <a:gd name="T33" fmla="*/ 146 h 215"/>
                <a:gd name="T34" fmla="*/ 147 w 182"/>
                <a:gd name="T35" fmla="*/ 52 h 215"/>
                <a:gd name="T36" fmla="*/ 42 w 182"/>
                <a:gd name="T37" fmla="*/ 172 h 215"/>
                <a:gd name="T38" fmla="*/ 132 w 182"/>
                <a:gd name="T39" fmla="*/ 166 h 215"/>
                <a:gd name="T40" fmla="*/ 145 w 182"/>
                <a:gd name="T41" fmla="*/ 93 h 215"/>
                <a:gd name="T42" fmla="*/ 86 w 182"/>
                <a:gd name="T43" fmla="*/ 69 h 215"/>
                <a:gd name="T44" fmla="*/ 60 w 182"/>
                <a:gd name="T45" fmla="*/ 110 h 215"/>
                <a:gd name="T46" fmla="*/ 76 w 182"/>
                <a:gd name="T47" fmla="*/ 153 h 215"/>
                <a:gd name="T48" fmla="*/ 119 w 182"/>
                <a:gd name="T49" fmla="*/ 138 h 215"/>
                <a:gd name="T50" fmla="*/ 101 w 182"/>
                <a:gd name="T51" fmla="*/ 95 h 215"/>
                <a:gd name="T52" fmla="*/ 84 w 182"/>
                <a:gd name="T53" fmla="*/ 125 h 215"/>
                <a:gd name="T54" fmla="*/ 81 w 182"/>
                <a:gd name="T55" fmla="*/ 125 h 215"/>
                <a:gd name="T56" fmla="*/ 84 w 182"/>
                <a:gd name="T57" fmla="*/ 1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2" h="215">
                  <a:moveTo>
                    <a:pt x="84" y="126"/>
                  </a:moveTo>
                  <a:cubicBezTo>
                    <a:pt x="85" y="127"/>
                    <a:pt x="82" y="127"/>
                    <a:pt x="81" y="126"/>
                  </a:cubicBezTo>
                  <a:cubicBezTo>
                    <a:pt x="81" y="126"/>
                    <a:pt x="81" y="124"/>
                    <a:pt x="80" y="124"/>
                  </a:cubicBezTo>
                  <a:cubicBezTo>
                    <a:pt x="77" y="117"/>
                    <a:pt x="81" y="104"/>
                    <a:pt x="85" y="98"/>
                  </a:cubicBezTo>
                  <a:cubicBezTo>
                    <a:pt x="101" y="80"/>
                    <a:pt x="121" y="101"/>
                    <a:pt x="124" y="118"/>
                  </a:cubicBezTo>
                  <a:cubicBezTo>
                    <a:pt x="127" y="136"/>
                    <a:pt x="121" y="155"/>
                    <a:pt x="102" y="161"/>
                  </a:cubicBezTo>
                  <a:cubicBezTo>
                    <a:pt x="84" y="167"/>
                    <a:pt x="66" y="157"/>
                    <a:pt x="58" y="140"/>
                  </a:cubicBezTo>
                  <a:cubicBezTo>
                    <a:pt x="36" y="91"/>
                    <a:pt x="105" y="21"/>
                    <a:pt x="143" y="75"/>
                  </a:cubicBezTo>
                  <a:cubicBezTo>
                    <a:pt x="180" y="129"/>
                    <a:pt x="128" y="215"/>
                    <a:pt x="62" y="194"/>
                  </a:cubicBezTo>
                  <a:cubicBezTo>
                    <a:pt x="23" y="182"/>
                    <a:pt x="19" y="127"/>
                    <a:pt x="30" y="94"/>
                  </a:cubicBezTo>
                  <a:cubicBezTo>
                    <a:pt x="42" y="58"/>
                    <a:pt x="76" y="28"/>
                    <a:pt x="115" y="34"/>
                  </a:cubicBezTo>
                  <a:cubicBezTo>
                    <a:pt x="158" y="40"/>
                    <a:pt x="182" y="79"/>
                    <a:pt x="181" y="121"/>
                  </a:cubicBezTo>
                  <a:cubicBezTo>
                    <a:pt x="181" y="138"/>
                    <a:pt x="177" y="156"/>
                    <a:pt x="167" y="170"/>
                  </a:cubicBezTo>
                  <a:cubicBezTo>
                    <a:pt x="157" y="184"/>
                    <a:pt x="131" y="204"/>
                    <a:pt x="119" y="182"/>
                  </a:cubicBezTo>
                  <a:cubicBezTo>
                    <a:pt x="122" y="179"/>
                    <a:pt x="127" y="188"/>
                    <a:pt x="132" y="188"/>
                  </a:cubicBezTo>
                  <a:cubicBezTo>
                    <a:pt x="139" y="190"/>
                    <a:pt x="145" y="186"/>
                    <a:pt x="151" y="182"/>
                  </a:cubicBezTo>
                  <a:cubicBezTo>
                    <a:pt x="162" y="173"/>
                    <a:pt x="169" y="160"/>
                    <a:pt x="173" y="146"/>
                  </a:cubicBezTo>
                  <a:cubicBezTo>
                    <a:pt x="182" y="114"/>
                    <a:pt x="175" y="73"/>
                    <a:pt x="147" y="52"/>
                  </a:cubicBezTo>
                  <a:cubicBezTo>
                    <a:pt x="75" y="0"/>
                    <a:pt x="0" y="108"/>
                    <a:pt x="42" y="172"/>
                  </a:cubicBezTo>
                  <a:cubicBezTo>
                    <a:pt x="63" y="204"/>
                    <a:pt x="111" y="191"/>
                    <a:pt x="132" y="166"/>
                  </a:cubicBezTo>
                  <a:cubicBezTo>
                    <a:pt x="148" y="146"/>
                    <a:pt x="154" y="117"/>
                    <a:pt x="145" y="93"/>
                  </a:cubicBezTo>
                  <a:cubicBezTo>
                    <a:pt x="136" y="68"/>
                    <a:pt x="111" y="54"/>
                    <a:pt x="86" y="69"/>
                  </a:cubicBezTo>
                  <a:cubicBezTo>
                    <a:pt x="72" y="78"/>
                    <a:pt x="63" y="94"/>
                    <a:pt x="60" y="110"/>
                  </a:cubicBezTo>
                  <a:cubicBezTo>
                    <a:pt x="58" y="126"/>
                    <a:pt x="62" y="144"/>
                    <a:pt x="76" y="153"/>
                  </a:cubicBezTo>
                  <a:cubicBezTo>
                    <a:pt x="92" y="163"/>
                    <a:pt x="114" y="156"/>
                    <a:pt x="119" y="138"/>
                  </a:cubicBezTo>
                  <a:cubicBezTo>
                    <a:pt x="123" y="124"/>
                    <a:pt x="120" y="97"/>
                    <a:pt x="101" y="95"/>
                  </a:cubicBezTo>
                  <a:cubicBezTo>
                    <a:pt x="86" y="94"/>
                    <a:pt x="79" y="113"/>
                    <a:pt x="84" y="125"/>
                  </a:cubicBezTo>
                  <a:cubicBezTo>
                    <a:pt x="83" y="124"/>
                    <a:pt x="81" y="125"/>
                    <a:pt x="81" y="125"/>
                  </a:cubicBezTo>
                  <a:cubicBezTo>
                    <a:pt x="82" y="126"/>
                    <a:pt x="83" y="126"/>
                    <a:pt x="84" y="126"/>
                  </a:cubicBezTo>
                  <a:close/>
                </a:path>
              </a:pathLst>
            </a:custGeom>
            <a:solidFill>
              <a:srgbClr val="E5153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7" name="Freeform 411">
              <a:extLst>
                <a:ext uri="{FF2B5EF4-FFF2-40B4-BE49-F238E27FC236}">
                  <a16:creationId xmlns:a16="http://schemas.microsoft.com/office/drawing/2014/main" xmlns="" id="{A177806C-3DBA-40B0-8240-E81851FF6236}"/>
                </a:ext>
              </a:extLst>
            </p:cNvPr>
            <p:cNvSpPr>
              <a:spLocks/>
            </p:cNvSpPr>
            <p:nvPr/>
          </p:nvSpPr>
          <p:spPr bwMode="auto">
            <a:xfrm>
              <a:off x="5783263" y="1790700"/>
              <a:ext cx="919163" cy="1922463"/>
            </a:xfrm>
            <a:custGeom>
              <a:avLst/>
              <a:gdLst>
                <a:gd name="T0" fmla="*/ 108 w 216"/>
                <a:gd name="T1" fmla="*/ 17 h 453"/>
                <a:gd name="T2" fmla="*/ 26 w 216"/>
                <a:gd name="T3" fmla="*/ 128 h 453"/>
                <a:gd name="T4" fmla="*/ 1 w 216"/>
                <a:gd name="T5" fmla="*/ 435 h 453"/>
                <a:gd name="T6" fmla="*/ 31 w 216"/>
                <a:gd name="T7" fmla="*/ 444 h 453"/>
                <a:gd name="T8" fmla="*/ 185 w 216"/>
                <a:gd name="T9" fmla="*/ 404 h 453"/>
                <a:gd name="T10" fmla="*/ 158 w 216"/>
                <a:gd name="T11" fmla="*/ 254 h 453"/>
                <a:gd name="T12" fmla="*/ 197 w 216"/>
                <a:gd name="T13" fmla="*/ 51 h 453"/>
                <a:gd name="T14" fmla="*/ 108 w 216"/>
                <a:gd name="T15" fmla="*/ 17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453">
                  <a:moveTo>
                    <a:pt x="108" y="17"/>
                  </a:moveTo>
                  <a:cubicBezTo>
                    <a:pt x="108" y="17"/>
                    <a:pt x="59" y="44"/>
                    <a:pt x="26" y="128"/>
                  </a:cubicBezTo>
                  <a:cubicBezTo>
                    <a:pt x="26" y="128"/>
                    <a:pt x="0" y="266"/>
                    <a:pt x="1" y="435"/>
                  </a:cubicBezTo>
                  <a:cubicBezTo>
                    <a:pt x="1" y="435"/>
                    <a:pt x="5" y="439"/>
                    <a:pt x="31" y="444"/>
                  </a:cubicBezTo>
                  <a:cubicBezTo>
                    <a:pt x="70" y="453"/>
                    <a:pt x="151" y="425"/>
                    <a:pt x="185" y="404"/>
                  </a:cubicBezTo>
                  <a:cubicBezTo>
                    <a:pt x="185" y="404"/>
                    <a:pt x="183" y="327"/>
                    <a:pt x="158" y="254"/>
                  </a:cubicBezTo>
                  <a:cubicBezTo>
                    <a:pt x="151" y="235"/>
                    <a:pt x="216" y="88"/>
                    <a:pt x="197" y="51"/>
                  </a:cubicBezTo>
                  <a:cubicBezTo>
                    <a:pt x="178" y="15"/>
                    <a:pt x="135" y="0"/>
                    <a:pt x="108" y="17"/>
                  </a:cubicBezTo>
                </a:path>
              </a:pathLst>
            </a:custGeom>
            <a:solidFill>
              <a:srgbClr val="98D4D8"/>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8" name="Freeform 412">
              <a:extLst>
                <a:ext uri="{FF2B5EF4-FFF2-40B4-BE49-F238E27FC236}">
                  <a16:creationId xmlns:a16="http://schemas.microsoft.com/office/drawing/2014/main" xmlns="" id="{84067D99-CF32-4DA9-B003-F9A3CB94BFCF}"/>
                </a:ext>
              </a:extLst>
            </p:cNvPr>
            <p:cNvSpPr>
              <a:spLocks/>
            </p:cNvSpPr>
            <p:nvPr/>
          </p:nvSpPr>
          <p:spPr bwMode="auto">
            <a:xfrm>
              <a:off x="5805488" y="1790700"/>
              <a:ext cx="874713" cy="1371600"/>
            </a:xfrm>
            <a:custGeom>
              <a:avLst/>
              <a:gdLst>
                <a:gd name="T0" fmla="*/ 88 w 206"/>
                <a:gd name="T1" fmla="*/ 305 h 323"/>
                <a:gd name="T2" fmla="*/ 116 w 206"/>
                <a:gd name="T3" fmla="*/ 192 h 323"/>
                <a:gd name="T4" fmla="*/ 159 w 206"/>
                <a:gd name="T5" fmla="*/ 218 h 323"/>
                <a:gd name="T6" fmla="*/ 192 w 206"/>
                <a:gd name="T7" fmla="*/ 51 h 323"/>
                <a:gd name="T8" fmla="*/ 103 w 206"/>
                <a:gd name="T9" fmla="*/ 17 h 323"/>
                <a:gd name="T10" fmla="*/ 21 w 206"/>
                <a:gd name="T11" fmla="*/ 128 h 323"/>
                <a:gd name="T12" fmla="*/ 0 w 206"/>
                <a:gd name="T13" fmla="*/ 320 h 323"/>
                <a:gd name="T14" fmla="*/ 88 w 206"/>
                <a:gd name="T15" fmla="*/ 305 h 3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23">
                  <a:moveTo>
                    <a:pt x="88" y="305"/>
                  </a:moveTo>
                  <a:cubicBezTo>
                    <a:pt x="107" y="277"/>
                    <a:pt x="98" y="230"/>
                    <a:pt x="116" y="192"/>
                  </a:cubicBezTo>
                  <a:cubicBezTo>
                    <a:pt x="129" y="208"/>
                    <a:pt x="144" y="215"/>
                    <a:pt x="159" y="218"/>
                  </a:cubicBezTo>
                  <a:cubicBezTo>
                    <a:pt x="174" y="166"/>
                    <a:pt x="206" y="78"/>
                    <a:pt x="192" y="51"/>
                  </a:cubicBezTo>
                  <a:cubicBezTo>
                    <a:pt x="173" y="15"/>
                    <a:pt x="130" y="0"/>
                    <a:pt x="103" y="17"/>
                  </a:cubicBezTo>
                  <a:cubicBezTo>
                    <a:pt x="103" y="17"/>
                    <a:pt x="54" y="44"/>
                    <a:pt x="21" y="128"/>
                  </a:cubicBezTo>
                  <a:cubicBezTo>
                    <a:pt x="21" y="128"/>
                    <a:pt x="6" y="207"/>
                    <a:pt x="0" y="320"/>
                  </a:cubicBezTo>
                  <a:cubicBezTo>
                    <a:pt x="31" y="323"/>
                    <a:pt x="71" y="322"/>
                    <a:pt x="88" y="305"/>
                  </a:cubicBezTo>
                </a:path>
              </a:pathLst>
            </a:custGeom>
            <a:solidFill>
              <a:srgbClr val="74B6B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79" name="Freeform 413">
              <a:extLst>
                <a:ext uri="{FF2B5EF4-FFF2-40B4-BE49-F238E27FC236}">
                  <a16:creationId xmlns:a16="http://schemas.microsoft.com/office/drawing/2014/main" xmlns="" id="{9496B9AC-D251-4734-83BA-B5FED5980AD9}"/>
                </a:ext>
              </a:extLst>
            </p:cNvPr>
            <p:cNvSpPr>
              <a:spLocks/>
            </p:cNvSpPr>
            <p:nvPr/>
          </p:nvSpPr>
          <p:spPr bwMode="auto">
            <a:xfrm>
              <a:off x="5767388" y="1841500"/>
              <a:ext cx="381000" cy="806450"/>
            </a:xfrm>
            <a:custGeom>
              <a:avLst/>
              <a:gdLst>
                <a:gd name="T0" fmla="*/ 83 w 90"/>
                <a:gd name="T1" fmla="*/ 0 h 190"/>
                <a:gd name="T2" fmla="*/ 0 w 90"/>
                <a:gd name="T3" fmla="*/ 189 h 190"/>
                <a:gd name="T4" fmla="*/ 10 w 90"/>
                <a:gd name="T5" fmla="*/ 190 h 190"/>
                <a:gd name="T6" fmla="*/ 90 w 90"/>
                <a:gd name="T7" fmla="*/ 23 h 190"/>
                <a:gd name="T8" fmla="*/ 83 w 90"/>
                <a:gd name="T9" fmla="*/ 0 h 190"/>
              </a:gdLst>
              <a:ahLst/>
              <a:cxnLst>
                <a:cxn ang="0">
                  <a:pos x="T0" y="T1"/>
                </a:cxn>
                <a:cxn ang="0">
                  <a:pos x="T2" y="T3"/>
                </a:cxn>
                <a:cxn ang="0">
                  <a:pos x="T4" y="T5"/>
                </a:cxn>
                <a:cxn ang="0">
                  <a:pos x="T6" y="T7"/>
                </a:cxn>
                <a:cxn ang="0">
                  <a:pos x="T8" y="T9"/>
                </a:cxn>
              </a:cxnLst>
              <a:rect l="0" t="0" r="r" b="b"/>
              <a:pathLst>
                <a:path w="90" h="190">
                  <a:moveTo>
                    <a:pt x="83" y="0"/>
                  </a:moveTo>
                  <a:cubicBezTo>
                    <a:pt x="83" y="0"/>
                    <a:pt x="15" y="105"/>
                    <a:pt x="0" y="189"/>
                  </a:cubicBezTo>
                  <a:cubicBezTo>
                    <a:pt x="10" y="190"/>
                    <a:pt x="10" y="190"/>
                    <a:pt x="10" y="190"/>
                  </a:cubicBezTo>
                  <a:cubicBezTo>
                    <a:pt x="8" y="190"/>
                    <a:pt x="55" y="72"/>
                    <a:pt x="90" y="23"/>
                  </a:cubicBezTo>
                  <a:lnTo>
                    <a:pt x="83" y="0"/>
                  </a:lnTo>
                  <a:close/>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0" name="Freeform 414">
              <a:extLst>
                <a:ext uri="{FF2B5EF4-FFF2-40B4-BE49-F238E27FC236}">
                  <a16:creationId xmlns:a16="http://schemas.microsoft.com/office/drawing/2014/main" xmlns="" id="{05D37645-E1B1-4B6D-B7EC-A9D5684C329C}"/>
                </a:ext>
              </a:extLst>
            </p:cNvPr>
            <p:cNvSpPr>
              <a:spLocks/>
            </p:cNvSpPr>
            <p:nvPr/>
          </p:nvSpPr>
          <p:spPr bwMode="auto">
            <a:xfrm>
              <a:off x="5907088" y="1757363"/>
              <a:ext cx="492125" cy="941388"/>
            </a:xfrm>
            <a:custGeom>
              <a:avLst/>
              <a:gdLst>
                <a:gd name="T0" fmla="*/ 0 w 310"/>
                <a:gd name="T1" fmla="*/ 569 h 593"/>
                <a:gd name="T2" fmla="*/ 289 w 310"/>
                <a:gd name="T3" fmla="*/ 0 h 593"/>
                <a:gd name="T4" fmla="*/ 310 w 310"/>
                <a:gd name="T5" fmla="*/ 45 h 593"/>
                <a:gd name="T6" fmla="*/ 35 w 310"/>
                <a:gd name="T7" fmla="*/ 593 h 593"/>
                <a:gd name="T8" fmla="*/ 0 w 310"/>
                <a:gd name="T9" fmla="*/ 569 h 593"/>
              </a:gdLst>
              <a:ahLst/>
              <a:cxnLst>
                <a:cxn ang="0">
                  <a:pos x="T0" y="T1"/>
                </a:cxn>
                <a:cxn ang="0">
                  <a:pos x="T2" y="T3"/>
                </a:cxn>
                <a:cxn ang="0">
                  <a:pos x="T4" y="T5"/>
                </a:cxn>
                <a:cxn ang="0">
                  <a:pos x="T6" y="T7"/>
                </a:cxn>
                <a:cxn ang="0">
                  <a:pos x="T8" y="T9"/>
                </a:cxn>
              </a:cxnLst>
              <a:rect l="0" t="0" r="r" b="b"/>
              <a:pathLst>
                <a:path w="310" h="593">
                  <a:moveTo>
                    <a:pt x="0" y="569"/>
                  </a:moveTo>
                  <a:lnTo>
                    <a:pt x="289" y="0"/>
                  </a:lnTo>
                  <a:lnTo>
                    <a:pt x="310" y="45"/>
                  </a:lnTo>
                  <a:lnTo>
                    <a:pt x="35" y="593"/>
                  </a:lnTo>
                  <a:lnTo>
                    <a:pt x="0" y="569"/>
                  </a:lnTo>
                  <a:close/>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1" name="Freeform 415">
              <a:extLst>
                <a:ext uri="{FF2B5EF4-FFF2-40B4-BE49-F238E27FC236}">
                  <a16:creationId xmlns:a16="http://schemas.microsoft.com/office/drawing/2014/main" xmlns="" id="{E0AECBF9-A8F9-48DE-A1C7-4F37E0E270CA}"/>
                </a:ext>
              </a:extLst>
            </p:cNvPr>
            <p:cNvSpPr>
              <a:spLocks/>
            </p:cNvSpPr>
            <p:nvPr/>
          </p:nvSpPr>
          <p:spPr bwMode="auto">
            <a:xfrm>
              <a:off x="5924550" y="2368550"/>
              <a:ext cx="696913" cy="915988"/>
            </a:xfrm>
            <a:custGeom>
              <a:avLst/>
              <a:gdLst>
                <a:gd name="T0" fmla="*/ 0 w 164"/>
                <a:gd name="T1" fmla="*/ 0 h 216"/>
                <a:gd name="T2" fmla="*/ 156 w 164"/>
                <a:gd name="T3" fmla="*/ 216 h 216"/>
                <a:gd name="T4" fmla="*/ 164 w 164"/>
                <a:gd name="T5" fmla="*/ 198 h 216"/>
                <a:gd name="T6" fmla="*/ 22 w 164"/>
                <a:gd name="T7" fmla="*/ 2 h 216"/>
                <a:gd name="T8" fmla="*/ 0 w 164"/>
                <a:gd name="T9" fmla="*/ 0 h 216"/>
              </a:gdLst>
              <a:ahLst/>
              <a:cxnLst>
                <a:cxn ang="0">
                  <a:pos x="T0" y="T1"/>
                </a:cxn>
                <a:cxn ang="0">
                  <a:pos x="T2" y="T3"/>
                </a:cxn>
                <a:cxn ang="0">
                  <a:pos x="T4" y="T5"/>
                </a:cxn>
                <a:cxn ang="0">
                  <a:pos x="T6" y="T7"/>
                </a:cxn>
                <a:cxn ang="0">
                  <a:pos x="T8" y="T9"/>
                </a:cxn>
              </a:cxnLst>
              <a:rect l="0" t="0" r="r" b="b"/>
              <a:pathLst>
                <a:path w="164" h="216">
                  <a:moveTo>
                    <a:pt x="0" y="0"/>
                  </a:moveTo>
                  <a:cubicBezTo>
                    <a:pt x="0" y="0"/>
                    <a:pt x="13" y="159"/>
                    <a:pt x="156" y="216"/>
                  </a:cubicBezTo>
                  <a:cubicBezTo>
                    <a:pt x="164" y="198"/>
                    <a:pt x="164" y="198"/>
                    <a:pt x="164" y="198"/>
                  </a:cubicBezTo>
                  <a:cubicBezTo>
                    <a:pt x="164" y="198"/>
                    <a:pt x="57" y="119"/>
                    <a:pt x="22" y="2"/>
                  </a:cubicBezTo>
                  <a:cubicBezTo>
                    <a:pt x="0" y="0"/>
                    <a:pt x="0" y="0"/>
                    <a:pt x="0" y="0"/>
                  </a:cubicBezTo>
                </a:path>
              </a:pathLst>
            </a:custGeom>
            <a:solidFill>
              <a:srgbClr val="9B212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2" name="Freeform 416">
              <a:extLst>
                <a:ext uri="{FF2B5EF4-FFF2-40B4-BE49-F238E27FC236}">
                  <a16:creationId xmlns:a16="http://schemas.microsoft.com/office/drawing/2014/main" xmlns="" id="{D6656C76-1987-49A3-9CF5-488072FC1225}"/>
                </a:ext>
              </a:extLst>
            </p:cNvPr>
            <p:cNvSpPr>
              <a:spLocks/>
            </p:cNvSpPr>
            <p:nvPr/>
          </p:nvSpPr>
          <p:spPr bwMode="auto">
            <a:xfrm>
              <a:off x="6094413" y="1638300"/>
              <a:ext cx="292100" cy="433388"/>
            </a:xfrm>
            <a:custGeom>
              <a:avLst/>
              <a:gdLst>
                <a:gd name="T0" fmla="*/ 0 w 69"/>
                <a:gd name="T1" fmla="*/ 38 h 102"/>
                <a:gd name="T2" fmla="*/ 14 w 69"/>
                <a:gd name="T3" fmla="*/ 82 h 102"/>
                <a:gd name="T4" fmla="*/ 69 w 69"/>
                <a:gd name="T5" fmla="*/ 60 h 102"/>
                <a:gd name="T6" fmla="*/ 58 w 69"/>
                <a:gd name="T7" fmla="*/ 0 h 102"/>
                <a:gd name="T8" fmla="*/ 0 w 69"/>
                <a:gd name="T9" fmla="*/ 38 h 102"/>
              </a:gdLst>
              <a:ahLst/>
              <a:cxnLst>
                <a:cxn ang="0">
                  <a:pos x="T0" y="T1"/>
                </a:cxn>
                <a:cxn ang="0">
                  <a:pos x="T2" y="T3"/>
                </a:cxn>
                <a:cxn ang="0">
                  <a:pos x="T4" y="T5"/>
                </a:cxn>
                <a:cxn ang="0">
                  <a:pos x="T6" y="T7"/>
                </a:cxn>
                <a:cxn ang="0">
                  <a:pos x="T8" y="T9"/>
                </a:cxn>
              </a:cxnLst>
              <a:rect l="0" t="0" r="r" b="b"/>
              <a:pathLst>
                <a:path w="69" h="102">
                  <a:moveTo>
                    <a:pt x="0" y="38"/>
                  </a:moveTo>
                  <a:cubicBezTo>
                    <a:pt x="0" y="38"/>
                    <a:pt x="14" y="61"/>
                    <a:pt x="14" y="82"/>
                  </a:cubicBezTo>
                  <a:cubicBezTo>
                    <a:pt x="14" y="102"/>
                    <a:pt x="57" y="79"/>
                    <a:pt x="69" y="60"/>
                  </a:cubicBezTo>
                  <a:cubicBezTo>
                    <a:pt x="58" y="0"/>
                    <a:pt x="58" y="0"/>
                    <a:pt x="58" y="0"/>
                  </a:cubicBezTo>
                  <a:lnTo>
                    <a:pt x="0" y="38"/>
                  </a:lnTo>
                  <a:close/>
                </a:path>
              </a:pathLst>
            </a:custGeom>
            <a:solidFill>
              <a:srgbClr val="FFC7A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3" name="Freeform 417">
              <a:extLst>
                <a:ext uri="{FF2B5EF4-FFF2-40B4-BE49-F238E27FC236}">
                  <a16:creationId xmlns:a16="http://schemas.microsoft.com/office/drawing/2014/main" xmlns="" id="{ECD120A0-D7FD-4D48-81DF-4A72D39385A4}"/>
                </a:ext>
              </a:extLst>
            </p:cNvPr>
            <p:cNvSpPr>
              <a:spLocks/>
            </p:cNvSpPr>
            <p:nvPr/>
          </p:nvSpPr>
          <p:spPr bwMode="auto">
            <a:xfrm>
              <a:off x="6094413" y="1638300"/>
              <a:ext cx="254000" cy="254000"/>
            </a:xfrm>
            <a:custGeom>
              <a:avLst/>
              <a:gdLst>
                <a:gd name="T0" fmla="*/ 60 w 60"/>
                <a:gd name="T1" fmla="*/ 10 h 60"/>
                <a:gd name="T2" fmla="*/ 58 w 60"/>
                <a:gd name="T3" fmla="*/ 0 h 60"/>
                <a:gd name="T4" fmla="*/ 0 w 60"/>
                <a:gd name="T5" fmla="*/ 38 h 60"/>
                <a:gd name="T6" fmla="*/ 10 w 60"/>
                <a:gd name="T7" fmla="*/ 60 h 60"/>
                <a:gd name="T8" fmla="*/ 60 w 60"/>
                <a:gd name="T9" fmla="*/ 10 h 60"/>
              </a:gdLst>
              <a:ahLst/>
              <a:cxnLst>
                <a:cxn ang="0">
                  <a:pos x="T0" y="T1"/>
                </a:cxn>
                <a:cxn ang="0">
                  <a:pos x="T2" y="T3"/>
                </a:cxn>
                <a:cxn ang="0">
                  <a:pos x="T4" y="T5"/>
                </a:cxn>
                <a:cxn ang="0">
                  <a:pos x="T6" y="T7"/>
                </a:cxn>
                <a:cxn ang="0">
                  <a:pos x="T8" y="T9"/>
                </a:cxn>
              </a:cxnLst>
              <a:rect l="0" t="0" r="r" b="b"/>
              <a:pathLst>
                <a:path w="60" h="60">
                  <a:moveTo>
                    <a:pt x="60" y="10"/>
                  </a:moveTo>
                  <a:cubicBezTo>
                    <a:pt x="58" y="0"/>
                    <a:pt x="58" y="0"/>
                    <a:pt x="58" y="0"/>
                  </a:cubicBezTo>
                  <a:cubicBezTo>
                    <a:pt x="0" y="38"/>
                    <a:pt x="0" y="38"/>
                    <a:pt x="0" y="38"/>
                  </a:cubicBezTo>
                  <a:cubicBezTo>
                    <a:pt x="0" y="38"/>
                    <a:pt x="6" y="48"/>
                    <a:pt x="10" y="60"/>
                  </a:cubicBezTo>
                  <a:cubicBezTo>
                    <a:pt x="30" y="47"/>
                    <a:pt x="51" y="31"/>
                    <a:pt x="60" y="10"/>
                  </a:cubicBezTo>
                  <a:close/>
                </a:path>
              </a:pathLst>
            </a:custGeom>
            <a:solidFill>
              <a:srgbClr val="CE916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4" name="Freeform 418">
              <a:extLst>
                <a:ext uri="{FF2B5EF4-FFF2-40B4-BE49-F238E27FC236}">
                  <a16:creationId xmlns:a16="http://schemas.microsoft.com/office/drawing/2014/main" xmlns="" id="{96391C9D-A584-4FCD-BC15-0160FF963481}"/>
                </a:ext>
              </a:extLst>
            </p:cNvPr>
            <p:cNvSpPr>
              <a:spLocks/>
            </p:cNvSpPr>
            <p:nvPr/>
          </p:nvSpPr>
          <p:spPr bwMode="auto">
            <a:xfrm>
              <a:off x="6094413" y="1816100"/>
              <a:ext cx="352425" cy="327025"/>
            </a:xfrm>
            <a:custGeom>
              <a:avLst/>
              <a:gdLst>
                <a:gd name="T0" fmla="*/ 13 w 83"/>
                <a:gd name="T1" fmla="*/ 29 h 77"/>
                <a:gd name="T2" fmla="*/ 38 w 83"/>
                <a:gd name="T3" fmla="*/ 40 h 77"/>
                <a:gd name="T4" fmla="*/ 67 w 83"/>
                <a:gd name="T5" fmla="*/ 4 h 77"/>
                <a:gd name="T6" fmla="*/ 82 w 83"/>
                <a:gd name="T7" fmla="*/ 8 h 77"/>
                <a:gd name="T8" fmla="*/ 45 w 83"/>
                <a:gd name="T9" fmla="*/ 55 h 77"/>
                <a:gd name="T10" fmla="*/ 2 w 83"/>
                <a:gd name="T11" fmla="*/ 40 h 77"/>
                <a:gd name="T12" fmla="*/ 13 w 83"/>
                <a:gd name="T13" fmla="*/ 29 h 77"/>
              </a:gdLst>
              <a:ahLst/>
              <a:cxnLst>
                <a:cxn ang="0">
                  <a:pos x="T0" y="T1"/>
                </a:cxn>
                <a:cxn ang="0">
                  <a:pos x="T2" y="T3"/>
                </a:cxn>
                <a:cxn ang="0">
                  <a:pos x="T4" y="T5"/>
                </a:cxn>
                <a:cxn ang="0">
                  <a:pos x="T6" y="T7"/>
                </a:cxn>
                <a:cxn ang="0">
                  <a:pos x="T8" y="T9"/>
                </a:cxn>
                <a:cxn ang="0">
                  <a:pos x="T10" y="T11"/>
                </a:cxn>
                <a:cxn ang="0">
                  <a:pos x="T12" y="T13"/>
                </a:cxn>
              </a:cxnLst>
              <a:rect l="0" t="0" r="r" b="b"/>
              <a:pathLst>
                <a:path w="83" h="77">
                  <a:moveTo>
                    <a:pt x="13" y="29"/>
                  </a:moveTo>
                  <a:cubicBezTo>
                    <a:pt x="13" y="29"/>
                    <a:pt x="11" y="56"/>
                    <a:pt x="38" y="40"/>
                  </a:cubicBezTo>
                  <a:cubicBezTo>
                    <a:pt x="64" y="24"/>
                    <a:pt x="67" y="4"/>
                    <a:pt x="67" y="4"/>
                  </a:cubicBezTo>
                  <a:cubicBezTo>
                    <a:pt x="68" y="0"/>
                    <a:pt x="83" y="4"/>
                    <a:pt x="82" y="8"/>
                  </a:cubicBezTo>
                  <a:cubicBezTo>
                    <a:pt x="82" y="8"/>
                    <a:pt x="81" y="32"/>
                    <a:pt x="45" y="55"/>
                  </a:cubicBezTo>
                  <a:cubicBezTo>
                    <a:pt x="8" y="77"/>
                    <a:pt x="2" y="40"/>
                    <a:pt x="2" y="40"/>
                  </a:cubicBezTo>
                  <a:cubicBezTo>
                    <a:pt x="0" y="36"/>
                    <a:pt x="12" y="25"/>
                    <a:pt x="13" y="29"/>
                  </a:cubicBezTo>
                  <a:close/>
                </a:path>
              </a:pathLst>
            </a:custGeom>
            <a:solidFill>
              <a:srgbClr val="B3F0F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5" name="Freeform 419">
              <a:extLst>
                <a:ext uri="{FF2B5EF4-FFF2-40B4-BE49-F238E27FC236}">
                  <a16:creationId xmlns:a16="http://schemas.microsoft.com/office/drawing/2014/main" xmlns="" id="{2BC4428C-CBA8-4642-811B-D7CA3A7DE7CB}"/>
                </a:ext>
              </a:extLst>
            </p:cNvPr>
            <p:cNvSpPr>
              <a:spLocks/>
            </p:cNvSpPr>
            <p:nvPr/>
          </p:nvSpPr>
          <p:spPr bwMode="auto">
            <a:xfrm>
              <a:off x="5767388" y="684213"/>
              <a:ext cx="573088" cy="431800"/>
            </a:xfrm>
            <a:custGeom>
              <a:avLst/>
              <a:gdLst>
                <a:gd name="T0" fmla="*/ 43 w 135"/>
                <a:gd name="T1" fmla="*/ 102 h 102"/>
                <a:gd name="T2" fmla="*/ 0 w 135"/>
                <a:gd name="T3" fmla="*/ 74 h 102"/>
                <a:gd name="T4" fmla="*/ 31 w 135"/>
                <a:gd name="T5" fmla="*/ 58 h 102"/>
                <a:gd name="T6" fmla="*/ 28 w 135"/>
                <a:gd name="T7" fmla="*/ 0 h 102"/>
                <a:gd name="T8" fmla="*/ 91 w 135"/>
                <a:gd name="T9" fmla="*/ 48 h 102"/>
                <a:gd name="T10" fmla="*/ 43 w 135"/>
                <a:gd name="T11" fmla="*/ 102 h 102"/>
              </a:gdLst>
              <a:ahLst/>
              <a:cxnLst>
                <a:cxn ang="0">
                  <a:pos x="T0" y="T1"/>
                </a:cxn>
                <a:cxn ang="0">
                  <a:pos x="T2" y="T3"/>
                </a:cxn>
                <a:cxn ang="0">
                  <a:pos x="T4" y="T5"/>
                </a:cxn>
                <a:cxn ang="0">
                  <a:pos x="T6" y="T7"/>
                </a:cxn>
                <a:cxn ang="0">
                  <a:pos x="T8" y="T9"/>
                </a:cxn>
                <a:cxn ang="0">
                  <a:pos x="T10" y="T11"/>
                </a:cxn>
              </a:cxnLst>
              <a:rect l="0" t="0" r="r" b="b"/>
              <a:pathLst>
                <a:path w="135" h="102">
                  <a:moveTo>
                    <a:pt x="43" y="102"/>
                  </a:moveTo>
                  <a:cubicBezTo>
                    <a:pt x="43" y="102"/>
                    <a:pt x="7" y="85"/>
                    <a:pt x="0" y="74"/>
                  </a:cubicBezTo>
                  <a:cubicBezTo>
                    <a:pt x="0" y="74"/>
                    <a:pt x="9" y="59"/>
                    <a:pt x="31" y="58"/>
                  </a:cubicBezTo>
                  <a:cubicBezTo>
                    <a:pt x="31" y="58"/>
                    <a:pt x="10" y="35"/>
                    <a:pt x="28" y="0"/>
                  </a:cubicBezTo>
                  <a:cubicBezTo>
                    <a:pt x="28" y="0"/>
                    <a:pt x="47" y="51"/>
                    <a:pt x="91" y="48"/>
                  </a:cubicBezTo>
                  <a:cubicBezTo>
                    <a:pt x="135" y="46"/>
                    <a:pt x="43" y="102"/>
                    <a:pt x="43" y="102"/>
                  </a:cubicBezTo>
                  <a:close/>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6" name="Freeform 420">
              <a:extLst>
                <a:ext uri="{FF2B5EF4-FFF2-40B4-BE49-F238E27FC236}">
                  <a16:creationId xmlns:a16="http://schemas.microsoft.com/office/drawing/2014/main" xmlns="" id="{FFD81074-3462-4244-8DDF-70C6193AA645}"/>
                </a:ext>
              </a:extLst>
            </p:cNvPr>
            <p:cNvSpPr>
              <a:spLocks/>
            </p:cNvSpPr>
            <p:nvPr/>
          </p:nvSpPr>
          <p:spPr bwMode="auto">
            <a:xfrm>
              <a:off x="5676900" y="803275"/>
              <a:ext cx="1038225" cy="1038225"/>
            </a:xfrm>
            <a:custGeom>
              <a:avLst/>
              <a:gdLst>
                <a:gd name="T0" fmla="*/ 234 w 244"/>
                <a:gd name="T1" fmla="*/ 159 h 245"/>
                <a:gd name="T2" fmla="*/ 181 w 244"/>
                <a:gd name="T3" fmla="*/ 180 h 245"/>
                <a:gd name="T4" fmla="*/ 123 w 244"/>
                <a:gd name="T5" fmla="*/ 231 h 245"/>
                <a:gd name="T6" fmla="*/ 7 w 244"/>
                <a:gd name="T7" fmla="*/ 191 h 245"/>
                <a:gd name="T8" fmla="*/ 18 w 244"/>
                <a:gd name="T9" fmla="*/ 131 h 245"/>
                <a:gd name="T10" fmla="*/ 30 w 244"/>
                <a:gd name="T11" fmla="*/ 118 h 245"/>
                <a:gd name="T12" fmla="*/ 32 w 244"/>
                <a:gd name="T13" fmla="*/ 116 h 245"/>
                <a:gd name="T14" fmla="*/ 37 w 244"/>
                <a:gd name="T15" fmla="*/ 84 h 245"/>
                <a:gd name="T16" fmla="*/ 86 w 244"/>
                <a:gd name="T17" fmla="*/ 20 h 245"/>
                <a:gd name="T18" fmla="*/ 188 w 244"/>
                <a:gd name="T19" fmla="*/ 32 h 245"/>
                <a:gd name="T20" fmla="*/ 178 w 244"/>
                <a:gd name="T21" fmla="*/ 151 h 245"/>
                <a:gd name="T22" fmla="*/ 234 w 244"/>
                <a:gd name="T23" fmla="*/ 15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4" h="245">
                  <a:moveTo>
                    <a:pt x="234" y="159"/>
                  </a:moveTo>
                  <a:cubicBezTo>
                    <a:pt x="233" y="191"/>
                    <a:pt x="181" y="180"/>
                    <a:pt x="181" y="180"/>
                  </a:cubicBezTo>
                  <a:cubicBezTo>
                    <a:pt x="181" y="180"/>
                    <a:pt x="169" y="218"/>
                    <a:pt x="123" y="231"/>
                  </a:cubicBezTo>
                  <a:cubicBezTo>
                    <a:pt x="77" y="245"/>
                    <a:pt x="20" y="237"/>
                    <a:pt x="7" y="191"/>
                  </a:cubicBezTo>
                  <a:cubicBezTo>
                    <a:pt x="0" y="164"/>
                    <a:pt x="9" y="144"/>
                    <a:pt x="18" y="131"/>
                  </a:cubicBezTo>
                  <a:cubicBezTo>
                    <a:pt x="23" y="125"/>
                    <a:pt x="27" y="120"/>
                    <a:pt x="30" y="118"/>
                  </a:cubicBezTo>
                  <a:cubicBezTo>
                    <a:pt x="31" y="117"/>
                    <a:pt x="32" y="116"/>
                    <a:pt x="32" y="116"/>
                  </a:cubicBezTo>
                  <a:cubicBezTo>
                    <a:pt x="32" y="116"/>
                    <a:pt x="30" y="106"/>
                    <a:pt x="37" y="84"/>
                  </a:cubicBezTo>
                  <a:cubicBezTo>
                    <a:pt x="49" y="46"/>
                    <a:pt x="86" y="20"/>
                    <a:pt x="86" y="20"/>
                  </a:cubicBezTo>
                  <a:cubicBezTo>
                    <a:pt x="86" y="20"/>
                    <a:pt x="118" y="0"/>
                    <a:pt x="188" y="32"/>
                  </a:cubicBezTo>
                  <a:cubicBezTo>
                    <a:pt x="244" y="57"/>
                    <a:pt x="197" y="126"/>
                    <a:pt x="178" y="151"/>
                  </a:cubicBezTo>
                  <a:cubicBezTo>
                    <a:pt x="199" y="130"/>
                    <a:pt x="236" y="131"/>
                    <a:pt x="234" y="159"/>
                  </a:cubicBezTo>
                </a:path>
              </a:pathLst>
            </a:custGeom>
            <a:solidFill>
              <a:srgbClr val="FFC7A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7" name="Freeform 421">
              <a:extLst>
                <a:ext uri="{FF2B5EF4-FFF2-40B4-BE49-F238E27FC236}">
                  <a16:creationId xmlns:a16="http://schemas.microsoft.com/office/drawing/2014/main" xmlns="" id="{407EA8C4-6E7F-4D72-A9D0-7C61C9B287A8}"/>
                </a:ext>
              </a:extLst>
            </p:cNvPr>
            <p:cNvSpPr>
              <a:spLocks/>
            </p:cNvSpPr>
            <p:nvPr/>
          </p:nvSpPr>
          <p:spPr bwMode="auto">
            <a:xfrm>
              <a:off x="5754688" y="1303338"/>
              <a:ext cx="88900" cy="68263"/>
            </a:xfrm>
            <a:custGeom>
              <a:avLst/>
              <a:gdLst>
                <a:gd name="T0" fmla="*/ 12 w 21"/>
                <a:gd name="T1" fmla="*/ 0 h 16"/>
                <a:gd name="T2" fmla="*/ 12 w 21"/>
                <a:gd name="T3" fmla="*/ 0 h 16"/>
                <a:gd name="T4" fmla="*/ 0 w 21"/>
                <a:gd name="T5" fmla="*/ 13 h 16"/>
                <a:gd name="T6" fmla="*/ 4 w 21"/>
                <a:gd name="T7" fmla="*/ 16 h 16"/>
                <a:gd name="T8" fmla="*/ 21 w 21"/>
                <a:gd name="T9" fmla="*/ 13 h 16"/>
                <a:gd name="T10" fmla="*/ 12 w 21"/>
                <a:gd name="T11" fmla="*/ 0 h 16"/>
              </a:gdLst>
              <a:ahLst/>
              <a:cxnLst>
                <a:cxn ang="0">
                  <a:pos x="T0" y="T1"/>
                </a:cxn>
                <a:cxn ang="0">
                  <a:pos x="T2" y="T3"/>
                </a:cxn>
                <a:cxn ang="0">
                  <a:pos x="T4" y="T5"/>
                </a:cxn>
                <a:cxn ang="0">
                  <a:pos x="T6" y="T7"/>
                </a:cxn>
                <a:cxn ang="0">
                  <a:pos x="T8" y="T9"/>
                </a:cxn>
                <a:cxn ang="0">
                  <a:pos x="T10" y="T11"/>
                </a:cxn>
              </a:cxnLst>
              <a:rect l="0" t="0" r="r" b="b"/>
              <a:pathLst>
                <a:path w="21" h="16">
                  <a:moveTo>
                    <a:pt x="12" y="0"/>
                  </a:moveTo>
                  <a:cubicBezTo>
                    <a:pt x="12" y="0"/>
                    <a:pt x="12" y="0"/>
                    <a:pt x="12" y="0"/>
                  </a:cubicBezTo>
                  <a:cubicBezTo>
                    <a:pt x="9" y="2"/>
                    <a:pt x="5" y="7"/>
                    <a:pt x="0" y="13"/>
                  </a:cubicBezTo>
                  <a:cubicBezTo>
                    <a:pt x="2" y="14"/>
                    <a:pt x="3" y="15"/>
                    <a:pt x="4" y="16"/>
                  </a:cubicBezTo>
                  <a:cubicBezTo>
                    <a:pt x="7" y="14"/>
                    <a:pt x="15" y="13"/>
                    <a:pt x="21" y="13"/>
                  </a:cubicBezTo>
                  <a:cubicBezTo>
                    <a:pt x="19" y="9"/>
                    <a:pt x="16" y="4"/>
                    <a:pt x="12" y="0"/>
                  </a:cubicBezTo>
                </a:path>
              </a:pathLst>
            </a:custGeom>
            <a:solidFill>
              <a:srgbClr val="FFB493"/>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8" name="Freeform 422">
              <a:extLst>
                <a:ext uri="{FF2B5EF4-FFF2-40B4-BE49-F238E27FC236}">
                  <a16:creationId xmlns:a16="http://schemas.microsoft.com/office/drawing/2014/main" xmlns="" id="{4CE3FF3A-1D8A-4A4F-B4C8-5DEA24B53E58}"/>
                </a:ext>
              </a:extLst>
            </p:cNvPr>
            <p:cNvSpPr>
              <a:spLocks/>
            </p:cNvSpPr>
            <p:nvPr/>
          </p:nvSpPr>
          <p:spPr bwMode="auto">
            <a:xfrm>
              <a:off x="6042892" y="1103463"/>
              <a:ext cx="240620" cy="258504"/>
            </a:xfrm>
            <a:custGeom>
              <a:avLst/>
              <a:gdLst>
                <a:gd name="T0" fmla="*/ 18 w 94"/>
                <a:gd name="T1" fmla="*/ 66 h 66"/>
                <a:gd name="T2" fmla="*/ 49 w 94"/>
                <a:gd name="T3" fmla="*/ 6 h 66"/>
                <a:gd name="T4" fmla="*/ 72 w 94"/>
                <a:gd name="T5" fmla="*/ 65 h 66"/>
                <a:gd name="T6" fmla="*/ 18 w 94"/>
                <a:gd name="T7" fmla="*/ 66 h 66"/>
                <a:gd name="connsiteX0" fmla="*/ 344 w 5912"/>
                <a:gd name="connsiteY0" fmla="*/ 9150 h 9260"/>
                <a:gd name="connsiteX1" fmla="*/ 3642 w 5912"/>
                <a:gd name="connsiteY1" fmla="*/ 59 h 9260"/>
                <a:gd name="connsiteX2" fmla="*/ 3351 w 5912"/>
                <a:gd name="connsiteY2" fmla="*/ 9252 h 9260"/>
                <a:gd name="connsiteX3" fmla="*/ 344 w 5912"/>
                <a:gd name="connsiteY3" fmla="*/ 9150 h 9260"/>
                <a:gd name="connsiteX0" fmla="*/ 582 w 11312"/>
                <a:gd name="connsiteY0" fmla="*/ 9881 h 9999"/>
                <a:gd name="connsiteX1" fmla="*/ 6160 w 11312"/>
                <a:gd name="connsiteY1" fmla="*/ 64 h 9999"/>
                <a:gd name="connsiteX2" fmla="*/ 5668 w 11312"/>
                <a:gd name="connsiteY2" fmla="*/ 9991 h 9999"/>
                <a:gd name="connsiteX3" fmla="*/ 582 w 11312"/>
                <a:gd name="connsiteY3" fmla="*/ 9881 h 9999"/>
                <a:gd name="connsiteX0" fmla="*/ 1961 w 8688"/>
                <a:gd name="connsiteY0" fmla="*/ 9882 h 10000"/>
                <a:gd name="connsiteX1" fmla="*/ 4134 w 8688"/>
                <a:gd name="connsiteY1" fmla="*/ 64 h 10000"/>
                <a:gd name="connsiteX2" fmla="*/ 3699 w 8688"/>
                <a:gd name="connsiteY2" fmla="*/ 9992 h 10000"/>
                <a:gd name="connsiteX3" fmla="*/ 1961 w 8688"/>
                <a:gd name="connsiteY3" fmla="*/ 9882 h 10000"/>
                <a:gd name="connsiteX0" fmla="*/ 2609 w 10352"/>
                <a:gd name="connsiteY0" fmla="*/ 9818 h 9936"/>
                <a:gd name="connsiteX1" fmla="*/ 5110 w 10352"/>
                <a:gd name="connsiteY1" fmla="*/ 0 h 9936"/>
                <a:gd name="connsiteX2" fmla="*/ 4610 w 10352"/>
                <a:gd name="connsiteY2" fmla="*/ 9928 h 9936"/>
                <a:gd name="connsiteX3" fmla="*/ 2609 w 10352"/>
                <a:gd name="connsiteY3" fmla="*/ 9818 h 9936"/>
              </a:gdLst>
              <a:ahLst/>
              <a:cxnLst>
                <a:cxn ang="0">
                  <a:pos x="connsiteX0" y="connsiteY0"/>
                </a:cxn>
                <a:cxn ang="0">
                  <a:pos x="connsiteX1" y="connsiteY1"/>
                </a:cxn>
                <a:cxn ang="0">
                  <a:pos x="connsiteX2" y="connsiteY2"/>
                </a:cxn>
                <a:cxn ang="0">
                  <a:pos x="connsiteX3" y="connsiteY3"/>
                </a:cxn>
              </a:cxnLst>
              <a:rect l="l" t="t" r="r" b="b"/>
              <a:pathLst>
                <a:path w="10352" h="9936">
                  <a:moveTo>
                    <a:pt x="2609" y="9818"/>
                  </a:moveTo>
                  <a:cubicBezTo>
                    <a:pt x="2609" y="9818"/>
                    <a:pt x="-4682" y="299"/>
                    <a:pt x="5110" y="0"/>
                  </a:cubicBezTo>
                  <a:cubicBezTo>
                    <a:pt x="13348" y="981"/>
                    <a:pt x="10867" y="6748"/>
                    <a:pt x="4610" y="9928"/>
                  </a:cubicBezTo>
                  <a:cubicBezTo>
                    <a:pt x="1313" y="9983"/>
                    <a:pt x="5906" y="9763"/>
                    <a:pt x="2609" y="9818"/>
                  </a:cubicBezTo>
                  <a:close/>
                </a:path>
              </a:pathLst>
            </a:custGeom>
            <a:solidFill>
              <a:srgbClr val="E5A87F"/>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89" name="Freeform 423">
              <a:extLst>
                <a:ext uri="{FF2B5EF4-FFF2-40B4-BE49-F238E27FC236}">
                  <a16:creationId xmlns:a16="http://schemas.microsoft.com/office/drawing/2014/main" xmlns="" id="{F136AA0C-6DD4-4B14-9400-3651A82CB974}"/>
                </a:ext>
              </a:extLst>
            </p:cNvPr>
            <p:cNvSpPr>
              <a:spLocks/>
            </p:cNvSpPr>
            <p:nvPr/>
          </p:nvSpPr>
          <p:spPr bwMode="auto">
            <a:xfrm>
              <a:off x="5757863" y="1112838"/>
              <a:ext cx="285750" cy="381000"/>
            </a:xfrm>
            <a:custGeom>
              <a:avLst/>
              <a:gdLst>
                <a:gd name="T0" fmla="*/ 41 w 67"/>
                <a:gd name="T1" fmla="*/ 0 h 90"/>
                <a:gd name="T2" fmla="*/ 29 w 67"/>
                <a:gd name="T3" fmla="*/ 58 h 90"/>
                <a:gd name="T4" fmla="*/ 2 w 67"/>
                <a:gd name="T5" fmla="*/ 61 h 90"/>
                <a:gd name="T6" fmla="*/ 18 w 67"/>
                <a:gd name="T7" fmla="*/ 85 h 90"/>
                <a:gd name="T8" fmla="*/ 48 w 67"/>
                <a:gd name="T9" fmla="*/ 81 h 90"/>
                <a:gd name="T10" fmla="*/ 4 w 67"/>
                <a:gd name="T11" fmla="*/ 64 h 90"/>
                <a:gd name="T12" fmla="*/ 42 w 67"/>
                <a:gd name="T13" fmla="*/ 65 h 90"/>
                <a:gd name="T14" fmla="*/ 33 w 67"/>
                <a:gd name="T15" fmla="*/ 59 h 90"/>
                <a:gd name="T16" fmla="*/ 41 w 67"/>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90">
                  <a:moveTo>
                    <a:pt x="41" y="0"/>
                  </a:moveTo>
                  <a:cubicBezTo>
                    <a:pt x="41" y="0"/>
                    <a:pt x="61" y="15"/>
                    <a:pt x="29" y="58"/>
                  </a:cubicBezTo>
                  <a:cubicBezTo>
                    <a:pt x="29" y="58"/>
                    <a:pt x="5" y="58"/>
                    <a:pt x="2" y="61"/>
                  </a:cubicBezTo>
                  <a:cubicBezTo>
                    <a:pt x="0" y="64"/>
                    <a:pt x="5" y="80"/>
                    <a:pt x="18" y="85"/>
                  </a:cubicBezTo>
                  <a:cubicBezTo>
                    <a:pt x="32" y="90"/>
                    <a:pt x="49" y="85"/>
                    <a:pt x="48" y="81"/>
                  </a:cubicBezTo>
                  <a:cubicBezTo>
                    <a:pt x="48" y="77"/>
                    <a:pt x="4" y="76"/>
                    <a:pt x="4" y="64"/>
                  </a:cubicBezTo>
                  <a:cubicBezTo>
                    <a:pt x="4" y="64"/>
                    <a:pt x="20" y="57"/>
                    <a:pt x="42" y="65"/>
                  </a:cubicBezTo>
                  <a:cubicBezTo>
                    <a:pt x="33" y="59"/>
                    <a:pt x="33" y="59"/>
                    <a:pt x="33" y="59"/>
                  </a:cubicBezTo>
                  <a:cubicBezTo>
                    <a:pt x="33" y="59"/>
                    <a:pt x="67" y="13"/>
                    <a:pt x="41" y="0"/>
                  </a:cubicBezTo>
                  <a:close/>
                </a:path>
              </a:pathLst>
            </a:custGeom>
            <a:solidFill>
              <a:srgbClr val="FCD6BE"/>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0" name="Freeform 424">
              <a:extLst>
                <a:ext uri="{FF2B5EF4-FFF2-40B4-BE49-F238E27FC236}">
                  <a16:creationId xmlns:a16="http://schemas.microsoft.com/office/drawing/2014/main" xmlns="" id="{E4D18A35-9D08-46E5-B99D-8DBB551AE1B9}"/>
                </a:ext>
              </a:extLst>
            </p:cNvPr>
            <p:cNvSpPr>
              <a:spLocks/>
            </p:cNvSpPr>
            <p:nvPr/>
          </p:nvSpPr>
          <p:spPr bwMode="auto">
            <a:xfrm>
              <a:off x="5757863" y="1371600"/>
              <a:ext cx="207963" cy="122238"/>
            </a:xfrm>
            <a:custGeom>
              <a:avLst/>
              <a:gdLst>
                <a:gd name="T0" fmla="*/ 48 w 49"/>
                <a:gd name="T1" fmla="*/ 20 h 29"/>
                <a:gd name="T2" fmla="*/ 6 w 49"/>
                <a:gd name="T3" fmla="*/ 5 h 29"/>
                <a:gd name="T4" fmla="*/ 2 w 49"/>
                <a:gd name="T5" fmla="*/ 0 h 29"/>
                <a:gd name="T6" fmla="*/ 18 w 49"/>
                <a:gd name="T7" fmla="*/ 24 h 29"/>
                <a:gd name="T8" fmla="*/ 48 w 49"/>
                <a:gd name="T9" fmla="*/ 20 h 29"/>
              </a:gdLst>
              <a:ahLst/>
              <a:cxnLst>
                <a:cxn ang="0">
                  <a:pos x="T0" y="T1"/>
                </a:cxn>
                <a:cxn ang="0">
                  <a:pos x="T2" y="T3"/>
                </a:cxn>
                <a:cxn ang="0">
                  <a:pos x="T4" y="T5"/>
                </a:cxn>
                <a:cxn ang="0">
                  <a:pos x="T6" y="T7"/>
                </a:cxn>
                <a:cxn ang="0">
                  <a:pos x="T8" y="T9"/>
                </a:cxn>
              </a:cxnLst>
              <a:rect l="0" t="0" r="r" b="b"/>
              <a:pathLst>
                <a:path w="49" h="29">
                  <a:moveTo>
                    <a:pt x="48" y="20"/>
                  </a:moveTo>
                  <a:cubicBezTo>
                    <a:pt x="48" y="17"/>
                    <a:pt x="10" y="15"/>
                    <a:pt x="6" y="5"/>
                  </a:cubicBezTo>
                  <a:cubicBezTo>
                    <a:pt x="5" y="5"/>
                    <a:pt x="3" y="1"/>
                    <a:pt x="2" y="0"/>
                  </a:cubicBezTo>
                  <a:cubicBezTo>
                    <a:pt x="0" y="4"/>
                    <a:pt x="5" y="19"/>
                    <a:pt x="18" y="24"/>
                  </a:cubicBezTo>
                  <a:cubicBezTo>
                    <a:pt x="32" y="29"/>
                    <a:pt x="49" y="24"/>
                    <a:pt x="48" y="20"/>
                  </a:cubicBezTo>
                  <a:close/>
                </a:path>
              </a:pathLst>
            </a:custGeom>
            <a:solidFill>
              <a:srgbClr val="E5A98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1" name="Freeform 425">
              <a:extLst>
                <a:ext uri="{FF2B5EF4-FFF2-40B4-BE49-F238E27FC236}">
                  <a16:creationId xmlns:a16="http://schemas.microsoft.com/office/drawing/2014/main" xmlns="" id="{07B35C31-C1E4-4010-A4C9-7D29E44BF198}"/>
                </a:ext>
              </a:extLst>
            </p:cNvPr>
            <p:cNvSpPr>
              <a:spLocks/>
            </p:cNvSpPr>
            <p:nvPr/>
          </p:nvSpPr>
          <p:spPr bwMode="auto">
            <a:xfrm>
              <a:off x="5808663" y="1536700"/>
              <a:ext cx="344488" cy="152400"/>
            </a:xfrm>
            <a:custGeom>
              <a:avLst/>
              <a:gdLst>
                <a:gd name="T0" fmla="*/ 66 w 81"/>
                <a:gd name="T1" fmla="*/ 16 h 36"/>
                <a:gd name="T2" fmla="*/ 17 w 81"/>
                <a:gd name="T3" fmla="*/ 31 h 36"/>
                <a:gd name="T4" fmla="*/ 14 w 81"/>
                <a:gd name="T5" fmla="*/ 30 h 36"/>
                <a:gd name="T6" fmla="*/ 3 w 81"/>
                <a:gd name="T7" fmla="*/ 0 h 36"/>
                <a:gd name="T8" fmla="*/ 75 w 81"/>
                <a:gd name="T9" fmla="*/ 0 h 36"/>
                <a:gd name="T10" fmla="*/ 66 w 81"/>
                <a:gd name="T11" fmla="*/ 16 h 36"/>
              </a:gdLst>
              <a:ahLst/>
              <a:cxnLst>
                <a:cxn ang="0">
                  <a:pos x="T0" y="T1"/>
                </a:cxn>
                <a:cxn ang="0">
                  <a:pos x="T2" y="T3"/>
                </a:cxn>
                <a:cxn ang="0">
                  <a:pos x="T4" y="T5"/>
                </a:cxn>
                <a:cxn ang="0">
                  <a:pos x="T6" y="T7"/>
                </a:cxn>
                <a:cxn ang="0">
                  <a:pos x="T8" y="T9"/>
                </a:cxn>
                <a:cxn ang="0">
                  <a:pos x="T10" y="T11"/>
                </a:cxn>
              </a:cxnLst>
              <a:rect l="0" t="0" r="r" b="b"/>
              <a:pathLst>
                <a:path w="81" h="36">
                  <a:moveTo>
                    <a:pt x="66" y="16"/>
                  </a:moveTo>
                  <a:cubicBezTo>
                    <a:pt x="54" y="26"/>
                    <a:pt x="33" y="36"/>
                    <a:pt x="17" y="31"/>
                  </a:cubicBezTo>
                  <a:cubicBezTo>
                    <a:pt x="16" y="31"/>
                    <a:pt x="15" y="30"/>
                    <a:pt x="14" y="30"/>
                  </a:cubicBezTo>
                  <a:cubicBezTo>
                    <a:pt x="7" y="27"/>
                    <a:pt x="0" y="14"/>
                    <a:pt x="3" y="0"/>
                  </a:cubicBezTo>
                  <a:cubicBezTo>
                    <a:pt x="3" y="0"/>
                    <a:pt x="60" y="0"/>
                    <a:pt x="75" y="0"/>
                  </a:cubicBezTo>
                  <a:cubicBezTo>
                    <a:pt x="81" y="0"/>
                    <a:pt x="76" y="8"/>
                    <a:pt x="66" y="16"/>
                  </a:cubicBezTo>
                  <a:close/>
                </a:path>
              </a:pathLst>
            </a:custGeom>
            <a:solidFill>
              <a:srgbClr val="661924"/>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2" name="Freeform 426">
              <a:extLst>
                <a:ext uri="{FF2B5EF4-FFF2-40B4-BE49-F238E27FC236}">
                  <a16:creationId xmlns:a16="http://schemas.microsoft.com/office/drawing/2014/main" xmlns="" id="{EC9BD056-7CA6-4E30-927F-97FE3F7FE871}"/>
                </a:ext>
              </a:extLst>
            </p:cNvPr>
            <p:cNvSpPr>
              <a:spLocks/>
            </p:cNvSpPr>
            <p:nvPr/>
          </p:nvSpPr>
          <p:spPr bwMode="auto">
            <a:xfrm>
              <a:off x="6081713" y="1392238"/>
              <a:ext cx="225425" cy="80963"/>
            </a:xfrm>
            <a:custGeom>
              <a:avLst/>
              <a:gdLst>
                <a:gd name="T0" fmla="*/ 28 w 53"/>
                <a:gd name="T1" fmla="*/ 0 h 19"/>
                <a:gd name="T2" fmla="*/ 26 w 53"/>
                <a:gd name="T3" fmla="*/ 0 h 19"/>
                <a:gd name="T4" fmla="*/ 0 w 53"/>
                <a:gd name="T5" fmla="*/ 16 h 19"/>
                <a:gd name="T6" fmla="*/ 8 w 53"/>
                <a:gd name="T7" fmla="*/ 19 h 19"/>
                <a:gd name="T8" fmla="*/ 27 w 53"/>
                <a:gd name="T9" fmla="*/ 17 h 19"/>
                <a:gd name="T10" fmla="*/ 53 w 53"/>
                <a:gd name="T11" fmla="*/ 13 h 19"/>
                <a:gd name="T12" fmla="*/ 28 w 53"/>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53" h="19">
                  <a:moveTo>
                    <a:pt x="28" y="0"/>
                  </a:moveTo>
                  <a:cubicBezTo>
                    <a:pt x="27" y="0"/>
                    <a:pt x="26" y="0"/>
                    <a:pt x="26" y="0"/>
                  </a:cubicBezTo>
                  <a:cubicBezTo>
                    <a:pt x="11" y="1"/>
                    <a:pt x="0" y="11"/>
                    <a:pt x="0" y="16"/>
                  </a:cubicBezTo>
                  <a:cubicBezTo>
                    <a:pt x="0" y="18"/>
                    <a:pt x="3" y="19"/>
                    <a:pt x="8" y="19"/>
                  </a:cubicBezTo>
                  <a:cubicBezTo>
                    <a:pt x="12" y="19"/>
                    <a:pt x="19" y="18"/>
                    <a:pt x="27" y="17"/>
                  </a:cubicBezTo>
                  <a:cubicBezTo>
                    <a:pt x="41" y="17"/>
                    <a:pt x="53" y="17"/>
                    <a:pt x="53" y="13"/>
                  </a:cubicBezTo>
                  <a:cubicBezTo>
                    <a:pt x="53" y="8"/>
                    <a:pt x="41" y="0"/>
                    <a:pt x="28" y="0"/>
                  </a:cubicBezTo>
                </a:path>
              </a:pathLst>
            </a:custGeom>
            <a:solidFill>
              <a:srgbClr val="FFB493"/>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3" name="Freeform 427">
              <a:extLst>
                <a:ext uri="{FF2B5EF4-FFF2-40B4-BE49-F238E27FC236}">
                  <a16:creationId xmlns:a16="http://schemas.microsoft.com/office/drawing/2014/main" xmlns="" id="{9E1F6329-E62E-45E3-BFE2-38F36013A046}"/>
                </a:ext>
              </a:extLst>
            </p:cNvPr>
            <p:cNvSpPr>
              <a:spLocks/>
            </p:cNvSpPr>
            <p:nvPr/>
          </p:nvSpPr>
          <p:spPr bwMode="auto">
            <a:xfrm rot="318390">
              <a:off x="6021388" y="1001713"/>
              <a:ext cx="280988" cy="174625"/>
            </a:xfrm>
            <a:custGeom>
              <a:avLst/>
              <a:gdLst>
                <a:gd name="T0" fmla="*/ 0 w 66"/>
                <a:gd name="T1" fmla="*/ 29 h 41"/>
                <a:gd name="T2" fmla="*/ 4 w 66"/>
                <a:gd name="T3" fmla="*/ 33 h 41"/>
                <a:gd name="T4" fmla="*/ 66 w 66"/>
                <a:gd name="T5" fmla="*/ 41 h 41"/>
                <a:gd name="T6" fmla="*/ 0 w 66"/>
                <a:gd name="T7" fmla="*/ 29 h 41"/>
              </a:gdLst>
              <a:ahLst/>
              <a:cxnLst>
                <a:cxn ang="0">
                  <a:pos x="T0" y="T1"/>
                </a:cxn>
                <a:cxn ang="0">
                  <a:pos x="T2" y="T3"/>
                </a:cxn>
                <a:cxn ang="0">
                  <a:pos x="T4" y="T5"/>
                </a:cxn>
                <a:cxn ang="0">
                  <a:pos x="T6" y="T7"/>
                </a:cxn>
              </a:cxnLst>
              <a:rect l="0" t="0" r="r" b="b"/>
              <a:pathLst>
                <a:path w="66" h="41">
                  <a:moveTo>
                    <a:pt x="0" y="29"/>
                  </a:moveTo>
                  <a:cubicBezTo>
                    <a:pt x="4" y="33"/>
                    <a:pt x="4" y="33"/>
                    <a:pt x="4" y="33"/>
                  </a:cubicBezTo>
                  <a:cubicBezTo>
                    <a:pt x="4" y="33"/>
                    <a:pt x="42" y="17"/>
                    <a:pt x="66" y="41"/>
                  </a:cubicBezTo>
                  <a:cubicBezTo>
                    <a:pt x="66" y="41"/>
                    <a:pt x="48" y="0"/>
                    <a:pt x="0" y="29"/>
                  </a:cubicBezTo>
                  <a:close/>
                </a:path>
              </a:pathLst>
            </a:custGeom>
            <a:solidFill>
              <a:srgbClr val="3D383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4" name="Freeform 428">
              <a:extLst>
                <a:ext uri="{FF2B5EF4-FFF2-40B4-BE49-F238E27FC236}">
                  <a16:creationId xmlns:a16="http://schemas.microsoft.com/office/drawing/2014/main" xmlns="" id="{389FE927-BFBC-4F22-8F02-838E580C7968}"/>
                </a:ext>
              </a:extLst>
            </p:cNvPr>
            <p:cNvSpPr>
              <a:spLocks/>
            </p:cNvSpPr>
            <p:nvPr/>
          </p:nvSpPr>
          <p:spPr bwMode="auto">
            <a:xfrm>
              <a:off x="5805488" y="1082675"/>
              <a:ext cx="207963" cy="246063"/>
            </a:xfrm>
            <a:custGeom>
              <a:avLst/>
              <a:gdLst>
                <a:gd name="T0" fmla="*/ 30 w 49"/>
                <a:gd name="T1" fmla="*/ 7 h 58"/>
                <a:gd name="T2" fmla="*/ 14 w 49"/>
                <a:gd name="T3" fmla="*/ 1 h 58"/>
                <a:gd name="T4" fmla="*/ 7 w 49"/>
                <a:gd name="T5" fmla="*/ 18 h 58"/>
                <a:gd name="T6" fmla="*/ 2 w 49"/>
                <a:gd name="T7" fmla="*/ 50 h 58"/>
                <a:gd name="T8" fmla="*/ 2 w 49"/>
                <a:gd name="T9" fmla="*/ 50 h 58"/>
                <a:gd name="T10" fmla="*/ 20 w 49"/>
                <a:gd name="T11" fmla="*/ 58 h 58"/>
                <a:gd name="T12" fmla="*/ 30 w 49"/>
                <a:gd name="T13" fmla="*/ 7 h 58"/>
              </a:gdLst>
              <a:ahLst/>
              <a:cxnLst>
                <a:cxn ang="0">
                  <a:pos x="T0" y="T1"/>
                </a:cxn>
                <a:cxn ang="0">
                  <a:pos x="T2" y="T3"/>
                </a:cxn>
                <a:cxn ang="0">
                  <a:pos x="T4" y="T5"/>
                </a:cxn>
                <a:cxn ang="0">
                  <a:pos x="T6" y="T7"/>
                </a:cxn>
                <a:cxn ang="0">
                  <a:pos x="T8" y="T9"/>
                </a:cxn>
                <a:cxn ang="0">
                  <a:pos x="T10" y="T11"/>
                </a:cxn>
                <a:cxn ang="0">
                  <a:pos x="T12" y="T13"/>
                </a:cxn>
              </a:cxnLst>
              <a:rect l="0" t="0" r="r" b="b"/>
              <a:pathLst>
                <a:path w="49" h="58">
                  <a:moveTo>
                    <a:pt x="30" y="7"/>
                  </a:moveTo>
                  <a:cubicBezTo>
                    <a:pt x="25" y="1"/>
                    <a:pt x="19" y="0"/>
                    <a:pt x="14" y="1"/>
                  </a:cubicBezTo>
                  <a:cubicBezTo>
                    <a:pt x="11" y="6"/>
                    <a:pt x="9" y="12"/>
                    <a:pt x="7" y="18"/>
                  </a:cubicBezTo>
                  <a:cubicBezTo>
                    <a:pt x="0" y="40"/>
                    <a:pt x="2" y="50"/>
                    <a:pt x="2" y="50"/>
                  </a:cubicBezTo>
                  <a:cubicBezTo>
                    <a:pt x="2" y="50"/>
                    <a:pt x="2" y="50"/>
                    <a:pt x="2" y="50"/>
                  </a:cubicBezTo>
                  <a:cubicBezTo>
                    <a:pt x="6" y="54"/>
                    <a:pt x="12" y="57"/>
                    <a:pt x="20" y="58"/>
                  </a:cubicBezTo>
                  <a:cubicBezTo>
                    <a:pt x="20" y="58"/>
                    <a:pt x="49" y="29"/>
                    <a:pt x="30" y="7"/>
                  </a:cubicBezTo>
                  <a:close/>
                </a:path>
              </a:pathLst>
            </a:custGeom>
            <a:solidFill>
              <a:srgbClr val="E5A87F"/>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5" name="Freeform 433">
              <a:extLst>
                <a:ext uri="{FF2B5EF4-FFF2-40B4-BE49-F238E27FC236}">
                  <a16:creationId xmlns:a16="http://schemas.microsoft.com/office/drawing/2014/main" xmlns="" id="{87C807A4-1677-49FF-AE72-F840422E65F8}"/>
                </a:ext>
              </a:extLst>
            </p:cNvPr>
            <p:cNvSpPr>
              <a:spLocks/>
            </p:cNvSpPr>
            <p:nvPr/>
          </p:nvSpPr>
          <p:spPr bwMode="auto">
            <a:xfrm>
              <a:off x="5881688" y="1544638"/>
              <a:ext cx="220663" cy="144463"/>
            </a:xfrm>
            <a:custGeom>
              <a:avLst/>
              <a:gdLst>
                <a:gd name="T0" fmla="*/ 49 w 52"/>
                <a:gd name="T1" fmla="*/ 14 h 34"/>
                <a:gd name="T2" fmla="*/ 0 w 52"/>
                <a:gd name="T3" fmla="*/ 29 h 34"/>
                <a:gd name="T4" fmla="*/ 33 w 52"/>
                <a:gd name="T5" fmla="*/ 2 h 34"/>
                <a:gd name="T6" fmla="*/ 49 w 52"/>
                <a:gd name="T7" fmla="*/ 14 h 34"/>
              </a:gdLst>
              <a:ahLst/>
              <a:cxnLst>
                <a:cxn ang="0">
                  <a:pos x="T0" y="T1"/>
                </a:cxn>
                <a:cxn ang="0">
                  <a:pos x="T2" y="T3"/>
                </a:cxn>
                <a:cxn ang="0">
                  <a:pos x="T4" y="T5"/>
                </a:cxn>
                <a:cxn ang="0">
                  <a:pos x="T6" y="T7"/>
                </a:cxn>
              </a:cxnLst>
              <a:rect l="0" t="0" r="r" b="b"/>
              <a:pathLst>
                <a:path w="52" h="34">
                  <a:moveTo>
                    <a:pt x="49" y="14"/>
                  </a:moveTo>
                  <a:cubicBezTo>
                    <a:pt x="37" y="24"/>
                    <a:pt x="16" y="34"/>
                    <a:pt x="0" y="29"/>
                  </a:cubicBezTo>
                  <a:cubicBezTo>
                    <a:pt x="0" y="18"/>
                    <a:pt x="18" y="3"/>
                    <a:pt x="33" y="2"/>
                  </a:cubicBezTo>
                  <a:cubicBezTo>
                    <a:pt x="50" y="0"/>
                    <a:pt x="52" y="4"/>
                    <a:pt x="49" y="14"/>
                  </a:cubicBezTo>
                  <a:close/>
                </a:path>
              </a:pathLst>
            </a:custGeom>
            <a:solidFill>
              <a:srgbClr val="D63838"/>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6" name="Freeform 434">
              <a:extLst>
                <a:ext uri="{FF2B5EF4-FFF2-40B4-BE49-F238E27FC236}">
                  <a16:creationId xmlns:a16="http://schemas.microsoft.com/office/drawing/2014/main" xmlns="" id="{3A1F7071-ECC4-430E-BE9C-9DE215433BE4}"/>
                </a:ext>
              </a:extLst>
            </p:cNvPr>
            <p:cNvSpPr>
              <a:spLocks/>
            </p:cNvSpPr>
            <p:nvPr/>
          </p:nvSpPr>
          <p:spPr bwMode="auto">
            <a:xfrm>
              <a:off x="5851525" y="1443038"/>
              <a:ext cx="73025" cy="30163"/>
            </a:xfrm>
            <a:custGeom>
              <a:avLst/>
              <a:gdLst>
                <a:gd name="T0" fmla="*/ 0 w 17"/>
                <a:gd name="T1" fmla="*/ 0 h 7"/>
                <a:gd name="T2" fmla="*/ 17 w 17"/>
                <a:gd name="T3" fmla="*/ 4 h 7"/>
                <a:gd name="T4" fmla="*/ 0 w 17"/>
                <a:gd name="T5" fmla="*/ 0 h 7"/>
              </a:gdLst>
              <a:ahLst/>
              <a:cxnLst>
                <a:cxn ang="0">
                  <a:pos x="T0" y="T1"/>
                </a:cxn>
                <a:cxn ang="0">
                  <a:pos x="T2" y="T3"/>
                </a:cxn>
                <a:cxn ang="0">
                  <a:pos x="T4" y="T5"/>
                </a:cxn>
              </a:cxnLst>
              <a:rect l="0" t="0" r="r" b="b"/>
              <a:pathLst>
                <a:path w="17" h="7">
                  <a:moveTo>
                    <a:pt x="0" y="0"/>
                  </a:moveTo>
                  <a:cubicBezTo>
                    <a:pt x="0" y="0"/>
                    <a:pt x="17" y="1"/>
                    <a:pt x="17" y="4"/>
                  </a:cubicBezTo>
                  <a:cubicBezTo>
                    <a:pt x="16" y="7"/>
                    <a:pt x="9" y="2"/>
                    <a:pt x="0" y="0"/>
                  </a:cubicBezTo>
                  <a:close/>
                </a:path>
              </a:pathLst>
            </a:custGeom>
            <a:solidFill>
              <a:srgbClr val="CC8E64"/>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7" name="Freeform 435">
              <a:extLst>
                <a:ext uri="{FF2B5EF4-FFF2-40B4-BE49-F238E27FC236}">
                  <a16:creationId xmlns:a16="http://schemas.microsoft.com/office/drawing/2014/main" xmlns="" id="{021E7740-565E-482F-87D8-925DC4BAB709}"/>
                </a:ext>
              </a:extLst>
            </p:cNvPr>
            <p:cNvSpPr>
              <a:spLocks/>
            </p:cNvSpPr>
            <p:nvPr/>
          </p:nvSpPr>
          <p:spPr bwMode="auto">
            <a:xfrm rot="21118461">
              <a:off x="5826125" y="1036638"/>
              <a:ext cx="119063" cy="104775"/>
            </a:xfrm>
            <a:custGeom>
              <a:avLst/>
              <a:gdLst>
                <a:gd name="T0" fmla="*/ 0 w 28"/>
                <a:gd name="T1" fmla="*/ 15 h 25"/>
                <a:gd name="T2" fmla="*/ 25 w 28"/>
                <a:gd name="T3" fmla="*/ 25 h 25"/>
                <a:gd name="T4" fmla="*/ 28 w 28"/>
                <a:gd name="T5" fmla="*/ 15 h 25"/>
                <a:gd name="T6" fmla="*/ 0 w 28"/>
                <a:gd name="T7" fmla="*/ 15 h 25"/>
              </a:gdLst>
              <a:ahLst/>
              <a:cxnLst>
                <a:cxn ang="0">
                  <a:pos x="T0" y="T1"/>
                </a:cxn>
                <a:cxn ang="0">
                  <a:pos x="T2" y="T3"/>
                </a:cxn>
                <a:cxn ang="0">
                  <a:pos x="T4" y="T5"/>
                </a:cxn>
                <a:cxn ang="0">
                  <a:pos x="T6" y="T7"/>
                </a:cxn>
              </a:cxnLst>
              <a:rect l="0" t="0" r="r" b="b"/>
              <a:pathLst>
                <a:path w="28" h="25">
                  <a:moveTo>
                    <a:pt x="0" y="15"/>
                  </a:moveTo>
                  <a:cubicBezTo>
                    <a:pt x="0" y="15"/>
                    <a:pt x="19" y="15"/>
                    <a:pt x="25" y="25"/>
                  </a:cubicBezTo>
                  <a:cubicBezTo>
                    <a:pt x="28" y="15"/>
                    <a:pt x="28" y="15"/>
                    <a:pt x="28" y="15"/>
                  </a:cubicBezTo>
                  <a:cubicBezTo>
                    <a:pt x="28" y="15"/>
                    <a:pt x="12" y="0"/>
                    <a:pt x="0" y="15"/>
                  </a:cubicBezTo>
                  <a:close/>
                </a:path>
              </a:pathLst>
            </a:custGeom>
            <a:solidFill>
              <a:srgbClr val="3D383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8" name="Freeform 436">
              <a:extLst>
                <a:ext uri="{FF2B5EF4-FFF2-40B4-BE49-F238E27FC236}">
                  <a16:creationId xmlns:a16="http://schemas.microsoft.com/office/drawing/2014/main" xmlns="" id="{A77AFC5A-5E85-45B3-95D2-05D1F0C85B48}"/>
                </a:ext>
              </a:extLst>
            </p:cNvPr>
            <p:cNvSpPr>
              <a:spLocks/>
            </p:cNvSpPr>
            <p:nvPr/>
          </p:nvSpPr>
          <p:spPr bwMode="auto">
            <a:xfrm>
              <a:off x="6505575" y="2771775"/>
              <a:ext cx="468313" cy="411163"/>
            </a:xfrm>
            <a:custGeom>
              <a:avLst/>
              <a:gdLst>
                <a:gd name="T0" fmla="*/ 8 w 110"/>
                <a:gd name="T1" fmla="*/ 0 h 97"/>
                <a:gd name="T2" fmla="*/ 11 w 110"/>
                <a:gd name="T3" fmla="*/ 84 h 97"/>
                <a:gd name="T4" fmla="*/ 89 w 110"/>
                <a:gd name="T5" fmla="*/ 94 h 97"/>
                <a:gd name="T6" fmla="*/ 93 w 110"/>
                <a:gd name="T7" fmla="*/ 3 h 97"/>
                <a:gd name="T8" fmla="*/ 8 w 110"/>
                <a:gd name="T9" fmla="*/ 0 h 97"/>
              </a:gdLst>
              <a:ahLst/>
              <a:cxnLst>
                <a:cxn ang="0">
                  <a:pos x="T0" y="T1"/>
                </a:cxn>
                <a:cxn ang="0">
                  <a:pos x="T2" y="T3"/>
                </a:cxn>
                <a:cxn ang="0">
                  <a:pos x="T4" y="T5"/>
                </a:cxn>
                <a:cxn ang="0">
                  <a:pos x="T6" y="T7"/>
                </a:cxn>
                <a:cxn ang="0">
                  <a:pos x="T8" y="T9"/>
                </a:cxn>
              </a:cxnLst>
              <a:rect l="0" t="0" r="r" b="b"/>
              <a:pathLst>
                <a:path w="110" h="97">
                  <a:moveTo>
                    <a:pt x="8" y="0"/>
                  </a:moveTo>
                  <a:cubicBezTo>
                    <a:pt x="8" y="0"/>
                    <a:pt x="0" y="74"/>
                    <a:pt x="11" y="84"/>
                  </a:cubicBezTo>
                  <a:cubicBezTo>
                    <a:pt x="22" y="95"/>
                    <a:pt x="68" y="97"/>
                    <a:pt x="89" y="94"/>
                  </a:cubicBezTo>
                  <a:cubicBezTo>
                    <a:pt x="110" y="91"/>
                    <a:pt x="93" y="3"/>
                    <a:pt x="93" y="3"/>
                  </a:cubicBezTo>
                  <a:lnTo>
                    <a:pt x="8" y="0"/>
                  </a:lnTo>
                  <a:close/>
                </a:path>
              </a:pathLst>
            </a:custGeom>
            <a:solidFill>
              <a:srgbClr val="C11F36"/>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99" name="Freeform 437">
              <a:extLst>
                <a:ext uri="{FF2B5EF4-FFF2-40B4-BE49-F238E27FC236}">
                  <a16:creationId xmlns:a16="http://schemas.microsoft.com/office/drawing/2014/main" xmlns="" id="{08BE1B09-D230-41A9-B9B8-52F6CB3C339F}"/>
                </a:ext>
              </a:extLst>
            </p:cNvPr>
            <p:cNvSpPr>
              <a:spLocks/>
            </p:cNvSpPr>
            <p:nvPr/>
          </p:nvSpPr>
          <p:spPr bwMode="auto">
            <a:xfrm>
              <a:off x="6740525" y="2579688"/>
              <a:ext cx="365125" cy="192088"/>
            </a:xfrm>
            <a:custGeom>
              <a:avLst/>
              <a:gdLst>
                <a:gd name="T0" fmla="*/ 0 w 86"/>
                <a:gd name="T1" fmla="*/ 8 h 45"/>
                <a:gd name="T2" fmla="*/ 85 w 86"/>
                <a:gd name="T3" fmla="*/ 11 h 45"/>
                <a:gd name="T4" fmla="*/ 53 w 86"/>
                <a:gd name="T5" fmla="*/ 45 h 45"/>
                <a:gd name="T6" fmla="*/ 0 w 86"/>
                <a:gd name="T7" fmla="*/ 8 h 45"/>
              </a:gdLst>
              <a:ahLst/>
              <a:cxnLst>
                <a:cxn ang="0">
                  <a:pos x="T0" y="T1"/>
                </a:cxn>
                <a:cxn ang="0">
                  <a:pos x="T2" y="T3"/>
                </a:cxn>
                <a:cxn ang="0">
                  <a:pos x="T4" y="T5"/>
                </a:cxn>
                <a:cxn ang="0">
                  <a:pos x="T6" y="T7"/>
                </a:cxn>
              </a:cxnLst>
              <a:rect l="0" t="0" r="r" b="b"/>
              <a:pathLst>
                <a:path w="86" h="45">
                  <a:moveTo>
                    <a:pt x="0" y="8"/>
                  </a:moveTo>
                  <a:cubicBezTo>
                    <a:pt x="2" y="5"/>
                    <a:pt x="58" y="0"/>
                    <a:pt x="85" y="11"/>
                  </a:cubicBezTo>
                  <a:cubicBezTo>
                    <a:pt x="85" y="11"/>
                    <a:pt x="86" y="44"/>
                    <a:pt x="53" y="45"/>
                  </a:cubicBezTo>
                  <a:cubicBezTo>
                    <a:pt x="9" y="45"/>
                    <a:pt x="0" y="8"/>
                    <a:pt x="0" y="8"/>
                  </a:cubicBezTo>
                  <a:close/>
                </a:path>
              </a:pathLst>
            </a:custGeom>
            <a:solidFill>
              <a:srgbClr val="FF1A5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0" name="Freeform 438">
              <a:extLst>
                <a:ext uri="{FF2B5EF4-FFF2-40B4-BE49-F238E27FC236}">
                  <a16:creationId xmlns:a16="http://schemas.microsoft.com/office/drawing/2014/main" xmlns="" id="{63F8BA99-A8A4-4011-8DE1-3FA582B3A94C}"/>
                </a:ext>
              </a:extLst>
            </p:cNvPr>
            <p:cNvSpPr>
              <a:spLocks/>
            </p:cNvSpPr>
            <p:nvPr/>
          </p:nvSpPr>
          <p:spPr bwMode="auto">
            <a:xfrm>
              <a:off x="5924550" y="1841500"/>
              <a:ext cx="831850" cy="527050"/>
            </a:xfrm>
            <a:custGeom>
              <a:avLst/>
              <a:gdLst>
                <a:gd name="T0" fmla="*/ 196 w 196"/>
                <a:gd name="T1" fmla="*/ 23 h 124"/>
                <a:gd name="T2" fmla="*/ 37 w 196"/>
                <a:gd name="T3" fmla="*/ 119 h 124"/>
                <a:gd name="T4" fmla="*/ 0 w 196"/>
                <a:gd name="T5" fmla="*/ 124 h 124"/>
                <a:gd name="T6" fmla="*/ 139 w 196"/>
                <a:gd name="T7" fmla="*/ 0 h 124"/>
                <a:gd name="T8" fmla="*/ 196 w 196"/>
                <a:gd name="T9" fmla="*/ 23 h 124"/>
              </a:gdLst>
              <a:ahLst/>
              <a:cxnLst>
                <a:cxn ang="0">
                  <a:pos x="T0" y="T1"/>
                </a:cxn>
                <a:cxn ang="0">
                  <a:pos x="T2" y="T3"/>
                </a:cxn>
                <a:cxn ang="0">
                  <a:pos x="T4" y="T5"/>
                </a:cxn>
                <a:cxn ang="0">
                  <a:pos x="T6" y="T7"/>
                </a:cxn>
                <a:cxn ang="0">
                  <a:pos x="T8" y="T9"/>
                </a:cxn>
              </a:cxnLst>
              <a:rect l="0" t="0" r="r" b="b"/>
              <a:pathLst>
                <a:path w="196" h="124">
                  <a:moveTo>
                    <a:pt x="196" y="23"/>
                  </a:moveTo>
                  <a:cubicBezTo>
                    <a:pt x="196" y="23"/>
                    <a:pt x="108" y="2"/>
                    <a:pt x="37" y="119"/>
                  </a:cubicBezTo>
                  <a:cubicBezTo>
                    <a:pt x="0" y="124"/>
                    <a:pt x="0" y="124"/>
                    <a:pt x="0" y="124"/>
                  </a:cubicBezTo>
                  <a:cubicBezTo>
                    <a:pt x="0" y="124"/>
                    <a:pt x="45" y="22"/>
                    <a:pt x="139" y="0"/>
                  </a:cubicBezTo>
                  <a:cubicBezTo>
                    <a:pt x="139" y="0"/>
                    <a:pt x="180" y="6"/>
                    <a:pt x="196" y="23"/>
                  </a:cubicBezTo>
                  <a:close/>
                </a:path>
              </a:pathLst>
            </a:custGeom>
            <a:solidFill>
              <a:srgbClr val="9B212D"/>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1" name="Freeform 439">
              <a:extLst>
                <a:ext uri="{FF2B5EF4-FFF2-40B4-BE49-F238E27FC236}">
                  <a16:creationId xmlns:a16="http://schemas.microsoft.com/office/drawing/2014/main" xmlns="" id="{BB8DCA40-4A4C-47AE-A51D-A9653EBCB612}"/>
                </a:ext>
              </a:extLst>
            </p:cNvPr>
            <p:cNvSpPr>
              <a:spLocks/>
            </p:cNvSpPr>
            <p:nvPr/>
          </p:nvSpPr>
          <p:spPr bwMode="auto">
            <a:xfrm>
              <a:off x="6272213" y="1982788"/>
              <a:ext cx="433388" cy="1195388"/>
            </a:xfrm>
            <a:custGeom>
              <a:avLst/>
              <a:gdLst>
                <a:gd name="T0" fmla="*/ 49 w 102"/>
                <a:gd name="T1" fmla="*/ 2 h 282"/>
                <a:gd name="T2" fmla="*/ 15 w 102"/>
                <a:gd name="T3" fmla="*/ 87 h 282"/>
                <a:gd name="T4" fmla="*/ 59 w 102"/>
                <a:gd name="T5" fmla="*/ 258 h 282"/>
                <a:gd name="T6" fmla="*/ 102 w 102"/>
                <a:gd name="T7" fmla="*/ 255 h 282"/>
                <a:gd name="T8" fmla="*/ 87 w 102"/>
                <a:gd name="T9" fmla="*/ 74 h 282"/>
                <a:gd name="T10" fmla="*/ 49 w 102"/>
                <a:gd name="T11" fmla="*/ 2 h 282"/>
              </a:gdLst>
              <a:ahLst/>
              <a:cxnLst>
                <a:cxn ang="0">
                  <a:pos x="T0" y="T1"/>
                </a:cxn>
                <a:cxn ang="0">
                  <a:pos x="T2" y="T3"/>
                </a:cxn>
                <a:cxn ang="0">
                  <a:pos x="T4" y="T5"/>
                </a:cxn>
                <a:cxn ang="0">
                  <a:pos x="T6" y="T7"/>
                </a:cxn>
                <a:cxn ang="0">
                  <a:pos x="T8" y="T9"/>
                </a:cxn>
                <a:cxn ang="0">
                  <a:pos x="T10" y="T11"/>
                </a:cxn>
              </a:cxnLst>
              <a:rect l="0" t="0" r="r" b="b"/>
              <a:pathLst>
                <a:path w="102" h="282">
                  <a:moveTo>
                    <a:pt x="49" y="2"/>
                  </a:moveTo>
                  <a:cubicBezTo>
                    <a:pt x="27" y="0"/>
                    <a:pt x="0" y="23"/>
                    <a:pt x="15" y="87"/>
                  </a:cubicBezTo>
                  <a:cubicBezTo>
                    <a:pt x="32" y="161"/>
                    <a:pt x="45" y="217"/>
                    <a:pt x="59" y="258"/>
                  </a:cubicBezTo>
                  <a:cubicBezTo>
                    <a:pt x="68" y="282"/>
                    <a:pt x="102" y="273"/>
                    <a:pt x="102" y="255"/>
                  </a:cubicBezTo>
                  <a:cubicBezTo>
                    <a:pt x="102" y="175"/>
                    <a:pt x="87" y="74"/>
                    <a:pt x="87" y="74"/>
                  </a:cubicBezTo>
                  <a:cubicBezTo>
                    <a:pt x="87" y="74"/>
                    <a:pt x="92" y="6"/>
                    <a:pt x="49" y="2"/>
                  </a:cubicBezTo>
                  <a:close/>
                </a:path>
              </a:pathLst>
            </a:custGeom>
            <a:solidFill>
              <a:srgbClr val="FFC7A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2" name="Freeform 440">
              <a:extLst>
                <a:ext uri="{FF2B5EF4-FFF2-40B4-BE49-F238E27FC236}">
                  <a16:creationId xmlns:a16="http://schemas.microsoft.com/office/drawing/2014/main" xmlns="" id="{E92BD725-6596-46AF-88A6-B69ABF39E2DD}"/>
                </a:ext>
              </a:extLst>
            </p:cNvPr>
            <p:cNvSpPr>
              <a:spLocks/>
            </p:cNvSpPr>
            <p:nvPr/>
          </p:nvSpPr>
          <p:spPr bwMode="auto">
            <a:xfrm>
              <a:off x="5995988" y="2389188"/>
              <a:ext cx="757238" cy="849313"/>
            </a:xfrm>
            <a:custGeom>
              <a:avLst/>
              <a:gdLst>
                <a:gd name="T0" fmla="*/ 170 w 178"/>
                <a:gd name="T1" fmla="*/ 161 h 200"/>
                <a:gd name="T2" fmla="*/ 143 w 178"/>
                <a:gd name="T3" fmla="*/ 101 h 200"/>
                <a:gd name="T4" fmla="*/ 23 w 178"/>
                <a:gd name="T5" fmla="*/ 0 h 200"/>
                <a:gd name="T6" fmla="*/ 0 w 178"/>
                <a:gd name="T7" fmla="*/ 18 h 200"/>
                <a:gd name="T8" fmla="*/ 136 w 178"/>
                <a:gd name="T9" fmla="*/ 184 h 200"/>
                <a:gd name="T10" fmla="*/ 170 w 178"/>
                <a:gd name="T11" fmla="*/ 161 h 200"/>
              </a:gdLst>
              <a:ahLst/>
              <a:cxnLst>
                <a:cxn ang="0">
                  <a:pos x="T0" y="T1"/>
                </a:cxn>
                <a:cxn ang="0">
                  <a:pos x="T2" y="T3"/>
                </a:cxn>
                <a:cxn ang="0">
                  <a:pos x="T4" y="T5"/>
                </a:cxn>
                <a:cxn ang="0">
                  <a:pos x="T6" y="T7"/>
                </a:cxn>
                <a:cxn ang="0">
                  <a:pos x="T8" y="T9"/>
                </a:cxn>
                <a:cxn ang="0">
                  <a:pos x="T10" y="T11"/>
                </a:cxn>
              </a:cxnLst>
              <a:rect l="0" t="0" r="r" b="b"/>
              <a:pathLst>
                <a:path w="178" h="200">
                  <a:moveTo>
                    <a:pt x="170" y="161"/>
                  </a:moveTo>
                  <a:cubicBezTo>
                    <a:pt x="170" y="161"/>
                    <a:pt x="178" y="145"/>
                    <a:pt x="143" y="101"/>
                  </a:cubicBezTo>
                  <a:cubicBezTo>
                    <a:pt x="126" y="81"/>
                    <a:pt x="70" y="72"/>
                    <a:pt x="23" y="0"/>
                  </a:cubicBezTo>
                  <a:cubicBezTo>
                    <a:pt x="0" y="18"/>
                    <a:pt x="0" y="18"/>
                    <a:pt x="0" y="18"/>
                  </a:cubicBezTo>
                  <a:cubicBezTo>
                    <a:pt x="0" y="18"/>
                    <a:pt x="89" y="160"/>
                    <a:pt x="136" y="184"/>
                  </a:cubicBezTo>
                  <a:cubicBezTo>
                    <a:pt x="136" y="184"/>
                    <a:pt x="167" y="200"/>
                    <a:pt x="170" y="161"/>
                  </a:cubicBezTo>
                  <a:close/>
                </a:path>
              </a:pathLst>
            </a:custGeom>
            <a:solidFill>
              <a:srgbClr val="F7C6A4"/>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3" name="Freeform 441">
              <a:extLst>
                <a:ext uri="{FF2B5EF4-FFF2-40B4-BE49-F238E27FC236}">
                  <a16:creationId xmlns:a16="http://schemas.microsoft.com/office/drawing/2014/main" xmlns="" id="{EEE22CA3-38BE-469E-B67D-61E0B2B9EB1E}"/>
                </a:ext>
              </a:extLst>
            </p:cNvPr>
            <p:cNvSpPr>
              <a:spLocks/>
            </p:cNvSpPr>
            <p:nvPr/>
          </p:nvSpPr>
          <p:spPr bwMode="auto">
            <a:xfrm>
              <a:off x="5868988" y="2203450"/>
              <a:ext cx="322263" cy="381000"/>
            </a:xfrm>
            <a:custGeom>
              <a:avLst/>
              <a:gdLst>
                <a:gd name="T0" fmla="*/ 47 w 76"/>
                <a:gd name="T1" fmla="*/ 90 h 90"/>
                <a:gd name="T2" fmla="*/ 27 w 76"/>
                <a:gd name="T3" fmla="*/ 63 h 90"/>
                <a:gd name="T4" fmla="*/ 17 w 76"/>
                <a:gd name="T5" fmla="*/ 61 h 90"/>
                <a:gd name="T6" fmla="*/ 20 w 76"/>
                <a:gd name="T7" fmla="*/ 74 h 90"/>
                <a:gd name="T8" fmla="*/ 3 w 76"/>
                <a:gd name="T9" fmla="*/ 56 h 90"/>
                <a:gd name="T10" fmla="*/ 13 w 76"/>
                <a:gd name="T11" fmla="*/ 6 h 90"/>
                <a:gd name="T12" fmla="*/ 56 w 76"/>
                <a:gd name="T13" fmla="*/ 7 h 90"/>
                <a:gd name="T14" fmla="*/ 76 w 76"/>
                <a:gd name="T15" fmla="*/ 76 h 90"/>
                <a:gd name="T16" fmla="*/ 47 w 76"/>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90">
                  <a:moveTo>
                    <a:pt x="47" y="90"/>
                  </a:moveTo>
                  <a:cubicBezTo>
                    <a:pt x="47" y="90"/>
                    <a:pt x="32" y="81"/>
                    <a:pt x="27" y="63"/>
                  </a:cubicBezTo>
                  <a:cubicBezTo>
                    <a:pt x="17" y="61"/>
                    <a:pt x="17" y="61"/>
                    <a:pt x="17" y="61"/>
                  </a:cubicBezTo>
                  <a:cubicBezTo>
                    <a:pt x="20" y="74"/>
                    <a:pt x="20" y="74"/>
                    <a:pt x="20" y="74"/>
                  </a:cubicBezTo>
                  <a:cubicBezTo>
                    <a:pt x="20" y="74"/>
                    <a:pt x="5" y="71"/>
                    <a:pt x="3" y="56"/>
                  </a:cubicBezTo>
                  <a:cubicBezTo>
                    <a:pt x="0" y="41"/>
                    <a:pt x="0" y="11"/>
                    <a:pt x="13" y="6"/>
                  </a:cubicBezTo>
                  <a:cubicBezTo>
                    <a:pt x="25" y="1"/>
                    <a:pt x="45" y="0"/>
                    <a:pt x="56" y="7"/>
                  </a:cubicBezTo>
                  <a:cubicBezTo>
                    <a:pt x="67" y="14"/>
                    <a:pt x="76" y="76"/>
                    <a:pt x="76" y="76"/>
                  </a:cubicBezTo>
                  <a:lnTo>
                    <a:pt x="47" y="90"/>
                  </a:lnTo>
                  <a:close/>
                </a:path>
              </a:pathLst>
            </a:custGeom>
            <a:solidFill>
              <a:srgbClr val="F7C6A4"/>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4" name="Freeform 442">
              <a:extLst>
                <a:ext uri="{FF2B5EF4-FFF2-40B4-BE49-F238E27FC236}">
                  <a16:creationId xmlns:a16="http://schemas.microsoft.com/office/drawing/2014/main" xmlns="" id="{AAB8631C-6F4C-4A9D-8941-32E606FF96B4}"/>
                </a:ext>
              </a:extLst>
            </p:cNvPr>
            <p:cNvSpPr>
              <a:spLocks/>
            </p:cNvSpPr>
            <p:nvPr/>
          </p:nvSpPr>
          <p:spPr bwMode="auto">
            <a:xfrm>
              <a:off x="6302375" y="1838325"/>
              <a:ext cx="403225" cy="839788"/>
            </a:xfrm>
            <a:custGeom>
              <a:avLst/>
              <a:gdLst>
                <a:gd name="T0" fmla="*/ 13 w 95"/>
                <a:gd name="T1" fmla="*/ 190 h 198"/>
                <a:gd name="T2" fmla="*/ 94 w 95"/>
                <a:gd name="T3" fmla="*/ 187 h 198"/>
                <a:gd name="T4" fmla="*/ 86 w 95"/>
                <a:gd name="T5" fmla="*/ 70 h 198"/>
                <a:gd name="T6" fmla="*/ 1 w 95"/>
                <a:gd name="T7" fmla="*/ 77 h 198"/>
                <a:gd name="T8" fmla="*/ 13 w 95"/>
                <a:gd name="T9" fmla="*/ 190 h 198"/>
              </a:gdLst>
              <a:ahLst/>
              <a:cxnLst>
                <a:cxn ang="0">
                  <a:pos x="T0" y="T1"/>
                </a:cxn>
                <a:cxn ang="0">
                  <a:pos x="T2" y="T3"/>
                </a:cxn>
                <a:cxn ang="0">
                  <a:pos x="T4" y="T5"/>
                </a:cxn>
                <a:cxn ang="0">
                  <a:pos x="T6" y="T7"/>
                </a:cxn>
                <a:cxn ang="0">
                  <a:pos x="T8" y="T9"/>
                </a:cxn>
              </a:cxnLst>
              <a:rect l="0" t="0" r="r" b="b"/>
              <a:pathLst>
                <a:path w="95" h="198">
                  <a:moveTo>
                    <a:pt x="13" y="190"/>
                  </a:moveTo>
                  <a:cubicBezTo>
                    <a:pt x="32" y="198"/>
                    <a:pt x="72" y="192"/>
                    <a:pt x="94" y="187"/>
                  </a:cubicBezTo>
                  <a:cubicBezTo>
                    <a:pt x="94" y="187"/>
                    <a:pt x="95" y="121"/>
                    <a:pt x="86" y="70"/>
                  </a:cubicBezTo>
                  <a:cubicBezTo>
                    <a:pt x="75" y="0"/>
                    <a:pt x="0" y="12"/>
                    <a:pt x="1" y="77"/>
                  </a:cubicBezTo>
                  <a:cubicBezTo>
                    <a:pt x="1" y="128"/>
                    <a:pt x="13" y="190"/>
                    <a:pt x="13" y="190"/>
                  </a:cubicBezTo>
                  <a:close/>
                </a:path>
              </a:pathLst>
            </a:custGeom>
            <a:solidFill>
              <a:srgbClr val="B3F0F2"/>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5" name="Freeform 443">
              <a:extLst>
                <a:ext uri="{FF2B5EF4-FFF2-40B4-BE49-F238E27FC236}">
                  <a16:creationId xmlns:a16="http://schemas.microsoft.com/office/drawing/2014/main" xmlns="" id="{A14E165B-65B2-486A-BCAD-6303A4032133}"/>
                </a:ext>
              </a:extLst>
            </p:cNvPr>
            <p:cNvSpPr>
              <a:spLocks/>
            </p:cNvSpPr>
            <p:nvPr/>
          </p:nvSpPr>
          <p:spPr bwMode="auto">
            <a:xfrm>
              <a:off x="5715000" y="3824288"/>
              <a:ext cx="344488" cy="441325"/>
            </a:xfrm>
            <a:custGeom>
              <a:avLst/>
              <a:gdLst>
                <a:gd name="T0" fmla="*/ 28 w 81"/>
                <a:gd name="T1" fmla="*/ 0 h 104"/>
                <a:gd name="T2" fmla="*/ 81 w 81"/>
                <a:gd name="T3" fmla="*/ 15 h 104"/>
                <a:gd name="T4" fmla="*/ 46 w 81"/>
                <a:gd name="T5" fmla="*/ 97 h 104"/>
                <a:gd name="T6" fmla="*/ 0 w 81"/>
                <a:gd name="T7" fmla="*/ 89 h 104"/>
                <a:gd name="T8" fmla="*/ 28 w 81"/>
                <a:gd name="T9" fmla="*/ 0 h 104"/>
              </a:gdLst>
              <a:ahLst/>
              <a:cxnLst>
                <a:cxn ang="0">
                  <a:pos x="T0" y="T1"/>
                </a:cxn>
                <a:cxn ang="0">
                  <a:pos x="T2" y="T3"/>
                </a:cxn>
                <a:cxn ang="0">
                  <a:pos x="T4" y="T5"/>
                </a:cxn>
                <a:cxn ang="0">
                  <a:pos x="T6" y="T7"/>
                </a:cxn>
                <a:cxn ang="0">
                  <a:pos x="T8" y="T9"/>
                </a:cxn>
              </a:cxnLst>
              <a:rect l="0" t="0" r="r" b="b"/>
              <a:pathLst>
                <a:path w="81" h="104">
                  <a:moveTo>
                    <a:pt x="28" y="0"/>
                  </a:moveTo>
                  <a:cubicBezTo>
                    <a:pt x="28" y="0"/>
                    <a:pt x="59" y="6"/>
                    <a:pt x="81" y="15"/>
                  </a:cubicBezTo>
                  <a:cubicBezTo>
                    <a:pt x="81" y="15"/>
                    <a:pt x="75" y="77"/>
                    <a:pt x="46" y="97"/>
                  </a:cubicBezTo>
                  <a:cubicBezTo>
                    <a:pt x="35" y="104"/>
                    <a:pt x="16" y="94"/>
                    <a:pt x="0" y="89"/>
                  </a:cubicBezTo>
                  <a:lnTo>
                    <a:pt x="28" y="0"/>
                  </a:lnTo>
                  <a:close/>
                </a:path>
              </a:pathLst>
            </a:custGeom>
            <a:solidFill>
              <a:srgbClr val="DDA885"/>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6" name="Freeform 444">
              <a:extLst>
                <a:ext uri="{FF2B5EF4-FFF2-40B4-BE49-F238E27FC236}">
                  <a16:creationId xmlns:a16="http://schemas.microsoft.com/office/drawing/2014/main" xmlns="" id="{84B82BFC-6EC6-4A38-8997-1941C5762188}"/>
                </a:ext>
              </a:extLst>
            </p:cNvPr>
            <p:cNvSpPr>
              <a:spLocks/>
            </p:cNvSpPr>
            <p:nvPr/>
          </p:nvSpPr>
          <p:spPr bwMode="auto">
            <a:xfrm>
              <a:off x="5537200" y="2605088"/>
              <a:ext cx="479425" cy="446088"/>
            </a:xfrm>
            <a:custGeom>
              <a:avLst/>
              <a:gdLst>
                <a:gd name="T0" fmla="*/ 108 w 113"/>
                <a:gd name="T1" fmla="*/ 99 h 105"/>
                <a:gd name="T2" fmla="*/ 75 w 113"/>
                <a:gd name="T3" fmla="*/ 104 h 105"/>
                <a:gd name="T4" fmla="*/ 75 w 113"/>
                <a:gd name="T5" fmla="*/ 104 h 105"/>
                <a:gd name="T6" fmla="*/ 10 w 113"/>
                <a:gd name="T7" fmla="*/ 101 h 105"/>
                <a:gd name="T8" fmla="*/ 8 w 113"/>
                <a:gd name="T9" fmla="*/ 13 h 105"/>
                <a:gd name="T10" fmla="*/ 108 w 113"/>
                <a:gd name="T11" fmla="*/ 31 h 105"/>
                <a:gd name="T12" fmla="*/ 108 w 113"/>
                <a:gd name="T13" fmla="*/ 99 h 105"/>
              </a:gdLst>
              <a:ahLst/>
              <a:cxnLst>
                <a:cxn ang="0">
                  <a:pos x="T0" y="T1"/>
                </a:cxn>
                <a:cxn ang="0">
                  <a:pos x="T2" y="T3"/>
                </a:cxn>
                <a:cxn ang="0">
                  <a:pos x="T4" y="T5"/>
                </a:cxn>
                <a:cxn ang="0">
                  <a:pos x="T6" y="T7"/>
                </a:cxn>
                <a:cxn ang="0">
                  <a:pos x="T8" y="T9"/>
                </a:cxn>
                <a:cxn ang="0">
                  <a:pos x="T10" y="T11"/>
                </a:cxn>
                <a:cxn ang="0">
                  <a:pos x="T12" y="T13"/>
                </a:cxn>
              </a:cxnLst>
              <a:rect l="0" t="0" r="r" b="b"/>
              <a:pathLst>
                <a:path w="113" h="105">
                  <a:moveTo>
                    <a:pt x="108" y="99"/>
                  </a:moveTo>
                  <a:cubicBezTo>
                    <a:pt x="103" y="102"/>
                    <a:pt x="90" y="104"/>
                    <a:pt x="75" y="104"/>
                  </a:cubicBezTo>
                  <a:cubicBezTo>
                    <a:pt x="75" y="104"/>
                    <a:pt x="75" y="104"/>
                    <a:pt x="75" y="104"/>
                  </a:cubicBezTo>
                  <a:cubicBezTo>
                    <a:pt x="48" y="105"/>
                    <a:pt x="16" y="102"/>
                    <a:pt x="10" y="101"/>
                  </a:cubicBezTo>
                  <a:cubicBezTo>
                    <a:pt x="0" y="99"/>
                    <a:pt x="2" y="16"/>
                    <a:pt x="8" y="13"/>
                  </a:cubicBezTo>
                  <a:cubicBezTo>
                    <a:pt x="17" y="8"/>
                    <a:pt x="101" y="0"/>
                    <a:pt x="108" y="31"/>
                  </a:cubicBezTo>
                  <a:cubicBezTo>
                    <a:pt x="109" y="38"/>
                    <a:pt x="113" y="95"/>
                    <a:pt x="108" y="99"/>
                  </a:cubicBezTo>
                </a:path>
              </a:pathLst>
            </a:custGeom>
            <a:solidFill>
              <a:srgbClr val="685D4E"/>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7" name="Freeform 445">
              <a:extLst>
                <a:ext uri="{FF2B5EF4-FFF2-40B4-BE49-F238E27FC236}">
                  <a16:creationId xmlns:a16="http://schemas.microsoft.com/office/drawing/2014/main" xmlns="" id="{48A6D129-5B26-4B7C-BBD4-1070E8611AA2}"/>
                </a:ext>
              </a:extLst>
            </p:cNvPr>
            <p:cNvSpPr>
              <a:spLocks/>
            </p:cNvSpPr>
            <p:nvPr/>
          </p:nvSpPr>
          <p:spPr bwMode="auto">
            <a:xfrm>
              <a:off x="5464175" y="2678113"/>
              <a:ext cx="315913" cy="360363"/>
            </a:xfrm>
            <a:custGeom>
              <a:avLst/>
              <a:gdLst>
                <a:gd name="T0" fmla="*/ 0 w 74"/>
                <a:gd name="T1" fmla="*/ 5 h 85"/>
                <a:gd name="T2" fmla="*/ 55 w 74"/>
                <a:gd name="T3" fmla="*/ 6 h 85"/>
                <a:gd name="T4" fmla="*/ 55 w 74"/>
                <a:gd name="T5" fmla="*/ 75 h 85"/>
                <a:gd name="T6" fmla="*/ 0 w 74"/>
                <a:gd name="T7" fmla="*/ 80 h 85"/>
                <a:gd name="T8" fmla="*/ 0 w 74"/>
                <a:gd name="T9" fmla="*/ 5 h 85"/>
              </a:gdLst>
              <a:ahLst/>
              <a:cxnLst>
                <a:cxn ang="0">
                  <a:pos x="T0" y="T1"/>
                </a:cxn>
                <a:cxn ang="0">
                  <a:pos x="T2" y="T3"/>
                </a:cxn>
                <a:cxn ang="0">
                  <a:pos x="T4" y="T5"/>
                </a:cxn>
                <a:cxn ang="0">
                  <a:pos x="T6" y="T7"/>
                </a:cxn>
                <a:cxn ang="0">
                  <a:pos x="T8" y="T9"/>
                </a:cxn>
              </a:cxnLst>
              <a:rect l="0" t="0" r="r" b="b"/>
              <a:pathLst>
                <a:path w="74" h="85">
                  <a:moveTo>
                    <a:pt x="0" y="5"/>
                  </a:moveTo>
                  <a:cubicBezTo>
                    <a:pt x="0" y="5"/>
                    <a:pt x="34" y="0"/>
                    <a:pt x="55" y="6"/>
                  </a:cubicBezTo>
                  <a:cubicBezTo>
                    <a:pt x="74" y="17"/>
                    <a:pt x="74" y="67"/>
                    <a:pt x="55" y="75"/>
                  </a:cubicBezTo>
                  <a:cubicBezTo>
                    <a:pt x="55" y="75"/>
                    <a:pt x="37" y="85"/>
                    <a:pt x="0" y="80"/>
                  </a:cubicBezTo>
                  <a:cubicBezTo>
                    <a:pt x="0" y="5"/>
                    <a:pt x="0" y="5"/>
                    <a:pt x="0" y="5"/>
                  </a:cubicBezTo>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8" name="Freeform 446">
              <a:extLst>
                <a:ext uri="{FF2B5EF4-FFF2-40B4-BE49-F238E27FC236}">
                  <a16:creationId xmlns:a16="http://schemas.microsoft.com/office/drawing/2014/main" xmlns="" id="{934EFE3E-3399-4B3C-8574-9107A77156D6}"/>
                </a:ext>
              </a:extLst>
            </p:cNvPr>
            <p:cNvSpPr>
              <a:spLocks/>
            </p:cNvSpPr>
            <p:nvPr/>
          </p:nvSpPr>
          <p:spPr bwMode="auto">
            <a:xfrm>
              <a:off x="5464175" y="2686050"/>
              <a:ext cx="315913" cy="339725"/>
            </a:xfrm>
            <a:custGeom>
              <a:avLst/>
              <a:gdLst>
                <a:gd name="T0" fmla="*/ 55 w 74"/>
                <a:gd name="T1" fmla="*/ 73 h 80"/>
                <a:gd name="T2" fmla="*/ 35 w 74"/>
                <a:gd name="T3" fmla="*/ 79 h 80"/>
                <a:gd name="T4" fmla="*/ 0 w 74"/>
                <a:gd name="T5" fmla="*/ 78 h 80"/>
                <a:gd name="T6" fmla="*/ 0 w 74"/>
                <a:gd name="T7" fmla="*/ 3 h 80"/>
                <a:gd name="T8" fmla="*/ 36 w 74"/>
                <a:gd name="T9" fmla="*/ 1 h 80"/>
                <a:gd name="T10" fmla="*/ 55 w 74"/>
                <a:gd name="T11" fmla="*/ 4 h 80"/>
                <a:gd name="T12" fmla="*/ 55 w 74"/>
                <a:gd name="T13" fmla="*/ 73 h 80"/>
              </a:gdLst>
              <a:ahLst/>
              <a:cxnLst>
                <a:cxn ang="0">
                  <a:pos x="T0" y="T1"/>
                </a:cxn>
                <a:cxn ang="0">
                  <a:pos x="T2" y="T3"/>
                </a:cxn>
                <a:cxn ang="0">
                  <a:pos x="T4" y="T5"/>
                </a:cxn>
                <a:cxn ang="0">
                  <a:pos x="T6" y="T7"/>
                </a:cxn>
                <a:cxn ang="0">
                  <a:pos x="T8" y="T9"/>
                </a:cxn>
                <a:cxn ang="0">
                  <a:pos x="T10" y="T11"/>
                </a:cxn>
                <a:cxn ang="0">
                  <a:pos x="T12" y="T13"/>
                </a:cxn>
              </a:cxnLst>
              <a:rect l="0" t="0" r="r" b="b"/>
              <a:pathLst>
                <a:path w="74" h="80">
                  <a:moveTo>
                    <a:pt x="55" y="73"/>
                  </a:moveTo>
                  <a:cubicBezTo>
                    <a:pt x="55" y="73"/>
                    <a:pt x="48" y="77"/>
                    <a:pt x="35" y="79"/>
                  </a:cubicBezTo>
                  <a:cubicBezTo>
                    <a:pt x="26" y="80"/>
                    <a:pt x="14" y="80"/>
                    <a:pt x="0" y="78"/>
                  </a:cubicBezTo>
                  <a:cubicBezTo>
                    <a:pt x="0" y="3"/>
                    <a:pt x="0" y="3"/>
                    <a:pt x="0" y="3"/>
                  </a:cubicBezTo>
                  <a:cubicBezTo>
                    <a:pt x="0" y="3"/>
                    <a:pt x="18" y="0"/>
                    <a:pt x="36" y="1"/>
                  </a:cubicBezTo>
                  <a:cubicBezTo>
                    <a:pt x="43" y="2"/>
                    <a:pt x="49" y="3"/>
                    <a:pt x="55" y="4"/>
                  </a:cubicBezTo>
                  <a:cubicBezTo>
                    <a:pt x="74" y="15"/>
                    <a:pt x="74" y="65"/>
                    <a:pt x="55" y="73"/>
                  </a:cubicBezTo>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09" name="Freeform 447">
              <a:extLst>
                <a:ext uri="{FF2B5EF4-FFF2-40B4-BE49-F238E27FC236}">
                  <a16:creationId xmlns:a16="http://schemas.microsoft.com/office/drawing/2014/main" xmlns="" id="{111BBB73-A1AE-410B-8FE5-AEFD9CBF410F}"/>
                </a:ext>
              </a:extLst>
            </p:cNvPr>
            <p:cNvSpPr>
              <a:spLocks/>
            </p:cNvSpPr>
            <p:nvPr/>
          </p:nvSpPr>
          <p:spPr bwMode="auto">
            <a:xfrm>
              <a:off x="5464175" y="2690813"/>
              <a:ext cx="225425" cy="334963"/>
            </a:xfrm>
            <a:custGeom>
              <a:avLst/>
              <a:gdLst>
                <a:gd name="T0" fmla="*/ 24 w 53"/>
                <a:gd name="T1" fmla="*/ 79 h 79"/>
                <a:gd name="T2" fmla="*/ 0 w 53"/>
                <a:gd name="T3" fmla="*/ 77 h 79"/>
                <a:gd name="T4" fmla="*/ 0 w 53"/>
                <a:gd name="T5" fmla="*/ 2 h 79"/>
                <a:gd name="T6" fmla="*/ 25 w 53"/>
                <a:gd name="T7" fmla="*/ 0 h 79"/>
                <a:gd name="T8" fmla="*/ 48 w 53"/>
                <a:gd name="T9" fmla="*/ 16 h 79"/>
                <a:gd name="T10" fmla="*/ 47 w 53"/>
                <a:gd name="T11" fmla="*/ 62 h 79"/>
                <a:gd name="T12" fmla="*/ 24 w 53"/>
                <a:gd name="T13" fmla="*/ 79 h 79"/>
              </a:gdLst>
              <a:ahLst/>
              <a:cxnLst>
                <a:cxn ang="0">
                  <a:pos x="T0" y="T1"/>
                </a:cxn>
                <a:cxn ang="0">
                  <a:pos x="T2" y="T3"/>
                </a:cxn>
                <a:cxn ang="0">
                  <a:pos x="T4" y="T5"/>
                </a:cxn>
                <a:cxn ang="0">
                  <a:pos x="T6" y="T7"/>
                </a:cxn>
                <a:cxn ang="0">
                  <a:pos x="T8" y="T9"/>
                </a:cxn>
                <a:cxn ang="0">
                  <a:pos x="T10" y="T11"/>
                </a:cxn>
                <a:cxn ang="0">
                  <a:pos x="T12" y="T13"/>
                </a:cxn>
              </a:cxnLst>
              <a:rect l="0" t="0" r="r" b="b"/>
              <a:pathLst>
                <a:path w="53" h="79">
                  <a:moveTo>
                    <a:pt x="24" y="79"/>
                  </a:moveTo>
                  <a:cubicBezTo>
                    <a:pt x="17" y="79"/>
                    <a:pt x="9" y="79"/>
                    <a:pt x="0" y="77"/>
                  </a:cubicBezTo>
                  <a:cubicBezTo>
                    <a:pt x="0" y="2"/>
                    <a:pt x="0" y="2"/>
                    <a:pt x="0" y="2"/>
                  </a:cubicBezTo>
                  <a:cubicBezTo>
                    <a:pt x="0" y="2"/>
                    <a:pt x="11" y="0"/>
                    <a:pt x="25" y="0"/>
                  </a:cubicBezTo>
                  <a:cubicBezTo>
                    <a:pt x="36" y="0"/>
                    <a:pt x="45" y="6"/>
                    <a:pt x="48" y="16"/>
                  </a:cubicBezTo>
                  <a:cubicBezTo>
                    <a:pt x="53" y="31"/>
                    <a:pt x="53" y="49"/>
                    <a:pt x="47" y="62"/>
                  </a:cubicBezTo>
                  <a:cubicBezTo>
                    <a:pt x="44" y="72"/>
                    <a:pt x="34" y="78"/>
                    <a:pt x="24" y="79"/>
                  </a:cubicBezTo>
                </a:path>
              </a:pathLst>
            </a:custGeom>
            <a:solidFill>
              <a:srgbClr val="2D2923"/>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0" name="Oval 448">
              <a:extLst>
                <a:ext uri="{FF2B5EF4-FFF2-40B4-BE49-F238E27FC236}">
                  <a16:creationId xmlns:a16="http://schemas.microsoft.com/office/drawing/2014/main" xmlns="" id="{50C43874-CFB4-4CB1-877E-CAC6287B8FD7}"/>
                </a:ext>
              </a:extLst>
            </p:cNvPr>
            <p:cNvSpPr>
              <a:spLocks noChangeArrowheads="1"/>
            </p:cNvSpPr>
            <p:nvPr/>
          </p:nvSpPr>
          <p:spPr bwMode="auto">
            <a:xfrm>
              <a:off x="5375275" y="2698750"/>
              <a:ext cx="174625" cy="319088"/>
            </a:xfrm>
            <a:prstGeom prst="ellipse">
              <a:avLst/>
            </a:prstGeom>
            <a:solidFill>
              <a:srgbClr val="685D4E"/>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1" name="Oval 449">
              <a:extLst>
                <a:ext uri="{FF2B5EF4-FFF2-40B4-BE49-F238E27FC236}">
                  <a16:creationId xmlns:a16="http://schemas.microsoft.com/office/drawing/2014/main" xmlns="" id="{96D939A5-396E-4F9B-8CE9-CFD3BC3D1FC0}"/>
                </a:ext>
              </a:extLst>
            </p:cNvPr>
            <p:cNvSpPr>
              <a:spLocks noChangeArrowheads="1"/>
            </p:cNvSpPr>
            <p:nvPr/>
          </p:nvSpPr>
          <p:spPr bwMode="auto">
            <a:xfrm>
              <a:off x="5400675" y="2728913"/>
              <a:ext cx="128588" cy="258763"/>
            </a:xfrm>
            <a:prstGeom prst="ellipse">
              <a:avLst/>
            </a:pr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2" name="Freeform 450">
              <a:extLst>
                <a:ext uri="{FF2B5EF4-FFF2-40B4-BE49-F238E27FC236}">
                  <a16:creationId xmlns:a16="http://schemas.microsoft.com/office/drawing/2014/main" xmlns="" id="{E89708DA-44DB-4547-BDE6-ACB6C6880B72}"/>
                </a:ext>
              </a:extLst>
            </p:cNvPr>
            <p:cNvSpPr>
              <a:spLocks/>
            </p:cNvSpPr>
            <p:nvPr/>
          </p:nvSpPr>
          <p:spPr bwMode="auto">
            <a:xfrm>
              <a:off x="5400675" y="2728913"/>
              <a:ext cx="90488" cy="258763"/>
            </a:xfrm>
            <a:custGeom>
              <a:avLst/>
              <a:gdLst>
                <a:gd name="T0" fmla="*/ 12 w 21"/>
                <a:gd name="T1" fmla="*/ 52 h 61"/>
                <a:gd name="T2" fmla="*/ 14 w 21"/>
                <a:gd name="T3" fmla="*/ 9 h 61"/>
                <a:gd name="T4" fmla="*/ 21 w 21"/>
                <a:gd name="T5" fmla="*/ 3 h 61"/>
                <a:gd name="T6" fmla="*/ 15 w 21"/>
                <a:gd name="T7" fmla="*/ 0 h 61"/>
                <a:gd name="T8" fmla="*/ 0 w 21"/>
                <a:gd name="T9" fmla="*/ 31 h 61"/>
                <a:gd name="T10" fmla="*/ 15 w 21"/>
                <a:gd name="T11" fmla="*/ 61 h 61"/>
                <a:gd name="T12" fmla="*/ 17 w 21"/>
                <a:gd name="T13" fmla="*/ 61 h 61"/>
                <a:gd name="T14" fmla="*/ 12 w 21"/>
                <a:gd name="T15" fmla="*/ 52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61">
                  <a:moveTo>
                    <a:pt x="12" y="52"/>
                  </a:moveTo>
                  <a:cubicBezTo>
                    <a:pt x="8" y="38"/>
                    <a:pt x="8" y="23"/>
                    <a:pt x="14" y="9"/>
                  </a:cubicBezTo>
                  <a:cubicBezTo>
                    <a:pt x="16" y="7"/>
                    <a:pt x="19" y="5"/>
                    <a:pt x="21" y="3"/>
                  </a:cubicBezTo>
                  <a:cubicBezTo>
                    <a:pt x="19" y="1"/>
                    <a:pt x="17" y="0"/>
                    <a:pt x="15" y="0"/>
                  </a:cubicBezTo>
                  <a:cubicBezTo>
                    <a:pt x="6" y="0"/>
                    <a:pt x="0" y="14"/>
                    <a:pt x="0" y="31"/>
                  </a:cubicBezTo>
                  <a:cubicBezTo>
                    <a:pt x="0" y="47"/>
                    <a:pt x="6" y="61"/>
                    <a:pt x="15" y="61"/>
                  </a:cubicBezTo>
                  <a:cubicBezTo>
                    <a:pt x="16" y="61"/>
                    <a:pt x="17" y="61"/>
                    <a:pt x="17" y="61"/>
                  </a:cubicBezTo>
                  <a:cubicBezTo>
                    <a:pt x="15" y="58"/>
                    <a:pt x="13" y="55"/>
                    <a:pt x="12" y="52"/>
                  </a:cubicBezTo>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3" name="Freeform 451">
              <a:extLst>
                <a:ext uri="{FF2B5EF4-FFF2-40B4-BE49-F238E27FC236}">
                  <a16:creationId xmlns:a16="http://schemas.microsoft.com/office/drawing/2014/main" xmlns="" id="{A1F5C3A4-3E7B-491C-86AC-404C0D0B7084}"/>
                </a:ext>
              </a:extLst>
            </p:cNvPr>
            <p:cNvSpPr>
              <a:spLocks noEditPoints="1"/>
            </p:cNvSpPr>
            <p:nvPr/>
          </p:nvSpPr>
          <p:spPr bwMode="auto">
            <a:xfrm>
              <a:off x="5529263" y="2855913"/>
              <a:ext cx="0" cy="17463"/>
            </a:xfrm>
            <a:custGeom>
              <a:avLst/>
              <a:gdLst>
                <a:gd name="T0" fmla="*/ 4 h 4"/>
                <a:gd name="T1" fmla="*/ 3 h 4"/>
                <a:gd name="T2" fmla="*/ 3 h 4"/>
                <a:gd name="T3" fmla="*/ 3 h 4"/>
                <a:gd name="T4" fmla="*/ 3 h 4"/>
                <a:gd name="T5" fmla="*/ 3 h 4"/>
                <a:gd name="T6" fmla="*/ 3 h 4"/>
                <a:gd name="T7" fmla="*/ 3 h 4"/>
                <a:gd name="T8" fmla="*/ 3 h 4"/>
                <a:gd name="T9" fmla="*/ 3 h 4"/>
                <a:gd name="T10" fmla="*/ 3 h 4"/>
                <a:gd name="T11" fmla="*/ 3 h 4"/>
                <a:gd name="T12" fmla="*/ 3 h 4"/>
                <a:gd name="T13" fmla="*/ 2 h 4"/>
                <a:gd name="T14" fmla="*/ 2 h 4"/>
                <a:gd name="T15" fmla="*/ 2 h 4"/>
                <a:gd name="T16" fmla="*/ 2 h 4"/>
                <a:gd name="T17" fmla="*/ 2 h 4"/>
                <a:gd name="T18" fmla="*/ 2 h 4"/>
                <a:gd name="T19" fmla="*/ 2 h 4"/>
                <a:gd name="T20" fmla="*/ 2 h 4"/>
                <a:gd name="T21" fmla="*/ 2 h 4"/>
                <a:gd name="T22" fmla="*/ 2 h 4"/>
                <a:gd name="T23" fmla="*/ 2 h 4"/>
                <a:gd name="T24" fmla="*/ 2 h 4"/>
                <a:gd name="T25" fmla="*/ 2 h 4"/>
                <a:gd name="T26" fmla="*/ 2 h 4"/>
                <a:gd name="T27" fmla="*/ 1 h 4"/>
                <a:gd name="T28" fmla="*/ 1 h 4"/>
                <a:gd name="T29" fmla="*/ 1 h 4"/>
                <a:gd name="T30" fmla="*/ 1 h 4"/>
                <a:gd name="T31" fmla="*/ 1 h 4"/>
                <a:gd name="T32" fmla="*/ 1 h 4"/>
                <a:gd name="T33" fmla="*/ 1 h 4"/>
                <a:gd name="T34" fmla="*/ 1 h 4"/>
                <a:gd name="T35" fmla="*/ 1 h 4"/>
                <a:gd name="T36" fmla="*/ 1 h 4"/>
                <a:gd name="T37" fmla="*/ 1 h 4"/>
                <a:gd name="T38" fmla="*/ 1 h 4"/>
                <a:gd name="T39" fmla="*/ 0 h 4"/>
                <a:gd name="T40" fmla="*/ 0 h 4"/>
                <a:gd name="T41" fmla="*/ 0 h 4"/>
                <a:gd name="T42" fmla="*/ 0 h 4"/>
                <a:gd name="T43" fmla="*/ 0 h 4"/>
                <a:gd name="T44" fmla="*/ 0 h 4"/>
                <a:gd name="T45" fmla="*/ 0 h 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 ang="0">
                  <a:pos x="0" y="T42"/>
                </a:cxn>
                <a:cxn ang="0">
                  <a:pos x="0" y="T43"/>
                </a:cxn>
                <a:cxn ang="0">
                  <a:pos x="0" y="T44"/>
                </a:cxn>
                <a:cxn ang="0">
                  <a:pos x="0" y="T45"/>
                </a:cxn>
              </a:cxnLst>
              <a:rect l="0" t="0" r="r" b="b"/>
              <a:pathLst>
                <a:path h="4">
                  <a:moveTo>
                    <a:pt x="0" y="4"/>
                  </a:moveTo>
                  <a:cubicBezTo>
                    <a:pt x="0" y="4"/>
                    <a:pt x="0" y="4"/>
                    <a:pt x="0" y="4"/>
                  </a:cubicBezTo>
                  <a:cubicBezTo>
                    <a:pt x="0" y="4"/>
                    <a:pt x="0" y="4"/>
                    <a:pt x="0" y="4"/>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685D4E"/>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4" name="Freeform 452">
              <a:extLst>
                <a:ext uri="{FF2B5EF4-FFF2-40B4-BE49-F238E27FC236}">
                  <a16:creationId xmlns:a16="http://schemas.microsoft.com/office/drawing/2014/main" xmlns="" id="{9CC31860-4AEE-4A9B-91CA-403857519506}"/>
                </a:ext>
              </a:extLst>
            </p:cNvPr>
            <p:cNvSpPr>
              <a:spLocks/>
            </p:cNvSpPr>
            <p:nvPr/>
          </p:nvSpPr>
          <p:spPr bwMode="auto">
            <a:xfrm>
              <a:off x="5435600" y="2754313"/>
              <a:ext cx="93663" cy="215900"/>
            </a:xfrm>
            <a:custGeom>
              <a:avLst/>
              <a:gdLst>
                <a:gd name="T0" fmla="*/ 7 w 22"/>
                <a:gd name="T1" fmla="*/ 2 h 51"/>
                <a:gd name="T2" fmla="*/ 6 w 22"/>
                <a:gd name="T3" fmla="*/ 4 h 51"/>
                <a:gd name="T4" fmla="*/ 2 w 22"/>
                <a:gd name="T5" fmla="*/ 16 h 51"/>
                <a:gd name="T6" fmla="*/ 2 w 22"/>
                <a:gd name="T7" fmla="*/ 16 h 51"/>
                <a:gd name="T8" fmla="*/ 2 w 22"/>
                <a:gd name="T9" fmla="*/ 16 h 51"/>
                <a:gd name="T10" fmla="*/ 4 w 22"/>
                <a:gd name="T11" fmla="*/ 46 h 51"/>
                <a:gd name="T12" fmla="*/ 5 w 22"/>
                <a:gd name="T13" fmla="*/ 47 h 51"/>
                <a:gd name="T14" fmla="*/ 16 w 22"/>
                <a:gd name="T15" fmla="*/ 48 h 51"/>
                <a:gd name="T16" fmla="*/ 22 w 22"/>
                <a:gd name="T17" fmla="*/ 28 h 51"/>
                <a:gd name="T18" fmla="*/ 22 w 22"/>
                <a:gd name="T19" fmla="*/ 27 h 51"/>
                <a:gd name="T20" fmla="*/ 22 w 22"/>
                <a:gd name="T21" fmla="*/ 27 h 51"/>
                <a:gd name="T22" fmla="*/ 22 w 22"/>
                <a:gd name="T23" fmla="*/ 27 h 51"/>
                <a:gd name="T24" fmla="*/ 22 w 22"/>
                <a:gd name="T25" fmla="*/ 27 h 51"/>
                <a:gd name="T26" fmla="*/ 22 w 22"/>
                <a:gd name="T27" fmla="*/ 27 h 51"/>
                <a:gd name="T28" fmla="*/ 22 w 22"/>
                <a:gd name="T29" fmla="*/ 27 h 51"/>
                <a:gd name="T30" fmla="*/ 22 w 22"/>
                <a:gd name="T31" fmla="*/ 27 h 51"/>
                <a:gd name="T32" fmla="*/ 22 w 22"/>
                <a:gd name="T33" fmla="*/ 27 h 51"/>
                <a:gd name="T34" fmla="*/ 22 w 22"/>
                <a:gd name="T35" fmla="*/ 26 h 51"/>
                <a:gd name="T36" fmla="*/ 22 w 22"/>
                <a:gd name="T37" fmla="*/ 26 h 51"/>
                <a:gd name="T38" fmla="*/ 22 w 22"/>
                <a:gd name="T39" fmla="*/ 26 h 51"/>
                <a:gd name="T40" fmla="*/ 22 w 22"/>
                <a:gd name="T41" fmla="*/ 26 h 51"/>
                <a:gd name="T42" fmla="*/ 22 w 22"/>
                <a:gd name="T43" fmla="*/ 26 h 51"/>
                <a:gd name="T44" fmla="*/ 22 w 22"/>
                <a:gd name="T45" fmla="*/ 26 h 51"/>
                <a:gd name="T46" fmla="*/ 22 w 22"/>
                <a:gd name="T47" fmla="*/ 26 h 51"/>
                <a:gd name="T48" fmla="*/ 22 w 22"/>
                <a:gd name="T49" fmla="*/ 26 h 51"/>
                <a:gd name="T50" fmla="*/ 22 w 22"/>
                <a:gd name="T51" fmla="*/ 26 h 51"/>
                <a:gd name="T52" fmla="*/ 22 w 22"/>
                <a:gd name="T53" fmla="*/ 25 h 51"/>
                <a:gd name="T54" fmla="*/ 22 w 22"/>
                <a:gd name="T55" fmla="*/ 25 h 51"/>
                <a:gd name="T56" fmla="*/ 22 w 22"/>
                <a:gd name="T57" fmla="*/ 25 h 51"/>
                <a:gd name="T58" fmla="*/ 22 w 22"/>
                <a:gd name="T59" fmla="*/ 25 h 51"/>
                <a:gd name="T60" fmla="*/ 22 w 22"/>
                <a:gd name="T61" fmla="*/ 25 h 51"/>
                <a:gd name="T62" fmla="*/ 22 w 22"/>
                <a:gd name="T63" fmla="*/ 25 h 51"/>
                <a:gd name="T64" fmla="*/ 22 w 22"/>
                <a:gd name="T65" fmla="*/ 25 h 51"/>
                <a:gd name="T66" fmla="*/ 22 w 22"/>
                <a:gd name="T67" fmla="*/ 25 h 51"/>
                <a:gd name="T68" fmla="*/ 22 w 22"/>
                <a:gd name="T69" fmla="*/ 25 h 51"/>
                <a:gd name="T70" fmla="*/ 22 w 22"/>
                <a:gd name="T71" fmla="*/ 24 h 51"/>
                <a:gd name="T72" fmla="*/ 22 w 22"/>
                <a:gd name="T73" fmla="*/ 24 h 51"/>
                <a:gd name="T74" fmla="*/ 22 w 22"/>
                <a:gd name="T75" fmla="*/ 24 h 51"/>
                <a:gd name="T76" fmla="*/ 22 w 22"/>
                <a:gd name="T77" fmla="*/ 24 h 51"/>
                <a:gd name="T78" fmla="*/ 22 w 22"/>
                <a:gd name="T79" fmla="*/ 24 h 51"/>
                <a:gd name="T80" fmla="*/ 12 w 22"/>
                <a:gd name="T8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 h="51">
                  <a:moveTo>
                    <a:pt x="12" y="0"/>
                  </a:moveTo>
                  <a:cubicBezTo>
                    <a:pt x="10" y="0"/>
                    <a:pt x="9" y="1"/>
                    <a:pt x="7" y="2"/>
                  </a:cubicBezTo>
                  <a:cubicBezTo>
                    <a:pt x="7" y="2"/>
                    <a:pt x="7" y="2"/>
                    <a:pt x="7" y="2"/>
                  </a:cubicBezTo>
                  <a:cubicBezTo>
                    <a:pt x="7" y="3"/>
                    <a:pt x="6" y="3"/>
                    <a:pt x="6" y="4"/>
                  </a:cubicBezTo>
                  <a:cubicBezTo>
                    <a:pt x="4" y="8"/>
                    <a:pt x="3" y="12"/>
                    <a:pt x="2" y="16"/>
                  </a:cubicBezTo>
                  <a:cubicBezTo>
                    <a:pt x="2" y="16"/>
                    <a:pt x="2" y="16"/>
                    <a:pt x="2" y="16"/>
                  </a:cubicBezTo>
                  <a:cubicBezTo>
                    <a:pt x="2" y="16"/>
                    <a:pt x="2" y="16"/>
                    <a:pt x="2" y="16"/>
                  </a:cubicBezTo>
                  <a:cubicBezTo>
                    <a:pt x="2" y="16"/>
                    <a:pt x="2" y="16"/>
                    <a:pt x="2" y="16"/>
                  </a:cubicBezTo>
                  <a:cubicBezTo>
                    <a:pt x="2" y="16"/>
                    <a:pt x="2" y="16"/>
                    <a:pt x="2" y="16"/>
                  </a:cubicBezTo>
                  <a:cubicBezTo>
                    <a:pt x="2" y="16"/>
                    <a:pt x="2" y="16"/>
                    <a:pt x="2" y="16"/>
                  </a:cubicBezTo>
                  <a:cubicBezTo>
                    <a:pt x="2" y="16"/>
                    <a:pt x="2" y="16"/>
                    <a:pt x="2" y="16"/>
                  </a:cubicBezTo>
                  <a:cubicBezTo>
                    <a:pt x="0" y="26"/>
                    <a:pt x="1" y="36"/>
                    <a:pt x="4" y="46"/>
                  </a:cubicBezTo>
                  <a:cubicBezTo>
                    <a:pt x="5" y="47"/>
                    <a:pt x="5" y="47"/>
                    <a:pt x="5" y="47"/>
                  </a:cubicBezTo>
                  <a:cubicBezTo>
                    <a:pt x="5" y="47"/>
                    <a:pt x="5" y="47"/>
                    <a:pt x="5" y="47"/>
                  </a:cubicBezTo>
                  <a:cubicBezTo>
                    <a:pt x="6" y="50"/>
                    <a:pt x="8" y="51"/>
                    <a:pt x="11" y="51"/>
                  </a:cubicBezTo>
                  <a:cubicBezTo>
                    <a:pt x="13" y="51"/>
                    <a:pt x="15" y="50"/>
                    <a:pt x="16" y="48"/>
                  </a:cubicBezTo>
                  <a:cubicBezTo>
                    <a:pt x="19" y="43"/>
                    <a:pt x="21" y="36"/>
                    <a:pt x="22" y="28"/>
                  </a:cubicBezTo>
                  <a:cubicBezTo>
                    <a:pt x="22" y="28"/>
                    <a:pt x="22" y="28"/>
                    <a:pt x="22" y="28"/>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16"/>
                    <a:pt x="20" y="9"/>
                    <a:pt x="18" y="4"/>
                  </a:cubicBezTo>
                  <a:cubicBezTo>
                    <a:pt x="17" y="2"/>
                    <a:pt x="14" y="0"/>
                    <a:pt x="12" y="0"/>
                  </a:cubicBezTo>
                </a:path>
              </a:pathLst>
            </a:custGeom>
            <a:solidFill>
              <a:srgbClr val="38322A"/>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5" name="Freeform 453">
              <a:extLst>
                <a:ext uri="{FF2B5EF4-FFF2-40B4-BE49-F238E27FC236}">
                  <a16:creationId xmlns:a16="http://schemas.microsoft.com/office/drawing/2014/main" xmlns="" id="{AFCFBC29-A8C5-42D2-948C-88864DA2D9B0}"/>
                </a:ext>
              </a:extLst>
            </p:cNvPr>
            <p:cNvSpPr>
              <a:spLocks noEditPoints="1"/>
            </p:cNvSpPr>
            <p:nvPr/>
          </p:nvSpPr>
          <p:spPr bwMode="auto">
            <a:xfrm>
              <a:off x="5443538" y="2762250"/>
              <a:ext cx="20638" cy="192088"/>
            </a:xfrm>
            <a:custGeom>
              <a:avLst/>
              <a:gdLst>
                <a:gd name="T0" fmla="*/ 3 w 5"/>
                <a:gd name="T1" fmla="*/ 45 h 45"/>
                <a:gd name="T2" fmla="*/ 3 w 5"/>
                <a:gd name="T3" fmla="*/ 45 h 45"/>
                <a:gd name="T4" fmla="*/ 3 w 5"/>
                <a:gd name="T5" fmla="*/ 45 h 45"/>
                <a:gd name="T6" fmla="*/ 3 w 5"/>
                <a:gd name="T7" fmla="*/ 45 h 45"/>
                <a:gd name="T8" fmla="*/ 0 w 5"/>
                <a:gd name="T9" fmla="*/ 14 h 45"/>
                <a:gd name="T10" fmla="*/ 0 w 5"/>
                <a:gd name="T11" fmla="*/ 14 h 45"/>
                <a:gd name="T12" fmla="*/ 0 w 5"/>
                <a:gd name="T13" fmla="*/ 14 h 45"/>
                <a:gd name="T14" fmla="*/ 0 w 5"/>
                <a:gd name="T15" fmla="*/ 14 h 45"/>
                <a:gd name="T16" fmla="*/ 0 w 5"/>
                <a:gd name="T17" fmla="*/ 14 h 45"/>
                <a:gd name="T18" fmla="*/ 0 w 5"/>
                <a:gd name="T19" fmla="*/ 14 h 45"/>
                <a:gd name="T20" fmla="*/ 0 w 5"/>
                <a:gd name="T21" fmla="*/ 14 h 45"/>
                <a:gd name="T22" fmla="*/ 0 w 5"/>
                <a:gd name="T23" fmla="*/ 14 h 45"/>
                <a:gd name="T24" fmla="*/ 0 w 5"/>
                <a:gd name="T25" fmla="*/ 14 h 45"/>
                <a:gd name="T26" fmla="*/ 4 w 5"/>
                <a:gd name="T27" fmla="*/ 2 h 45"/>
                <a:gd name="T28" fmla="*/ 4 w 5"/>
                <a:gd name="T29" fmla="*/ 2 h 45"/>
                <a:gd name="T30" fmla="*/ 0 w 5"/>
                <a:gd name="T31" fmla="*/ 14 h 45"/>
                <a:gd name="T32" fmla="*/ 4 w 5"/>
                <a:gd name="T33" fmla="*/ 2 h 45"/>
                <a:gd name="T34" fmla="*/ 5 w 5"/>
                <a:gd name="T35" fmla="*/ 0 h 45"/>
                <a:gd name="T36" fmla="*/ 5 w 5"/>
                <a:gd name="T37" fmla="*/ 0 h 45"/>
                <a:gd name="T38" fmla="*/ 5 w 5"/>
                <a:gd name="T39" fmla="*/ 0 h 45"/>
                <a:gd name="T40" fmla="*/ 5 w 5"/>
                <a:gd name="T41" fmla="*/ 0 h 45"/>
                <a:gd name="T42" fmla="*/ 5 w 5"/>
                <a:gd name="T4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45">
                  <a:moveTo>
                    <a:pt x="3" y="45"/>
                  </a:moveTo>
                  <a:cubicBezTo>
                    <a:pt x="3" y="45"/>
                    <a:pt x="3" y="45"/>
                    <a:pt x="3" y="45"/>
                  </a:cubicBezTo>
                  <a:cubicBezTo>
                    <a:pt x="3" y="45"/>
                    <a:pt x="3" y="45"/>
                    <a:pt x="3" y="45"/>
                  </a:cubicBezTo>
                  <a:cubicBezTo>
                    <a:pt x="3" y="45"/>
                    <a:pt x="3" y="45"/>
                    <a:pt x="3" y="45"/>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4" y="2"/>
                  </a:moveTo>
                  <a:cubicBezTo>
                    <a:pt x="4" y="2"/>
                    <a:pt x="4" y="2"/>
                    <a:pt x="4" y="2"/>
                  </a:cubicBezTo>
                  <a:cubicBezTo>
                    <a:pt x="2" y="6"/>
                    <a:pt x="1" y="10"/>
                    <a:pt x="0" y="14"/>
                  </a:cubicBezTo>
                  <a:cubicBezTo>
                    <a:pt x="1" y="10"/>
                    <a:pt x="2" y="6"/>
                    <a:pt x="4" y="2"/>
                  </a:cubicBezTo>
                  <a:moveTo>
                    <a:pt x="5" y="0"/>
                  </a:moveTo>
                  <a:cubicBezTo>
                    <a:pt x="5" y="0"/>
                    <a:pt x="5" y="0"/>
                    <a:pt x="5" y="0"/>
                  </a:cubicBezTo>
                  <a:cubicBezTo>
                    <a:pt x="5" y="0"/>
                    <a:pt x="5" y="0"/>
                    <a:pt x="5" y="0"/>
                  </a:cubicBezTo>
                  <a:cubicBezTo>
                    <a:pt x="5" y="0"/>
                    <a:pt x="5" y="0"/>
                    <a:pt x="5" y="0"/>
                  </a:cubicBezTo>
                  <a:cubicBezTo>
                    <a:pt x="5" y="0"/>
                    <a:pt x="5" y="0"/>
                    <a:pt x="5" y="0"/>
                  </a:cubicBezTo>
                </a:path>
              </a:pathLst>
            </a:custGeom>
            <a:solidFill>
              <a:srgbClr val="38322A"/>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6" name="Freeform 454">
              <a:extLst>
                <a:ext uri="{FF2B5EF4-FFF2-40B4-BE49-F238E27FC236}">
                  <a16:creationId xmlns:a16="http://schemas.microsoft.com/office/drawing/2014/main" xmlns="" id="{4A6CDC4C-BC33-4C9A-AB47-F651CAA21720}"/>
                </a:ext>
              </a:extLst>
            </p:cNvPr>
            <p:cNvSpPr>
              <a:spLocks/>
            </p:cNvSpPr>
            <p:nvPr/>
          </p:nvSpPr>
          <p:spPr bwMode="auto">
            <a:xfrm>
              <a:off x="5570538" y="2622550"/>
              <a:ext cx="446088" cy="423863"/>
            </a:xfrm>
            <a:custGeom>
              <a:avLst/>
              <a:gdLst>
                <a:gd name="T0" fmla="*/ 103 w 105"/>
                <a:gd name="T1" fmla="*/ 85 h 100"/>
                <a:gd name="T2" fmla="*/ 100 w 105"/>
                <a:gd name="T3" fmla="*/ 95 h 100"/>
                <a:gd name="T4" fmla="*/ 67 w 105"/>
                <a:gd name="T5" fmla="*/ 100 h 100"/>
                <a:gd name="T6" fmla="*/ 72 w 105"/>
                <a:gd name="T7" fmla="*/ 19 h 100"/>
                <a:gd name="T8" fmla="*/ 0 w 105"/>
                <a:gd name="T9" fmla="*/ 9 h 100"/>
                <a:gd name="T10" fmla="*/ 99 w 105"/>
                <a:gd name="T11" fmla="*/ 16 h 100"/>
                <a:gd name="T12" fmla="*/ 104 w 105"/>
                <a:gd name="T13" fmla="*/ 42 h 100"/>
                <a:gd name="T14" fmla="*/ 104 w 105"/>
                <a:gd name="T15" fmla="*/ 42 h 100"/>
                <a:gd name="T16" fmla="*/ 103 w 105"/>
                <a:gd name="T17"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0">
                  <a:moveTo>
                    <a:pt x="103" y="85"/>
                  </a:moveTo>
                  <a:cubicBezTo>
                    <a:pt x="102" y="89"/>
                    <a:pt x="101" y="92"/>
                    <a:pt x="100" y="95"/>
                  </a:cubicBezTo>
                  <a:cubicBezTo>
                    <a:pt x="97" y="100"/>
                    <a:pt x="82" y="100"/>
                    <a:pt x="67" y="100"/>
                  </a:cubicBezTo>
                  <a:cubicBezTo>
                    <a:pt x="79" y="100"/>
                    <a:pt x="81" y="31"/>
                    <a:pt x="72" y="19"/>
                  </a:cubicBezTo>
                  <a:cubicBezTo>
                    <a:pt x="63" y="7"/>
                    <a:pt x="0" y="9"/>
                    <a:pt x="0" y="9"/>
                  </a:cubicBezTo>
                  <a:cubicBezTo>
                    <a:pt x="9" y="4"/>
                    <a:pt x="84" y="0"/>
                    <a:pt x="99" y="16"/>
                  </a:cubicBezTo>
                  <a:cubicBezTo>
                    <a:pt x="105" y="22"/>
                    <a:pt x="104" y="33"/>
                    <a:pt x="104" y="42"/>
                  </a:cubicBezTo>
                  <a:cubicBezTo>
                    <a:pt x="104" y="42"/>
                    <a:pt x="104" y="42"/>
                    <a:pt x="104" y="42"/>
                  </a:cubicBezTo>
                  <a:cubicBezTo>
                    <a:pt x="105" y="56"/>
                    <a:pt x="105" y="73"/>
                    <a:pt x="103" y="85"/>
                  </a:cubicBezTo>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7" name="Freeform 455">
              <a:extLst>
                <a:ext uri="{FF2B5EF4-FFF2-40B4-BE49-F238E27FC236}">
                  <a16:creationId xmlns:a16="http://schemas.microsoft.com/office/drawing/2014/main" xmlns="" id="{808B2A7F-FE9E-4A83-BDF6-6E4492311479}"/>
                </a:ext>
              </a:extLst>
            </p:cNvPr>
            <p:cNvSpPr>
              <a:spLocks/>
            </p:cNvSpPr>
            <p:nvPr/>
          </p:nvSpPr>
          <p:spPr bwMode="auto">
            <a:xfrm>
              <a:off x="5808663" y="2609850"/>
              <a:ext cx="106363" cy="60325"/>
            </a:xfrm>
            <a:custGeom>
              <a:avLst/>
              <a:gdLst>
                <a:gd name="T0" fmla="*/ 1 w 25"/>
                <a:gd name="T1" fmla="*/ 0 h 14"/>
                <a:gd name="T2" fmla="*/ 0 w 25"/>
                <a:gd name="T3" fmla="*/ 9 h 14"/>
                <a:gd name="T4" fmla="*/ 23 w 25"/>
                <a:gd name="T5" fmla="*/ 12 h 14"/>
                <a:gd name="T6" fmla="*/ 25 w 25"/>
                <a:gd name="T7" fmla="*/ 3 h 14"/>
                <a:gd name="T8" fmla="*/ 1 w 25"/>
                <a:gd name="T9" fmla="*/ 0 h 14"/>
              </a:gdLst>
              <a:ahLst/>
              <a:cxnLst>
                <a:cxn ang="0">
                  <a:pos x="T0" y="T1"/>
                </a:cxn>
                <a:cxn ang="0">
                  <a:pos x="T2" y="T3"/>
                </a:cxn>
                <a:cxn ang="0">
                  <a:pos x="T4" y="T5"/>
                </a:cxn>
                <a:cxn ang="0">
                  <a:pos x="T6" y="T7"/>
                </a:cxn>
                <a:cxn ang="0">
                  <a:pos x="T8" y="T9"/>
                </a:cxn>
              </a:cxnLst>
              <a:rect l="0" t="0" r="r" b="b"/>
              <a:pathLst>
                <a:path w="25" h="14">
                  <a:moveTo>
                    <a:pt x="1" y="0"/>
                  </a:moveTo>
                  <a:cubicBezTo>
                    <a:pt x="1" y="0"/>
                    <a:pt x="0" y="5"/>
                    <a:pt x="0" y="9"/>
                  </a:cubicBezTo>
                  <a:cubicBezTo>
                    <a:pt x="0" y="9"/>
                    <a:pt x="9" y="14"/>
                    <a:pt x="23" y="12"/>
                  </a:cubicBezTo>
                  <a:cubicBezTo>
                    <a:pt x="25" y="3"/>
                    <a:pt x="25" y="3"/>
                    <a:pt x="25" y="3"/>
                  </a:cubicBezTo>
                  <a:lnTo>
                    <a:pt x="1" y="0"/>
                  </a:lnTo>
                  <a:close/>
                </a:path>
              </a:pathLst>
            </a:custGeom>
            <a:solidFill>
              <a:srgbClr val="23201B"/>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8" name="Freeform 456">
              <a:extLst>
                <a:ext uri="{FF2B5EF4-FFF2-40B4-BE49-F238E27FC236}">
                  <a16:creationId xmlns:a16="http://schemas.microsoft.com/office/drawing/2014/main" xmlns="" id="{E1E30E4A-DD3D-4A6E-B783-E841A4624E1D}"/>
                </a:ext>
              </a:extLst>
            </p:cNvPr>
            <p:cNvSpPr>
              <a:spLocks/>
            </p:cNvSpPr>
            <p:nvPr/>
          </p:nvSpPr>
          <p:spPr bwMode="auto">
            <a:xfrm>
              <a:off x="5813425" y="2601913"/>
              <a:ext cx="101600" cy="25400"/>
            </a:xfrm>
            <a:custGeom>
              <a:avLst/>
              <a:gdLst>
                <a:gd name="T0" fmla="*/ 24 w 24"/>
                <a:gd name="T1" fmla="*/ 5 h 6"/>
                <a:gd name="T2" fmla="*/ 12 w 24"/>
                <a:gd name="T3" fmla="*/ 6 h 6"/>
                <a:gd name="T4" fmla="*/ 0 w 24"/>
                <a:gd name="T5" fmla="*/ 2 h 6"/>
                <a:gd name="T6" fmla="*/ 12 w 24"/>
                <a:gd name="T7" fmla="*/ 1 h 6"/>
                <a:gd name="T8" fmla="*/ 24 w 24"/>
                <a:gd name="T9" fmla="*/ 5 h 6"/>
              </a:gdLst>
              <a:ahLst/>
              <a:cxnLst>
                <a:cxn ang="0">
                  <a:pos x="T0" y="T1"/>
                </a:cxn>
                <a:cxn ang="0">
                  <a:pos x="T2" y="T3"/>
                </a:cxn>
                <a:cxn ang="0">
                  <a:pos x="T4" y="T5"/>
                </a:cxn>
                <a:cxn ang="0">
                  <a:pos x="T6" y="T7"/>
                </a:cxn>
                <a:cxn ang="0">
                  <a:pos x="T8" y="T9"/>
                </a:cxn>
              </a:cxnLst>
              <a:rect l="0" t="0" r="r" b="b"/>
              <a:pathLst>
                <a:path w="24" h="6">
                  <a:moveTo>
                    <a:pt x="24" y="5"/>
                  </a:moveTo>
                  <a:cubicBezTo>
                    <a:pt x="24" y="6"/>
                    <a:pt x="18" y="6"/>
                    <a:pt x="12" y="6"/>
                  </a:cubicBezTo>
                  <a:cubicBezTo>
                    <a:pt x="5" y="5"/>
                    <a:pt x="0" y="3"/>
                    <a:pt x="0" y="2"/>
                  </a:cubicBezTo>
                  <a:cubicBezTo>
                    <a:pt x="0" y="1"/>
                    <a:pt x="5" y="0"/>
                    <a:pt x="12" y="1"/>
                  </a:cubicBezTo>
                  <a:cubicBezTo>
                    <a:pt x="19" y="2"/>
                    <a:pt x="24" y="3"/>
                    <a:pt x="24" y="5"/>
                  </a:cubicBezTo>
                  <a:close/>
                </a:path>
              </a:pathLst>
            </a:custGeom>
            <a:solidFill>
              <a:srgbClr val="3D383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19" name="Freeform 457">
              <a:extLst>
                <a:ext uri="{FF2B5EF4-FFF2-40B4-BE49-F238E27FC236}">
                  <a16:creationId xmlns:a16="http://schemas.microsoft.com/office/drawing/2014/main" xmlns="" id="{BB494CF2-6BFC-4CF5-87D0-D172CA3AF283}"/>
                </a:ext>
              </a:extLst>
            </p:cNvPr>
            <p:cNvSpPr>
              <a:spLocks/>
            </p:cNvSpPr>
            <p:nvPr/>
          </p:nvSpPr>
          <p:spPr bwMode="auto">
            <a:xfrm>
              <a:off x="5767388" y="2695575"/>
              <a:ext cx="88900" cy="53975"/>
            </a:xfrm>
            <a:custGeom>
              <a:avLst/>
              <a:gdLst>
                <a:gd name="T0" fmla="*/ 6 w 21"/>
                <a:gd name="T1" fmla="*/ 0 h 13"/>
                <a:gd name="T2" fmla="*/ 1 w 21"/>
                <a:gd name="T3" fmla="*/ 1 h 13"/>
                <a:gd name="T4" fmla="*/ 1 w 21"/>
                <a:gd name="T5" fmla="*/ 10 h 13"/>
                <a:gd name="T6" fmla="*/ 15 w 21"/>
                <a:gd name="T7" fmla="*/ 13 h 13"/>
                <a:gd name="T8" fmla="*/ 19 w 21"/>
                <a:gd name="T9" fmla="*/ 13 h 13"/>
                <a:gd name="T10" fmla="*/ 19 w 21"/>
                <a:gd name="T11" fmla="*/ 2 h 13"/>
                <a:gd name="T12" fmla="*/ 6 w 2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1" h="13">
                  <a:moveTo>
                    <a:pt x="6" y="0"/>
                  </a:moveTo>
                  <a:cubicBezTo>
                    <a:pt x="4" y="0"/>
                    <a:pt x="2" y="0"/>
                    <a:pt x="1" y="1"/>
                  </a:cubicBezTo>
                  <a:cubicBezTo>
                    <a:pt x="1" y="1"/>
                    <a:pt x="0" y="7"/>
                    <a:pt x="1" y="10"/>
                  </a:cubicBezTo>
                  <a:cubicBezTo>
                    <a:pt x="2" y="12"/>
                    <a:pt x="10" y="13"/>
                    <a:pt x="15" y="13"/>
                  </a:cubicBezTo>
                  <a:cubicBezTo>
                    <a:pt x="17" y="13"/>
                    <a:pt x="19" y="13"/>
                    <a:pt x="19" y="13"/>
                  </a:cubicBezTo>
                  <a:cubicBezTo>
                    <a:pt x="20" y="12"/>
                    <a:pt x="21" y="3"/>
                    <a:pt x="19" y="2"/>
                  </a:cubicBezTo>
                  <a:cubicBezTo>
                    <a:pt x="18" y="1"/>
                    <a:pt x="11" y="0"/>
                    <a:pt x="6" y="0"/>
                  </a:cubicBezTo>
                </a:path>
              </a:pathLst>
            </a:custGeom>
            <a:solidFill>
              <a:srgbClr val="766B5E"/>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0" name="Freeform 458">
              <a:extLst>
                <a:ext uri="{FF2B5EF4-FFF2-40B4-BE49-F238E27FC236}">
                  <a16:creationId xmlns:a16="http://schemas.microsoft.com/office/drawing/2014/main" xmlns="" id="{DE8BF873-2C60-4972-82B5-819B3A9878E3}"/>
                </a:ext>
              </a:extLst>
            </p:cNvPr>
            <p:cNvSpPr>
              <a:spLocks/>
            </p:cNvSpPr>
            <p:nvPr/>
          </p:nvSpPr>
          <p:spPr bwMode="auto">
            <a:xfrm>
              <a:off x="5949950" y="2800350"/>
              <a:ext cx="66675" cy="187325"/>
            </a:xfrm>
            <a:custGeom>
              <a:avLst/>
              <a:gdLst>
                <a:gd name="T0" fmla="*/ 15 w 16"/>
                <a:gd name="T1" fmla="*/ 0 h 44"/>
                <a:gd name="T2" fmla="*/ 1 w 16"/>
                <a:gd name="T3" fmla="*/ 2 h 44"/>
                <a:gd name="T4" fmla="*/ 0 w 16"/>
                <a:gd name="T5" fmla="*/ 44 h 44"/>
                <a:gd name="T6" fmla="*/ 4 w 16"/>
                <a:gd name="T7" fmla="*/ 44 h 44"/>
                <a:gd name="T8" fmla="*/ 14 w 16"/>
                <a:gd name="T9" fmla="*/ 43 h 44"/>
                <a:gd name="T10" fmla="*/ 16 w 16"/>
                <a:gd name="T11" fmla="*/ 15 h 44"/>
                <a:gd name="T12" fmla="*/ 15 w 16"/>
                <a:gd name="T13" fmla="*/ 0 h 44"/>
                <a:gd name="T14" fmla="*/ 15 w 16"/>
                <a:gd name="T15" fmla="*/ 0 h 44"/>
                <a:gd name="T16" fmla="*/ 15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15" y="0"/>
                  </a:moveTo>
                  <a:cubicBezTo>
                    <a:pt x="1" y="2"/>
                    <a:pt x="1" y="2"/>
                    <a:pt x="1" y="2"/>
                  </a:cubicBezTo>
                  <a:cubicBezTo>
                    <a:pt x="1" y="2"/>
                    <a:pt x="3" y="25"/>
                    <a:pt x="0" y="44"/>
                  </a:cubicBezTo>
                  <a:cubicBezTo>
                    <a:pt x="0" y="44"/>
                    <a:pt x="1" y="44"/>
                    <a:pt x="4" y="44"/>
                  </a:cubicBezTo>
                  <a:cubicBezTo>
                    <a:pt x="6" y="44"/>
                    <a:pt x="10" y="44"/>
                    <a:pt x="14" y="43"/>
                  </a:cubicBezTo>
                  <a:cubicBezTo>
                    <a:pt x="15" y="35"/>
                    <a:pt x="16" y="25"/>
                    <a:pt x="16" y="15"/>
                  </a:cubicBezTo>
                  <a:cubicBezTo>
                    <a:pt x="16" y="10"/>
                    <a:pt x="15" y="5"/>
                    <a:pt x="15" y="0"/>
                  </a:cubicBezTo>
                  <a:cubicBezTo>
                    <a:pt x="15" y="0"/>
                    <a:pt x="15" y="0"/>
                    <a:pt x="15" y="0"/>
                  </a:cubicBezTo>
                  <a:cubicBezTo>
                    <a:pt x="15" y="0"/>
                    <a:pt x="15" y="0"/>
                    <a:pt x="15" y="0"/>
                  </a:cubicBezTo>
                </a:path>
              </a:pathLst>
            </a:custGeom>
            <a:solidFill>
              <a:srgbClr val="38353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1" name="Oval 459">
              <a:extLst>
                <a:ext uri="{FF2B5EF4-FFF2-40B4-BE49-F238E27FC236}">
                  <a16:creationId xmlns:a16="http://schemas.microsoft.com/office/drawing/2014/main" xmlns="" id="{CCBB86FE-A90E-4339-B330-3A7B4C2D4FEF}"/>
                </a:ext>
              </a:extLst>
            </p:cNvPr>
            <p:cNvSpPr>
              <a:spLocks noChangeArrowheads="1"/>
            </p:cNvSpPr>
            <p:nvPr/>
          </p:nvSpPr>
          <p:spPr bwMode="auto">
            <a:xfrm>
              <a:off x="5808663" y="2779713"/>
              <a:ext cx="30163" cy="38100"/>
            </a:xfrm>
            <a:prstGeom prst="ellipse">
              <a:avLst/>
            </a:prstGeom>
            <a:solidFill>
              <a:srgbClr val="EDEBE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2" name="Oval 460">
              <a:extLst>
                <a:ext uri="{FF2B5EF4-FFF2-40B4-BE49-F238E27FC236}">
                  <a16:creationId xmlns:a16="http://schemas.microsoft.com/office/drawing/2014/main" xmlns="" id="{7C9A9A93-3967-42CA-9D87-3741443EFB8F}"/>
                </a:ext>
              </a:extLst>
            </p:cNvPr>
            <p:cNvSpPr>
              <a:spLocks noChangeArrowheads="1"/>
            </p:cNvSpPr>
            <p:nvPr/>
          </p:nvSpPr>
          <p:spPr bwMode="auto">
            <a:xfrm>
              <a:off x="5468938" y="2787650"/>
              <a:ext cx="47625" cy="76200"/>
            </a:xfrm>
            <a:prstGeom prst="ellipse">
              <a:avLst/>
            </a:prstGeom>
            <a:solidFill>
              <a:srgbClr val="EDEBE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3" name="Oval 461">
              <a:extLst>
                <a:ext uri="{FF2B5EF4-FFF2-40B4-BE49-F238E27FC236}">
                  <a16:creationId xmlns:a16="http://schemas.microsoft.com/office/drawing/2014/main" xmlns="" id="{83CE164C-A90A-42A0-A234-0319E45CF035}"/>
                </a:ext>
              </a:extLst>
            </p:cNvPr>
            <p:cNvSpPr>
              <a:spLocks noChangeArrowheads="1"/>
            </p:cNvSpPr>
            <p:nvPr/>
          </p:nvSpPr>
          <p:spPr bwMode="auto">
            <a:xfrm>
              <a:off x="5529263" y="2720975"/>
              <a:ext cx="109538" cy="7938"/>
            </a:xfrm>
            <a:prstGeom prst="ellipse">
              <a:avLst/>
            </a:prstGeom>
            <a:solidFill>
              <a:srgbClr val="413D3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4" name="Oval 462">
              <a:extLst>
                <a:ext uri="{FF2B5EF4-FFF2-40B4-BE49-F238E27FC236}">
                  <a16:creationId xmlns:a16="http://schemas.microsoft.com/office/drawing/2014/main" xmlns="" id="{417E848D-0831-4728-B79E-8EEDD5D2FB50}"/>
                </a:ext>
              </a:extLst>
            </p:cNvPr>
            <p:cNvSpPr>
              <a:spLocks noChangeArrowheads="1"/>
            </p:cNvSpPr>
            <p:nvPr/>
          </p:nvSpPr>
          <p:spPr bwMode="auto">
            <a:xfrm>
              <a:off x="5537200" y="2736850"/>
              <a:ext cx="114300" cy="4763"/>
            </a:xfrm>
            <a:prstGeom prst="ellipse">
              <a:avLst/>
            </a:prstGeom>
            <a:solidFill>
              <a:srgbClr val="413D3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5" name="Oval 463">
              <a:extLst>
                <a:ext uri="{FF2B5EF4-FFF2-40B4-BE49-F238E27FC236}">
                  <a16:creationId xmlns:a16="http://schemas.microsoft.com/office/drawing/2014/main" xmlns="" id="{88D5D65F-C391-4DCD-9997-69FADBA3F5A0}"/>
                </a:ext>
              </a:extLst>
            </p:cNvPr>
            <p:cNvSpPr>
              <a:spLocks noChangeArrowheads="1"/>
            </p:cNvSpPr>
            <p:nvPr/>
          </p:nvSpPr>
          <p:spPr bwMode="auto">
            <a:xfrm>
              <a:off x="5549900" y="2749550"/>
              <a:ext cx="111125" cy="9525"/>
            </a:xfrm>
            <a:prstGeom prst="ellipse">
              <a:avLst/>
            </a:prstGeom>
            <a:solidFill>
              <a:srgbClr val="413D3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6" name="Oval 464">
              <a:extLst>
                <a:ext uri="{FF2B5EF4-FFF2-40B4-BE49-F238E27FC236}">
                  <a16:creationId xmlns:a16="http://schemas.microsoft.com/office/drawing/2014/main" xmlns="" id="{7F60C128-7D0A-4D95-978D-18B2B3D23EFF}"/>
                </a:ext>
              </a:extLst>
            </p:cNvPr>
            <p:cNvSpPr>
              <a:spLocks noChangeArrowheads="1"/>
            </p:cNvSpPr>
            <p:nvPr/>
          </p:nvSpPr>
          <p:spPr bwMode="auto">
            <a:xfrm>
              <a:off x="5537200" y="2967038"/>
              <a:ext cx="114300" cy="7938"/>
            </a:xfrm>
            <a:prstGeom prst="ellipse">
              <a:avLst/>
            </a:prstGeom>
            <a:solidFill>
              <a:srgbClr val="413D3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7" name="Oval 465">
              <a:extLst>
                <a:ext uri="{FF2B5EF4-FFF2-40B4-BE49-F238E27FC236}">
                  <a16:creationId xmlns:a16="http://schemas.microsoft.com/office/drawing/2014/main" xmlns="" id="{FA70E6D6-7150-4AD9-A00F-07470A6A2D73}"/>
                </a:ext>
              </a:extLst>
            </p:cNvPr>
            <p:cNvSpPr>
              <a:spLocks noChangeArrowheads="1"/>
            </p:cNvSpPr>
            <p:nvPr/>
          </p:nvSpPr>
          <p:spPr bwMode="auto">
            <a:xfrm>
              <a:off x="5549900" y="2954338"/>
              <a:ext cx="111125" cy="3175"/>
            </a:xfrm>
            <a:prstGeom prst="ellipse">
              <a:avLst/>
            </a:prstGeom>
            <a:solidFill>
              <a:srgbClr val="413D3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8" name="Oval 466">
              <a:extLst>
                <a:ext uri="{FF2B5EF4-FFF2-40B4-BE49-F238E27FC236}">
                  <a16:creationId xmlns:a16="http://schemas.microsoft.com/office/drawing/2014/main" xmlns="" id="{67B9C896-AEA6-4B55-91FA-0025C943A422}"/>
                </a:ext>
              </a:extLst>
            </p:cNvPr>
            <p:cNvSpPr>
              <a:spLocks noChangeArrowheads="1"/>
            </p:cNvSpPr>
            <p:nvPr/>
          </p:nvSpPr>
          <p:spPr bwMode="auto">
            <a:xfrm>
              <a:off x="5554663" y="2936875"/>
              <a:ext cx="109538" cy="7938"/>
            </a:xfrm>
            <a:prstGeom prst="ellipse">
              <a:avLst/>
            </a:prstGeom>
            <a:solidFill>
              <a:srgbClr val="413D37"/>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29" name="Freeform 467">
              <a:extLst>
                <a:ext uri="{FF2B5EF4-FFF2-40B4-BE49-F238E27FC236}">
                  <a16:creationId xmlns:a16="http://schemas.microsoft.com/office/drawing/2014/main" xmlns="" id="{94BC0420-FEF1-4FCD-A012-0D42FA94EED8}"/>
                </a:ext>
              </a:extLst>
            </p:cNvPr>
            <p:cNvSpPr>
              <a:spLocks/>
            </p:cNvSpPr>
            <p:nvPr/>
          </p:nvSpPr>
          <p:spPr bwMode="auto">
            <a:xfrm>
              <a:off x="6854825" y="5597525"/>
              <a:ext cx="887413" cy="538163"/>
            </a:xfrm>
            <a:custGeom>
              <a:avLst/>
              <a:gdLst>
                <a:gd name="T0" fmla="*/ 207 w 209"/>
                <a:gd name="T1" fmla="*/ 17 h 127"/>
                <a:gd name="T2" fmla="*/ 160 w 209"/>
                <a:gd name="T3" fmla="*/ 57 h 127"/>
                <a:gd name="T4" fmla="*/ 153 w 209"/>
                <a:gd name="T5" fmla="*/ 55 h 127"/>
                <a:gd name="T6" fmla="*/ 150 w 209"/>
                <a:gd name="T7" fmla="*/ 50 h 127"/>
                <a:gd name="T8" fmla="*/ 102 w 209"/>
                <a:gd name="T9" fmla="*/ 101 h 127"/>
                <a:gd name="T10" fmla="*/ 8 w 209"/>
                <a:gd name="T11" fmla="*/ 113 h 127"/>
                <a:gd name="T12" fmla="*/ 5 w 209"/>
                <a:gd name="T13" fmla="*/ 95 h 127"/>
                <a:gd name="T14" fmla="*/ 95 w 209"/>
                <a:gd name="T15" fmla="*/ 87 h 127"/>
                <a:gd name="T16" fmla="*/ 168 w 209"/>
                <a:gd name="T17" fmla="*/ 19 h 127"/>
                <a:gd name="T18" fmla="*/ 203 w 209"/>
                <a:gd name="T19" fmla="*/ 0 h 127"/>
                <a:gd name="T20" fmla="*/ 208 w 209"/>
                <a:gd name="T21" fmla="*/ 9 h 127"/>
                <a:gd name="T22" fmla="*/ 207 w 209"/>
                <a:gd name="T23" fmla="*/ 1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127">
                  <a:moveTo>
                    <a:pt x="207" y="17"/>
                  </a:moveTo>
                  <a:cubicBezTo>
                    <a:pt x="196" y="31"/>
                    <a:pt x="174" y="49"/>
                    <a:pt x="160" y="57"/>
                  </a:cubicBezTo>
                  <a:cubicBezTo>
                    <a:pt x="158" y="58"/>
                    <a:pt x="154" y="57"/>
                    <a:pt x="153" y="55"/>
                  </a:cubicBezTo>
                  <a:cubicBezTo>
                    <a:pt x="150" y="50"/>
                    <a:pt x="150" y="50"/>
                    <a:pt x="150" y="50"/>
                  </a:cubicBezTo>
                  <a:cubicBezTo>
                    <a:pt x="102" y="101"/>
                    <a:pt x="102" y="101"/>
                    <a:pt x="102" y="101"/>
                  </a:cubicBezTo>
                  <a:cubicBezTo>
                    <a:pt x="39" y="127"/>
                    <a:pt x="8" y="113"/>
                    <a:pt x="8" y="113"/>
                  </a:cubicBezTo>
                  <a:cubicBezTo>
                    <a:pt x="1" y="112"/>
                    <a:pt x="0" y="98"/>
                    <a:pt x="5" y="95"/>
                  </a:cubicBezTo>
                  <a:cubicBezTo>
                    <a:pt x="5" y="95"/>
                    <a:pt x="57" y="105"/>
                    <a:pt x="95" y="87"/>
                  </a:cubicBezTo>
                  <a:cubicBezTo>
                    <a:pt x="95" y="87"/>
                    <a:pt x="145" y="35"/>
                    <a:pt x="168" y="19"/>
                  </a:cubicBezTo>
                  <a:cubicBezTo>
                    <a:pt x="192" y="3"/>
                    <a:pt x="203" y="0"/>
                    <a:pt x="203" y="0"/>
                  </a:cubicBezTo>
                  <a:cubicBezTo>
                    <a:pt x="208" y="9"/>
                    <a:pt x="208" y="9"/>
                    <a:pt x="208" y="9"/>
                  </a:cubicBezTo>
                  <a:cubicBezTo>
                    <a:pt x="209" y="12"/>
                    <a:pt x="208" y="14"/>
                    <a:pt x="207" y="17"/>
                  </a:cubicBezTo>
                  <a:close/>
                </a:path>
              </a:pathLst>
            </a:custGeom>
            <a:solidFill>
              <a:srgbClr val="2D2218"/>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30" name="Freeform 469">
              <a:extLst>
                <a:ext uri="{FF2B5EF4-FFF2-40B4-BE49-F238E27FC236}">
                  <a16:creationId xmlns:a16="http://schemas.microsoft.com/office/drawing/2014/main" xmlns="" id="{B56B1318-7FE6-4F30-8D7F-50A690A96E8B}"/>
                </a:ext>
              </a:extLst>
            </p:cNvPr>
            <p:cNvSpPr>
              <a:spLocks/>
            </p:cNvSpPr>
            <p:nvPr/>
          </p:nvSpPr>
          <p:spPr bwMode="auto">
            <a:xfrm>
              <a:off x="5876925" y="636588"/>
              <a:ext cx="1101725" cy="1120775"/>
            </a:xfrm>
            <a:custGeom>
              <a:avLst/>
              <a:gdLst>
                <a:gd name="T0" fmla="*/ 232 w 259"/>
                <a:gd name="T1" fmla="*/ 178 h 264"/>
                <a:gd name="T2" fmla="*/ 146 w 259"/>
                <a:gd name="T3" fmla="*/ 236 h 264"/>
                <a:gd name="T4" fmla="*/ 145 w 259"/>
                <a:gd name="T5" fmla="*/ 260 h 264"/>
                <a:gd name="T6" fmla="*/ 131 w 259"/>
                <a:gd name="T7" fmla="*/ 247 h 264"/>
                <a:gd name="T8" fmla="*/ 115 w 259"/>
                <a:gd name="T9" fmla="*/ 264 h 264"/>
                <a:gd name="T10" fmla="*/ 117 w 259"/>
                <a:gd name="T11" fmla="*/ 245 h 264"/>
                <a:gd name="T12" fmla="*/ 134 w 259"/>
                <a:gd name="T13" fmla="*/ 219 h 264"/>
                <a:gd name="T14" fmla="*/ 187 w 259"/>
                <a:gd name="T15" fmla="*/ 198 h 264"/>
                <a:gd name="T16" fmla="*/ 131 w 259"/>
                <a:gd name="T17" fmla="*/ 190 h 264"/>
                <a:gd name="T18" fmla="*/ 123 w 259"/>
                <a:gd name="T19" fmla="*/ 199 h 264"/>
                <a:gd name="T20" fmla="*/ 123 w 259"/>
                <a:gd name="T21" fmla="*/ 199 h 264"/>
                <a:gd name="T22" fmla="*/ 119 w 259"/>
                <a:gd name="T23" fmla="*/ 202 h 264"/>
                <a:gd name="T24" fmla="*/ 138 w 259"/>
                <a:gd name="T25" fmla="*/ 121 h 264"/>
                <a:gd name="T26" fmla="*/ 113 w 259"/>
                <a:gd name="T27" fmla="*/ 142 h 264"/>
                <a:gd name="T28" fmla="*/ 115 w 259"/>
                <a:gd name="T29" fmla="*/ 78 h 264"/>
                <a:gd name="T30" fmla="*/ 41 w 259"/>
                <a:gd name="T31" fmla="*/ 91 h 264"/>
                <a:gd name="T32" fmla="*/ 60 w 259"/>
                <a:gd name="T33" fmla="*/ 71 h 264"/>
                <a:gd name="T34" fmla="*/ 33 w 259"/>
                <a:gd name="T35" fmla="*/ 65 h 264"/>
                <a:gd name="T36" fmla="*/ 2 w 259"/>
                <a:gd name="T37" fmla="*/ 11 h 264"/>
                <a:gd name="T38" fmla="*/ 70 w 259"/>
                <a:gd name="T39" fmla="*/ 28 h 264"/>
                <a:gd name="T40" fmla="*/ 45 w 259"/>
                <a:gd name="T41" fmla="*/ 12 h 264"/>
                <a:gd name="T42" fmla="*/ 93 w 259"/>
                <a:gd name="T43" fmla="*/ 6 h 264"/>
                <a:gd name="T44" fmla="*/ 178 w 259"/>
                <a:gd name="T45" fmla="*/ 50 h 264"/>
                <a:gd name="T46" fmla="*/ 243 w 259"/>
                <a:gd name="T47" fmla="*/ 52 h 264"/>
                <a:gd name="T48" fmla="*/ 208 w 259"/>
                <a:gd name="T49" fmla="*/ 82 h 264"/>
                <a:gd name="T50" fmla="*/ 232 w 259"/>
                <a:gd name="T51" fmla="*/ 17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9" h="264">
                  <a:moveTo>
                    <a:pt x="232" y="178"/>
                  </a:moveTo>
                  <a:cubicBezTo>
                    <a:pt x="205" y="243"/>
                    <a:pt x="146" y="236"/>
                    <a:pt x="146" y="236"/>
                  </a:cubicBezTo>
                  <a:cubicBezTo>
                    <a:pt x="146" y="236"/>
                    <a:pt x="153" y="257"/>
                    <a:pt x="145" y="260"/>
                  </a:cubicBezTo>
                  <a:cubicBezTo>
                    <a:pt x="138" y="263"/>
                    <a:pt x="131" y="247"/>
                    <a:pt x="131" y="247"/>
                  </a:cubicBezTo>
                  <a:cubicBezTo>
                    <a:pt x="129" y="261"/>
                    <a:pt x="115" y="264"/>
                    <a:pt x="115" y="264"/>
                  </a:cubicBezTo>
                  <a:cubicBezTo>
                    <a:pt x="117" y="245"/>
                    <a:pt x="117" y="245"/>
                    <a:pt x="117" y="245"/>
                  </a:cubicBezTo>
                  <a:cubicBezTo>
                    <a:pt x="130" y="232"/>
                    <a:pt x="134" y="219"/>
                    <a:pt x="134" y="219"/>
                  </a:cubicBezTo>
                  <a:cubicBezTo>
                    <a:pt x="134" y="219"/>
                    <a:pt x="186" y="230"/>
                    <a:pt x="187" y="198"/>
                  </a:cubicBezTo>
                  <a:cubicBezTo>
                    <a:pt x="189" y="170"/>
                    <a:pt x="152" y="169"/>
                    <a:pt x="131" y="190"/>
                  </a:cubicBezTo>
                  <a:cubicBezTo>
                    <a:pt x="126" y="195"/>
                    <a:pt x="123" y="199"/>
                    <a:pt x="123" y="199"/>
                  </a:cubicBezTo>
                  <a:cubicBezTo>
                    <a:pt x="123" y="199"/>
                    <a:pt x="123" y="199"/>
                    <a:pt x="123" y="199"/>
                  </a:cubicBezTo>
                  <a:cubicBezTo>
                    <a:pt x="119" y="202"/>
                    <a:pt x="119" y="202"/>
                    <a:pt x="119" y="202"/>
                  </a:cubicBezTo>
                  <a:cubicBezTo>
                    <a:pt x="115" y="165"/>
                    <a:pt x="138" y="121"/>
                    <a:pt x="138" y="121"/>
                  </a:cubicBezTo>
                  <a:cubicBezTo>
                    <a:pt x="127" y="124"/>
                    <a:pt x="113" y="142"/>
                    <a:pt x="113" y="142"/>
                  </a:cubicBezTo>
                  <a:cubicBezTo>
                    <a:pt x="94" y="125"/>
                    <a:pt x="115" y="78"/>
                    <a:pt x="115" y="78"/>
                  </a:cubicBezTo>
                  <a:cubicBezTo>
                    <a:pt x="103" y="85"/>
                    <a:pt x="43" y="95"/>
                    <a:pt x="41" y="91"/>
                  </a:cubicBezTo>
                  <a:cubicBezTo>
                    <a:pt x="39" y="87"/>
                    <a:pt x="60" y="71"/>
                    <a:pt x="60" y="71"/>
                  </a:cubicBezTo>
                  <a:cubicBezTo>
                    <a:pt x="49" y="70"/>
                    <a:pt x="40" y="68"/>
                    <a:pt x="33" y="65"/>
                  </a:cubicBezTo>
                  <a:cubicBezTo>
                    <a:pt x="0" y="49"/>
                    <a:pt x="2" y="11"/>
                    <a:pt x="2" y="11"/>
                  </a:cubicBezTo>
                  <a:cubicBezTo>
                    <a:pt x="25" y="32"/>
                    <a:pt x="70" y="28"/>
                    <a:pt x="70" y="28"/>
                  </a:cubicBezTo>
                  <a:cubicBezTo>
                    <a:pt x="70" y="28"/>
                    <a:pt x="51" y="20"/>
                    <a:pt x="45" y="12"/>
                  </a:cubicBezTo>
                  <a:cubicBezTo>
                    <a:pt x="39" y="5"/>
                    <a:pt x="46" y="0"/>
                    <a:pt x="93" y="6"/>
                  </a:cubicBezTo>
                  <a:cubicBezTo>
                    <a:pt x="141" y="12"/>
                    <a:pt x="178" y="50"/>
                    <a:pt x="178" y="50"/>
                  </a:cubicBezTo>
                  <a:cubicBezTo>
                    <a:pt x="224" y="28"/>
                    <a:pt x="243" y="52"/>
                    <a:pt x="243" y="52"/>
                  </a:cubicBezTo>
                  <a:cubicBezTo>
                    <a:pt x="220" y="66"/>
                    <a:pt x="208" y="82"/>
                    <a:pt x="208" y="82"/>
                  </a:cubicBezTo>
                  <a:cubicBezTo>
                    <a:pt x="208" y="82"/>
                    <a:pt x="259" y="114"/>
                    <a:pt x="232" y="178"/>
                  </a:cubicBezTo>
                  <a:close/>
                </a:path>
              </a:pathLst>
            </a:custGeom>
            <a:solidFill>
              <a:srgbClr val="3D3830"/>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31" name="Freeform 470">
              <a:extLst>
                <a:ext uri="{FF2B5EF4-FFF2-40B4-BE49-F238E27FC236}">
                  <a16:creationId xmlns:a16="http://schemas.microsoft.com/office/drawing/2014/main" xmlns="" id="{5E531B4E-F39D-489F-8329-0E58B9AA11F2}"/>
                </a:ext>
              </a:extLst>
            </p:cNvPr>
            <p:cNvSpPr>
              <a:spLocks/>
            </p:cNvSpPr>
            <p:nvPr/>
          </p:nvSpPr>
          <p:spPr bwMode="auto">
            <a:xfrm>
              <a:off x="6442075" y="1409700"/>
              <a:ext cx="157163" cy="131763"/>
            </a:xfrm>
            <a:custGeom>
              <a:avLst/>
              <a:gdLst>
                <a:gd name="T0" fmla="*/ 0 w 37"/>
                <a:gd name="T1" fmla="*/ 23 h 31"/>
                <a:gd name="T2" fmla="*/ 37 w 37"/>
                <a:gd name="T3" fmla="*/ 4 h 31"/>
                <a:gd name="T4" fmla="*/ 21 w 37"/>
                <a:gd name="T5" fmla="*/ 13 h 31"/>
                <a:gd name="T6" fmla="*/ 19 w 37"/>
                <a:gd name="T7" fmla="*/ 27 h 31"/>
                <a:gd name="T8" fmla="*/ 0 w 37"/>
                <a:gd name="T9" fmla="*/ 23 h 31"/>
              </a:gdLst>
              <a:ahLst/>
              <a:cxnLst>
                <a:cxn ang="0">
                  <a:pos x="T0" y="T1"/>
                </a:cxn>
                <a:cxn ang="0">
                  <a:pos x="T2" y="T3"/>
                </a:cxn>
                <a:cxn ang="0">
                  <a:pos x="T4" y="T5"/>
                </a:cxn>
                <a:cxn ang="0">
                  <a:pos x="T6" y="T7"/>
                </a:cxn>
                <a:cxn ang="0">
                  <a:pos x="T8" y="T9"/>
                </a:cxn>
              </a:cxnLst>
              <a:rect l="0" t="0" r="r" b="b"/>
              <a:pathLst>
                <a:path w="37" h="31">
                  <a:moveTo>
                    <a:pt x="0" y="23"/>
                  </a:moveTo>
                  <a:cubicBezTo>
                    <a:pt x="0" y="23"/>
                    <a:pt x="11" y="0"/>
                    <a:pt x="37" y="4"/>
                  </a:cubicBezTo>
                  <a:cubicBezTo>
                    <a:pt x="37" y="4"/>
                    <a:pt x="26" y="7"/>
                    <a:pt x="21" y="13"/>
                  </a:cubicBezTo>
                  <a:cubicBezTo>
                    <a:pt x="21" y="13"/>
                    <a:pt x="25" y="23"/>
                    <a:pt x="19" y="27"/>
                  </a:cubicBezTo>
                  <a:cubicBezTo>
                    <a:pt x="13" y="31"/>
                    <a:pt x="5" y="31"/>
                    <a:pt x="0" y="23"/>
                  </a:cubicBezTo>
                  <a:close/>
                </a:path>
              </a:pathLst>
            </a:custGeom>
            <a:solidFill>
              <a:srgbClr val="E5A87F"/>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sysClr val="windowText" lastClr="000000"/>
                </a:solidFill>
              </a:endParaRPr>
            </a:p>
          </p:txBody>
        </p:sp>
        <p:sp>
          <p:nvSpPr>
            <p:cNvPr id="132" name="Oval 131">
              <a:extLst>
                <a:ext uri="{FF2B5EF4-FFF2-40B4-BE49-F238E27FC236}">
                  <a16:creationId xmlns:a16="http://schemas.microsoft.com/office/drawing/2014/main" xmlns="" id="{C493E2D1-E000-41C0-9173-357CA1B97908}"/>
                </a:ext>
              </a:extLst>
            </p:cNvPr>
            <p:cNvSpPr/>
            <p:nvPr/>
          </p:nvSpPr>
          <p:spPr>
            <a:xfrm>
              <a:off x="6072188" y="1185863"/>
              <a:ext cx="106362" cy="177800"/>
            </a:xfrm>
            <a:prstGeom prst="ellipse">
              <a:avLst/>
            </a:prstGeom>
            <a:solidFill>
              <a:sysClr val="window" lastClr="FFFFFF"/>
            </a:solidFill>
            <a:ln w="12700" cap="flat" cmpd="sng" algn="ctr">
              <a:noFill/>
              <a:prstDash val="solid"/>
              <a:miter lim="800000"/>
            </a:ln>
            <a:effectLst/>
          </p:spPr>
          <p:txBody>
            <a:bodyPr rtlCol="0" anchor="ctr"/>
            <a:lstStyle/>
            <a:p>
              <a:pPr algn="ctr" defTabSz="685800">
                <a:defRPr/>
              </a:pPr>
              <a:endParaRPr lang="en-US" sz="1350" kern="0">
                <a:solidFill>
                  <a:sysClr val="window" lastClr="FFFFFF"/>
                </a:solidFill>
              </a:endParaRPr>
            </a:p>
          </p:txBody>
        </p:sp>
        <p:sp>
          <p:nvSpPr>
            <p:cNvPr id="133" name="Oval 132">
              <a:extLst>
                <a:ext uri="{FF2B5EF4-FFF2-40B4-BE49-F238E27FC236}">
                  <a16:creationId xmlns:a16="http://schemas.microsoft.com/office/drawing/2014/main" xmlns="" id="{35107894-78D6-45EB-A43C-C61A302E0CA8}"/>
                </a:ext>
              </a:extLst>
            </p:cNvPr>
            <p:cNvSpPr/>
            <p:nvPr/>
          </p:nvSpPr>
          <p:spPr>
            <a:xfrm>
              <a:off x="6078539" y="1225550"/>
              <a:ext cx="45719" cy="55562"/>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algn="ctr" defTabSz="685800">
                <a:defRPr/>
              </a:pPr>
              <a:endParaRPr lang="en-US" sz="1350" kern="0">
                <a:solidFill>
                  <a:sysClr val="window" lastClr="FFFFFF"/>
                </a:solidFill>
              </a:endParaRPr>
            </a:p>
          </p:txBody>
        </p:sp>
        <p:sp>
          <p:nvSpPr>
            <p:cNvPr id="134" name="Oval 133">
              <a:extLst>
                <a:ext uri="{FF2B5EF4-FFF2-40B4-BE49-F238E27FC236}">
                  <a16:creationId xmlns:a16="http://schemas.microsoft.com/office/drawing/2014/main" xmlns="" id="{BC2B67EC-737C-49B3-BDA5-86ACC6F8A3AA}"/>
                </a:ext>
              </a:extLst>
            </p:cNvPr>
            <p:cNvSpPr/>
            <p:nvPr/>
          </p:nvSpPr>
          <p:spPr>
            <a:xfrm rot="367300">
              <a:off x="5820888" y="1150326"/>
              <a:ext cx="91788" cy="168082"/>
            </a:xfrm>
            <a:prstGeom prst="ellipse">
              <a:avLst/>
            </a:prstGeom>
            <a:solidFill>
              <a:sysClr val="window" lastClr="FFFFFF"/>
            </a:solidFill>
            <a:ln w="12700" cap="flat" cmpd="sng" algn="ctr">
              <a:noFill/>
              <a:prstDash val="solid"/>
              <a:miter lim="800000"/>
            </a:ln>
            <a:effectLst/>
          </p:spPr>
          <p:txBody>
            <a:bodyPr rtlCol="0" anchor="ctr"/>
            <a:lstStyle/>
            <a:p>
              <a:pPr algn="ctr" defTabSz="685800">
                <a:defRPr/>
              </a:pPr>
              <a:endParaRPr lang="en-US" sz="1350" kern="0">
                <a:solidFill>
                  <a:sysClr val="window" lastClr="FFFFFF"/>
                </a:solidFill>
              </a:endParaRPr>
            </a:p>
          </p:txBody>
        </p:sp>
        <p:sp>
          <p:nvSpPr>
            <p:cNvPr id="135" name="Oval 134">
              <a:extLst>
                <a:ext uri="{FF2B5EF4-FFF2-40B4-BE49-F238E27FC236}">
                  <a16:creationId xmlns:a16="http://schemas.microsoft.com/office/drawing/2014/main" xmlns="" id="{7FDC7BB5-1431-4287-82A6-B5C0C0531C15}"/>
                </a:ext>
              </a:extLst>
            </p:cNvPr>
            <p:cNvSpPr/>
            <p:nvPr/>
          </p:nvSpPr>
          <p:spPr>
            <a:xfrm rot="367300">
              <a:off x="5823776" y="1193632"/>
              <a:ext cx="45719" cy="52097"/>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algn="ctr" defTabSz="685800">
                <a:defRPr/>
              </a:pPr>
              <a:endParaRPr lang="en-US" sz="1350" kern="0">
                <a:solidFill>
                  <a:sysClr val="window" lastClr="FFFFFF"/>
                </a:solidFill>
              </a:endParaRPr>
            </a:p>
          </p:txBody>
        </p:sp>
      </p:grpSp>
    </p:spTree>
    <p:extLst>
      <p:ext uri="{BB962C8B-B14F-4D97-AF65-F5344CB8AC3E}">
        <p14:creationId xmlns:p14="http://schemas.microsoft.com/office/powerpoint/2010/main" val="125599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750" fill="hold"/>
                                        <p:tgtEl>
                                          <p:spTgt spid="37"/>
                                        </p:tgtEl>
                                        <p:attrNameLst>
                                          <p:attrName>ppt_x</p:attrName>
                                        </p:attrNameLst>
                                      </p:cBhvr>
                                      <p:tavLst>
                                        <p:tav tm="0">
                                          <p:val>
                                            <p:strVal val="#ppt_x"/>
                                          </p:val>
                                        </p:tav>
                                        <p:tav tm="100000">
                                          <p:val>
                                            <p:strVal val="#ppt_x"/>
                                          </p:val>
                                        </p:tav>
                                      </p:tavLst>
                                    </p:anim>
                                    <p:anim calcmode="lin" valueType="num">
                                      <p:cBhvr additive="base">
                                        <p:cTn id="8" dur="750" fill="hold"/>
                                        <p:tgtEl>
                                          <p:spTgt spid="37"/>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22" presetClass="entr" presetSubtype="8" fill="hold" nodeType="withEffect">
                                  <p:stCondLst>
                                    <p:cond delay="125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par>
                                <p:cTn id="15" presetID="22" presetClass="entr" presetSubtype="8" fill="hold"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par>
                                <p:cTn id="18" presetID="22" presetClass="entr" presetSubtype="8" fill="hold" nodeType="withEffect">
                                  <p:stCondLst>
                                    <p:cond delay="175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nodeType="withEffect">
                                  <p:stCondLst>
                                    <p:cond delay="200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C824F67-E331-4BA1-9A0F-9ED8586601B0}"/>
              </a:ext>
            </a:extLst>
          </p:cNvPr>
          <p:cNvSpPr>
            <a:spLocks noGrp="1"/>
          </p:cNvSpPr>
          <p:nvPr>
            <p:ph type="sldNum" sz="quarter" idx="10"/>
          </p:nvPr>
        </p:nvSpPr>
        <p:spPr/>
        <p:txBody>
          <a:bodyPr/>
          <a:lstStyle/>
          <a:p>
            <a:pPr>
              <a:defRPr/>
            </a:pPr>
            <a:fld id="{70ADE3BD-14F6-E248-81BB-AD56D6E7C095}" type="slidenum">
              <a:rPr lang="id-ID" smtClean="0"/>
              <a:pPr>
                <a:defRPr/>
              </a:pPr>
              <a:t>58</a:t>
            </a:fld>
            <a:endParaRPr lang="id-ID"/>
          </a:p>
        </p:txBody>
      </p:sp>
      <p:sp>
        <p:nvSpPr>
          <p:cNvPr id="5" name="Title 2">
            <a:extLst>
              <a:ext uri="{FF2B5EF4-FFF2-40B4-BE49-F238E27FC236}">
                <a16:creationId xmlns:a16="http://schemas.microsoft.com/office/drawing/2014/main" xmlns="" id="{FF47828E-F417-4496-9A04-2CFEF55480A4}"/>
              </a:ext>
            </a:extLst>
          </p:cNvPr>
          <p:cNvSpPr txBox="1">
            <a:spLocks/>
          </p:cNvSpPr>
          <p:nvPr/>
        </p:nvSpPr>
        <p:spPr bwMode="auto">
          <a:xfrm>
            <a:off x="107504" y="0"/>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a:solidFill>
                  <a:schemeClr val="bg1"/>
                </a:solidFill>
              </a:rPr>
              <a:t>Trending Topic</a:t>
            </a:r>
            <a:endParaRPr lang="en-US" dirty="0">
              <a:solidFill>
                <a:schemeClr val="bg1"/>
              </a:solidFill>
            </a:endParaRPr>
          </a:p>
        </p:txBody>
      </p:sp>
      <p:pic>
        <p:nvPicPr>
          <p:cNvPr id="7" name="Picture 6">
            <a:extLst>
              <a:ext uri="{FF2B5EF4-FFF2-40B4-BE49-F238E27FC236}">
                <a16:creationId xmlns:a16="http://schemas.microsoft.com/office/drawing/2014/main" xmlns="" id="{C5997AAD-04A7-4496-A3E8-4D29F55803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90535" y="1159867"/>
            <a:ext cx="3016491" cy="3019227"/>
          </a:xfrm>
          <a:prstGeom prst="rect">
            <a:avLst/>
          </a:prstGeom>
        </p:spPr>
      </p:pic>
      <p:pic>
        <p:nvPicPr>
          <p:cNvPr id="8" name="Picture 7">
            <a:extLst>
              <a:ext uri="{FF2B5EF4-FFF2-40B4-BE49-F238E27FC236}">
                <a16:creationId xmlns:a16="http://schemas.microsoft.com/office/drawing/2014/main" xmlns="" id="{2D483EFA-D407-4045-9F9B-F839EED6E4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42740" y="1159867"/>
            <a:ext cx="2935324" cy="3019227"/>
          </a:xfrm>
          <a:prstGeom prst="rect">
            <a:avLst/>
          </a:prstGeom>
        </p:spPr>
      </p:pic>
      <p:pic>
        <p:nvPicPr>
          <p:cNvPr id="9" name="Picture 8">
            <a:extLst>
              <a:ext uri="{FF2B5EF4-FFF2-40B4-BE49-F238E27FC236}">
                <a16:creationId xmlns:a16="http://schemas.microsoft.com/office/drawing/2014/main" xmlns="" id="{202D5A85-50AD-4DDA-AC34-8060630843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185" y="1159867"/>
            <a:ext cx="2616779" cy="3019227"/>
          </a:xfrm>
          <a:prstGeom prst="rect">
            <a:avLst/>
          </a:prstGeom>
        </p:spPr>
      </p:pic>
    </p:spTree>
    <p:extLst>
      <p:ext uri="{BB962C8B-B14F-4D97-AF65-F5344CB8AC3E}">
        <p14:creationId xmlns:p14="http://schemas.microsoft.com/office/powerpoint/2010/main" val="7562506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9500FDE8-A09A-49C8-B71B-82215075677A}"/>
              </a:ext>
            </a:extLst>
          </p:cNvPr>
          <p:cNvSpPr>
            <a:spLocks noGrp="1"/>
          </p:cNvSpPr>
          <p:nvPr>
            <p:ph type="sldNum" sz="quarter" idx="10"/>
          </p:nvPr>
        </p:nvSpPr>
        <p:spPr/>
        <p:txBody>
          <a:bodyPr/>
          <a:lstStyle/>
          <a:p>
            <a:pPr>
              <a:defRPr/>
            </a:pPr>
            <a:fld id="{70ADE3BD-14F6-E248-81BB-AD56D6E7C095}" type="slidenum">
              <a:rPr lang="id-ID" smtClean="0"/>
              <a:pPr>
                <a:defRPr/>
              </a:pPr>
              <a:t>59</a:t>
            </a:fld>
            <a:endParaRPr lang="id-ID"/>
          </a:p>
        </p:txBody>
      </p:sp>
      <p:sp>
        <p:nvSpPr>
          <p:cNvPr id="5" name="Title 2">
            <a:extLst>
              <a:ext uri="{FF2B5EF4-FFF2-40B4-BE49-F238E27FC236}">
                <a16:creationId xmlns:a16="http://schemas.microsoft.com/office/drawing/2014/main" xmlns="" id="{69379708-54C3-4C39-9881-A28E408EF860}"/>
              </a:ext>
            </a:extLst>
          </p:cNvPr>
          <p:cNvSpPr txBox="1">
            <a:spLocks/>
          </p:cNvSpPr>
          <p:nvPr/>
        </p:nvSpPr>
        <p:spPr bwMode="auto">
          <a:xfrm>
            <a:off x="0" y="14902"/>
            <a:ext cx="7236296"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90000" lnSpcReduction="20000"/>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it-IT" b="1" dirty="0">
                <a:solidFill>
                  <a:schemeClr val="bg1"/>
                </a:solidFill>
              </a:rPr>
              <a:t>GENERASI PESONA INDONESIA DAN WONDERFUL INDONESIA</a:t>
            </a:r>
            <a:endParaRPr lang="en-US" b="1" dirty="0">
              <a:solidFill>
                <a:schemeClr val="bg1"/>
              </a:solidFill>
            </a:endParaRPr>
          </a:p>
        </p:txBody>
      </p:sp>
      <p:grpSp>
        <p:nvGrpSpPr>
          <p:cNvPr id="7" name="Group 6">
            <a:extLst>
              <a:ext uri="{FF2B5EF4-FFF2-40B4-BE49-F238E27FC236}">
                <a16:creationId xmlns:a16="http://schemas.microsoft.com/office/drawing/2014/main" xmlns="" id="{DDCEBD43-CF4E-4DFB-983E-B2232B4D6F58}"/>
              </a:ext>
            </a:extLst>
          </p:cNvPr>
          <p:cNvGrpSpPr/>
          <p:nvPr/>
        </p:nvGrpSpPr>
        <p:grpSpPr>
          <a:xfrm>
            <a:off x="552995" y="1031839"/>
            <a:ext cx="7937862" cy="3399006"/>
            <a:chOff x="718277" y="1337685"/>
            <a:chExt cx="10583816" cy="4532008"/>
          </a:xfrm>
        </p:grpSpPr>
        <p:pic>
          <p:nvPicPr>
            <p:cNvPr id="8" name="Picture 7" descr="genpi2jpg_mTONz.jpg">
              <a:extLst>
                <a:ext uri="{FF2B5EF4-FFF2-40B4-BE49-F238E27FC236}">
                  <a16:creationId xmlns:a16="http://schemas.microsoft.com/office/drawing/2014/main" xmlns="" id="{4E8A932A-85B8-4A24-81C7-77AC12BEEEF8}"/>
                </a:ext>
              </a:extLst>
            </p:cNvPr>
            <p:cNvPicPr>
              <a:picLocks noChangeAspect="1"/>
            </p:cNvPicPr>
            <p:nvPr/>
          </p:nvPicPr>
          <p:blipFill>
            <a:blip r:embed="rId2" cstate="print"/>
            <a:stretch>
              <a:fillRect/>
            </a:stretch>
          </p:blipFill>
          <p:spPr>
            <a:xfrm>
              <a:off x="1381564" y="3732651"/>
              <a:ext cx="3207568" cy="2137042"/>
            </a:xfrm>
            <a:prstGeom prst="rect">
              <a:avLst/>
            </a:prstGeom>
          </p:spPr>
        </p:pic>
        <p:pic>
          <p:nvPicPr>
            <p:cNvPr id="9" name="Picture 8">
              <a:extLst>
                <a:ext uri="{FF2B5EF4-FFF2-40B4-BE49-F238E27FC236}">
                  <a16:creationId xmlns:a16="http://schemas.microsoft.com/office/drawing/2014/main" xmlns="" id="{785F9824-8085-454C-9B75-E883B3BCC5F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5562" t="7505" r="13502" b="8670"/>
            <a:stretch/>
          </p:blipFill>
          <p:spPr>
            <a:xfrm>
              <a:off x="7602890" y="3732651"/>
              <a:ext cx="3057524" cy="2137042"/>
            </a:xfrm>
            <a:prstGeom prst="rect">
              <a:avLst/>
            </a:prstGeom>
          </p:spPr>
        </p:pic>
        <p:pic>
          <p:nvPicPr>
            <p:cNvPr id="10" name="Picture 9">
              <a:extLst>
                <a:ext uri="{FF2B5EF4-FFF2-40B4-BE49-F238E27FC236}">
                  <a16:creationId xmlns:a16="http://schemas.microsoft.com/office/drawing/2014/main" xmlns="" id="{58139329-DDD4-48D2-B060-924CA688D9E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83973" y="3732651"/>
              <a:ext cx="3024076" cy="2137042"/>
            </a:xfrm>
            <a:prstGeom prst="rect">
              <a:avLst/>
            </a:prstGeom>
          </p:spPr>
        </p:pic>
        <p:pic>
          <p:nvPicPr>
            <p:cNvPr id="11" name="Picture 10">
              <a:extLst>
                <a:ext uri="{FF2B5EF4-FFF2-40B4-BE49-F238E27FC236}">
                  <a16:creationId xmlns:a16="http://schemas.microsoft.com/office/drawing/2014/main" xmlns="" id="{60CB81B8-3E81-4477-A5DA-3E71697EBD45}"/>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t="25353" b="9331"/>
            <a:stretch/>
          </p:blipFill>
          <p:spPr>
            <a:xfrm>
              <a:off x="718277" y="1337685"/>
              <a:ext cx="5526834" cy="2405638"/>
            </a:xfrm>
            <a:prstGeom prst="rect">
              <a:avLst/>
            </a:prstGeom>
          </p:spPr>
        </p:pic>
        <p:pic>
          <p:nvPicPr>
            <p:cNvPr id="12" name="Picture 11">
              <a:extLst>
                <a:ext uri="{FF2B5EF4-FFF2-40B4-BE49-F238E27FC236}">
                  <a16:creationId xmlns:a16="http://schemas.microsoft.com/office/drawing/2014/main" xmlns="" id="{2C9C6D51-630B-4E50-BA3B-CDC5082455A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253843" y="1337685"/>
              <a:ext cx="5048250" cy="2405638"/>
            </a:xfrm>
            <a:prstGeom prst="rect">
              <a:avLst/>
            </a:prstGeom>
          </p:spPr>
        </p:pic>
      </p:grpSp>
    </p:spTree>
    <p:extLst>
      <p:ext uri="{BB962C8B-B14F-4D97-AF65-F5344CB8AC3E}">
        <p14:creationId xmlns:p14="http://schemas.microsoft.com/office/powerpoint/2010/main" val="3312277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 id="{28AED9AC-A9E3-4C79-A9FD-54696EA10EE2}"/>
              </a:ext>
            </a:extLst>
          </p:cNvPr>
          <p:cNvSpPr>
            <a:spLocks noGrp="1"/>
          </p:cNvSpPr>
          <p:nvPr>
            <p:ph type="sldNum" sz="quarter" idx="12"/>
          </p:nvPr>
        </p:nvSpPr>
        <p:spPr/>
        <p:txBody>
          <a:bodyPr/>
          <a:lstStyle/>
          <a:p>
            <a:endParaRPr lang="en-US" dirty="0"/>
          </a:p>
        </p:txBody>
      </p:sp>
      <p:sp>
        <p:nvSpPr>
          <p:cNvPr id="2" name="Title 1"/>
          <p:cNvSpPr>
            <a:spLocks noGrp="1"/>
          </p:cNvSpPr>
          <p:nvPr>
            <p:ph type="title"/>
          </p:nvPr>
        </p:nvSpPr>
        <p:spPr>
          <a:xfrm>
            <a:off x="28459" y="-235096"/>
            <a:ext cx="7886700" cy="994172"/>
          </a:xfrm>
        </p:spPr>
        <p:txBody>
          <a:bodyPr/>
          <a:lstStyle/>
          <a:p>
            <a:r>
              <a:rPr lang="en-US" b="1" dirty="0">
                <a:solidFill>
                  <a:schemeClr val="bg1"/>
                </a:solidFill>
              </a:rPr>
              <a:t>DESTINASI DIGITAL</a:t>
            </a:r>
            <a:endParaRPr lang="en-US" dirty="0">
              <a:solidFill>
                <a:schemeClr val="bg1"/>
              </a:solidFill>
            </a:endParaRPr>
          </a:p>
        </p:txBody>
      </p:sp>
      <p:grpSp>
        <p:nvGrpSpPr>
          <p:cNvPr id="6" name="Group 5"/>
          <p:cNvGrpSpPr/>
          <p:nvPr/>
        </p:nvGrpSpPr>
        <p:grpSpPr>
          <a:xfrm>
            <a:off x="349504" y="718830"/>
            <a:ext cx="8615999" cy="3746234"/>
            <a:chOff x="170906" y="984523"/>
            <a:chExt cx="11487999" cy="4994978"/>
          </a:xfrm>
        </p:grpSpPr>
        <p:sp>
          <p:nvSpPr>
            <p:cNvPr id="11" name="Rectangle 10">
              <a:extLst>
                <a:ext uri="{FF2B5EF4-FFF2-40B4-BE49-F238E27FC236}">
                  <a16:creationId xmlns:a16="http://schemas.microsoft.com/office/drawing/2014/main" xmlns="" id="{26E48DF6-3D27-4F01-8C00-0ED9ED2E9786}"/>
                </a:ext>
              </a:extLst>
            </p:cNvPr>
            <p:cNvSpPr/>
            <p:nvPr/>
          </p:nvSpPr>
          <p:spPr>
            <a:xfrm>
              <a:off x="170906" y="984523"/>
              <a:ext cx="2565201" cy="2585322"/>
            </a:xfrm>
            <a:prstGeom prst="rect">
              <a:avLst/>
            </a:prstGeom>
          </p:spPr>
          <p:txBody>
            <a:bodyPr wrap="square">
              <a:spAutoFit/>
            </a:bodyPr>
            <a:lstStyle/>
            <a:p>
              <a:pPr defTabSz="685800">
                <a:defRPr/>
              </a:pPr>
              <a:r>
                <a:rPr lang="en-US" sz="2400" b="1" kern="0" dirty="0">
                  <a:solidFill>
                    <a:srgbClr val="C00000"/>
                  </a:solidFill>
                  <a:latin typeface="Arial" pitchFamily="34" charset="0"/>
                  <a:cs typeface="Arial" pitchFamily="34" charset="0"/>
                </a:rPr>
                <a:t>54 </a:t>
              </a:r>
              <a:r>
                <a:rPr lang="en-US" sz="2400" b="1" kern="0" dirty="0" err="1">
                  <a:solidFill>
                    <a:srgbClr val="C00000"/>
                  </a:solidFill>
                  <a:latin typeface="Arial" pitchFamily="34" charset="0"/>
                  <a:cs typeface="Arial" pitchFamily="34" charset="0"/>
                </a:rPr>
                <a:t>Destinasi</a:t>
              </a:r>
              <a:r>
                <a:rPr lang="en-US" sz="2400" b="1" kern="0" dirty="0">
                  <a:solidFill>
                    <a:srgbClr val="C00000"/>
                  </a:solidFill>
                  <a:latin typeface="Arial" pitchFamily="34" charset="0"/>
                  <a:cs typeface="Arial" pitchFamily="34" charset="0"/>
                </a:rPr>
                <a:t> Digital di </a:t>
              </a:r>
              <a:r>
                <a:rPr lang="en-US" sz="2400" b="1" kern="0" dirty="0" err="1">
                  <a:solidFill>
                    <a:srgbClr val="C00000"/>
                  </a:solidFill>
                  <a:latin typeface="Arial" pitchFamily="34" charset="0"/>
                  <a:cs typeface="Arial" pitchFamily="34" charset="0"/>
                </a:rPr>
                <a:t>Seluruh</a:t>
              </a:r>
              <a:r>
                <a:rPr lang="en-US" sz="2400" b="1" kern="0" dirty="0">
                  <a:solidFill>
                    <a:srgbClr val="C00000"/>
                  </a:solidFill>
                  <a:latin typeface="Arial" pitchFamily="34" charset="0"/>
                  <a:cs typeface="Arial" pitchFamily="34" charset="0"/>
                </a:rPr>
                <a:t> Indonesia</a:t>
              </a:r>
              <a:endParaRPr lang="en-US" sz="2100" kern="0" dirty="0">
                <a:solidFill>
                  <a:srgbClr val="C00000"/>
                </a:solidFill>
                <a:latin typeface="Arial" pitchFamily="34" charset="0"/>
                <a:cs typeface="Arial" pitchFamily="34" charset="0"/>
              </a:endParaRPr>
            </a:p>
          </p:txBody>
        </p:sp>
        <p:pic>
          <p:nvPicPr>
            <p:cNvPr id="13" name="Picture 4" descr="C:\Users\Dell Inspiron\Downloads\f3434ff5-1299-41c3-9b72-133f646c25d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986203" y="1094880"/>
              <a:ext cx="2893346" cy="21196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C:\Users\Dell Inspiron\Downloads\8a8ae112-1ea2-4617-8a45-15a100c5faf9.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1746" y="3145162"/>
              <a:ext cx="2834045" cy="283404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C:\Users\Dell Inspiron\Downloads\3a7b3fd0-9bc2-42e3-99b1-b997337dfd3a.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776127" y="1058193"/>
              <a:ext cx="2855233" cy="211966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C:\Users\Dell Inspiron\Downloads\76098bf7-d73d-49ad-a411-6ce08b543c1c.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879549" y="1058193"/>
              <a:ext cx="2934678" cy="213967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C:\Users\Dell Inspiron\Downloads\81c4ef1e-2231-4e6a-add5-d0c32fd1f04b.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703021" y="2949176"/>
              <a:ext cx="2955884" cy="296064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Dell Inspiron\Downloads\17e1650e-0fb5-42bc-92a5-4113000b69e5.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877393" y="2949176"/>
              <a:ext cx="2826049" cy="296064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1" descr="C:\Users\Dell Inspiron\Downloads\ff238e73-e0fe-4ad9-9ea0-03b7b4a332b4.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3006869" y="2949176"/>
              <a:ext cx="2893346" cy="3030325"/>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a:extLst>
              <a:ext uri="{FF2B5EF4-FFF2-40B4-BE49-F238E27FC236}">
                <a16:creationId xmlns:a16="http://schemas.microsoft.com/office/drawing/2014/main" xmlns="" id="{7110590A-AEC3-4E3B-AE45-79919A97331B}"/>
              </a:ext>
            </a:extLst>
          </p:cNvPr>
          <p:cNvSpPr/>
          <p:nvPr/>
        </p:nvSpPr>
        <p:spPr>
          <a:xfrm>
            <a:off x="8676456" y="4835723"/>
            <a:ext cx="383438" cy="307777"/>
          </a:xfrm>
          <a:prstGeom prst="rect">
            <a:avLst/>
          </a:prstGeom>
        </p:spPr>
        <p:txBody>
          <a:bodyPr wrap="none">
            <a:spAutoFit/>
          </a:bodyPr>
          <a:lstStyle/>
          <a:p>
            <a:fld id="{D715F960-F16F-4F5D-BFAF-F7D133A59C76}" type="slidenum">
              <a:rPr lang="en-US"/>
              <a:pPr/>
              <a:t>60</a:t>
            </a:fld>
            <a:endParaRPr lang="en-ID" dirty="0"/>
          </a:p>
        </p:txBody>
      </p:sp>
    </p:spTree>
    <p:extLst>
      <p:ext uri="{BB962C8B-B14F-4D97-AF65-F5344CB8AC3E}">
        <p14:creationId xmlns:p14="http://schemas.microsoft.com/office/powerpoint/2010/main" val="9763005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E5777F73-63FF-49E4-8339-3BB66817769F}"/>
              </a:ext>
            </a:extLst>
          </p:cNvPr>
          <p:cNvSpPr>
            <a:spLocks noGrp="1"/>
          </p:cNvSpPr>
          <p:nvPr>
            <p:ph type="sldNum" sz="quarter" idx="10"/>
          </p:nvPr>
        </p:nvSpPr>
        <p:spPr/>
        <p:txBody>
          <a:bodyPr/>
          <a:lstStyle/>
          <a:p>
            <a:pPr>
              <a:defRPr/>
            </a:pPr>
            <a:fld id="{70ADE3BD-14F6-E248-81BB-AD56D6E7C095}" type="slidenum">
              <a:rPr lang="id-ID" smtClean="0"/>
              <a:pPr>
                <a:defRPr/>
              </a:pPr>
              <a:t>61</a:t>
            </a:fld>
            <a:endParaRPr lang="id-ID"/>
          </a:p>
        </p:txBody>
      </p:sp>
      <p:sp>
        <p:nvSpPr>
          <p:cNvPr id="5" name="Title 2">
            <a:extLst>
              <a:ext uri="{FF2B5EF4-FFF2-40B4-BE49-F238E27FC236}">
                <a16:creationId xmlns:a16="http://schemas.microsoft.com/office/drawing/2014/main" xmlns="" id="{ADE4674C-0044-4378-925E-07E03BD77E6B}"/>
              </a:ext>
            </a:extLst>
          </p:cNvPr>
          <p:cNvSpPr txBox="1">
            <a:spLocks/>
          </p:cNvSpPr>
          <p:nvPr/>
        </p:nvSpPr>
        <p:spPr bwMode="auto">
          <a:xfrm>
            <a:off x="74655" y="15165"/>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75000" lnSpcReduction="20000"/>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850" dirty="0" err="1">
                <a:solidFill>
                  <a:schemeClr val="bg1"/>
                </a:solidFill>
              </a:rPr>
              <a:t>Generasi</a:t>
            </a:r>
            <a:r>
              <a:rPr lang="en-US" sz="2850" dirty="0">
                <a:solidFill>
                  <a:schemeClr val="bg1"/>
                </a:solidFill>
              </a:rPr>
              <a:t> </a:t>
            </a:r>
            <a:r>
              <a:rPr lang="en-US" sz="2850" dirty="0" err="1">
                <a:solidFill>
                  <a:schemeClr val="bg1"/>
                </a:solidFill>
              </a:rPr>
              <a:t>Pesona</a:t>
            </a:r>
            <a:r>
              <a:rPr lang="en-US" sz="2850" dirty="0">
                <a:solidFill>
                  <a:schemeClr val="bg1"/>
                </a:solidFill>
              </a:rPr>
              <a:t> Indonesia (</a:t>
            </a:r>
            <a:r>
              <a:rPr lang="en-US" sz="2850" dirty="0" err="1">
                <a:solidFill>
                  <a:schemeClr val="bg1"/>
                </a:solidFill>
              </a:rPr>
              <a:t>GenP</a:t>
            </a:r>
            <a:r>
              <a:rPr lang="id-ID" sz="2850" dirty="0">
                <a:solidFill>
                  <a:schemeClr val="bg1"/>
                </a:solidFill>
              </a:rPr>
              <a:t>I</a:t>
            </a:r>
            <a:r>
              <a:rPr lang="en-US" sz="2850" dirty="0">
                <a:solidFill>
                  <a:schemeClr val="bg1"/>
                </a:solidFill>
              </a:rPr>
              <a:t>)</a:t>
            </a:r>
            <a:r>
              <a:rPr lang="id-ID" dirty="0">
                <a:solidFill>
                  <a:schemeClr val="bg1"/>
                </a:solidFill>
              </a:rPr>
              <a:t/>
            </a:r>
            <a:br>
              <a:rPr lang="id-ID" dirty="0">
                <a:solidFill>
                  <a:schemeClr val="bg1"/>
                </a:solidFill>
              </a:rPr>
            </a:br>
            <a:r>
              <a:rPr lang="id-ID" sz="2025" dirty="0">
                <a:solidFill>
                  <a:schemeClr val="bg1"/>
                </a:solidFill>
              </a:rPr>
              <a:t>34 Provinsi</a:t>
            </a:r>
            <a:endParaRPr lang="en-US" sz="2025" dirty="0">
              <a:solidFill>
                <a:schemeClr val="bg1"/>
              </a:solidFill>
            </a:endParaRPr>
          </a:p>
        </p:txBody>
      </p:sp>
      <p:sp>
        <p:nvSpPr>
          <p:cNvPr id="7" name="object 2">
            <a:extLst>
              <a:ext uri="{FF2B5EF4-FFF2-40B4-BE49-F238E27FC236}">
                <a16:creationId xmlns:a16="http://schemas.microsoft.com/office/drawing/2014/main" xmlns="" id="{928DFB0A-417C-4E0C-BBE8-1F78CF9BF639}"/>
              </a:ext>
            </a:extLst>
          </p:cNvPr>
          <p:cNvSpPr>
            <a:spLocks noChangeArrowheads="1"/>
          </p:cNvSpPr>
          <p:nvPr/>
        </p:nvSpPr>
        <p:spPr bwMode="auto">
          <a:xfrm>
            <a:off x="357193" y="1302544"/>
            <a:ext cx="836612" cy="357188"/>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93530"/>
            <a:endParaRPr lang="en-US" altLang="id-ID" sz="1350">
              <a:solidFill>
                <a:prstClr val="black"/>
              </a:solidFill>
            </a:endParaRPr>
          </a:p>
        </p:txBody>
      </p:sp>
      <p:sp>
        <p:nvSpPr>
          <p:cNvPr id="8" name="object 3">
            <a:extLst>
              <a:ext uri="{FF2B5EF4-FFF2-40B4-BE49-F238E27FC236}">
                <a16:creationId xmlns:a16="http://schemas.microsoft.com/office/drawing/2014/main" xmlns="" id="{6354ABDA-A580-491F-8FE9-882C9974B901}"/>
              </a:ext>
            </a:extLst>
          </p:cNvPr>
          <p:cNvSpPr>
            <a:spLocks noChangeArrowheads="1"/>
          </p:cNvSpPr>
          <p:nvPr/>
        </p:nvSpPr>
        <p:spPr bwMode="auto">
          <a:xfrm>
            <a:off x="10236" y="843561"/>
            <a:ext cx="9144000" cy="258484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693530"/>
            <a:endParaRPr lang="en-US" altLang="id-ID" sz="1350">
              <a:solidFill>
                <a:prstClr val="black"/>
              </a:solidFill>
            </a:endParaRPr>
          </a:p>
        </p:txBody>
      </p:sp>
      <p:grpSp>
        <p:nvGrpSpPr>
          <p:cNvPr id="9" name="Group 19">
            <a:extLst>
              <a:ext uri="{FF2B5EF4-FFF2-40B4-BE49-F238E27FC236}">
                <a16:creationId xmlns:a16="http://schemas.microsoft.com/office/drawing/2014/main" xmlns="" id="{8DBE3BE3-8BFE-4587-B4F9-A8157156A0B5}"/>
              </a:ext>
            </a:extLst>
          </p:cNvPr>
          <p:cNvGrpSpPr>
            <a:grpSpLocks/>
          </p:cNvGrpSpPr>
          <p:nvPr/>
        </p:nvGrpSpPr>
        <p:grpSpPr bwMode="auto">
          <a:xfrm>
            <a:off x="-5656" y="915568"/>
            <a:ext cx="257176" cy="164306"/>
            <a:chOff x="682229" y="2340897"/>
            <a:chExt cx="257178" cy="219075"/>
          </a:xfrm>
        </p:grpSpPr>
        <p:sp>
          <p:nvSpPr>
            <p:cNvPr id="10" name="object 5">
              <a:extLst>
                <a:ext uri="{FF2B5EF4-FFF2-40B4-BE49-F238E27FC236}">
                  <a16:creationId xmlns:a16="http://schemas.microsoft.com/office/drawing/2014/main" xmlns="" id="{5E9747F5-2650-44B1-9846-DC24B6E28BF6}"/>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11" name="object 6">
              <a:extLst>
                <a:ext uri="{FF2B5EF4-FFF2-40B4-BE49-F238E27FC236}">
                  <a16:creationId xmlns:a16="http://schemas.microsoft.com/office/drawing/2014/main" xmlns="" id="{B3724F62-BCDA-4740-86B5-824BC218BEFA}"/>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12" name="Group 19">
            <a:extLst>
              <a:ext uri="{FF2B5EF4-FFF2-40B4-BE49-F238E27FC236}">
                <a16:creationId xmlns:a16="http://schemas.microsoft.com/office/drawing/2014/main" xmlns="" id="{22305994-34EC-4B1B-A89C-4AA0F9060073}"/>
              </a:ext>
            </a:extLst>
          </p:cNvPr>
          <p:cNvGrpSpPr>
            <a:grpSpLocks/>
          </p:cNvGrpSpPr>
          <p:nvPr/>
        </p:nvGrpSpPr>
        <p:grpSpPr bwMode="auto">
          <a:xfrm>
            <a:off x="1835697" y="2139703"/>
            <a:ext cx="257176" cy="164306"/>
            <a:chOff x="682229" y="2340897"/>
            <a:chExt cx="257178" cy="219075"/>
          </a:xfrm>
        </p:grpSpPr>
        <p:sp>
          <p:nvSpPr>
            <p:cNvPr id="13" name="object 5">
              <a:extLst>
                <a:ext uri="{FF2B5EF4-FFF2-40B4-BE49-F238E27FC236}">
                  <a16:creationId xmlns:a16="http://schemas.microsoft.com/office/drawing/2014/main" xmlns="" id="{8CB8497A-B1BB-4A47-AB74-37A21BC5340B}"/>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14" name="object 6">
              <a:extLst>
                <a:ext uri="{FF2B5EF4-FFF2-40B4-BE49-F238E27FC236}">
                  <a16:creationId xmlns:a16="http://schemas.microsoft.com/office/drawing/2014/main" xmlns="" id="{7EFB0E38-5E5C-40BB-9566-D2B8413452A0}"/>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15" name="Group 19">
            <a:extLst>
              <a:ext uri="{FF2B5EF4-FFF2-40B4-BE49-F238E27FC236}">
                <a16:creationId xmlns:a16="http://schemas.microsoft.com/office/drawing/2014/main" xmlns="" id="{F5DC2699-6DA9-4425-B33B-EB24A03702A0}"/>
              </a:ext>
            </a:extLst>
          </p:cNvPr>
          <p:cNvGrpSpPr>
            <a:grpSpLocks/>
          </p:cNvGrpSpPr>
          <p:nvPr/>
        </p:nvGrpSpPr>
        <p:grpSpPr bwMode="auto">
          <a:xfrm>
            <a:off x="1988097" y="2292103"/>
            <a:ext cx="257176" cy="164306"/>
            <a:chOff x="682229" y="2340897"/>
            <a:chExt cx="257178" cy="219075"/>
          </a:xfrm>
        </p:grpSpPr>
        <p:sp>
          <p:nvSpPr>
            <p:cNvPr id="16" name="object 5">
              <a:extLst>
                <a:ext uri="{FF2B5EF4-FFF2-40B4-BE49-F238E27FC236}">
                  <a16:creationId xmlns:a16="http://schemas.microsoft.com/office/drawing/2014/main" xmlns="" id="{7B208284-89AB-4AB1-80BF-8646AB7F4793}"/>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17" name="object 6">
              <a:extLst>
                <a:ext uri="{FF2B5EF4-FFF2-40B4-BE49-F238E27FC236}">
                  <a16:creationId xmlns:a16="http://schemas.microsoft.com/office/drawing/2014/main" xmlns="" id="{C9A65C28-4AD5-4CCE-9D90-B648C4531887}"/>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18" name="Group 19">
            <a:extLst>
              <a:ext uri="{FF2B5EF4-FFF2-40B4-BE49-F238E27FC236}">
                <a16:creationId xmlns:a16="http://schemas.microsoft.com/office/drawing/2014/main" xmlns="" id="{0A5D6E53-4CE8-453E-AC60-6CE7D0EB0CBF}"/>
              </a:ext>
            </a:extLst>
          </p:cNvPr>
          <p:cNvGrpSpPr>
            <a:grpSpLocks/>
          </p:cNvGrpSpPr>
          <p:nvPr/>
        </p:nvGrpSpPr>
        <p:grpSpPr bwMode="auto">
          <a:xfrm>
            <a:off x="2987824" y="2643760"/>
            <a:ext cx="216024" cy="164306"/>
            <a:chOff x="682229" y="2340897"/>
            <a:chExt cx="257178" cy="219075"/>
          </a:xfrm>
        </p:grpSpPr>
        <p:sp>
          <p:nvSpPr>
            <p:cNvPr id="19" name="object 5">
              <a:extLst>
                <a:ext uri="{FF2B5EF4-FFF2-40B4-BE49-F238E27FC236}">
                  <a16:creationId xmlns:a16="http://schemas.microsoft.com/office/drawing/2014/main" xmlns="" id="{53986212-F144-4CA2-BDBF-4A8FC3F5F86C}"/>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20" name="object 6">
              <a:extLst>
                <a:ext uri="{FF2B5EF4-FFF2-40B4-BE49-F238E27FC236}">
                  <a16:creationId xmlns:a16="http://schemas.microsoft.com/office/drawing/2014/main" xmlns="" id="{BF352B70-37F6-49E7-824D-F59410D8E93C}"/>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21" name="Group 19">
            <a:extLst>
              <a:ext uri="{FF2B5EF4-FFF2-40B4-BE49-F238E27FC236}">
                <a16:creationId xmlns:a16="http://schemas.microsoft.com/office/drawing/2014/main" xmlns="" id="{4BDA2334-A4F0-48F6-8854-BCBF4BD79858}"/>
              </a:ext>
            </a:extLst>
          </p:cNvPr>
          <p:cNvGrpSpPr>
            <a:grpSpLocks/>
          </p:cNvGrpSpPr>
          <p:nvPr/>
        </p:nvGrpSpPr>
        <p:grpSpPr bwMode="auto">
          <a:xfrm>
            <a:off x="2987824" y="2787775"/>
            <a:ext cx="216024" cy="164306"/>
            <a:chOff x="682229" y="2340897"/>
            <a:chExt cx="257178" cy="219075"/>
          </a:xfrm>
        </p:grpSpPr>
        <p:sp>
          <p:nvSpPr>
            <p:cNvPr id="22" name="object 5">
              <a:extLst>
                <a:ext uri="{FF2B5EF4-FFF2-40B4-BE49-F238E27FC236}">
                  <a16:creationId xmlns:a16="http://schemas.microsoft.com/office/drawing/2014/main" xmlns="" id="{8B46C170-84DC-4FAF-9F94-D911B7387FB5}"/>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23" name="object 6">
              <a:extLst>
                <a:ext uri="{FF2B5EF4-FFF2-40B4-BE49-F238E27FC236}">
                  <a16:creationId xmlns:a16="http://schemas.microsoft.com/office/drawing/2014/main" xmlns="" id="{D5F34722-6723-46D9-B050-027327D92E0A}"/>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24" name="Group 19">
            <a:extLst>
              <a:ext uri="{FF2B5EF4-FFF2-40B4-BE49-F238E27FC236}">
                <a16:creationId xmlns:a16="http://schemas.microsoft.com/office/drawing/2014/main" xmlns="" id="{8450C95E-D63E-4563-A2BD-696AC115FBD8}"/>
              </a:ext>
            </a:extLst>
          </p:cNvPr>
          <p:cNvGrpSpPr>
            <a:grpSpLocks/>
          </p:cNvGrpSpPr>
          <p:nvPr/>
        </p:nvGrpSpPr>
        <p:grpSpPr bwMode="auto">
          <a:xfrm>
            <a:off x="2430810" y="2662810"/>
            <a:ext cx="216024" cy="164306"/>
            <a:chOff x="682229" y="2340897"/>
            <a:chExt cx="257178" cy="219075"/>
          </a:xfrm>
        </p:grpSpPr>
        <p:sp>
          <p:nvSpPr>
            <p:cNvPr id="25" name="object 5">
              <a:extLst>
                <a:ext uri="{FF2B5EF4-FFF2-40B4-BE49-F238E27FC236}">
                  <a16:creationId xmlns:a16="http://schemas.microsoft.com/office/drawing/2014/main" xmlns="" id="{916EDA24-8636-470A-8908-3DA026153167}"/>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26" name="object 6">
              <a:extLst>
                <a:ext uri="{FF2B5EF4-FFF2-40B4-BE49-F238E27FC236}">
                  <a16:creationId xmlns:a16="http://schemas.microsoft.com/office/drawing/2014/main" xmlns="" id="{D3B03CBD-5B8D-4AF6-B137-38145B329F2B}"/>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27" name="Group 19">
            <a:extLst>
              <a:ext uri="{FF2B5EF4-FFF2-40B4-BE49-F238E27FC236}">
                <a16:creationId xmlns:a16="http://schemas.microsoft.com/office/drawing/2014/main" xmlns="" id="{6C165C1A-9772-4070-9F6B-919F328A75AD}"/>
              </a:ext>
            </a:extLst>
          </p:cNvPr>
          <p:cNvGrpSpPr>
            <a:grpSpLocks/>
          </p:cNvGrpSpPr>
          <p:nvPr/>
        </p:nvGrpSpPr>
        <p:grpSpPr bwMode="auto">
          <a:xfrm>
            <a:off x="4211960" y="2931790"/>
            <a:ext cx="216024" cy="164306"/>
            <a:chOff x="682229" y="2340897"/>
            <a:chExt cx="257178" cy="219075"/>
          </a:xfrm>
        </p:grpSpPr>
        <p:sp>
          <p:nvSpPr>
            <p:cNvPr id="28" name="object 5">
              <a:extLst>
                <a:ext uri="{FF2B5EF4-FFF2-40B4-BE49-F238E27FC236}">
                  <a16:creationId xmlns:a16="http://schemas.microsoft.com/office/drawing/2014/main" xmlns="" id="{E7C44C32-505C-47C6-8549-227AE5C43E34}"/>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29" name="object 6">
              <a:extLst>
                <a:ext uri="{FF2B5EF4-FFF2-40B4-BE49-F238E27FC236}">
                  <a16:creationId xmlns:a16="http://schemas.microsoft.com/office/drawing/2014/main" xmlns="" id="{E8DE49E6-ED1B-4B2B-A4A4-38161F4CE310}"/>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30" name="Group 19">
            <a:extLst>
              <a:ext uri="{FF2B5EF4-FFF2-40B4-BE49-F238E27FC236}">
                <a16:creationId xmlns:a16="http://schemas.microsoft.com/office/drawing/2014/main" xmlns="" id="{3F621EF8-41D9-461B-8B17-F671CB985F0B}"/>
              </a:ext>
            </a:extLst>
          </p:cNvPr>
          <p:cNvGrpSpPr>
            <a:grpSpLocks/>
          </p:cNvGrpSpPr>
          <p:nvPr/>
        </p:nvGrpSpPr>
        <p:grpSpPr bwMode="auto">
          <a:xfrm>
            <a:off x="4932040" y="2931790"/>
            <a:ext cx="216024" cy="164306"/>
            <a:chOff x="682229" y="2340897"/>
            <a:chExt cx="257178" cy="219075"/>
          </a:xfrm>
        </p:grpSpPr>
        <p:sp>
          <p:nvSpPr>
            <p:cNvPr id="31" name="object 5">
              <a:extLst>
                <a:ext uri="{FF2B5EF4-FFF2-40B4-BE49-F238E27FC236}">
                  <a16:creationId xmlns:a16="http://schemas.microsoft.com/office/drawing/2014/main" xmlns="" id="{445C2EA2-BF77-4284-AA4E-D7CBF3880821}"/>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32" name="object 6">
              <a:extLst>
                <a:ext uri="{FF2B5EF4-FFF2-40B4-BE49-F238E27FC236}">
                  <a16:creationId xmlns:a16="http://schemas.microsoft.com/office/drawing/2014/main" xmlns="" id="{56D752EB-C29F-4D2E-ACC4-A6737D9BC29A}"/>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33" name="Group 19">
            <a:extLst>
              <a:ext uri="{FF2B5EF4-FFF2-40B4-BE49-F238E27FC236}">
                <a16:creationId xmlns:a16="http://schemas.microsoft.com/office/drawing/2014/main" xmlns="" id="{DFC61F34-A8BF-4A96-B333-536B211BF798}"/>
              </a:ext>
            </a:extLst>
          </p:cNvPr>
          <p:cNvGrpSpPr>
            <a:grpSpLocks/>
          </p:cNvGrpSpPr>
          <p:nvPr/>
        </p:nvGrpSpPr>
        <p:grpSpPr bwMode="auto">
          <a:xfrm>
            <a:off x="683568" y="1203598"/>
            <a:ext cx="216024" cy="164306"/>
            <a:chOff x="682229" y="2340897"/>
            <a:chExt cx="257178" cy="219075"/>
          </a:xfrm>
        </p:grpSpPr>
        <p:sp>
          <p:nvSpPr>
            <p:cNvPr id="34" name="object 5">
              <a:extLst>
                <a:ext uri="{FF2B5EF4-FFF2-40B4-BE49-F238E27FC236}">
                  <a16:creationId xmlns:a16="http://schemas.microsoft.com/office/drawing/2014/main" xmlns="" id="{42DAE0EA-4899-4654-B734-F9DACAE177B1}"/>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35" name="object 6">
              <a:extLst>
                <a:ext uri="{FF2B5EF4-FFF2-40B4-BE49-F238E27FC236}">
                  <a16:creationId xmlns:a16="http://schemas.microsoft.com/office/drawing/2014/main" xmlns="" id="{E7AC3A8C-D74B-4A34-9776-2DB856F4DEA3}"/>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36" name="Group 19">
            <a:extLst>
              <a:ext uri="{FF2B5EF4-FFF2-40B4-BE49-F238E27FC236}">
                <a16:creationId xmlns:a16="http://schemas.microsoft.com/office/drawing/2014/main" xmlns="" id="{A01E02DA-17EF-41D4-B88D-659E68F986E9}"/>
              </a:ext>
            </a:extLst>
          </p:cNvPr>
          <p:cNvGrpSpPr>
            <a:grpSpLocks/>
          </p:cNvGrpSpPr>
          <p:nvPr/>
        </p:nvGrpSpPr>
        <p:grpSpPr bwMode="auto">
          <a:xfrm>
            <a:off x="1856270" y="1615357"/>
            <a:ext cx="216024" cy="164306"/>
            <a:chOff x="682229" y="2340897"/>
            <a:chExt cx="257178" cy="219075"/>
          </a:xfrm>
        </p:grpSpPr>
        <p:sp>
          <p:nvSpPr>
            <p:cNvPr id="37" name="object 5">
              <a:extLst>
                <a:ext uri="{FF2B5EF4-FFF2-40B4-BE49-F238E27FC236}">
                  <a16:creationId xmlns:a16="http://schemas.microsoft.com/office/drawing/2014/main" xmlns="" id="{6D6E74ED-980C-4A30-B115-3CAC3D16B973}"/>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38" name="object 6">
              <a:extLst>
                <a:ext uri="{FF2B5EF4-FFF2-40B4-BE49-F238E27FC236}">
                  <a16:creationId xmlns:a16="http://schemas.microsoft.com/office/drawing/2014/main" xmlns="" id="{5C515E2A-C817-4B8A-BBC2-2AFC3A900817}"/>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39" name="Group 19">
            <a:extLst>
              <a:ext uri="{FF2B5EF4-FFF2-40B4-BE49-F238E27FC236}">
                <a16:creationId xmlns:a16="http://schemas.microsoft.com/office/drawing/2014/main" xmlns="" id="{FD8FB15C-512D-4233-B469-34C5D6A08258}"/>
              </a:ext>
            </a:extLst>
          </p:cNvPr>
          <p:cNvGrpSpPr>
            <a:grpSpLocks/>
          </p:cNvGrpSpPr>
          <p:nvPr/>
        </p:nvGrpSpPr>
        <p:grpSpPr bwMode="auto">
          <a:xfrm>
            <a:off x="2123728" y="2571751"/>
            <a:ext cx="216024" cy="164306"/>
            <a:chOff x="682229" y="2340897"/>
            <a:chExt cx="257178" cy="219075"/>
          </a:xfrm>
        </p:grpSpPr>
        <p:sp>
          <p:nvSpPr>
            <p:cNvPr id="40" name="object 5">
              <a:extLst>
                <a:ext uri="{FF2B5EF4-FFF2-40B4-BE49-F238E27FC236}">
                  <a16:creationId xmlns:a16="http://schemas.microsoft.com/office/drawing/2014/main" xmlns="" id="{D5747350-C92D-4CDC-80D4-109C2843FF16}"/>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41" name="object 6">
              <a:extLst>
                <a:ext uri="{FF2B5EF4-FFF2-40B4-BE49-F238E27FC236}">
                  <a16:creationId xmlns:a16="http://schemas.microsoft.com/office/drawing/2014/main" xmlns="" id="{DC6293C3-A306-47BF-9F76-7A1B9408B869}"/>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42" name="Group 19">
            <a:extLst>
              <a:ext uri="{FF2B5EF4-FFF2-40B4-BE49-F238E27FC236}">
                <a16:creationId xmlns:a16="http://schemas.microsoft.com/office/drawing/2014/main" xmlns="" id="{4C0B3EE1-DFEE-4F9A-8F67-C98602B73FD7}"/>
              </a:ext>
            </a:extLst>
          </p:cNvPr>
          <p:cNvGrpSpPr>
            <a:grpSpLocks/>
          </p:cNvGrpSpPr>
          <p:nvPr/>
        </p:nvGrpSpPr>
        <p:grpSpPr bwMode="auto">
          <a:xfrm>
            <a:off x="3904878" y="2903215"/>
            <a:ext cx="216024" cy="164306"/>
            <a:chOff x="682229" y="2340897"/>
            <a:chExt cx="257178" cy="219075"/>
          </a:xfrm>
        </p:grpSpPr>
        <p:sp>
          <p:nvSpPr>
            <p:cNvPr id="43" name="object 5">
              <a:extLst>
                <a:ext uri="{FF2B5EF4-FFF2-40B4-BE49-F238E27FC236}">
                  <a16:creationId xmlns:a16="http://schemas.microsoft.com/office/drawing/2014/main" xmlns="" id="{9B814D9A-6C42-437B-888E-437D6CC72CF3}"/>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44" name="object 6">
              <a:extLst>
                <a:ext uri="{FF2B5EF4-FFF2-40B4-BE49-F238E27FC236}">
                  <a16:creationId xmlns:a16="http://schemas.microsoft.com/office/drawing/2014/main" xmlns="" id="{A98E29FF-41E3-47A9-ADE1-BA39A251BE3C}"/>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sp>
        <p:nvSpPr>
          <p:cNvPr id="45" name="TextBox 44">
            <a:extLst>
              <a:ext uri="{FF2B5EF4-FFF2-40B4-BE49-F238E27FC236}">
                <a16:creationId xmlns:a16="http://schemas.microsoft.com/office/drawing/2014/main" xmlns="" id="{1BCD0FF7-8D5C-4167-8EC0-52ACD960E7DE}"/>
              </a:ext>
            </a:extLst>
          </p:cNvPr>
          <p:cNvSpPr txBox="1"/>
          <p:nvPr/>
        </p:nvSpPr>
        <p:spPr>
          <a:xfrm>
            <a:off x="11825" y="3417614"/>
            <a:ext cx="1911093" cy="1277269"/>
          </a:xfrm>
          <a:prstGeom prst="rect">
            <a:avLst/>
          </a:prstGeom>
          <a:noFill/>
        </p:spPr>
        <p:txBody>
          <a:bodyPr wrap="none" lIns="91436" tIns="45718" rIns="91436" bIns="45718" rtlCol="0">
            <a:spAutoFit/>
          </a:bodyPr>
          <a:lstStyle/>
          <a:p>
            <a:pPr marL="180975" indent="-180975" defTabSz="693530">
              <a:buFontTx/>
              <a:buAutoNum type="arabicPeriod"/>
            </a:pPr>
            <a:r>
              <a:rPr lang="en-AU" sz="1100" dirty="0" err="1">
                <a:solidFill>
                  <a:prstClr val="black"/>
                </a:solidFill>
              </a:rPr>
              <a:t>Genpi</a:t>
            </a:r>
            <a:r>
              <a:rPr lang="en-AU" sz="1100" dirty="0">
                <a:solidFill>
                  <a:prstClr val="black"/>
                </a:solidFill>
              </a:rPr>
              <a:t> Aceh</a:t>
            </a:r>
          </a:p>
          <a:p>
            <a:pPr marL="180975" indent="-180975" defTabSz="693530">
              <a:buFontTx/>
              <a:buAutoNum type="arabicPeriod"/>
            </a:pPr>
            <a:r>
              <a:rPr lang="en-AU" sz="1100" dirty="0" err="1">
                <a:solidFill>
                  <a:prstClr val="black"/>
                </a:solidFill>
              </a:rPr>
              <a:t>Genpi</a:t>
            </a:r>
            <a:r>
              <a:rPr lang="en-AU" sz="1100" dirty="0">
                <a:solidFill>
                  <a:prstClr val="black"/>
                </a:solidFill>
              </a:rPr>
              <a:t> Sumatera Utara</a:t>
            </a:r>
          </a:p>
          <a:p>
            <a:pPr marL="180975" indent="-180975" defTabSz="693530">
              <a:buFontTx/>
              <a:buAutoNum type="arabicPeriod"/>
            </a:pPr>
            <a:r>
              <a:rPr lang="en-AU" sz="1100" dirty="0" err="1">
                <a:solidFill>
                  <a:prstClr val="black"/>
                </a:solidFill>
              </a:rPr>
              <a:t>Genpi</a:t>
            </a:r>
            <a:r>
              <a:rPr lang="en-AU" sz="1100" dirty="0">
                <a:solidFill>
                  <a:prstClr val="black"/>
                </a:solidFill>
              </a:rPr>
              <a:t> Sumatera Selatan</a:t>
            </a:r>
          </a:p>
          <a:p>
            <a:pPr marL="180975" indent="-180975" defTabSz="693530">
              <a:buFontTx/>
              <a:buAutoNum type="arabicPeriod"/>
            </a:pPr>
            <a:r>
              <a:rPr lang="en-AU" sz="1100" dirty="0" err="1">
                <a:solidFill>
                  <a:prstClr val="black"/>
                </a:solidFill>
              </a:rPr>
              <a:t>Genpi</a:t>
            </a:r>
            <a:r>
              <a:rPr lang="en-AU" sz="1100" dirty="0">
                <a:solidFill>
                  <a:prstClr val="black"/>
                </a:solidFill>
              </a:rPr>
              <a:t> </a:t>
            </a:r>
            <a:r>
              <a:rPr lang="en-AU" sz="1100" dirty="0" err="1">
                <a:solidFill>
                  <a:prstClr val="black"/>
                </a:solidFill>
              </a:rPr>
              <a:t>Banten</a:t>
            </a:r>
            <a:endParaRPr lang="en-AU" sz="1100" dirty="0">
              <a:solidFill>
                <a:prstClr val="black"/>
              </a:solidFill>
            </a:endParaRPr>
          </a:p>
          <a:p>
            <a:pPr marL="180975" indent="-180975" defTabSz="693530">
              <a:buFontTx/>
              <a:buAutoNum type="arabicPeriod"/>
            </a:pPr>
            <a:r>
              <a:rPr lang="en-AU" sz="1100" dirty="0" err="1">
                <a:solidFill>
                  <a:prstClr val="black"/>
                </a:solidFill>
              </a:rPr>
              <a:t>Genpi</a:t>
            </a:r>
            <a:r>
              <a:rPr lang="en-AU" sz="1100" dirty="0">
                <a:solidFill>
                  <a:prstClr val="black"/>
                </a:solidFill>
              </a:rPr>
              <a:t> </a:t>
            </a:r>
            <a:r>
              <a:rPr lang="en-AU" sz="1100" dirty="0" err="1">
                <a:solidFill>
                  <a:prstClr val="black"/>
                </a:solidFill>
              </a:rPr>
              <a:t>Jawa</a:t>
            </a:r>
            <a:r>
              <a:rPr lang="en-AU" sz="1100" dirty="0">
                <a:solidFill>
                  <a:prstClr val="black"/>
                </a:solidFill>
              </a:rPr>
              <a:t> Barat </a:t>
            </a:r>
          </a:p>
          <a:p>
            <a:pPr marL="180975" indent="-180975" defTabSz="693530">
              <a:buFontTx/>
              <a:buAutoNum type="arabicPeriod"/>
            </a:pPr>
            <a:r>
              <a:rPr lang="en-AU" sz="1100" dirty="0" err="1">
                <a:solidFill>
                  <a:prstClr val="black"/>
                </a:solidFill>
              </a:rPr>
              <a:t>Genpi</a:t>
            </a:r>
            <a:r>
              <a:rPr lang="en-AU" sz="1100" dirty="0">
                <a:solidFill>
                  <a:prstClr val="black"/>
                </a:solidFill>
              </a:rPr>
              <a:t> </a:t>
            </a:r>
            <a:r>
              <a:rPr lang="en-AU" sz="1100" dirty="0" err="1">
                <a:solidFill>
                  <a:prstClr val="black"/>
                </a:solidFill>
              </a:rPr>
              <a:t>Jawa</a:t>
            </a:r>
            <a:r>
              <a:rPr lang="en-AU" sz="1100" dirty="0">
                <a:solidFill>
                  <a:prstClr val="black"/>
                </a:solidFill>
              </a:rPr>
              <a:t> Tengah</a:t>
            </a:r>
          </a:p>
          <a:p>
            <a:pPr marL="180975" indent="-180975" defTabSz="693530">
              <a:buFontTx/>
              <a:buAutoNum type="arabicPeriod"/>
            </a:pPr>
            <a:r>
              <a:rPr lang="en-AU" sz="1100" dirty="0" err="1">
                <a:solidFill>
                  <a:prstClr val="black"/>
                </a:solidFill>
              </a:rPr>
              <a:t>Genpi</a:t>
            </a:r>
            <a:r>
              <a:rPr lang="en-AU" sz="1100" dirty="0">
                <a:solidFill>
                  <a:prstClr val="black"/>
                </a:solidFill>
              </a:rPr>
              <a:t> </a:t>
            </a:r>
            <a:r>
              <a:rPr lang="en-AU" sz="1100" dirty="0" err="1">
                <a:solidFill>
                  <a:prstClr val="black"/>
                </a:solidFill>
              </a:rPr>
              <a:t>Jawa</a:t>
            </a:r>
            <a:r>
              <a:rPr lang="en-AU" sz="1100" dirty="0">
                <a:solidFill>
                  <a:prstClr val="black"/>
                </a:solidFill>
              </a:rPr>
              <a:t> </a:t>
            </a:r>
            <a:r>
              <a:rPr lang="en-AU" sz="1100" dirty="0" err="1">
                <a:solidFill>
                  <a:prstClr val="black"/>
                </a:solidFill>
              </a:rPr>
              <a:t>Timur</a:t>
            </a:r>
            <a:endParaRPr lang="en-AU" sz="1100" dirty="0">
              <a:solidFill>
                <a:prstClr val="black"/>
              </a:solidFill>
            </a:endParaRPr>
          </a:p>
        </p:txBody>
      </p:sp>
      <p:grpSp>
        <p:nvGrpSpPr>
          <p:cNvPr id="46" name="Group 19">
            <a:extLst>
              <a:ext uri="{FF2B5EF4-FFF2-40B4-BE49-F238E27FC236}">
                <a16:creationId xmlns:a16="http://schemas.microsoft.com/office/drawing/2014/main" xmlns="" id="{C0266094-A546-45F7-96EA-4ABDE5E86A7F}"/>
              </a:ext>
            </a:extLst>
          </p:cNvPr>
          <p:cNvGrpSpPr>
            <a:grpSpLocks/>
          </p:cNvGrpSpPr>
          <p:nvPr/>
        </p:nvGrpSpPr>
        <p:grpSpPr bwMode="auto">
          <a:xfrm>
            <a:off x="3419872" y="2767486"/>
            <a:ext cx="216024" cy="164306"/>
            <a:chOff x="682229" y="2340897"/>
            <a:chExt cx="257178" cy="219075"/>
          </a:xfrm>
        </p:grpSpPr>
        <p:sp>
          <p:nvSpPr>
            <p:cNvPr id="47" name="object 5">
              <a:extLst>
                <a:ext uri="{FF2B5EF4-FFF2-40B4-BE49-F238E27FC236}">
                  <a16:creationId xmlns:a16="http://schemas.microsoft.com/office/drawing/2014/main" xmlns="" id="{9236277B-0C8F-4596-8AFF-BEF64191D6BD}"/>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48" name="object 6">
              <a:extLst>
                <a:ext uri="{FF2B5EF4-FFF2-40B4-BE49-F238E27FC236}">
                  <a16:creationId xmlns:a16="http://schemas.microsoft.com/office/drawing/2014/main" xmlns="" id="{CBBDBED5-F419-4258-8496-7EBCB1B9CC8C}"/>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sp>
        <p:nvSpPr>
          <p:cNvPr id="49" name="TextBox 48">
            <a:extLst>
              <a:ext uri="{FF2B5EF4-FFF2-40B4-BE49-F238E27FC236}">
                <a16:creationId xmlns:a16="http://schemas.microsoft.com/office/drawing/2014/main" xmlns="" id="{99B1771D-A2D5-4917-9BCC-90CBD41052B9}"/>
              </a:ext>
            </a:extLst>
          </p:cNvPr>
          <p:cNvSpPr txBox="1"/>
          <p:nvPr/>
        </p:nvSpPr>
        <p:spPr>
          <a:xfrm>
            <a:off x="1780147" y="3436427"/>
            <a:ext cx="1863002" cy="1446546"/>
          </a:xfrm>
          <a:prstGeom prst="rect">
            <a:avLst/>
          </a:prstGeom>
          <a:noFill/>
        </p:spPr>
        <p:txBody>
          <a:bodyPr wrap="none" lIns="91436" tIns="45718" rIns="91436" bIns="45718" rtlCol="0">
            <a:spAutoFit/>
          </a:bodyPr>
          <a:lstStyle/>
          <a:p>
            <a:pPr marL="180975" indent="-180975" defTabSz="693530">
              <a:tabLst>
                <a:tab pos="180975" algn="l"/>
              </a:tabLst>
            </a:pPr>
            <a:r>
              <a:rPr lang="en-AU" sz="1100" dirty="0">
                <a:solidFill>
                  <a:prstClr val="black"/>
                </a:solidFill>
              </a:rPr>
              <a:t>8. </a:t>
            </a:r>
            <a:r>
              <a:rPr lang="en-AU" sz="1100" dirty="0" err="1">
                <a:solidFill>
                  <a:prstClr val="black"/>
                </a:solidFill>
              </a:rPr>
              <a:t>Genpi</a:t>
            </a:r>
            <a:r>
              <a:rPr lang="en-AU" sz="1100" dirty="0">
                <a:solidFill>
                  <a:prstClr val="black"/>
                </a:solidFill>
              </a:rPr>
              <a:t> Yogyakarta</a:t>
            </a:r>
          </a:p>
          <a:p>
            <a:pPr marL="180975" indent="-180975" defTabSz="693530">
              <a:tabLst>
                <a:tab pos="180975" algn="l"/>
              </a:tabLst>
            </a:pPr>
            <a:r>
              <a:rPr lang="en-AU" sz="1100" dirty="0">
                <a:solidFill>
                  <a:prstClr val="black"/>
                </a:solidFill>
              </a:rPr>
              <a:t>9. </a:t>
            </a:r>
            <a:r>
              <a:rPr lang="en-AU" sz="1100" dirty="0" err="1">
                <a:solidFill>
                  <a:prstClr val="black"/>
                </a:solidFill>
              </a:rPr>
              <a:t>Genpi</a:t>
            </a:r>
            <a:r>
              <a:rPr lang="en-AU" sz="1100" dirty="0">
                <a:solidFill>
                  <a:prstClr val="black"/>
                </a:solidFill>
              </a:rPr>
              <a:t> NTB</a:t>
            </a:r>
          </a:p>
          <a:p>
            <a:pPr marL="180975" indent="-180975" defTabSz="693530">
              <a:tabLst>
                <a:tab pos="180975" algn="l"/>
              </a:tabLst>
            </a:pPr>
            <a:r>
              <a:rPr lang="en-AU" sz="1100" dirty="0">
                <a:solidFill>
                  <a:prstClr val="black"/>
                </a:solidFill>
              </a:rPr>
              <a:t>10. </a:t>
            </a:r>
            <a:r>
              <a:rPr lang="en-AU" sz="1100" dirty="0" err="1">
                <a:solidFill>
                  <a:prstClr val="black"/>
                </a:solidFill>
              </a:rPr>
              <a:t>Genpi</a:t>
            </a:r>
            <a:r>
              <a:rPr lang="en-AU" sz="1100" dirty="0">
                <a:solidFill>
                  <a:prstClr val="black"/>
                </a:solidFill>
              </a:rPr>
              <a:t> NTT</a:t>
            </a:r>
          </a:p>
          <a:p>
            <a:pPr marL="180975" indent="-180975" defTabSz="693530">
              <a:tabLst>
                <a:tab pos="180975" algn="l"/>
              </a:tabLst>
            </a:pPr>
            <a:r>
              <a:rPr lang="en-AU" sz="1100" dirty="0">
                <a:solidFill>
                  <a:prstClr val="black"/>
                </a:solidFill>
              </a:rPr>
              <a:t>11. </a:t>
            </a:r>
            <a:r>
              <a:rPr lang="en-AU" sz="1100" dirty="0" err="1">
                <a:solidFill>
                  <a:prstClr val="black"/>
                </a:solidFill>
              </a:rPr>
              <a:t>Genpi</a:t>
            </a:r>
            <a:r>
              <a:rPr lang="id-ID" sz="1100" dirty="0">
                <a:solidFill>
                  <a:prstClr val="black"/>
                </a:solidFill>
              </a:rPr>
              <a:t> Sumatera Barat</a:t>
            </a:r>
            <a:endParaRPr lang="en-AU" sz="1100" dirty="0">
              <a:solidFill>
                <a:prstClr val="black"/>
              </a:solidFill>
            </a:endParaRPr>
          </a:p>
          <a:p>
            <a:pPr marL="180975" indent="-180975" defTabSz="693530">
              <a:tabLst>
                <a:tab pos="180975" algn="l"/>
              </a:tabLst>
            </a:pPr>
            <a:r>
              <a:rPr lang="en-AU" sz="1100" dirty="0">
                <a:solidFill>
                  <a:prstClr val="black"/>
                </a:solidFill>
              </a:rPr>
              <a:t>12. </a:t>
            </a:r>
            <a:r>
              <a:rPr lang="en-AU" sz="1100" dirty="0" err="1">
                <a:solidFill>
                  <a:prstClr val="black"/>
                </a:solidFill>
              </a:rPr>
              <a:t>Genpi</a:t>
            </a:r>
            <a:r>
              <a:rPr lang="en-AU" sz="1100" dirty="0">
                <a:solidFill>
                  <a:prstClr val="black"/>
                </a:solidFill>
              </a:rPr>
              <a:t> </a:t>
            </a:r>
            <a:r>
              <a:rPr lang="en-AU" sz="1100" dirty="0" err="1">
                <a:solidFill>
                  <a:prstClr val="black"/>
                </a:solidFill>
              </a:rPr>
              <a:t>Kepri</a:t>
            </a:r>
            <a:r>
              <a:rPr lang="en-AU" sz="1100" dirty="0">
                <a:solidFill>
                  <a:prstClr val="black"/>
                </a:solidFill>
              </a:rPr>
              <a:t> </a:t>
            </a:r>
          </a:p>
          <a:p>
            <a:pPr marL="180975" indent="-180975" defTabSz="693530">
              <a:tabLst>
                <a:tab pos="180975" algn="l"/>
              </a:tabLst>
            </a:pPr>
            <a:r>
              <a:rPr lang="en-AU" sz="1100" dirty="0">
                <a:solidFill>
                  <a:prstClr val="black"/>
                </a:solidFill>
              </a:rPr>
              <a:t>13. </a:t>
            </a:r>
            <a:r>
              <a:rPr lang="en-AU" sz="1100" dirty="0" err="1">
                <a:solidFill>
                  <a:prstClr val="black"/>
                </a:solidFill>
              </a:rPr>
              <a:t>Genpi</a:t>
            </a:r>
            <a:r>
              <a:rPr lang="en-AU" sz="1100" dirty="0">
                <a:solidFill>
                  <a:prstClr val="black"/>
                </a:solidFill>
              </a:rPr>
              <a:t> Bangka Belitung</a:t>
            </a:r>
            <a:endParaRPr lang="id-ID" sz="1100" dirty="0">
              <a:solidFill>
                <a:prstClr val="black"/>
              </a:solidFill>
            </a:endParaRPr>
          </a:p>
          <a:p>
            <a:pPr marL="180975" indent="-180975" defTabSz="693530">
              <a:tabLst>
                <a:tab pos="180975" algn="l"/>
              </a:tabLst>
            </a:pPr>
            <a:r>
              <a:rPr lang="en-AU" sz="1100" dirty="0">
                <a:solidFill>
                  <a:prstClr val="black"/>
                </a:solidFill>
              </a:rPr>
              <a:t>14. </a:t>
            </a:r>
            <a:r>
              <a:rPr lang="en-AU" sz="1100" dirty="0" err="1">
                <a:solidFill>
                  <a:prstClr val="black"/>
                </a:solidFill>
              </a:rPr>
              <a:t>Genpi</a:t>
            </a:r>
            <a:r>
              <a:rPr lang="en-AU" sz="1100" dirty="0">
                <a:solidFill>
                  <a:prstClr val="black"/>
                </a:solidFill>
              </a:rPr>
              <a:t> Sumatera Barat</a:t>
            </a:r>
          </a:p>
          <a:p>
            <a:pPr defTabSz="693530"/>
            <a:endParaRPr lang="en-AU" sz="1100" dirty="0">
              <a:solidFill>
                <a:prstClr val="black"/>
              </a:solidFill>
            </a:endParaRPr>
          </a:p>
        </p:txBody>
      </p:sp>
      <p:sp>
        <p:nvSpPr>
          <p:cNvPr id="50" name="TextBox 49">
            <a:extLst>
              <a:ext uri="{FF2B5EF4-FFF2-40B4-BE49-F238E27FC236}">
                <a16:creationId xmlns:a16="http://schemas.microsoft.com/office/drawing/2014/main" xmlns="" id="{EEAA8116-F7E7-4CEC-87C7-1D1AFA91F3CF}"/>
              </a:ext>
            </a:extLst>
          </p:cNvPr>
          <p:cNvSpPr txBox="1"/>
          <p:nvPr/>
        </p:nvSpPr>
        <p:spPr>
          <a:xfrm>
            <a:off x="3581746" y="3468646"/>
            <a:ext cx="1919107" cy="1446546"/>
          </a:xfrm>
          <a:prstGeom prst="rect">
            <a:avLst/>
          </a:prstGeom>
          <a:noFill/>
        </p:spPr>
        <p:txBody>
          <a:bodyPr wrap="none" lIns="91436" tIns="45718" rIns="91436" bIns="45718" rtlCol="0">
            <a:spAutoFit/>
          </a:bodyPr>
          <a:lstStyle/>
          <a:p>
            <a:pPr defTabSz="693530"/>
            <a:r>
              <a:rPr lang="en-AU" sz="1100" dirty="0">
                <a:solidFill>
                  <a:prstClr val="black"/>
                </a:solidFill>
              </a:rPr>
              <a:t>15. </a:t>
            </a:r>
            <a:r>
              <a:rPr lang="en-AU" sz="1100" dirty="0" err="1">
                <a:solidFill>
                  <a:prstClr val="black"/>
                </a:solidFill>
              </a:rPr>
              <a:t>Genpi</a:t>
            </a:r>
            <a:r>
              <a:rPr lang="en-AU" sz="1100" dirty="0">
                <a:solidFill>
                  <a:prstClr val="black"/>
                </a:solidFill>
              </a:rPr>
              <a:t> Maluku</a:t>
            </a:r>
          </a:p>
          <a:p>
            <a:pPr defTabSz="693530"/>
            <a:r>
              <a:rPr lang="en-AU" sz="1100" dirty="0">
                <a:solidFill>
                  <a:prstClr val="black"/>
                </a:solidFill>
              </a:rPr>
              <a:t>16. </a:t>
            </a:r>
            <a:r>
              <a:rPr lang="en-AU" sz="1100" dirty="0" err="1">
                <a:solidFill>
                  <a:prstClr val="black"/>
                </a:solidFill>
              </a:rPr>
              <a:t>Genpi</a:t>
            </a:r>
            <a:r>
              <a:rPr lang="en-AU" sz="1100" dirty="0">
                <a:solidFill>
                  <a:prstClr val="black"/>
                </a:solidFill>
              </a:rPr>
              <a:t> Maluku Utara</a:t>
            </a:r>
          </a:p>
          <a:p>
            <a:pPr defTabSz="693530"/>
            <a:r>
              <a:rPr lang="en-AU" sz="1100" dirty="0">
                <a:solidFill>
                  <a:prstClr val="black"/>
                </a:solidFill>
              </a:rPr>
              <a:t>17. </a:t>
            </a:r>
            <a:r>
              <a:rPr lang="en-AU" sz="1100" dirty="0" err="1">
                <a:solidFill>
                  <a:prstClr val="black"/>
                </a:solidFill>
              </a:rPr>
              <a:t>Genpi</a:t>
            </a:r>
            <a:r>
              <a:rPr lang="en-AU" sz="1100" dirty="0">
                <a:solidFill>
                  <a:prstClr val="black"/>
                </a:solidFill>
              </a:rPr>
              <a:t> Riau</a:t>
            </a:r>
          </a:p>
          <a:p>
            <a:pPr defTabSz="693530"/>
            <a:r>
              <a:rPr lang="en-AU" sz="1100" dirty="0">
                <a:solidFill>
                  <a:prstClr val="black"/>
                </a:solidFill>
              </a:rPr>
              <a:t>18. </a:t>
            </a:r>
            <a:r>
              <a:rPr lang="en-AU" sz="1100" dirty="0" err="1">
                <a:solidFill>
                  <a:prstClr val="black"/>
                </a:solidFill>
              </a:rPr>
              <a:t>Genpi</a:t>
            </a:r>
            <a:r>
              <a:rPr lang="en-AU" sz="1100" dirty="0">
                <a:solidFill>
                  <a:prstClr val="black"/>
                </a:solidFill>
              </a:rPr>
              <a:t> DKI Jakarta</a:t>
            </a:r>
          </a:p>
          <a:p>
            <a:pPr defTabSz="693530"/>
            <a:r>
              <a:rPr lang="en-AU" sz="1100" dirty="0">
                <a:solidFill>
                  <a:prstClr val="black"/>
                </a:solidFill>
              </a:rPr>
              <a:t>19. </a:t>
            </a:r>
            <a:r>
              <a:rPr lang="en-AU" sz="1100" dirty="0" err="1">
                <a:solidFill>
                  <a:prstClr val="black"/>
                </a:solidFill>
              </a:rPr>
              <a:t>Genpi</a:t>
            </a:r>
            <a:r>
              <a:rPr lang="en-AU" sz="1100" dirty="0">
                <a:solidFill>
                  <a:prstClr val="black"/>
                </a:solidFill>
              </a:rPr>
              <a:t> Sulawesi Utara</a:t>
            </a:r>
          </a:p>
          <a:p>
            <a:pPr defTabSz="693530"/>
            <a:r>
              <a:rPr lang="en-AU" sz="1100" dirty="0">
                <a:solidFill>
                  <a:prstClr val="black"/>
                </a:solidFill>
              </a:rPr>
              <a:t>20. </a:t>
            </a:r>
            <a:r>
              <a:rPr lang="en-AU" sz="1100" dirty="0" err="1">
                <a:solidFill>
                  <a:prstClr val="black"/>
                </a:solidFill>
              </a:rPr>
              <a:t>Genpi</a:t>
            </a:r>
            <a:r>
              <a:rPr lang="en-AU" sz="1100" dirty="0">
                <a:solidFill>
                  <a:prstClr val="black"/>
                </a:solidFill>
              </a:rPr>
              <a:t> Sulawesi Selatan</a:t>
            </a:r>
            <a:endParaRPr lang="id-ID" sz="1100" dirty="0">
              <a:solidFill>
                <a:prstClr val="black"/>
              </a:solidFill>
            </a:endParaRPr>
          </a:p>
          <a:p>
            <a:pPr defTabSz="693530"/>
            <a:r>
              <a:rPr lang="id-ID" sz="1100" dirty="0">
                <a:solidFill>
                  <a:prstClr val="black"/>
                </a:solidFill>
              </a:rPr>
              <a:t>21. </a:t>
            </a:r>
            <a:r>
              <a:rPr lang="en-AU" sz="1100" dirty="0" err="1">
                <a:solidFill>
                  <a:prstClr val="black"/>
                </a:solidFill>
              </a:rPr>
              <a:t>Genpi</a:t>
            </a:r>
            <a:r>
              <a:rPr lang="en-AU" sz="1100" dirty="0">
                <a:solidFill>
                  <a:prstClr val="black"/>
                </a:solidFill>
              </a:rPr>
              <a:t> </a:t>
            </a:r>
            <a:r>
              <a:rPr lang="id-ID" sz="1100" dirty="0">
                <a:solidFill>
                  <a:prstClr val="black"/>
                </a:solidFill>
              </a:rPr>
              <a:t>Bali</a:t>
            </a:r>
            <a:endParaRPr lang="en-AU" sz="1100" dirty="0">
              <a:solidFill>
                <a:prstClr val="black"/>
              </a:solidFill>
            </a:endParaRPr>
          </a:p>
          <a:p>
            <a:pPr defTabSz="693530"/>
            <a:endParaRPr lang="en-AU" sz="1100" dirty="0">
              <a:solidFill>
                <a:prstClr val="black"/>
              </a:solidFill>
            </a:endParaRPr>
          </a:p>
        </p:txBody>
      </p:sp>
      <p:grpSp>
        <p:nvGrpSpPr>
          <p:cNvPr id="51" name="Group 19">
            <a:extLst>
              <a:ext uri="{FF2B5EF4-FFF2-40B4-BE49-F238E27FC236}">
                <a16:creationId xmlns:a16="http://schemas.microsoft.com/office/drawing/2014/main" xmlns="" id="{E242BEDF-4575-4890-9A85-1D6BA814007B}"/>
              </a:ext>
            </a:extLst>
          </p:cNvPr>
          <p:cNvGrpSpPr>
            <a:grpSpLocks/>
          </p:cNvGrpSpPr>
          <p:nvPr/>
        </p:nvGrpSpPr>
        <p:grpSpPr bwMode="auto">
          <a:xfrm>
            <a:off x="6350151" y="1589026"/>
            <a:ext cx="216024" cy="164306"/>
            <a:chOff x="682229" y="2340897"/>
            <a:chExt cx="257178" cy="219075"/>
          </a:xfrm>
        </p:grpSpPr>
        <p:sp>
          <p:nvSpPr>
            <p:cNvPr id="52" name="object 5">
              <a:extLst>
                <a:ext uri="{FF2B5EF4-FFF2-40B4-BE49-F238E27FC236}">
                  <a16:creationId xmlns:a16="http://schemas.microsoft.com/office/drawing/2014/main" xmlns="" id="{BCE6C923-CF8D-4D56-B8AF-EAEC4C8A4DDD}"/>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53" name="object 6">
              <a:extLst>
                <a:ext uri="{FF2B5EF4-FFF2-40B4-BE49-F238E27FC236}">
                  <a16:creationId xmlns:a16="http://schemas.microsoft.com/office/drawing/2014/main" xmlns="" id="{C2A4B0F5-DBAB-478E-9C8F-AF9F24AF7436}"/>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54" name="Group 19">
            <a:extLst>
              <a:ext uri="{FF2B5EF4-FFF2-40B4-BE49-F238E27FC236}">
                <a16:creationId xmlns:a16="http://schemas.microsoft.com/office/drawing/2014/main" xmlns="" id="{7FED339B-E2C1-4582-907B-E2ABA62878EB}"/>
              </a:ext>
            </a:extLst>
          </p:cNvPr>
          <p:cNvGrpSpPr>
            <a:grpSpLocks/>
          </p:cNvGrpSpPr>
          <p:nvPr/>
        </p:nvGrpSpPr>
        <p:grpSpPr bwMode="auto">
          <a:xfrm>
            <a:off x="2211162" y="2082844"/>
            <a:ext cx="257176" cy="164306"/>
            <a:chOff x="682229" y="2340897"/>
            <a:chExt cx="257178" cy="219075"/>
          </a:xfrm>
        </p:grpSpPr>
        <p:sp>
          <p:nvSpPr>
            <p:cNvPr id="55" name="object 5">
              <a:extLst>
                <a:ext uri="{FF2B5EF4-FFF2-40B4-BE49-F238E27FC236}">
                  <a16:creationId xmlns:a16="http://schemas.microsoft.com/office/drawing/2014/main" xmlns="" id="{2901F1DC-B002-4481-8312-4867BED781C8}"/>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56" name="object 6">
              <a:extLst>
                <a:ext uri="{FF2B5EF4-FFF2-40B4-BE49-F238E27FC236}">
                  <a16:creationId xmlns:a16="http://schemas.microsoft.com/office/drawing/2014/main" xmlns="" id="{5C25DEBE-81E4-450C-8700-8B2AE83AC7C2}"/>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57" name="Group 19">
            <a:extLst>
              <a:ext uri="{FF2B5EF4-FFF2-40B4-BE49-F238E27FC236}">
                <a16:creationId xmlns:a16="http://schemas.microsoft.com/office/drawing/2014/main" xmlns="" id="{7F8C103B-6EFA-4497-BEFC-FDFC49475C64}"/>
              </a:ext>
            </a:extLst>
          </p:cNvPr>
          <p:cNvGrpSpPr>
            <a:grpSpLocks/>
          </p:cNvGrpSpPr>
          <p:nvPr/>
        </p:nvGrpSpPr>
        <p:grpSpPr bwMode="auto">
          <a:xfrm>
            <a:off x="1286103" y="1671181"/>
            <a:ext cx="257176" cy="164306"/>
            <a:chOff x="682229" y="2340897"/>
            <a:chExt cx="257178" cy="219075"/>
          </a:xfrm>
        </p:grpSpPr>
        <p:sp>
          <p:nvSpPr>
            <p:cNvPr id="58" name="object 5">
              <a:extLst>
                <a:ext uri="{FF2B5EF4-FFF2-40B4-BE49-F238E27FC236}">
                  <a16:creationId xmlns:a16="http://schemas.microsoft.com/office/drawing/2014/main" xmlns="" id="{560344EF-E001-42B7-8225-D2FAB3B5B084}"/>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59" name="object 6">
              <a:extLst>
                <a:ext uri="{FF2B5EF4-FFF2-40B4-BE49-F238E27FC236}">
                  <a16:creationId xmlns:a16="http://schemas.microsoft.com/office/drawing/2014/main" xmlns="" id="{303787F2-5ED9-417D-87A9-8CD3E474FEF3}"/>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60" name="Group 19">
            <a:extLst>
              <a:ext uri="{FF2B5EF4-FFF2-40B4-BE49-F238E27FC236}">
                <a16:creationId xmlns:a16="http://schemas.microsoft.com/office/drawing/2014/main" xmlns="" id="{FA58554A-79A8-4860-BE66-12655205D103}"/>
              </a:ext>
            </a:extLst>
          </p:cNvPr>
          <p:cNvGrpSpPr>
            <a:grpSpLocks/>
          </p:cNvGrpSpPr>
          <p:nvPr/>
        </p:nvGrpSpPr>
        <p:grpSpPr bwMode="auto">
          <a:xfrm>
            <a:off x="6539086" y="2235124"/>
            <a:ext cx="216024" cy="164306"/>
            <a:chOff x="682229" y="2340897"/>
            <a:chExt cx="257178" cy="219075"/>
          </a:xfrm>
        </p:grpSpPr>
        <p:sp>
          <p:nvSpPr>
            <p:cNvPr id="61" name="object 5">
              <a:extLst>
                <a:ext uri="{FF2B5EF4-FFF2-40B4-BE49-F238E27FC236}">
                  <a16:creationId xmlns:a16="http://schemas.microsoft.com/office/drawing/2014/main" xmlns="" id="{C66E4E07-04AA-4E70-B544-FD65707E7134}"/>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62" name="object 6">
              <a:extLst>
                <a:ext uri="{FF2B5EF4-FFF2-40B4-BE49-F238E27FC236}">
                  <a16:creationId xmlns:a16="http://schemas.microsoft.com/office/drawing/2014/main" xmlns="" id="{7FCA1E28-5B66-4C53-8C8F-2D4C8C1FF117}"/>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63" name="Group 19">
            <a:extLst>
              <a:ext uri="{FF2B5EF4-FFF2-40B4-BE49-F238E27FC236}">
                <a16:creationId xmlns:a16="http://schemas.microsoft.com/office/drawing/2014/main" xmlns="" id="{5A47CBFF-6DF1-411E-807F-9A425DE2CDED}"/>
              </a:ext>
            </a:extLst>
          </p:cNvPr>
          <p:cNvGrpSpPr>
            <a:grpSpLocks/>
          </p:cNvGrpSpPr>
          <p:nvPr/>
        </p:nvGrpSpPr>
        <p:grpSpPr bwMode="auto">
          <a:xfrm>
            <a:off x="4784585" y="2446678"/>
            <a:ext cx="216024" cy="164306"/>
            <a:chOff x="682229" y="2340897"/>
            <a:chExt cx="257178" cy="219075"/>
          </a:xfrm>
        </p:grpSpPr>
        <p:sp>
          <p:nvSpPr>
            <p:cNvPr id="64" name="object 5">
              <a:extLst>
                <a:ext uri="{FF2B5EF4-FFF2-40B4-BE49-F238E27FC236}">
                  <a16:creationId xmlns:a16="http://schemas.microsoft.com/office/drawing/2014/main" xmlns="" id="{EE5952E6-17C6-4FF5-BF8C-119EFCC10B2D}"/>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65" name="object 6">
              <a:extLst>
                <a:ext uri="{FF2B5EF4-FFF2-40B4-BE49-F238E27FC236}">
                  <a16:creationId xmlns:a16="http://schemas.microsoft.com/office/drawing/2014/main" xmlns="" id="{F36141EF-0B74-4817-87FE-65771A97030C}"/>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66" name="Group 19">
            <a:extLst>
              <a:ext uri="{FF2B5EF4-FFF2-40B4-BE49-F238E27FC236}">
                <a16:creationId xmlns:a16="http://schemas.microsoft.com/office/drawing/2014/main" xmlns="" id="{01D8DCB1-16EC-46C8-AC63-F89DF7CDEB3C}"/>
              </a:ext>
            </a:extLst>
          </p:cNvPr>
          <p:cNvGrpSpPr>
            <a:grpSpLocks/>
          </p:cNvGrpSpPr>
          <p:nvPr/>
        </p:nvGrpSpPr>
        <p:grpSpPr bwMode="auto">
          <a:xfrm>
            <a:off x="5821131" y="1533205"/>
            <a:ext cx="216024" cy="164306"/>
            <a:chOff x="682229" y="2340897"/>
            <a:chExt cx="257178" cy="219075"/>
          </a:xfrm>
        </p:grpSpPr>
        <p:sp>
          <p:nvSpPr>
            <p:cNvPr id="67" name="object 5">
              <a:extLst>
                <a:ext uri="{FF2B5EF4-FFF2-40B4-BE49-F238E27FC236}">
                  <a16:creationId xmlns:a16="http://schemas.microsoft.com/office/drawing/2014/main" xmlns="" id="{DD2E6D23-AC5A-44B7-83EC-A239249C8D1D}"/>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68" name="object 6">
              <a:extLst>
                <a:ext uri="{FF2B5EF4-FFF2-40B4-BE49-F238E27FC236}">
                  <a16:creationId xmlns:a16="http://schemas.microsoft.com/office/drawing/2014/main" xmlns="" id="{2B9598F2-6964-4A23-B5DE-098A1BE83F70}"/>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69" name="Group 19">
            <a:extLst>
              <a:ext uri="{FF2B5EF4-FFF2-40B4-BE49-F238E27FC236}">
                <a16:creationId xmlns:a16="http://schemas.microsoft.com/office/drawing/2014/main" xmlns="" id="{E1BD9C25-874A-41A6-9972-D2DA34554242}"/>
              </a:ext>
            </a:extLst>
          </p:cNvPr>
          <p:cNvGrpSpPr>
            <a:grpSpLocks/>
          </p:cNvGrpSpPr>
          <p:nvPr/>
        </p:nvGrpSpPr>
        <p:grpSpPr bwMode="auto">
          <a:xfrm>
            <a:off x="2316045" y="2561605"/>
            <a:ext cx="216024" cy="164306"/>
            <a:chOff x="682229" y="2340897"/>
            <a:chExt cx="257178" cy="219075"/>
          </a:xfrm>
        </p:grpSpPr>
        <p:sp>
          <p:nvSpPr>
            <p:cNvPr id="70" name="object 5">
              <a:extLst>
                <a:ext uri="{FF2B5EF4-FFF2-40B4-BE49-F238E27FC236}">
                  <a16:creationId xmlns:a16="http://schemas.microsoft.com/office/drawing/2014/main" xmlns="" id="{FB5C7A7A-38DB-4AFE-9FE9-A3F0B67B08DD}"/>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71" name="object 6">
              <a:extLst>
                <a:ext uri="{FF2B5EF4-FFF2-40B4-BE49-F238E27FC236}">
                  <a16:creationId xmlns:a16="http://schemas.microsoft.com/office/drawing/2014/main" xmlns="" id="{5A699A7B-EA9D-49DB-BCD9-1E368D7CBB82}"/>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sp>
        <p:nvSpPr>
          <p:cNvPr id="72" name="TextBox 71">
            <a:extLst>
              <a:ext uri="{FF2B5EF4-FFF2-40B4-BE49-F238E27FC236}">
                <a16:creationId xmlns:a16="http://schemas.microsoft.com/office/drawing/2014/main" xmlns="" id="{ED536C92-7264-48AB-B1CB-10F95635540A}"/>
              </a:ext>
            </a:extLst>
          </p:cNvPr>
          <p:cNvSpPr txBox="1"/>
          <p:nvPr/>
        </p:nvSpPr>
        <p:spPr>
          <a:xfrm>
            <a:off x="5381081" y="3479417"/>
            <a:ext cx="3481829" cy="1277269"/>
          </a:xfrm>
          <a:prstGeom prst="rect">
            <a:avLst/>
          </a:prstGeom>
          <a:noFill/>
        </p:spPr>
        <p:txBody>
          <a:bodyPr wrap="square" lIns="91436" tIns="45718" rIns="91436" bIns="45718" rtlCol="0">
            <a:spAutoFit/>
          </a:bodyPr>
          <a:lstStyle/>
          <a:p>
            <a:pPr defTabSz="693530"/>
            <a:r>
              <a:rPr lang="en-AU" sz="1100" dirty="0">
                <a:solidFill>
                  <a:prstClr val="black"/>
                </a:solidFill>
              </a:rPr>
              <a:t>22. </a:t>
            </a:r>
            <a:r>
              <a:rPr lang="en-AU" sz="1100" dirty="0" err="1">
                <a:solidFill>
                  <a:prstClr val="black"/>
                </a:solidFill>
              </a:rPr>
              <a:t>Genpi</a:t>
            </a:r>
            <a:r>
              <a:rPr lang="en-AU" sz="1100" dirty="0">
                <a:solidFill>
                  <a:prstClr val="black"/>
                </a:solidFill>
              </a:rPr>
              <a:t> Bengkulu</a:t>
            </a:r>
          </a:p>
          <a:p>
            <a:pPr defTabSz="693530"/>
            <a:r>
              <a:rPr lang="en-AU" sz="1100" dirty="0">
                <a:solidFill>
                  <a:prstClr val="black"/>
                </a:solidFill>
              </a:rPr>
              <a:t>23. </a:t>
            </a:r>
            <a:r>
              <a:rPr lang="en-AU" sz="1100" dirty="0" err="1">
                <a:solidFill>
                  <a:prstClr val="black"/>
                </a:solidFill>
              </a:rPr>
              <a:t>Genpi</a:t>
            </a:r>
            <a:r>
              <a:rPr lang="en-AU" sz="1100" dirty="0">
                <a:solidFill>
                  <a:prstClr val="black"/>
                </a:solidFill>
              </a:rPr>
              <a:t> Kalimantan Barat</a:t>
            </a:r>
          </a:p>
          <a:p>
            <a:pPr defTabSz="693530"/>
            <a:r>
              <a:rPr lang="en-AU" sz="1100" dirty="0">
                <a:solidFill>
                  <a:prstClr val="black"/>
                </a:solidFill>
              </a:rPr>
              <a:t>24. </a:t>
            </a:r>
            <a:r>
              <a:rPr lang="en-AU" sz="1100" dirty="0" err="1">
                <a:solidFill>
                  <a:prstClr val="black"/>
                </a:solidFill>
              </a:rPr>
              <a:t>Genpi</a:t>
            </a:r>
            <a:r>
              <a:rPr lang="en-AU" sz="1100" dirty="0">
                <a:solidFill>
                  <a:prstClr val="black"/>
                </a:solidFill>
              </a:rPr>
              <a:t> Sulawesi Tengah</a:t>
            </a:r>
            <a:endParaRPr lang="id-ID" sz="1100" dirty="0">
              <a:solidFill>
                <a:prstClr val="black"/>
              </a:solidFill>
            </a:endParaRPr>
          </a:p>
          <a:p>
            <a:pPr defTabSz="693530"/>
            <a:r>
              <a:rPr lang="id-ID" sz="1100" dirty="0">
                <a:solidFill>
                  <a:prstClr val="black"/>
                </a:solidFill>
              </a:rPr>
              <a:t>25. </a:t>
            </a:r>
            <a:r>
              <a:rPr lang="en-AU" sz="1100" dirty="0" err="1">
                <a:solidFill>
                  <a:prstClr val="black"/>
                </a:solidFill>
              </a:rPr>
              <a:t>Genpi</a:t>
            </a:r>
            <a:r>
              <a:rPr lang="en-AU" sz="1100" dirty="0">
                <a:solidFill>
                  <a:prstClr val="black"/>
                </a:solidFill>
              </a:rPr>
              <a:t> </a:t>
            </a:r>
            <a:r>
              <a:rPr lang="id-ID" sz="1100" dirty="0">
                <a:solidFill>
                  <a:prstClr val="black"/>
                </a:solidFill>
              </a:rPr>
              <a:t>Jambi</a:t>
            </a:r>
          </a:p>
          <a:p>
            <a:pPr defTabSz="693530"/>
            <a:r>
              <a:rPr lang="id-ID" sz="1100" dirty="0">
                <a:solidFill>
                  <a:prstClr val="black"/>
                </a:solidFill>
              </a:rPr>
              <a:t>26. </a:t>
            </a:r>
            <a:r>
              <a:rPr lang="en-AU" sz="1100" dirty="0" err="1">
                <a:solidFill>
                  <a:prstClr val="black"/>
                </a:solidFill>
              </a:rPr>
              <a:t>Genpi</a:t>
            </a:r>
            <a:r>
              <a:rPr lang="en-AU" sz="1100" dirty="0">
                <a:solidFill>
                  <a:prstClr val="black"/>
                </a:solidFill>
              </a:rPr>
              <a:t> </a:t>
            </a:r>
            <a:r>
              <a:rPr lang="id-ID" sz="1100" dirty="0">
                <a:solidFill>
                  <a:prstClr val="black"/>
                </a:solidFill>
              </a:rPr>
              <a:t>Sulawesi </a:t>
            </a:r>
            <a:r>
              <a:rPr lang="en-US" sz="1100" dirty="0">
                <a:solidFill>
                  <a:prstClr val="black"/>
                </a:solidFill>
              </a:rPr>
              <a:t>U</a:t>
            </a:r>
            <a:r>
              <a:rPr lang="id-ID" sz="1100" dirty="0">
                <a:solidFill>
                  <a:prstClr val="black"/>
                </a:solidFill>
              </a:rPr>
              <a:t>tara </a:t>
            </a:r>
            <a:endParaRPr lang="en-US" sz="1100" dirty="0">
              <a:solidFill>
                <a:prstClr val="black"/>
              </a:solidFill>
            </a:endParaRPr>
          </a:p>
          <a:p>
            <a:pPr defTabSz="693530"/>
            <a:r>
              <a:rPr lang="en-US" sz="1100" dirty="0">
                <a:solidFill>
                  <a:prstClr val="black"/>
                </a:solidFill>
              </a:rPr>
              <a:t>27. </a:t>
            </a:r>
            <a:r>
              <a:rPr lang="en-US" sz="1100" dirty="0" err="1">
                <a:solidFill>
                  <a:prstClr val="black"/>
                </a:solidFill>
              </a:rPr>
              <a:t>Genpi</a:t>
            </a:r>
            <a:r>
              <a:rPr lang="en-US" sz="1100" dirty="0">
                <a:solidFill>
                  <a:prstClr val="black"/>
                </a:solidFill>
              </a:rPr>
              <a:t> Kalimantan </a:t>
            </a:r>
            <a:r>
              <a:rPr lang="en-US" sz="1100" dirty="0" err="1">
                <a:solidFill>
                  <a:prstClr val="black"/>
                </a:solidFill>
              </a:rPr>
              <a:t>Timur</a:t>
            </a:r>
            <a:endParaRPr lang="en-US" sz="1100" dirty="0">
              <a:solidFill>
                <a:prstClr val="black"/>
              </a:solidFill>
            </a:endParaRPr>
          </a:p>
          <a:p>
            <a:pPr defTabSz="693530"/>
            <a:r>
              <a:rPr lang="en-US" sz="1100" dirty="0">
                <a:solidFill>
                  <a:prstClr val="black"/>
                </a:solidFill>
              </a:rPr>
              <a:t>28. </a:t>
            </a:r>
            <a:r>
              <a:rPr lang="en-US" sz="1100" dirty="0" err="1">
                <a:solidFill>
                  <a:prstClr val="black"/>
                </a:solidFill>
              </a:rPr>
              <a:t>Genpi</a:t>
            </a:r>
            <a:r>
              <a:rPr lang="en-US" sz="1100" dirty="0">
                <a:solidFill>
                  <a:prstClr val="black"/>
                </a:solidFill>
              </a:rPr>
              <a:t> Kalimantan Tengah</a:t>
            </a:r>
            <a:endParaRPr lang="en-GB" sz="1100" dirty="0">
              <a:solidFill>
                <a:prstClr val="black"/>
              </a:solidFill>
            </a:endParaRPr>
          </a:p>
        </p:txBody>
      </p:sp>
      <p:grpSp>
        <p:nvGrpSpPr>
          <p:cNvPr id="73" name="Group 19">
            <a:extLst>
              <a:ext uri="{FF2B5EF4-FFF2-40B4-BE49-F238E27FC236}">
                <a16:creationId xmlns:a16="http://schemas.microsoft.com/office/drawing/2014/main" xmlns="" id="{3F25DDBB-847B-4B02-85A6-E8EFCDFAD4DC}"/>
              </a:ext>
            </a:extLst>
          </p:cNvPr>
          <p:cNvGrpSpPr>
            <a:grpSpLocks/>
          </p:cNvGrpSpPr>
          <p:nvPr/>
        </p:nvGrpSpPr>
        <p:grpSpPr bwMode="auto">
          <a:xfrm>
            <a:off x="1447107" y="2226955"/>
            <a:ext cx="257176" cy="164306"/>
            <a:chOff x="682229" y="2340897"/>
            <a:chExt cx="257178" cy="219075"/>
          </a:xfrm>
        </p:grpSpPr>
        <p:sp>
          <p:nvSpPr>
            <p:cNvPr id="74" name="object 5">
              <a:extLst>
                <a:ext uri="{FF2B5EF4-FFF2-40B4-BE49-F238E27FC236}">
                  <a16:creationId xmlns:a16="http://schemas.microsoft.com/office/drawing/2014/main" xmlns="" id="{4F49AA8F-8B1C-4A7B-A16B-B03C3030BC01}"/>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75" name="object 6">
              <a:extLst>
                <a:ext uri="{FF2B5EF4-FFF2-40B4-BE49-F238E27FC236}">
                  <a16:creationId xmlns:a16="http://schemas.microsoft.com/office/drawing/2014/main" xmlns="" id="{F4D64CDC-026A-4788-A433-021965AFD28B}"/>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76" name="Group 19">
            <a:extLst>
              <a:ext uri="{FF2B5EF4-FFF2-40B4-BE49-F238E27FC236}">
                <a16:creationId xmlns:a16="http://schemas.microsoft.com/office/drawing/2014/main" xmlns="" id="{95BBEB7B-135B-4454-9208-2AB928D9B2D0}"/>
              </a:ext>
            </a:extLst>
          </p:cNvPr>
          <p:cNvGrpSpPr>
            <a:grpSpLocks/>
          </p:cNvGrpSpPr>
          <p:nvPr/>
        </p:nvGrpSpPr>
        <p:grpSpPr bwMode="auto">
          <a:xfrm>
            <a:off x="4695990" y="2080492"/>
            <a:ext cx="257176" cy="164306"/>
            <a:chOff x="682229" y="2340897"/>
            <a:chExt cx="257178" cy="219075"/>
          </a:xfrm>
        </p:grpSpPr>
        <p:sp>
          <p:nvSpPr>
            <p:cNvPr id="77" name="object 5">
              <a:extLst>
                <a:ext uri="{FF2B5EF4-FFF2-40B4-BE49-F238E27FC236}">
                  <a16:creationId xmlns:a16="http://schemas.microsoft.com/office/drawing/2014/main" xmlns="" id="{FE75F796-8C2B-46F8-B7DE-460BED3FBFE8}"/>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78" name="object 6">
              <a:extLst>
                <a:ext uri="{FF2B5EF4-FFF2-40B4-BE49-F238E27FC236}">
                  <a16:creationId xmlns:a16="http://schemas.microsoft.com/office/drawing/2014/main" xmlns="" id="{53E4C4F0-76A0-47C0-8886-72B09B6C4D56}"/>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sp>
        <p:nvSpPr>
          <p:cNvPr id="79" name="object 5">
            <a:extLst>
              <a:ext uri="{FF2B5EF4-FFF2-40B4-BE49-F238E27FC236}">
                <a16:creationId xmlns:a16="http://schemas.microsoft.com/office/drawing/2014/main" xmlns="" id="{3D3AA9A4-90A0-4BD2-A658-0046C3A51CD3}"/>
              </a:ext>
            </a:extLst>
          </p:cNvPr>
          <p:cNvSpPr/>
          <p:nvPr/>
        </p:nvSpPr>
        <p:spPr bwMode="auto">
          <a:xfrm>
            <a:off x="2766746" y="1697164"/>
            <a:ext cx="257173" cy="164306"/>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80" name="TextBox 79">
            <a:extLst>
              <a:ext uri="{FF2B5EF4-FFF2-40B4-BE49-F238E27FC236}">
                <a16:creationId xmlns:a16="http://schemas.microsoft.com/office/drawing/2014/main" xmlns="" id="{989416F1-079F-4D11-A322-E6C354AC9100}"/>
              </a:ext>
            </a:extLst>
          </p:cNvPr>
          <p:cNvSpPr txBox="1"/>
          <p:nvPr/>
        </p:nvSpPr>
        <p:spPr>
          <a:xfrm>
            <a:off x="7391260" y="3479417"/>
            <a:ext cx="3481829" cy="1107992"/>
          </a:xfrm>
          <a:prstGeom prst="rect">
            <a:avLst/>
          </a:prstGeom>
          <a:noFill/>
        </p:spPr>
        <p:txBody>
          <a:bodyPr wrap="square" lIns="91436" tIns="45718" rIns="91436" bIns="45718" rtlCol="0">
            <a:spAutoFit/>
          </a:bodyPr>
          <a:lstStyle/>
          <a:p>
            <a:pPr defTabSz="693530"/>
            <a:r>
              <a:rPr lang="en-AU" sz="1100" dirty="0">
                <a:solidFill>
                  <a:prstClr val="black"/>
                </a:solidFill>
              </a:rPr>
              <a:t>29. </a:t>
            </a:r>
            <a:r>
              <a:rPr lang="en-AU" sz="1100" dirty="0" err="1">
                <a:solidFill>
                  <a:prstClr val="black"/>
                </a:solidFill>
              </a:rPr>
              <a:t>Genpi</a:t>
            </a:r>
            <a:r>
              <a:rPr lang="en-AU" sz="1100" dirty="0">
                <a:solidFill>
                  <a:prstClr val="black"/>
                </a:solidFill>
              </a:rPr>
              <a:t> Gorontalo</a:t>
            </a:r>
          </a:p>
          <a:p>
            <a:pPr defTabSz="693530"/>
            <a:r>
              <a:rPr lang="en-AU" sz="1100" dirty="0">
                <a:solidFill>
                  <a:prstClr val="black"/>
                </a:solidFill>
              </a:rPr>
              <a:t>30. </a:t>
            </a:r>
            <a:r>
              <a:rPr lang="en-AU" sz="1100" dirty="0" err="1">
                <a:solidFill>
                  <a:prstClr val="black"/>
                </a:solidFill>
              </a:rPr>
              <a:t>Genpi</a:t>
            </a:r>
            <a:r>
              <a:rPr lang="en-AU" sz="1100" dirty="0">
                <a:solidFill>
                  <a:prstClr val="black"/>
                </a:solidFill>
              </a:rPr>
              <a:t> Sulawesi Barat</a:t>
            </a:r>
            <a:endParaRPr lang="id-ID" sz="1100" dirty="0">
              <a:solidFill>
                <a:prstClr val="black"/>
              </a:solidFill>
            </a:endParaRPr>
          </a:p>
          <a:p>
            <a:pPr defTabSz="693530"/>
            <a:r>
              <a:rPr lang="id-ID" sz="1100" dirty="0">
                <a:solidFill>
                  <a:prstClr val="black"/>
                </a:solidFill>
              </a:rPr>
              <a:t>31. Papua</a:t>
            </a:r>
          </a:p>
          <a:p>
            <a:pPr defTabSz="693530"/>
            <a:r>
              <a:rPr lang="id-ID" sz="1100" dirty="0">
                <a:solidFill>
                  <a:prstClr val="black"/>
                </a:solidFill>
              </a:rPr>
              <a:t>32. Papua Barat</a:t>
            </a:r>
          </a:p>
          <a:p>
            <a:pPr defTabSz="693530"/>
            <a:r>
              <a:rPr lang="id-ID" sz="1100" dirty="0">
                <a:solidFill>
                  <a:prstClr val="black"/>
                </a:solidFill>
              </a:rPr>
              <a:t>33. Kalimantan Utara</a:t>
            </a:r>
          </a:p>
          <a:p>
            <a:pPr defTabSz="693530"/>
            <a:r>
              <a:rPr lang="id-ID" sz="1100" dirty="0">
                <a:solidFill>
                  <a:prstClr val="black"/>
                </a:solidFill>
              </a:rPr>
              <a:t>34. Kalimantan Selatan</a:t>
            </a:r>
            <a:endParaRPr lang="en-AU" sz="1100" dirty="0">
              <a:solidFill>
                <a:prstClr val="black"/>
              </a:solidFill>
            </a:endParaRPr>
          </a:p>
        </p:txBody>
      </p:sp>
      <p:grpSp>
        <p:nvGrpSpPr>
          <p:cNvPr id="81" name="Group 19">
            <a:extLst>
              <a:ext uri="{FF2B5EF4-FFF2-40B4-BE49-F238E27FC236}">
                <a16:creationId xmlns:a16="http://schemas.microsoft.com/office/drawing/2014/main" xmlns="" id="{905109BA-8F89-474B-B1B2-D28C4DEA7C3A}"/>
              </a:ext>
            </a:extLst>
          </p:cNvPr>
          <p:cNvGrpSpPr>
            <a:grpSpLocks/>
          </p:cNvGrpSpPr>
          <p:nvPr/>
        </p:nvGrpSpPr>
        <p:grpSpPr bwMode="auto">
          <a:xfrm>
            <a:off x="8220086" y="2272348"/>
            <a:ext cx="216024" cy="164306"/>
            <a:chOff x="682229" y="2340897"/>
            <a:chExt cx="257178" cy="219075"/>
          </a:xfrm>
        </p:grpSpPr>
        <p:sp>
          <p:nvSpPr>
            <p:cNvPr id="82" name="object 5">
              <a:extLst>
                <a:ext uri="{FF2B5EF4-FFF2-40B4-BE49-F238E27FC236}">
                  <a16:creationId xmlns:a16="http://schemas.microsoft.com/office/drawing/2014/main" xmlns="" id="{9625EC73-CD9B-4CB0-9F7B-DDE8A1CCFA7A}"/>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83" name="object 6">
              <a:extLst>
                <a:ext uri="{FF2B5EF4-FFF2-40B4-BE49-F238E27FC236}">
                  <a16:creationId xmlns:a16="http://schemas.microsoft.com/office/drawing/2014/main" xmlns="" id="{71FE7776-4788-4270-ABEF-EBD7A6A1963E}"/>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84" name="Group 19">
            <a:extLst>
              <a:ext uri="{FF2B5EF4-FFF2-40B4-BE49-F238E27FC236}">
                <a16:creationId xmlns:a16="http://schemas.microsoft.com/office/drawing/2014/main" xmlns="" id="{26F855F5-0FA7-422A-9B53-5E28EAB6DF8C}"/>
              </a:ext>
            </a:extLst>
          </p:cNvPr>
          <p:cNvGrpSpPr>
            <a:grpSpLocks/>
          </p:cNvGrpSpPr>
          <p:nvPr/>
        </p:nvGrpSpPr>
        <p:grpSpPr bwMode="auto">
          <a:xfrm>
            <a:off x="7427343" y="1961265"/>
            <a:ext cx="216024" cy="164306"/>
            <a:chOff x="682229" y="2340897"/>
            <a:chExt cx="257178" cy="219075"/>
          </a:xfrm>
        </p:grpSpPr>
        <p:sp>
          <p:nvSpPr>
            <p:cNvPr id="85" name="object 5">
              <a:extLst>
                <a:ext uri="{FF2B5EF4-FFF2-40B4-BE49-F238E27FC236}">
                  <a16:creationId xmlns:a16="http://schemas.microsoft.com/office/drawing/2014/main" xmlns="" id="{E87AA4EE-DF4E-4047-804C-A44A67F3DB98}"/>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86" name="object 6">
              <a:extLst>
                <a:ext uri="{FF2B5EF4-FFF2-40B4-BE49-F238E27FC236}">
                  <a16:creationId xmlns:a16="http://schemas.microsoft.com/office/drawing/2014/main" xmlns="" id="{32DFEAAA-3249-4499-82D1-668C338C0812}"/>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87" name="Group 19">
            <a:extLst>
              <a:ext uri="{FF2B5EF4-FFF2-40B4-BE49-F238E27FC236}">
                <a16:creationId xmlns:a16="http://schemas.microsoft.com/office/drawing/2014/main" xmlns="" id="{4851E6F6-51F9-4C31-A7D9-C5F2AB6CD1C7}"/>
              </a:ext>
            </a:extLst>
          </p:cNvPr>
          <p:cNvGrpSpPr>
            <a:grpSpLocks/>
          </p:cNvGrpSpPr>
          <p:nvPr/>
        </p:nvGrpSpPr>
        <p:grpSpPr bwMode="auto">
          <a:xfrm>
            <a:off x="976893" y="1835488"/>
            <a:ext cx="216024" cy="164306"/>
            <a:chOff x="682229" y="2340897"/>
            <a:chExt cx="257178" cy="219075"/>
          </a:xfrm>
        </p:grpSpPr>
        <p:sp>
          <p:nvSpPr>
            <p:cNvPr id="88" name="object 5">
              <a:extLst>
                <a:ext uri="{FF2B5EF4-FFF2-40B4-BE49-F238E27FC236}">
                  <a16:creationId xmlns:a16="http://schemas.microsoft.com/office/drawing/2014/main" xmlns="" id="{BBDCA69C-A7F2-4BF4-A454-E4DB097DC68B}"/>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89" name="object 6">
              <a:extLst>
                <a:ext uri="{FF2B5EF4-FFF2-40B4-BE49-F238E27FC236}">
                  <a16:creationId xmlns:a16="http://schemas.microsoft.com/office/drawing/2014/main" xmlns="" id="{1DECC6A1-CDB3-436C-BFAA-ACDB5AA42A1F}"/>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90" name="Group 19">
            <a:extLst>
              <a:ext uri="{FF2B5EF4-FFF2-40B4-BE49-F238E27FC236}">
                <a16:creationId xmlns:a16="http://schemas.microsoft.com/office/drawing/2014/main" xmlns="" id="{DC2B7F07-079A-404D-90B2-F5664A11B252}"/>
              </a:ext>
            </a:extLst>
          </p:cNvPr>
          <p:cNvGrpSpPr>
            <a:grpSpLocks/>
          </p:cNvGrpSpPr>
          <p:nvPr/>
        </p:nvGrpSpPr>
        <p:grpSpPr bwMode="auto">
          <a:xfrm>
            <a:off x="1575692" y="1916111"/>
            <a:ext cx="216024" cy="164306"/>
            <a:chOff x="682229" y="2340897"/>
            <a:chExt cx="257178" cy="219075"/>
          </a:xfrm>
        </p:grpSpPr>
        <p:sp>
          <p:nvSpPr>
            <p:cNvPr id="91" name="object 5">
              <a:extLst>
                <a:ext uri="{FF2B5EF4-FFF2-40B4-BE49-F238E27FC236}">
                  <a16:creationId xmlns:a16="http://schemas.microsoft.com/office/drawing/2014/main" xmlns="" id="{7CB52358-8E3F-497B-B11A-E6305CD43F64}"/>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92" name="object 6">
              <a:extLst>
                <a:ext uri="{FF2B5EF4-FFF2-40B4-BE49-F238E27FC236}">
                  <a16:creationId xmlns:a16="http://schemas.microsoft.com/office/drawing/2014/main" xmlns="" id="{8D404507-4EC1-4EBB-BC49-86C2570214A0}"/>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sp>
        <p:nvSpPr>
          <p:cNvPr id="93" name="object 5">
            <a:extLst>
              <a:ext uri="{FF2B5EF4-FFF2-40B4-BE49-F238E27FC236}">
                <a16:creationId xmlns:a16="http://schemas.microsoft.com/office/drawing/2014/main" xmlns="" id="{CFEC232A-5D73-4DD3-AD5E-A53962ECC428}"/>
              </a:ext>
            </a:extLst>
          </p:cNvPr>
          <p:cNvSpPr/>
          <p:nvPr/>
        </p:nvSpPr>
        <p:spPr bwMode="auto">
          <a:xfrm>
            <a:off x="4071249" y="2190195"/>
            <a:ext cx="257173" cy="164306"/>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grpSp>
        <p:nvGrpSpPr>
          <p:cNvPr id="94" name="Group 19">
            <a:extLst>
              <a:ext uri="{FF2B5EF4-FFF2-40B4-BE49-F238E27FC236}">
                <a16:creationId xmlns:a16="http://schemas.microsoft.com/office/drawing/2014/main" xmlns="" id="{71F7EF5A-0C44-447D-BB2C-2294C2E50129}"/>
              </a:ext>
            </a:extLst>
          </p:cNvPr>
          <p:cNvGrpSpPr>
            <a:grpSpLocks/>
          </p:cNvGrpSpPr>
          <p:nvPr/>
        </p:nvGrpSpPr>
        <p:grpSpPr bwMode="auto">
          <a:xfrm>
            <a:off x="5273071" y="2354501"/>
            <a:ext cx="216024" cy="164306"/>
            <a:chOff x="682229" y="2340897"/>
            <a:chExt cx="257178" cy="219075"/>
          </a:xfrm>
        </p:grpSpPr>
        <p:sp>
          <p:nvSpPr>
            <p:cNvPr id="95" name="object 5">
              <a:extLst>
                <a:ext uri="{FF2B5EF4-FFF2-40B4-BE49-F238E27FC236}">
                  <a16:creationId xmlns:a16="http://schemas.microsoft.com/office/drawing/2014/main" xmlns="" id="{2D9C564C-4AE4-4CA4-9E72-D84F1BA8429B}"/>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96" name="object 6">
              <a:extLst>
                <a:ext uri="{FF2B5EF4-FFF2-40B4-BE49-F238E27FC236}">
                  <a16:creationId xmlns:a16="http://schemas.microsoft.com/office/drawing/2014/main" xmlns="" id="{239F2A04-5210-447C-83B7-715E808B52F6}"/>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97" name="Group 19">
            <a:extLst>
              <a:ext uri="{FF2B5EF4-FFF2-40B4-BE49-F238E27FC236}">
                <a16:creationId xmlns:a16="http://schemas.microsoft.com/office/drawing/2014/main" xmlns="" id="{5BA4EF83-D935-4773-8668-9A8A0E0F5F0C}"/>
              </a:ext>
            </a:extLst>
          </p:cNvPr>
          <p:cNvGrpSpPr>
            <a:grpSpLocks/>
          </p:cNvGrpSpPr>
          <p:nvPr/>
        </p:nvGrpSpPr>
        <p:grpSpPr bwMode="auto">
          <a:xfrm>
            <a:off x="4957550" y="1869339"/>
            <a:ext cx="216024" cy="164306"/>
            <a:chOff x="682229" y="2340897"/>
            <a:chExt cx="257178" cy="219075"/>
          </a:xfrm>
        </p:grpSpPr>
        <p:sp>
          <p:nvSpPr>
            <p:cNvPr id="98" name="object 5">
              <a:extLst>
                <a:ext uri="{FF2B5EF4-FFF2-40B4-BE49-F238E27FC236}">
                  <a16:creationId xmlns:a16="http://schemas.microsoft.com/office/drawing/2014/main" xmlns="" id="{1C5EE20B-527F-44A3-BB91-8C51DAD30DB0}"/>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99" name="object 6">
              <a:extLst>
                <a:ext uri="{FF2B5EF4-FFF2-40B4-BE49-F238E27FC236}">
                  <a16:creationId xmlns:a16="http://schemas.microsoft.com/office/drawing/2014/main" xmlns="" id="{F0E49021-BD85-4DE7-BC27-5E31E0ACF6A1}"/>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grpSp>
        <p:nvGrpSpPr>
          <p:cNvPr id="100" name="Group 19">
            <a:extLst>
              <a:ext uri="{FF2B5EF4-FFF2-40B4-BE49-F238E27FC236}">
                <a16:creationId xmlns:a16="http://schemas.microsoft.com/office/drawing/2014/main" xmlns="" id="{F4847622-9811-405A-9F9D-B554CF3EF5A3}"/>
              </a:ext>
            </a:extLst>
          </p:cNvPr>
          <p:cNvGrpSpPr>
            <a:grpSpLocks/>
          </p:cNvGrpSpPr>
          <p:nvPr/>
        </p:nvGrpSpPr>
        <p:grpSpPr bwMode="auto">
          <a:xfrm>
            <a:off x="5398313" y="1671179"/>
            <a:ext cx="216024" cy="164306"/>
            <a:chOff x="682229" y="2340897"/>
            <a:chExt cx="257178" cy="219075"/>
          </a:xfrm>
        </p:grpSpPr>
        <p:sp>
          <p:nvSpPr>
            <p:cNvPr id="101" name="object 5">
              <a:extLst>
                <a:ext uri="{FF2B5EF4-FFF2-40B4-BE49-F238E27FC236}">
                  <a16:creationId xmlns:a16="http://schemas.microsoft.com/office/drawing/2014/main" xmlns="" id="{38015FAD-5E77-4370-9502-37305F90401F}"/>
                </a:ext>
              </a:extLst>
            </p:cNvPr>
            <p:cNvSpPr/>
            <p:nvPr/>
          </p:nvSpPr>
          <p:spPr>
            <a:xfrm>
              <a:off x="682232" y="2340897"/>
              <a:ext cx="257175" cy="219075"/>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102" name="object 6">
              <a:extLst>
                <a:ext uri="{FF2B5EF4-FFF2-40B4-BE49-F238E27FC236}">
                  <a16:creationId xmlns:a16="http://schemas.microsoft.com/office/drawing/2014/main" xmlns="" id="{F96EEABE-EC3A-4306-B964-4FDCFFD7773F}"/>
                </a:ext>
              </a:extLst>
            </p:cNvPr>
            <p:cNvSpPr>
              <a:spLocks/>
            </p:cNvSpPr>
            <p:nvPr/>
          </p:nvSpPr>
          <p:spPr bwMode="auto">
            <a:xfrm>
              <a:off x="682229" y="2340897"/>
              <a:ext cx="257175" cy="219075"/>
            </a:xfrm>
            <a:custGeom>
              <a:avLst/>
              <a:gdLst>
                <a:gd name="T0" fmla="*/ 0 w 342900"/>
                <a:gd name="T1" fmla="*/ 109453 h 219075"/>
                <a:gd name="T2" fmla="*/ 1795 w 342900"/>
                <a:gd name="T3" fmla="*/ 66892 h 219075"/>
                <a:gd name="T4" fmla="*/ 6691 w 342900"/>
                <a:gd name="T5" fmla="*/ 32122 h 219075"/>
                <a:gd name="T6" fmla="*/ 11956 w 342900"/>
                <a:gd name="T7" fmla="*/ 13269 h 219075"/>
                <a:gd name="T8" fmla="*/ 18242 w 342900"/>
                <a:gd name="T9" fmla="*/ 2255 h 219075"/>
                <a:gd name="T10" fmla="*/ 22847 w 342900"/>
                <a:gd name="T11" fmla="*/ 0 h 219075"/>
                <a:gd name="T12" fmla="*/ 25189 w 342900"/>
                <a:gd name="T13" fmla="*/ 562 h 219075"/>
                <a:gd name="T14" fmla="*/ 31760 w 342900"/>
                <a:gd name="T15" fmla="*/ 8565 h 219075"/>
                <a:gd name="T16" fmla="*/ 37410 w 342900"/>
                <a:gd name="T17" fmla="*/ 24891 h 219075"/>
                <a:gd name="T18" fmla="*/ 41834 w 342900"/>
                <a:gd name="T19" fmla="*/ 48065 h 219075"/>
                <a:gd name="T20" fmla="*/ 45293 w 342900"/>
                <a:gd name="T21" fmla="*/ 87062 h 219075"/>
                <a:gd name="T22" fmla="*/ 45771 w 342900"/>
                <a:gd name="T23" fmla="*/ 109048 h 219075"/>
                <a:gd name="T24" fmla="*/ 45654 w 342900"/>
                <a:gd name="T25" fmla="*/ 120288 h 219075"/>
                <a:gd name="T26" fmla="*/ 43023 w 342900"/>
                <a:gd name="T27" fmla="*/ 161422 h 219075"/>
                <a:gd name="T28" fmla="*/ 39100 w 342900"/>
                <a:gd name="T29" fmla="*/ 186733 h 219075"/>
                <a:gd name="T30" fmla="*/ 33848 w 342900"/>
                <a:gd name="T31" fmla="*/ 205665 h 219075"/>
                <a:gd name="T32" fmla="*/ 27577 w 342900"/>
                <a:gd name="T33" fmla="*/ 216751 h 219075"/>
                <a:gd name="T34" fmla="*/ 22981 w 342900"/>
                <a:gd name="T35" fmla="*/ 219058 h 219075"/>
                <a:gd name="T36" fmla="*/ 20634 w 342900"/>
                <a:gd name="T37" fmla="*/ 218497 h 219075"/>
                <a:gd name="T38" fmla="*/ 14054 w 342900"/>
                <a:gd name="T39" fmla="*/ 210509 h 219075"/>
                <a:gd name="T40" fmla="*/ 8397 w 342900"/>
                <a:gd name="T41" fmla="*/ 194215 h 219075"/>
                <a:gd name="T42" fmla="*/ 3968 w 342900"/>
                <a:gd name="T43" fmla="*/ 171089 h 219075"/>
                <a:gd name="T44" fmla="*/ 494 w 342900"/>
                <a:gd name="T45" fmla="*/ 132178 h 219075"/>
                <a:gd name="T46" fmla="*/ 0 w 342900"/>
                <a:gd name="T47" fmla="*/ 109453 h 2190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2900"/>
                <a:gd name="T73" fmla="*/ 0 h 219075"/>
                <a:gd name="T74" fmla="*/ 342900 w 342900"/>
                <a:gd name="T75" fmla="*/ 219075 h 2190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2900" h="219075">
                  <a:moveTo>
                    <a:pt x="0" y="109453"/>
                  </a:moveTo>
                  <a:lnTo>
                    <a:pt x="13446" y="66892"/>
                  </a:lnTo>
                  <a:lnTo>
                    <a:pt x="50119" y="32122"/>
                  </a:lnTo>
                  <a:lnTo>
                    <a:pt x="89560" y="13269"/>
                  </a:lnTo>
                  <a:lnTo>
                    <a:pt x="136655" y="2255"/>
                  </a:lnTo>
                  <a:lnTo>
                    <a:pt x="171158" y="0"/>
                  </a:lnTo>
                  <a:lnTo>
                    <a:pt x="188700" y="562"/>
                  </a:lnTo>
                  <a:lnTo>
                    <a:pt x="237925" y="8565"/>
                  </a:lnTo>
                  <a:lnTo>
                    <a:pt x="280257" y="24891"/>
                  </a:lnTo>
                  <a:lnTo>
                    <a:pt x="313396" y="48065"/>
                  </a:lnTo>
                  <a:lnTo>
                    <a:pt x="339308" y="87062"/>
                  </a:lnTo>
                  <a:lnTo>
                    <a:pt x="342898" y="109048"/>
                  </a:lnTo>
                  <a:lnTo>
                    <a:pt x="342018" y="120288"/>
                  </a:lnTo>
                  <a:lnTo>
                    <a:pt x="322305" y="161422"/>
                  </a:lnTo>
                  <a:lnTo>
                    <a:pt x="292916" y="186733"/>
                  </a:lnTo>
                  <a:lnTo>
                    <a:pt x="253574" y="205665"/>
                  </a:lnTo>
                  <a:lnTo>
                    <a:pt x="206590" y="216751"/>
                  </a:lnTo>
                  <a:lnTo>
                    <a:pt x="172161" y="219058"/>
                  </a:lnTo>
                  <a:lnTo>
                    <a:pt x="154581" y="218497"/>
                  </a:lnTo>
                  <a:lnTo>
                    <a:pt x="105282" y="210509"/>
                  </a:lnTo>
                  <a:lnTo>
                    <a:pt x="62907" y="194215"/>
                  </a:lnTo>
                  <a:lnTo>
                    <a:pt x="29723" y="171089"/>
                  </a:lnTo>
                  <a:lnTo>
                    <a:pt x="3697" y="132178"/>
                  </a:lnTo>
                  <a:lnTo>
                    <a:pt x="0" y="109453"/>
                  </a:lnTo>
                  <a:close/>
                </a:path>
              </a:pathLst>
            </a:custGeom>
            <a:noFill/>
            <a:ln w="2857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defTabSz="693530"/>
              <a:endParaRPr lang="en-US" sz="1350">
                <a:solidFill>
                  <a:prstClr val="black"/>
                </a:solidFill>
              </a:endParaRPr>
            </a:p>
          </p:txBody>
        </p:sp>
      </p:grpSp>
      <p:sp>
        <p:nvSpPr>
          <p:cNvPr id="103" name="object 5">
            <a:extLst>
              <a:ext uri="{FF2B5EF4-FFF2-40B4-BE49-F238E27FC236}">
                <a16:creationId xmlns:a16="http://schemas.microsoft.com/office/drawing/2014/main" xmlns="" id="{5C38DD37-735F-46D9-A984-4A04D4E37CE2}"/>
              </a:ext>
            </a:extLst>
          </p:cNvPr>
          <p:cNvSpPr/>
          <p:nvPr/>
        </p:nvSpPr>
        <p:spPr bwMode="auto">
          <a:xfrm>
            <a:off x="3617175" y="2032774"/>
            <a:ext cx="257173" cy="164306"/>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
        <p:nvSpPr>
          <p:cNvPr id="104" name="object 5">
            <a:extLst>
              <a:ext uri="{FF2B5EF4-FFF2-40B4-BE49-F238E27FC236}">
                <a16:creationId xmlns:a16="http://schemas.microsoft.com/office/drawing/2014/main" xmlns="" id="{0B262260-2513-4829-820C-3F9507FFF262}"/>
              </a:ext>
            </a:extLst>
          </p:cNvPr>
          <p:cNvSpPr/>
          <p:nvPr/>
        </p:nvSpPr>
        <p:spPr bwMode="auto">
          <a:xfrm>
            <a:off x="4142022" y="1589026"/>
            <a:ext cx="257173" cy="164306"/>
          </a:xfrm>
          <a:custGeom>
            <a:avLst/>
            <a:gdLst/>
            <a:ahLst/>
            <a:cxnLst/>
            <a:rect l="l" t="t" r="r" b="b"/>
            <a:pathLst>
              <a:path w="342900" h="219075">
                <a:moveTo>
                  <a:pt x="171153" y="0"/>
                </a:moveTo>
                <a:lnTo>
                  <a:pt x="120245" y="4964"/>
                </a:lnTo>
                <a:lnTo>
                  <a:pt x="75444" y="18755"/>
                </a:lnTo>
                <a:lnTo>
                  <a:pt x="39070" y="39892"/>
                </a:lnTo>
                <a:lnTo>
                  <a:pt x="7687" y="76939"/>
                </a:lnTo>
                <a:lnTo>
                  <a:pt x="0" y="110245"/>
                </a:lnTo>
                <a:lnTo>
                  <a:pt x="999" y="121372"/>
                </a:lnTo>
                <a:lnTo>
                  <a:pt x="21092" y="162117"/>
                </a:lnTo>
                <a:lnTo>
                  <a:pt x="50708" y="187193"/>
                </a:lnTo>
                <a:lnTo>
                  <a:pt x="90272" y="205928"/>
                </a:lnTo>
                <a:lnTo>
                  <a:pt x="137515" y="216848"/>
                </a:lnTo>
                <a:lnTo>
                  <a:pt x="172157" y="219058"/>
                </a:lnTo>
                <a:lnTo>
                  <a:pt x="189624" y="218449"/>
                </a:lnTo>
                <a:lnTo>
                  <a:pt x="238643" y="210305"/>
                </a:lnTo>
                <a:lnTo>
                  <a:pt x="280789" y="193825"/>
                </a:lnTo>
                <a:lnTo>
                  <a:pt x="313753" y="170477"/>
                </a:lnTo>
                <a:lnTo>
                  <a:pt x="339428" y="131200"/>
                </a:lnTo>
                <a:lnTo>
                  <a:pt x="342894" y="109048"/>
                </a:lnTo>
                <a:lnTo>
                  <a:pt x="341950" y="97894"/>
                </a:lnTo>
                <a:lnTo>
                  <a:pt x="321998" y="57056"/>
                </a:lnTo>
                <a:lnTo>
                  <a:pt x="292434" y="31928"/>
                </a:lnTo>
                <a:lnTo>
                  <a:pt x="252910" y="13155"/>
                </a:lnTo>
                <a:lnTo>
                  <a:pt x="205728" y="2214"/>
                </a:lnTo>
                <a:lnTo>
                  <a:pt x="171153" y="0"/>
                </a:lnTo>
                <a:close/>
              </a:path>
            </a:pathLst>
          </a:custGeom>
          <a:solidFill>
            <a:srgbClr val="FF0000"/>
          </a:solidFill>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lstStyle/>
          <a:p>
            <a:pPr defTabSz="693530">
              <a:defRPr/>
            </a:pPr>
            <a:endParaRPr sz="1350">
              <a:solidFill>
                <a:prstClr val="black"/>
              </a:solidFill>
            </a:endParaRPr>
          </a:p>
        </p:txBody>
      </p:sp>
    </p:spTree>
    <p:extLst>
      <p:ext uri="{BB962C8B-B14F-4D97-AF65-F5344CB8AC3E}">
        <p14:creationId xmlns:p14="http://schemas.microsoft.com/office/powerpoint/2010/main" val="31925738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766941A-7B8C-4705-9415-AD8BC8AE810E}"/>
              </a:ext>
            </a:extLst>
          </p:cNvPr>
          <p:cNvSpPr>
            <a:spLocks noGrp="1"/>
          </p:cNvSpPr>
          <p:nvPr>
            <p:ph type="sldNum" sz="quarter" idx="10"/>
          </p:nvPr>
        </p:nvSpPr>
        <p:spPr/>
        <p:txBody>
          <a:bodyPr/>
          <a:lstStyle/>
          <a:p>
            <a:pPr>
              <a:defRPr/>
            </a:pPr>
            <a:fld id="{70ADE3BD-14F6-E248-81BB-AD56D6E7C095}" type="slidenum">
              <a:rPr lang="id-ID" smtClean="0"/>
              <a:pPr>
                <a:defRPr/>
              </a:pPr>
              <a:t>62</a:t>
            </a:fld>
            <a:endParaRPr lang="id-ID"/>
          </a:p>
        </p:txBody>
      </p:sp>
      <p:sp>
        <p:nvSpPr>
          <p:cNvPr id="5" name="Freeform 403">
            <a:extLst>
              <a:ext uri="{FF2B5EF4-FFF2-40B4-BE49-F238E27FC236}">
                <a16:creationId xmlns:a16="http://schemas.microsoft.com/office/drawing/2014/main" xmlns="" id="{39549266-3654-46C0-8727-0767EC2547D9}"/>
              </a:ext>
            </a:extLst>
          </p:cNvPr>
          <p:cNvSpPr>
            <a:spLocks/>
          </p:cNvSpPr>
          <p:nvPr/>
        </p:nvSpPr>
        <p:spPr bwMode="auto">
          <a:xfrm>
            <a:off x="5352770" y="3752304"/>
            <a:ext cx="724219" cy="541418"/>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 name="Freeform 404">
            <a:extLst>
              <a:ext uri="{FF2B5EF4-FFF2-40B4-BE49-F238E27FC236}">
                <a16:creationId xmlns:a16="http://schemas.microsoft.com/office/drawing/2014/main" xmlns="" id="{09C75E11-F460-49FA-B7DF-6FD670B2707D}"/>
              </a:ext>
            </a:extLst>
          </p:cNvPr>
          <p:cNvSpPr>
            <a:spLocks/>
          </p:cNvSpPr>
          <p:nvPr/>
        </p:nvSpPr>
        <p:spPr bwMode="auto">
          <a:xfrm>
            <a:off x="3283054" y="2371507"/>
            <a:ext cx="141694" cy="214387"/>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 name="Freeform 405">
            <a:extLst>
              <a:ext uri="{FF2B5EF4-FFF2-40B4-BE49-F238E27FC236}">
                <a16:creationId xmlns:a16="http://schemas.microsoft.com/office/drawing/2014/main" xmlns="" id="{420FEB6C-2995-4D80-9553-248034952CBD}"/>
              </a:ext>
            </a:extLst>
          </p:cNvPr>
          <p:cNvSpPr>
            <a:spLocks/>
          </p:cNvSpPr>
          <p:nvPr/>
        </p:nvSpPr>
        <p:spPr bwMode="auto">
          <a:xfrm>
            <a:off x="2959697" y="2147429"/>
            <a:ext cx="191349" cy="93266"/>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 name="Freeform 418">
            <a:extLst>
              <a:ext uri="{FF2B5EF4-FFF2-40B4-BE49-F238E27FC236}">
                <a16:creationId xmlns:a16="http://schemas.microsoft.com/office/drawing/2014/main" xmlns="" id="{2A2DC134-BC69-463D-9DB8-73E2D80AB1E1}"/>
              </a:ext>
            </a:extLst>
          </p:cNvPr>
          <p:cNvSpPr>
            <a:spLocks/>
          </p:cNvSpPr>
          <p:nvPr/>
        </p:nvSpPr>
        <p:spPr bwMode="auto">
          <a:xfrm>
            <a:off x="6336157" y="2048108"/>
            <a:ext cx="38753" cy="21801"/>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 name="Freeform 419">
            <a:extLst>
              <a:ext uri="{FF2B5EF4-FFF2-40B4-BE49-F238E27FC236}">
                <a16:creationId xmlns:a16="http://schemas.microsoft.com/office/drawing/2014/main" xmlns="" id="{06B782E4-5219-459F-8905-9E1C8A2D6BAE}"/>
              </a:ext>
            </a:extLst>
          </p:cNvPr>
          <p:cNvSpPr>
            <a:spLocks/>
          </p:cNvSpPr>
          <p:nvPr/>
        </p:nvSpPr>
        <p:spPr bwMode="auto">
          <a:xfrm>
            <a:off x="6261069" y="2360605"/>
            <a:ext cx="21798" cy="18170"/>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 name="Freeform 420">
            <a:extLst>
              <a:ext uri="{FF2B5EF4-FFF2-40B4-BE49-F238E27FC236}">
                <a16:creationId xmlns:a16="http://schemas.microsoft.com/office/drawing/2014/main" xmlns="" id="{EDB2830F-593C-4713-9D30-88ED2FD3CE19}"/>
              </a:ext>
            </a:extLst>
          </p:cNvPr>
          <p:cNvSpPr>
            <a:spLocks/>
          </p:cNvSpPr>
          <p:nvPr/>
        </p:nvSpPr>
        <p:spPr bwMode="auto">
          <a:xfrm>
            <a:off x="5788752" y="2464771"/>
            <a:ext cx="18166" cy="9690"/>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 name="Freeform 421">
            <a:extLst>
              <a:ext uri="{FF2B5EF4-FFF2-40B4-BE49-F238E27FC236}">
                <a16:creationId xmlns:a16="http://schemas.microsoft.com/office/drawing/2014/main" xmlns="" id="{2A38045B-3B14-4746-B2EA-1DF311D254CE}"/>
              </a:ext>
            </a:extLst>
          </p:cNvPr>
          <p:cNvSpPr>
            <a:spLocks/>
          </p:cNvSpPr>
          <p:nvPr/>
        </p:nvSpPr>
        <p:spPr bwMode="auto">
          <a:xfrm>
            <a:off x="6108474" y="2571358"/>
            <a:ext cx="18166" cy="1695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 name="Freeform 422">
            <a:extLst>
              <a:ext uri="{FF2B5EF4-FFF2-40B4-BE49-F238E27FC236}">
                <a16:creationId xmlns:a16="http://schemas.microsoft.com/office/drawing/2014/main" xmlns="" id="{A11BB48E-A4F5-4261-B19B-FE493E3250F8}"/>
              </a:ext>
            </a:extLst>
          </p:cNvPr>
          <p:cNvSpPr>
            <a:spLocks/>
          </p:cNvSpPr>
          <p:nvPr/>
        </p:nvSpPr>
        <p:spPr bwMode="auto">
          <a:xfrm>
            <a:off x="6097576" y="2599218"/>
            <a:ext cx="7267" cy="3634"/>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 name="Freeform 423">
            <a:extLst>
              <a:ext uri="{FF2B5EF4-FFF2-40B4-BE49-F238E27FC236}">
                <a16:creationId xmlns:a16="http://schemas.microsoft.com/office/drawing/2014/main" xmlns="" id="{D537FF37-6DBF-4CB8-B9C8-7B9889F38A31}"/>
              </a:ext>
            </a:extLst>
          </p:cNvPr>
          <p:cNvSpPr>
            <a:spLocks/>
          </p:cNvSpPr>
          <p:nvPr/>
        </p:nvSpPr>
        <p:spPr bwMode="auto">
          <a:xfrm>
            <a:off x="6047923" y="2656144"/>
            <a:ext cx="10900" cy="3634"/>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 name="Freeform 424">
            <a:extLst>
              <a:ext uri="{FF2B5EF4-FFF2-40B4-BE49-F238E27FC236}">
                <a16:creationId xmlns:a16="http://schemas.microsoft.com/office/drawing/2014/main" xmlns="" id="{9A17AEAB-2EF8-4BC9-9E3B-CE12D48DF538}"/>
              </a:ext>
            </a:extLst>
          </p:cNvPr>
          <p:cNvSpPr>
            <a:spLocks/>
          </p:cNvSpPr>
          <p:nvPr/>
        </p:nvSpPr>
        <p:spPr bwMode="auto">
          <a:xfrm>
            <a:off x="6005533" y="2674312"/>
            <a:ext cx="25433" cy="14535"/>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 name="Freeform 425">
            <a:extLst>
              <a:ext uri="{FF2B5EF4-FFF2-40B4-BE49-F238E27FC236}">
                <a16:creationId xmlns:a16="http://schemas.microsoft.com/office/drawing/2014/main" xmlns="" id="{10CBE147-73E4-4B09-817F-FEF8DB86D37C}"/>
              </a:ext>
            </a:extLst>
          </p:cNvPr>
          <p:cNvSpPr>
            <a:spLocks/>
          </p:cNvSpPr>
          <p:nvPr/>
        </p:nvSpPr>
        <p:spPr bwMode="auto">
          <a:xfrm>
            <a:off x="5977679" y="2688847"/>
            <a:ext cx="20588" cy="13324"/>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 name="Freeform 426">
            <a:extLst>
              <a:ext uri="{FF2B5EF4-FFF2-40B4-BE49-F238E27FC236}">
                <a16:creationId xmlns:a16="http://schemas.microsoft.com/office/drawing/2014/main" xmlns="" id="{E351442E-CFE6-4C53-9B66-E7D948F7EE79}"/>
              </a:ext>
            </a:extLst>
          </p:cNvPr>
          <p:cNvSpPr>
            <a:spLocks/>
          </p:cNvSpPr>
          <p:nvPr/>
        </p:nvSpPr>
        <p:spPr bwMode="auto">
          <a:xfrm>
            <a:off x="5959513" y="2699748"/>
            <a:ext cx="18166" cy="1695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 name="Freeform 427">
            <a:extLst>
              <a:ext uri="{FF2B5EF4-FFF2-40B4-BE49-F238E27FC236}">
                <a16:creationId xmlns:a16="http://schemas.microsoft.com/office/drawing/2014/main" xmlns="" id="{893C9C4E-C921-47DD-9100-C0C9890281C1}"/>
              </a:ext>
            </a:extLst>
          </p:cNvPr>
          <p:cNvSpPr>
            <a:spLocks/>
          </p:cNvSpPr>
          <p:nvPr/>
        </p:nvSpPr>
        <p:spPr bwMode="auto">
          <a:xfrm>
            <a:off x="5955880" y="2723974"/>
            <a:ext cx="3633" cy="363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 name="Freeform 428">
            <a:extLst>
              <a:ext uri="{FF2B5EF4-FFF2-40B4-BE49-F238E27FC236}">
                <a16:creationId xmlns:a16="http://schemas.microsoft.com/office/drawing/2014/main" xmlns="" id="{31BE4EF6-A8ED-413B-8439-ADCCDB3F908E}"/>
              </a:ext>
            </a:extLst>
          </p:cNvPr>
          <p:cNvSpPr>
            <a:spLocks/>
          </p:cNvSpPr>
          <p:nvPr/>
        </p:nvSpPr>
        <p:spPr bwMode="auto">
          <a:xfrm>
            <a:off x="5937715" y="2709438"/>
            <a:ext cx="18166" cy="14535"/>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 name="Freeform 429">
            <a:extLst>
              <a:ext uri="{FF2B5EF4-FFF2-40B4-BE49-F238E27FC236}">
                <a16:creationId xmlns:a16="http://schemas.microsoft.com/office/drawing/2014/main" xmlns="" id="{07719386-C2DC-4510-B07F-1DC7E6D4FA09}"/>
              </a:ext>
            </a:extLst>
          </p:cNvPr>
          <p:cNvSpPr>
            <a:spLocks/>
          </p:cNvSpPr>
          <p:nvPr/>
        </p:nvSpPr>
        <p:spPr bwMode="auto">
          <a:xfrm>
            <a:off x="5806919" y="2841463"/>
            <a:ext cx="7267" cy="10901"/>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grpSp>
        <p:nvGrpSpPr>
          <p:cNvPr id="20" name="Group 19">
            <a:extLst>
              <a:ext uri="{FF2B5EF4-FFF2-40B4-BE49-F238E27FC236}">
                <a16:creationId xmlns:a16="http://schemas.microsoft.com/office/drawing/2014/main" xmlns="" id="{04D13DF6-35B8-4AA9-B62F-9DD5CCE7C790}"/>
              </a:ext>
            </a:extLst>
          </p:cNvPr>
          <p:cNvGrpSpPr/>
          <p:nvPr/>
        </p:nvGrpSpPr>
        <p:grpSpPr>
          <a:xfrm>
            <a:off x="5676124" y="2688847"/>
            <a:ext cx="265223" cy="251936"/>
            <a:chOff x="5961121" y="2686387"/>
            <a:chExt cx="288233" cy="273757"/>
          </a:xfrm>
          <a:solidFill>
            <a:srgbClr val="FF0000"/>
          </a:solidFill>
        </p:grpSpPr>
        <p:sp>
          <p:nvSpPr>
            <p:cNvPr id="21" name="Freeform 430">
              <a:extLst>
                <a:ext uri="{FF2B5EF4-FFF2-40B4-BE49-F238E27FC236}">
                  <a16:creationId xmlns:a16="http://schemas.microsoft.com/office/drawing/2014/main" xmlns="" id="{BB6D65C3-9B7E-4458-AA2D-D26A5CD8995A}"/>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4763" cap="flat">
              <a:solidFill>
                <a:schemeClr val="bg1"/>
              </a:solidFill>
              <a:prstDash val="solid"/>
              <a:round/>
              <a:headEnd/>
              <a:tailEnd/>
            </a:ln>
          </p:spPr>
          <p:txBody>
            <a:bodyPr vert="horz" wrap="square" lIns="137160" tIns="68580" rIns="137160" bIns="68580"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 name="Freeform 431">
              <a:extLst>
                <a:ext uri="{FF2B5EF4-FFF2-40B4-BE49-F238E27FC236}">
                  <a16:creationId xmlns:a16="http://schemas.microsoft.com/office/drawing/2014/main" xmlns="" id="{46617DBC-BE66-4167-BB8A-89F4B7C3B820}"/>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4763" cap="flat">
              <a:solidFill>
                <a:schemeClr val="bg1"/>
              </a:solidFill>
              <a:prstDash val="solid"/>
              <a:round/>
              <a:headEnd/>
              <a:tailEnd/>
            </a:ln>
          </p:spPr>
          <p:txBody>
            <a:bodyPr vert="horz" wrap="square" lIns="137160" tIns="68580" rIns="137160" bIns="68580"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grpSp>
      <p:sp>
        <p:nvSpPr>
          <p:cNvPr id="23" name="Freeform 432">
            <a:extLst>
              <a:ext uri="{FF2B5EF4-FFF2-40B4-BE49-F238E27FC236}">
                <a16:creationId xmlns:a16="http://schemas.microsoft.com/office/drawing/2014/main" xmlns="" id="{4E260AAF-586C-4668-81E0-5BCF3E470C75}"/>
              </a:ext>
            </a:extLst>
          </p:cNvPr>
          <p:cNvSpPr>
            <a:spLocks/>
          </p:cNvSpPr>
          <p:nvPr/>
        </p:nvSpPr>
        <p:spPr bwMode="auto">
          <a:xfrm>
            <a:off x="5742732" y="2920191"/>
            <a:ext cx="7267" cy="9690"/>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 name="Freeform 433">
            <a:extLst>
              <a:ext uri="{FF2B5EF4-FFF2-40B4-BE49-F238E27FC236}">
                <a16:creationId xmlns:a16="http://schemas.microsoft.com/office/drawing/2014/main" xmlns="" id="{6C82C5D1-3AAF-4EC3-B180-0CC7BBAE0A62}"/>
              </a:ext>
            </a:extLst>
          </p:cNvPr>
          <p:cNvSpPr>
            <a:spLocks/>
          </p:cNvSpPr>
          <p:nvPr/>
        </p:nvSpPr>
        <p:spPr bwMode="auto">
          <a:xfrm>
            <a:off x="5700344" y="2920191"/>
            <a:ext cx="46020" cy="35126"/>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 name="Freeform 434">
            <a:extLst>
              <a:ext uri="{FF2B5EF4-FFF2-40B4-BE49-F238E27FC236}">
                <a16:creationId xmlns:a16="http://schemas.microsoft.com/office/drawing/2014/main" xmlns="" id="{CC1EEF6B-9A24-42D3-9942-1FE95AA0A9A5}"/>
              </a:ext>
            </a:extLst>
          </p:cNvPr>
          <p:cNvSpPr>
            <a:spLocks/>
          </p:cNvSpPr>
          <p:nvPr/>
        </p:nvSpPr>
        <p:spPr bwMode="auto">
          <a:xfrm>
            <a:off x="5654325" y="2933515"/>
            <a:ext cx="38753" cy="56928"/>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 name="Freeform 435">
            <a:extLst>
              <a:ext uri="{FF2B5EF4-FFF2-40B4-BE49-F238E27FC236}">
                <a16:creationId xmlns:a16="http://schemas.microsoft.com/office/drawing/2014/main" xmlns="" id="{748C837F-5766-4228-8533-E23380EA10D7}"/>
              </a:ext>
            </a:extLst>
          </p:cNvPr>
          <p:cNvSpPr>
            <a:spLocks/>
          </p:cNvSpPr>
          <p:nvPr/>
        </p:nvSpPr>
        <p:spPr bwMode="auto">
          <a:xfrm>
            <a:off x="5615572" y="3072807"/>
            <a:ext cx="13322" cy="10901"/>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 name="Freeform 436">
            <a:extLst>
              <a:ext uri="{FF2B5EF4-FFF2-40B4-BE49-F238E27FC236}">
                <a16:creationId xmlns:a16="http://schemas.microsoft.com/office/drawing/2014/main" xmlns="" id="{E381431B-11F8-4137-84E3-E2B5CD471E8E}"/>
              </a:ext>
            </a:extLst>
          </p:cNvPr>
          <p:cNvSpPr>
            <a:spLocks/>
          </p:cNvSpPr>
          <p:nvPr/>
        </p:nvSpPr>
        <p:spPr bwMode="auto">
          <a:xfrm>
            <a:off x="5647058" y="3037681"/>
            <a:ext cx="7267" cy="6056"/>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8" name="Freeform 437">
            <a:extLst>
              <a:ext uri="{FF2B5EF4-FFF2-40B4-BE49-F238E27FC236}">
                <a16:creationId xmlns:a16="http://schemas.microsoft.com/office/drawing/2014/main" xmlns="" id="{8AE723D1-1157-4FA6-844F-7EE6988C14CC}"/>
              </a:ext>
            </a:extLst>
          </p:cNvPr>
          <p:cNvSpPr>
            <a:spLocks/>
          </p:cNvSpPr>
          <p:nvPr/>
        </p:nvSpPr>
        <p:spPr bwMode="auto">
          <a:xfrm>
            <a:off x="5551384" y="3111567"/>
            <a:ext cx="7267" cy="3634"/>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9" name="Freeform 438">
            <a:extLst>
              <a:ext uri="{FF2B5EF4-FFF2-40B4-BE49-F238E27FC236}">
                <a16:creationId xmlns:a16="http://schemas.microsoft.com/office/drawing/2014/main" xmlns="" id="{01DC5726-0698-44E6-A5F6-7D077034836D}"/>
              </a:ext>
            </a:extLst>
          </p:cNvPr>
          <p:cNvSpPr>
            <a:spLocks/>
          </p:cNvSpPr>
          <p:nvPr/>
        </p:nvSpPr>
        <p:spPr bwMode="auto">
          <a:xfrm>
            <a:off x="5483565" y="3098241"/>
            <a:ext cx="42388" cy="59351"/>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0" name="Freeform 439">
            <a:extLst>
              <a:ext uri="{FF2B5EF4-FFF2-40B4-BE49-F238E27FC236}">
                <a16:creationId xmlns:a16="http://schemas.microsoft.com/office/drawing/2014/main" xmlns="" id="{7F2C25DC-6ABB-450B-ACF1-261830267F4D}"/>
              </a:ext>
            </a:extLst>
          </p:cNvPr>
          <p:cNvSpPr>
            <a:spLocks/>
          </p:cNvSpPr>
          <p:nvPr/>
        </p:nvSpPr>
        <p:spPr bwMode="auto">
          <a:xfrm>
            <a:off x="5274050" y="3197562"/>
            <a:ext cx="49654" cy="35126"/>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1" name="Freeform 440">
            <a:extLst>
              <a:ext uri="{FF2B5EF4-FFF2-40B4-BE49-F238E27FC236}">
                <a16:creationId xmlns:a16="http://schemas.microsoft.com/office/drawing/2014/main" xmlns="" id="{7A3B28DE-94C5-483C-B814-CF1E9D1F11E8}"/>
              </a:ext>
            </a:extLst>
          </p:cNvPr>
          <p:cNvSpPr>
            <a:spLocks/>
          </p:cNvSpPr>
          <p:nvPr/>
        </p:nvSpPr>
        <p:spPr bwMode="auto">
          <a:xfrm>
            <a:off x="5476297" y="3221787"/>
            <a:ext cx="71453" cy="100532"/>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2" name="Freeform 441">
            <a:extLst>
              <a:ext uri="{FF2B5EF4-FFF2-40B4-BE49-F238E27FC236}">
                <a16:creationId xmlns:a16="http://schemas.microsoft.com/office/drawing/2014/main" xmlns="" id="{C7C29BBD-7D20-45E5-B81C-E71EC411B372}"/>
              </a:ext>
            </a:extLst>
          </p:cNvPr>
          <p:cNvSpPr>
            <a:spLocks/>
          </p:cNvSpPr>
          <p:nvPr/>
        </p:nvSpPr>
        <p:spPr bwMode="auto">
          <a:xfrm>
            <a:off x="5536850" y="3307783"/>
            <a:ext cx="21798" cy="27860"/>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3" name="Freeform 443">
            <a:extLst>
              <a:ext uri="{FF2B5EF4-FFF2-40B4-BE49-F238E27FC236}">
                <a16:creationId xmlns:a16="http://schemas.microsoft.com/office/drawing/2014/main" xmlns="" id="{3B6F2AD4-8A21-4A88-8D6B-85B721EB38B3}"/>
              </a:ext>
            </a:extLst>
          </p:cNvPr>
          <p:cNvSpPr>
            <a:spLocks/>
          </p:cNvSpPr>
          <p:nvPr/>
        </p:nvSpPr>
        <p:spPr bwMode="auto">
          <a:xfrm>
            <a:off x="5487196" y="3311418"/>
            <a:ext cx="21798" cy="27860"/>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4" name="Freeform 444">
            <a:extLst>
              <a:ext uri="{FF2B5EF4-FFF2-40B4-BE49-F238E27FC236}">
                <a16:creationId xmlns:a16="http://schemas.microsoft.com/office/drawing/2014/main" xmlns="" id="{4382104B-DD8E-4F75-AEE8-38501319E85B}"/>
              </a:ext>
            </a:extLst>
          </p:cNvPr>
          <p:cNvSpPr>
            <a:spLocks/>
          </p:cNvSpPr>
          <p:nvPr/>
        </p:nvSpPr>
        <p:spPr bwMode="auto">
          <a:xfrm>
            <a:off x="5512629" y="3339277"/>
            <a:ext cx="31488" cy="36337"/>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5" name="Freeform 445">
            <a:extLst>
              <a:ext uri="{FF2B5EF4-FFF2-40B4-BE49-F238E27FC236}">
                <a16:creationId xmlns:a16="http://schemas.microsoft.com/office/drawing/2014/main" xmlns="" id="{89C07E2D-E28D-4A10-A5D5-A66F8AD0E603}"/>
              </a:ext>
            </a:extLst>
          </p:cNvPr>
          <p:cNvSpPr>
            <a:spLocks/>
          </p:cNvSpPr>
          <p:nvPr/>
        </p:nvSpPr>
        <p:spPr bwMode="auto">
          <a:xfrm>
            <a:off x="5519896" y="3361078"/>
            <a:ext cx="24222" cy="38759"/>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6" name="Freeform 446">
            <a:extLst>
              <a:ext uri="{FF2B5EF4-FFF2-40B4-BE49-F238E27FC236}">
                <a16:creationId xmlns:a16="http://schemas.microsoft.com/office/drawing/2014/main" xmlns="" id="{EABAA11F-FD4B-4D0A-B3ED-0A73CB349CAE}"/>
              </a:ext>
            </a:extLst>
          </p:cNvPr>
          <p:cNvSpPr>
            <a:spLocks/>
          </p:cNvSpPr>
          <p:nvPr/>
        </p:nvSpPr>
        <p:spPr bwMode="auto">
          <a:xfrm>
            <a:off x="5540484" y="3357444"/>
            <a:ext cx="14533" cy="27860"/>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7" name="Freeform 447">
            <a:extLst>
              <a:ext uri="{FF2B5EF4-FFF2-40B4-BE49-F238E27FC236}">
                <a16:creationId xmlns:a16="http://schemas.microsoft.com/office/drawing/2014/main" xmlns="" id="{D720FD1C-A276-48D9-83CA-EF05D8D4EEA9}"/>
              </a:ext>
            </a:extLst>
          </p:cNvPr>
          <p:cNvSpPr>
            <a:spLocks/>
          </p:cNvSpPr>
          <p:nvPr/>
        </p:nvSpPr>
        <p:spPr bwMode="auto">
          <a:xfrm>
            <a:off x="5547749" y="3375614"/>
            <a:ext cx="21798" cy="13324"/>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8" name="Freeform 450">
            <a:extLst>
              <a:ext uri="{FF2B5EF4-FFF2-40B4-BE49-F238E27FC236}">
                <a16:creationId xmlns:a16="http://schemas.microsoft.com/office/drawing/2014/main" xmlns="" id="{BB181067-A258-4465-87CA-B34A85AF31AA}"/>
              </a:ext>
            </a:extLst>
          </p:cNvPr>
          <p:cNvSpPr>
            <a:spLocks/>
          </p:cNvSpPr>
          <p:nvPr/>
        </p:nvSpPr>
        <p:spPr bwMode="auto">
          <a:xfrm>
            <a:off x="5430277" y="3364712"/>
            <a:ext cx="42388" cy="42393"/>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39" name="Freeform 451">
            <a:extLst>
              <a:ext uri="{FF2B5EF4-FFF2-40B4-BE49-F238E27FC236}">
                <a16:creationId xmlns:a16="http://schemas.microsoft.com/office/drawing/2014/main" xmlns="" id="{A3F98B14-B02C-4E1D-8998-E8EC8EF83FB8}"/>
              </a:ext>
            </a:extLst>
          </p:cNvPr>
          <p:cNvSpPr>
            <a:spLocks/>
          </p:cNvSpPr>
          <p:nvPr/>
        </p:nvSpPr>
        <p:spPr bwMode="auto">
          <a:xfrm>
            <a:off x="5555017" y="3311420"/>
            <a:ext cx="7267" cy="3634"/>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0" name="Freeform 452">
            <a:extLst>
              <a:ext uri="{FF2B5EF4-FFF2-40B4-BE49-F238E27FC236}">
                <a16:creationId xmlns:a16="http://schemas.microsoft.com/office/drawing/2014/main" xmlns="" id="{15BC6713-FA54-40FF-952C-800DEE142ADB}"/>
              </a:ext>
            </a:extLst>
          </p:cNvPr>
          <p:cNvSpPr>
            <a:spLocks/>
          </p:cNvSpPr>
          <p:nvPr/>
        </p:nvSpPr>
        <p:spPr bwMode="auto">
          <a:xfrm>
            <a:off x="5040313" y="3456766"/>
            <a:ext cx="198616" cy="20711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1" name="Freeform 453">
            <a:extLst>
              <a:ext uri="{FF2B5EF4-FFF2-40B4-BE49-F238E27FC236}">
                <a16:creationId xmlns:a16="http://schemas.microsoft.com/office/drawing/2014/main" xmlns="" id="{3C4B1BDB-B07D-4AF7-87DC-E9CB3CF3BE5D}"/>
              </a:ext>
            </a:extLst>
          </p:cNvPr>
          <p:cNvSpPr>
            <a:spLocks/>
          </p:cNvSpPr>
          <p:nvPr/>
        </p:nvSpPr>
        <p:spPr bwMode="auto">
          <a:xfrm>
            <a:off x="5075433" y="3531862"/>
            <a:ext cx="18166" cy="18170"/>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2" name="Freeform 454">
            <a:extLst>
              <a:ext uri="{FF2B5EF4-FFF2-40B4-BE49-F238E27FC236}">
                <a16:creationId xmlns:a16="http://schemas.microsoft.com/office/drawing/2014/main" xmlns="" id="{C3460018-D8F2-49B2-A3CC-089724352A65}"/>
              </a:ext>
            </a:extLst>
          </p:cNvPr>
          <p:cNvSpPr>
            <a:spLocks/>
          </p:cNvSpPr>
          <p:nvPr/>
        </p:nvSpPr>
        <p:spPr bwMode="auto">
          <a:xfrm>
            <a:off x="5100866" y="3574255"/>
            <a:ext cx="16955" cy="18170"/>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3" name="Freeform 455">
            <a:extLst>
              <a:ext uri="{FF2B5EF4-FFF2-40B4-BE49-F238E27FC236}">
                <a16:creationId xmlns:a16="http://schemas.microsoft.com/office/drawing/2014/main" xmlns="" id="{11542BFD-3338-47A9-BB30-F84EE31A5AEA}"/>
              </a:ext>
            </a:extLst>
          </p:cNvPr>
          <p:cNvSpPr>
            <a:spLocks/>
          </p:cNvSpPr>
          <p:nvPr/>
        </p:nvSpPr>
        <p:spPr bwMode="auto">
          <a:xfrm>
            <a:off x="5220761" y="3585154"/>
            <a:ext cx="25433" cy="2543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4" name="Freeform 456">
            <a:extLst>
              <a:ext uri="{FF2B5EF4-FFF2-40B4-BE49-F238E27FC236}">
                <a16:creationId xmlns:a16="http://schemas.microsoft.com/office/drawing/2014/main" xmlns="" id="{7F656D12-9009-4067-BA6F-35120612BEF3}"/>
              </a:ext>
            </a:extLst>
          </p:cNvPr>
          <p:cNvSpPr>
            <a:spLocks/>
          </p:cNvSpPr>
          <p:nvPr/>
        </p:nvSpPr>
        <p:spPr bwMode="auto">
          <a:xfrm>
            <a:off x="5260729" y="3603326"/>
            <a:ext cx="13322" cy="13324"/>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5" name="Freeform 457">
            <a:extLst>
              <a:ext uri="{FF2B5EF4-FFF2-40B4-BE49-F238E27FC236}">
                <a16:creationId xmlns:a16="http://schemas.microsoft.com/office/drawing/2014/main" xmlns="" id="{374125BC-6637-497E-9ADA-DED65B4AC24A}"/>
              </a:ext>
            </a:extLst>
          </p:cNvPr>
          <p:cNvSpPr>
            <a:spLocks/>
          </p:cNvSpPr>
          <p:nvPr/>
        </p:nvSpPr>
        <p:spPr bwMode="auto">
          <a:xfrm>
            <a:off x="5224395" y="3663886"/>
            <a:ext cx="163495" cy="53294"/>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6" name="Freeform 458">
            <a:extLst>
              <a:ext uri="{FF2B5EF4-FFF2-40B4-BE49-F238E27FC236}">
                <a16:creationId xmlns:a16="http://schemas.microsoft.com/office/drawing/2014/main" xmlns="" id="{C78CEBBE-0177-45BC-8632-E04360CB6CFC}"/>
              </a:ext>
            </a:extLst>
          </p:cNvPr>
          <p:cNvSpPr>
            <a:spLocks/>
          </p:cNvSpPr>
          <p:nvPr/>
        </p:nvSpPr>
        <p:spPr bwMode="auto">
          <a:xfrm>
            <a:off x="5345501" y="3677209"/>
            <a:ext cx="27854" cy="10901"/>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7" name="Freeform 459">
            <a:extLst>
              <a:ext uri="{FF2B5EF4-FFF2-40B4-BE49-F238E27FC236}">
                <a16:creationId xmlns:a16="http://schemas.microsoft.com/office/drawing/2014/main" xmlns="" id="{B41EF5C0-C39A-43B2-88C1-7E9F3DEAEDF2}"/>
              </a:ext>
            </a:extLst>
          </p:cNvPr>
          <p:cNvSpPr>
            <a:spLocks/>
          </p:cNvSpPr>
          <p:nvPr/>
        </p:nvSpPr>
        <p:spPr bwMode="auto">
          <a:xfrm>
            <a:off x="5384255" y="3702644"/>
            <a:ext cx="21798" cy="14535"/>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8" name="Freeform 460">
            <a:extLst>
              <a:ext uri="{FF2B5EF4-FFF2-40B4-BE49-F238E27FC236}">
                <a16:creationId xmlns:a16="http://schemas.microsoft.com/office/drawing/2014/main" xmlns="" id="{1753D2C6-4C84-4C59-955E-90FDEBB89D26}"/>
              </a:ext>
            </a:extLst>
          </p:cNvPr>
          <p:cNvSpPr>
            <a:spLocks/>
          </p:cNvSpPr>
          <p:nvPr/>
        </p:nvSpPr>
        <p:spPr bwMode="auto">
          <a:xfrm>
            <a:off x="5406055" y="3706279"/>
            <a:ext cx="16955" cy="10901"/>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49" name="Freeform 461">
            <a:extLst>
              <a:ext uri="{FF2B5EF4-FFF2-40B4-BE49-F238E27FC236}">
                <a16:creationId xmlns:a16="http://schemas.microsoft.com/office/drawing/2014/main" xmlns="" id="{8BA91AF4-7045-4A58-BC9D-56B08F3222CF}"/>
              </a:ext>
            </a:extLst>
          </p:cNvPr>
          <p:cNvSpPr>
            <a:spLocks/>
          </p:cNvSpPr>
          <p:nvPr/>
        </p:nvSpPr>
        <p:spPr bwMode="auto">
          <a:xfrm>
            <a:off x="5419375" y="3706277"/>
            <a:ext cx="25433" cy="14535"/>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0" name="Freeform 462">
            <a:extLst>
              <a:ext uri="{FF2B5EF4-FFF2-40B4-BE49-F238E27FC236}">
                <a16:creationId xmlns:a16="http://schemas.microsoft.com/office/drawing/2014/main" xmlns="" id="{9F30475C-D22D-48ED-A99B-E7F826E9EA0E}"/>
              </a:ext>
            </a:extLst>
          </p:cNvPr>
          <p:cNvSpPr>
            <a:spLocks/>
          </p:cNvSpPr>
          <p:nvPr/>
        </p:nvSpPr>
        <p:spPr bwMode="auto">
          <a:xfrm>
            <a:off x="5437542" y="3702643"/>
            <a:ext cx="29066" cy="18170"/>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1" name="Freeform 463">
            <a:extLst>
              <a:ext uri="{FF2B5EF4-FFF2-40B4-BE49-F238E27FC236}">
                <a16:creationId xmlns:a16="http://schemas.microsoft.com/office/drawing/2014/main" xmlns="" id="{DE13327A-EDE0-43AB-B5C8-5228D1AF3FFD}"/>
              </a:ext>
            </a:extLst>
          </p:cNvPr>
          <p:cNvSpPr>
            <a:spLocks/>
          </p:cNvSpPr>
          <p:nvPr/>
        </p:nvSpPr>
        <p:spPr bwMode="auto">
          <a:xfrm>
            <a:off x="5476299" y="3706277"/>
            <a:ext cx="43598" cy="14535"/>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2" name="Freeform 464">
            <a:extLst>
              <a:ext uri="{FF2B5EF4-FFF2-40B4-BE49-F238E27FC236}">
                <a16:creationId xmlns:a16="http://schemas.microsoft.com/office/drawing/2014/main" xmlns="" id="{D1C9D62B-6217-4734-AE4B-87423C6A76C9}"/>
              </a:ext>
            </a:extLst>
          </p:cNvPr>
          <p:cNvSpPr>
            <a:spLocks/>
          </p:cNvSpPr>
          <p:nvPr/>
        </p:nvSpPr>
        <p:spPr bwMode="auto">
          <a:xfrm>
            <a:off x="5462976" y="3726867"/>
            <a:ext cx="38753" cy="21801"/>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3" name="Freeform 465">
            <a:extLst>
              <a:ext uri="{FF2B5EF4-FFF2-40B4-BE49-F238E27FC236}">
                <a16:creationId xmlns:a16="http://schemas.microsoft.com/office/drawing/2014/main" xmlns="" id="{B288B541-CDA5-4916-A258-673CF98F7C21}"/>
              </a:ext>
            </a:extLst>
          </p:cNvPr>
          <p:cNvSpPr>
            <a:spLocks/>
          </p:cNvSpPr>
          <p:nvPr/>
        </p:nvSpPr>
        <p:spPr bwMode="auto">
          <a:xfrm>
            <a:off x="5586503" y="3613013"/>
            <a:ext cx="21798" cy="14535"/>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4" name="Freeform 466">
            <a:extLst>
              <a:ext uri="{FF2B5EF4-FFF2-40B4-BE49-F238E27FC236}">
                <a16:creationId xmlns:a16="http://schemas.microsoft.com/office/drawing/2014/main" xmlns="" id="{45039503-F92E-4C09-B1E0-D2735B8E2320}"/>
              </a:ext>
            </a:extLst>
          </p:cNvPr>
          <p:cNvSpPr>
            <a:spLocks/>
          </p:cNvSpPr>
          <p:nvPr/>
        </p:nvSpPr>
        <p:spPr bwMode="auto">
          <a:xfrm>
            <a:off x="5622836" y="3610591"/>
            <a:ext cx="53288" cy="1695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5" name="Freeform 467">
            <a:extLst>
              <a:ext uri="{FF2B5EF4-FFF2-40B4-BE49-F238E27FC236}">
                <a16:creationId xmlns:a16="http://schemas.microsoft.com/office/drawing/2014/main" xmlns="" id="{BDFF2C53-E3EE-4295-B241-48F226E4696E}"/>
              </a:ext>
            </a:extLst>
          </p:cNvPr>
          <p:cNvSpPr>
            <a:spLocks/>
          </p:cNvSpPr>
          <p:nvPr/>
        </p:nvSpPr>
        <p:spPr bwMode="auto">
          <a:xfrm>
            <a:off x="5459342" y="3528228"/>
            <a:ext cx="113840" cy="128390"/>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6" name="Freeform 468">
            <a:extLst>
              <a:ext uri="{FF2B5EF4-FFF2-40B4-BE49-F238E27FC236}">
                <a16:creationId xmlns:a16="http://schemas.microsoft.com/office/drawing/2014/main" xmlns="" id="{54213A87-F30A-43F8-B4A3-C212658A4261}"/>
              </a:ext>
            </a:extLst>
          </p:cNvPr>
          <p:cNvSpPr>
            <a:spLocks/>
          </p:cNvSpPr>
          <p:nvPr/>
        </p:nvSpPr>
        <p:spPr bwMode="auto">
          <a:xfrm>
            <a:off x="5611936" y="3520961"/>
            <a:ext cx="27854" cy="53294"/>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7" name="Freeform 469">
            <a:extLst>
              <a:ext uri="{FF2B5EF4-FFF2-40B4-BE49-F238E27FC236}">
                <a16:creationId xmlns:a16="http://schemas.microsoft.com/office/drawing/2014/main" xmlns="" id="{2D0B3A9F-34F5-419C-9494-C3AE9A60DC77}"/>
              </a:ext>
            </a:extLst>
          </p:cNvPr>
          <p:cNvSpPr>
            <a:spLocks/>
          </p:cNvSpPr>
          <p:nvPr/>
        </p:nvSpPr>
        <p:spPr bwMode="auto">
          <a:xfrm>
            <a:off x="5626470" y="3513692"/>
            <a:ext cx="9689" cy="7268"/>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8" name="Freeform 470">
            <a:extLst>
              <a:ext uri="{FF2B5EF4-FFF2-40B4-BE49-F238E27FC236}">
                <a16:creationId xmlns:a16="http://schemas.microsoft.com/office/drawing/2014/main" xmlns="" id="{3578016C-983A-473D-8B20-DFAF4083DF94}"/>
              </a:ext>
            </a:extLst>
          </p:cNvPr>
          <p:cNvSpPr>
            <a:spLocks/>
          </p:cNvSpPr>
          <p:nvPr/>
        </p:nvSpPr>
        <p:spPr bwMode="auto">
          <a:xfrm>
            <a:off x="5665225" y="3559719"/>
            <a:ext cx="16955" cy="7268"/>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59" name="Freeform 471">
            <a:extLst>
              <a:ext uri="{FF2B5EF4-FFF2-40B4-BE49-F238E27FC236}">
                <a16:creationId xmlns:a16="http://schemas.microsoft.com/office/drawing/2014/main" xmlns="" id="{AE0A51DB-80B6-4321-AE37-30CC3E83E6A5}"/>
              </a:ext>
            </a:extLst>
          </p:cNvPr>
          <p:cNvSpPr>
            <a:spLocks/>
          </p:cNvSpPr>
          <p:nvPr/>
        </p:nvSpPr>
        <p:spPr bwMode="auto">
          <a:xfrm>
            <a:off x="5668859" y="3563352"/>
            <a:ext cx="66609" cy="39971"/>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0" name="Freeform 472">
            <a:extLst>
              <a:ext uri="{FF2B5EF4-FFF2-40B4-BE49-F238E27FC236}">
                <a16:creationId xmlns:a16="http://schemas.microsoft.com/office/drawing/2014/main" xmlns="" id="{AC7C6C70-977C-41EB-85A5-941568988C7F}"/>
              </a:ext>
            </a:extLst>
          </p:cNvPr>
          <p:cNvSpPr>
            <a:spLocks/>
          </p:cNvSpPr>
          <p:nvPr/>
        </p:nvSpPr>
        <p:spPr bwMode="auto">
          <a:xfrm>
            <a:off x="5984946" y="3631181"/>
            <a:ext cx="73875" cy="42393"/>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1" name="Freeform 473">
            <a:extLst>
              <a:ext uri="{FF2B5EF4-FFF2-40B4-BE49-F238E27FC236}">
                <a16:creationId xmlns:a16="http://schemas.microsoft.com/office/drawing/2014/main" xmlns="" id="{0A008838-807E-4582-AE11-7CD18D0BDD65}"/>
              </a:ext>
            </a:extLst>
          </p:cNvPr>
          <p:cNvSpPr>
            <a:spLocks/>
          </p:cNvSpPr>
          <p:nvPr/>
        </p:nvSpPr>
        <p:spPr bwMode="auto">
          <a:xfrm>
            <a:off x="6091520" y="3652983"/>
            <a:ext cx="31488" cy="38759"/>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2" name="Freeform 474">
            <a:extLst>
              <a:ext uri="{FF2B5EF4-FFF2-40B4-BE49-F238E27FC236}">
                <a16:creationId xmlns:a16="http://schemas.microsoft.com/office/drawing/2014/main" xmlns="" id="{7DEA39EE-4C6C-4C07-A676-3F8720798D4E}"/>
              </a:ext>
            </a:extLst>
          </p:cNvPr>
          <p:cNvSpPr>
            <a:spLocks/>
          </p:cNvSpPr>
          <p:nvPr/>
        </p:nvSpPr>
        <p:spPr bwMode="auto">
          <a:xfrm>
            <a:off x="6183560" y="3724446"/>
            <a:ext cx="20588" cy="20591"/>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3" name="Freeform 475">
            <a:extLst>
              <a:ext uri="{FF2B5EF4-FFF2-40B4-BE49-F238E27FC236}">
                <a16:creationId xmlns:a16="http://schemas.microsoft.com/office/drawing/2014/main" xmlns="" id="{C14A04CB-17CB-421C-99B5-E9A0D6094107}"/>
              </a:ext>
            </a:extLst>
          </p:cNvPr>
          <p:cNvSpPr>
            <a:spLocks/>
          </p:cNvSpPr>
          <p:nvPr/>
        </p:nvSpPr>
        <p:spPr bwMode="auto">
          <a:xfrm>
            <a:off x="6161761" y="3691742"/>
            <a:ext cx="32699" cy="21801"/>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4" name="Freeform 476">
            <a:extLst>
              <a:ext uri="{FF2B5EF4-FFF2-40B4-BE49-F238E27FC236}">
                <a16:creationId xmlns:a16="http://schemas.microsoft.com/office/drawing/2014/main" xmlns="" id="{369AB546-9007-4167-85E1-ACE2C381FEED}"/>
              </a:ext>
            </a:extLst>
          </p:cNvPr>
          <p:cNvSpPr>
            <a:spLocks/>
          </p:cNvSpPr>
          <p:nvPr/>
        </p:nvSpPr>
        <p:spPr bwMode="auto">
          <a:xfrm>
            <a:off x="6130275" y="3677207"/>
            <a:ext cx="14533" cy="18170"/>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5" name="Freeform 477">
            <a:extLst>
              <a:ext uri="{FF2B5EF4-FFF2-40B4-BE49-F238E27FC236}">
                <a16:creationId xmlns:a16="http://schemas.microsoft.com/office/drawing/2014/main" xmlns="" id="{37A88D75-21A0-4124-BE73-3C56BC9BA235}"/>
              </a:ext>
            </a:extLst>
          </p:cNvPr>
          <p:cNvSpPr>
            <a:spLocks/>
          </p:cNvSpPr>
          <p:nvPr/>
        </p:nvSpPr>
        <p:spPr bwMode="auto">
          <a:xfrm>
            <a:off x="6261069" y="3926720"/>
            <a:ext cx="56919" cy="42393"/>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6" name="Freeform 482">
            <a:extLst>
              <a:ext uri="{FF2B5EF4-FFF2-40B4-BE49-F238E27FC236}">
                <a16:creationId xmlns:a16="http://schemas.microsoft.com/office/drawing/2014/main" xmlns="" id="{882E3A86-F717-45AD-89FD-14973D767810}"/>
              </a:ext>
            </a:extLst>
          </p:cNvPr>
          <p:cNvSpPr>
            <a:spLocks/>
          </p:cNvSpPr>
          <p:nvPr/>
        </p:nvSpPr>
        <p:spPr bwMode="auto">
          <a:xfrm>
            <a:off x="5917126" y="4325216"/>
            <a:ext cx="67820" cy="6419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7" name="Freeform 483">
            <a:extLst>
              <a:ext uri="{FF2B5EF4-FFF2-40B4-BE49-F238E27FC236}">
                <a16:creationId xmlns:a16="http://schemas.microsoft.com/office/drawing/2014/main" xmlns="" id="{DB370300-8C69-4A53-8D63-AED67EC650D1}"/>
              </a:ext>
            </a:extLst>
          </p:cNvPr>
          <p:cNvSpPr>
            <a:spLocks/>
          </p:cNvSpPr>
          <p:nvPr/>
        </p:nvSpPr>
        <p:spPr bwMode="auto">
          <a:xfrm>
            <a:off x="5970414" y="4307046"/>
            <a:ext cx="10900" cy="18170"/>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8" name="Freeform 484">
            <a:extLst>
              <a:ext uri="{FF2B5EF4-FFF2-40B4-BE49-F238E27FC236}">
                <a16:creationId xmlns:a16="http://schemas.microsoft.com/office/drawing/2014/main" xmlns="" id="{12138635-CE55-4A1F-8390-4356EC951CEF}"/>
              </a:ext>
            </a:extLst>
          </p:cNvPr>
          <p:cNvSpPr>
            <a:spLocks/>
          </p:cNvSpPr>
          <p:nvPr/>
        </p:nvSpPr>
        <p:spPr bwMode="auto">
          <a:xfrm>
            <a:off x="5898961" y="4307046"/>
            <a:ext cx="7267" cy="7268"/>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69" name="Freeform 486">
            <a:extLst>
              <a:ext uri="{FF2B5EF4-FFF2-40B4-BE49-F238E27FC236}">
                <a16:creationId xmlns:a16="http://schemas.microsoft.com/office/drawing/2014/main" xmlns="" id="{1D0C65EF-A2A6-4BD6-9EFA-EFC076B4021C}"/>
              </a:ext>
            </a:extLst>
          </p:cNvPr>
          <p:cNvSpPr>
            <a:spLocks/>
          </p:cNvSpPr>
          <p:nvPr/>
        </p:nvSpPr>
        <p:spPr bwMode="auto">
          <a:xfrm>
            <a:off x="4138068" y="3770472"/>
            <a:ext cx="128374" cy="248301"/>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0" name="Freeform 489">
            <a:extLst>
              <a:ext uri="{FF2B5EF4-FFF2-40B4-BE49-F238E27FC236}">
                <a16:creationId xmlns:a16="http://schemas.microsoft.com/office/drawing/2014/main" xmlns="" id="{F99DB91B-5FEF-40B1-AA67-2CD0EE3F74C4}"/>
              </a:ext>
            </a:extLst>
          </p:cNvPr>
          <p:cNvSpPr>
            <a:spLocks/>
          </p:cNvSpPr>
          <p:nvPr/>
        </p:nvSpPr>
        <p:spPr bwMode="auto">
          <a:xfrm>
            <a:off x="4624916" y="1930619"/>
            <a:ext cx="31488" cy="18170"/>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1" name="Freeform 490">
            <a:extLst>
              <a:ext uri="{FF2B5EF4-FFF2-40B4-BE49-F238E27FC236}">
                <a16:creationId xmlns:a16="http://schemas.microsoft.com/office/drawing/2014/main" xmlns="" id="{348EB163-2878-44EA-B474-50F2638562C9}"/>
              </a:ext>
            </a:extLst>
          </p:cNvPr>
          <p:cNvSpPr>
            <a:spLocks/>
          </p:cNvSpPr>
          <p:nvPr/>
        </p:nvSpPr>
        <p:spPr bwMode="auto">
          <a:xfrm>
            <a:off x="5334602" y="1895494"/>
            <a:ext cx="35121" cy="1695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2" name="Freeform 492">
            <a:extLst>
              <a:ext uri="{FF2B5EF4-FFF2-40B4-BE49-F238E27FC236}">
                <a16:creationId xmlns:a16="http://schemas.microsoft.com/office/drawing/2014/main" xmlns="" id="{C052664D-B612-4D53-95E5-808C57E32068}"/>
              </a:ext>
            </a:extLst>
          </p:cNvPr>
          <p:cNvSpPr>
            <a:spLocks/>
          </p:cNvSpPr>
          <p:nvPr/>
        </p:nvSpPr>
        <p:spPr bwMode="auto">
          <a:xfrm>
            <a:off x="4777510" y="1945155"/>
            <a:ext cx="20588" cy="14535"/>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3" name="Freeform 493">
            <a:extLst>
              <a:ext uri="{FF2B5EF4-FFF2-40B4-BE49-F238E27FC236}">
                <a16:creationId xmlns:a16="http://schemas.microsoft.com/office/drawing/2014/main" xmlns="" id="{A2A48416-36E2-49A1-AC84-170E9095D6F4}"/>
              </a:ext>
            </a:extLst>
          </p:cNvPr>
          <p:cNvSpPr>
            <a:spLocks/>
          </p:cNvSpPr>
          <p:nvPr/>
        </p:nvSpPr>
        <p:spPr bwMode="auto">
          <a:xfrm>
            <a:off x="3542220" y="2738507"/>
            <a:ext cx="20588" cy="38759"/>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4" name="Freeform 494">
            <a:extLst>
              <a:ext uri="{FF2B5EF4-FFF2-40B4-BE49-F238E27FC236}">
                <a16:creationId xmlns:a16="http://schemas.microsoft.com/office/drawing/2014/main" xmlns="" id="{7819707F-511A-47D5-91A2-44D68B0E6EA8}"/>
              </a:ext>
            </a:extLst>
          </p:cNvPr>
          <p:cNvSpPr>
            <a:spLocks/>
          </p:cNvSpPr>
          <p:nvPr/>
        </p:nvSpPr>
        <p:spPr bwMode="auto">
          <a:xfrm>
            <a:off x="3534954" y="2773636"/>
            <a:ext cx="31488" cy="53294"/>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5" name="Freeform 496">
            <a:extLst>
              <a:ext uri="{FF2B5EF4-FFF2-40B4-BE49-F238E27FC236}">
                <a16:creationId xmlns:a16="http://schemas.microsoft.com/office/drawing/2014/main" xmlns="" id="{6210C1B3-99CA-49CC-B1A2-E7B5B19A0D98}"/>
              </a:ext>
            </a:extLst>
          </p:cNvPr>
          <p:cNvSpPr>
            <a:spLocks/>
          </p:cNvSpPr>
          <p:nvPr/>
        </p:nvSpPr>
        <p:spPr bwMode="auto">
          <a:xfrm>
            <a:off x="3946717" y="2887488"/>
            <a:ext cx="46020" cy="2543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6" name="Freeform 497">
            <a:extLst>
              <a:ext uri="{FF2B5EF4-FFF2-40B4-BE49-F238E27FC236}">
                <a16:creationId xmlns:a16="http://schemas.microsoft.com/office/drawing/2014/main" xmlns="" id="{1F0B7895-7E8F-438B-9CC4-63FB465CFF68}"/>
              </a:ext>
            </a:extLst>
          </p:cNvPr>
          <p:cNvSpPr>
            <a:spLocks/>
          </p:cNvSpPr>
          <p:nvPr/>
        </p:nvSpPr>
        <p:spPr bwMode="auto">
          <a:xfrm>
            <a:off x="3794124" y="2891122"/>
            <a:ext cx="53288" cy="14535"/>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7" name="Freeform 498">
            <a:extLst>
              <a:ext uri="{FF2B5EF4-FFF2-40B4-BE49-F238E27FC236}">
                <a16:creationId xmlns:a16="http://schemas.microsoft.com/office/drawing/2014/main" xmlns="" id="{FC69F3E9-EB9C-4DAA-AEC9-0742BEC27C66}"/>
              </a:ext>
            </a:extLst>
          </p:cNvPr>
          <p:cNvSpPr>
            <a:spLocks/>
          </p:cNvSpPr>
          <p:nvPr/>
        </p:nvSpPr>
        <p:spPr bwMode="auto">
          <a:xfrm>
            <a:off x="3768691" y="2367873"/>
            <a:ext cx="25433" cy="2543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8" name="Freeform 499">
            <a:extLst>
              <a:ext uri="{FF2B5EF4-FFF2-40B4-BE49-F238E27FC236}">
                <a16:creationId xmlns:a16="http://schemas.microsoft.com/office/drawing/2014/main" xmlns="" id="{8E816E9D-FB52-4D66-9DF7-C2D8124A0AE1}"/>
              </a:ext>
            </a:extLst>
          </p:cNvPr>
          <p:cNvSpPr>
            <a:spLocks/>
          </p:cNvSpPr>
          <p:nvPr/>
        </p:nvSpPr>
        <p:spPr bwMode="auto">
          <a:xfrm>
            <a:off x="3772325" y="2358183"/>
            <a:ext cx="18166" cy="9690"/>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79" name="Freeform 500">
            <a:extLst>
              <a:ext uri="{FF2B5EF4-FFF2-40B4-BE49-F238E27FC236}">
                <a16:creationId xmlns:a16="http://schemas.microsoft.com/office/drawing/2014/main" xmlns="" id="{4064F0A8-F5B1-4DE0-BA1E-2166A3CF9D8E}"/>
              </a:ext>
            </a:extLst>
          </p:cNvPr>
          <p:cNvSpPr>
            <a:spLocks/>
          </p:cNvSpPr>
          <p:nvPr/>
        </p:nvSpPr>
        <p:spPr bwMode="auto">
          <a:xfrm>
            <a:off x="3698449" y="2382406"/>
            <a:ext cx="20588" cy="35126"/>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0" name="Freeform 501">
            <a:extLst>
              <a:ext uri="{FF2B5EF4-FFF2-40B4-BE49-F238E27FC236}">
                <a16:creationId xmlns:a16="http://schemas.microsoft.com/office/drawing/2014/main" xmlns="" id="{6F44D70F-1617-4567-92E5-858F6FEC3363}"/>
              </a:ext>
            </a:extLst>
          </p:cNvPr>
          <p:cNvSpPr>
            <a:spLocks/>
          </p:cNvSpPr>
          <p:nvPr/>
        </p:nvSpPr>
        <p:spPr bwMode="auto">
          <a:xfrm>
            <a:off x="3729938" y="2321846"/>
            <a:ext cx="14533" cy="14535"/>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1" name="Freeform 502">
            <a:extLst>
              <a:ext uri="{FF2B5EF4-FFF2-40B4-BE49-F238E27FC236}">
                <a16:creationId xmlns:a16="http://schemas.microsoft.com/office/drawing/2014/main" xmlns="" id="{AFAA5FD4-7884-4F68-BE93-031A198A85BA}"/>
              </a:ext>
            </a:extLst>
          </p:cNvPr>
          <p:cNvSpPr>
            <a:spLocks/>
          </p:cNvSpPr>
          <p:nvPr/>
        </p:nvSpPr>
        <p:spPr bwMode="auto">
          <a:xfrm>
            <a:off x="3588242" y="2432067"/>
            <a:ext cx="20588" cy="32703"/>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2" name="Freeform 503">
            <a:extLst>
              <a:ext uri="{FF2B5EF4-FFF2-40B4-BE49-F238E27FC236}">
                <a16:creationId xmlns:a16="http://schemas.microsoft.com/office/drawing/2014/main" xmlns="" id="{72923FD4-71E3-4FF0-B8F5-A32C4CBA21FA}"/>
              </a:ext>
            </a:extLst>
          </p:cNvPr>
          <p:cNvSpPr>
            <a:spLocks/>
          </p:cNvSpPr>
          <p:nvPr/>
        </p:nvSpPr>
        <p:spPr bwMode="auto">
          <a:xfrm>
            <a:off x="3562810" y="2439337"/>
            <a:ext cx="29066" cy="29069"/>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3" name="Freeform 504">
            <a:extLst>
              <a:ext uri="{FF2B5EF4-FFF2-40B4-BE49-F238E27FC236}">
                <a16:creationId xmlns:a16="http://schemas.microsoft.com/office/drawing/2014/main" xmlns="" id="{86162461-8F04-4EEE-8B19-81F752ADB185}"/>
              </a:ext>
            </a:extLst>
          </p:cNvPr>
          <p:cNvSpPr>
            <a:spLocks/>
          </p:cNvSpPr>
          <p:nvPr/>
        </p:nvSpPr>
        <p:spPr bwMode="auto">
          <a:xfrm>
            <a:off x="3435648" y="2806336"/>
            <a:ext cx="16955" cy="13324"/>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4" name="Freeform 505">
            <a:extLst>
              <a:ext uri="{FF2B5EF4-FFF2-40B4-BE49-F238E27FC236}">
                <a16:creationId xmlns:a16="http://schemas.microsoft.com/office/drawing/2014/main" xmlns="" id="{0B243175-35F7-4424-B2AF-65E9F543FECC}"/>
              </a:ext>
            </a:extLst>
          </p:cNvPr>
          <p:cNvSpPr>
            <a:spLocks/>
          </p:cNvSpPr>
          <p:nvPr/>
        </p:nvSpPr>
        <p:spPr bwMode="auto">
          <a:xfrm>
            <a:off x="3261251" y="2371505"/>
            <a:ext cx="21798" cy="21801"/>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5" name="Freeform 506">
            <a:extLst>
              <a:ext uri="{FF2B5EF4-FFF2-40B4-BE49-F238E27FC236}">
                <a16:creationId xmlns:a16="http://schemas.microsoft.com/office/drawing/2014/main" xmlns="" id="{473DA2F6-18C6-4C64-8C70-E2839E4A0F9F}"/>
              </a:ext>
            </a:extLst>
          </p:cNvPr>
          <p:cNvSpPr>
            <a:spLocks/>
          </p:cNvSpPr>
          <p:nvPr/>
        </p:nvSpPr>
        <p:spPr bwMode="auto">
          <a:xfrm>
            <a:off x="3272154" y="2396944"/>
            <a:ext cx="10900" cy="10901"/>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6" name="Freeform 507">
            <a:extLst>
              <a:ext uri="{FF2B5EF4-FFF2-40B4-BE49-F238E27FC236}">
                <a16:creationId xmlns:a16="http://schemas.microsoft.com/office/drawing/2014/main" xmlns="" id="{FB4E2BCE-7F24-4854-9BDE-8E8B95390A9F}"/>
              </a:ext>
            </a:extLst>
          </p:cNvPr>
          <p:cNvSpPr>
            <a:spLocks/>
          </p:cNvSpPr>
          <p:nvPr/>
        </p:nvSpPr>
        <p:spPr bwMode="auto">
          <a:xfrm>
            <a:off x="3283053" y="2407845"/>
            <a:ext cx="6056" cy="3634"/>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7" name="Freeform 508">
            <a:extLst>
              <a:ext uri="{FF2B5EF4-FFF2-40B4-BE49-F238E27FC236}">
                <a16:creationId xmlns:a16="http://schemas.microsoft.com/office/drawing/2014/main" xmlns="" id="{36ACEB10-A74F-46FC-B81B-43328095F05A}"/>
              </a:ext>
            </a:extLst>
          </p:cNvPr>
          <p:cNvSpPr>
            <a:spLocks/>
          </p:cNvSpPr>
          <p:nvPr/>
        </p:nvSpPr>
        <p:spPr bwMode="auto">
          <a:xfrm>
            <a:off x="3283053" y="2417533"/>
            <a:ext cx="3633" cy="726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8" name="Freeform 509">
            <a:extLst>
              <a:ext uri="{FF2B5EF4-FFF2-40B4-BE49-F238E27FC236}">
                <a16:creationId xmlns:a16="http://schemas.microsoft.com/office/drawing/2014/main" xmlns="" id="{7A412BCD-0E79-4B89-8EC9-6CFA46819789}"/>
              </a:ext>
            </a:extLst>
          </p:cNvPr>
          <p:cNvSpPr>
            <a:spLocks/>
          </p:cNvSpPr>
          <p:nvPr/>
        </p:nvSpPr>
        <p:spPr bwMode="auto">
          <a:xfrm>
            <a:off x="3283053" y="2424801"/>
            <a:ext cx="6056" cy="3634"/>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89" name="Freeform 510">
            <a:extLst>
              <a:ext uri="{FF2B5EF4-FFF2-40B4-BE49-F238E27FC236}">
                <a16:creationId xmlns:a16="http://schemas.microsoft.com/office/drawing/2014/main" xmlns="" id="{47AEE30C-DF6C-458E-888E-9F9EEC370689}"/>
              </a:ext>
            </a:extLst>
          </p:cNvPr>
          <p:cNvSpPr>
            <a:spLocks/>
          </p:cNvSpPr>
          <p:nvPr/>
        </p:nvSpPr>
        <p:spPr bwMode="auto">
          <a:xfrm>
            <a:off x="3310907" y="2478093"/>
            <a:ext cx="3633" cy="7268"/>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0" name="Freeform 511">
            <a:extLst>
              <a:ext uri="{FF2B5EF4-FFF2-40B4-BE49-F238E27FC236}">
                <a16:creationId xmlns:a16="http://schemas.microsoft.com/office/drawing/2014/main" xmlns="" id="{099A7399-496A-4625-95ED-6BB825BBC79E}"/>
              </a:ext>
            </a:extLst>
          </p:cNvPr>
          <p:cNvSpPr>
            <a:spLocks/>
          </p:cNvSpPr>
          <p:nvPr/>
        </p:nvSpPr>
        <p:spPr bwMode="auto">
          <a:xfrm>
            <a:off x="3364195" y="2318213"/>
            <a:ext cx="7267" cy="14535"/>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1" name="Freeform 522">
            <a:extLst>
              <a:ext uri="{FF2B5EF4-FFF2-40B4-BE49-F238E27FC236}">
                <a16:creationId xmlns:a16="http://schemas.microsoft.com/office/drawing/2014/main" xmlns="" id="{EBE9A331-397C-4285-8E9C-8FB13E1805EB}"/>
              </a:ext>
            </a:extLst>
          </p:cNvPr>
          <p:cNvSpPr>
            <a:spLocks/>
          </p:cNvSpPr>
          <p:nvPr/>
        </p:nvSpPr>
        <p:spPr bwMode="auto">
          <a:xfrm>
            <a:off x="2068352" y="4343382"/>
            <a:ext cx="21798" cy="38759"/>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2" name="Freeform 523">
            <a:extLst>
              <a:ext uri="{FF2B5EF4-FFF2-40B4-BE49-F238E27FC236}">
                <a16:creationId xmlns:a16="http://schemas.microsoft.com/office/drawing/2014/main" xmlns="" id="{DF7B31EE-F917-40E1-95E5-CFF1F2FAB741}"/>
              </a:ext>
            </a:extLst>
          </p:cNvPr>
          <p:cNvSpPr>
            <a:spLocks/>
          </p:cNvSpPr>
          <p:nvPr/>
        </p:nvSpPr>
        <p:spPr bwMode="auto">
          <a:xfrm>
            <a:off x="2139805" y="3335641"/>
            <a:ext cx="16955" cy="14535"/>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3" name="Freeform 524">
            <a:extLst>
              <a:ext uri="{FF2B5EF4-FFF2-40B4-BE49-F238E27FC236}">
                <a16:creationId xmlns:a16="http://schemas.microsoft.com/office/drawing/2014/main" xmlns="" id="{5755B6FE-DD2E-46A5-8F35-065AE01C0BFC}"/>
              </a:ext>
            </a:extLst>
          </p:cNvPr>
          <p:cNvSpPr>
            <a:spLocks/>
          </p:cNvSpPr>
          <p:nvPr/>
        </p:nvSpPr>
        <p:spPr bwMode="auto">
          <a:xfrm>
            <a:off x="2292398" y="3357444"/>
            <a:ext cx="20588" cy="27860"/>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4" name="Freeform 525">
            <a:extLst>
              <a:ext uri="{FF2B5EF4-FFF2-40B4-BE49-F238E27FC236}">
                <a16:creationId xmlns:a16="http://schemas.microsoft.com/office/drawing/2014/main" xmlns="" id="{ABE723CA-6468-453C-8D9D-565D20F86327}"/>
              </a:ext>
            </a:extLst>
          </p:cNvPr>
          <p:cNvSpPr>
            <a:spLocks/>
          </p:cNvSpPr>
          <p:nvPr/>
        </p:nvSpPr>
        <p:spPr bwMode="auto">
          <a:xfrm>
            <a:off x="2487382" y="3550029"/>
            <a:ext cx="49654" cy="46026"/>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5" name="Freeform 526">
            <a:extLst>
              <a:ext uri="{FF2B5EF4-FFF2-40B4-BE49-F238E27FC236}">
                <a16:creationId xmlns:a16="http://schemas.microsoft.com/office/drawing/2014/main" xmlns="" id="{2890CBE7-8154-4B28-94F3-9898983511FD}"/>
              </a:ext>
            </a:extLst>
          </p:cNvPr>
          <p:cNvSpPr>
            <a:spLocks/>
          </p:cNvSpPr>
          <p:nvPr/>
        </p:nvSpPr>
        <p:spPr bwMode="auto">
          <a:xfrm>
            <a:off x="2196725" y="3221787"/>
            <a:ext cx="35121" cy="14535"/>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6" name="Freeform 529">
            <a:extLst>
              <a:ext uri="{FF2B5EF4-FFF2-40B4-BE49-F238E27FC236}">
                <a16:creationId xmlns:a16="http://schemas.microsoft.com/office/drawing/2014/main" xmlns="" id="{9767EC04-54D7-46ED-A4C1-E5A89F49613D}"/>
              </a:ext>
            </a:extLst>
          </p:cNvPr>
          <p:cNvSpPr>
            <a:spLocks/>
          </p:cNvSpPr>
          <p:nvPr/>
        </p:nvSpPr>
        <p:spPr bwMode="auto">
          <a:xfrm>
            <a:off x="1996899" y="3098242"/>
            <a:ext cx="14533" cy="13324"/>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7" name="Freeform 531">
            <a:extLst>
              <a:ext uri="{FF2B5EF4-FFF2-40B4-BE49-F238E27FC236}">
                <a16:creationId xmlns:a16="http://schemas.microsoft.com/office/drawing/2014/main" xmlns="" id="{2154B72C-292B-4E2D-9DA1-974885B4AC49}"/>
              </a:ext>
            </a:extLst>
          </p:cNvPr>
          <p:cNvSpPr>
            <a:spLocks/>
          </p:cNvSpPr>
          <p:nvPr/>
        </p:nvSpPr>
        <p:spPr bwMode="auto">
          <a:xfrm>
            <a:off x="2299664" y="2648877"/>
            <a:ext cx="20588" cy="36337"/>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8" name="Freeform 532">
            <a:extLst>
              <a:ext uri="{FF2B5EF4-FFF2-40B4-BE49-F238E27FC236}">
                <a16:creationId xmlns:a16="http://schemas.microsoft.com/office/drawing/2014/main" xmlns="" id="{AFECDD7A-F9D5-4DFB-935A-EE7200B82D6E}"/>
              </a:ext>
            </a:extLst>
          </p:cNvPr>
          <p:cNvSpPr>
            <a:spLocks/>
          </p:cNvSpPr>
          <p:nvPr/>
        </p:nvSpPr>
        <p:spPr bwMode="auto">
          <a:xfrm>
            <a:off x="2309353" y="2667046"/>
            <a:ext cx="25433" cy="14535"/>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99" name="Freeform 533">
            <a:extLst>
              <a:ext uri="{FF2B5EF4-FFF2-40B4-BE49-F238E27FC236}">
                <a16:creationId xmlns:a16="http://schemas.microsoft.com/office/drawing/2014/main" xmlns="" id="{23691B6E-45FD-417D-9D47-060D593F43DF}"/>
              </a:ext>
            </a:extLst>
          </p:cNvPr>
          <p:cNvSpPr>
            <a:spLocks/>
          </p:cNvSpPr>
          <p:nvPr/>
        </p:nvSpPr>
        <p:spPr bwMode="auto">
          <a:xfrm>
            <a:off x="2239111" y="2652510"/>
            <a:ext cx="53288" cy="2543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0" name="Freeform 534">
            <a:extLst>
              <a:ext uri="{FF2B5EF4-FFF2-40B4-BE49-F238E27FC236}">
                <a16:creationId xmlns:a16="http://schemas.microsoft.com/office/drawing/2014/main" xmlns="" id="{62214C9E-5F79-4997-803F-1E14596B2DBE}"/>
              </a:ext>
            </a:extLst>
          </p:cNvPr>
          <p:cNvSpPr>
            <a:spLocks/>
          </p:cNvSpPr>
          <p:nvPr/>
        </p:nvSpPr>
        <p:spPr bwMode="auto">
          <a:xfrm>
            <a:off x="2250012" y="2582259"/>
            <a:ext cx="55709" cy="27860"/>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1" name="Freeform 535">
            <a:extLst>
              <a:ext uri="{FF2B5EF4-FFF2-40B4-BE49-F238E27FC236}">
                <a16:creationId xmlns:a16="http://schemas.microsoft.com/office/drawing/2014/main" xmlns="" id="{D75ED23C-EDEF-4130-A752-56E9672CBB85}"/>
              </a:ext>
            </a:extLst>
          </p:cNvPr>
          <p:cNvSpPr>
            <a:spLocks/>
          </p:cNvSpPr>
          <p:nvPr/>
        </p:nvSpPr>
        <p:spPr bwMode="auto">
          <a:xfrm>
            <a:off x="2338420" y="2545922"/>
            <a:ext cx="113840" cy="110222"/>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2" name="Freeform 536">
            <a:extLst>
              <a:ext uri="{FF2B5EF4-FFF2-40B4-BE49-F238E27FC236}">
                <a16:creationId xmlns:a16="http://schemas.microsoft.com/office/drawing/2014/main" xmlns="" id="{6E24189F-161C-4D36-AD3C-B883F2617FC9}"/>
              </a:ext>
            </a:extLst>
          </p:cNvPr>
          <p:cNvSpPr>
            <a:spLocks/>
          </p:cNvSpPr>
          <p:nvPr/>
        </p:nvSpPr>
        <p:spPr bwMode="auto">
          <a:xfrm>
            <a:off x="2430460" y="2624652"/>
            <a:ext cx="29066" cy="35126"/>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3" name="Freeform 537">
            <a:extLst>
              <a:ext uri="{FF2B5EF4-FFF2-40B4-BE49-F238E27FC236}">
                <a16:creationId xmlns:a16="http://schemas.microsoft.com/office/drawing/2014/main" xmlns="" id="{D2388310-3D1A-40E3-B96B-FA019CFDCD26}"/>
              </a:ext>
            </a:extLst>
          </p:cNvPr>
          <p:cNvSpPr>
            <a:spLocks/>
          </p:cNvSpPr>
          <p:nvPr/>
        </p:nvSpPr>
        <p:spPr bwMode="auto">
          <a:xfrm>
            <a:off x="2231847" y="2283085"/>
            <a:ext cx="10900" cy="20591"/>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4" name="Freeform 538">
            <a:extLst>
              <a:ext uri="{FF2B5EF4-FFF2-40B4-BE49-F238E27FC236}">
                <a16:creationId xmlns:a16="http://schemas.microsoft.com/office/drawing/2014/main" xmlns="" id="{C6524A89-F19E-47B4-9B4E-93951A92F82F}"/>
              </a:ext>
            </a:extLst>
          </p:cNvPr>
          <p:cNvSpPr>
            <a:spLocks/>
          </p:cNvSpPr>
          <p:nvPr/>
        </p:nvSpPr>
        <p:spPr bwMode="auto">
          <a:xfrm>
            <a:off x="2178561" y="2318215"/>
            <a:ext cx="10900" cy="10901"/>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5" name="Freeform 539">
            <a:extLst>
              <a:ext uri="{FF2B5EF4-FFF2-40B4-BE49-F238E27FC236}">
                <a16:creationId xmlns:a16="http://schemas.microsoft.com/office/drawing/2014/main" xmlns="" id="{4B55E308-D60A-4975-B0F2-0D8F182B41C4}"/>
              </a:ext>
            </a:extLst>
          </p:cNvPr>
          <p:cNvSpPr>
            <a:spLocks/>
          </p:cNvSpPr>
          <p:nvPr/>
        </p:nvSpPr>
        <p:spPr bwMode="auto">
          <a:xfrm>
            <a:off x="1933922" y="2507164"/>
            <a:ext cx="24222" cy="14535"/>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6" name="Freeform 540">
            <a:extLst>
              <a:ext uri="{FF2B5EF4-FFF2-40B4-BE49-F238E27FC236}">
                <a16:creationId xmlns:a16="http://schemas.microsoft.com/office/drawing/2014/main" xmlns="" id="{2E31CAF6-E905-4922-866E-F373A15C5B34}"/>
              </a:ext>
            </a:extLst>
          </p:cNvPr>
          <p:cNvSpPr>
            <a:spLocks/>
          </p:cNvSpPr>
          <p:nvPr/>
        </p:nvSpPr>
        <p:spPr bwMode="auto">
          <a:xfrm>
            <a:off x="1972676" y="2421167"/>
            <a:ext cx="21798" cy="21801"/>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7" name="Freeform 541">
            <a:extLst>
              <a:ext uri="{FF2B5EF4-FFF2-40B4-BE49-F238E27FC236}">
                <a16:creationId xmlns:a16="http://schemas.microsoft.com/office/drawing/2014/main" xmlns="" id="{56B035A6-9E96-455A-8BC1-1F4280717CF1}"/>
              </a:ext>
            </a:extLst>
          </p:cNvPr>
          <p:cNvSpPr>
            <a:spLocks/>
          </p:cNvSpPr>
          <p:nvPr/>
        </p:nvSpPr>
        <p:spPr bwMode="auto">
          <a:xfrm>
            <a:off x="1961777" y="2268551"/>
            <a:ext cx="21798" cy="2543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8" name="Freeform 542">
            <a:extLst>
              <a:ext uri="{FF2B5EF4-FFF2-40B4-BE49-F238E27FC236}">
                <a16:creationId xmlns:a16="http://schemas.microsoft.com/office/drawing/2014/main" xmlns="" id="{6E15D965-DF63-42E7-B013-9C0A2882044B}"/>
              </a:ext>
            </a:extLst>
          </p:cNvPr>
          <p:cNvSpPr>
            <a:spLocks/>
          </p:cNvSpPr>
          <p:nvPr/>
        </p:nvSpPr>
        <p:spPr bwMode="auto">
          <a:xfrm>
            <a:off x="1901224" y="2254016"/>
            <a:ext cx="42388" cy="21801"/>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09" name="Freeform 543">
            <a:extLst>
              <a:ext uri="{FF2B5EF4-FFF2-40B4-BE49-F238E27FC236}">
                <a16:creationId xmlns:a16="http://schemas.microsoft.com/office/drawing/2014/main" xmlns="" id="{2EF7DB4E-9D10-4DE1-87DB-D2ADCFCF2F9C}"/>
              </a:ext>
            </a:extLst>
          </p:cNvPr>
          <p:cNvSpPr>
            <a:spLocks/>
          </p:cNvSpPr>
          <p:nvPr/>
        </p:nvSpPr>
        <p:spPr bwMode="auto">
          <a:xfrm>
            <a:off x="1990843" y="2240693"/>
            <a:ext cx="24222" cy="9690"/>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0" name="Freeform 544">
            <a:extLst>
              <a:ext uri="{FF2B5EF4-FFF2-40B4-BE49-F238E27FC236}">
                <a16:creationId xmlns:a16="http://schemas.microsoft.com/office/drawing/2014/main" xmlns="" id="{3D0C59A4-8FE0-42C8-94D9-164D243D027B}"/>
              </a:ext>
            </a:extLst>
          </p:cNvPr>
          <p:cNvSpPr>
            <a:spLocks/>
          </p:cNvSpPr>
          <p:nvPr/>
        </p:nvSpPr>
        <p:spPr bwMode="auto">
          <a:xfrm>
            <a:off x="1840670" y="2169233"/>
            <a:ext cx="121108" cy="84787"/>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1" name="Freeform 545">
            <a:extLst>
              <a:ext uri="{FF2B5EF4-FFF2-40B4-BE49-F238E27FC236}">
                <a16:creationId xmlns:a16="http://schemas.microsoft.com/office/drawing/2014/main" xmlns="" id="{B952B9B1-63FE-4892-A441-C28E0DE55C86}"/>
              </a:ext>
            </a:extLst>
          </p:cNvPr>
          <p:cNvSpPr>
            <a:spLocks/>
          </p:cNvSpPr>
          <p:nvPr/>
        </p:nvSpPr>
        <p:spPr bwMode="auto">
          <a:xfrm>
            <a:off x="1887902" y="2161962"/>
            <a:ext cx="24222" cy="18170"/>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2" name="Freeform 546">
            <a:extLst>
              <a:ext uri="{FF2B5EF4-FFF2-40B4-BE49-F238E27FC236}">
                <a16:creationId xmlns:a16="http://schemas.microsoft.com/office/drawing/2014/main" xmlns="" id="{BD5830BA-B3C2-4CB7-8050-C5A8880F7BC7}"/>
              </a:ext>
            </a:extLst>
          </p:cNvPr>
          <p:cNvSpPr>
            <a:spLocks/>
          </p:cNvSpPr>
          <p:nvPr/>
        </p:nvSpPr>
        <p:spPr bwMode="auto">
          <a:xfrm>
            <a:off x="1880636" y="2165596"/>
            <a:ext cx="13322" cy="18170"/>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3" name="Freeform 547">
            <a:extLst>
              <a:ext uri="{FF2B5EF4-FFF2-40B4-BE49-F238E27FC236}">
                <a16:creationId xmlns:a16="http://schemas.microsoft.com/office/drawing/2014/main" xmlns="" id="{D2C747CC-2470-4A03-A1C1-AA8DD5119256}"/>
              </a:ext>
            </a:extLst>
          </p:cNvPr>
          <p:cNvSpPr>
            <a:spLocks/>
          </p:cNvSpPr>
          <p:nvPr/>
        </p:nvSpPr>
        <p:spPr bwMode="auto">
          <a:xfrm>
            <a:off x="1847937" y="2097770"/>
            <a:ext cx="10900" cy="21801"/>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4" name="Freeform 548">
            <a:extLst>
              <a:ext uri="{FF2B5EF4-FFF2-40B4-BE49-F238E27FC236}">
                <a16:creationId xmlns:a16="http://schemas.microsoft.com/office/drawing/2014/main" xmlns="" id="{5BDBE19B-72F6-4A70-9825-BF197CF1932B}"/>
              </a:ext>
            </a:extLst>
          </p:cNvPr>
          <p:cNvSpPr>
            <a:spLocks/>
          </p:cNvSpPr>
          <p:nvPr/>
        </p:nvSpPr>
        <p:spPr bwMode="auto">
          <a:xfrm>
            <a:off x="1794650" y="1912451"/>
            <a:ext cx="511071" cy="374268"/>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5" name="Freeform 549">
            <a:extLst>
              <a:ext uri="{FF2B5EF4-FFF2-40B4-BE49-F238E27FC236}">
                <a16:creationId xmlns:a16="http://schemas.microsoft.com/office/drawing/2014/main" xmlns="" id="{7CA116BF-9FEC-4303-87A0-4DE239B72CAD}"/>
              </a:ext>
            </a:extLst>
          </p:cNvPr>
          <p:cNvSpPr>
            <a:spLocks/>
          </p:cNvSpPr>
          <p:nvPr/>
        </p:nvSpPr>
        <p:spPr bwMode="auto">
          <a:xfrm>
            <a:off x="2125271" y="2261284"/>
            <a:ext cx="21798" cy="7268"/>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6" name="Freeform 550">
            <a:extLst>
              <a:ext uri="{FF2B5EF4-FFF2-40B4-BE49-F238E27FC236}">
                <a16:creationId xmlns:a16="http://schemas.microsoft.com/office/drawing/2014/main" xmlns="" id="{0B3FFC25-D162-45D3-8AB6-02D5002374C3}"/>
              </a:ext>
            </a:extLst>
          </p:cNvPr>
          <p:cNvSpPr>
            <a:spLocks/>
          </p:cNvSpPr>
          <p:nvPr/>
        </p:nvSpPr>
        <p:spPr bwMode="auto">
          <a:xfrm>
            <a:off x="2061085" y="2105036"/>
            <a:ext cx="29066" cy="7268"/>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7" name="Freeform 551">
            <a:extLst>
              <a:ext uri="{FF2B5EF4-FFF2-40B4-BE49-F238E27FC236}">
                <a16:creationId xmlns:a16="http://schemas.microsoft.com/office/drawing/2014/main" xmlns="" id="{43AED16E-9AF3-4254-B15D-5E4EF2A14B8F}"/>
              </a:ext>
            </a:extLst>
          </p:cNvPr>
          <p:cNvSpPr>
            <a:spLocks/>
          </p:cNvSpPr>
          <p:nvPr/>
        </p:nvSpPr>
        <p:spPr bwMode="auto">
          <a:xfrm>
            <a:off x="2018698" y="2097769"/>
            <a:ext cx="42388" cy="35126"/>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8" name="Freeform 553">
            <a:extLst>
              <a:ext uri="{FF2B5EF4-FFF2-40B4-BE49-F238E27FC236}">
                <a16:creationId xmlns:a16="http://schemas.microsoft.com/office/drawing/2014/main" xmlns="" id="{4B53AB39-E19C-46D1-BC54-876B8D22764A}"/>
              </a:ext>
            </a:extLst>
          </p:cNvPr>
          <p:cNvSpPr>
            <a:spLocks/>
          </p:cNvSpPr>
          <p:nvPr/>
        </p:nvSpPr>
        <p:spPr bwMode="auto">
          <a:xfrm>
            <a:off x="2015064" y="2062645"/>
            <a:ext cx="21798" cy="10901"/>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19" name="Freeform 555">
            <a:extLst>
              <a:ext uri="{FF2B5EF4-FFF2-40B4-BE49-F238E27FC236}">
                <a16:creationId xmlns:a16="http://schemas.microsoft.com/office/drawing/2014/main" xmlns="" id="{9C421A1E-8947-4FFC-967A-0C9F16C4A719}"/>
              </a:ext>
            </a:extLst>
          </p:cNvPr>
          <p:cNvSpPr>
            <a:spLocks/>
          </p:cNvSpPr>
          <p:nvPr/>
        </p:nvSpPr>
        <p:spPr bwMode="auto">
          <a:xfrm>
            <a:off x="1950878" y="1919718"/>
            <a:ext cx="93252" cy="39971"/>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0" name="Freeform 602">
            <a:extLst>
              <a:ext uri="{FF2B5EF4-FFF2-40B4-BE49-F238E27FC236}">
                <a16:creationId xmlns:a16="http://schemas.microsoft.com/office/drawing/2014/main" xmlns="" id="{2BF4AAB1-396A-4489-88CF-4DF8E024CB03}"/>
              </a:ext>
            </a:extLst>
          </p:cNvPr>
          <p:cNvSpPr>
            <a:spLocks/>
          </p:cNvSpPr>
          <p:nvPr/>
        </p:nvSpPr>
        <p:spPr bwMode="auto">
          <a:xfrm>
            <a:off x="1763162" y="1550296"/>
            <a:ext cx="553459" cy="288271"/>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1" name="Freeform 610">
            <a:extLst>
              <a:ext uri="{FF2B5EF4-FFF2-40B4-BE49-F238E27FC236}">
                <a16:creationId xmlns:a16="http://schemas.microsoft.com/office/drawing/2014/main" xmlns="" id="{2BE7230A-7D3E-4B53-BF9B-A5CFFF48BCCE}"/>
              </a:ext>
            </a:extLst>
          </p:cNvPr>
          <p:cNvSpPr>
            <a:spLocks/>
          </p:cNvSpPr>
          <p:nvPr/>
        </p:nvSpPr>
        <p:spPr bwMode="auto">
          <a:xfrm>
            <a:off x="5657957" y="3592421"/>
            <a:ext cx="7267" cy="3635"/>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2" name="Freeform 611">
            <a:extLst>
              <a:ext uri="{FF2B5EF4-FFF2-40B4-BE49-F238E27FC236}">
                <a16:creationId xmlns:a16="http://schemas.microsoft.com/office/drawing/2014/main" xmlns="" id="{427D8E66-5A77-41AE-B399-A47B200DCEDC}"/>
              </a:ext>
            </a:extLst>
          </p:cNvPr>
          <p:cNvSpPr>
            <a:spLocks/>
          </p:cNvSpPr>
          <p:nvPr/>
        </p:nvSpPr>
        <p:spPr bwMode="auto">
          <a:xfrm>
            <a:off x="5611937" y="3585154"/>
            <a:ext cx="7267" cy="726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3" name="Freeform 612">
            <a:extLst>
              <a:ext uri="{FF2B5EF4-FFF2-40B4-BE49-F238E27FC236}">
                <a16:creationId xmlns:a16="http://schemas.microsoft.com/office/drawing/2014/main" xmlns="" id="{441DE603-5211-4D45-9E34-F6731F3C2CCE}"/>
              </a:ext>
            </a:extLst>
          </p:cNvPr>
          <p:cNvSpPr>
            <a:spLocks/>
          </p:cNvSpPr>
          <p:nvPr/>
        </p:nvSpPr>
        <p:spPr bwMode="auto">
          <a:xfrm>
            <a:off x="5771797" y="4218625"/>
            <a:ext cx="24222" cy="18170"/>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4" name="Rectangle 613">
            <a:extLst>
              <a:ext uri="{FF2B5EF4-FFF2-40B4-BE49-F238E27FC236}">
                <a16:creationId xmlns:a16="http://schemas.microsoft.com/office/drawing/2014/main" xmlns="" id="{A8833079-C310-4584-891E-59C2864ECD74}"/>
              </a:ext>
            </a:extLst>
          </p:cNvPr>
          <p:cNvSpPr>
            <a:spLocks noChangeArrowheads="1"/>
          </p:cNvSpPr>
          <p:nvPr/>
        </p:nvSpPr>
        <p:spPr bwMode="auto">
          <a:xfrm>
            <a:off x="3676650" y="2094136"/>
            <a:ext cx="1212" cy="1212"/>
          </a:xfrm>
          <a:prstGeom prst="rect">
            <a:avLst/>
          </a:pr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5" name="Freeform 614">
            <a:extLst>
              <a:ext uri="{FF2B5EF4-FFF2-40B4-BE49-F238E27FC236}">
                <a16:creationId xmlns:a16="http://schemas.microsoft.com/office/drawing/2014/main" xmlns="" id="{254B5D9F-022F-42AB-9D84-7F89D36632C0}"/>
              </a:ext>
            </a:extLst>
          </p:cNvPr>
          <p:cNvSpPr>
            <a:spLocks/>
          </p:cNvSpPr>
          <p:nvPr/>
        </p:nvSpPr>
        <p:spPr bwMode="auto">
          <a:xfrm>
            <a:off x="2461948" y="4112039"/>
            <a:ext cx="36332" cy="31493"/>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6" name="Freeform 615">
            <a:extLst>
              <a:ext uri="{FF2B5EF4-FFF2-40B4-BE49-F238E27FC236}">
                <a16:creationId xmlns:a16="http://schemas.microsoft.com/office/drawing/2014/main" xmlns="" id="{2F148D08-EC87-4D3B-ABFC-D2311C7AFFB1}"/>
              </a:ext>
            </a:extLst>
          </p:cNvPr>
          <p:cNvSpPr>
            <a:spLocks/>
          </p:cNvSpPr>
          <p:nvPr/>
        </p:nvSpPr>
        <p:spPr bwMode="auto">
          <a:xfrm>
            <a:off x="1915756" y="2677946"/>
            <a:ext cx="25433" cy="1090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7" name="Freeform 618">
            <a:extLst>
              <a:ext uri="{FF2B5EF4-FFF2-40B4-BE49-F238E27FC236}">
                <a16:creationId xmlns:a16="http://schemas.microsoft.com/office/drawing/2014/main" xmlns="" id="{A6BC2589-81B5-4770-A14D-A7432B62171E}"/>
              </a:ext>
            </a:extLst>
          </p:cNvPr>
          <p:cNvSpPr>
            <a:spLocks/>
          </p:cNvSpPr>
          <p:nvPr/>
        </p:nvSpPr>
        <p:spPr bwMode="auto">
          <a:xfrm>
            <a:off x="2082883" y="3350178"/>
            <a:ext cx="270068" cy="196219"/>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8" name="Freeform 619">
            <a:extLst>
              <a:ext uri="{FF2B5EF4-FFF2-40B4-BE49-F238E27FC236}">
                <a16:creationId xmlns:a16="http://schemas.microsoft.com/office/drawing/2014/main" xmlns="" id="{83435F62-5EEC-4DCA-B1B6-CEAD14A4A9DF}"/>
              </a:ext>
            </a:extLst>
          </p:cNvPr>
          <p:cNvSpPr>
            <a:spLocks/>
          </p:cNvSpPr>
          <p:nvPr/>
        </p:nvSpPr>
        <p:spPr bwMode="auto">
          <a:xfrm>
            <a:off x="2299665" y="3403470"/>
            <a:ext cx="92041" cy="135657"/>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29" name="Freeform 620">
            <a:extLst>
              <a:ext uri="{FF2B5EF4-FFF2-40B4-BE49-F238E27FC236}">
                <a16:creationId xmlns:a16="http://schemas.microsoft.com/office/drawing/2014/main" xmlns="" id="{D4A0089C-A784-4D85-9B06-9B0BF26FF999}"/>
              </a:ext>
            </a:extLst>
          </p:cNvPr>
          <p:cNvSpPr>
            <a:spLocks/>
          </p:cNvSpPr>
          <p:nvPr/>
        </p:nvSpPr>
        <p:spPr bwMode="auto">
          <a:xfrm>
            <a:off x="2359009" y="3445865"/>
            <a:ext cx="78719" cy="82363"/>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0" name="Freeform 621">
            <a:extLst>
              <a:ext uri="{FF2B5EF4-FFF2-40B4-BE49-F238E27FC236}">
                <a16:creationId xmlns:a16="http://schemas.microsoft.com/office/drawing/2014/main" xmlns="" id="{90707AFD-CEEA-4541-99D6-EA1AB6BB17D5}"/>
              </a:ext>
            </a:extLst>
          </p:cNvPr>
          <p:cNvSpPr>
            <a:spLocks/>
          </p:cNvSpPr>
          <p:nvPr/>
        </p:nvSpPr>
        <p:spPr bwMode="auto">
          <a:xfrm>
            <a:off x="2423194" y="3453133"/>
            <a:ext cx="56921" cy="64196"/>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1" name="Freeform 622">
            <a:extLst>
              <a:ext uri="{FF2B5EF4-FFF2-40B4-BE49-F238E27FC236}">
                <a16:creationId xmlns:a16="http://schemas.microsoft.com/office/drawing/2014/main" xmlns="" id="{02C641CE-F701-4DBA-AEAE-AAA4F83C9611}"/>
              </a:ext>
            </a:extLst>
          </p:cNvPr>
          <p:cNvSpPr>
            <a:spLocks/>
          </p:cNvSpPr>
          <p:nvPr/>
        </p:nvSpPr>
        <p:spPr bwMode="auto">
          <a:xfrm>
            <a:off x="1915756" y="3332010"/>
            <a:ext cx="287024" cy="299173"/>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2" name="Freeform 623">
            <a:extLst>
              <a:ext uri="{FF2B5EF4-FFF2-40B4-BE49-F238E27FC236}">
                <a16:creationId xmlns:a16="http://schemas.microsoft.com/office/drawing/2014/main" xmlns="" id="{0F096DE6-BF92-4FC7-93F8-676FD0EF177D}"/>
              </a:ext>
            </a:extLst>
          </p:cNvPr>
          <p:cNvSpPr>
            <a:spLocks/>
          </p:cNvSpPr>
          <p:nvPr/>
        </p:nvSpPr>
        <p:spPr bwMode="auto">
          <a:xfrm>
            <a:off x="1954512" y="3531861"/>
            <a:ext cx="99307" cy="11749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3" name="Freeform 624">
            <a:extLst>
              <a:ext uri="{FF2B5EF4-FFF2-40B4-BE49-F238E27FC236}">
                <a16:creationId xmlns:a16="http://schemas.microsoft.com/office/drawing/2014/main" xmlns="" id="{B6A7F787-5EBB-4B78-9960-8D2DD0AC4A2D}"/>
              </a:ext>
            </a:extLst>
          </p:cNvPr>
          <p:cNvSpPr>
            <a:spLocks/>
          </p:cNvSpPr>
          <p:nvPr/>
        </p:nvSpPr>
        <p:spPr bwMode="auto">
          <a:xfrm>
            <a:off x="1943611" y="3553663"/>
            <a:ext cx="227681" cy="337932"/>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4" name="Freeform 625">
            <a:extLst>
              <a:ext uri="{FF2B5EF4-FFF2-40B4-BE49-F238E27FC236}">
                <a16:creationId xmlns:a16="http://schemas.microsoft.com/office/drawing/2014/main" xmlns="" id="{8E562677-460C-4601-8CFF-AE5151D45F36}"/>
              </a:ext>
            </a:extLst>
          </p:cNvPr>
          <p:cNvSpPr>
            <a:spLocks/>
          </p:cNvSpPr>
          <p:nvPr/>
        </p:nvSpPr>
        <p:spPr bwMode="auto">
          <a:xfrm>
            <a:off x="2044130" y="3869794"/>
            <a:ext cx="155016" cy="754595"/>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5" name="Freeform 626">
            <a:extLst>
              <a:ext uri="{FF2B5EF4-FFF2-40B4-BE49-F238E27FC236}">
                <a16:creationId xmlns:a16="http://schemas.microsoft.com/office/drawing/2014/main" xmlns="" id="{C6B740E5-0BEB-46D8-989D-D0066A2AE21A}"/>
              </a:ext>
            </a:extLst>
          </p:cNvPr>
          <p:cNvSpPr>
            <a:spLocks/>
          </p:cNvSpPr>
          <p:nvPr/>
        </p:nvSpPr>
        <p:spPr bwMode="auto">
          <a:xfrm>
            <a:off x="2149492" y="3724446"/>
            <a:ext cx="227681" cy="248302"/>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6" name="Freeform 627">
            <a:extLst>
              <a:ext uri="{FF2B5EF4-FFF2-40B4-BE49-F238E27FC236}">
                <a16:creationId xmlns:a16="http://schemas.microsoft.com/office/drawing/2014/main" xmlns="" id="{7751D011-AB79-4351-8700-DC1C45731B96}"/>
              </a:ext>
            </a:extLst>
          </p:cNvPr>
          <p:cNvSpPr>
            <a:spLocks/>
          </p:cNvSpPr>
          <p:nvPr/>
        </p:nvSpPr>
        <p:spPr bwMode="auto">
          <a:xfrm>
            <a:off x="2277866" y="3901284"/>
            <a:ext cx="159861" cy="157460"/>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7" name="Freeform 628">
            <a:extLst>
              <a:ext uri="{FF2B5EF4-FFF2-40B4-BE49-F238E27FC236}">
                <a16:creationId xmlns:a16="http://schemas.microsoft.com/office/drawing/2014/main" xmlns="" id="{CF3B42AB-FD16-4C5D-8B6F-F52BF02090C4}"/>
              </a:ext>
            </a:extLst>
          </p:cNvPr>
          <p:cNvSpPr>
            <a:spLocks noEditPoints="1"/>
          </p:cNvSpPr>
          <p:nvPr/>
        </p:nvSpPr>
        <p:spPr bwMode="auto">
          <a:xfrm>
            <a:off x="2075619" y="3464031"/>
            <a:ext cx="706052" cy="715835"/>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solidFill>
            <a:schemeClr val="bg1">
              <a:lumMod val="50000"/>
            </a:schemeClr>
          </a:solidFill>
          <a:ln w="9525"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8" name="Freeform 629">
            <a:extLst>
              <a:ext uri="{FF2B5EF4-FFF2-40B4-BE49-F238E27FC236}">
                <a16:creationId xmlns:a16="http://schemas.microsoft.com/office/drawing/2014/main" xmlns="" id="{A0C09C4E-D3A6-4547-9B71-A84854BFCCC2}"/>
              </a:ext>
            </a:extLst>
          </p:cNvPr>
          <p:cNvSpPr>
            <a:spLocks/>
          </p:cNvSpPr>
          <p:nvPr/>
        </p:nvSpPr>
        <p:spPr bwMode="auto">
          <a:xfrm>
            <a:off x="2349320" y="4104770"/>
            <a:ext cx="95674" cy="99321"/>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39" name="Freeform 630">
            <a:extLst>
              <a:ext uri="{FF2B5EF4-FFF2-40B4-BE49-F238E27FC236}">
                <a16:creationId xmlns:a16="http://schemas.microsoft.com/office/drawing/2014/main" xmlns="" id="{804F6622-503D-45C1-97FB-863497F2D945}"/>
              </a:ext>
            </a:extLst>
          </p:cNvPr>
          <p:cNvSpPr>
            <a:spLocks/>
          </p:cNvSpPr>
          <p:nvPr/>
        </p:nvSpPr>
        <p:spPr bwMode="auto">
          <a:xfrm>
            <a:off x="2075619" y="3948521"/>
            <a:ext cx="365743" cy="635894"/>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0" name="Freeform 631">
            <a:extLst>
              <a:ext uri="{FF2B5EF4-FFF2-40B4-BE49-F238E27FC236}">
                <a16:creationId xmlns:a16="http://schemas.microsoft.com/office/drawing/2014/main" xmlns="" id="{95585503-9868-4D69-9F28-A5F62879643C}"/>
              </a:ext>
            </a:extLst>
          </p:cNvPr>
          <p:cNvSpPr>
            <a:spLocks/>
          </p:cNvSpPr>
          <p:nvPr/>
        </p:nvSpPr>
        <p:spPr bwMode="auto">
          <a:xfrm>
            <a:off x="1838248" y="3278716"/>
            <a:ext cx="77509" cy="85997"/>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1" name="Freeform 632">
            <a:extLst>
              <a:ext uri="{FF2B5EF4-FFF2-40B4-BE49-F238E27FC236}">
                <a16:creationId xmlns:a16="http://schemas.microsoft.com/office/drawing/2014/main" xmlns="" id="{D0982983-2D84-4F9B-BD1F-10264317EC1E}"/>
              </a:ext>
            </a:extLst>
          </p:cNvPr>
          <p:cNvSpPr>
            <a:spLocks/>
          </p:cNvSpPr>
          <p:nvPr/>
        </p:nvSpPr>
        <p:spPr bwMode="auto">
          <a:xfrm>
            <a:off x="1862471" y="3357445"/>
            <a:ext cx="60553" cy="53294"/>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2" name="Freeform 633">
            <a:extLst>
              <a:ext uri="{FF2B5EF4-FFF2-40B4-BE49-F238E27FC236}">
                <a16:creationId xmlns:a16="http://schemas.microsoft.com/office/drawing/2014/main" xmlns="" id="{EFCA788C-7A83-4BBE-8CF2-9E365AF98B6F}"/>
              </a:ext>
            </a:extLst>
          </p:cNvPr>
          <p:cNvSpPr>
            <a:spLocks/>
          </p:cNvSpPr>
          <p:nvPr/>
        </p:nvSpPr>
        <p:spPr bwMode="auto">
          <a:xfrm>
            <a:off x="1794650" y="3296884"/>
            <a:ext cx="39965" cy="31493"/>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3" name="Freeform 634">
            <a:extLst>
              <a:ext uri="{FF2B5EF4-FFF2-40B4-BE49-F238E27FC236}">
                <a16:creationId xmlns:a16="http://schemas.microsoft.com/office/drawing/2014/main" xmlns="" id="{6599183C-1943-41EF-9E82-807DBBAC2B7A}"/>
              </a:ext>
            </a:extLst>
          </p:cNvPr>
          <p:cNvSpPr>
            <a:spLocks/>
          </p:cNvSpPr>
          <p:nvPr/>
        </p:nvSpPr>
        <p:spPr bwMode="auto">
          <a:xfrm>
            <a:off x="1752264" y="3232690"/>
            <a:ext cx="71455" cy="82363"/>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4" name="Freeform 635">
            <a:extLst>
              <a:ext uri="{FF2B5EF4-FFF2-40B4-BE49-F238E27FC236}">
                <a16:creationId xmlns:a16="http://schemas.microsoft.com/office/drawing/2014/main" xmlns="" id="{1FD8E894-AE47-4989-B1D0-C4A88E9CEA6A}"/>
              </a:ext>
            </a:extLst>
          </p:cNvPr>
          <p:cNvSpPr>
            <a:spLocks/>
          </p:cNvSpPr>
          <p:nvPr/>
        </p:nvSpPr>
        <p:spPr bwMode="auto">
          <a:xfrm>
            <a:off x="1319911" y="2951685"/>
            <a:ext cx="531660" cy="341566"/>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5" name="Freeform 636">
            <a:extLst>
              <a:ext uri="{FF2B5EF4-FFF2-40B4-BE49-F238E27FC236}">
                <a16:creationId xmlns:a16="http://schemas.microsoft.com/office/drawing/2014/main" xmlns="" id="{B9BBC2EF-8C0E-45B4-BC0C-C8A1AAAC7AD3}"/>
              </a:ext>
            </a:extLst>
          </p:cNvPr>
          <p:cNvSpPr>
            <a:spLocks/>
          </p:cNvSpPr>
          <p:nvPr/>
        </p:nvSpPr>
        <p:spPr bwMode="auto">
          <a:xfrm>
            <a:off x="1805551" y="3269025"/>
            <a:ext cx="106574" cy="56928"/>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6" name="Freeform 637">
            <a:extLst>
              <a:ext uri="{FF2B5EF4-FFF2-40B4-BE49-F238E27FC236}">
                <a16:creationId xmlns:a16="http://schemas.microsoft.com/office/drawing/2014/main" xmlns="" id="{02C9BFE5-A3E1-44AB-AB9B-EFC61225D7D5}"/>
              </a:ext>
            </a:extLst>
          </p:cNvPr>
          <p:cNvSpPr>
            <a:spLocks/>
          </p:cNvSpPr>
          <p:nvPr/>
        </p:nvSpPr>
        <p:spPr bwMode="auto">
          <a:xfrm>
            <a:off x="1805550" y="3221789"/>
            <a:ext cx="25433" cy="53294"/>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7" name="Freeform 640">
            <a:extLst>
              <a:ext uri="{FF2B5EF4-FFF2-40B4-BE49-F238E27FC236}">
                <a16:creationId xmlns:a16="http://schemas.microsoft.com/office/drawing/2014/main" xmlns="" id="{41504DD5-248F-4382-A622-FC9F42AA2E66}"/>
              </a:ext>
            </a:extLst>
          </p:cNvPr>
          <p:cNvSpPr>
            <a:spLocks/>
          </p:cNvSpPr>
          <p:nvPr/>
        </p:nvSpPr>
        <p:spPr bwMode="auto">
          <a:xfrm>
            <a:off x="403132" y="2005715"/>
            <a:ext cx="689099" cy="462689"/>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8" name="Freeform 641">
            <a:extLst>
              <a:ext uri="{FF2B5EF4-FFF2-40B4-BE49-F238E27FC236}">
                <a16:creationId xmlns:a16="http://schemas.microsoft.com/office/drawing/2014/main" xmlns="" id="{09DD498A-B3C1-41AD-B696-0C56F81FCBFC}"/>
              </a:ext>
            </a:extLst>
          </p:cNvPr>
          <p:cNvSpPr>
            <a:spLocks/>
          </p:cNvSpPr>
          <p:nvPr/>
        </p:nvSpPr>
        <p:spPr bwMode="auto">
          <a:xfrm>
            <a:off x="1180637" y="2595583"/>
            <a:ext cx="1025775" cy="508715"/>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solidFill>
            <a:schemeClr val="bg1">
              <a:lumMod val="50000"/>
            </a:schemeClr>
          </a:solidFill>
          <a:ln w="9525"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49" name="Freeform 642">
            <a:extLst>
              <a:ext uri="{FF2B5EF4-FFF2-40B4-BE49-F238E27FC236}">
                <a16:creationId xmlns:a16="http://schemas.microsoft.com/office/drawing/2014/main" xmlns="" id="{666C6A7A-16E5-4DE3-83D6-3195E495202E}"/>
              </a:ext>
            </a:extLst>
          </p:cNvPr>
          <p:cNvSpPr>
            <a:spLocks noEditPoints="1"/>
          </p:cNvSpPr>
          <p:nvPr/>
        </p:nvSpPr>
        <p:spPr bwMode="auto">
          <a:xfrm>
            <a:off x="893615" y="1983915"/>
            <a:ext cx="1515047" cy="778819"/>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0" name="Freeform 643">
            <a:extLst>
              <a:ext uri="{FF2B5EF4-FFF2-40B4-BE49-F238E27FC236}">
                <a16:creationId xmlns:a16="http://schemas.microsoft.com/office/drawing/2014/main" xmlns="" id="{4E5DF7B1-3FB7-488C-B95E-354BBA5E2A19}"/>
              </a:ext>
            </a:extLst>
          </p:cNvPr>
          <p:cNvSpPr>
            <a:spLocks/>
          </p:cNvSpPr>
          <p:nvPr/>
        </p:nvSpPr>
        <p:spPr bwMode="auto">
          <a:xfrm>
            <a:off x="5536852" y="3717180"/>
            <a:ext cx="36332" cy="31493"/>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1" name="Freeform 644">
            <a:extLst>
              <a:ext uri="{FF2B5EF4-FFF2-40B4-BE49-F238E27FC236}">
                <a16:creationId xmlns:a16="http://schemas.microsoft.com/office/drawing/2014/main" xmlns="" id="{9902286C-FA0F-47DD-BD6F-34AEEFC87CFC}"/>
              </a:ext>
            </a:extLst>
          </p:cNvPr>
          <p:cNvSpPr>
            <a:spLocks/>
          </p:cNvSpPr>
          <p:nvPr/>
        </p:nvSpPr>
        <p:spPr bwMode="auto">
          <a:xfrm>
            <a:off x="5565916" y="3709911"/>
            <a:ext cx="46020" cy="1695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2" name="Freeform 645">
            <a:extLst>
              <a:ext uri="{FF2B5EF4-FFF2-40B4-BE49-F238E27FC236}">
                <a16:creationId xmlns:a16="http://schemas.microsoft.com/office/drawing/2014/main" xmlns="" id="{EF30E7CD-E4F1-4457-B081-482A023BABAA}"/>
              </a:ext>
            </a:extLst>
          </p:cNvPr>
          <p:cNvSpPr>
            <a:spLocks/>
          </p:cNvSpPr>
          <p:nvPr/>
        </p:nvSpPr>
        <p:spPr bwMode="auto">
          <a:xfrm>
            <a:off x="3608830" y="2556823"/>
            <a:ext cx="110208" cy="60563"/>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3" name="Freeform 646">
            <a:extLst>
              <a:ext uri="{FF2B5EF4-FFF2-40B4-BE49-F238E27FC236}">
                <a16:creationId xmlns:a16="http://schemas.microsoft.com/office/drawing/2014/main" xmlns="" id="{06F4F690-A5FB-48D1-9198-9BC6C3DEBEE2}"/>
              </a:ext>
            </a:extLst>
          </p:cNvPr>
          <p:cNvSpPr>
            <a:spLocks/>
          </p:cNvSpPr>
          <p:nvPr/>
        </p:nvSpPr>
        <p:spPr bwMode="auto">
          <a:xfrm>
            <a:off x="3559178" y="2606483"/>
            <a:ext cx="132005" cy="56928"/>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4" name="Freeform 647">
            <a:extLst>
              <a:ext uri="{FF2B5EF4-FFF2-40B4-BE49-F238E27FC236}">
                <a16:creationId xmlns:a16="http://schemas.microsoft.com/office/drawing/2014/main" xmlns="" id="{D3FC5C0D-313F-45DA-9E11-C75FAE34A3AF}"/>
              </a:ext>
            </a:extLst>
          </p:cNvPr>
          <p:cNvSpPr>
            <a:spLocks/>
          </p:cNvSpPr>
          <p:nvPr/>
        </p:nvSpPr>
        <p:spPr bwMode="auto">
          <a:xfrm>
            <a:off x="3513156" y="2648878"/>
            <a:ext cx="202249" cy="196219"/>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5" name="Freeform 648">
            <a:extLst>
              <a:ext uri="{FF2B5EF4-FFF2-40B4-BE49-F238E27FC236}">
                <a16:creationId xmlns:a16="http://schemas.microsoft.com/office/drawing/2014/main" xmlns="" id="{7F0D2559-43F5-4388-96DC-469B32A3DA6E}"/>
              </a:ext>
            </a:extLst>
          </p:cNvPr>
          <p:cNvSpPr>
            <a:spLocks/>
          </p:cNvSpPr>
          <p:nvPr/>
        </p:nvSpPr>
        <p:spPr bwMode="auto">
          <a:xfrm>
            <a:off x="3630630" y="2659778"/>
            <a:ext cx="95674" cy="896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6" name="Freeform 649">
            <a:extLst>
              <a:ext uri="{FF2B5EF4-FFF2-40B4-BE49-F238E27FC236}">
                <a16:creationId xmlns:a16="http://schemas.microsoft.com/office/drawing/2014/main" xmlns="" id="{A143C062-B963-4726-81B8-449DD89CA51E}"/>
              </a:ext>
            </a:extLst>
          </p:cNvPr>
          <p:cNvSpPr>
            <a:spLocks/>
          </p:cNvSpPr>
          <p:nvPr/>
        </p:nvSpPr>
        <p:spPr bwMode="auto">
          <a:xfrm>
            <a:off x="3303642" y="2556823"/>
            <a:ext cx="234947" cy="202275"/>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solidFill>
            <a:schemeClr val="bg1">
              <a:lumMod val="50000"/>
            </a:schemeClr>
          </a:solidFill>
          <a:ln w="9525"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7" name="Freeform 650">
            <a:extLst>
              <a:ext uri="{FF2B5EF4-FFF2-40B4-BE49-F238E27FC236}">
                <a16:creationId xmlns:a16="http://schemas.microsoft.com/office/drawing/2014/main" xmlns="" id="{25F003AD-2E58-4D9C-A5DC-C44904520D4E}"/>
              </a:ext>
            </a:extLst>
          </p:cNvPr>
          <p:cNvSpPr>
            <a:spLocks/>
          </p:cNvSpPr>
          <p:nvPr/>
        </p:nvSpPr>
        <p:spPr bwMode="auto">
          <a:xfrm>
            <a:off x="3498624" y="2635555"/>
            <a:ext cx="78719" cy="53294"/>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8" name="Freeform 651">
            <a:extLst>
              <a:ext uri="{FF2B5EF4-FFF2-40B4-BE49-F238E27FC236}">
                <a16:creationId xmlns:a16="http://schemas.microsoft.com/office/drawing/2014/main" xmlns="" id="{BCAD15A6-7E27-4540-99DD-443F8D7D03DE}"/>
              </a:ext>
            </a:extLst>
          </p:cNvPr>
          <p:cNvSpPr>
            <a:spLocks/>
          </p:cNvSpPr>
          <p:nvPr/>
        </p:nvSpPr>
        <p:spPr bwMode="auto">
          <a:xfrm>
            <a:off x="3432014" y="2549556"/>
            <a:ext cx="73875" cy="46026"/>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59" name="Freeform 652">
            <a:extLst>
              <a:ext uri="{FF2B5EF4-FFF2-40B4-BE49-F238E27FC236}">
                <a16:creationId xmlns:a16="http://schemas.microsoft.com/office/drawing/2014/main" xmlns="" id="{B4CB90CA-27FA-4958-8B6E-8D6A8F079690}"/>
              </a:ext>
            </a:extLst>
          </p:cNvPr>
          <p:cNvSpPr>
            <a:spLocks/>
          </p:cNvSpPr>
          <p:nvPr/>
        </p:nvSpPr>
        <p:spPr bwMode="auto">
          <a:xfrm>
            <a:off x="3492568" y="2582261"/>
            <a:ext cx="13322" cy="13324"/>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0" name="Freeform 653">
            <a:extLst>
              <a:ext uri="{FF2B5EF4-FFF2-40B4-BE49-F238E27FC236}">
                <a16:creationId xmlns:a16="http://schemas.microsoft.com/office/drawing/2014/main" xmlns="" id="{FB037ED9-DB7C-4BBB-9894-721DC9BFD502}"/>
              </a:ext>
            </a:extLst>
          </p:cNvPr>
          <p:cNvSpPr>
            <a:spLocks/>
          </p:cNvSpPr>
          <p:nvPr/>
        </p:nvSpPr>
        <p:spPr bwMode="auto">
          <a:xfrm>
            <a:off x="3448970" y="2499898"/>
            <a:ext cx="71455" cy="64196"/>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1" name="Freeform 654">
            <a:extLst>
              <a:ext uri="{FF2B5EF4-FFF2-40B4-BE49-F238E27FC236}">
                <a16:creationId xmlns:a16="http://schemas.microsoft.com/office/drawing/2014/main" xmlns="" id="{F7C5C8E9-4A20-4E4A-81B9-96E3EAE894D4}"/>
              </a:ext>
            </a:extLst>
          </p:cNvPr>
          <p:cNvSpPr>
            <a:spLocks/>
          </p:cNvSpPr>
          <p:nvPr/>
        </p:nvSpPr>
        <p:spPr bwMode="auto">
          <a:xfrm>
            <a:off x="3534954" y="2393310"/>
            <a:ext cx="53288" cy="7873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2" name="Freeform 655">
            <a:extLst>
              <a:ext uri="{FF2B5EF4-FFF2-40B4-BE49-F238E27FC236}">
                <a16:creationId xmlns:a16="http://schemas.microsoft.com/office/drawing/2014/main" xmlns="" id="{B1C36998-B73E-4057-87DF-DA84BA9FB73E}"/>
              </a:ext>
            </a:extLst>
          </p:cNvPr>
          <p:cNvSpPr>
            <a:spLocks/>
          </p:cNvSpPr>
          <p:nvPr/>
        </p:nvSpPr>
        <p:spPr bwMode="auto">
          <a:xfrm>
            <a:off x="3496202" y="2464771"/>
            <a:ext cx="158650" cy="184107"/>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3" name="Freeform 656">
            <a:extLst>
              <a:ext uri="{FF2B5EF4-FFF2-40B4-BE49-F238E27FC236}">
                <a16:creationId xmlns:a16="http://schemas.microsoft.com/office/drawing/2014/main" xmlns="" id="{E58685A8-5FFB-4FE6-AC0C-0038BD6D89B4}"/>
              </a:ext>
            </a:extLst>
          </p:cNvPr>
          <p:cNvSpPr>
            <a:spLocks/>
          </p:cNvSpPr>
          <p:nvPr/>
        </p:nvSpPr>
        <p:spPr bwMode="auto">
          <a:xfrm>
            <a:off x="3775958" y="2521699"/>
            <a:ext cx="316089" cy="18774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4" name="Freeform 657">
            <a:extLst>
              <a:ext uri="{FF2B5EF4-FFF2-40B4-BE49-F238E27FC236}">
                <a16:creationId xmlns:a16="http://schemas.microsoft.com/office/drawing/2014/main" xmlns="" id="{91B66859-BE68-42FE-9EF6-20846FF3D9CC}"/>
              </a:ext>
            </a:extLst>
          </p:cNvPr>
          <p:cNvSpPr>
            <a:spLocks/>
          </p:cNvSpPr>
          <p:nvPr/>
        </p:nvSpPr>
        <p:spPr bwMode="auto">
          <a:xfrm>
            <a:off x="3676651" y="2591951"/>
            <a:ext cx="106574" cy="43604"/>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5" name="Freeform 658">
            <a:extLst>
              <a:ext uri="{FF2B5EF4-FFF2-40B4-BE49-F238E27FC236}">
                <a16:creationId xmlns:a16="http://schemas.microsoft.com/office/drawing/2014/main" xmlns="" id="{75995C33-E65B-4943-9330-88B9C8ADA4A1}"/>
              </a:ext>
            </a:extLst>
          </p:cNvPr>
          <p:cNvSpPr>
            <a:spLocks/>
          </p:cNvSpPr>
          <p:nvPr/>
        </p:nvSpPr>
        <p:spPr bwMode="auto">
          <a:xfrm>
            <a:off x="3794123" y="2432069"/>
            <a:ext cx="167128" cy="124757"/>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6" name="Freeform 659">
            <a:extLst>
              <a:ext uri="{FF2B5EF4-FFF2-40B4-BE49-F238E27FC236}">
                <a16:creationId xmlns:a16="http://schemas.microsoft.com/office/drawing/2014/main" xmlns="" id="{303C590F-58F7-46C1-B117-6AA3CB8B47CC}"/>
              </a:ext>
            </a:extLst>
          </p:cNvPr>
          <p:cNvSpPr>
            <a:spLocks/>
          </p:cNvSpPr>
          <p:nvPr/>
        </p:nvSpPr>
        <p:spPr bwMode="auto">
          <a:xfrm>
            <a:off x="3755369" y="2424802"/>
            <a:ext cx="102941" cy="67829"/>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7" name="Freeform 660">
            <a:extLst>
              <a:ext uri="{FF2B5EF4-FFF2-40B4-BE49-F238E27FC236}">
                <a16:creationId xmlns:a16="http://schemas.microsoft.com/office/drawing/2014/main" xmlns="" id="{1BB196F7-D8E4-4FC1-BF8A-6B1D30429B50}"/>
              </a:ext>
            </a:extLst>
          </p:cNvPr>
          <p:cNvSpPr>
            <a:spLocks/>
          </p:cNvSpPr>
          <p:nvPr/>
        </p:nvSpPr>
        <p:spPr bwMode="auto">
          <a:xfrm>
            <a:off x="3755368" y="2382409"/>
            <a:ext cx="127163" cy="64196"/>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8" name="Freeform 661">
            <a:extLst>
              <a:ext uri="{FF2B5EF4-FFF2-40B4-BE49-F238E27FC236}">
                <a16:creationId xmlns:a16="http://schemas.microsoft.com/office/drawing/2014/main" xmlns="" id="{4375B0B0-1891-477F-947F-7A89CC20A4BE}"/>
              </a:ext>
            </a:extLst>
          </p:cNvPr>
          <p:cNvSpPr>
            <a:spLocks/>
          </p:cNvSpPr>
          <p:nvPr/>
        </p:nvSpPr>
        <p:spPr bwMode="auto">
          <a:xfrm>
            <a:off x="3794122" y="2343650"/>
            <a:ext cx="84776" cy="53294"/>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69" name="Freeform 662">
            <a:extLst>
              <a:ext uri="{FF2B5EF4-FFF2-40B4-BE49-F238E27FC236}">
                <a16:creationId xmlns:a16="http://schemas.microsoft.com/office/drawing/2014/main" xmlns="" id="{E6826A25-48D9-455D-8222-A64D80F95DEB}"/>
              </a:ext>
            </a:extLst>
          </p:cNvPr>
          <p:cNvSpPr>
            <a:spLocks/>
          </p:cNvSpPr>
          <p:nvPr/>
        </p:nvSpPr>
        <p:spPr bwMode="auto">
          <a:xfrm>
            <a:off x="3729937" y="2453869"/>
            <a:ext cx="56921" cy="27860"/>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0" name="Freeform 663">
            <a:extLst>
              <a:ext uri="{FF2B5EF4-FFF2-40B4-BE49-F238E27FC236}">
                <a16:creationId xmlns:a16="http://schemas.microsoft.com/office/drawing/2014/main" xmlns="" id="{A1E44C9B-4022-4AC0-A932-10E6F54D6F65}"/>
              </a:ext>
            </a:extLst>
          </p:cNvPr>
          <p:cNvSpPr>
            <a:spLocks/>
          </p:cNvSpPr>
          <p:nvPr/>
        </p:nvSpPr>
        <p:spPr bwMode="auto">
          <a:xfrm>
            <a:off x="3641528" y="2461138"/>
            <a:ext cx="169550" cy="148981"/>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1" name="Freeform 664">
            <a:extLst>
              <a:ext uri="{FF2B5EF4-FFF2-40B4-BE49-F238E27FC236}">
                <a16:creationId xmlns:a16="http://schemas.microsoft.com/office/drawing/2014/main" xmlns="" id="{A671BC42-5680-44C1-973C-83DBFCFFBDCB}"/>
              </a:ext>
            </a:extLst>
          </p:cNvPr>
          <p:cNvSpPr>
            <a:spLocks/>
          </p:cNvSpPr>
          <p:nvPr/>
        </p:nvSpPr>
        <p:spPr bwMode="auto">
          <a:xfrm>
            <a:off x="3744471" y="2617387"/>
            <a:ext cx="163495" cy="106588"/>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2" name="Freeform 665">
            <a:extLst>
              <a:ext uri="{FF2B5EF4-FFF2-40B4-BE49-F238E27FC236}">
                <a16:creationId xmlns:a16="http://schemas.microsoft.com/office/drawing/2014/main" xmlns="" id="{A0C119A2-0907-4508-9FC4-DBFCFD5A0961}"/>
              </a:ext>
            </a:extLst>
          </p:cNvPr>
          <p:cNvSpPr>
            <a:spLocks/>
          </p:cNvSpPr>
          <p:nvPr/>
        </p:nvSpPr>
        <p:spPr bwMode="auto">
          <a:xfrm>
            <a:off x="3858310" y="2613753"/>
            <a:ext cx="59343" cy="71464"/>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3" name="Freeform 666">
            <a:extLst>
              <a:ext uri="{FF2B5EF4-FFF2-40B4-BE49-F238E27FC236}">
                <a16:creationId xmlns:a16="http://schemas.microsoft.com/office/drawing/2014/main" xmlns="" id="{0A16B725-D6CA-465F-811F-50AA7B94F864}"/>
              </a:ext>
            </a:extLst>
          </p:cNvPr>
          <p:cNvSpPr>
            <a:spLocks/>
          </p:cNvSpPr>
          <p:nvPr/>
        </p:nvSpPr>
        <p:spPr bwMode="auto">
          <a:xfrm>
            <a:off x="3882530" y="2652511"/>
            <a:ext cx="35121" cy="36337"/>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4" name="Freeform 667">
            <a:extLst>
              <a:ext uri="{FF2B5EF4-FFF2-40B4-BE49-F238E27FC236}">
                <a16:creationId xmlns:a16="http://schemas.microsoft.com/office/drawing/2014/main" xmlns="" id="{67B22D68-0072-4EB9-A6AE-C87824149BBB}"/>
              </a:ext>
            </a:extLst>
          </p:cNvPr>
          <p:cNvSpPr>
            <a:spLocks/>
          </p:cNvSpPr>
          <p:nvPr/>
        </p:nvSpPr>
        <p:spPr bwMode="auto">
          <a:xfrm>
            <a:off x="3775960" y="2709440"/>
            <a:ext cx="113840" cy="67829"/>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5" name="Freeform 668">
            <a:extLst>
              <a:ext uri="{FF2B5EF4-FFF2-40B4-BE49-F238E27FC236}">
                <a16:creationId xmlns:a16="http://schemas.microsoft.com/office/drawing/2014/main" xmlns="" id="{1F792B2D-4D82-403A-AF34-155FCC53F6A0}"/>
              </a:ext>
            </a:extLst>
          </p:cNvPr>
          <p:cNvSpPr>
            <a:spLocks/>
          </p:cNvSpPr>
          <p:nvPr/>
        </p:nvSpPr>
        <p:spPr bwMode="auto">
          <a:xfrm>
            <a:off x="3665750" y="2692483"/>
            <a:ext cx="64187" cy="53294"/>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6" name="Freeform 669">
            <a:extLst>
              <a:ext uri="{FF2B5EF4-FFF2-40B4-BE49-F238E27FC236}">
                <a16:creationId xmlns:a16="http://schemas.microsoft.com/office/drawing/2014/main" xmlns="" id="{757F7165-8791-4E29-9921-B77A15F9A10B}"/>
              </a:ext>
            </a:extLst>
          </p:cNvPr>
          <p:cNvSpPr>
            <a:spLocks/>
          </p:cNvSpPr>
          <p:nvPr/>
        </p:nvSpPr>
        <p:spPr bwMode="auto">
          <a:xfrm>
            <a:off x="3711772" y="2667045"/>
            <a:ext cx="78719" cy="9568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7" name="Freeform 670">
            <a:extLst>
              <a:ext uri="{FF2B5EF4-FFF2-40B4-BE49-F238E27FC236}">
                <a16:creationId xmlns:a16="http://schemas.microsoft.com/office/drawing/2014/main" xmlns="" id="{97D39810-FFC1-418F-BB9E-5C70270C6201}"/>
              </a:ext>
            </a:extLst>
          </p:cNvPr>
          <p:cNvSpPr>
            <a:spLocks/>
          </p:cNvSpPr>
          <p:nvPr/>
        </p:nvSpPr>
        <p:spPr bwMode="auto">
          <a:xfrm>
            <a:off x="3669385" y="2610120"/>
            <a:ext cx="124741" cy="67829"/>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8" name="Freeform 671">
            <a:extLst>
              <a:ext uri="{FF2B5EF4-FFF2-40B4-BE49-F238E27FC236}">
                <a16:creationId xmlns:a16="http://schemas.microsoft.com/office/drawing/2014/main" xmlns="" id="{4A0C8F18-BBB9-4C00-A8E7-0F0957D3D9D2}"/>
              </a:ext>
            </a:extLst>
          </p:cNvPr>
          <p:cNvSpPr>
            <a:spLocks/>
          </p:cNvSpPr>
          <p:nvPr/>
        </p:nvSpPr>
        <p:spPr bwMode="auto">
          <a:xfrm>
            <a:off x="3740835" y="2762734"/>
            <a:ext cx="110208" cy="113855"/>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79" name="Freeform 672">
            <a:extLst>
              <a:ext uri="{FF2B5EF4-FFF2-40B4-BE49-F238E27FC236}">
                <a16:creationId xmlns:a16="http://schemas.microsoft.com/office/drawing/2014/main" xmlns="" id="{33BDB3C5-E1E6-4B8F-A1DC-36FB3FCEB217}"/>
              </a:ext>
            </a:extLst>
          </p:cNvPr>
          <p:cNvSpPr>
            <a:spLocks/>
          </p:cNvSpPr>
          <p:nvPr/>
        </p:nvSpPr>
        <p:spPr bwMode="auto">
          <a:xfrm>
            <a:off x="3840143" y="2756674"/>
            <a:ext cx="53288" cy="35126"/>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0" name="Freeform 673">
            <a:extLst>
              <a:ext uri="{FF2B5EF4-FFF2-40B4-BE49-F238E27FC236}">
                <a16:creationId xmlns:a16="http://schemas.microsoft.com/office/drawing/2014/main" xmlns="" id="{DC8420EA-1765-403F-A5DC-19CF132E26B9}"/>
              </a:ext>
            </a:extLst>
          </p:cNvPr>
          <p:cNvSpPr>
            <a:spLocks/>
          </p:cNvSpPr>
          <p:nvPr/>
        </p:nvSpPr>
        <p:spPr bwMode="auto">
          <a:xfrm>
            <a:off x="3726304" y="2745777"/>
            <a:ext cx="31488" cy="64196"/>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1" name="Freeform 674">
            <a:extLst>
              <a:ext uri="{FF2B5EF4-FFF2-40B4-BE49-F238E27FC236}">
                <a16:creationId xmlns:a16="http://schemas.microsoft.com/office/drawing/2014/main" xmlns="" id="{2896126E-3FD6-478A-9998-497AE1128181}"/>
              </a:ext>
            </a:extLst>
          </p:cNvPr>
          <p:cNvSpPr>
            <a:spLocks/>
          </p:cNvSpPr>
          <p:nvPr/>
        </p:nvSpPr>
        <p:spPr bwMode="auto">
          <a:xfrm>
            <a:off x="3744469" y="2753044"/>
            <a:ext cx="46020" cy="31493"/>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2" name="Freeform 675">
            <a:extLst>
              <a:ext uri="{FF2B5EF4-FFF2-40B4-BE49-F238E27FC236}">
                <a16:creationId xmlns:a16="http://schemas.microsoft.com/office/drawing/2014/main" xmlns="" id="{2B9A7160-325A-486C-B411-C473A514F4FE}"/>
              </a:ext>
            </a:extLst>
          </p:cNvPr>
          <p:cNvSpPr>
            <a:spLocks/>
          </p:cNvSpPr>
          <p:nvPr/>
        </p:nvSpPr>
        <p:spPr bwMode="auto">
          <a:xfrm>
            <a:off x="4134434" y="2773632"/>
            <a:ext cx="67820" cy="56928"/>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3" name="Freeform 676">
            <a:extLst>
              <a:ext uri="{FF2B5EF4-FFF2-40B4-BE49-F238E27FC236}">
                <a16:creationId xmlns:a16="http://schemas.microsoft.com/office/drawing/2014/main" xmlns="" id="{3CAC7AD5-AED2-404E-AD93-FFB6373C677B}"/>
              </a:ext>
            </a:extLst>
          </p:cNvPr>
          <p:cNvSpPr>
            <a:spLocks/>
          </p:cNvSpPr>
          <p:nvPr/>
        </p:nvSpPr>
        <p:spPr bwMode="auto">
          <a:xfrm>
            <a:off x="4159866" y="2802702"/>
            <a:ext cx="351211" cy="297961"/>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4" name="Freeform 677">
            <a:extLst>
              <a:ext uri="{FF2B5EF4-FFF2-40B4-BE49-F238E27FC236}">
                <a16:creationId xmlns:a16="http://schemas.microsoft.com/office/drawing/2014/main" xmlns="" id="{CE7E4B13-00FB-41D7-A2A8-C59026E7FA13}"/>
              </a:ext>
            </a:extLst>
          </p:cNvPr>
          <p:cNvSpPr>
            <a:spLocks/>
          </p:cNvSpPr>
          <p:nvPr/>
        </p:nvSpPr>
        <p:spPr bwMode="auto">
          <a:xfrm>
            <a:off x="4167133" y="2806338"/>
            <a:ext cx="27856" cy="20591"/>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5" name="Freeform 678">
            <a:extLst>
              <a:ext uri="{FF2B5EF4-FFF2-40B4-BE49-F238E27FC236}">
                <a16:creationId xmlns:a16="http://schemas.microsoft.com/office/drawing/2014/main" xmlns="" id="{FE2C820C-071E-41C1-9BCD-0577E066CB1E}"/>
              </a:ext>
            </a:extLst>
          </p:cNvPr>
          <p:cNvSpPr>
            <a:spLocks/>
          </p:cNvSpPr>
          <p:nvPr/>
        </p:nvSpPr>
        <p:spPr bwMode="auto">
          <a:xfrm>
            <a:off x="4084780" y="2720340"/>
            <a:ext cx="124741" cy="64196"/>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6" name="Freeform 679">
            <a:extLst>
              <a:ext uri="{FF2B5EF4-FFF2-40B4-BE49-F238E27FC236}">
                <a16:creationId xmlns:a16="http://schemas.microsoft.com/office/drawing/2014/main" xmlns="" id="{6B772C20-9712-455F-AD29-6FBD27F33BD1}"/>
              </a:ext>
            </a:extLst>
          </p:cNvPr>
          <p:cNvSpPr>
            <a:spLocks/>
          </p:cNvSpPr>
          <p:nvPr/>
        </p:nvSpPr>
        <p:spPr bwMode="auto">
          <a:xfrm>
            <a:off x="4170767" y="2762733"/>
            <a:ext cx="95674" cy="75097"/>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7" name="Freeform 680">
            <a:extLst>
              <a:ext uri="{FF2B5EF4-FFF2-40B4-BE49-F238E27FC236}">
                <a16:creationId xmlns:a16="http://schemas.microsoft.com/office/drawing/2014/main" xmlns="" id="{E20E034B-0449-4C7F-BAD5-248415993FBE}"/>
              </a:ext>
            </a:extLst>
          </p:cNvPr>
          <p:cNvSpPr>
            <a:spLocks/>
          </p:cNvSpPr>
          <p:nvPr/>
        </p:nvSpPr>
        <p:spPr bwMode="auto">
          <a:xfrm>
            <a:off x="4202252" y="2997711"/>
            <a:ext cx="31488" cy="36337"/>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8" name="Freeform 681">
            <a:extLst>
              <a:ext uri="{FF2B5EF4-FFF2-40B4-BE49-F238E27FC236}">
                <a16:creationId xmlns:a16="http://schemas.microsoft.com/office/drawing/2014/main" xmlns="" id="{56C37431-BDD5-490C-B15F-5B91FED96361}"/>
              </a:ext>
            </a:extLst>
          </p:cNvPr>
          <p:cNvSpPr>
            <a:spLocks/>
          </p:cNvSpPr>
          <p:nvPr/>
        </p:nvSpPr>
        <p:spPr bwMode="auto">
          <a:xfrm>
            <a:off x="4003638" y="2863262"/>
            <a:ext cx="123530" cy="9568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89" name="Freeform 682">
            <a:extLst>
              <a:ext uri="{FF2B5EF4-FFF2-40B4-BE49-F238E27FC236}">
                <a16:creationId xmlns:a16="http://schemas.microsoft.com/office/drawing/2014/main" xmlns="" id="{3937964D-3BAA-4D84-B4AB-DDE99F236F2F}"/>
              </a:ext>
            </a:extLst>
          </p:cNvPr>
          <p:cNvSpPr>
            <a:spLocks/>
          </p:cNvSpPr>
          <p:nvPr/>
        </p:nvSpPr>
        <p:spPr bwMode="auto">
          <a:xfrm>
            <a:off x="4060558" y="2855996"/>
            <a:ext cx="176816" cy="167150"/>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0" name="Freeform 683">
            <a:extLst>
              <a:ext uri="{FF2B5EF4-FFF2-40B4-BE49-F238E27FC236}">
                <a16:creationId xmlns:a16="http://schemas.microsoft.com/office/drawing/2014/main" xmlns="" id="{F909938E-4490-4F8F-B7AB-3B4342544EE0}"/>
              </a:ext>
            </a:extLst>
          </p:cNvPr>
          <p:cNvSpPr>
            <a:spLocks/>
          </p:cNvSpPr>
          <p:nvPr/>
        </p:nvSpPr>
        <p:spPr bwMode="auto">
          <a:xfrm>
            <a:off x="3836512" y="2759101"/>
            <a:ext cx="336677" cy="128390"/>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solidFill>
            <a:schemeClr val="bg1">
              <a:lumMod val="50000"/>
            </a:schemeClr>
          </a:solidFill>
          <a:ln w="9525"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1" name="Freeform 684">
            <a:extLst>
              <a:ext uri="{FF2B5EF4-FFF2-40B4-BE49-F238E27FC236}">
                <a16:creationId xmlns:a16="http://schemas.microsoft.com/office/drawing/2014/main" xmlns="" id="{AF1BFB75-ED33-467E-BEE8-EF4250B1B979}"/>
              </a:ext>
            </a:extLst>
          </p:cNvPr>
          <p:cNvSpPr>
            <a:spLocks/>
          </p:cNvSpPr>
          <p:nvPr/>
        </p:nvSpPr>
        <p:spPr bwMode="auto">
          <a:xfrm>
            <a:off x="3989106" y="2962586"/>
            <a:ext cx="373009" cy="299173"/>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2" name="Freeform 685">
            <a:extLst>
              <a:ext uri="{FF2B5EF4-FFF2-40B4-BE49-F238E27FC236}">
                <a16:creationId xmlns:a16="http://schemas.microsoft.com/office/drawing/2014/main" xmlns="" id="{9AD27E16-DE2E-4F45-9AD6-B751AD235A2A}"/>
              </a:ext>
            </a:extLst>
          </p:cNvPr>
          <p:cNvSpPr>
            <a:spLocks/>
          </p:cNvSpPr>
          <p:nvPr/>
        </p:nvSpPr>
        <p:spPr bwMode="auto">
          <a:xfrm>
            <a:off x="3996371" y="2940781"/>
            <a:ext cx="73875" cy="7873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3" name="Freeform 686">
            <a:extLst>
              <a:ext uri="{FF2B5EF4-FFF2-40B4-BE49-F238E27FC236}">
                <a16:creationId xmlns:a16="http://schemas.microsoft.com/office/drawing/2014/main" xmlns="" id="{27E2F44A-FD3F-4E0F-BE1C-2E1848A509A4}"/>
              </a:ext>
            </a:extLst>
          </p:cNvPr>
          <p:cNvSpPr>
            <a:spLocks/>
          </p:cNvSpPr>
          <p:nvPr/>
        </p:nvSpPr>
        <p:spPr bwMode="auto">
          <a:xfrm>
            <a:off x="4000005" y="2912926"/>
            <a:ext cx="27856" cy="31493"/>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4" name="Freeform 687">
            <a:extLst>
              <a:ext uri="{FF2B5EF4-FFF2-40B4-BE49-F238E27FC236}">
                <a16:creationId xmlns:a16="http://schemas.microsoft.com/office/drawing/2014/main" xmlns="" id="{19F3FDD1-6456-4F78-A0B5-0689D11342FB}"/>
              </a:ext>
            </a:extLst>
          </p:cNvPr>
          <p:cNvSpPr>
            <a:spLocks/>
          </p:cNvSpPr>
          <p:nvPr/>
        </p:nvSpPr>
        <p:spPr bwMode="auto">
          <a:xfrm>
            <a:off x="3996370" y="2955316"/>
            <a:ext cx="10901" cy="2543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5" name="Freeform 688">
            <a:extLst>
              <a:ext uri="{FF2B5EF4-FFF2-40B4-BE49-F238E27FC236}">
                <a16:creationId xmlns:a16="http://schemas.microsoft.com/office/drawing/2014/main" xmlns="" id="{665E97DE-BE54-407B-851F-35278E5FBE1F}"/>
              </a:ext>
            </a:extLst>
          </p:cNvPr>
          <p:cNvSpPr>
            <a:spLocks/>
          </p:cNvSpPr>
          <p:nvPr/>
        </p:nvSpPr>
        <p:spPr bwMode="auto">
          <a:xfrm>
            <a:off x="3981839" y="2940781"/>
            <a:ext cx="29066" cy="93266"/>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6" name="Freeform 689">
            <a:extLst>
              <a:ext uri="{FF2B5EF4-FFF2-40B4-BE49-F238E27FC236}">
                <a16:creationId xmlns:a16="http://schemas.microsoft.com/office/drawing/2014/main" xmlns="" id="{60F7FFA4-590C-4D51-95CA-7166078A411E}"/>
              </a:ext>
            </a:extLst>
          </p:cNvPr>
          <p:cNvSpPr>
            <a:spLocks/>
          </p:cNvSpPr>
          <p:nvPr/>
        </p:nvSpPr>
        <p:spPr bwMode="auto">
          <a:xfrm>
            <a:off x="4276128" y="3080072"/>
            <a:ext cx="18166" cy="27860"/>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7" name="Freeform 690">
            <a:extLst>
              <a:ext uri="{FF2B5EF4-FFF2-40B4-BE49-F238E27FC236}">
                <a16:creationId xmlns:a16="http://schemas.microsoft.com/office/drawing/2014/main" xmlns="" id="{F92A9230-38DE-4FB5-AEA9-ECA1D5B2BF73}"/>
              </a:ext>
            </a:extLst>
          </p:cNvPr>
          <p:cNvSpPr>
            <a:spLocks/>
          </p:cNvSpPr>
          <p:nvPr/>
        </p:nvSpPr>
        <p:spPr bwMode="auto">
          <a:xfrm>
            <a:off x="4130800" y="3212098"/>
            <a:ext cx="188926" cy="119912"/>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8" name="Freeform 691">
            <a:extLst>
              <a:ext uri="{FF2B5EF4-FFF2-40B4-BE49-F238E27FC236}">
                <a16:creationId xmlns:a16="http://schemas.microsoft.com/office/drawing/2014/main" xmlns="" id="{6B15E036-8976-4BD2-AE68-A363BA7DCEF0}"/>
              </a:ext>
            </a:extLst>
          </p:cNvPr>
          <p:cNvSpPr>
            <a:spLocks/>
          </p:cNvSpPr>
          <p:nvPr/>
        </p:nvSpPr>
        <p:spPr bwMode="auto">
          <a:xfrm>
            <a:off x="4297927" y="3080072"/>
            <a:ext cx="145328" cy="174417"/>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199" name="Freeform 692">
            <a:extLst>
              <a:ext uri="{FF2B5EF4-FFF2-40B4-BE49-F238E27FC236}">
                <a16:creationId xmlns:a16="http://schemas.microsoft.com/office/drawing/2014/main" xmlns="" id="{A768336C-E62A-4B8E-BAD0-55D650A85E86}"/>
              </a:ext>
            </a:extLst>
          </p:cNvPr>
          <p:cNvSpPr>
            <a:spLocks/>
          </p:cNvSpPr>
          <p:nvPr/>
        </p:nvSpPr>
        <p:spPr bwMode="auto">
          <a:xfrm>
            <a:off x="4606749" y="2738509"/>
            <a:ext cx="194982" cy="84787"/>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0" name="Freeform 693">
            <a:extLst>
              <a:ext uri="{FF2B5EF4-FFF2-40B4-BE49-F238E27FC236}">
                <a16:creationId xmlns:a16="http://schemas.microsoft.com/office/drawing/2014/main" xmlns="" id="{A57809C1-6595-45B3-9C13-DD9B8E04EFAC}"/>
              </a:ext>
            </a:extLst>
          </p:cNvPr>
          <p:cNvSpPr>
            <a:spLocks/>
          </p:cNvSpPr>
          <p:nvPr/>
        </p:nvSpPr>
        <p:spPr bwMode="auto">
          <a:xfrm>
            <a:off x="4369380" y="2685214"/>
            <a:ext cx="316089" cy="18531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1" name="Freeform 694">
            <a:extLst>
              <a:ext uri="{FF2B5EF4-FFF2-40B4-BE49-F238E27FC236}">
                <a16:creationId xmlns:a16="http://schemas.microsoft.com/office/drawing/2014/main" xmlns="" id="{12A2A427-08DB-4197-AA07-F5C5FC85D42A}"/>
              </a:ext>
            </a:extLst>
          </p:cNvPr>
          <p:cNvSpPr>
            <a:spLocks/>
          </p:cNvSpPr>
          <p:nvPr/>
        </p:nvSpPr>
        <p:spPr bwMode="auto">
          <a:xfrm>
            <a:off x="4465055" y="2891122"/>
            <a:ext cx="0" cy="363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2" name="Freeform 695">
            <a:extLst>
              <a:ext uri="{FF2B5EF4-FFF2-40B4-BE49-F238E27FC236}">
                <a16:creationId xmlns:a16="http://schemas.microsoft.com/office/drawing/2014/main" xmlns="" id="{0D61E8F9-4C7F-40D3-B15D-95437538210B}"/>
              </a:ext>
            </a:extLst>
          </p:cNvPr>
          <p:cNvSpPr>
            <a:spLocks/>
          </p:cNvSpPr>
          <p:nvPr/>
        </p:nvSpPr>
        <p:spPr bwMode="auto">
          <a:xfrm>
            <a:off x="4301561" y="2749408"/>
            <a:ext cx="259168" cy="152615"/>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3" name="Freeform 696">
            <a:extLst>
              <a:ext uri="{FF2B5EF4-FFF2-40B4-BE49-F238E27FC236}">
                <a16:creationId xmlns:a16="http://schemas.microsoft.com/office/drawing/2014/main" xmlns="" id="{B937080B-4112-4572-86F8-CA07BA661316}"/>
              </a:ext>
            </a:extLst>
          </p:cNvPr>
          <p:cNvSpPr>
            <a:spLocks/>
          </p:cNvSpPr>
          <p:nvPr/>
        </p:nvSpPr>
        <p:spPr bwMode="auto">
          <a:xfrm>
            <a:off x="4575262" y="2784534"/>
            <a:ext cx="141694" cy="9568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4" name="Freeform 697">
            <a:extLst>
              <a:ext uri="{FF2B5EF4-FFF2-40B4-BE49-F238E27FC236}">
                <a16:creationId xmlns:a16="http://schemas.microsoft.com/office/drawing/2014/main" xmlns="" id="{0CB84BE5-43CD-47B9-B999-2FB25256E13C}"/>
              </a:ext>
            </a:extLst>
          </p:cNvPr>
          <p:cNvSpPr>
            <a:spLocks/>
          </p:cNvSpPr>
          <p:nvPr/>
        </p:nvSpPr>
        <p:spPr bwMode="auto">
          <a:xfrm>
            <a:off x="4461422" y="2866897"/>
            <a:ext cx="294290" cy="262836"/>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5" name="Freeform 698">
            <a:extLst>
              <a:ext uri="{FF2B5EF4-FFF2-40B4-BE49-F238E27FC236}">
                <a16:creationId xmlns:a16="http://schemas.microsoft.com/office/drawing/2014/main" xmlns="" id="{682A2365-7836-4CB6-B89B-E3CF3EC23641}"/>
              </a:ext>
            </a:extLst>
          </p:cNvPr>
          <p:cNvSpPr>
            <a:spLocks/>
          </p:cNvSpPr>
          <p:nvPr/>
        </p:nvSpPr>
        <p:spPr bwMode="auto">
          <a:xfrm>
            <a:off x="4446891" y="2834194"/>
            <a:ext cx="266435" cy="188951"/>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6" name="Freeform 699">
            <a:extLst>
              <a:ext uri="{FF2B5EF4-FFF2-40B4-BE49-F238E27FC236}">
                <a16:creationId xmlns:a16="http://schemas.microsoft.com/office/drawing/2014/main" xmlns="" id="{3ECD3C6F-CE44-48D5-B069-68D097A11D96}"/>
              </a:ext>
            </a:extLst>
          </p:cNvPr>
          <p:cNvSpPr>
            <a:spLocks/>
          </p:cNvSpPr>
          <p:nvPr/>
        </p:nvSpPr>
        <p:spPr bwMode="auto">
          <a:xfrm>
            <a:off x="4422667" y="2681579"/>
            <a:ext cx="9689" cy="14535"/>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7" name="Freeform 700">
            <a:extLst>
              <a:ext uri="{FF2B5EF4-FFF2-40B4-BE49-F238E27FC236}">
                <a16:creationId xmlns:a16="http://schemas.microsoft.com/office/drawing/2014/main" xmlns="" id="{DE097E6A-62AB-477F-BEE0-F0E02E8F5854}"/>
              </a:ext>
            </a:extLst>
          </p:cNvPr>
          <p:cNvSpPr>
            <a:spLocks noEditPoints="1"/>
          </p:cNvSpPr>
          <p:nvPr/>
        </p:nvSpPr>
        <p:spPr bwMode="auto">
          <a:xfrm>
            <a:off x="4198620" y="2457504"/>
            <a:ext cx="720586" cy="345200"/>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8" name="Freeform 701">
            <a:extLst>
              <a:ext uri="{FF2B5EF4-FFF2-40B4-BE49-F238E27FC236}">
                <a16:creationId xmlns:a16="http://schemas.microsoft.com/office/drawing/2014/main" xmlns="" id="{DBF2EA29-A8DD-4801-9198-883E7953FC85}"/>
              </a:ext>
            </a:extLst>
          </p:cNvPr>
          <p:cNvSpPr>
            <a:spLocks/>
          </p:cNvSpPr>
          <p:nvPr/>
        </p:nvSpPr>
        <p:spPr bwMode="auto">
          <a:xfrm>
            <a:off x="4588584" y="2887488"/>
            <a:ext cx="497750" cy="530516"/>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09" name="Freeform 702">
            <a:extLst>
              <a:ext uri="{FF2B5EF4-FFF2-40B4-BE49-F238E27FC236}">
                <a16:creationId xmlns:a16="http://schemas.microsoft.com/office/drawing/2014/main" xmlns="" id="{A62EEFE0-DE06-45CE-9F31-BE5D525F5E3C}"/>
              </a:ext>
            </a:extLst>
          </p:cNvPr>
          <p:cNvSpPr>
            <a:spLocks/>
          </p:cNvSpPr>
          <p:nvPr/>
        </p:nvSpPr>
        <p:spPr bwMode="auto">
          <a:xfrm>
            <a:off x="4997925" y="3034048"/>
            <a:ext cx="145328" cy="348833"/>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0" name="Freeform 703">
            <a:extLst>
              <a:ext uri="{FF2B5EF4-FFF2-40B4-BE49-F238E27FC236}">
                <a16:creationId xmlns:a16="http://schemas.microsoft.com/office/drawing/2014/main" xmlns="" id="{A2225AFC-9901-40F0-A13A-E377A880B117}"/>
              </a:ext>
            </a:extLst>
          </p:cNvPr>
          <p:cNvSpPr>
            <a:spLocks/>
          </p:cNvSpPr>
          <p:nvPr/>
        </p:nvSpPr>
        <p:spPr bwMode="auto">
          <a:xfrm>
            <a:off x="4930105" y="3076439"/>
            <a:ext cx="81143" cy="99321"/>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1" name="Freeform 704">
            <a:extLst>
              <a:ext uri="{FF2B5EF4-FFF2-40B4-BE49-F238E27FC236}">
                <a16:creationId xmlns:a16="http://schemas.microsoft.com/office/drawing/2014/main" xmlns="" id="{E5FBFDEB-711A-4EFF-8694-5A3D2D7C74DA}"/>
              </a:ext>
            </a:extLst>
          </p:cNvPr>
          <p:cNvSpPr>
            <a:spLocks/>
          </p:cNvSpPr>
          <p:nvPr/>
        </p:nvSpPr>
        <p:spPr bwMode="auto">
          <a:xfrm>
            <a:off x="5082701" y="3186662"/>
            <a:ext cx="148961" cy="273737"/>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2" name="Freeform 705">
            <a:extLst>
              <a:ext uri="{FF2B5EF4-FFF2-40B4-BE49-F238E27FC236}">
                <a16:creationId xmlns:a16="http://schemas.microsoft.com/office/drawing/2014/main" xmlns="" id="{677618EE-1A83-4D6A-B522-370D126DC384}"/>
              </a:ext>
            </a:extLst>
          </p:cNvPr>
          <p:cNvSpPr>
            <a:spLocks/>
          </p:cNvSpPr>
          <p:nvPr/>
        </p:nvSpPr>
        <p:spPr bwMode="auto">
          <a:xfrm>
            <a:off x="5163841" y="3129735"/>
            <a:ext cx="135639" cy="27737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3" name="Freeform 706">
            <a:extLst>
              <a:ext uri="{FF2B5EF4-FFF2-40B4-BE49-F238E27FC236}">
                <a16:creationId xmlns:a16="http://schemas.microsoft.com/office/drawing/2014/main" xmlns="" id="{D31FDBD4-6DF6-4A3A-8ACC-1240FFACE528}"/>
              </a:ext>
            </a:extLst>
          </p:cNvPr>
          <p:cNvSpPr>
            <a:spLocks/>
          </p:cNvSpPr>
          <p:nvPr/>
        </p:nvSpPr>
        <p:spPr bwMode="auto">
          <a:xfrm>
            <a:off x="5132353" y="3151535"/>
            <a:ext cx="130796" cy="15988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4" name="Freeform 707">
            <a:extLst>
              <a:ext uri="{FF2B5EF4-FFF2-40B4-BE49-F238E27FC236}">
                <a16:creationId xmlns:a16="http://schemas.microsoft.com/office/drawing/2014/main" xmlns="" id="{D47C4691-921B-4475-BD4C-F1D0295008AF}"/>
              </a:ext>
            </a:extLst>
          </p:cNvPr>
          <p:cNvSpPr>
            <a:spLocks/>
          </p:cNvSpPr>
          <p:nvPr/>
        </p:nvSpPr>
        <p:spPr bwMode="auto">
          <a:xfrm>
            <a:off x="5693077" y="3585154"/>
            <a:ext cx="159861" cy="135657"/>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5" name="Freeform 708">
            <a:extLst>
              <a:ext uri="{FF2B5EF4-FFF2-40B4-BE49-F238E27FC236}">
                <a16:creationId xmlns:a16="http://schemas.microsoft.com/office/drawing/2014/main" xmlns="" id="{3CD38497-320E-43B0-9944-D401172AB1AE}"/>
              </a:ext>
            </a:extLst>
          </p:cNvPr>
          <p:cNvSpPr>
            <a:spLocks/>
          </p:cNvSpPr>
          <p:nvPr/>
        </p:nvSpPr>
        <p:spPr bwMode="auto">
          <a:xfrm>
            <a:off x="5849307" y="3606958"/>
            <a:ext cx="181660" cy="145346"/>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6" name="Freeform 709">
            <a:extLst>
              <a:ext uri="{FF2B5EF4-FFF2-40B4-BE49-F238E27FC236}">
                <a16:creationId xmlns:a16="http://schemas.microsoft.com/office/drawing/2014/main" xmlns="" id="{C26955BD-7AB0-4CE1-BC2E-3EA0FE3B2481}"/>
              </a:ext>
            </a:extLst>
          </p:cNvPr>
          <p:cNvSpPr>
            <a:spLocks/>
          </p:cNvSpPr>
          <p:nvPr/>
        </p:nvSpPr>
        <p:spPr bwMode="auto">
          <a:xfrm>
            <a:off x="5284950" y="3474933"/>
            <a:ext cx="181660" cy="15988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7" name="Freeform 710">
            <a:extLst>
              <a:ext uri="{FF2B5EF4-FFF2-40B4-BE49-F238E27FC236}">
                <a16:creationId xmlns:a16="http://schemas.microsoft.com/office/drawing/2014/main" xmlns="" id="{30B012FF-7305-4A75-AD4E-F5E5A70E18D6}"/>
              </a:ext>
            </a:extLst>
          </p:cNvPr>
          <p:cNvSpPr>
            <a:spLocks/>
          </p:cNvSpPr>
          <p:nvPr/>
        </p:nvSpPr>
        <p:spPr bwMode="auto">
          <a:xfrm>
            <a:off x="5295846" y="3432541"/>
            <a:ext cx="174395" cy="113855"/>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8" name="Freeform 711">
            <a:extLst>
              <a:ext uri="{FF2B5EF4-FFF2-40B4-BE49-F238E27FC236}">
                <a16:creationId xmlns:a16="http://schemas.microsoft.com/office/drawing/2014/main" xmlns="" id="{70BB733C-45DE-4B43-852D-1CE3C03BFD8A}"/>
              </a:ext>
            </a:extLst>
          </p:cNvPr>
          <p:cNvSpPr>
            <a:spLocks/>
          </p:cNvSpPr>
          <p:nvPr/>
        </p:nvSpPr>
        <p:spPr bwMode="auto">
          <a:xfrm>
            <a:off x="4941006" y="3037679"/>
            <a:ext cx="60553" cy="35126"/>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19" name="Freeform 712">
            <a:extLst>
              <a:ext uri="{FF2B5EF4-FFF2-40B4-BE49-F238E27FC236}">
                <a16:creationId xmlns:a16="http://schemas.microsoft.com/office/drawing/2014/main" xmlns="" id="{AD1126C6-CFF0-4056-9C53-8E838EA07F34}"/>
              </a:ext>
            </a:extLst>
          </p:cNvPr>
          <p:cNvSpPr>
            <a:spLocks/>
          </p:cNvSpPr>
          <p:nvPr/>
        </p:nvSpPr>
        <p:spPr bwMode="auto">
          <a:xfrm>
            <a:off x="4801732" y="2997711"/>
            <a:ext cx="132005" cy="82363"/>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0" name="Freeform 713">
            <a:extLst>
              <a:ext uri="{FF2B5EF4-FFF2-40B4-BE49-F238E27FC236}">
                <a16:creationId xmlns:a16="http://schemas.microsoft.com/office/drawing/2014/main" xmlns="" id="{6E9B3E71-4726-4795-AA1A-6AC2D99B8824}"/>
              </a:ext>
            </a:extLst>
          </p:cNvPr>
          <p:cNvSpPr>
            <a:spLocks/>
          </p:cNvSpPr>
          <p:nvPr/>
        </p:nvSpPr>
        <p:spPr bwMode="auto">
          <a:xfrm>
            <a:off x="5167475" y="3296883"/>
            <a:ext cx="99307" cy="82363"/>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1" name="Freeform 714">
            <a:extLst>
              <a:ext uri="{FF2B5EF4-FFF2-40B4-BE49-F238E27FC236}">
                <a16:creationId xmlns:a16="http://schemas.microsoft.com/office/drawing/2014/main" xmlns="" id="{C3FF9095-38FF-4EBA-85DA-C7DF8BBAFEC7}"/>
              </a:ext>
            </a:extLst>
          </p:cNvPr>
          <p:cNvSpPr>
            <a:spLocks/>
          </p:cNvSpPr>
          <p:nvPr/>
        </p:nvSpPr>
        <p:spPr bwMode="auto">
          <a:xfrm>
            <a:off x="5128722" y="3442229"/>
            <a:ext cx="78719" cy="93266"/>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4472C4"/>
              </a:solidFill>
              <a:latin typeface="Lato" panose="020F0502020204030203" pitchFamily="34" charset="0"/>
              <a:ea typeface="Lato" panose="020F0502020204030203" pitchFamily="34" charset="0"/>
              <a:cs typeface="Lato" panose="020F0502020204030203" pitchFamily="34" charset="0"/>
            </a:endParaRPr>
          </a:p>
        </p:txBody>
      </p:sp>
      <p:sp>
        <p:nvSpPr>
          <p:cNvPr id="222" name="Freeform 715">
            <a:extLst>
              <a:ext uri="{FF2B5EF4-FFF2-40B4-BE49-F238E27FC236}">
                <a16:creationId xmlns:a16="http://schemas.microsoft.com/office/drawing/2014/main" xmlns="" id="{073B8B9E-10D2-49C2-8840-B5A33013636D}"/>
              </a:ext>
            </a:extLst>
          </p:cNvPr>
          <p:cNvSpPr>
            <a:spLocks/>
          </p:cNvSpPr>
          <p:nvPr/>
        </p:nvSpPr>
        <p:spPr bwMode="auto">
          <a:xfrm>
            <a:off x="4685469" y="2499897"/>
            <a:ext cx="1064529" cy="694033"/>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solidFill>
            <a:srgbClr val="FF0000"/>
          </a:solidFill>
          <a:ln w="9525"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3" name="Freeform 716">
            <a:extLst>
              <a:ext uri="{FF2B5EF4-FFF2-40B4-BE49-F238E27FC236}">
                <a16:creationId xmlns:a16="http://schemas.microsoft.com/office/drawing/2014/main" xmlns="" id="{7CC26F79-BA8C-4481-B470-465FBC0D71E8}"/>
              </a:ext>
            </a:extLst>
          </p:cNvPr>
          <p:cNvSpPr>
            <a:spLocks/>
          </p:cNvSpPr>
          <p:nvPr/>
        </p:nvSpPr>
        <p:spPr bwMode="auto">
          <a:xfrm>
            <a:off x="4930105" y="2535022"/>
            <a:ext cx="557091" cy="242244"/>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4" name="Freeform 717">
            <a:extLst>
              <a:ext uri="{FF2B5EF4-FFF2-40B4-BE49-F238E27FC236}">
                <a16:creationId xmlns:a16="http://schemas.microsoft.com/office/drawing/2014/main" xmlns="" id="{3AB860B2-3F5B-40A4-A562-176FD641B2E4}"/>
              </a:ext>
            </a:extLst>
          </p:cNvPr>
          <p:cNvSpPr>
            <a:spLocks/>
          </p:cNvSpPr>
          <p:nvPr/>
        </p:nvSpPr>
        <p:spPr bwMode="auto">
          <a:xfrm>
            <a:off x="3588244" y="2069911"/>
            <a:ext cx="222836" cy="383960"/>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5" name="Freeform 718">
            <a:extLst>
              <a:ext uri="{FF2B5EF4-FFF2-40B4-BE49-F238E27FC236}">
                <a16:creationId xmlns:a16="http://schemas.microsoft.com/office/drawing/2014/main" xmlns="" id="{0B5DB3D7-4026-46FB-AD16-7B5B8B2F8CBE}"/>
              </a:ext>
            </a:extLst>
          </p:cNvPr>
          <p:cNvSpPr>
            <a:spLocks/>
          </p:cNvSpPr>
          <p:nvPr/>
        </p:nvSpPr>
        <p:spPr bwMode="auto">
          <a:xfrm>
            <a:off x="3751737" y="2040843"/>
            <a:ext cx="191349" cy="299173"/>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6" name="Freeform 719">
            <a:extLst>
              <a:ext uri="{FF2B5EF4-FFF2-40B4-BE49-F238E27FC236}">
                <a16:creationId xmlns:a16="http://schemas.microsoft.com/office/drawing/2014/main" xmlns="" id="{FFC47EDF-182A-470F-A93D-006B3BD6A4E1}"/>
              </a:ext>
            </a:extLst>
          </p:cNvPr>
          <p:cNvSpPr>
            <a:spLocks/>
          </p:cNvSpPr>
          <p:nvPr/>
        </p:nvSpPr>
        <p:spPr bwMode="auto">
          <a:xfrm>
            <a:off x="3478034" y="2005715"/>
            <a:ext cx="454151" cy="380325"/>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7" name="Freeform 720">
            <a:extLst>
              <a:ext uri="{FF2B5EF4-FFF2-40B4-BE49-F238E27FC236}">
                <a16:creationId xmlns:a16="http://schemas.microsoft.com/office/drawing/2014/main" xmlns="" id="{6E9E354A-154B-4506-9C0D-726AE24DCA78}"/>
              </a:ext>
            </a:extLst>
          </p:cNvPr>
          <p:cNvSpPr>
            <a:spLocks noEditPoints="1"/>
          </p:cNvSpPr>
          <p:nvPr/>
        </p:nvSpPr>
        <p:spPr bwMode="auto">
          <a:xfrm>
            <a:off x="3864364" y="1778005"/>
            <a:ext cx="2876288" cy="1002896"/>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8" name="Freeform 721">
            <a:extLst>
              <a:ext uri="{FF2B5EF4-FFF2-40B4-BE49-F238E27FC236}">
                <a16:creationId xmlns:a16="http://schemas.microsoft.com/office/drawing/2014/main" xmlns="" id="{B1A5F9FE-6B53-4737-B809-35F68CBD5293}"/>
              </a:ext>
            </a:extLst>
          </p:cNvPr>
          <p:cNvSpPr>
            <a:spLocks/>
          </p:cNvSpPr>
          <p:nvPr/>
        </p:nvSpPr>
        <p:spPr bwMode="auto">
          <a:xfrm>
            <a:off x="5860204" y="2485364"/>
            <a:ext cx="53288" cy="113855"/>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29" name="Freeform 722">
            <a:extLst>
              <a:ext uri="{FF2B5EF4-FFF2-40B4-BE49-F238E27FC236}">
                <a16:creationId xmlns:a16="http://schemas.microsoft.com/office/drawing/2014/main" xmlns="" id="{FA0FBAA6-38F7-4406-8529-A319ADE4B958}"/>
              </a:ext>
            </a:extLst>
          </p:cNvPr>
          <p:cNvSpPr>
            <a:spLocks/>
          </p:cNvSpPr>
          <p:nvPr/>
        </p:nvSpPr>
        <p:spPr bwMode="auto">
          <a:xfrm>
            <a:off x="5871104" y="2595583"/>
            <a:ext cx="53288" cy="82363"/>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0" name="Freeform 723">
            <a:extLst>
              <a:ext uri="{FF2B5EF4-FFF2-40B4-BE49-F238E27FC236}">
                <a16:creationId xmlns:a16="http://schemas.microsoft.com/office/drawing/2014/main" xmlns="" id="{3AA2C694-01F4-44D8-B4F3-CCB9FCE3BCA5}"/>
              </a:ext>
            </a:extLst>
          </p:cNvPr>
          <p:cNvSpPr>
            <a:spLocks/>
          </p:cNvSpPr>
          <p:nvPr/>
        </p:nvSpPr>
        <p:spPr bwMode="auto">
          <a:xfrm>
            <a:off x="5590137" y="2837828"/>
            <a:ext cx="75086" cy="896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solidFill>
            <a:srgbClr val="FF0000"/>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1" name="Freeform 724">
            <a:extLst>
              <a:ext uri="{FF2B5EF4-FFF2-40B4-BE49-F238E27FC236}">
                <a16:creationId xmlns:a16="http://schemas.microsoft.com/office/drawing/2014/main" xmlns="" id="{E0DEDA0B-A2A5-4B2F-9BFE-E43C7CC531E9}"/>
              </a:ext>
            </a:extLst>
          </p:cNvPr>
          <p:cNvSpPr>
            <a:spLocks/>
          </p:cNvSpPr>
          <p:nvPr/>
        </p:nvSpPr>
        <p:spPr bwMode="auto">
          <a:xfrm>
            <a:off x="5558651" y="2742143"/>
            <a:ext cx="113840" cy="110222"/>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2" name="Freeform 725">
            <a:extLst>
              <a:ext uri="{FF2B5EF4-FFF2-40B4-BE49-F238E27FC236}">
                <a16:creationId xmlns:a16="http://schemas.microsoft.com/office/drawing/2014/main" xmlns="" id="{BB289C2F-F2AA-4381-BFC4-4A698C68A114}"/>
              </a:ext>
            </a:extLst>
          </p:cNvPr>
          <p:cNvSpPr>
            <a:spLocks/>
          </p:cNvSpPr>
          <p:nvPr/>
        </p:nvSpPr>
        <p:spPr bwMode="auto">
          <a:xfrm>
            <a:off x="3204334" y="2461136"/>
            <a:ext cx="84776" cy="88419"/>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3" name="Freeform 726">
            <a:extLst>
              <a:ext uri="{FF2B5EF4-FFF2-40B4-BE49-F238E27FC236}">
                <a16:creationId xmlns:a16="http://schemas.microsoft.com/office/drawing/2014/main" xmlns="" id="{D11794B7-4095-4247-BD68-88F1DAF9D182}"/>
              </a:ext>
            </a:extLst>
          </p:cNvPr>
          <p:cNvSpPr>
            <a:spLocks/>
          </p:cNvSpPr>
          <p:nvPr/>
        </p:nvSpPr>
        <p:spPr bwMode="auto">
          <a:xfrm>
            <a:off x="3246720" y="2457503"/>
            <a:ext cx="56921" cy="35126"/>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4" name="Freeform 727">
            <a:extLst>
              <a:ext uri="{FF2B5EF4-FFF2-40B4-BE49-F238E27FC236}">
                <a16:creationId xmlns:a16="http://schemas.microsoft.com/office/drawing/2014/main" xmlns="" id="{65738956-0508-4341-8CAE-47633649248D}"/>
              </a:ext>
            </a:extLst>
          </p:cNvPr>
          <p:cNvSpPr>
            <a:spLocks/>
          </p:cNvSpPr>
          <p:nvPr/>
        </p:nvSpPr>
        <p:spPr bwMode="auto">
          <a:xfrm>
            <a:off x="3226133" y="2723974"/>
            <a:ext cx="222836" cy="163516"/>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5" name="Freeform 728">
            <a:extLst>
              <a:ext uri="{FF2B5EF4-FFF2-40B4-BE49-F238E27FC236}">
                <a16:creationId xmlns:a16="http://schemas.microsoft.com/office/drawing/2014/main" xmlns="" id="{0A9D3EFD-9AAF-4A1D-B8A9-8F9156E21671}"/>
              </a:ext>
            </a:extLst>
          </p:cNvPr>
          <p:cNvSpPr>
            <a:spLocks/>
          </p:cNvSpPr>
          <p:nvPr/>
        </p:nvSpPr>
        <p:spPr bwMode="auto">
          <a:xfrm>
            <a:off x="3226131" y="2759101"/>
            <a:ext cx="56921" cy="107800"/>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6" name="Freeform 729">
            <a:extLst>
              <a:ext uri="{FF2B5EF4-FFF2-40B4-BE49-F238E27FC236}">
                <a16:creationId xmlns:a16="http://schemas.microsoft.com/office/drawing/2014/main" xmlns="" id="{B039755D-19A5-4108-956E-0640652EB7F9}"/>
              </a:ext>
            </a:extLst>
          </p:cNvPr>
          <p:cNvSpPr>
            <a:spLocks/>
          </p:cNvSpPr>
          <p:nvPr/>
        </p:nvSpPr>
        <p:spPr bwMode="auto">
          <a:xfrm>
            <a:off x="3911597" y="3734134"/>
            <a:ext cx="187716" cy="313709"/>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7" name="Freeform 730">
            <a:extLst>
              <a:ext uri="{FF2B5EF4-FFF2-40B4-BE49-F238E27FC236}">
                <a16:creationId xmlns:a16="http://schemas.microsoft.com/office/drawing/2014/main" xmlns="" id="{85FD33B2-18FF-4224-9592-57DDFE454985}"/>
              </a:ext>
            </a:extLst>
          </p:cNvPr>
          <p:cNvSpPr>
            <a:spLocks/>
          </p:cNvSpPr>
          <p:nvPr/>
        </p:nvSpPr>
        <p:spPr bwMode="auto">
          <a:xfrm>
            <a:off x="3953983" y="3724447"/>
            <a:ext cx="56921" cy="134447"/>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8" name="Freeform 731">
            <a:extLst>
              <a:ext uri="{FF2B5EF4-FFF2-40B4-BE49-F238E27FC236}">
                <a16:creationId xmlns:a16="http://schemas.microsoft.com/office/drawing/2014/main" xmlns="" id="{563E4F91-C089-4C03-94B8-84373B7786FD}"/>
              </a:ext>
            </a:extLst>
          </p:cNvPr>
          <p:cNvSpPr>
            <a:spLocks/>
          </p:cNvSpPr>
          <p:nvPr/>
        </p:nvSpPr>
        <p:spPr bwMode="auto">
          <a:xfrm>
            <a:off x="3761423" y="3699009"/>
            <a:ext cx="213148" cy="178052"/>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39" name="Freeform 732">
            <a:extLst>
              <a:ext uri="{FF2B5EF4-FFF2-40B4-BE49-F238E27FC236}">
                <a16:creationId xmlns:a16="http://schemas.microsoft.com/office/drawing/2014/main" xmlns="" id="{D29EA7C1-E4D5-4BCB-9658-A38B1D3CB950}"/>
              </a:ext>
            </a:extLst>
          </p:cNvPr>
          <p:cNvSpPr>
            <a:spLocks/>
          </p:cNvSpPr>
          <p:nvPr/>
        </p:nvSpPr>
        <p:spPr bwMode="auto">
          <a:xfrm>
            <a:off x="3599141" y="3858891"/>
            <a:ext cx="226470" cy="224078"/>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0" name="Freeform 733">
            <a:extLst>
              <a:ext uri="{FF2B5EF4-FFF2-40B4-BE49-F238E27FC236}">
                <a16:creationId xmlns:a16="http://schemas.microsoft.com/office/drawing/2014/main" xmlns="" id="{2EE3EB3C-841C-44D3-8B30-60774A609037}"/>
              </a:ext>
            </a:extLst>
          </p:cNvPr>
          <p:cNvSpPr>
            <a:spLocks/>
          </p:cNvSpPr>
          <p:nvPr/>
        </p:nvSpPr>
        <p:spPr bwMode="auto">
          <a:xfrm>
            <a:off x="3605197" y="3456764"/>
            <a:ext cx="323356" cy="337932"/>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1" name="Freeform 734">
            <a:extLst>
              <a:ext uri="{FF2B5EF4-FFF2-40B4-BE49-F238E27FC236}">
                <a16:creationId xmlns:a16="http://schemas.microsoft.com/office/drawing/2014/main" xmlns="" id="{4DB64ACC-1D52-4648-9710-61C8D34A40E0}"/>
              </a:ext>
            </a:extLst>
          </p:cNvPr>
          <p:cNvSpPr>
            <a:spLocks/>
          </p:cNvSpPr>
          <p:nvPr/>
        </p:nvSpPr>
        <p:spPr bwMode="auto">
          <a:xfrm>
            <a:off x="3601564" y="3656617"/>
            <a:ext cx="199826" cy="224078"/>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2" name="Freeform 735">
            <a:extLst>
              <a:ext uri="{FF2B5EF4-FFF2-40B4-BE49-F238E27FC236}">
                <a16:creationId xmlns:a16="http://schemas.microsoft.com/office/drawing/2014/main" xmlns="" id="{82899CFD-C2CD-4443-A987-486E9354A198}"/>
              </a:ext>
            </a:extLst>
          </p:cNvPr>
          <p:cNvSpPr>
            <a:spLocks/>
          </p:cNvSpPr>
          <p:nvPr/>
        </p:nvSpPr>
        <p:spPr bwMode="auto">
          <a:xfrm>
            <a:off x="3729937" y="3869792"/>
            <a:ext cx="163495" cy="170784"/>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3" name="Freeform 736">
            <a:extLst>
              <a:ext uri="{FF2B5EF4-FFF2-40B4-BE49-F238E27FC236}">
                <a16:creationId xmlns:a16="http://schemas.microsoft.com/office/drawing/2014/main" xmlns="" id="{8AFC1E97-6077-4B45-AEDD-024F063381D2}"/>
              </a:ext>
            </a:extLst>
          </p:cNvPr>
          <p:cNvSpPr>
            <a:spLocks/>
          </p:cNvSpPr>
          <p:nvPr/>
        </p:nvSpPr>
        <p:spPr bwMode="auto">
          <a:xfrm>
            <a:off x="3818346" y="3834668"/>
            <a:ext cx="139273" cy="123545"/>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4" name="Freeform 737">
            <a:extLst>
              <a:ext uri="{FF2B5EF4-FFF2-40B4-BE49-F238E27FC236}">
                <a16:creationId xmlns:a16="http://schemas.microsoft.com/office/drawing/2014/main" xmlns="" id="{E53BB0A0-BB23-46D6-908A-990D5B6A226A}"/>
              </a:ext>
            </a:extLst>
          </p:cNvPr>
          <p:cNvSpPr>
            <a:spLocks/>
          </p:cNvSpPr>
          <p:nvPr/>
        </p:nvSpPr>
        <p:spPr bwMode="auto">
          <a:xfrm>
            <a:off x="3911596" y="4018772"/>
            <a:ext cx="35121" cy="39971"/>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5" name="Freeform 738">
            <a:extLst>
              <a:ext uri="{FF2B5EF4-FFF2-40B4-BE49-F238E27FC236}">
                <a16:creationId xmlns:a16="http://schemas.microsoft.com/office/drawing/2014/main" xmlns="" id="{CC4272F2-3648-46B8-BB21-95F6D3A6081B}"/>
              </a:ext>
            </a:extLst>
          </p:cNvPr>
          <p:cNvSpPr>
            <a:spLocks noEditPoints="1"/>
          </p:cNvSpPr>
          <p:nvPr/>
        </p:nvSpPr>
        <p:spPr bwMode="auto">
          <a:xfrm>
            <a:off x="3673017" y="3954578"/>
            <a:ext cx="280967" cy="245879"/>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solidFill>
            <a:schemeClr val="bg1">
              <a:lumMod val="50000"/>
            </a:schemeClr>
          </a:solidFill>
          <a:ln w="9525"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6" name="Freeform 739">
            <a:extLst>
              <a:ext uri="{FF2B5EF4-FFF2-40B4-BE49-F238E27FC236}">
                <a16:creationId xmlns:a16="http://schemas.microsoft.com/office/drawing/2014/main" xmlns="" id="{EEF6585D-1783-479A-917C-0E61F492C580}"/>
              </a:ext>
            </a:extLst>
          </p:cNvPr>
          <p:cNvSpPr>
            <a:spLocks/>
          </p:cNvSpPr>
          <p:nvPr/>
        </p:nvSpPr>
        <p:spPr bwMode="auto">
          <a:xfrm>
            <a:off x="3854676" y="4072069"/>
            <a:ext cx="46020" cy="47239"/>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7" name="Freeform 740">
            <a:extLst>
              <a:ext uri="{FF2B5EF4-FFF2-40B4-BE49-F238E27FC236}">
                <a16:creationId xmlns:a16="http://schemas.microsoft.com/office/drawing/2014/main" xmlns="" id="{F580C63C-8D4B-4808-9EEB-9685574F0B13}"/>
              </a:ext>
            </a:extLst>
          </p:cNvPr>
          <p:cNvSpPr>
            <a:spLocks/>
          </p:cNvSpPr>
          <p:nvPr/>
        </p:nvSpPr>
        <p:spPr bwMode="auto">
          <a:xfrm>
            <a:off x="3605197" y="3631182"/>
            <a:ext cx="18166" cy="29069"/>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8" name="Freeform 741">
            <a:extLst>
              <a:ext uri="{FF2B5EF4-FFF2-40B4-BE49-F238E27FC236}">
                <a16:creationId xmlns:a16="http://schemas.microsoft.com/office/drawing/2014/main" xmlns="" id="{C96E7934-8C40-4F97-8CDF-4CFD7A7FD13D}"/>
              </a:ext>
            </a:extLst>
          </p:cNvPr>
          <p:cNvSpPr>
            <a:spLocks/>
          </p:cNvSpPr>
          <p:nvPr/>
        </p:nvSpPr>
        <p:spPr bwMode="auto">
          <a:xfrm>
            <a:off x="3588241" y="3485834"/>
            <a:ext cx="123530" cy="15988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49" name="Freeform 742">
            <a:extLst>
              <a:ext uri="{FF2B5EF4-FFF2-40B4-BE49-F238E27FC236}">
                <a16:creationId xmlns:a16="http://schemas.microsoft.com/office/drawing/2014/main" xmlns="" id="{154500AB-4D85-482C-8E2E-D2DD9E3920EF}"/>
              </a:ext>
            </a:extLst>
          </p:cNvPr>
          <p:cNvSpPr>
            <a:spLocks/>
          </p:cNvSpPr>
          <p:nvPr/>
        </p:nvSpPr>
        <p:spPr bwMode="auto">
          <a:xfrm>
            <a:off x="3641528" y="3357443"/>
            <a:ext cx="226470" cy="15988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0" name="Freeform 743">
            <a:extLst>
              <a:ext uri="{FF2B5EF4-FFF2-40B4-BE49-F238E27FC236}">
                <a16:creationId xmlns:a16="http://schemas.microsoft.com/office/drawing/2014/main" xmlns="" id="{8FF52333-68DD-462F-B485-DEAA3962627D}"/>
              </a:ext>
            </a:extLst>
          </p:cNvPr>
          <p:cNvSpPr>
            <a:spLocks/>
          </p:cNvSpPr>
          <p:nvPr/>
        </p:nvSpPr>
        <p:spPr bwMode="auto">
          <a:xfrm>
            <a:off x="3389626" y="3129735"/>
            <a:ext cx="415397" cy="291905"/>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1" name="Freeform 744">
            <a:extLst>
              <a:ext uri="{FF2B5EF4-FFF2-40B4-BE49-F238E27FC236}">
                <a16:creationId xmlns:a16="http://schemas.microsoft.com/office/drawing/2014/main" xmlns="" id="{D0B6ED48-2CE0-49DD-83BA-9B226A48A2E8}"/>
              </a:ext>
            </a:extLst>
          </p:cNvPr>
          <p:cNvSpPr>
            <a:spLocks/>
          </p:cNvSpPr>
          <p:nvPr/>
        </p:nvSpPr>
        <p:spPr bwMode="auto">
          <a:xfrm>
            <a:off x="3765057" y="3136999"/>
            <a:ext cx="291868" cy="359735"/>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2" name="Freeform 745">
            <a:extLst>
              <a:ext uri="{FF2B5EF4-FFF2-40B4-BE49-F238E27FC236}">
                <a16:creationId xmlns:a16="http://schemas.microsoft.com/office/drawing/2014/main" xmlns="" id="{5835F523-2D9C-44F5-BD43-4B7D4BB8A8A4}"/>
              </a:ext>
            </a:extLst>
          </p:cNvPr>
          <p:cNvSpPr>
            <a:spLocks/>
          </p:cNvSpPr>
          <p:nvPr/>
        </p:nvSpPr>
        <p:spPr bwMode="auto">
          <a:xfrm>
            <a:off x="4020595" y="3229053"/>
            <a:ext cx="113840" cy="102956"/>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3" name="Freeform 746">
            <a:extLst>
              <a:ext uri="{FF2B5EF4-FFF2-40B4-BE49-F238E27FC236}">
                <a16:creationId xmlns:a16="http://schemas.microsoft.com/office/drawing/2014/main" xmlns="" id="{7EC45052-340B-433E-9E3F-DD04259DE25C}"/>
              </a:ext>
            </a:extLst>
          </p:cNvPr>
          <p:cNvSpPr>
            <a:spLocks/>
          </p:cNvSpPr>
          <p:nvPr/>
        </p:nvSpPr>
        <p:spPr bwMode="auto">
          <a:xfrm>
            <a:off x="3961251" y="3278714"/>
            <a:ext cx="262801" cy="218021"/>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4" name="Freeform 747">
            <a:extLst>
              <a:ext uri="{FF2B5EF4-FFF2-40B4-BE49-F238E27FC236}">
                <a16:creationId xmlns:a16="http://schemas.microsoft.com/office/drawing/2014/main" xmlns="" id="{46F13A37-7927-4B7D-AF2D-622E6C13A77F}"/>
              </a:ext>
            </a:extLst>
          </p:cNvPr>
          <p:cNvSpPr>
            <a:spLocks/>
          </p:cNvSpPr>
          <p:nvPr/>
        </p:nvSpPr>
        <p:spPr bwMode="auto">
          <a:xfrm>
            <a:off x="3974574" y="3342909"/>
            <a:ext cx="308822" cy="295539"/>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5" name="Freeform 748">
            <a:extLst>
              <a:ext uri="{FF2B5EF4-FFF2-40B4-BE49-F238E27FC236}">
                <a16:creationId xmlns:a16="http://schemas.microsoft.com/office/drawing/2014/main" xmlns="" id="{55D0FCE3-AF6D-4CDB-8DB7-F48B981FCFF8}"/>
              </a:ext>
            </a:extLst>
          </p:cNvPr>
          <p:cNvSpPr>
            <a:spLocks/>
          </p:cNvSpPr>
          <p:nvPr/>
        </p:nvSpPr>
        <p:spPr bwMode="auto">
          <a:xfrm>
            <a:off x="4113846" y="3325951"/>
            <a:ext cx="31488" cy="38759"/>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6" name="Freeform 749">
            <a:extLst>
              <a:ext uri="{FF2B5EF4-FFF2-40B4-BE49-F238E27FC236}">
                <a16:creationId xmlns:a16="http://schemas.microsoft.com/office/drawing/2014/main" xmlns="" id="{D19081DE-4356-4D20-BEF7-0EBA65D6F38B}"/>
              </a:ext>
            </a:extLst>
          </p:cNvPr>
          <p:cNvSpPr>
            <a:spLocks/>
          </p:cNvSpPr>
          <p:nvPr/>
        </p:nvSpPr>
        <p:spPr bwMode="auto">
          <a:xfrm>
            <a:off x="3900699" y="3482201"/>
            <a:ext cx="92041" cy="99321"/>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7" name="Freeform 750">
            <a:extLst>
              <a:ext uri="{FF2B5EF4-FFF2-40B4-BE49-F238E27FC236}">
                <a16:creationId xmlns:a16="http://schemas.microsoft.com/office/drawing/2014/main" xmlns="" id="{CDC159E0-B5C2-465E-9B8C-CD677549539A}"/>
              </a:ext>
            </a:extLst>
          </p:cNvPr>
          <p:cNvSpPr>
            <a:spLocks/>
          </p:cNvSpPr>
          <p:nvPr/>
        </p:nvSpPr>
        <p:spPr bwMode="auto">
          <a:xfrm>
            <a:off x="3889797" y="3596055"/>
            <a:ext cx="35121" cy="35126"/>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8" name="Freeform 751">
            <a:extLst>
              <a:ext uri="{FF2B5EF4-FFF2-40B4-BE49-F238E27FC236}">
                <a16:creationId xmlns:a16="http://schemas.microsoft.com/office/drawing/2014/main" xmlns="" id="{A74B94F7-6A71-4462-8D7C-9A5715F258A1}"/>
              </a:ext>
            </a:extLst>
          </p:cNvPr>
          <p:cNvSpPr>
            <a:spLocks/>
          </p:cNvSpPr>
          <p:nvPr/>
        </p:nvSpPr>
        <p:spPr bwMode="auto">
          <a:xfrm>
            <a:off x="3889798" y="3574253"/>
            <a:ext cx="38753" cy="32703"/>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59" name="Freeform 752">
            <a:extLst>
              <a:ext uri="{FF2B5EF4-FFF2-40B4-BE49-F238E27FC236}">
                <a16:creationId xmlns:a16="http://schemas.microsoft.com/office/drawing/2014/main" xmlns="" id="{F664A7BE-03B4-4E00-BE15-2C8CF79F990B}"/>
              </a:ext>
            </a:extLst>
          </p:cNvPr>
          <p:cNvSpPr>
            <a:spLocks/>
          </p:cNvSpPr>
          <p:nvPr/>
        </p:nvSpPr>
        <p:spPr bwMode="auto">
          <a:xfrm>
            <a:off x="3897064" y="3563354"/>
            <a:ext cx="191349" cy="20711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0" name="Freeform 753">
            <a:extLst>
              <a:ext uri="{FF2B5EF4-FFF2-40B4-BE49-F238E27FC236}">
                <a16:creationId xmlns:a16="http://schemas.microsoft.com/office/drawing/2014/main" xmlns="" id="{1FAE7D75-B279-4751-845B-D512F840CD94}"/>
              </a:ext>
            </a:extLst>
          </p:cNvPr>
          <p:cNvSpPr>
            <a:spLocks/>
          </p:cNvSpPr>
          <p:nvPr/>
        </p:nvSpPr>
        <p:spPr bwMode="auto">
          <a:xfrm>
            <a:off x="3549489" y="3513694"/>
            <a:ext cx="95674" cy="110222"/>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1" name="Freeform 754">
            <a:extLst>
              <a:ext uri="{FF2B5EF4-FFF2-40B4-BE49-F238E27FC236}">
                <a16:creationId xmlns:a16="http://schemas.microsoft.com/office/drawing/2014/main" xmlns="" id="{F94F7FB6-519A-4BB5-805F-AC68C3E55485}"/>
              </a:ext>
            </a:extLst>
          </p:cNvPr>
          <p:cNvSpPr>
            <a:spLocks/>
          </p:cNvSpPr>
          <p:nvPr/>
        </p:nvSpPr>
        <p:spPr bwMode="auto">
          <a:xfrm>
            <a:off x="3555543" y="3513691"/>
            <a:ext cx="39965" cy="2543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2" name="Freeform 755">
            <a:extLst>
              <a:ext uri="{FF2B5EF4-FFF2-40B4-BE49-F238E27FC236}">
                <a16:creationId xmlns:a16="http://schemas.microsoft.com/office/drawing/2014/main" xmlns="" id="{3E20BA8D-1DB6-4A5D-888E-6BC1CB107758}"/>
              </a:ext>
            </a:extLst>
          </p:cNvPr>
          <p:cNvSpPr>
            <a:spLocks/>
          </p:cNvSpPr>
          <p:nvPr/>
        </p:nvSpPr>
        <p:spPr bwMode="auto">
          <a:xfrm>
            <a:off x="3542220" y="3322319"/>
            <a:ext cx="130796" cy="202275"/>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3" name="Freeform 756">
            <a:extLst>
              <a:ext uri="{FF2B5EF4-FFF2-40B4-BE49-F238E27FC236}">
                <a16:creationId xmlns:a16="http://schemas.microsoft.com/office/drawing/2014/main" xmlns="" id="{15095389-128E-49D8-B14F-A40BA796B705}"/>
              </a:ext>
            </a:extLst>
          </p:cNvPr>
          <p:cNvSpPr>
            <a:spLocks/>
          </p:cNvSpPr>
          <p:nvPr/>
        </p:nvSpPr>
        <p:spPr bwMode="auto">
          <a:xfrm>
            <a:off x="3402949" y="3332011"/>
            <a:ext cx="53288" cy="110222"/>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4" name="Freeform 757">
            <a:extLst>
              <a:ext uri="{FF2B5EF4-FFF2-40B4-BE49-F238E27FC236}">
                <a16:creationId xmlns:a16="http://schemas.microsoft.com/office/drawing/2014/main" xmlns="" id="{66D2EDCF-5E74-4E93-AC17-CA2717162F4D}"/>
              </a:ext>
            </a:extLst>
          </p:cNvPr>
          <p:cNvSpPr>
            <a:spLocks/>
          </p:cNvSpPr>
          <p:nvPr/>
        </p:nvSpPr>
        <p:spPr bwMode="auto">
          <a:xfrm>
            <a:off x="3439280" y="3304150"/>
            <a:ext cx="209516" cy="181684"/>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5" name="Freeform 758">
            <a:extLst>
              <a:ext uri="{FF2B5EF4-FFF2-40B4-BE49-F238E27FC236}">
                <a16:creationId xmlns:a16="http://schemas.microsoft.com/office/drawing/2014/main" xmlns="" id="{D1ED32A3-55E9-4E8B-A026-07C85823BD93}"/>
              </a:ext>
            </a:extLst>
          </p:cNvPr>
          <p:cNvSpPr>
            <a:spLocks/>
          </p:cNvSpPr>
          <p:nvPr/>
        </p:nvSpPr>
        <p:spPr bwMode="auto">
          <a:xfrm>
            <a:off x="3289107" y="3282348"/>
            <a:ext cx="150173" cy="106588"/>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6" name="Freeform 759">
            <a:extLst>
              <a:ext uri="{FF2B5EF4-FFF2-40B4-BE49-F238E27FC236}">
                <a16:creationId xmlns:a16="http://schemas.microsoft.com/office/drawing/2014/main" xmlns="" id="{D91B1846-72F5-4843-A5DC-454232D6E496}"/>
              </a:ext>
            </a:extLst>
          </p:cNvPr>
          <p:cNvSpPr>
            <a:spLocks/>
          </p:cNvSpPr>
          <p:nvPr/>
        </p:nvSpPr>
        <p:spPr bwMode="auto">
          <a:xfrm>
            <a:off x="3389627" y="3361078"/>
            <a:ext cx="35121" cy="84787"/>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7" name="Freeform 760">
            <a:extLst>
              <a:ext uri="{FF2B5EF4-FFF2-40B4-BE49-F238E27FC236}">
                <a16:creationId xmlns:a16="http://schemas.microsoft.com/office/drawing/2014/main" xmlns="" id="{DC15A1F3-37D0-4652-8AFA-8F690B1333E2}"/>
              </a:ext>
            </a:extLst>
          </p:cNvPr>
          <p:cNvSpPr>
            <a:spLocks/>
          </p:cNvSpPr>
          <p:nvPr/>
        </p:nvSpPr>
        <p:spPr bwMode="auto">
          <a:xfrm>
            <a:off x="3237033" y="3364712"/>
            <a:ext cx="112628" cy="110222"/>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8" name="Freeform 761">
            <a:extLst>
              <a:ext uri="{FF2B5EF4-FFF2-40B4-BE49-F238E27FC236}">
                <a16:creationId xmlns:a16="http://schemas.microsoft.com/office/drawing/2014/main" xmlns="" id="{36F78857-3CB9-4AF2-8EBA-72F256870346}"/>
              </a:ext>
            </a:extLst>
          </p:cNvPr>
          <p:cNvSpPr>
            <a:spLocks/>
          </p:cNvSpPr>
          <p:nvPr/>
        </p:nvSpPr>
        <p:spPr bwMode="auto">
          <a:xfrm>
            <a:off x="3332707" y="3361078"/>
            <a:ext cx="81143" cy="106588"/>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69" name="Freeform 762">
            <a:extLst>
              <a:ext uri="{FF2B5EF4-FFF2-40B4-BE49-F238E27FC236}">
                <a16:creationId xmlns:a16="http://schemas.microsoft.com/office/drawing/2014/main" xmlns="" id="{1E5E99C6-4C4B-4369-88F6-550A2488B2C2}"/>
              </a:ext>
            </a:extLst>
          </p:cNvPr>
          <p:cNvSpPr>
            <a:spLocks/>
          </p:cNvSpPr>
          <p:nvPr/>
        </p:nvSpPr>
        <p:spPr bwMode="auto">
          <a:xfrm>
            <a:off x="3154679" y="3371979"/>
            <a:ext cx="53288" cy="6419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0" name="Freeform 763">
            <a:extLst>
              <a:ext uri="{FF2B5EF4-FFF2-40B4-BE49-F238E27FC236}">
                <a16:creationId xmlns:a16="http://schemas.microsoft.com/office/drawing/2014/main" xmlns="" id="{521A53CD-0635-455A-8A3A-D3665C07F0AA}"/>
              </a:ext>
            </a:extLst>
          </p:cNvPr>
          <p:cNvSpPr>
            <a:spLocks/>
          </p:cNvSpPr>
          <p:nvPr/>
        </p:nvSpPr>
        <p:spPr bwMode="auto">
          <a:xfrm>
            <a:off x="3186169" y="3399838"/>
            <a:ext cx="78719" cy="75097"/>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1" name="Freeform 764">
            <a:extLst>
              <a:ext uri="{FF2B5EF4-FFF2-40B4-BE49-F238E27FC236}">
                <a16:creationId xmlns:a16="http://schemas.microsoft.com/office/drawing/2014/main" xmlns="" id="{1B676933-2B2C-43C8-AF68-ABD8F2196119}"/>
              </a:ext>
            </a:extLst>
          </p:cNvPr>
          <p:cNvSpPr>
            <a:spLocks/>
          </p:cNvSpPr>
          <p:nvPr/>
        </p:nvSpPr>
        <p:spPr bwMode="auto">
          <a:xfrm>
            <a:off x="3130457" y="3328374"/>
            <a:ext cx="123530" cy="104166"/>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2" name="Freeform 765">
            <a:extLst>
              <a:ext uri="{FF2B5EF4-FFF2-40B4-BE49-F238E27FC236}">
                <a16:creationId xmlns:a16="http://schemas.microsoft.com/office/drawing/2014/main" xmlns="" id="{91ACDF9A-6220-4202-AC2B-16B17668159B}"/>
              </a:ext>
            </a:extLst>
          </p:cNvPr>
          <p:cNvSpPr>
            <a:spLocks/>
          </p:cNvSpPr>
          <p:nvPr/>
        </p:nvSpPr>
        <p:spPr bwMode="auto">
          <a:xfrm>
            <a:off x="3097759" y="3332008"/>
            <a:ext cx="56921" cy="2543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3" name="Freeform 766">
            <a:extLst>
              <a:ext uri="{FF2B5EF4-FFF2-40B4-BE49-F238E27FC236}">
                <a16:creationId xmlns:a16="http://schemas.microsoft.com/office/drawing/2014/main" xmlns="" id="{B3CA7C39-2A46-48EF-98E6-BAE700FEFD3E}"/>
              </a:ext>
            </a:extLst>
          </p:cNvPr>
          <p:cNvSpPr>
            <a:spLocks/>
          </p:cNvSpPr>
          <p:nvPr/>
        </p:nvSpPr>
        <p:spPr bwMode="auto">
          <a:xfrm>
            <a:off x="3094126" y="3307783"/>
            <a:ext cx="53288" cy="14535"/>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4" name="Freeform 767">
            <a:extLst>
              <a:ext uri="{FF2B5EF4-FFF2-40B4-BE49-F238E27FC236}">
                <a16:creationId xmlns:a16="http://schemas.microsoft.com/office/drawing/2014/main" xmlns="" id="{536279F2-5366-42C8-8CD4-0BB932EDD41B}"/>
              </a:ext>
            </a:extLst>
          </p:cNvPr>
          <p:cNvSpPr>
            <a:spLocks/>
          </p:cNvSpPr>
          <p:nvPr/>
        </p:nvSpPr>
        <p:spPr bwMode="auto">
          <a:xfrm>
            <a:off x="3086860" y="3058271"/>
            <a:ext cx="213148" cy="242244"/>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5" name="Freeform 768">
            <a:extLst>
              <a:ext uri="{FF2B5EF4-FFF2-40B4-BE49-F238E27FC236}">
                <a16:creationId xmlns:a16="http://schemas.microsoft.com/office/drawing/2014/main" xmlns="" id="{46864F3E-E92E-427D-AEEE-FDC0C8CB8A49}"/>
              </a:ext>
            </a:extLst>
          </p:cNvPr>
          <p:cNvSpPr>
            <a:spLocks/>
          </p:cNvSpPr>
          <p:nvPr/>
        </p:nvSpPr>
        <p:spPr bwMode="auto">
          <a:xfrm>
            <a:off x="3086859" y="3258122"/>
            <a:ext cx="102941" cy="81153"/>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6" name="Freeform 769">
            <a:extLst>
              <a:ext uri="{FF2B5EF4-FFF2-40B4-BE49-F238E27FC236}">
                <a16:creationId xmlns:a16="http://schemas.microsoft.com/office/drawing/2014/main" xmlns="" id="{16B6CBE7-1372-42FD-879E-02C3B96B43EC}"/>
              </a:ext>
            </a:extLst>
          </p:cNvPr>
          <p:cNvSpPr>
            <a:spLocks/>
          </p:cNvSpPr>
          <p:nvPr/>
        </p:nvSpPr>
        <p:spPr bwMode="auto">
          <a:xfrm>
            <a:off x="3176478" y="3098242"/>
            <a:ext cx="297923" cy="27737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7" name="Freeform 770">
            <a:extLst>
              <a:ext uri="{FF2B5EF4-FFF2-40B4-BE49-F238E27FC236}">
                <a16:creationId xmlns:a16="http://schemas.microsoft.com/office/drawing/2014/main" xmlns="" id="{18C5A887-2239-47D5-8273-2CD2989AE391}"/>
              </a:ext>
            </a:extLst>
          </p:cNvPr>
          <p:cNvSpPr>
            <a:spLocks/>
          </p:cNvSpPr>
          <p:nvPr/>
        </p:nvSpPr>
        <p:spPr bwMode="auto">
          <a:xfrm>
            <a:off x="3814713" y="2969851"/>
            <a:ext cx="196193" cy="191374"/>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8" name="Freeform 771">
            <a:extLst>
              <a:ext uri="{FF2B5EF4-FFF2-40B4-BE49-F238E27FC236}">
                <a16:creationId xmlns:a16="http://schemas.microsoft.com/office/drawing/2014/main" xmlns="" id="{29D6F6AF-5A03-47BD-BA95-DBC6CCC73783}"/>
              </a:ext>
            </a:extLst>
          </p:cNvPr>
          <p:cNvSpPr>
            <a:spLocks/>
          </p:cNvSpPr>
          <p:nvPr/>
        </p:nvSpPr>
        <p:spPr bwMode="auto">
          <a:xfrm>
            <a:off x="3524055" y="2859632"/>
            <a:ext cx="71455" cy="138080"/>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79" name="Freeform 772">
            <a:extLst>
              <a:ext uri="{FF2B5EF4-FFF2-40B4-BE49-F238E27FC236}">
                <a16:creationId xmlns:a16="http://schemas.microsoft.com/office/drawing/2014/main" xmlns="" id="{E719376E-0DCD-4522-8136-07EE6EFBB51A}"/>
              </a:ext>
            </a:extLst>
          </p:cNvPr>
          <p:cNvSpPr>
            <a:spLocks/>
          </p:cNvSpPr>
          <p:nvPr/>
        </p:nvSpPr>
        <p:spPr bwMode="auto">
          <a:xfrm>
            <a:off x="3555544" y="2940781"/>
            <a:ext cx="270068" cy="260414"/>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80" name="Freeform 773">
            <a:extLst>
              <a:ext uri="{FF2B5EF4-FFF2-40B4-BE49-F238E27FC236}">
                <a16:creationId xmlns:a16="http://schemas.microsoft.com/office/drawing/2014/main" xmlns="" id="{5C6CB25E-D475-4EF1-931B-5F1C99F5EA88}"/>
              </a:ext>
            </a:extLst>
          </p:cNvPr>
          <p:cNvSpPr>
            <a:spLocks/>
          </p:cNvSpPr>
          <p:nvPr/>
        </p:nvSpPr>
        <p:spPr bwMode="auto">
          <a:xfrm>
            <a:off x="3090495" y="3051004"/>
            <a:ext cx="148961" cy="121124"/>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81" name="Freeform 774">
            <a:extLst>
              <a:ext uri="{FF2B5EF4-FFF2-40B4-BE49-F238E27FC236}">
                <a16:creationId xmlns:a16="http://schemas.microsoft.com/office/drawing/2014/main" xmlns="" id="{AFF564DF-D9B5-4C60-A8F7-65D1B932C937}"/>
              </a:ext>
            </a:extLst>
          </p:cNvPr>
          <p:cNvSpPr>
            <a:spLocks/>
          </p:cNvSpPr>
          <p:nvPr/>
        </p:nvSpPr>
        <p:spPr bwMode="auto">
          <a:xfrm>
            <a:off x="3161946" y="2880220"/>
            <a:ext cx="213148" cy="170784"/>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82" name="Freeform 775">
            <a:extLst>
              <a:ext uri="{FF2B5EF4-FFF2-40B4-BE49-F238E27FC236}">
                <a16:creationId xmlns:a16="http://schemas.microsoft.com/office/drawing/2014/main" xmlns="" id="{CD6465A7-3602-4B8A-9344-A2D38B0DF54B}"/>
              </a:ext>
            </a:extLst>
          </p:cNvPr>
          <p:cNvSpPr>
            <a:spLocks/>
          </p:cNvSpPr>
          <p:nvPr/>
        </p:nvSpPr>
        <p:spPr bwMode="auto">
          <a:xfrm>
            <a:off x="3237032" y="2863264"/>
            <a:ext cx="368165" cy="351256"/>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83" name="Freeform 776">
            <a:extLst>
              <a:ext uri="{FF2B5EF4-FFF2-40B4-BE49-F238E27FC236}">
                <a16:creationId xmlns:a16="http://schemas.microsoft.com/office/drawing/2014/main" xmlns="" id="{BC855084-3A2A-4514-8C9F-B87E06521AE3}"/>
              </a:ext>
            </a:extLst>
          </p:cNvPr>
          <p:cNvSpPr>
            <a:spLocks/>
          </p:cNvSpPr>
          <p:nvPr/>
        </p:nvSpPr>
        <p:spPr bwMode="auto">
          <a:xfrm>
            <a:off x="2096204" y="1532126"/>
            <a:ext cx="1083906" cy="807888"/>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solidFill>
            <a:schemeClr val="bg1">
              <a:lumMod val="50000"/>
            </a:schemeClr>
          </a:solidFill>
          <a:ln w="4763" cap="flat">
            <a:solidFill>
              <a:schemeClr val="bg1"/>
            </a:solidFill>
            <a:prstDash val="solid"/>
            <a:round/>
            <a:headEnd/>
            <a:tailEnd/>
          </a:ln>
        </p:spPr>
        <p:txBody>
          <a:bodyPr vert="horz" wrap="square" lIns="68556" tIns="34278" rIns="68556" bIns="34278" numCol="1" anchor="t" anchorCtr="0" compatLnSpc="1">
            <a:prstTxWarp prst="textNoShape">
              <a:avLst/>
            </a:prstTxWarp>
          </a:bodyPr>
          <a:lstStyle/>
          <a:p>
            <a:pPr defTabSz="171390"/>
            <a:endParaRPr lang="id-ID" sz="1350">
              <a:solidFill>
                <a:srgbClr val="171717"/>
              </a:solidFill>
              <a:latin typeface="Lato" panose="020F0502020204030203" pitchFamily="34" charset="0"/>
              <a:ea typeface="Lato" panose="020F0502020204030203" pitchFamily="34" charset="0"/>
              <a:cs typeface="Lato" panose="020F0502020204030203" pitchFamily="34" charset="0"/>
            </a:endParaRPr>
          </a:p>
        </p:txBody>
      </p:sp>
      <p:sp>
        <p:nvSpPr>
          <p:cNvPr id="284" name="TextBox 283">
            <a:extLst>
              <a:ext uri="{FF2B5EF4-FFF2-40B4-BE49-F238E27FC236}">
                <a16:creationId xmlns:a16="http://schemas.microsoft.com/office/drawing/2014/main" xmlns="" id="{C84CA657-82A3-4687-959A-B676B2664583}"/>
              </a:ext>
            </a:extLst>
          </p:cNvPr>
          <p:cNvSpPr txBox="1"/>
          <p:nvPr/>
        </p:nvSpPr>
        <p:spPr>
          <a:xfrm>
            <a:off x="6815055" y="1285830"/>
            <a:ext cx="1968829" cy="2605956"/>
          </a:xfrm>
          <a:prstGeom prst="rect">
            <a:avLst/>
          </a:prstGeom>
          <a:noFill/>
        </p:spPr>
        <p:txBody>
          <a:bodyPr wrap="square" lIns="34278" tIns="17138" rIns="34278" bIns="17138" rtlCol="0">
            <a:spAutoFit/>
          </a:bodyPr>
          <a:lstStyle/>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Malaysia</a:t>
            </a: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a:t>
            </a:r>
            <a:r>
              <a:rPr lang="en-US" sz="1350" dirty="0" err="1">
                <a:solidFill>
                  <a:srgbClr val="171717"/>
                </a:solidFill>
                <a:ea typeface="Lato" panose="020F0502020204030203" pitchFamily="34" charset="0"/>
                <a:cs typeface="Lato" panose="020F0502020204030203" pitchFamily="34" charset="0"/>
              </a:rPr>
              <a:t>Singapura</a:t>
            </a:r>
            <a:endParaRPr lang="en-US" sz="1350" dirty="0">
              <a:solidFill>
                <a:srgbClr val="171717"/>
              </a:solidFill>
              <a:ea typeface="Lato" panose="020F0502020204030203" pitchFamily="34" charset="0"/>
              <a:cs typeface="Lato" panose="020F0502020204030203" pitchFamily="34" charset="0"/>
            </a:endParaRP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Thailand</a:t>
            </a: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a:t>
            </a:r>
            <a:r>
              <a:rPr lang="en-US" sz="1350" dirty="0" err="1">
                <a:solidFill>
                  <a:srgbClr val="171717"/>
                </a:solidFill>
                <a:ea typeface="Lato" panose="020F0502020204030203" pitchFamily="34" charset="0"/>
                <a:cs typeface="Lato" panose="020F0502020204030203" pitchFamily="34" charset="0"/>
              </a:rPr>
              <a:t>Philiphina</a:t>
            </a:r>
            <a:endParaRPr lang="en-US" sz="1350" dirty="0">
              <a:solidFill>
                <a:srgbClr val="171717"/>
              </a:solidFill>
              <a:ea typeface="Lato" panose="020F0502020204030203" pitchFamily="34" charset="0"/>
              <a:cs typeface="Lato" panose="020F0502020204030203" pitchFamily="34" charset="0"/>
            </a:endParaRP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a:t>
            </a:r>
            <a:r>
              <a:rPr lang="en-US" sz="1350" dirty="0" err="1">
                <a:solidFill>
                  <a:srgbClr val="171717"/>
                </a:solidFill>
                <a:ea typeface="Lato" panose="020F0502020204030203" pitchFamily="34" charset="0"/>
                <a:cs typeface="Lato" panose="020F0502020204030203" pitchFamily="34" charset="0"/>
              </a:rPr>
              <a:t>Tiongkok</a:t>
            </a:r>
            <a:endParaRPr lang="en-US" sz="1350" dirty="0">
              <a:solidFill>
                <a:srgbClr val="171717"/>
              </a:solidFill>
              <a:ea typeface="Lato" panose="020F0502020204030203" pitchFamily="34" charset="0"/>
              <a:cs typeface="Lato" panose="020F0502020204030203" pitchFamily="34" charset="0"/>
            </a:endParaRP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India</a:t>
            </a: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a:t>
            </a:r>
            <a:r>
              <a:rPr lang="en-US" sz="1350" dirty="0" err="1">
                <a:solidFill>
                  <a:srgbClr val="171717"/>
                </a:solidFill>
                <a:ea typeface="Lato" panose="020F0502020204030203" pitchFamily="34" charset="0"/>
                <a:cs typeface="Lato" panose="020F0502020204030203" pitchFamily="34" charset="0"/>
              </a:rPr>
              <a:t>Jepang</a:t>
            </a:r>
            <a:endParaRPr lang="en-US" sz="1350" dirty="0">
              <a:solidFill>
                <a:srgbClr val="171717"/>
              </a:solidFill>
              <a:ea typeface="Lato" panose="020F0502020204030203" pitchFamily="34" charset="0"/>
              <a:cs typeface="Lato" panose="020F0502020204030203" pitchFamily="34" charset="0"/>
            </a:endParaRP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Korea</a:t>
            </a: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Australia</a:t>
            </a:r>
          </a:p>
          <a:p>
            <a:pPr marL="171450" indent="-171450" defTabSz="171390">
              <a:lnSpc>
                <a:spcPct val="125000"/>
              </a:lnSpc>
              <a:buFontTx/>
              <a:buAutoNum type="arabicPeriod"/>
            </a:pPr>
            <a:r>
              <a:rPr lang="en-US" sz="1350" dirty="0" err="1">
                <a:solidFill>
                  <a:srgbClr val="171717"/>
                </a:solidFill>
                <a:ea typeface="Lato" panose="020F0502020204030203" pitchFamily="34" charset="0"/>
                <a:cs typeface="Lato" panose="020F0502020204030203" pitchFamily="34" charset="0"/>
              </a:rPr>
              <a:t>Genwi</a:t>
            </a:r>
            <a:r>
              <a:rPr lang="en-US" sz="1350" dirty="0">
                <a:solidFill>
                  <a:srgbClr val="171717"/>
                </a:solidFill>
                <a:ea typeface="Lato" panose="020F0502020204030203" pitchFamily="34" charset="0"/>
                <a:cs typeface="Lato" panose="020F0502020204030203" pitchFamily="34" charset="0"/>
              </a:rPr>
              <a:t>  New Zealand</a:t>
            </a:r>
          </a:p>
        </p:txBody>
      </p:sp>
      <p:sp>
        <p:nvSpPr>
          <p:cNvPr id="285" name="Title 2">
            <a:extLst>
              <a:ext uri="{FF2B5EF4-FFF2-40B4-BE49-F238E27FC236}">
                <a16:creationId xmlns:a16="http://schemas.microsoft.com/office/drawing/2014/main" xmlns="" id="{E67893CC-EEF8-4D83-9B5A-E5D4FE3D1896}"/>
              </a:ext>
            </a:extLst>
          </p:cNvPr>
          <p:cNvSpPr txBox="1">
            <a:spLocks/>
          </p:cNvSpPr>
          <p:nvPr/>
        </p:nvSpPr>
        <p:spPr bwMode="auto">
          <a:xfrm>
            <a:off x="28343" y="-1745"/>
            <a:ext cx="5539679" cy="57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67500" lnSpcReduction="20000"/>
          </a:bodyPr>
          <a:lstStyle>
            <a:lvl1pPr algn="l" rtl="0" eaLnBrk="0" fontAlgn="base" hangingPunct="0">
              <a:lnSpc>
                <a:spcPct val="90000"/>
              </a:lnSpc>
              <a:spcBef>
                <a:spcPct val="0"/>
              </a:spcBef>
              <a:spcAft>
                <a:spcPct val="0"/>
              </a:spcAft>
              <a:defRPr sz="24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pPr defTabSz="914400"/>
            <a:r>
              <a:rPr lang="en-US" sz="2850" dirty="0" err="1">
                <a:solidFill>
                  <a:schemeClr val="bg1"/>
                </a:solidFill>
              </a:rPr>
              <a:t>Generasi</a:t>
            </a:r>
            <a:r>
              <a:rPr lang="en-US" sz="2850" dirty="0">
                <a:solidFill>
                  <a:schemeClr val="bg1"/>
                </a:solidFill>
              </a:rPr>
              <a:t> Wonderful Indonesia (</a:t>
            </a:r>
            <a:r>
              <a:rPr lang="en-US" sz="2850" dirty="0" err="1">
                <a:solidFill>
                  <a:schemeClr val="bg1"/>
                </a:solidFill>
              </a:rPr>
              <a:t>GenW</a:t>
            </a:r>
            <a:r>
              <a:rPr lang="id-ID" sz="2850" dirty="0">
                <a:solidFill>
                  <a:schemeClr val="bg1"/>
                </a:solidFill>
              </a:rPr>
              <a:t>I</a:t>
            </a:r>
            <a:r>
              <a:rPr lang="en-US" sz="2850" dirty="0">
                <a:solidFill>
                  <a:schemeClr val="bg1"/>
                </a:solidFill>
              </a:rPr>
              <a:t>)</a:t>
            </a:r>
            <a:r>
              <a:rPr lang="id-ID" sz="2850" dirty="0">
                <a:solidFill>
                  <a:schemeClr val="bg1"/>
                </a:solidFill>
              </a:rPr>
              <a:t/>
            </a:r>
            <a:br>
              <a:rPr lang="id-ID" sz="2850" dirty="0">
                <a:solidFill>
                  <a:schemeClr val="bg1"/>
                </a:solidFill>
              </a:rPr>
            </a:br>
            <a:r>
              <a:rPr lang="id-ID" sz="2025" dirty="0">
                <a:solidFill>
                  <a:schemeClr val="bg1"/>
                </a:solidFill>
              </a:rPr>
              <a:t>10 Negara</a:t>
            </a:r>
            <a:endParaRPr lang="en-US" sz="2025" dirty="0">
              <a:solidFill>
                <a:schemeClr val="bg1"/>
              </a:solidFill>
            </a:endParaRPr>
          </a:p>
        </p:txBody>
      </p:sp>
      <p:sp>
        <p:nvSpPr>
          <p:cNvPr id="286" name="Slide Number Placeholder 1">
            <a:extLst>
              <a:ext uri="{FF2B5EF4-FFF2-40B4-BE49-F238E27FC236}">
                <a16:creationId xmlns:a16="http://schemas.microsoft.com/office/drawing/2014/main" xmlns="" id="{C5F33D71-9E30-458C-8B77-7CF13F0E6102}"/>
              </a:ext>
            </a:extLst>
          </p:cNvPr>
          <p:cNvSpPr txBox="1">
            <a:spLocks/>
          </p:cNvSpPr>
          <p:nvPr/>
        </p:nvSpPr>
        <p:spPr>
          <a:xfrm>
            <a:off x="7983652" y="4557713"/>
            <a:ext cx="507206" cy="361950"/>
          </a:xfrm>
          <a:prstGeom prst="rect">
            <a:avLst/>
          </a:prstGeom>
        </p:spPr>
        <p:txBody>
          <a:bodyPr/>
          <a:lstStyle>
            <a:defPPr>
              <a:defRPr lang="id-ID"/>
            </a:defPPr>
            <a:lvl1pPr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1pPr>
            <a:lvl2pPr marL="345987" indent="10792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2pPr>
            <a:lvl3pPr marL="693564" indent="217433"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3pPr>
            <a:lvl4pPr marL="1041138" indent="326941"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4pPr>
            <a:lvl5pPr marL="1390300" indent="434866" algn="l" defTabSz="693564" rtl="0" fontAlgn="base">
              <a:spcBef>
                <a:spcPct val="0"/>
              </a:spcBef>
              <a:spcAft>
                <a:spcPct val="0"/>
              </a:spcAft>
              <a:defRPr sz="1400" kern="1200">
                <a:solidFill>
                  <a:schemeClr val="tx1"/>
                </a:solidFill>
                <a:latin typeface="Arial" charset="0"/>
                <a:ea typeface="ＭＳ Ｐゴシック" charset="0"/>
                <a:cs typeface="ＭＳ Ｐゴシック" charset="0"/>
              </a:defRPr>
            </a:lvl5pPr>
            <a:lvl6pPr marL="2285424" algn="l" defTabSz="457084" rtl="0" eaLnBrk="1" latinLnBrk="0" hangingPunct="1">
              <a:defRPr sz="1400" kern="1200">
                <a:solidFill>
                  <a:schemeClr val="tx1"/>
                </a:solidFill>
                <a:latin typeface="Arial" charset="0"/>
                <a:ea typeface="ＭＳ Ｐゴシック" charset="0"/>
                <a:cs typeface="ＭＳ Ｐゴシック" charset="0"/>
              </a:defRPr>
            </a:lvl6pPr>
            <a:lvl7pPr marL="2742509" algn="l" defTabSz="457084" rtl="0" eaLnBrk="1" latinLnBrk="0" hangingPunct="1">
              <a:defRPr sz="1400" kern="1200">
                <a:solidFill>
                  <a:schemeClr val="tx1"/>
                </a:solidFill>
                <a:latin typeface="Arial" charset="0"/>
                <a:ea typeface="ＭＳ Ｐゴシック" charset="0"/>
                <a:cs typeface="ＭＳ Ｐゴシック" charset="0"/>
              </a:defRPr>
            </a:lvl7pPr>
            <a:lvl8pPr marL="3199594" algn="l" defTabSz="457084" rtl="0" eaLnBrk="1" latinLnBrk="0" hangingPunct="1">
              <a:defRPr sz="1400" kern="1200">
                <a:solidFill>
                  <a:schemeClr val="tx1"/>
                </a:solidFill>
                <a:latin typeface="Arial" charset="0"/>
                <a:ea typeface="ＭＳ Ｐゴシック" charset="0"/>
                <a:cs typeface="ＭＳ Ｐゴシック" charset="0"/>
              </a:defRPr>
            </a:lvl8pPr>
            <a:lvl9pPr marL="3656679" algn="l" defTabSz="457084" rtl="0" eaLnBrk="1" latinLnBrk="0" hangingPunct="1">
              <a:defRPr sz="1400" kern="1200">
                <a:solidFill>
                  <a:schemeClr val="tx1"/>
                </a:solidFill>
                <a:latin typeface="Arial" charset="0"/>
                <a:ea typeface="ＭＳ Ｐゴシック" charset="0"/>
                <a:cs typeface="ＭＳ Ｐゴシック" charset="0"/>
              </a:defRPr>
            </a:lvl9pPr>
          </a:lstStyle>
          <a:p>
            <a:fld id="{D715F960-F16F-4F5D-BFAF-F7D133A59C76}" type="slidenum">
              <a:rPr lang="en-US" smtClean="0"/>
              <a:pPr/>
              <a:t>62</a:t>
            </a:fld>
            <a:endParaRPr lang="en-US" dirty="0"/>
          </a:p>
        </p:txBody>
      </p:sp>
    </p:spTree>
    <p:extLst>
      <p:ext uri="{BB962C8B-B14F-4D97-AF65-F5344CB8AC3E}">
        <p14:creationId xmlns:p14="http://schemas.microsoft.com/office/powerpoint/2010/main" val="27574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948266" y="3219822"/>
            <a:ext cx="219573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a:solidFill>
                <a:prstClr val="white"/>
              </a:solidFill>
            </a:endParaRPr>
          </a:p>
        </p:txBody>
      </p:sp>
      <p:sp>
        <p:nvSpPr>
          <p:cNvPr id="114689" name="Rectangle 1"/>
          <p:cNvSpPr>
            <a:spLocks noChangeArrowheads="1"/>
          </p:cNvSpPr>
          <p:nvPr/>
        </p:nvSpPr>
        <p:spPr bwMode="auto">
          <a:xfrm>
            <a:off x="152023" y="4496866"/>
            <a:ext cx="8991977" cy="27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450" tIns="30747" rIns="61450" bIns="30747">
            <a:spAutoFit/>
          </a:bodyPr>
          <a:lstStyle/>
          <a:p>
            <a:r>
              <a:rPr lang="en-AU" b="1" smtClean="0">
                <a:solidFill>
                  <a:prstClr val="black"/>
                </a:solidFill>
              </a:rPr>
              <a:t>G. </a:t>
            </a:r>
            <a:r>
              <a:rPr lang="id-ID" b="1" smtClean="0">
                <a:solidFill>
                  <a:prstClr val="black"/>
                </a:solidFill>
              </a:rPr>
              <a:t>RENCANA </a:t>
            </a:r>
            <a:r>
              <a:rPr lang="id-ID" b="1">
                <a:solidFill>
                  <a:prstClr val="black"/>
                </a:solidFill>
              </a:rPr>
              <a:t>PEMBANGUNAN JANGKA PANJANG DAERAH (RPJPD) PROVINSI BALI TAHUN 2005-2025</a:t>
            </a:r>
            <a:endParaRPr lang="id-ID" b="1" dirty="0">
              <a:solidFill>
                <a:prstClr val="black"/>
              </a:solidFill>
            </a:endParaRPr>
          </a:p>
        </p:txBody>
      </p:sp>
      <p:pic>
        <p:nvPicPr>
          <p:cNvPr id="141322" name="Picture 10" descr="http://www.indonesia.travel/uploads/9ba29684bc878be19af4924dd6b495f04414210e-69443.jpg"/>
          <p:cNvPicPr>
            <a:picLocks noChangeAspect="1" noChangeArrowheads="1"/>
          </p:cNvPicPr>
          <p:nvPr/>
        </p:nvPicPr>
        <p:blipFill>
          <a:blip r:embed="rId3" cstate="print"/>
          <a:srcRect l="8835"/>
          <a:stretch>
            <a:fillRect/>
          </a:stretch>
        </p:blipFill>
        <p:spPr bwMode="auto">
          <a:xfrm>
            <a:off x="0" y="-92546"/>
            <a:ext cx="9144000" cy="4392488"/>
          </a:xfrm>
          <a:prstGeom prst="rect">
            <a:avLst/>
          </a:prstGeom>
          <a:noFill/>
        </p:spPr>
      </p:pic>
      <p:sp>
        <p:nvSpPr>
          <p:cNvPr id="2" name="Rectangle 1"/>
          <p:cNvSpPr/>
          <p:nvPr/>
        </p:nvSpPr>
        <p:spPr>
          <a:xfrm>
            <a:off x="7236296" y="3075806"/>
            <a:ext cx="1296144" cy="504056"/>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prstClr val="white"/>
              </a:solidFill>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89849" y="3043410"/>
            <a:ext cx="1242593" cy="455833"/>
          </a:xfrm>
          <a:prstGeom prst="rect">
            <a:avLst/>
          </a:prstGeom>
        </p:spPr>
      </p:pic>
    </p:spTree>
    <p:extLst>
      <p:ext uri="{BB962C8B-B14F-4D97-AF65-F5344CB8AC3E}">
        <p14:creationId xmlns:p14="http://schemas.microsoft.com/office/powerpoint/2010/main" val="23587072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079" y="123478"/>
            <a:ext cx="8164232" cy="512448"/>
          </a:xfrm>
          <a:prstGeom prst="rect">
            <a:avLst/>
          </a:prstGeom>
          <a:noFill/>
        </p:spPr>
        <p:txBody>
          <a:bodyPr wrap="square" lIns="68580" tIns="34290" rIns="68580" bIns="34290" rtlCol="0">
            <a:spAutoFit/>
          </a:bodyPr>
          <a:lstStyle/>
          <a:p>
            <a:pPr eaLnBrk="0" fontAlgn="base" hangingPunct="0">
              <a:lnSpc>
                <a:spcPct val="90000"/>
              </a:lnSpc>
              <a:spcBef>
                <a:spcPct val="0"/>
              </a:spcBef>
              <a:spcAft>
                <a:spcPct val="0"/>
              </a:spcAft>
            </a:pPr>
            <a:r>
              <a:rPr lang="en-US" sz="1600" dirty="0">
                <a:latin typeface="Arial Black" pitchFamily="34" charset="0"/>
                <a:ea typeface="MS PGothic" pitchFamily="34" charset="-128"/>
                <a:cs typeface="Arial" pitchFamily="34" charset="0"/>
              </a:rPr>
              <a:t>TATA CARA PERUBAHAN RENCANA PEMBANGUNAN DAERAH DAN RENCANA PERANGKAT DAERAH </a:t>
            </a:r>
          </a:p>
        </p:txBody>
      </p:sp>
      <p:sp>
        <p:nvSpPr>
          <p:cNvPr id="6" name="TextBox 5"/>
          <p:cNvSpPr txBox="1"/>
          <p:nvPr/>
        </p:nvSpPr>
        <p:spPr>
          <a:xfrm>
            <a:off x="313004" y="768079"/>
            <a:ext cx="8268419" cy="4378122"/>
          </a:xfrm>
          <a:prstGeom prst="rect">
            <a:avLst/>
          </a:prstGeom>
          <a:noFill/>
        </p:spPr>
        <p:txBody>
          <a:bodyPr wrap="square" lIns="68580" tIns="34290" rIns="68580" bIns="34290" rtlCol="0">
            <a:spAutoFit/>
          </a:bodyPr>
          <a:lstStyle/>
          <a:p>
            <a:r>
              <a:rPr lang="it-IT" b="1" dirty="0"/>
              <a:t>PERATURAN MENTERI DALAM NEGERI REPUBLIK INDONESIA NOMOR 86 TAHUN 2017 </a:t>
            </a:r>
          </a:p>
          <a:p>
            <a:r>
              <a:rPr lang="en-US" b="1" dirty="0"/>
              <a:t>PASAL 342 :</a:t>
            </a:r>
          </a:p>
          <a:p>
            <a:pPr marL="257175" indent="-257175">
              <a:buFont typeface="+mj-lt"/>
              <a:buAutoNum type="arabicPeriod"/>
            </a:pPr>
            <a:r>
              <a:rPr lang="en-US" dirty="0" err="1"/>
              <a:t>Perubahan</a:t>
            </a:r>
            <a:r>
              <a:rPr lang="en-US" dirty="0"/>
              <a:t> RPJPD </a:t>
            </a:r>
            <a:r>
              <a:rPr lang="en-US" dirty="0" err="1"/>
              <a:t>dan</a:t>
            </a:r>
            <a:r>
              <a:rPr lang="en-US" dirty="0"/>
              <a:t> RPJMD </a:t>
            </a:r>
            <a:r>
              <a:rPr lang="en-US" dirty="0" err="1"/>
              <a:t>dapat</a:t>
            </a:r>
            <a:r>
              <a:rPr lang="en-US" dirty="0"/>
              <a:t> </a:t>
            </a:r>
            <a:r>
              <a:rPr lang="en-US" dirty="0" err="1"/>
              <a:t>dilakukan</a:t>
            </a:r>
            <a:r>
              <a:rPr lang="en-US" dirty="0"/>
              <a:t> </a:t>
            </a:r>
            <a:r>
              <a:rPr lang="en-US" dirty="0" err="1"/>
              <a:t>apabila</a:t>
            </a:r>
            <a:r>
              <a:rPr lang="en-US" dirty="0"/>
              <a:t>: </a:t>
            </a:r>
            <a:endParaRPr lang="en-US" dirty="0">
              <a:effectLst/>
            </a:endParaRPr>
          </a:p>
          <a:p>
            <a:pPr marL="600075" lvl="1" indent="-257175">
              <a:buFont typeface="+mj-lt"/>
              <a:buAutoNum type="alphaLcPeriod"/>
            </a:pPr>
            <a:r>
              <a:rPr lang="en-US" dirty="0" err="1"/>
              <a:t>Hasil</a:t>
            </a:r>
            <a:r>
              <a:rPr lang="en-US" dirty="0"/>
              <a:t> </a:t>
            </a:r>
            <a:r>
              <a:rPr lang="en-US" dirty="0" err="1"/>
              <a:t>pengendalian</a:t>
            </a:r>
            <a:r>
              <a:rPr lang="en-US" dirty="0"/>
              <a:t> </a:t>
            </a:r>
            <a:r>
              <a:rPr lang="en-US" dirty="0" err="1"/>
              <a:t>dan</a:t>
            </a:r>
            <a:r>
              <a:rPr lang="en-US" dirty="0"/>
              <a:t> </a:t>
            </a:r>
            <a:r>
              <a:rPr lang="en-US" dirty="0" err="1"/>
              <a:t>evaluasi</a:t>
            </a:r>
            <a:r>
              <a:rPr lang="en-US" dirty="0"/>
              <a:t> </a:t>
            </a:r>
            <a:r>
              <a:rPr lang="en-US" dirty="0" err="1"/>
              <a:t>menunjukkan</a:t>
            </a:r>
            <a:r>
              <a:rPr lang="en-US" dirty="0"/>
              <a:t> </a:t>
            </a:r>
            <a:r>
              <a:rPr lang="en-US" dirty="0" err="1"/>
              <a:t>bahwa</a:t>
            </a:r>
            <a:r>
              <a:rPr lang="en-US" dirty="0"/>
              <a:t> proses </a:t>
            </a:r>
            <a:r>
              <a:rPr lang="en-US" dirty="0" err="1"/>
              <a:t>perumusan</a:t>
            </a:r>
            <a:r>
              <a:rPr lang="en-US" dirty="0"/>
              <a:t> </a:t>
            </a:r>
            <a:r>
              <a:rPr lang="en-US" dirty="0" err="1"/>
              <a:t>tidak</a:t>
            </a:r>
            <a:r>
              <a:rPr lang="en-US" dirty="0"/>
              <a:t> </a:t>
            </a:r>
            <a:r>
              <a:rPr lang="en-US" dirty="0" err="1"/>
              <a:t>sesuai</a:t>
            </a:r>
            <a:r>
              <a:rPr lang="en-US" dirty="0"/>
              <a:t> </a:t>
            </a:r>
            <a:r>
              <a:rPr lang="en-US" dirty="0" err="1"/>
              <a:t>dengan</a:t>
            </a:r>
            <a:r>
              <a:rPr lang="en-US" dirty="0"/>
              <a:t> </a:t>
            </a:r>
            <a:r>
              <a:rPr lang="en-US" dirty="0" err="1"/>
              <a:t>tahapan</a:t>
            </a:r>
            <a:r>
              <a:rPr lang="en-US" dirty="0"/>
              <a:t> </a:t>
            </a:r>
            <a:r>
              <a:rPr lang="en-US" dirty="0" err="1"/>
              <a:t>dan</a:t>
            </a:r>
            <a:r>
              <a:rPr lang="en-US" dirty="0"/>
              <a:t> </a:t>
            </a:r>
            <a:r>
              <a:rPr lang="en-US" dirty="0" err="1"/>
              <a:t>tata</a:t>
            </a:r>
            <a:r>
              <a:rPr lang="en-US" dirty="0"/>
              <a:t> </a:t>
            </a:r>
            <a:r>
              <a:rPr lang="en-US" dirty="0" err="1"/>
              <a:t>cara</a:t>
            </a:r>
            <a:r>
              <a:rPr lang="en-US" dirty="0"/>
              <a:t> </a:t>
            </a:r>
            <a:r>
              <a:rPr lang="en-US" dirty="0" err="1"/>
              <a:t>penyusunan</a:t>
            </a:r>
            <a:r>
              <a:rPr lang="en-US" dirty="0"/>
              <a:t> </a:t>
            </a:r>
            <a:r>
              <a:rPr lang="en-US" dirty="0" err="1"/>
              <a:t>rencana</a:t>
            </a:r>
            <a:r>
              <a:rPr lang="en-US" dirty="0"/>
              <a:t> </a:t>
            </a:r>
            <a:r>
              <a:rPr lang="en-US" dirty="0" err="1"/>
              <a:t>pembangunan</a:t>
            </a:r>
            <a:r>
              <a:rPr lang="en-US" dirty="0"/>
              <a:t> </a:t>
            </a:r>
            <a:r>
              <a:rPr lang="en-US" dirty="0" err="1"/>
              <a:t>daerah</a:t>
            </a:r>
            <a:r>
              <a:rPr lang="en-US" dirty="0"/>
              <a:t> yang </a:t>
            </a:r>
            <a:r>
              <a:rPr lang="en-US" dirty="0" err="1"/>
              <a:t>diatur</a:t>
            </a:r>
            <a:r>
              <a:rPr lang="en-US" dirty="0"/>
              <a:t> </a:t>
            </a:r>
            <a:r>
              <a:rPr lang="en-US" dirty="0" err="1"/>
              <a:t>dalam</a:t>
            </a:r>
            <a:r>
              <a:rPr lang="en-US" dirty="0"/>
              <a:t> </a:t>
            </a:r>
            <a:r>
              <a:rPr lang="en-US" dirty="0" err="1"/>
              <a:t>peraturan</a:t>
            </a:r>
            <a:r>
              <a:rPr lang="en-US" dirty="0"/>
              <a:t> </a:t>
            </a:r>
            <a:r>
              <a:rPr lang="en-US" dirty="0" err="1"/>
              <a:t>menteri</a:t>
            </a:r>
            <a:r>
              <a:rPr lang="en-US" dirty="0"/>
              <a:t> </a:t>
            </a:r>
            <a:r>
              <a:rPr lang="en-US" dirty="0" err="1"/>
              <a:t>ini</a:t>
            </a:r>
            <a:r>
              <a:rPr lang="en-US" dirty="0"/>
              <a:t>; </a:t>
            </a:r>
          </a:p>
          <a:p>
            <a:pPr marL="600075" lvl="1" indent="-257175">
              <a:buFont typeface="+mj-lt"/>
              <a:buAutoNum type="alphaLcPeriod"/>
            </a:pPr>
            <a:r>
              <a:rPr lang="en-US" dirty="0" err="1"/>
              <a:t>Hasil</a:t>
            </a:r>
            <a:r>
              <a:rPr lang="en-US" dirty="0"/>
              <a:t> </a:t>
            </a:r>
            <a:r>
              <a:rPr lang="en-US" dirty="0" err="1"/>
              <a:t>pengendalian</a:t>
            </a:r>
            <a:r>
              <a:rPr lang="en-US" dirty="0"/>
              <a:t> </a:t>
            </a:r>
            <a:r>
              <a:rPr lang="en-US" dirty="0" err="1"/>
              <a:t>dan</a:t>
            </a:r>
            <a:r>
              <a:rPr lang="en-US" dirty="0"/>
              <a:t> </a:t>
            </a:r>
            <a:r>
              <a:rPr lang="en-US" dirty="0" err="1"/>
              <a:t>evaluasi</a:t>
            </a:r>
            <a:r>
              <a:rPr lang="en-US" dirty="0"/>
              <a:t> </a:t>
            </a:r>
            <a:r>
              <a:rPr lang="en-US" dirty="0" err="1"/>
              <a:t>menunjukan</a:t>
            </a:r>
            <a:r>
              <a:rPr lang="en-US" dirty="0"/>
              <a:t> </a:t>
            </a:r>
            <a:r>
              <a:rPr lang="en-US" dirty="0" err="1"/>
              <a:t>bahwa</a:t>
            </a:r>
            <a:r>
              <a:rPr lang="en-US" dirty="0"/>
              <a:t> </a:t>
            </a:r>
            <a:r>
              <a:rPr lang="en-US" dirty="0" err="1"/>
              <a:t>substansi</a:t>
            </a:r>
            <a:r>
              <a:rPr lang="en-US" dirty="0"/>
              <a:t> yang </a:t>
            </a:r>
            <a:r>
              <a:rPr lang="en-US" dirty="0" err="1"/>
              <a:t>dirumuskan</a:t>
            </a:r>
            <a:r>
              <a:rPr lang="en-US" dirty="0"/>
              <a:t>, </a:t>
            </a:r>
            <a:r>
              <a:rPr lang="en-US" dirty="0" err="1"/>
              <a:t>tidak</a:t>
            </a:r>
            <a:r>
              <a:rPr lang="en-US" dirty="0"/>
              <a:t> </a:t>
            </a:r>
            <a:r>
              <a:rPr lang="en-US" dirty="0" err="1"/>
              <a:t>sesuai</a:t>
            </a:r>
            <a:r>
              <a:rPr lang="en-US" dirty="0"/>
              <a:t> </a:t>
            </a:r>
            <a:r>
              <a:rPr lang="en-US" dirty="0" err="1"/>
              <a:t>dengan</a:t>
            </a:r>
            <a:r>
              <a:rPr lang="en-US" dirty="0"/>
              <a:t> </a:t>
            </a:r>
            <a:r>
              <a:rPr lang="en-US" dirty="0" err="1"/>
              <a:t>peraturan</a:t>
            </a:r>
            <a:r>
              <a:rPr lang="en-US" dirty="0"/>
              <a:t> </a:t>
            </a:r>
            <a:r>
              <a:rPr lang="en-US" dirty="0" err="1"/>
              <a:t>menteri</a:t>
            </a:r>
            <a:r>
              <a:rPr lang="en-US" dirty="0"/>
              <a:t> </a:t>
            </a:r>
            <a:r>
              <a:rPr lang="en-US" dirty="0" err="1"/>
              <a:t>ini</a:t>
            </a:r>
            <a:r>
              <a:rPr lang="en-US" dirty="0"/>
              <a:t>; </a:t>
            </a:r>
            <a:r>
              <a:rPr lang="en-US" dirty="0" err="1"/>
              <a:t>dan</a:t>
            </a:r>
            <a:r>
              <a:rPr lang="en-US" dirty="0"/>
              <a:t> </a:t>
            </a:r>
          </a:p>
          <a:p>
            <a:pPr marL="600075" lvl="1" indent="-257175">
              <a:buFont typeface="+mj-lt"/>
              <a:buAutoNum type="alphaLcPeriod"/>
            </a:pPr>
            <a:r>
              <a:rPr lang="en-US" dirty="0" err="1"/>
              <a:t>Terjadi</a:t>
            </a:r>
            <a:r>
              <a:rPr lang="en-US" dirty="0"/>
              <a:t> </a:t>
            </a:r>
            <a:r>
              <a:rPr lang="en-US" dirty="0" err="1"/>
              <a:t>perubahan</a:t>
            </a:r>
            <a:r>
              <a:rPr lang="en-US" dirty="0"/>
              <a:t> yang </a:t>
            </a:r>
            <a:r>
              <a:rPr lang="en-US" dirty="0" err="1"/>
              <a:t>mendasar</a:t>
            </a:r>
            <a:r>
              <a:rPr lang="en-US" dirty="0"/>
              <a:t>. </a:t>
            </a:r>
          </a:p>
          <a:p>
            <a:pPr marL="257175" indent="-257175">
              <a:buFont typeface="+mj-lt"/>
              <a:buAutoNum type="arabicPeriod"/>
            </a:pPr>
            <a:r>
              <a:rPr lang="en-US" dirty="0" err="1"/>
              <a:t>Dalam</a:t>
            </a:r>
            <a:r>
              <a:rPr lang="en-US" dirty="0"/>
              <a:t> </a:t>
            </a:r>
            <a:r>
              <a:rPr lang="en-US" dirty="0" err="1"/>
              <a:t>rangka</a:t>
            </a:r>
            <a:r>
              <a:rPr lang="en-US" dirty="0"/>
              <a:t> </a:t>
            </a:r>
            <a:r>
              <a:rPr lang="en-US" dirty="0" err="1"/>
              <a:t>efektivitas</a:t>
            </a:r>
            <a:r>
              <a:rPr lang="en-US" dirty="0"/>
              <a:t>, </a:t>
            </a:r>
            <a:r>
              <a:rPr lang="en-US" dirty="0" err="1"/>
              <a:t>perubahan</a:t>
            </a:r>
            <a:r>
              <a:rPr lang="en-US" dirty="0"/>
              <a:t> RPJPD </a:t>
            </a:r>
            <a:r>
              <a:rPr lang="en-US" dirty="0" err="1"/>
              <a:t>dan</a:t>
            </a:r>
            <a:r>
              <a:rPr lang="en-US" dirty="0"/>
              <a:t> RPJMD </a:t>
            </a:r>
            <a:r>
              <a:rPr lang="en-US" dirty="0" err="1"/>
              <a:t>sebagaimana</a:t>
            </a:r>
            <a:r>
              <a:rPr lang="en-US" dirty="0"/>
              <a:t> </a:t>
            </a:r>
            <a:r>
              <a:rPr lang="en-US" dirty="0" err="1"/>
              <a:t>dimaksud</a:t>
            </a:r>
            <a:r>
              <a:rPr lang="en-US" dirty="0"/>
              <a:t> </a:t>
            </a:r>
            <a:r>
              <a:rPr lang="en-US" dirty="0" err="1"/>
              <a:t>pada</a:t>
            </a:r>
            <a:r>
              <a:rPr lang="en-US" dirty="0"/>
              <a:t> </a:t>
            </a:r>
            <a:r>
              <a:rPr lang="en-US" dirty="0" err="1"/>
              <a:t>ayat</a:t>
            </a:r>
            <a:r>
              <a:rPr lang="en-US" dirty="0"/>
              <a:t> (1) </a:t>
            </a:r>
            <a:r>
              <a:rPr lang="en-US" dirty="0" err="1"/>
              <a:t>huruf</a:t>
            </a:r>
            <a:r>
              <a:rPr lang="en-US" dirty="0"/>
              <a:t> a </a:t>
            </a:r>
            <a:r>
              <a:rPr lang="en-US" dirty="0" err="1"/>
              <a:t>dan</a:t>
            </a:r>
            <a:r>
              <a:rPr lang="en-US" dirty="0"/>
              <a:t> b </a:t>
            </a:r>
            <a:r>
              <a:rPr lang="en-US" dirty="0" err="1"/>
              <a:t>tidak</a:t>
            </a:r>
            <a:r>
              <a:rPr lang="en-US" dirty="0"/>
              <a:t> </a:t>
            </a:r>
            <a:r>
              <a:rPr lang="en-US" dirty="0" err="1"/>
              <a:t>dapat</a:t>
            </a:r>
            <a:r>
              <a:rPr lang="en-US" dirty="0"/>
              <a:t> </a:t>
            </a:r>
            <a:r>
              <a:rPr lang="en-US" dirty="0" err="1"/>
              <a:t>dilakukan</a:t>
            </a:r>
            <a:r>
              <a:rPr lang="en-US" dirty="0"/>
              <a:t> </a:t>
            </a:r>
            <a:r>
              <a:rPr lang="en-US" dirty="0" err="1"/>
              <a:t>apabila</a:t>
            </a:r>
            <a:r>
              <a:rPr lang="en-US" dirty="0"/>
              <a:t>: </a:t>
            </a:r>
            <a:endParaRPr lang="en-US" dirty="0">
              <a:effectLst/>
            </a:endParaRPr>
          </a:p>
          <a:p>
            <a:pPr marL="600075" lvl="1" indent="-257175">
              <a:buFont typeface="+mj-lt"/>
              <a:buAutoNum type="alphaLcPeriod"/>
            </a:pPr>
            <a:r>
              <a:rPr lang="en-US" dirty="0" err="1"/>
              <a:t>Sisa</a:t>
            </a:r>
            <a:r>
              <a:rPr lang="en-US" dirty="0"/>
              <a:t> masa </a:t>
            </a:r>
            <a:r>
              <a:rPr lang="en-US" dirty="0" err="1"/>
              <a:t>berlaku</a:t>
            </a:r>
            <a:r>
              <a:rPr lang="en-US" dirty="0"/>
              <a:t> RPJPD </a:t>
            </a:r>
            <a:r>
              <a:rPr lang="en-US" dirty="0" err="1"/>
              <a:t>kurang</a:t>
            </a:r>
            <a:r>
              <a:rPr lang="en-US" dirty="0"/>
              <a:t> </a:t>
            </a:r>
            <a:r>
              <a:rPr lang="en-US" dirty="0" err="1"/>
              <a:t>dari</a:t>
            </a:r>
            <a:r>
              <a:rPr lang="en-US" dirty="0"/>
              <a:t> 7 (</a:t>
            </a:r>
            <a:r>
              <a:rPr lang="en-US" dirty="0" err="1"/>
              <a:t>tujuh</a:t>
            </a:r>
            <a:r>
              <a:rPr lang="en-US" dirty="0"/>
              <a:t>) </a:t>
            </a:r>
            <a:r>
              <a:rPr lang="en-US" dirty="0" err="1"/>
              <a:t>tahun</a:t>
            </a:r>
            <a:endParaRPr lang="en-US" dirty="0"/>
          </a:p>
          <a:p>
            <a:pPr marL="600075" lvl="1" indent="-257175">
              <a:buFont typeface="+mj-lt"/>
              <a:buAutoNum type="alphaLcPeriod"/>
            </a:pPr>
            <a:r>
              <a:rPr lang="en-US" dirty="0" err="1"/>
              <a:t>Sisa</a:t>
            </a:r>
            <a:r>
              <a:rPr lang="en-US" dirty="0"/>
              <a:t> masa </a:t>
            </a:r>
            <a:r>
              <a:rPr lang="en-US" dirty="0" err="1"/>
              <a:t>berlaku</a:t>
            </a:r>
            <a:r>
              <a:rPr lang="en-US" dirty="0"/>
              <a:t> RPJMD </a:t>
            </a:r>
            <a:r>
              <a:rPr lang="en-US" dirty="0" err="1"/>
              <a:t>kurang</a:t>
            </a:r>
            <a:r>
              <a:rPr lang="en-US" dirty="0"/>
              <a:t> </a:t>
            </a:r>
            <a:r>
              <a:rPr lang="en-US" dirty="0" err="1"/>
              <a:t>dari</a:t>
            </a:r>
            <a:r>
              <a:rPr lang="en-US" dirty="0"/>
              <a:t> 3 (</a:t>
            </a:r>
            <a:r>
              <a:rPr lang="en-US" dirty="0" err="1"/>
              <a:t>tiga</a:t>
            </a:r>
            <a:r>
              <a:rPr lang="en-US" dirty="0"/>
              <a:t>) </a:t>
            </a:r>
            <a:r>
              <a:rPr lang="en-US" dirty="0" err="1"/>
              <a:t>tahun</a:t>
            </a:r>
            <a:r>
              <a:rPr lang="en-US" dirty="0"/>
              <a:t>. </a:t>
            </a:r>
          </a:p>
          <a:p>
            <a:pPr marL="257175" indent="-257175">
              <a:buFont typeface="+mj-lt"/>
              <a:buAutoNum type="arabicPeriod"/>
            </a:pPr>
            <a:r>
              <a:rPr lang="en-US" dirty="0" err="1"/>
              <a:t>Perubahan</a:t>
            </a:r>
            <a:r>
              <a:rPr lang="en-US" dirty="0"/>
              <a:t> yang </a:t>
            </a:r>
            <a:r>
              <a:rPr lang="en-US" dirty="0" err="1"/>
              <a:t>mendasar</a:t>
            </a:r>
            <a:r>
              <a:rPr lang="en-US" dirty="0"/>
              <a:t> </a:t>
            </a:r>
            <a:r>
              <a:rPr lang="en-US" dirty="0" err="1"/>
              <a:t>sebagaimana</a:t>
            </a:r>
            <a:r>
              <a:rPr lang="en-US" dirty="0"/>
              <a:t> </a:t>
            </a:r>
            <a:r>
              <a:rPr lang="en-US" dirty="0" err="1"/>
              <a:t>dimaksud</a:t>
            </a:r>
            <a:r>
              <a:rPr lang="en-US" dirty="0"/>
              <a:t> </a:t>
            </a:r>
            <a:r>
              <a:rPr lang="en-US" dirty="0" err="1"/>
              <a:t>pada</a:t>
            </a:r>
            <a:r>
              <a:rPr lang="en-US" dirty="0"/>
              <a:t> </a:t>
            </a:r>
            <a:r>
              <a:rPr lang="en-US" dirty="0" err="1"/>
              <a:t>ayat</a:t>
            </a:r>
            <a:r>
              <a:rPr lang="en-US" dirty="0"/>
              <a:t> (1) </a:t>
            </a:r>
            <a:r>
              <a:rPr lang="en-US" dirty="0" err="1"/>
              <a:t>huruf</a:t>
            </a:r>
            <a:r>
              <a:rPr lang="en-US" dirty="0"/>
              <a:t> c, </a:t>
            </a:r>
            <a:r>
              <a:rPr lang="en-US" dirty="0" err="1"/>
              <a:t>mencakup</a:t>
            </a:r>
            <a:r>
              <a:rPr lang="en-US" dirty="0"/>
              <a:t> </a:t>
            </a:r>
            <a:r>
              <a:rPr lang="en-US" dirty="0" err="1"/>
              <a:t>terjadinya</a:t>
            </a:r>
            <a:r>
              <a:rPr lang="en-US" dirty="0"/>
              <a:t> </a:t>
            </a:r>
            <a:r>
              <a:rPr lang="en-US" dirty="0" err="1"/>
              <a:t>bencana</a:t>
            </a:r>
            <a:r>
              <a:rPr lang="en-US" dirty="0"/>
              <a:t> </a:t>
            </a:r>
            <a:r>
              <a:rPr lang="en-US" dirty="0" err="1"/>
              <a:t>alam</a:t>
            </a:r>
            <a:r>
              <a:rPr lang="en-US" dirty="0"/>
              <a:t>, </a:t>
            </a:r>
            <a:r>
              <a:rPr lang="en-US" dirty="0" err="1"/>
              <a:t>goncangan</a:t>
            </a:r>
            <a:r>
              <a:rPr lang="en-US" dirty="0"/>
              <a:t> </a:t>
            </a:r>
            <a:r>
              <a:rPr lang="en-US" dirty="0" err="1"/>
              <a:t>politik</a:t>
            </a:r>
            <a:r>
              <a:rPr lang="en-US" dirty="0"/>
              <a:t>, </a:t>
            </a:r>
            <a:r>
              <a:rPr lang="en-US" dirty="0" err="1"/>
              <a:t>krisis</a:t>
            </a:r>
            <a:r>
              <a:rPr lang="en-US" dirty="0"/>
              <a:t> </a:t>
            </a:r>
            <a:r>
              <a:rPr lang="en-US" dirty="0" err="1"/>
              <a:t>ekonomi</a:t>
            </a:r>
            <a:r>
              <a:rPr lang="en-US" dirty="0"/>
              <a:t>, </a:t>
            </a:r>
            <a:r>
              <a:rPr lang="en-US" dirty="0" err="1"/>
              <a:t>konflik</a:t>
            </a:r>
            <a:r>
              <a:rPr lang="en-US" dirty="0"/>
              <a:t> </a:t>
            </a:r>
            <a:r>
              <a:rPr lang="en-US" dirty="0" err="1"/>
              <a:t>sosial</a:t>
            </a:r>
            <a:r>
              <a:rPr lang="en-US" dirty="0"/>
              <a:t> </a:t>
            </a:r>
            <a:r>
              <a:rPr lang="en-US" dirty="0" err="1"/>
              <a:t>budaya</a:t>
            </a:r>
            <a:r>
              <a:rPr lang="en-US" dirty="0"/>
              <a:t>, </a:t>
            </a:r>
            <a:r>
              <a:rPr lang="en-US" dirty="0" err="1"/>
              <a:t>gangguan</a:t>
            </a:r>
            <a:r>
              <a:rPr lang="en-US" dirty="0"/>
              <a:t> </a:t>
            </a:r>
            <a:r>
              <a:rPr lang="en-US" dirty="0" err="1"/>
              <a:t>keamanan</a:t>
            </a:r>
            <a:r>
              <a:rPr lang="en-US" dirty="0"/>
              <a:t>, </a:t>
            </a:r>
            <a:r>
              <a:rPr lang="en-US" dirty="0" err="1"/>
              <a:t>pemekaran</a:t>
            </a:r>
            <a:r>
              <a:rPr lang="en-US" dirty="0"/>
              <a:t> Daerah, </a:t>
            </a:r>
            <a:r>
              <a:rPr lang="en-US" dirty="0" err="1"/>
              <a:t>atau</a:t>
            </a:r>
            <a:r>
              <a:rPr lang="en-US" dirty="0"/>
              <a:t> </a:t>
            </a:r>
            <a:r>
              <a:rPr lang="en-US" dirty="0" err="1"/>
              <a:t>perubahan</a:t>
            </a:r>
            <a:r>
              <a:rPr lang="en-US" dirty="0"/>
              <a:t> </a:t>
            </a:r>
            <a:r>
              <a:rPr lang="en-US" dirty="0" err="1"/>
              <a:t>kebijakan</a:t>
            </a:r>
            <a:r>
              <a:rPr lang="en-US" dirty="0"/>
              <a:t> </a:t>
            </a:r>
            <a:r>
              <a:rPr lang="en-US" dirty="0" err="1"/>
              <a:t>nasional</a:t>
            </a:r>
            <a:r>
              <a:rPr lang="en-US" dirty="0"/>
              <a:t>. </a:t>
            </a:r>
            <a:endParaRPr lang="en-US" dirty="0">
              <a:effectLst/>
            </a:endParaRPr>
          </a:p>
          <a:p>
            <a:pPr marL="257175" indent="-257175">
              <a:buFont typeface="+mj-lt"/>
              <a:buAutoNum type="arabicPeriod"/>
            </a:pPr>
            <a:r>
              <a:rPr lang="en-US" dirty="0" err="1"/>
              <a:t>Perubahan</a:t>
            </a:r>
            <a:r>
              <a:rPr lang="en-US" dirty="0"/>
              <a:t> RPJMD </a:t>
            </a:r>
            <a:r>
              <a:rPr lang="en-US" dirty="0" err="1"/>
              <a:t>sebagaimana</a:t>
            </a:r>
            <a:r>
              <a:rPr lang="en-US" dirty="0"/>
              <a:t> </a:t>
            </a:r>
            <a:r>
              <a:rPr lang="en-US" dirty="0" err="1"/>
              <a:t>dimaksud</a:t>
            </a:r>
            <a:r>
              <a:rPr lang="en-US" dirty="0"/>
              <a:t> </a:t>
            </a:r>
            <a:r>
              <a:rPr lang="en-US" dirty="0" err="1"/>
              <a:t>pada</a:t>
            </a:r>
            <a:r>
              <a:rPr lang="en-US" dirty="0"/>
              <a:t> </a:t>
            </a:r>
            <a:r>
              <a:rPr lang="en-US" dirty="0" err="1"/>
              <a:t>ayat</a:t>
            </a:r>
            <a:r>
              <a:rPr lang="en-US" dirty="0"/>
              <a:t> (1) </a:t>
            </a:r>
            <a:r>
              <a:rPr lang="en-US" dirty="0" err="1"/>
              <a:t>menjadi</a:t>
            </a:r>
            <a:r>
              <a:rPr lang="en-US" dirty="0"/>
              <a:t> </a:t>
            </a:r>
            <a:r>
              <a:rPr lang="en-US" dirty="0" err="1"/>
              <a:t>pedoman</a:t>
            </a:r>
            <a:r>
              <a:rPr lang="en-US" dirty="0"/>
              <a:t> RKPD </a:t>
            </a:r>
            <a:r>
              <a:rPr lang="en-US" dirty="0" err="1"/>
              <a:t>dan</a:t>
            </a:r>
            <a:r>
              <a:rPr lang="en-US" dirty="0"/>
              <a:t> </a:t>
            </a:r>
            <a:r>
              <a:rPr lang="en-US" dirty="0" err="1"/>
              <a:t>Perubahan</a:t>
            </a:r>
            <a:r>
              <a:rPr lang="en-US" dirty="0"/>
              <a:t> </a:t>
            </a:r>
            <a:r>
              <a:rPr lang="en-US" dirty="0" err="1"/>
              <a:t>Renstra</a:t>
            </a:r>
            <a:r>
              <a:rPr lang="en-US" dirty="0"/>
              <a:t> </a:t>
            </a:r>
            <a:r>
              <a:rPr lang="en-US" dirty="0" err="1"/>
              <a:t>Perangkat</a:t>
            </a:r>
            <a:r>
              <a:rPr lang="en-US" dirty="0"/>
              <a:t> Daerah. </a:t>
            </a:r>
            <a:endParaRPr lang="en-US" dirty="0">
              <a:effectLst/>
            </a:endParaRPr>
          </a:p>
          <a:p>
            <a:pPr marL="257175" indent="-257175">
              <a:buFont typeface="+mj-lt"/>
              <a:buAutoNum type="arabicPeriod"/>
            </a:pPr>
            <a:endParaRPr lang="en-US" dirty="0"/>
          </a:p>
          <a:p>
            <a:endParaRPr lang="en-US" dirty="0"/>
          </a:p>
        </p:txBody>
      </p:sp>
    </p:spTree>
    <p:extLst>
      <p:ext uri="{BB962C8B-B14F-4D97-AF65-F5344CB8AC3E}">
        <p14:creationId xmlns:p14="http://schemas.microsoft.com/office/powerpoint/2010/main" val="2197022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5536" y="195486"/>
            <a:ext cx="8676456" cy="579438"/>
          </a:xfrm>
        </p:spPr>
        <p:txBody>
          <a:bodyPr>
            <a:normAutofit/>
          </a:bodyPr>
          <a:lstStyle/>
          <a:p>
            <a:r>
              <a:rPr lang="en-US" sz="1500" dirty="0"/>
              <a:t>VISI - MISI PEMBANGUNAN DAERAH PROVINSI BALI TAHUN 2005-2025 </a:t>
            </a:r>
          </a:p>
        </p:txBody>
      </p:sp>
      <p:sp>
        <p:nvSpPr>
          <p:cNvPr id="3" name="Content Placeholder 2"/>
          <p:cNvSpPr>
            <a:spLocks noGrp="1"/>
          </p:cNvSpPr>
          <p:nvPr>
            <p:ph idx="4294967295"/>
          </p:nvPr>
        </p:nvSpPr>
        <p:spPr>
          <a:xfrm>
            <a:off x="395536" y="627534"/>
            <a:ext cx="8496944" cy="3651250"/>
          </a:xfrm>
        </p:spPr>
        <p:txBody>
          <a:bodyPr>
            <a:noAutofit/>
          </a:bodyPr>
          <a:lstStyle/>
          <a:p>
            <a:pPr marL="0" indent="0">
              <a:buNone/>
            </a:pPr>
            <a:r>
              <a:rPr lang="en-US" sz="1500" dirty="0" err="1"/>
              <a:t>Visi</a:t>
            </a:r>
            <a:r>
              <a:rPr lang="en-US" sz="1500" dirty="0"/>
              <a:t>: </a:t>
            </a:r>
            <a:r>
              <a:rPr lang="en-US" sz="1500" b="1" dirty="0"/>
              <a:t>Bali </a:t>
            </a:r>
            <a:r>
              <a:rPr lang="en-US" sz="1500" b="1" dirty="0" err="1"/>
              <a:t>Dwipa</a:t>
            </a:r>
            <a:r>
              <a:rPr lang="en-US" sz="1500" b="1" dirty="0"/>
              <a:t> Jaya </a:t>
            </a:r>
            <a:r>
              <a:rPr lang="en-US" sz="1500" b="1" dirty="0" err="1"/>
              <a:t>Berlandaskan</a:t>
            </a:r>
            <a:r>
              <a:rPr lang="en-US" sz="1500" b="1" dirty="0"/>
              <a:t> Tri </a:t>
            </a:r>
            <a:r>
              <a:rPr lang="en-US" sz="1500" b="1" dirty="0" err="1"/>
              <a:t>Hita</a:t>
            </a:r>
            <a:r>
              <a:rPr lang="en-US" sz="1500" b="1" dirty="0"/>
              <a:t> Karana </a:t>
            </a:r>
          </a:p>
          <a:p>
            <a:pPr marL="0" indent="0">
              <a:buNone/>
            </a:pPr>
            <a:r>
              <a:rPr lang="en-US" sz="1500" dirty="0"/>
              <a:t>5 (lima) </a:t>
            </a:r>
            <a:r>
              <a:rPr lang="en-US" sz="1500" dirty="0" err="1"/>
              <a:t>Misi</a:t>
            </a:r>
            <a:r>
              <a:rPr lang="en-US" sz="1500" dirty="0"/>
              <a:t> Pembangunan Daerah </a:t>
            </a:r>
            <a:r>
              <a:rPr lang="en-US" sz="1500" dirty="0" err="1"/>
              <a:t>Provinsi</a:t>
            </a:r>
            <a:r>
              <a:rPr lang="en-US" sz="1500" dirty="0"/>
              <a:t> Bali </a:t>
            </a:r>
          </a:p>
          <a:p>
            <a:pPr marL="646510" lvl="1" indent="-303610" algn="just">
              <a:buFont typeface="+mj-lt"/>
              <a:buAutoNum type="arabicPeriod"/>
            </a:pPr>
            <a:r>
              <a:rPr lang="en-US" sz="1500" dirty="0" err="1"/>
              <a:t>Mewujudkan</a:t>
            </a:r>
            <a:r>
              <a:rPr lang="en-US" sz="1500" dirty="0"/>
              <a:t> </a:t>
            </a:r>
            <a:r>
              <a:rPr lang="en-US" sz="1500" dirty="0" err="1"/>
              <a:t>masyarakat</a:t>
            </a:r>
            <a:r>
              <a:rPr lang="en-US" sz="1500" dirty="0"/>
              <a:t> Bali yang </a:t>
            </a:r>
            <a:r>
              <a:rPr lang="en-US" sz="1500" dirty="0" err="1"/>
              <a:t>unggul</a:t>
            </a:r>
            <a:r>
              <a:rPr lang="en-US" sz="1500" dirty="0"/>
              <a:t> </a:t>
            </a:r>
            <a:r>
              <a:rPr lang="en-US" sz="1500" dirty="0" err="1"/>
              <a:t>dengan</a:t>
            </a:r>
            <a:r>
              <a:rPr lang="en-US" sz="1500" dirty="0"/>
              <a:t> </a:t>
            </a:r>
            <a:r>
              <a:rPr lang="en-US" sz="1500" dirty="0" err="1"/>
              <a:t>mengedepankan</a:t>
            </a:r>
            <a:r>
              <a:rPr lang="en-US" sz="1500" dirty="0"/>
              <a:t> </a:t>
            </a:r>
            <a:r>
              <a:rPr lang="en-US" sz="1500" dirty="0" err="1"/>
              <a:t>pembangunan</a:t>
            </a:r>
            <a:r>
              <a:rPr lang="en-US" sz="1500" dirty="0"/>
              <a:t> </a:t>
            </a:r>
            <a:r>
              <a:rPr lang="en-US" sz="1500" dirty="0" err="1"/>
              <a:t>sumberdaya</a:t>
            </a:r>
            <a:r>
              <a:rPr lang="en-US" sz="1500" dirty="0"/>
              <a:t> </a:t>
            </a:r>
            <a:r>
              <a:rPr lang="en-US" sz="1500" dirty="0" err="1"/>
              <a:t>manusia</a:t>
            </a:r>
            <a:r>
              <a:rPr lang="en-US" sz="1500" dirty="0"/>
              <a:t> yang </a:t>
            </a:r>
            <a:r>
              <a:rPr lang="en-US" sz="1500" dirty="0" err="1"/>
              <a:t>berkualitas</a:t>
            </a:r>
            <a:r>
              <a:rPr lang="en-US" sz="1500" dirty="0"/>
              <a:t> </a:t>
            </a:r>
            <a:r>
              <a:rPr lang="en-US" sz="1500" dirty="0" err="1"/>
              <a:t>dan</a:t>
            </a:r>
            <a:r>
              <a:rPr lang="en-US" sz="1500" dirty="0"/>
              <a:t> </a:t>
            </a:r>
            <a:r>
              <a:rPr lang="en-US" sz="1500" dirty="0" err="1"/>
              <a:t>memiliki</a:t>
            </a:r>
            <a:r>
              <a:rPr lang="en-US" sz="1500" dirty="0"/>
              <a:t> </a:t>
            </a:r>
            <a:r>
              <a:rPr lang="en-US" sz="1500" dirty="0" err="1"/>
              <a:t>daya</a:t>
            </a:r>
            <a:r>
              <a:rPr lang="en-US" sz="1500" dirty="0"/>
              <a:t> </a:t>
            </a:r>
            <a:r>
              <a:rPr lang="en-US" sz="1500" dirty="0" err="1"/>
              <a:t>saing</a:t>
            </a:r>
            <a:r>
              <a:rPr lang="en-US" sz="1500" dirty="0"/>
              <a:t> </a:t>
            </a:r>
            <a:r>
              <a:rPr lang="en-US" sz="1500" dirty="0" err="1"/>
              <a:t>melalui</a:t>
            </a:r>
            <a:r>
              <a:rPr lang="en-US" sz="1500" dirty="0"/>
              <a:t> </a:t>
            </a:r>
            <a:r>
              <a:rPr lang="en-US" sz="1500" dirty="0" err="1"/>
              <a:t>peningkatan</a:t>
            </a:r>
            <a:r>
              <a:rPr lang="en-US" sz="1500" dirty="0"/>
              <a:t> </a:t>
            </a:r>
            <a:r>
              <a:rPr lang="en-US" sz="1500" dirty="0" err="1"/>
              <a:t>pendidikan</a:t>
            </a:r>
            <a:r>
              <a:rPr lang="en-US" sz="1500" dirty="0"/>
              <a:t>, </a:t>
            </a:r>
            <a:r>
              <a:rPr lang="en-US" sz="1500" dirty="0" err="1"/>
              <a:t>kesehatan</a:t>
            </a:r>
            <a:r>
              <a:rPr lang="en-US" sz="1500" dirty="0"/>
              <a:t>, </a:t>
            </a:r>
            <a:r>
              <a:rPr lang="en-US" sz="1500" dirty="0" err="1"/>
              <a:t>penguasaan</a:t>
            </a:r>
            <a:r>
              <a:rPr lang="en-US" sz="1500" dirty="0"/>
              <a:t> </a:t>
            </a:r>
            <a:r>
              <a:rPr lang="en-US" sz="1500" dirty="0" err="1"/>
              <a:t>Iptek</a:t>
            </a:r>
            <a:r>
              <a:rPr lang="en-US" sz="1500" dirty="0"/>
              <a:t>. </a:t>
            </a:r>
          </a:p>
          <a:p>
            <a:pPr marL="646510" lvl="1" indent="-303610" algn="just">
              <a:buFont typeface="+mj-lt"/>
              <a:buAutoNum type="arabicPeriod"/>
            </a:pPr>
            <a:r>
              <a:rPr lang="en-US" sz="1500" dirty="0" err="1"/>
              <a:t>Melestarikan</a:t>
            </a:r>
            <a:r>
              <a:rPr lang="en-US" sz="1500" dirty="0"/>
              <a:t> </a:t>
            </a:r>
            <a:r>
              <a:rPr lang="en-US" sz="1500" dirty="0" err="1"/>
              <a:t>kebudayaan</a:t>
            </a:r>
            <a:r>
              <a:rPr lang="en-US" sz="1500" dirty="0"/>
              <a:t> </a:t>
            </a:r>
            <a:r>
              <a:rPr lang="en-US" sz="1500" dirty="0" err="1"/>
              <a:t>daerah</a:t>
            </a:r>
            <a:r>
              <a:rPr lang="en-US" sz="1500" dirty="0"/>
              <a:t> Bali </a:t>
            </a:r>
            <a:r>
              <a:rPr lang="en-US" sz="1500" dirty="0" err="1"/>
              <a:t>dengan</a:t>
            </a:r>
            <a:r>
              <a:rPr lang="en-US" sz="1500" dirty="0"/>
              <a:t> </a:t>
            </a:r>
            <a:r>
              <a:rPr lang="en-US" sz="1500" dirty="0" err="1"/>
              <a:t>memperkuat</a:t>
            </a:r>
            <a:r>
              <a:rPr lang="en-US" sz="1500" dirty="0"/>
              <a:t> </a:t>
            </a:r>
            <a:r>
              <a:rPr lang="en-US" sz="1500" dirty="0" err="1"/>
              <a:t>jati</a:t>
            </a:r>
            <a:r>
              <a:rPr lang="en-US" sz="1500" dirty="0"/>
              <a:t> </a:t>
            </a:r>
            <a:r>
              <a:rPr lang="en-US" sz="1500" dirty="0" err="1"/>
              <a:t>diri</a:t>
            </a:r>
            <a:r>
              <a:rPr lang="en-US" sz="1500" dirty="0"/>
              <a:t> </a:t>
            </a:r>
            <a:r>
              <a:rPr lang="en-US" sz="1500" dirty="0" err="1"/>
              <a:t>dan</a:t>
            </a:r>
            <a:r>
              <a:rPr lang="en-US" sz="1500" dirty="0"/>
              <a:t> </a:t>
            </a:r>
            <a:r>
              <a:rPr lang="en-US" sz="1500" dirty="0" err="1"/>
              <a:t>adat</a:t>
            </a:r>
            <a:r>
              <a:rPr lang="en-US" sz="1500" dirty="0"/>
              <a:t> </a:t>
            </a:r>
            <a:r>
              <a:rPr lang="en-US" sz="1500" dirty="0" err="1"/>
              <a:t>istiadat</a:t>
            </a:r>
            <a:r>
              <a:rPr lang="en-US" sz="1500" dirty="0"/>
              <a:t> </a:t>
            </a:r>
            <a:r>
              <a:rPr lang="en-US" sz="1500" dirty="0" err="1"/>
              <a:t>masyarakat</a:t>
            </a:r>
            <a:r>
              <a:rPr lang="en-US" sz="1500" dirty="0"/>
              <a:t> Bali </a:t>
            </a:r>
            <a:r>
              <a:rPr lang="en-US" sz="1500" dirty="0" err="1"/>
              <a:t>melalui</a:t>
            </a:r>
            <a:r>
              <a:rPr lang="en-US" sz="1500" dirty="0"/>
              <a:t> </a:t>
            </a:r>
            <a:r>
              <a:rPr lang="en-US" sz="1500" dirty="0" err="1"/>
              <a:t>pemberdayaan</a:t>
            </a:r>
            <a:r>
              <a:rPr lang="en-US" sz="1500" dirty="0"/>
              <a:t> </a:t>
            </a:r>
            <a:r>
              <a:rPr lang="en-US" sz="1500" dirty="0" err="1"/>
              <a:t>kelembagaan</a:t>
            </a:r>
            <a:r>
              <a:rPr lang="en-US" sz="1500" dirty="0"/>
              <a:t>, </a:t>
            </a:r>
            <a:r>
              <a:rPr lang="en-US" sz="1500" dirty="0" err="1"/>
              <a:t>pemantapan</a:t>
            </a:r>
            <a:r>
              <a:rPr lang="en-US" sz="1500" dirty="0"/>
              <a:t> </a:t>
            </a:r>
            <a:r>
              <a:rPr lang="en-US" sz="1500" dirty="0" err="1"/>
              <a:t>aktivitas</a:t>
            </a:r>
            <a:r>
              <a:rPr lang="en-US" sz="1500" dirty="0"/>
              <a:t> </a:t>
            </a:r>
            <a:r>
              <a:rPr lang="en-US" sz="1500" dirty="0" err="1"/>
              <a:t>seni</a:t>
            </a:r>
            <a:r>
              <a:rPr lang="en-US" sz="1500" dirty="0"/>
              <a:t> </a:t>
            </a:r>
            <a:r>
              <a:rPr lang="en-US" sz="1500" dirty="0" err="1"/>
              <a:t>budaya</a:t>
            </a:r>
            <a:r>
              <a:rPr lang="en-US" sz="1500" dirty="0"/>
              <a:t> </a:t>
            </a:r>
            <a:r>
              <a:rPr lang="en-US" sz="1500" dirty="0" err="1"/>
              <a:t>dan</a:t>
            </a:r>
            <a:r>
              <a:rPr lang="en-US" sz="1500" dirty="0"/>
              <a:t> </a:t>
            </a:r>
            <a:r>
              <a:rPr lang="en-US" sz="1500" dirty="0" err="1"/>
              <a:t>penerapan</a:t>
            </a:r>
            <a:r>
              <a:rPr lang="en-US" sz="1500" dirty="0"/>
              <a:t> </a:t>
            </a:r>
            <a:r>
              <a:rPr lang="en-US" sz="1500" dirty="0" err="1"/>
              <a:t>nilai-nilai</a:t>
            </a:r>
            <a:r>
              <a:rPr lang="en-US" sz="1500" dirty="0"/>
              <a:t> agama yang </a:t>
            </a:r>
            <a:r>
              <a:rPr lang="en-US" sz="1500" dirty="0" err="1"/>
              <a:t>dijiwai</a:t>
            </a:r>
            <a:r>
              <a:rPr lang="en-US" sz="1500" dirty="0"/>
              <a:t> </a:t>
            </a:r>
            <a:r>
              <a:rPr lang="en-US" sz="1500" dirty="0" err="1"/>
              <a:t>oleh</a:t>
            </a:r>
            <a:r>
              <a:rPr lang="en-US" sz="1500" dirty="0"/>
              <a:t> Agama Hindu </a:t>
            </a:r>
            <a:r>
              <a:rPr lang="en-US" sz="1500" dirty="0" err="1"/>
              <a:t>sesuai</a:t>
            </a:r>
            <a:r>
              <a:rPr lang="en-US" sz="1500" dirty="0"/>
              <a:t> </a:t>
            </a:r>
            <a:r>
              <a:rPr lang="en-US" sz="1500" dirty="0" err="1"/>
              <a:t>dengan</a:t>
            </a:r>
            <a:r>
              <a:rPr lang="en-US" sz="1500" dirty="0"/>
              <a:t> </a:t>
            </a:r>
            <a:r>
              <a:rPr lang="en-US" sz="1500" dirty="0" err="1"/>
              <a:t>tuntutan</a:t>
            </a:r>
            <a:r>
              <a:rPr lang="en-US" sz="1500" dirty="0"/>
              <a:t> </a:t>
            </a:r>
            <a:r>
              <a:rPr lang="en-US" sz="1500" dirty="0" err="1"/>
              <a:t>jaman</a:t>
            </a:r>
            <a:r>
              <a:rPr lang="en-US" sz="1500" dirty="0"/>
              <a:t>. </a:t>
            </a:r>
          </a:p>
          <a:p>
            <a:pPr marL="646510" lvl="1" indent="-303610" algn="just">
              <a:buFont typeface="+mj-lt"/>
              <a:buAutoNum type="arabicPeriod"/>
            </a:pPr>
            <a:r>
              <a:rPr lang="en-US" sz="1500" dirty="0" err="1"/>
              <a:t>Mewujudkan</a:t>
            </a:r>
            <a:r>
              <a:rPr lang="en-US" sz="1500" dirty="0"/>
              <a:t> </a:t>
            </a:r>
            <a:r>
              <a:rPr lang="en-US" sz="1500" dirty="0" err="1"/>
              <a:t>keamanan</a:t>
            </a:r>
            <a:r>
              <a:rPr lang="en-US" sz="1500" dirty="0"/>
              <a:t> </a:t>
            </a:r>
            <a:r>
              <a:rPr lang="en-US" sz="1500" dirty="0" err="1"/>
              <a:t>daerah</a:t>
            </a:r>
            <a:r>
              <a:rPr lang="en-US" sz="1500" dirty="0"/>
              <a:t> </a:t>
            </a:r>
            <a:r>
              <a:rPr lang="en-US" sz="1500" dirty="0" err="1"/>
              <a:t>dan</a:t>
            </a:r>
            <a:r>
              <a:rPr lang="en-US" sz="1500" dirty="0"/>
              <a:t> </a:t>
            </a:r>
            <a:r>
              <a:rPr lang="en-US" sz="1500" dirty="0" err="1"/>
              <a:t>masyarakat</a:t>
            </a:r>
            <a:r>
              <a:rPr lang="en-US" sz="1500" dirty="0"/>
              <a:t> Bali yang </a:t>
            </a:r>
            <a:r>
              <a:rPr lang="en-US" sz="1500" dirty="0" err="1"/>
              <a:t>berkeadilan</a:t>
            </a:r>
            <a:r>
              <a:rPr lang="en-US" sz="1500" dirty="0"/>
              <a:t> </a:t>
            </a:r>
            <a:r>
              <a:rPr lang="en-US" sz="1500" dirty="0" err="1"/>
              <a:t>serta</a:t>
            </a:r>
            <a:r>
              <a:rPr lang="en-US" sz="1500" dirty="0"/>
              <a:t> </a:t>
            </a:r>
            <a:r>
              <a:rPr lang="en-US" sz="1500" dirty="0" err="1"/>
              <a:t>demokratis</a:t>
            </a:r>
            <a:r>
              <a:rPr lang="en-US" sz="1500" dirty="0"/>
              <a:t> </a:t>
            </a:r>
            <a:r>
              <a:rPr lang="en-US" sz="1500" dirty="0" err="1"/>
              <a:t>dengan</a:t>
            </a:r>
            <a:r>
              <a:rPr lang="en-US" sz="1500" dirty="0"/>
              <a:t> </a:t>
            </a:r>
            <a:r>
              <a:rPr lang="en-US" sz="1500" dirty="0" err="1"/>
              <a:t>memperkuat</a:t>
            </a:r>
            <a:r>
              <a:rPr lang="en-US" sz="1500" dirty="0"/>
              <a:t> </a:t>
            </a:r>
            <a:r>
              <a:rPr lang="en-US" sz="1500" dirty="0" err="1"/>
              <a:t>sistem</a:t>
            </a:r>
            <a:r>
              <a:rPr lang="en-US" sz="1500" dirty="0"/>
              <a:t> </a:t>
            </a:r>
            <a:r>
              <a:rPr lang="en-US" sz="1500" dirty="0" err="1"/>
              <a:t>keamanan</a:t>
            </a:r>
            <a:r>
              <a:rPr lang="en-US" sz="1500" dirty="0"/>
              <a:t>, </a:t>
            </a:r>
            <a:r>
              <a:rPr lang="en-US" sz="1500" dirty="0" err="1"/>
              <a:t>meningkatkan</a:t>
            </a:r>
            <a:r>
              <a:rPr lang="en-US" sz="1500" dirty="0"/>
              <a:t> </a:t>
            </a:r>
            <a:r>
              <a:rPr lang="en-US" sz="1500" dirty="0" err="1"/>
              <a:t>peran</a:t>
            </a:r>
            <a:r>
              <a:rPr lang="en-US" sz="1500" dirty="0"/>
              <a:t> </a:t>
            </a:r>
            <a:r>
              <a:rPr lang="en-US" sz="1500" dirty="0" err="1"/>
              <a:t>masyakarat</a:t>
            </a:r>
            <a:r>
              <a:rPr lang="en-US" sz="1500" dirty="0"/>
              <a:t> </a:t>
            </a:r>
            <a:r>
              <a:rPr lang="en-US" sz="1500" dirty="0" err="1"/>
              <a:t>sipil</a:t>
            </a:r>
            <a:r>
              <a:rPr lang="en-US" sz="1500" dirty="0"/>
              <a:t>, </a:t>
            </a:r>
            <a:r>
              <a:rPr lang="en-US" sz="1500" dirty="0" err="1"/>
              <a:t>kesetaraan</a:t>
            </a:r>
            <a:r>
              <a:rPr lang="en-US" sz="1500" dirty="0"/>
              <a:t> gender, </a:t>
            </a:r>
            <a:r>
              <a:rPr lang="en-US" sz="1500" dirty="0" err="1"/>
              <a:t>budaya</a:t>
            </a:r>
            <a:r>
              <a:rPr lang="en-US" sz="1500" dirty="0"/>
              <a:t> </a:t>
            </a:r>
            <a:r>
              <a:rPr lang="en-US" sz="1500" dirty="0" err="1"/>
              <a:t>hukum</a:t>
            </a:r>
            <a:r>
              <a:rPr lang="en-US" sz="1500" dirty="0"/>
              <a:t>, </a:t>
            </a:r>
            <a:r>
              <a:rPr lang="en-US" sz="1500" dirty="0" err="1"/>
              <a:t>politik</a:t>
            </a:r>
            <a:r>
              <a:rPr lang="en-US" sz="1500" dirty="0"/>
              <a:t>, </a:t>
            </a:r>
            <a:r>
              <a:rPr lang="en-US" sz="1500" dirty="0" err="1"/>
              <a:t>dan</a:t>
            </a:r>
            <a:r>
              <a:rPr lang="en-US" sz="1500" dirty="0"/>
              <a:t> </a:t>
            </a:r>
            <a:r>
              <a:rPr lang="en-US" sz="1500" dirty="0" err="1"/>
              <a:t>memantapkan</a:t>
            </a:r>
            <a:r>
              <a:rPr lang="en-US" sz="1500" dirty="0"/>
              <a:t> </a:t>
            </a:r>
            <a:r>
              <a:rPr lang="en-US" sz="1500" dirty="0" err="1"/>
              <a:t>pelaksanaan</a:t>
            </a:r>
            <a:r>
              <a:rPr lang="en-US" sz="1500" dirty="0"/>
              <a:t> </a:t>
            </a:r>
            <a:r>
              <a:rPr lang="en-US" sz="1500" dirty="0" err="1"/>
              <a:t>otonomi</a:t>
            </a:r>
            <a:r>
              <a:rPr lang="en-US" sz="1500" dirty="0"/>
              <a:t> </a:t>
            </a:r>
            <a:r>
              <a:rPr lang="en-US" sz="1500" dirty="0" err="1"/>
              <a:t>daerah</a:t>
            </a:r>
            <a:r>
              <a:rPr lang="en-US" sz="1500" dirty="0"/>
              <a:t>, </a:t>
            </a:r>
            <a:r>
              <a:rPr lang="en-US" sz="1500" dirty="0" err="1"/>
              <a:t>serta</a:t>
            </a:r>
            <a:r>
              <a:rPr lang="en-US" sz="1500" dirty="0"/>
              <a:t> </a:t>
            </a:r>
            <a:r>
              <a:rPr lang="en-US" sz="1500" dirty="0" err="1"/>
              <a:t>penyelenggaraan</a:t>
            </a:r>
            <a:r>
              <a:rPr lang="en-US" sz="1500" dirty="0"/>
              <a:t> </a:t>
            </a:r>
            <a:r>
              <a:rPr lang="en-US" sz="1500" dirty="0" err="1"/>
              <a:t>pemerintahan</a:t>
            </a:r>
            <a:r>
              <a:rPr lang="en-US" sz="1500" dirty="0"/>
              <a:t> yang </a:t>
            </a:r>
            <a:r>
              <a:rPr lang="en-US" sz="1500" dirty="0" err="1"/>
              <a:t>baik</a:t>
            </a:r>
            <a:r>
              <a:rPr lang="en-US" sz="1500" dirty="0"/>
              <a:t>. </a:t>
            </a:r>
          </a:p>
          <a:p>
            <a:pPr marL="646510" lvl="1" indent="-303610" algn="just">
              <a:buFont typeface="+mj-lt"/>
              <a:buAutoNum type="arabicPeriod"/>
            </a:pPr>
            <a:r>
              <a:rPr lang="en-US" sz="1500" dirty="0" err="1"/>
              <a:t>Mewujudkan</a:t>
            </a:r>
            <a:r>
              <a:rPr lang="en-US" sz="1500" dirty="0"/>
              <a:t> </a:t>
            </a:r>
            <a:r>
              <a:rPr lang="en-US" sz="1500" dirty="0" err="1"/>
              <a:t>masyarakat</a:t>
            </a:r>
            <a:r>
              <a:rPr lang="en-US" sz="1500" dirty="0"/>
              <a:t> Bali </a:t>
            </a:r>
            <a:r>
              <a:rPr lang="en-US" sz="1500" dirty="0" err="1"/>
              <a:t>sejahtera</a:t>
            </a:r>
            <a:r>
              <a:rPr lang="en-US" sz="1500" dirty="0"/>
              <a:t> </a:t>
            </a:r>
            <a:r>
              <a:rPr lang="en-US" sz="1500" dirty="0" err="1"/>
              <a:t>dengan</a:t>
            </a:r>
            <a:r>
              <a:rPr lang="en-US" sz="1500" dirty="0"/>
              <a:t> </a:t>
            </a:r>
            <a:r>
              <a:rPr lang="en-US" sz="1500" dirty="0" err="1"/>
              <a:t>meningkatkan</a:t>
            </a:r>
            <a:r>
              <a:rPr lang="en-US" sz="1500" dirty="0"/>
              <a:t> </a:t>
            </a:r>
            <a:r>
              <a:rPr lang="en-US" sz="1500" dirty="0" err="1"/>
              <a:t>pembangunan</a:t>
            </a:r>
            <a:r>
              <a:rPr lang="en-US" sz="1500" dirty="0"/>
              <a:t> </a:t>
            </a:r>
            <a:r>
              <a:rPr lang="en-US" sz="1500" dirty="0" err="1"/>
              <a:t>bidang</a:t>
            </a:r>
            <a:r>
              <a:rPr lang="en-US" sz="1500" dirty="0"/>
              <a:t> </a:t>
            </a:r>
            <a:r>
              <a:rPr lang="en-US" sz="1500" dirty="0" err="1"/>
              <a:t>ekonomi</a:t>
            </a:r>
            <a:r>
              <a:rPr lang="en-US" sz="1500" dirty="0"/>
              <a:t> </a:t>
            </a:r>
            <a:r>
              <a:rPr lang="en-US" sz="1500" dirty="0" err="1"/>
              <a:t>untuk</a:t>
            </a:r>
            <a:r>
              <a:rPr lang="en-US" sz="1500" dirty="0"/>
              <a:t> </a:t>
            </a:r>
            <a:r>
              <a:rPr lang="en-US" sz="1500" dirty="0" err="1"/>
              <a:t>mengurangi</a:t>
            </a:r>
            <a:r>
              <a:rPr lang="en-US" sz="1500" dirty="0"/>
              <a:t> </a:t>
            </a:r>
            <a:r>
              <a:rPr lang="en-US" sz="1500" dirty="0" err="1"/>
              <a:t>kemiskinan</a:t>
            </a:r>
            <a:r>
              <a:rPr lang="en-US" sz="1500" dirty="0"/>
              <a:t> </a:t>
            </a:r>
            <a:r>
              <a:rPr lang="en-US" sz="1500" dirty="0" err="1"/>
              <a:t>dan</a:t>
            </a:r>
            <a:r>
              <a:rPr lang="en-US" sz="1500" dirty="0"/>
              <a:t> </a:t>
            </a:r>
            <a:r>
              <a:rPr lang="en-US" sz="1500" dirty="0" err="1"/>
              <a:t>pengangguran</a:t>
            </a:r>
            <a:r>
              <a:rPr lang="en-US" sz="1500" dirty="0"/>
              <a:t> </a:t>
            </a:r>
            <a:r>
              <a:rPr lang="en-US" sz="1500" dirty="0" err="1"/>
              <a:t>serta</a:t>
            </a:r>
            <a:r>
              <a:rPr lang="en-US" sz="1500" dirty="0"/>
              <a:t> </a:t>
            </a:r>
            <a:r>
              <a:rPr lang="en-US" sz="1500" dirty="0" err="1"/>
              <a:t>meningkatkan</a:t>
            </a:r>
            <a:r>
              <a:rPr lang="en-US" sz="1500" dirty="0"/>
              <a:t> </a:t>
            </a:r>
            <a:r>
              <a:rPr lang="en-US" sz="1500" dirty="0" err="1"/>
              <a:t>pendapatan</a:t>
            </a:r>
            <a:r>
              <a:rPr lang="en-US" sz="1500" dirty="0"/>
              <a:t> </a:t>
            </a:r>
            <a:r>
              <a:rPr lang="en-US" sz="1500" dirty="0" err="1"/>
              <a:t>masyarakat</a:t>
            </a:r>
            <a:r>
              <a:rPr lang="en-US" sz="1500" dirty="0"/>
              <a:t>. </a:t>
            </a:r>
          </a:p>
          <a:p>
            <a:pPr marL="646510" lvl="1" indent="-303610" algn="just">
              <a:buFont typeface="+mj-lt"/>
              <a:buAutoNum type="arabicPeriod"/>
            </a:pPr>
            <a:r>
              <a:rPr lang="en-US" sz="1500" dirty="0" err="1"/>
              <a:t>Mewujudkan</a:t>
            </a:r>
            <a:r>
              <a:rPr lang="en-US" sz="1500" dirty="0"/>
              <a:t> </a:t>
            </a:r>
            <a:r>
              <a:rPr lang="en-US" sz="1500" dirty="0" err="1"/>
              <a:t>pembangunan</a:t>
            </a:r>
            <a:r>
              <a:rPr lang="en-US" sz="1500" dirty="0"/>
              <a:t> Bali yang </a:t>
            </a:r>
            <a:r>
              <a:rPr lang="en-US" sz="1500" dirty="0" err="1"/>
              <a:t>lestari</a:t>
            </a:r>
            <a:r>
              <a:rPr lang="en-US" sz="1500" dirty="0"/>
              <a:t>, </a:t>
            </a:r>
            <a:r>
              <a:rPr lang="en-US" sz="1500" dirty="0" err="1"/>
              <a:t>handal</a:t>
            </a:r>
            <a:r>
              <a:rPr lang="en-US" sz="1500" dirty="0"/>
              <a:t> dan </a:t>
            </a:r>
            <a:r>
              <a:rPr lang="en-US" sz="1500" dirty="0" err="1"/>
              <a:t>merata</a:t>
            </a:r>
            <a:r>
              <a:rPr lang="en-US" sz="1500" dirty="0"/>
              <a:t> </a:t>
            </a:r>
            <a:r>
              <a:rPr lang="en-US" sz="1500" dirty="0" err="1"/>
              <a:t>dengan</a:t>
            </a:r>
            <a:r>
              <a:rPr lang="en-US" sz="1500" dirty="0"/>
              <a:t> </a:t>
            </a:r>
            <a:r>
              <a:rPr lang="en-US" sz="1500" dirty="0" err="1"/>
              <a:t>meningkatkan</a:t>
            </a:r>
            <a:r>
              <a:rPr lang="en-US" sz="1500" dirty="0"/>
              <a:t> </a:t>
            </a:r>
            <a:r>
              <a:rPr lang="en-US" sz="1500" dirty="0" err="1"/>
              <a:t>keseimbangan</a:t>
            </a:r>
            <a:r>
              <a:rPr lang="en-US" sz="1500" dirty="0"/>
              <a:t> </a:t>
            </a:r>
            <a:r>
              <a:rPr lang="en-US" sz="1500" dirty="0" err="1"/>
              <a:t>sumberdaya</a:t>
            </a:r>
            <a:r>
              <a:rPr lang="en-US" sz="1500" dirty="0"/>
              <a:t> </a:t>
            </a:r>
            <a:r>
              <a:rPr lang="en-US" sz="1500" dirty="0" err="1"/>
              <a:t>alam</a:t>
            </a:r>
            <a:r>
              <a:rPr lang="en-US" sz="1500" dirty="0"/>
              <a:t> dan </a:t>
            </a:r>
            <a:r>
              <a:rPr lang="en-US" sz="1500" dirty="0" err="1"/>
              <a:t>kelestarian</a:t>
            </a:r>
            <a:r>
              <a:rPr lang="en-US" sz="1500" dirty="0"/>
              <a:t> </a:t>
            </a:r>
            <a:r>
              <a:rPr lang="en-US" sz="1500" dirty="0" err="1"/>
              <a:t>lingkungan</a:t>
            </a:r>
            <a:r>
              <a:rPr lang="en-US" sz="1500" dirty="0"/>
              <a:t> </a:t>
            </a:r>
            <a:r>
              <a:rPr lang="en-US" sz="1500" dirty="0" err="1"/>
              <a:t>hidup</a:t>
            </a:r>
            <a:r>
              <a:rPr lang="en-US" sz="1500" dirty="0"/>
              <a:t>, </a:t>
            </a:r>
            <a:r>
              <a:rPr lang="en-US" sz="1500" dirty="0" err="1"/>
              <a:t>mengurangi</a:t>
            </a:r>
            <a:r>
              <a:rPr lang="en-US" sz="1500" dirty="0"/>
              <a:t> </a:t>
            </a:r>
            <a:r>
              <a:rPr lang="en-US" sz="1500" dirty="0" err="1"/>
              <a:t>kesenjangan</a:t>
            </a:r>
            <a:r>
              <a:rPr lang="en-US" sz="1500" dirty="0"/>
              <a:t> </a:t>
            </a:r>
            <a:r>
              <a:rPr lang="en-US" sz="1500" dirty="0" err="1"/>
              <a:t>pembangunan</a:t>
            </a:r>
            <a:r>
              <a:rPr lang="en-US" sz="1500" dirty="0"/>
              <a:t> </a:t>
            </a:r>
            <a:r>
              <a:rPr lang="en-US" sz="1500" dirty="0" err="1"/>
              <a:t>antarwilayah</a:t>
            </a:r>
            <a:r>
              <a:rPr lang="en-US" sz="1500" dirty="0"/>
              <a:t> dan </a:t>
            </a:r>
            <a:r>
              <a:rPr lang="en-US" sz="1500" dirty="0" err="1"/>
              <a:t>antarsektor</a:t>
            </a:r>
            <a:r>
              <a:rPr lang="en-US" sz="1500" dirty="0"/>
              <a:t>, </a:t>
            </a:r>
            <a:r>
              <a:rPr lang="en-US" sz="1500" dirty="0" err="1"/>
              <a:t>serta</a:t>
            </a:r>
            <a:r>
              <a:rPr lang="en-US" sz="1500" dirty="0"/>
              <a:t> </a:t>
            </a:r>
            <a:r>
              <a:rPr lang="en-US" sz="1500" dirty="0" err="1"/>
              <a:t>meningkatkan</a:t>
            </a:r>
            <a:r>
              <a:rPr lang="en-US" sz="1500" dirty="0"/>
              <a:t> </a:t>
            </a:r>
            <a:r>
              <a:rPr lang="en-US" sz="1500" dirty="0" err="1"/>
              <a:t>pembangunan</a:t>
            </a:r>
            <a:r>
              <a:rPr lang="en-US" sz="1500" dirty="0"/>
              <a:t> </a:t>
            </a:r>
            <a:r>
              <a:rPr lang="en-US" sz="1500" dirty="0" err="1"/>
              <a:t>infrastruktur</a:t>
            </a:r>
            <a:r>
              <a:rPr lang="en-US" sz="1500" dirty="0"/>
              <a:t> </a:t>
            </a:r>
            <a:r>
              <a:rPr lang="en-US" sz="1500" dirty="0" err="1"/>
              <a:t>termasuk</a:t>
            </a:r>
            <a:r>
              <a:rPr lang="en-US" sz="1500" dirty="0"/>
              <a:t> </a:t>
            </a:r>
            <a:r>
              <a:rPr lang="en-US" sz="1500" dirty="0" err="1"/>
              <a:t>kesiagaan</a:t>
            </a:r>
            <a:r>
              <a:rPr lang="en-US" sz="1500" dirty="0"/>
              <a:t> </a:t>
            </a:r>
            <a:r>
              <a:rPr lang="en-US" sz="1500" dirty="0" err="1"/>
              <a:t>untuk</a:t>
            </a:r>
            <a:r>
              <a:rPr lang="en-US" sz="1500" dirty="0"/>
              <a:t> </a:t>
            </a:r>
            <a:r>
              <a:rPr lang="en-US" sz="1500" dirty="0" err="1"/>
              <a:t>menghadapi</a:t>
            </a:r>
            <a:r>
              <a:rPr lang="en-US" sz="1500" dirty="0"/>
              <a:t> </a:t>
            </a:r>
            <a:r>
              <a:rPr lang="en-US" sz="1500" dirty="0" err="1"/>
              <a:t>bencana</a:t>
            </a:r>
            <a:r>
              <a:rPr lang="en-US" sz="1500" dirty="0"/>
              <a:t> </a:t>
            </a:r>
            <a:r>
              <a:rPr lang="en-US" sz="1500" dirty="0" err="1"/>
              <a:t>alam</a:t>
            </a:r>
            <a:r>
              <a:rPr lang="en-US" sz="1500" dirty="0"/>
              <a:t>.</a:t>
            </a:r>
          </a:p>
          <a:p>
            <a:pPr marL="0" indent="0" algn="just">
              <a:buNone/>
            </a:pPr>
            <a:r>
              <a:rPr lang="en-US" sz="1500" dirty="0"/>
              <a:t> </a:t>
            </a:r>
          </a:p>
        </p:txBody>
      </p:sp>
    </p:spTree>
    <p:extLst>
      <p:ext uri="{BB962C8B-B14F-4D97-AF65-F5344CB8AC3E}">
        <p14:creationId xmlns:p14="http://schemas.microsoft.com/office/powerpoint/2010/main" val="7408603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3085" y="195486"/>
            <a:ext cx="8888278" cy="579438"/>
          </a:xfrm>
        </p:spPr>
        <p:txBody>
          <a:bodyPr/>
          <a:lstStyle/>
          <a:p>
            <a:r>
              <a:rPr lang="en-US" sz="1600" dirty="0"/>
              <a:t>TUJUAN PEMBANGUNAN JANGKA PANJANG DAERAH 2005-2025 </a:t>
            </a:r>
          </a:p>
        </p:txBody>
      </p:sp>
      <p:sp>
        <p:nvSpPr>
          <p:cNvPr id="3" name="Content Placeholder 2"/>
          <p:cNvSpPr>
            <a:spLocks noGrp="1"/>
          </p:cNvSpPr>
          <p:nvPr>
            <p:ph idx="4294967295"/>
          </p:nvPr>
        </p:nvSpPr>
        <p:spPr>
          <a:xfrm>
            <a:off x="214586" y="843558"/>
            <a:ext cx="8432800" cy="1081088"/>
          </a:xfrm>
        </p:spPr>
        <p:txBody>
          <a:bodyPr>
            <a:normAutofit lnSpcReduction="10000"/>
          </a:bodyPr>
          <a:lstStyle/>
          <a:p>
            <a:pPr marL="0" indent="0" algn="just">
              <a:lnSpc>
                <a:spcPct val="120000"/>
              </a:lnSpc>
              <a:spcBef>
                <a:spcPts val="0"/>
              </a:spcBef>
              <a:buNone/>
            </a:pPr>
            <a:r>
              <a:rPr lang="en-US" sz="1500" dirty="0" err="1"/>
              <a:t>Mewujudkan</a:t>
            </a:r>
            <a:r>
              <a:rPr lang="en-US" sz="1500" dirty="0"/>
              <a:t> </a:t>
            </a:r>
            <a:r>
              <a:rPr lang="en-US" sz="1500" dirty="0" err="1"/>
              <a:t>masyarakat</a:t>
            </a:r>
            <a:r>
              <a:rPr lang="en-US" sz="1500" dirty="0"/>
              <a:t> </a:t>
            </a:r>
            <a:r>
              <a:rPr lang="en-US" sz="1500" dirty="0" err="1"/>
              <a:t>Provinsi</a:t>
            </a:r>
            <a:r>
              <a:rPr lang="en-US" sz="1500" dirty="0"/>
              <a:t> Bali yang </a:t>
            </a:r>
            <a:r>
              <a:rPr lang="en-US" sz="1500" dirty="0" err="1"/>
              <a:t>lebih</a:t>
            </a:r>
            <a:r>
              <a:rPr lang="en-US" sz="1500" dirty="0"/>
              <a:t> </a:t>
            </a:r>
            <a:r>
              <a:rPr lang="en-US" sz="1500" dirty="0" err="1"/>
              <a:t>sejahtera</a:t>
            </a:r>
            <a:r>
              <a:rPr lang="en-US" sz="1500" dirty="0"/>
              <a:t> </a:t>
            </a:r>
            <a:r>
              <a:rPr lang="en-US" sz="1500" dirty="0" err="1"/>
              <a:t>dilandasi</a:t>
            </a:r>
            <a:r>
              <a:rPr lang="en-US" sz="1500" dirty="0"/>
              <a:t> </a:t>
            </a:r>
            <a:r>
              <a:rPr lang="en-US" sz="1500" dirty="0" err="1"/>
              <a:t>oleh</a:t>
            </a:r>
            <a:r>
              <a:rPr lang="en-US" sz="1500" dirty="0"/>
              <a:t> </a:t>
            </a:r>
            <a:r>
              <a:rPr lang="en-US" sz="1500" dirty="0" err="1"/>
              <a:t>nilai-nilai</a:t>
            </a:r>
            <a:r>
              <a:rPr lang="en-US" sz="1500" dirty="0"/>
              <a:t>, </a:t>
            </a:r>
            <a:r>
              <a:rPr lang="en-US" sz="1500" dirty="0" err="1"/>
              <a:t>norma</a:t>
            </a:r>
            <a:r>
              <a:rPr lang="en-US" sz="1500" dirty="0"/>
              <a:t>, </a:t>
            </a:r>
            <a:r>
              <a:rPr lang="en-US" sz="1500" dirty="0" err="1"/>
              <a:t>tradisi</a:t>
            </a:r>
            <a:r>
              <a:rPr lang="en-US" sz="1500" dirty="0"/>
              <a:t> </a:t>
            </a:r>
            <a:r>
              <a:rPr lang="en-US" sz="1500" dirty="0" err="1"/>
              <a:t>dan</a:t>
            </a:r>
            <a:r>
              <a:rPr lang="en-US" sz="1500" dirty="0"/>
              <a:t> </a:t>
            </a:r>
            <a:r>
              <a:rPr lang="en-US" sz="1500" dirty="0" err="1"/>
              <a:t>kearifan</a:t>
            </a:r>
            <a:r>
              <a:rPr lang="en-US" sz="1500" dirty="0"/>
              <a:t> </a:t>
            </a:r>
            <a:r>
              <a:rPr lang="en-US" sz="1500" dirty="0" err="1"/>
              <a:t>lokal</a:t>
            </a:r>
            <a:r>
              <a:rPr lang="en-US" sz="1500" dirty="0"/>
              <a:t> </a:t>
            </a:r>
            <a:r>
              <a:rPr lang="en-US" sz="1500" dirty="0" err="1"/>
              <a:t>bersumber</a:t>
            </a:r>
            <a:r>
              <a:rPr lang="en-US" sz="1500" dirty="0"/>
              <a:t> </a:t>
            </a:r>
            <a:r>
              <a:rPr lang="en-US" sz="1500" dirty="0" err="1"/>
              <a:t>pada</a:t>
            </a:r>
            <a:r>
              <a:rPr lang="en-US" sz="1500" dirty="0"/>
              <a:t> </a:t>
            </a:r>
            <a:r>
              <a:rPr lang="en-US" sz="1500" dirty="0" err="1"/>
              <a:t>Budaya</a:t>
            </a:r>
            <a:r>
              <a:rPr lang="en-US" sz="1500" dirty="0"/>
              <a:t> Bali yang </a:t>
            </a:r>
            <a:r>
              <a:rPr lang="en-US" sz="1500" dirty="0" err="1"/>
              <a:t>dijiwai</a:t>
            </a:r>
            <a:r>
              <a:rPr lang="en-US" sz="1500" dirty="0"/>
              <a:t> </a:t>
            </a:r>
            <a:r>
              <a:rPr lang="en-US" sz="1500" dirty="0" err="1"/>
              <a:t>oleh</a:t>
            </a:r>
            <a:r>
              <a:rPr lang="en-US" sz="1500" dirty="0"/>
              <a:t> Agama Hindu </a:t>
            </a:r>
            <a:r>
              <a:rPr lang="en-US" sz="1500" dirty="0" err="1"/>
              <a:t>sebagai</a:t>
            </a:r>
            <a:r>
              <a:rPr lang="en-US" sz="1500" dirty="0"/>
              <a:t> </a:t>
            </a:r>
            <a:r>
              <a:rPr lang="en-US" sz="1500" dirty="0" err="1"/>
              <a:t>landasan</a:t>
            </a:r>
            <a:r>
              <a:rPr lang="en-US" sz="1500" dirty="0"/>
              <a:t> </a:t>
            </a:r>
            <a:r>
              <a:rPr lang="en-US" sz="1500" dirty="0" err="1"/>
              <a:t>bagi</a:t>
            </a:r>
            <a:r>
              <a:rPr lang="en-US" sz="1500" dirty="0"/>
              <a:t> </a:t>
            </a:r>
            <a:r>
              <a:rPr lang="en-US" sz="1500" dirty="0" err="1"/>
              <a:t>tahap</a:t>
            </a:r>
            <a:r>
              <a:rPr lang="en-US" sz="1500" dirty="0"/>
              <a:t> </a:t>
            </a:r>
            <a:r>
              <a:rPr lang="en-US" sz="1500" dirty="0" err="1"/>
              <a:t>pembangunan</a:t>
            </a:r>
            <a:r>
              <a:rPr lang="en-US" sz="1500" dirty="0"/>
              <a:t> </a:t>
            </a:r>
            <a:r>
              <a:rPr lang="en-US" sz="1500" dirty="0" err="1"/>
              <a:t>berikutnya</a:t>
            </a:r>
            <a:r>
              <a:rPr lang="en-US" sz="1500" dirty="0"/>
              <a:t> </a:t>
            </a:r>
            <a:r>
              <a:rPr lang="en-US" sz="1500" dirty="0" err="1"/>
              <a:t>menuju</a:t>
            </a:r>
            <a:r>
              <a:rPr lang="en-US" sz="1500" dirty="0"/>
              <a:t> </a:t>
            </a:r>
            <a:r>
              <a:rPr lang="en-US" sz="1500" dirty="0" err="1"/>
              <a:t>masyarakat</a:t>
            </a:r>
            <a:r>
              <a:rPr lang="en-US" sz="1500" dirty="0"/>
              <a:t> </a:t>
            </a:r>
            <a:r>
              <a:rPr lang="en-US" sz="1500" dirty="0" err="1"/>
              <a:t>adil</a:t>
            </a:r>
            <a:r>
              <a:rPr lang="en-US" sz="1500" dirty="0"/>
              <a:t> </a:t>
            </a:r>
            <a:r>
              <a:rPr lang="en-US" sz="1500" dirty="0" err="1"/>
              <a:t>dan</a:t>
            </a:r>
            <a:r>
              <a:rPr lang="en-US" sz="1500" dirty="0"/>
              <a:t> </a:t>
            </a:r>
            <a:r>
              <a:rPr lang="en-US" sz="1500" dirty="0" err="1"/>
              <a:t>makmur</a:t>
            </a:r>
            <a:r>
              <a:rPr lang="en-US" sz="1500" dirty="0"/>
              <a:t> </a:t>
            </a:r>
            <a:r>
              <a:rPr lang="en-US" sz="1500" dirty="0" err="1"/>
              <a:t>dalam</a:t>
            </a:r>
            <a:r>
              <a:rPr lang="en-US" sz="1500" dirty="0"/>
              <a:t> Negara </a:t>
            </a:r>
            <a:r>
              <a:rPr lang="en-US" sz="1500" dirty="0" err="1"/>
              <a:t>Kesatuan</a:t>
            </a:r>
            <a:r>
              <a:rPr lang="en-US" sz="1500" dirty="0"/>
              <a:t> </a:t>
            </a:r>
            <a:r>
              <a:rPr lang="en-US" sz="1500" dirty="0" err="1"/>
              <a:t>Republik</a:t>
            </a:r>
            <a:r>
              <a:rPr lang="en-US" sz="1500" dirty="0"/>
              <a:t> Indonesia </a:t>
            </a:r>
            <a:r>
              <a:rPr lang="en-US" sz="1500" dirty="0" err="1"/>
              <a:t>bedasarkan</a:t>
            </a:r>
            <a:r>
              <a:rPr lang="en-US" sz="1500" dirty="0"/>
              <a:t> Pancasila </a:t>
            </a:r>
            <a:r>
              <a:rPr lang="en-US" sz="1500" dirty="0" err="1"/>
              <a:t>dan</a:t>
            </a:r>
            <a:r>
              <a:rPr lang="en-US" sz="1500" dirty="0"/>
              <a:t> </a:t>
            </a:r>
            <a:r>
              <a:rPr lang="en-US" sz="1500" dirty="0" err="1"/>
              <a:t>Undang-Undang</a:t>
            </a:r>
            <a:r>
              <a:rPr lang="en-US" sz="1500" dirty="0"/>
              <a:t> </a:t>
            </a:r>
            <a:r>
              <a:rPr lang="en-US" sz="1500" dirty="0" err="1"/>
              <a:t>Dasar</a:t>
            </a:r>
            <a:r>
              <a:rPr lang="en-US" sz="1500" dirty="0"/>
              <a:t> Negara </a:t>
            </a:r>
            <a:r>
              <a:rPr lang="en-US" sz="1500" dirty="0" err="1"/>
              <a:t>Republik</a:t>
            </a:r>
            <a:r>
              <a:rPr lang="en-US" sz="1500" dirty="0"/>
              <a:t> Indonesia </a:t>
            </a:r>
            <a:r>
              <a:rPr lang="en-US" sz="1500" dirty="0" err="1"/>
              <a:t>tahun</a:t>
            </a:r>
            <a:r>
              <a:rPr lang="en-US" sz="1500" dirty="0"/>
              <a:t> 1945.</a:t>
            </a:r>
          </a:p>
        </p:txBody>
      </p:sp>
      <p:sp>
        <p:nvSpPr>
          <p:cNvPr id="4" name="Title 1"/>
          <p:cNvSpPr txBox="1">
            <a:spLocks/>
          </p:cNvSpPr>
          <p:nvPr/>
        </p:nvSpPr>
        <p:spPr bwMode="auto">
          <a:xfrm>
            <a:off x="209650" y="1995686"/>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6313" tIns="23172" rIns="46313" bIns="23172" numCol="1" anchor="ctr" anchorCtr="0" compatLnSpc="1">
            <a:prstTxWarp prst="textNoShape">
              <a:avLst/>
            </a:prstTxWarp>
          </a:bodyPr>
          <a:lstStyle>
            <a:lvl1pPr algn="l" rtl="0" eaLnBrk="0" fontAlgn="base" hangingPunct="0">
              <a:lnSpc>
                <a:spcPct val="90000"/>
              </a:lnSpc>
              <a:spcBef>
                <a:spcPct val="0"/>
              </a:spcBef>
              <a:spcAft>
                <a:spcPct val="0"/>
              </a:spcAft>
              <a:defRPr sz="2933" kern="1200">
                <a:solidFill>
                  <a:schemeClr val="tx1"/>
                </a:solidFill>
                <a:latin typeface="Arial Black" pitchFamily="34" charset="0"/>
                <a:ea typeface="MS PGothic" pitchFamily="34" charset="-128"/>
                <a:cs typeface="Arial" pitchFamily="34" charset="0"/>
              </a:defRPr>
            </a:lvl1pPr>
            <a:lvl2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2pPr>
            <a:lvl3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3pPr>
            <a:lvl4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4pPr>
            <a:lvl5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5pPr>
            <a:lvl6pPr marL="411668" algn="l" rtl="0" fontAlgn="base">
              <a:lnSpc>
                <a:spcPct val="90000"/>
              </a:lnSpc>
              <a:spcBef>
                <a:spcPct val="0"/>
              </a:spcBef>
              <a:spcAft>
                <a:spcPct val="0"/>
              </a:spcAft>
              <a:defRPr sz="2933">
                <a:solidFill>
                  <a:schemeClr val="tx1"/>
                </a:solidFill>
                <a:latin typeface="Arial Black" pitchFamily="34" charset="0"/>
                <a:cs typeface="Arial" charset="0"/>
              </a:defRPr>
            </a:lvl6pPr>
            <a:lvl7pPr marL="823329" algn="l" rtl="0" fontAlgn="base">
              <a:lnSpc>
                <a:spcPct val="90000"/>
              </a:lnSpc>
              <a:spcBef>
                <a:spcPct val="0"/>
              </a:spcBef>
              <a:spcAft>
                <a:spcPct val="0"/>
              </a:spcAft>
              <a:defRPr sz="2933">
                <a:solidFill>
                  <a:schemeClr val="tx1"/>
                </a:solidFill>
                <a:latin typeface="Arial Black" pitchFamily="34" charset="0"/>
                <a:cs typeface="Arial" charset="0"/>
              </a:defRPr>
            </a:lvl7pPr>
            <a:lvl8pPr marL="1234972" algn="l" rtl="0" fontAlgn="base">
              <a:lnSpc>
                <a:spcPct val="90000"/>
              </a:lnSpc>
              <a:spcBef>
                <a:spcPct val="0"/>
              </a:spcBef>
              <a:spcAft>
                <a:spcPct val="0"/>
              </a:spcAft>
              <a:defRPr sz="2933">
                <a:solidFill>
                  <a:schemeClr val="tx1"/>
                </a:solidFill>
                <a:latin typeface="Arial Black" pitchFamily="34" charset="0"/>
                <a:cs typeface="Arial" charset="0"/>
              </a:defRPr>
            </a:lvl8pPr>
            <a:lvl9pPr marL="1646620" algn="l" rtl="0" fontAlgn="base">
              <a:lnSpc>
                <a:spcPct val="90000"/>
              </a:lnSpc>
              <a:spcBef>
                <a:spcPct val="0"/>
              </a:spcBef>
              <a:spcAft>
                <a:spcPct val="0"/>
              </a:spcAft>
              <a:defRPr sz="2933">
                <a:solidFill>
                  <a:schemeClr val="tx1"/>
                </a:solidFill>
                <a:latin typeface="Arial Black" pitchFamily="34" charset="0"/>
                <a:cs typeface="Arial" charset="0"/>
              </a:defRPr>
            </a:lvl9pPr>
          </a:lstStyle>
          <a:p>
            <a:r>
              <a:rPr lang="en-US" sz="1600" dirty="0"/>
              <a:t>SASARAN PEMBANGUNAN 2005-2025 </a:t>
            </a:r>
          </a:p>
        </p:txBody>
      </p:sp>
      <p:sp>
        <p:nvSpPr>
          <p:cNvPr id="5" name="Content Placeholder 2"/>
          <p:cNvSpPr txBox="1">
            <a:spLocks/>
          </p:cNvSpPr>
          <p:nvPr/>
        </p:nvSpPr>
        <p:spPr bwMode="auto">
          <a:xfrm>
            <a:off x="213360" y="2715766"/>
            <a:ext cx="8434026" cy="158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6313" tIns="23172" rIns="46313" bIns="23172" numCol="1" anchor="t" anchorCtr="0" compatLnSpc="1">
            <a:prstTxWarp prst="textNoShape">
              <a:avLst/>
            </a:prstTxWarp>
            <a:normAutofit fontScale="85000" lnSpcReduction="20000"/>
          </a:bodyPr>
          <a:lstStyle>
            <a:lvl1pPr marL="203195" indent="-203195" algn="l" rtl="0" eaLnBrk="0" fontAlgn="base" hangingPunct="0">
              <a:lnSpc>
                <a:spcPct val="90000"/>
              </a:lnSpc>
              <a:spcBef>
                <a:spcPts val="900"/>
              </a:spcBef>
              <a:spcAft>
                <a:spcPct val="0"/>
              </a:spcAft>
              <a:buFont typeface="Arial" charset="0"/>
              <a:buChar char="•"/>
              <a:defRPr sz="1867" kern="1200">
                <a:solidFill>
                  <a:schemeClr val="tx1"/>
                </a:solidFill>
                <a:latin typeface="+mn-lt"/>
                <a:ea typeface="MS PGothic" pitchFamily="34" charset="-128"/>
                <a:cs typeface="ＭＳ Ｐゴシック" charset="0"/>
              </a:defRPr>
            </a:lvl1pPr>
            <a:lvl2pPr marL="613818" indent="-203195" algn="l" rtl="0" eaLnBrk="0" fontAlgn="base" hangingPunct="0">
              <a:lnSpc>
                <a:spcPct val="90000"/>
              </a:lnSpc>
              <a:spcBef>
                <a:spcPts val="451"/>
              </a:spcBef>
              <a:spcAft>
                <a:spcPct val="0"/>
              </a:spcAft>
              <a:buFont typeface="Arial" charset="0"/>
              <a:buChar char="•"/>
              <a:defRPr kern="1200">
                <a:solidFill>
                  <a:schemeClr val="tx1"/>
                </a:solidFill>
                <a:latin typeface="+mn-lt"/>
                <a:ea typeface="MS PGothic" pitchFamily="34" charset="-128"/>
                <a:cs typeface="+mn-cs"/>
              </a:defRPr>
            </a:lvl2pPr>
            <a:lvl3pPr marL="1026558" indent="-203195" algn="l" rtl="0" eaLnBrk="0" fontAlgn="base" hangingPunct="0">
              <a:lnSpc>
                <a:spcPct val="90000"/>
              </a:lnSpc>
              <a:spcBef>
                <a:spcPts val="451"/>
              </a:spcBef>
              <a:spcAft>
                <a:spcPct val="0"/>
              </a:spcAft>
              <a:buFont typeface="Arial" charset="0"/>
              <a:buChar char="•"/>
              <a:defRPr sz="1333" kern="1200">
                <a:solidFill>
                  <a:schemeClr val="tx1"/>
                </a:solidFill>
                <a:latin typeface="+mn-lt"/>
                <a:ea typeface="MS PGothic" pitchFamily="34" charset="-128"/>
                <a:cs typeface="+mn-cs"/>
              </a:defRPr>
            </a:lvl3pPr>
            <a:lvl4pPr marL="1439297" indent="-203195" algn="l" rtl="0" eaLnBrk="0" fontAlgn="base" hangingPunct="0">
              <a:lnSpc>
                <a:spcPct val="90000"/>
              </a:lnSpc>
              <a:spcBef>
                <a:spcPts val="451"/>
              </a:spcBef>
              <a:spcAft>
                <a:spcPct val="0"/>
              </a:spcAft>
              <a:buFont typeface="Arial" charset="0"/>
              <a:buChar char="•"/>
              <a:defRPr sz="1200" kern="1200">
                <a:solidFill>
                  <a:schemeClr val="tx1"/>
                </a:solidFill>
                <a:latin typeface="+mn-lt"/>
                <a:ea typeface="MS PGothic" pitchFamily="34" charset="-128"/>
                <a:cs typeface="+mn-cs"/>
              </a:defRPr>
            </a:lvl4pPr>
            <a:lvl5pPr marL="1849920" indent="-203195" algn="l" rtl="0" eaLnBrk="0" fontAlgn="base" hangingPunct="0">
              <a:lnSpc>
                <a:spcPct val="90000"/>
              </a:lnSpc>
              <a:spcBef>
                <a:spcPts val="451"/>
              </a:spcBef>
              <a:spcAft>
                <a:spcPct val="0"/>
              </a:spcAft>
              <a:buFont typeface="Arial" charset="0"/>
              <a:buChar char="•"/>
              <a:defRPr sz="1200" kern="1200">
                <a:solidFill>
                  <a:schemeClr val="tx1"/>
                </a:solidFill>
                <a:latin typeface="+mn-lt"/>
                <a:ea typeface="MS PGothic" pitchFamily="34" charset="-128"/>
                <a:cs typeface="+mn-cs"/>
              </a:defRPr>
            </a:lvl5pPr>
            <a:lvl6pPr marL="2264126"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6pPr>
            <a:lvl7pPr marL="2675773"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7pPr>
            <a:lvl8pPr marL="3087416"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8pPr>
            <a:lvl9pPr marL="3499067"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9pPr>
          </a:lstStyle>
          <a:p>
            <a:pPr marL="342900" indent="-342900">
              <a:buFont typeface="+mj-lt"/>
              <a:buAutoNum type="arabicPeriod"/>
            </a:pPr>
            <a:r>
              <a:rPr lang="en-US" dirty="0" err="1"/>
              <a:t>Terwujudnya</a:t>
            </a:r>
            <a:r>
              <a:rPr lang="en-US" dirty="0"/>
              <a:t> </a:t>
            </a:r>
            <a:r>
              <a:rPr lang="en-US" dirty="0" err="1"/>
              <a:t>Masyarakat</a:t>
            </a:r>
            <a:r>
              <a:rPr lang="en-US" dirty="0"/>
              <a:t> Bali yang </a:t>
            </a:r>
            <a:r>
              <a:rPr lang="en-US" dirty="0" err="1"/>
              <a:t>Unggul</a:t>
            </a:r>
            <a:endParaRPr lang="en-US" dirty="0"/>
          </a:p>
          <a:p>
            <a:pPr marL="342900" indent="-342900">
              <a:buFont typeface="+mj-lt"/>
              <a:buAutoNum type="arabicPeriod"/>
            </a:pPr>
            <a:r>
              <a:rPr lang="en-US" dirty="0" err="1"/>
              <a:t>Lestarinya</a:t>
            </a:r>
            <a:r>
              <a:rPr lang="en-US" dirty="0"/>
              <a:t> </a:t>
            </a:r>
            <a:r>
              <a:rPr lang="en-US" dirty="0" err="1"/>
              <a:t>Kebudayaan</a:t>
            </a:r>
            <a:r>
              <a:rPr lang="en-US" dirty="0"/>
              <a:t> Daerah Bali </a:t>
            </a:r>
          </a:p>
          <a:p>
            <a:pPr marL="342900" indent="-342900">
              <a:buFont typeface="+mj-lt"/>
              <a:buAutoNum type="arabicPeriod"/>
            </a:pPr>
            <a:r>
              <a:rPr lang="en-US" dirty="0" err="1"/>
              <a:t>Terwujudnya</a:t>
            </a:r>
            <a:r>
              <a:rPr lang="en-US" dirty="0"/>
              <a:t> </a:t>
            </a:r>
            <a:r>
              <a:rPr lang="en-US" dirty="0" err="1"/>
              <a:t>Keamanan</a:t>
            </a:r>
            <a:r>
              <a:rPr lang="en-US" dirty="0"/>
              <a:t> Daerah </a:t>
            </a:r>
            <a:r>
              <a:rPr lang="en-US" dirty="0" err="1"/>
              <a:t>dan</a:t>
            </a:r>
            <a:r>
              <a:rPr lang="en-US" dirty="0"/>
              <a:t> </a:t>
            </a:r>
            <a:r>
              <a:rPr lang="en-US" dirty="0" err="1"/>
              <a:t>Masyarakat</a:t>
            </a:r>
            <a:r>
              <a:rPr lang="en-US" dirty="0"/>
              <a:t> Bali yang </a:t>
            </a:r>
            <a:r>
              <a:rPr lang="en-US" dirty="0" err="1"/>
              <a:t>Berkeadilan</a:t>
            </a:r>
            <a:r>
              <a:rPr lang="en-US" dirty="0"/>
              <a:t> </a:t>
            </a:r>
            <a:r>
              <a:rPr lang="en-US" dirty="0" err="1"/>
              <a:t>serta</a:t>
            </a:r>
            <a:r>
              <a:rPr lang="en-US" dirty="0"/>
              <a:t> </a:t>
            </a:r>
            <a:r>
              <a:rPr lang="en-US" dirty="0" err="1"/>
              <a:t>Demokratis</a:t>
            </a:r>
            <a:r>
              <a:rPr lang="en-US" dirty="0"/>
              <a:t> </a:t>
            </a:r>
            <a:r>
              <a:rPr lang="en-US" dirty="0" err="1"/>
              <a:t>Menurunnya</a:t>
            </a:r>
            <a:r>
              <a:rPr lang="en-US" dirty="0"/>
              <a:t> </a:t>
            </a:r>
            <a:r>
              <a:rPr lang="en-US" dirty="0" err="1"/>
              <a:t>tingkat</a:t>
            </a:r>
            <a:r>
              <a:rPr lang="en-US" dirty="0"/>
              <a:t> </a:t>
            </a:r>
            <a:r>
              <a:rPr lang="en-US" dirty="0" err="1"/>
              <a:t>kriminalitas</a:t>
            </a:r>
            <a:r>
              <a:rPr lang="en-US" dirty="0"/>
              <a:t> </a:t>
            </a:r>
            <a:r>
              <a:rPr lang="en-US" dirty="0" err="1"/>
              <a:t>dan</a:t>
            </a:r>
            <a:r>
              <a:rPr lang="en-US" dirty="0"/>
              <a:t> </a:t>
            </a:r>
            <a:r>
              <a:rPr lang="en-US" dirty="0" err="1"/>
              <a:t>konflik</a:t>
            </a:r>
            <a:r>
              <a:rPr lang="en-US" dirty="0"/>
              <a:t> </a:t>
            </a:r>
            <a:r>
              <a:rPr lang="en-US" dirty="0" err="1"/>
              <a:t>sosial</a:t>
            </a:r>
            <a:r>
              <a:rPr lang="en-US" dirty="0"/>
              <a:t>. </a:t>
            </a:r>
          </a:p>
          <a:p>
            <a:pPr marL="342900" indent="-342900">
              <a:buFont typeface="+mj-lt"/>
              <a:buAutoNum type="arabicPeriod"/>
            </a:pPr>
            <a:r>
              <a:rPr lang="en-US" dirty="0" err="1"/>
              <a:t>Terwujudnya</a:t>
            </a:r>
            <a:r>
              <a:rPr lang="en-US" dirty="0"/>
              <a:t> </a:t>
            </a:r>
            <a:r>
              <a:rPr lang="en-US" dirty="0" err="1"/>
              <a:t>Masyarakat</a:t>
            </a:r>
            <a:r>
              <a:rPr lang="en-US" dirty="0"/>
              <a:t> Bali yang Sejahtera </a:t>
            </a:r>
          </a:p>
          <a:p>
            <a:pPr marL="342900" indent="-342900">
              <a:buFont typeface="+mj-lt"/>
              <a:buAutoNum type="arabicPeriod"/>
            </a:pPr>
            <a:r>
              <a:rPr lang="en-US" dirty="0" err="1"/>
              <a:t>Terwujudnya</a:t>
            </a:r>
            <a:r>
              <a:rPr lang="en-US" dirty="0"/>
              <a:t> Pembangunan Bali yang Lestari, </a:t>
            </a:r>
            <a:r>
              <a:rPr lang="en-US" dirty="0" err="1"/>
              <a:t>Handal</a:t>
            </a:r>
            <a:r>
              <a:rPr lang="en-US" dirty="0"/>
              <a:t> </a:t>
            </a:r>
            <a:r>
              <a:rPr lang="en-US" dirty="0" err="1"/>
              <a:t>dan</a:t>
            </a:r>
            <a:r>
              <a:rPr lang="en-US" dirty="0"/>
              <a:t> </a:t>
            </a:r>
            <a:r>
              <a:rPr lang="en-US" dirty="0" err="1"/>
              <a:t>Merata</a:t>
            </a:r>
            <a:r>
              <a:rPr lang="en-US" dirty="0"/>
              <a:t> </a:t>
            </a:r>
          </a:p>
        </p:txBody>
      </p:sp>
      <p:sp>
        <p:nvSpPr>
          <p:cNvPr id="6" name="TextBox 5"/>
          <p:cNvSpPr txBox="1"/>
          <p:nvPr/>
        </p:nvSpPr>
        <p:spPr>
          <a:xfrm>
            <a:off x="9022081" y="3291840"/>
            <a:ext cx="138564" cy="284693"/>
          </a:xfrm>
          <a:prstGeom prst="rect">
            <a:avLst/>
          </a:prstGeom>
          <a:noFill/>
        </p:spPr>
        <p:txBody>
          <a:bodyPr wrap="none" lIns="68580" tIns="34290" rIns="68580" bIns="34290" rtlCol="0">
            <a:spAutoFit/>
          </a:bodyPr>
          <a:lstStyle/>
          <a:p>
            <a:endParaRPr lang="en-US"/>
          </a:p>
        </p:txBody>
      </p:sp>
    </p:spTree>
    <p:extLst>
      <p:ext uri="{BB962C8B-B14F-4D97-AF65-F5344CB8AC3E}">
        <p14:creationId xmlns:p14="http://schemas.microsoft.com/office/powerpoint/2010/main" val="31957254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9552" y="267494"/>
            <a:ext cx="5540375" cy="579438"/>
          </a:xfrm>
        </p:spPr>
        <p:txBody>
          <a:bodyPr>
            <a:normAutofit fontScale="90000"/>
          </a:bodyPr>
          <a:lstStyle/>
          <a:p>
            <a:r>
              <a:rPr lang="en-US" dirty="0"/>
              <a:t>SASARAN PEMBANGUNAN </a:t>
            </a:r>
            <a:r>
              <a:rPr lang="en-US" dirty="0"/>
              <a:t>2005-2025</a:t>
            </a:r>
            <a:r>
              <a:rPr lang="en-US" dirty="0"/>
              <a:t> </a:t>
            </a:r>
          </a:p>
        </p:txBody>
      </p:sp>
      <p:sp>
        <p:nvSpPr>
          <p:cNvPr id="3" name="Content Placeholder 2"/>
          <p:cNvSpPr>
            <a:spLocks noGrp="1"/>
          </p:cNvSpPr>
          <p:nvPr>
            <p:ph idx="4294967295"/>
          </p:nvPr>
        </p:nvSpPr>
        <p:spPr>
          <a:xfrm>
            <a:off x="611561" y="915566"/>
            <a:ext cx="8208912" cy="2646363"/>
          </a:xfrm>
        </p:spPr>
        <p:txBody>
          <a:bodyPr>
            <a:normAutofit/>
          </a:bodyPr>
          <a:lstStyle/>
          <a:p>
            <a:pPr marL="0" indent="0">
              <a:lnSpc>
                <a:spcPct val="100000"/>
              </a:lnSpc>
              <a:spcBef>
                <a:spcPts val="450"/>
              </a:spcBef>
              <a:buNone/>
            </a:pPr>
            <a:r>
              <a:rPr lang="en-US" sz="1500" b="1" dirty="0"/>
              <a:t>A. </a:t>
            </a:r>
            <a:r>
              <a:rPr lang="en-US" sz="1500" b="1" dirty="0" err="1"/>
              <a:t>Terwujudnya</a:t>
            </a:r>
            <a:r>
              <a:rPr lang="en-US" sz="1500" b="1" dirty="0"/>
              <a:t> </a:t>
            </a:r>
            <a:r>
              <a:rPr lang="en-US" sz="1500" b="1" dirty="0" err="1"/>
              <a:t>Masyarakat</a:t>
            </a:r>
            <a:r>
              <a:rPr lang="en-US" sz="1500" b="1" dirty="0"/>
              <a:t> Bali yang </a:t>
            </a:r>
            <a:r>
              <a:rPr lang="en-US" sz="1500" b="1" dirty="0" err="1"/>
              <a:t>Unggul</a:t>
            </a:r>
            <a:r>
              <a:rPr lang="en-US" sz="1500" b="1" dirty="0"/>
              <a:t> </a:t>
            </a:r>
          </a:p>
          <a:p>
            <a:pPr marL="385763" indent="-385763">
              <a:lnSpc>
                <a:spcPct val="100000"/>
              </a:lnSpc>
              <a:spcBef>
                <a:spcPts val="450"/>
              </a:spcBef>
              <a:buFont typeface="+mj-lt"/>
              <a:buAutoNum type="arabicPeriod"/>
            </a:pPr>
            <a:r>
              <a:rPr lang="en-US" sz="1500" dirty="0" err="1"/>
              <a:t>Terwujudnya</a:t>
            </a:r>
            <a:r>
              <a:rPr lang="en-US" sz="1500" dirty="0"/>
              <a:t> </a:t>
            </a:r>
            <a:r>
              <a:rPr lang="en-US" sz="1500" dirty="0" err="1"/>
              <a:t>masyarakat</a:t>
            </a:r>
            <a:r>
              <a:rPr lang="en-US" sz="1500" dirty="0"/>
              <a:t> Bali yang </a:t>
            </a:r>
            <a:r>
              <a:rPr lang="en-US" sz="1500" dirty="0" err="1"/>
              <a:t>berakhlak</a:t>
            </a:r>
            <a:r>
              <a:rPr lang="en-US" sz="1500" dirty="0"/>
              <a:t> </a:t>
            </a:r>
            <a:r>
              <a:rPr lang="en-US" sz="1500" dirty="0" err="1"/>
              <a:t>mulia</a:t>
            </a:r>
            <a:r>
              <a:rPr lang="en-US" sz="1500" dirty="0"/>
              <a:t>, </a:t>
            </a:r>
            <a:r>
              <a:rPr lang="en-US" sz="1500" dirty="0" err="1"/>
              <a:t>bermoral</a:t>
            </a:r>
            <a:r>
              <a:rPr lang="en-US" sz="1500" dirty="0"/>
              <a:t> </a:t>
            </a:r>
            <a:r>
              <a:rPr lang="en-US" sz="1500" dirty="0" err="1"/>
              <a:t>dan</a:t>
            </a:r>
            <a:r>
              <a:rPr lang="en-US" sz="1500" dirty="0"/>
              <a:t> </a:t>
            </a:r>
            <a:r>
              <a:rPr lang="en-US" sz="1500" dirty="0" err="1"/>
              <a:t>berdaya</a:t>
            </a:r>
            <a:r>
              <a:rPr lang="en-US" sz="1500" dirty="0"/>
              <a:t> </a:t>
            </a:r>
            <a:r>
              <a:rPr lang="en-US" sz="1500" dirty="0" err="1"/>
              <a:t>saing</a:t>
            </a:r>
            <a:r>
              <a:rPr lang="en-US" sz="1500" dirty="0"/>
              <a:t>. </a:t>
            </a:r>
          </a:p>
          <a:p>
            <a:pPr marL="385763" indent="-385763">
              <a:lnSpc>
                <a:spcPct val="100000"/>
              </a:lnSpc>
              <a:spcBef>
                <a:spcPts val="450"/>
              </a:spcBef>
              <a:buFont typeface="+mj-lt"/>
              <a:buAutoNum type="arabicPeriod"/>
            </a:pPr>
            <a:r>
              <a:rPr lang="en-US" sz="1500" dirty="0" err="1"/>
              <a:t>Meningkatnya</a:t>
            </a:r>
            <a:r>
              <a:rPr lang="en-US" sz="1500" dirty="0"/>
              <a:t> </a:t>
            </a:r>
            <a:r>
              <a:rPr lang="en-US" sz="1500" dirty="0" err="1"/>
              <a:t>kualitas</a:t>
            </a:r>
            <a:r>
              <a:rPr lang="en-US" sz="1500" dirty="0"/>
              <a:t> </a:t>
            </a:r>
            <a:r>
              <a:rPr lang="en-US" sz="1500" dirty="0" err="1"/>
              <a:t>sumberdaya</a:t>
            </a:r>
            <a:r>
              <a:rPr lang="en-US" sz="1500" dirty="0"/>
              <a:t> </a:t>
            </a:r>
            <a:r>
              <a:rPr lang="en-US" sz="1500" dirty="0" err="1"/>
              <a:t>manusia</a:t>
            </a:r>
            <a:r>
              <a:rPr lang="en-US" sz="1500" dirty="0"/>
              <a:t> </a:t>
            </a:r>
            <a:r>
              <a:rPr lang="en-US" sz="1500" dirty="0" err="1"/>
              <a:t>ditandai</a:t>
            </a:r>
            <a:r>
              <a:rPr lang="en-US" sz="1500" dirty="0"/>
              <a:t> </a:t>
            </a:r>
            <a:r>
              <a:rPr lang="en-US" sz="1500" dirty="0" err="1"/>
              <a:t>dengan</a:t>
            </a:r>
            <a:r>
              <a:rPr lang="en-US" sz="1500" dirty="0"/>
              <a:t> </a:t>
            </a:r>
            <a:r>
              <a:rPr lang="en-US" sz="1500" dirty="0" err="1"/>
              <a:t>meningkatnya</a:t>
            </a:r>
            <a:r>
              <a:rPr lang="en-US" sz="1500" dirty="0"/>
              <a:t> </a:t>
            </a:r>
            <a:r>
              <a:rPr lang="en-US" sz="1500" dirty="0" err="1"/>
              <a:t>Indeks</a:t>
            </a:r>
            <a:r>
              <a:rPr lang="en-US" sz="1500" dirty="0"/>
              <a:t> Pembangunan </a:t>
            </a:r>
            <a:r>
              <a:rPr lang="en-US" sz="1500" dirty="0" err="1"/>
              <a:t>Manusia</a:t>
            </a:r>
            <a:r>
              <a:rPr lang="en-US" sz="1500" dirty="0"/>
              <a:t> (IPM) </a:t>
            </a:r>
            <a:r>
              <a:rPr lang="en-US" sz="1500" dirty="0" err="1"/>
              <a:t>dari</a:t>
            </a:r>
            <a:r>
              <a:rPr lang="en-US" sz="1500" dirty="0"/>
              <a:t> 70,1 </a:t>
            </a:r>
            <a:r>
              <a:rPr lang="en-US" sz="1500" dirty="0" err="1"/>
              <a:t>menjadi</a:t>
            </a:r>
            <a:r>
              <a:rPr lang="en-US" sz="1500" dirty="0"/>
              <a:t> 75,0. </a:t>
            </a:r>
          </a:p>
          <a:p>
            <a:pPr marL="385763" indent="-385763">
              <a:lnSpc>
                <a:spcPct val="100000"/>
              </a:lnSpc>
              <a:spcBef>
                <a:spcPts val="450"/>
              </a:spcBef>
              <a:buFont typeface="+mj-lt"/>
              <a:buAutoNum type="arabicPeriod"/>
            </a:pPr>
            <a:r>
              <a:rPr lang="en-US" sz="1500" dirty="0" err="1"/>
              <a:t>Meningkatnya</a:t>
            </a:r>
            <a:r>
              <a:rPr lang="en-US" sz="1500" dirty="0"/>
              <a:t> rata-rata lama </a:t>
            </a:r>
            <a:r>
              <a:rPr lang="en-US" sz="1500" dirty="0" err="1"/>
              <a:t>sekolah</a:t>
            </a:r>
            <a:r>
              <a:rPr lang="en-US" sz="1500" dirty="0"/>
              <a:t> </a:t>
            </a:r>
            <a:r>
              <a:rPr lang="en-US" sz="1500" dirty="0" err="1"/>
              <a:t>dari</a:t>
            </a:r>
            <a:r>
              <a:rPr lang="en-US" sz="1500" dirty="0"/>
              <a:t> 7,42 </a:t>
            </a:r>
            <a:r>
              <a:rPr lang="en-US" sz="1500" dirty="0" err="1"/>
              <a:t>tahun</a:t>
            </a:r>
            <a:r>
              <a:rPr lang="en-US" sz="1500" dirty="0"/>
              <a:t> </a:t>
            </a:r>
            <a:r>
              <a:rPr lang="en-US" sz="1500" dirty="0" err="1"/>
              <a:t>menjadi</a:t>
            </a:r>
            <a:r>
              <a:rPr lang="en-US" sz="1500" dirty="0"/>
              <a:t> 12 </a:t>
            </a:r>
            <a:r>
              <a:rPr lang="en-US" sz="1500" dirty="0" err="1"/>
              <a:t>tahun</a:t>
            </a:r>
            <a:r>
              <a:rPr lang="en-US" sz="1500" dirty="0"/>
              <a:t> (</a:t>
            </a:r>
            <a:r>
              <a:rPr lang="en-US" sz="1500" dirty="0" err="1"/>
              <a:t>setara</a:t>
            </a:r>
            <a:r>
              <a:rPr lang="en-US" sz="1500" dirty="0"/>
              <a:t> SMA/SMK). </a:t>
            </a:r>
          </a:p>
          <a:p>
            <a:pPr marL="385763" indent="-385763">
              <a:lnSpc>
                <a:spcPct val="100000"/>
              </a:lnSpc>
              <a:spcBef>
                <a:spcPts val="450"/>
              </a:spcBef>
              <a:buFont typeface="+mj-lt"/>
              <a:buAutoNum type="arabicPeriod"/>
            </a:pPr>
            <a:r>
              <a:rPr lang="en-US" sz="1500" dirty="0" err="1"/>
              <a:t>Menurunkan</a:t>
            </a:r>
            <a:r>
              <a:rPr lang="en-US" sz="1500" dirty="0"/>
              <a:t> </a:t>
            </a:r>
            <a:r>
              <a:rPr lang="en-US" sz="1500" dirty="0" err="1"/>
              <a:t>pertumbuhan</a:t>
            </a:r>
            <a:r>
              <a:rPr lang="en-US" sz="1500" dirty="0"/>
              <a:t> </a:t>
            </a:r>
            <a:r>
              <a:rPr lang="en-US" sz="1500" dirty="0" err="1"/>
              <a:t>penduduk</a:t>
            </a:r>
            <a:r>
              <a:rPr lang="en-US" sz="1500" dirty="0"/>
              <a:t> </a:t>
            </a:r>
            <a:r>
              <a:rPr lang="en-US" sz="1500" dirty="0" err="1"/>
              <a:t>dari</a:t>
            </a:r>
            <a:r>
              <a:rPr lang="en-US" sz="1500" dirty="0"/>
              <a:t> 1,47% </a:t>
            </a:r>
            <a:r>
              <a:rPr lang="en-US" sz="1500" dirty="0" err="1"/>
              <a:t>menjadi</a:t>
            </a:r>
            <a:r>
              <a:rPr lang="en-US" sz="1500" dirty="0"/>
              <a:t> 0,9%. </a:t>
            </a:r>
          </a:p>
          <a:p>
            <a:pPr marL="385763" indent="-385763">
              <a:lnSpc>
                <a:spcPct val="100000"/>
              </a:lnSpc>
              <a:spcBef>
                <a:spcPts val="450"/>
              </a:spcBef>
              <a:buFont typeface="+mj-lt"/>
              <a:buAutoNum type="arabicPeriod"/>
            </a:pPr>
            <a:r>
              <a:rPr lang="en-US" sz="1500" dirty="0" err="1"/>
              <a:t>Meningkatnya</a:t>
            </a:r>
            <a:r>
              <a:rPr lang="en-US" sz="1500" dirty="0"/>
              <a:t> rata-rata </a:t>
            </a:r>
            <a:r>
              <a:rPr lang="en-US" sz="1500" dirty="0" err="1"/>
              <a:t>usia</a:t>
            </a:r>
            <a:r>
              <a:rPr lang="en-US" sz="1500" dirty="0"/>
              <a:t> </a:t>
            </a:r>
            <a:r>
              <a:rPr lang="en-US" sz="1500" dirty="0" err="1"/>
              <a:t>harapan</a:t>
            </a:r>
            <a:r>
              <a:rPr lang="en-US" sz="1500" dirty="0"/>
              <a:t> </a:t>
            </a:r>
            <a:r>
              <a:rPr lang="en-US" sz="1500" dirty="0" err="1"/>
              <a:t>hidup</a:t>
            </a:r>
            <a:r>
              <a:rPr lang="en-US" sz="1500" dirty="0"/>
              <a:t> </a:t>
            </a:r>
            <a:r>
              <a:rPr lang="en-US" sz="1500" dirty="0" err="1"/>
              <a:t>dari</a:t>
            </a:r>
            <a:r>
              <a:rPr lang="en-US" sz="1500" dirty="0"/>
              <a:t> 70,5 </a:t>
            </a:r>
            <a:r>
              <a:rPr lang="en-US" sz="1500" dirty="0" err="1"/>
              <a:t>menjadi</a:t>
            </a:r>
            <a:r>
              <a:rPr lang="en-US" sz="1500" dirty="0"/>
              <a:t> 75,0 </a:t>
            </a:r>
            <a:r>
              <a:rPr lang="en-US" sz="1500" dirty="0" err="1"/>
              <a:t>tahun</a:t>
            </a:r>
            <a:r>
              <a:rPr lang="en-US" sz="1500" dirty="0"/>
              <a:t>. </a:t>
            </a:r>
          </a:p>
          <a:p>
            <a:pPr marL="385763" indent="-385763">
              <a:lnSpc>
                <a:spcPct val="100000"/>
              </a:lnSpc>
              <a:spcBef>
                <a:spcPts val="450"/>
              </a:spcBef>
              <a:buFont typeface="+mj-lt"/>
              <a:buAutoNum type="arabicPeriod"/>
            </a:pPr>
            <a:r>
              <a:rPr lang="en-US" sz="1500" dirty="0" err="1"/>
              <a:t>Meningkatnya</a:t>
            </a:r>
            <a:r>
              <a:rPr lang="en-US" sz="1500" dirty="0"/>
              <a:t> </a:t>
            </a:r>
            <a:r>
              <a:rPr lang="en-US" sz="1500" dirty="0" err="1"/>
              <a:t>masyarakat</a:t>
            </a:r>
            <a:r>
              <a:rPr lang="en-US" sz="1500" dirty="0"/>
              <a:t> Bali </a:t>
            </a:r>
            <a:r>
              <a:rPr lang="en-US" sz="1500" dirty="0" err="1"/>
              <a:t>dalam</a:t>
            </a:r>
            <a:r>
              <a:rPr lang="en-US" sz="1500" dirty="0"/>
              <a:t> </a:t>
            </a:r>
            <a:r>
              <a:rPr lang="en-US" sz="1500" dirty="0" err="1"/>
              <a:t>penguasaan</a:t>
            </a:r>
            <a:r>
              <a:rPr lang="en-US" sz="1500" dirty="0"/>
              <a:t> </a:t>
            </a:r>
            <a:r>
              <a:rPr lang="en-US" sz="1500" dirty="0" err="1"/>
              <a:t>Iptek</a:t>
            </a:r>
            <a:r>
              <a:rPr lang="en-US" sz="1500" dirty="0"/>
              <a:t>, yang </a:t>
            </a:r>
            <a:r>
              <a:rPr lang="en-US" sz="1500" dirty="0" err="1"/>
              <a:t>ditandai</a:t>
            </a:r>
            <a:r>
              <a:rPr lang="en-US" sz="1500" dirty="0"/>
              <a:t> </a:t>
            </a:r>
            <a:r>
              <a:rPr lang="en-US" sz="1500" dirty="0" err="1"/>
              <a:t>dengan</a:t>
            </a:r>
            <a:r>
              <a:rPr lang="en-US" sz="1500" dirty="0"/>
              <a:t> </a:t>
            </a:r>
            <a:r>
              <a:rPr lang="en-US" sz="1500" dirty="0" err="1"/>
              <a:t>meningkatnya</a:t>
            </a:r>
            <a:r>
              <a:rPr lang="en-US" sz="1500" dirty="0"/>
              <a:t> </a:t>
            </a:r>
            <a:r>
              <a:rPr lang="en-US" sz="1500" dirty="0" err="1"/>
              <a:t>Hak</a:t>
            </a:r>
            <a:r>
              <a:rPr lang="en-US" sz="1500" dirty="0"/>
              <a:t> </a:t>
            </a:r>
            <a:r>
              <a:rPr lang="en-US" sz="1500" dirty="0" err="1"/>
              <a:t>atas</a:t>
            </a:r>
            <a:r>
              <a:rPr lang="en-US" sz="1500" dirty="0"/>
              <a:t> </a:t>
            </a:r>
            <a:r>
              <a:rPr lang="en-US" sz="1500" dirty="0" err="1"/>
              <a:t>Kekayaan</a:t>
            </a:r>
            <a:r>
              <a:rPr lang="en-US" sz="1500" dirty="0"/>
              <a:t> </a:t>
            </a:r>
            <a:r>
              <a:rPr lang="en-US" sz="1500" dirty="0" err="1"/>
              <a:t>Intelektual</a:t>
            </a:r>
            <a:r>
              <a:rPr lang="en-US" sz="1500" dirty="0"/>
              <a:t> (</a:t>
            </a:r>
            <a:r>
              <a:rPr lang="en-US" sz="1500" dirty="0" err="1"/>
              <a:t>HaKI</a:t>
            </a:r>
            <a:r>
              <a:rPr lang="en-US" sz="1500" dirty="0"/>
              <a:t>) </a:t>
            </a:r>
          </a:p>
        </p:txBody>
      </p:sp>
    </p:spTree>
    <p:extLst>
      <p:ext uri="{BB962C8B-B14F-4D97-AF65-F5344CB8AC3E}">
        <p14:creationId xmlns:p14="http://schemas.microsoft.com/office/powerpoint/2010/main" val="41936472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1520" y="555526"/>
            <a:ext cx="8486775" cy="3263900"/>
          </a:xfrm>
        </p:spPr>
        <p:txBody>
          <a:bodyPr>
            <a:noAutofit/>
          </a:bodyPr>
          <a:lstStyle/>
          <a:p>
            <a:pPr marL="0" indent="0" algn="just">
              <a:spcBef>
                <a:spcPts val="450"/>
              </a:spcBef>
              <a:buNone/>
            </a:pPr>
            <a:r>
              <a:rPr lang="en-US" sz="1600" b="1" dirty="0"/>
              <a:t>B. </a:t>
            </a:r>
            <a:r>
              <a:rPr lang="en-US" sz="1600" b="1" dirty="0" err="1"/>
              <a:t>Lestarinya</a:t>
            </a:r>
            <a:r>
              <a:rPr lang="en-US" sz="1600" b="1" dirty="0"/>
              <a:t> </a:t>
            </a:r>
            <a:r>
              <a:rPr lang="en-US" sz="1600" b="1" dirty="0" err="1"/>
              <a:t>Kebudayaan</a:t>
            </a:r>
            <a:r>
              <a:rPr lang="en-US" sz="1600" b="1" dirty="0"/>
              <a:t> Daerah Bali </a:t>
            </a:r>
          </a:p>
          <a:p>
            <a:pPr marL="385763" indent="-385763" algn="just">
              <a:spcBef>
                <a:spcPts val="450"/>
              </a:spcBef>
              <a:buFont typeface="+mj-lt"/>
              <a:buAutoNum type="arabicPeriod"/>
            </a:pPr>
            <a:r>
              <a:rPr lang="en-US" sz="1500" dirty="0" err="1"/>
              <a:t>Meningkatnya</a:t>
            </a:r>
            <a:r>
              <a:rPr lang="en-US" sz="1500" dirty="0"/>
              <a:t> </a:t>
            </a:r>
            <a:r>
              <a:rPr lang="en-US" sz="1500" dirty="0" err="1"/>
              <a:t>jati</a:t>
            </a:r>
            <a:r>
              <a:rPr lang="en-US" sz="1500" dirty="0"/>
              <a:t> </a:t>
            </a:r>
            <a:r>
              <a:rPr lang="en-US" sz="1500" dirty="0" err="1"/>
              <a:t>diri</a:t>
            </a:r>
            <a:r>
              <a:rPr lang="en-US" sz="1500" dirty="0"/>
              <a:t> </a:t>
            </a:r>
            <a:r>
              <a:rPr lang="en-US" sz="1500" dirty="0" err="1"/>
              <a:t>dan</a:t>
            </a:r>
            <a:r>
              <a:rPr lang="en-US" sz="1500" dirty="0"/>
              <a:t> </a:t>
            </a:r>
            <a:r>
              <a:rPr lang="en-US" sz="1500" dirty="0" err="1"/>
              <a:t>adat</a:t>
            </a:r>
            <a:r>
              <a:rPr lang="en-US" sz="1500" dirty="0"/>
              <a:t> </a:t>
            </a:r>
            <a:r>
              <a:rPr lang="en-US" sz="1500" dirty="0" err="1"/>
              <a:t>istiadat</a:t>
            </a:r>
            <a:r>
              <a:rPr lang="en-US" sz="1500" dirty="0"/>
              <a:t> </a:t>
            </a:r>
            <a:r>
              <a:rPr lang="en-US" sz="1500" dirty="0" err="1"/>
              <a:t>masyarakat</a:t>
            </a:r>
            <a:r>
              <a:rPr lang="en-US" sz="1500" dirty="0"/>
              <a:t> Bali. </a:t>
            </a:r>
          </a:p>
          <a:p>
            <a:pPr marL="385763" indent="-385763" algn="just">
              <a:spcBef>
                <a:spcPts val="450"/>
              </a:spcBef>
              <a:buFont typeface="+mj-lt"/>
              <a:buAutoNum type="arabicPeriod"/>
            </a:pPr>
            <a:r>
              <a:rPr lang="en-US" sz="1500" dirty="0" err="1"/>
              <a:t>Meningkatnya</a:t>
            </a:r>
            <a:r>
              <a:rPr lang="en-US" sz="1500" dirty="0"/>
              <a:t> </a:t>
            </a:r>
            <a:r>
              <a:rPr lang="en-US" sz="1500" dirty="0" err="1"/>
              <a:t>penerapan</a:t>
            </a:r>
            <a:r>
              <a:rPr lang="en-US" sz="1500" dirty="0"/>
              <a:t> </a:t>
            </a:r>
            <a:r>
              <a:rPr lang="en-US" sz="1500" dirty="0" err="1"/>
              <a:t>nilai-nilai</a:t>
            </a:r>
            <a:r>
              <a:rPr lang="en-US" sz="1500" dirty="0"/>
              <a:t> Agama Hindu </a:t>
            </a:r>
            <a:r>
              <a:rPr lang="en-US" sz="1500" dirty="0" err="1"/>
              <a:t>dalam</a:t>
            </a:r>
            <a:r>
              <a:rPr lang="en-US" sz="1500" dirty="0"/>
              <a:t> </a:t>
            </a:r>
            <a:r>
              <a:rPr lang="en-US" sz="1500" dirty="0" err="1"/>
              <a:t>prilaku</a:t>
            </a:r>
            <a:r>
              <a:rPr lang="en-US" sz="1500" dirty="0"/>
              <a:t> </a:t>
            </a:r>
            <a:r>
              <a:rPr lang="en-US" sz="1500" dirty="0" err="1"/>
              <a:t>dan</a:t>
            </a:r>
            <a:r>
              <a:rPr lang="en-US" sz="1500" dirty="0"/>
              <a:t> </a:t>
            </a:r>
            <a:r>
              <a:rPr lang="en-US" sz="1500" dirty="0" err="1"/>
              <a:t>kehidupan</a:t>
            </a:r>
            <a:r>
              <a:rPr lang="en-US" sz="1500" dirty="0"/>
              <a:t> </a:t>
            </a:r>
            <a:r>
              <a:rPr lang="en-US" sz="1500" dirty="0" err="1"/>
              <a:t>masyarakat</a:t>
            </a:r>
            <a:r>
              <a:rPr lang="en-US" sz="1500" dirty="0"/>
              <a:t> Bali. </a:t>
            </a:r>
          </a:p>
          <a:p>
            <a:pPr marL="385763" indent="-385763" algn="just">
              <a:spcBef>
                <a:spcPts val="450"/>
              </a:spcBef>
              <a:buFont typeface="+mj-lt"/>
              <a:buAutoNum type="arabicPeriod"/>
            </a:pPr>
            <a:r>
              <a:rPr lang="en-US" sz="1500" dirty="0" err="1"/>
              <a:t>Meningkatnya</a:t>
            </a:r>
            <a:r>
              <a:rPr lang="en-US" sz="1500" dirty="0"/>
              <a:t> </a:t>
            </a:r>
            <a:r>
              <a:rPr lang="en-US" sz="1500" dirty="0" err="1"/>
              <a:t>peranan</a:t>
            </a:r>
            <a:r>
              <a:rPr lang="en-US" sz="1500" dirty="0"/>
              <a:t> </a:t>
            </a:r>
            <a:r>
              <a:rPr lang="en-US" sz="1500" dirty="0" err="1"/>
              <a:t>lembaga</a:t>
            </a:r>
            <a:r>
              <a:rPr lang="en-US" sz="1500" dirty="0"/>
              <a:t> </a:t>
            </a:r>
            <a:r>
              <a:rPr lang="en-US" sz="1500" dirty="0" err="1"/>
              <a:t>kebudayaan</a:t>
            </a:r>
            <a:r>
              <a:rPr lang="en-US" sz="1500" dirty="0"/>
              <a:t> Bali. </a:t>
            </a:r>
          </a:p>
          <a:p>
            <a:pPr marL="385763" indent="-385763" algn="just">
              <a:spcBef>
                <a:spcPts val="450"/>
              </a:spcBef>
              <a:buFont typeface="+mj-lt"/>
              <a:buAutoNum type="arabicPeriod"/>
            </a:pPr>
            <a:r>
              <a:rPr lang="en-US" sz="1500" dirty="0" err="1"/>
              <a:t>Meningkatnya</a:t>
            </a:r>
            <a:r>
              <a:rPr lang="en-US" sz="1500" dirty="0"/>
              <a:t> </a:t>
            </a:r>
            <a:r>
              <a:rPr lang="en-US" sz="1500" dirty="0" err="1"/>
              <a:t>aktivitas</a:t>
            </a:r>
            <a:r>
              <a:rPr lang="en-US" sz="1500" dirty="0"/>
              <a:t> </a:t>
            </a:r>
            <a:r>
              <a:rPr lang="en-US" sz="1500" dirty="0" err="1"/>
              <a:t>seni</a:t>
            </a:r>
            <a:r>
              <a:rPr lang="en-US" sz="1500" dirty="0"/>
              <a:t> </a:t>
            </a:r>
            <a:r>
              <a:rPr lang="en-US" sz="1500" dirty="0" err="1"/>
              <a:t>dan</a:t>
            </a:r>
            <a:r>
              <a:rPr lang="en-US" sz="1500" dirty="0"/>
              <a:t> </a:t>
            </a:r>
            <a:r>
              <a:rPr lang="en-US" sz="1500" dirty="0" err="1"/>
              <a:t>budaya</a:t>
            </a:r>
            <a:r>
              <a:rPr lang="en-US" sz="1500" dirty="0"/>
              <a:t> Bali. </a:t>
            </a:r>
          </a:p>
          <a:p>
            <a:pPr marL="385763" indent="-385763" algn="just">
              <a:spcBef>
                <a:spcPts val="450"/>
              </a:spcBef>
              <a:buFont typeface="+mj-lt"/>
              <a:buAutoNum type="arabicPeriod"/>
            </a:pPr>
            <a:endParaRPr lang="en-US" sz="1500" dirty="0"/>
          </a:p>
          <a:p>
            <a:pPr marL="0" indent="0" algn="just">
              <a:lnSpc>
                <a:spcPct val="100000"/>
              </a:lnSpc>
              <a:spcBef>
                <a:spcPts val="0"/>
              </a:spcBef>
              <a:buNone/>
            </a:pPr>
            <a:r>
              <a:rPr lang="en-US" sz="1500" b="1" dirty="0"/>
              <a:t>C</a:t>
            </a:r>
            <a:r>
              <a:rPr lang="en-US" sz="1500" b="1"/>
              <a:t>. </a:t>
            </a:r>
            <a:r>
              <a:rPr lang="en-US" sz="1500" b="1" smtClean="0"/>
              <a:t>Terwujudnya Keamanan Daerah Dan Masyarakat Bali Yang Berkeadilan Serta Demokratis Menurunnya </a:t>
            </a:r>
          </a:p>
          <a:p>
            <a:pPr marL="0" indent="0" algn="just">
              <a:lnSpc>
                <a:spcPct val="100000"/>
              </a:lnSpc>
              <a:spcBef>
                <a:spcPts val="0"/>
              </a:spcBef>
              <a:buNone/>
            </a:pPr>
            <a:r>
              <a:rPr lang="en-US" sz="1500" b="1"/>
              <a:t> </a:t>
            </a:r>
            <a:r>
              <a:rPr lang="en-US" sz="1500" b="1" smtClean="0"/>
              <a:t>    Tingkat Kriminalitas Dan Konflik Sosial. </a:t>
            </a:r>
          </a:p>
          <a:p>
            <a:pPr marL="385763" indent="-385763" algn="just">
              <a:spcBef>
                <a:spcPts val="450"/>
              </a:spcBef>
              <a:buFont typeface="+mj-lt"/>
              <a:buAutoNum type="arabicPeriod"/>
            </a:pPr>
            <a:r>
              <a:rPr lang="en-US" sz="1500" smtClean="0"/>
              <a:t>Meningkatnya </a:t>
            </a:r>
            <a:r>
              <a:rPr lang="en-US" sz="1500" dirty="0"/>
              <a:t>rasa </a:t>
            </a:r>
            <a:r>
              <a:rPr lang="en-US" sz="1500" dirty="0" err="1"/>
              <a:t>aman</a:t>
            </a:r>
            <a:r>
              <a:rPr lang="en-US" sz="1500" dirty="0"/>
              <a:t> </a:t>
            </a:r>
            <a:r>
              <a:rPr lang="en-US" sz="1500" dirty="0" err="1"/>
              <a:t>masyarakat</a:t>
            </a:r>
            <a:r>
              <a:rPr lang="en-US" sz="1500" dirty="0"/>
              <a:t> Bali. </a:t>
            </a:r>
          </a:p>
          <a:p>
            <a:pPr marL="385763" indent="-385763" algn="just">
              <a:spcBef>
                <a:spcPts val="450"/>
              </a:spcBef>
              <a:buFont typeface="+mj-lt"/>
              <a:buAutoNum type="arabicPeriod"/>
            </a:pPr>
            <a:r>
              <a:rPr lang="en-US" sz="1500" dirty="0" err="1"/>
              <a:t>Meningkatnya</a:t>
            </a:r>
            <a:r>
              <a:rPr lang="en-US" sz="1500" dirty="0"/>
              <a:t> </a:t>
            </a:r>
            <a:r>
              <a:rPr lang="en-US" sz="1500" dirty="0" err="1"/>
              <a:t>peranan</a:t>
            </a:r>
            <a:r>
              <a:rPr lang="en-US" sz="1500" dirty="0"/>
              <a:t> </a:t>
            </a:r>
            <a:r>
              <a:rPr lang="en-US" sz="1500" dirty="0" err="1"/>
              <a:t>masyakarat</a:t>
            </a:r>
            <a:r>
              <a:rPr lang="en-US" sz="1500" dirty="0"/>
              <a:t> </a:t>
            </a:r>
            <a:r>
              <a:rPr lang="en-US" sz="1500" dirty="0" err="1"/>
              <a:t>sipil</a:t>
            </a:r>
            <a:r>
              <a:rPr lang="en-US" sz="1500" dirty="0"/>
              <a:t> </a:t>
            </a:r>
            <a:r>
              <a:rPr lang="en-US" sz="1500" dirty="0" err="1"/>
              <a:t>dalam</a:t>
            </a:r>
            <a:r>
              <a:rPr lang="en-US" sz="1500" dirty="0"/>
              <a:t> </a:t>
            </a:r>
            <a:r>
              <a:rPr lang="en-US" sz="1500" dirty="0" err="1"/>
              <a:t>kehidupan</a:t>
            </a:r>
            <a:r>
              <a:rPr lang="en-US" sz="1500" dirty="0"/>
              <a:t> </a:t>
            </a:r>
            <a:r>
              <a:rPr lang="en-US" sz="1500" dirty="0" err="1"/>
              <a:t>berbangsa</a:t>
            </a:r>
            <a:r>
              <a:rPr lang="en-US" sz="1500" dirty="0"/>
              <a:t> </a:t>
            </a:r>
            <a:r>
              <a:rPr lang="en-US" sz="1500" dirty="0" err="1"/>
              <a:t>dan</a:t>
            </a:r>
            <a:r>
              <a:rPr lang="en-US" sz="1500" dirty="0"/>
              <a:t> </a:t>
            </a:r>
            <a:r>
              <a:rPr lang="en-US" sz="1500" dirty="0" err="1"/>
              <a:t>bernegara</a:t>
            </a:r>
            <a:r>
              <a:rPr lang="en-US" sz="1500" dirty="0"/>
              <a:t>. </a:t>
            </a:r>
          </a:p>
          <a:p>
            <a:pPr marL="385763" indent="-385763" algn="just">
              <a:spcBef>
                <a:spcPts val="450"/>
              </a:spcBef>
              <a:buFont typeface="+mj-lt"/>
              <a:buAutoNum type="arabicPeriod"/>
            </a:pPr>
            <a:r>
              <a:rPr lang="en-US" sz="1500" dirty="0" err="1"/>
              <a:t>Meningkatnya</a:t>
            </a:r>
            <a:r>
              <a:rPr lang="en-US" sz="1500" dirty="0"/>
              <a:t> </a:t>
            </a:r>
            <a:r>
              <a:rPr lang="en-US" sz="1500" dirty="0" err="1"/>
              <a:t>kesetaraan</a:t>
            </a:r>
            <a:r>
              <a:rPr lang="en-US" sz="1500" dirty="0"/>
              <a:t> </a:t>
            </a:r>
            <a:r>
              <a:rPr lang="en-US" sz="1500" dirty="0" err="1"/>
              <a:t>dan</a:t>
            </a:r>
            <a:r>
              <a:rPr lang="en-US" sz="1500" dirty="0"/>
              <a:t> </a:t>
            </a:r>
            <a:r>
              <a:rPr lang="en-US" sz="1500" dirty="0" err="1"/>
              <a:t>keadilan</a:t>
            </a:r>
            <a:r>
              <a:rPr lang="en-US" sz="1500" dirty="0"/>
              <a:t> gender </a:t>
            </a:r>
            <a:r>
              <a:rPr lang="en-US" sz="1500" dirty="0" err="1"/>
              <a:t>dalam</a:t>
            </a:r>
            <a:r>
              <a:rPr lang="en-US" sz="1500" dirty="0"/>
              <a:t> </a:t>
            </a:r>
            <a:r>
              <a:rPr lang="en-US" sz="1500" dirty="0" err="1"/>
              <a:t>kehidupan</a:t>
            </a:r>
            <a:r>
              <a:rPr lang="en-US" sz="1500" dirty="0"/>
              <a:t> </a:t>
            </a:r>
            <a:r>
              <a:rPr lang="en-US" sz="1500" dirty="0" err="1"/>
              <a:t>bermasyarakat</a:t>
            </a:r>
            <a:r>
              <a:rPr lang="en-US" sz="1500" dirty="0"/>
              <a:t>, </a:t>
            </a:r>
            <a:r>
              <a:rPr lang="en-US" sz="1500" dirty="0" err="1"/>
              <a:t>berbangsa</a:t>
            </a:r>
            <a:r>
              <a:rPr lang="en-US" sz="1500" dirty="0"/>
              <a:t> </a:t>
            </a:r>
            <a:r>
              <a:rPr lang="en-US" sz="1500" dirty="0" err="1"/>
              <a:t>dan</a:t>
            </a:r>
            <a:r>
              <a:rPr lang="en-US" sz="1500" dirty="0"/>
              <a:t> </a:t>
            </a:r>
            <a:r>
              <a:rPr lang="en-US" sz="1500" dirty="0" err="1"/>
              <a:t>bernegara</a:t>
            </a:r>
            <a:r>
              <a:rPr lang="en-US" sz="1500" dirty="0"/>
              <a:t>. </a:t>
            </a:r>
          </a:p>
          <a:p>
            <a:pPr marL="385763" indent="-385763" algn="just">
              <a:spcBef>
                <a:spcPts val="450"/>
              </a:spcBef>
              <a:buFont typeface="+mj-lt"/>
              <a:buAutoNum type="arabicPeriod"/>
            </a:pPr>
            <a:r>
              <a:rPr lang="en-US" sz="1500" dirty="0" err="1"/>
              <a:t>Meningkatnya</a:t>
            </a:r>
            <a:r>
              <a:rPr lang="en-US" sz="1500" dirty="0"/>
              <a:t> </a:t>
            </a:r>
            <a:r>
              <a:rPr lang="en-US" sz="1500" dirty="0" err="1"/>
              <a:t>kesadaran</a:t>
            </a:r>
            <a:r>
              <a:rPr lang="en-US" sz="1500" dirty="0"/>
              <a:t> </a:t>
            </a:r>
            <a:r>
              <a:rPr lang="en-US" sz="1500" dirty="0" err="1"/>
              <a:t>hukum</a:t>
            </a:r>
            <a:r>
              <a:rPr lang="en-US" sz="1500" dirty="0"/>
              <a:t> </a:t>
            </a:r>
            <a:r>
              <a:rPr lang="en-US" sz="1500" dirty="0" err="1"/>
              <a:t>dan</a:t>
            </a:r>
            <a:r>
              <a:rPr lang="en-US" sz="1500" dirty="0"/>
              <a:t> </a:t>
            </a:r>
            <a:r>
              <a:rPr lang="en-US" sz="1500" dirty="0" err="1"/>
              <a:t>budaya</a:t>
            </a:r>
            <a:r>
              <a:rPr lang="en-US" sz="1500" dirty="0"/>
              <a:t> </a:t>
            </a:r>
            <a:r>
              <a:rPr lang="en-US" sz="1500" dirty="0" err="1"/>
              <a:t>politik</a:t>
            </a:r>
            <a:r>
              <a:rPr lang="en-US" sz="1500" dirty="0"/>
              <a:t> </a:t>
            </a:r>
            <a:r>
              <a:rPr lang="en-US" sz="1500" dirty="0" err="1"/>
              <a:t>masyarakat</a:t>
            </a:r>
            <a:r>
              <a:rPr lang="en-US" sz="1500" dirty="0"/>
              <a:t> Bali. </a:t>
            </a:r>
          </a:p>
          <a:p>
            <a:pPr marL="385763" indent="-385763" algn="just">
              <a:spcBef>
                <a:spcPts val="450"/>
              </a:spcBef>
              <a:buFont typeface="+mj-lt"/>
              <a:buAutoNum type="arabicPeriod"/>
            </a:pPr>
            <a:r>
              <a:rPr lang="en-US" sz="1500" dirty="0" err="1"/>
              <a:t>Mantapnya</a:t>
            </a:r>
            <a:r>
              <a:rPr lang="en-US" sz="1500" dirty="0"/>
              <a:t> </a:t>
            </a:r>
            <a:r>
              <a:rPr lang="en-US" sz="1500" dirty="0" err="1"/>
              <a:t>pelaksanaan</a:t>
            </a:r>
            <a:r>
              <a:rPr lang="en-US" sz="1500" dirty="0"/>
              <a:t> </a:t>
            </a:r>
            <a:r>
              <a:rPr lang="en-US" sz="1500" dirty="0" err="1"/>
              <a:t>otonomi</a:t>
            </a:r>
            <a:r>
              <a:rPr lang="en-US" sz="1500" dirty="0"/>
              <a:t> </a:t>
            </a:r>
            <a:r>
              <a:rPr lang="en-US" sz="1500" dirty="0" err="1"/>
              <a:t>daerah</a:t>
            </a:r>
            <a:r>
              <a:rPr lang="en-US" sz="1500" dirty="0"/>
              <a:t> </a:t>
            </a:r>
            <a:r>
              <a:rPr lang="en-US" sz="1500" dirty="0" err="1"/>
              <a:t>dan</a:t>
            </a:r>
            <a:r>
              <a:rPr lang="en-US" sz="1500" dirty="0"/>
              <a:t> </a:t>
            </a:r>
            <a:r>
              <a:rPr lang="en-US" sz="1500" dirty="0" err="1"/>
              <a:t>terwujudnya</a:t>
            </a:r>
            <a:r>
              <a:rPr lang="en-US" sz="1500" dirty="0"/>
              <a:t> </a:t>
            </a:r>
            <a:r>
              <a:rPr lang="en-US" sz="1500" dirty="0" err="1"/>
              <a:t>penyelenggaraan</a:t>
            </a:r>
            <a:r>
              <a:rPr lang="en-US" sz="1500" dirty="0"/>
              <a:t> </a:t>
            </a:r>
            <a:r>
              <a:rPr lang="en-US" sz="1500" dirty="0" err="1"/>
              <a:t>pemerintahan</a:t>
            </a:r>
            <a:r>
              <a:rPr lang="en-US" sz="1500" dirty="0"/>
              <a:t> yang </a:t>
            </a:r>
            <a:r>
              <a:rPr lang="en-US" sz="1500" dirty="0" err="1"/>
              <a:t>baik</a:t>
            </a:r>
            <a:r>
              <a:rPr lang="en-US" sz="1500" dirty="0"/>
              <a:t>. </a:t>
            </a:r>
          </a:p>
        </p:txBody>
      </p:sp>
      <p:sp>
        <p:nvSpPr>
          <p:cNvPr id="4" name="Title 1"/>
          <p:cNvSpPr txBox="1">
            <a:spLocks/>
          </p:cNvSpPr>
          <p:nvPr/>
        </p:nvSpPr>
        <p:spPr bwMode="auto">
          <a:xfrm>
            <a:off x="251520" y="51470"/>
            <a:ext cx="748883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97500"/>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r>
              <a:rPr lang="en-US" sz="2000" smtClean="0"/>
              <a:t>SASARAN PEMBANGUNAN 2005-2025 </a:t>
            </a:r>
            <a:endParaRPr lang="en-US" sz="2000" dirty="0"/>
          </a:p>
        </p:txBody>
      </p:sp>
    </p:spTree>
    <p:extLst>
      <p:ext uri="{BB962C8B-B14F-4D97-AF65-F5344CB8AC3E}">
        <p14:creationId xmlns:p14="http://schemas.microsoft.com/office/powerpoint/2010/main" val="30054677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9A49AED1-6A21-4CF1-8BC0-8AE4697025CD}" type="slidenum">
              <a:rPr lang="id-ID" altLang="en-US" smtClean="0"/>
              <a:pPr>
                <a:defRPr/>
              </a:pPr>
              <a:t>69</a:t>
            </a:fld>
            <a:endParaRPr lang="id-ID" altLang="en-US"/>
          </a:p>
        </p:txBody>
      </p:sp>
      <p:sp>
        <p:nvSpPr>
          <p:cNvPr id="3" name="Content Placeholder 2"/>
          <p:cNvSpPr txBox="1">
            <a:spLocks/>
          </p:cNvSpPr>
          <p:nvPr/>
        </p:nvSpPr>
        <p:spPr bwMode="auto">
          <a:xfrm>
            <a:off x="247557" y="660524"/>
            <a:ext cx="8431619" cy="4010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6313" tIns="23172" rIns="46313" bIns="23172" numCol="1" anchor="t" anchorCtr="0" compatLnSpc="1">
            <a:prstTxWarp prst="textNoShape">
              <a:avLst/>
            </a:prstTxWarp>
            <a:noAutofit/>
          </a:bodyPr>
          <a:lstStyle>
            <a:lvl1pPr marL="203195" indent="-203195" algn="l" rtl="0" eaLnBrk="0" fontAlgn="base" hangingPunct="0">
              <a:lnSpc>
                <a:spcPct val="90000"/>
              </a:lnSpc>
              <a:spcBef>
                <a:spcPts val="900"/>
              </a:spcBef>
              <a:spcAft>
                <a:spcPct val="0"/>
              </a:spcAft>
              <a:buFont typeface="Arial" charset="0"/>
              <a:buChar char="•"/>
              <a:defRPr sz="1867" kern="1200">
                <a:solidFill>
                  <a:schemeClr val="tx1"/>
                </a:solidFill>
                <a:latin typeface="+mn-lt"/>
                <a:ea typeface="MS PGothic" pitchFamily="34" charset="-128"/>
                <a:cs typeface="ＭＳ Ｐゴシック" charset="0"/>
              </a:defRPr>
            </a:lvl1pPr>
            <a:lvl2pPr marL="613818" indent="-203195" algn="l" rtl="0" eaLnBrk="0" fontAlgn="base" hangingPunct="0">
              <a:lnSpc>
                <a:spcPct val="90000"/>
              </a:lnSpc>
              <a:spcBef>
                <a:spcPts val="451"/>
              </a:spcBef>
              <a:spcAft>
                <a:spcPct val="0"/>
              </a:spcAft>
              <a:buFont typeface="Arial" charset="0"/>
              <a:buChar char="•"/>
              <a:defRPr kern="1200">
                <a:solidFill>
                  <a:schemeClr val="tx1"/>
                </a:solidFill>
                <a:latin typeface="+mn-lt"/>
                <a:ea typeface="MS PGothic" pitchFamily="34" charset="-128"/>
                <a:cs typeface="+mn-cs"/>
              </a:defRPr>
            </a:lvl2pPr>
            <a:lvl3pPr marL="1026558" indent="-203195" algn="l" rtl="0" eaLnBrk="0" fontAlgn="base" hangingPunct="0">
              <a:lnSpc>
                <a:spcPct val="90000"/>
              </a:lnSpc>
              <a:spcBef>
                <a:spcPts val="451"/>
              </a:spcBef>
              <a:spcAft>
                <a:spcPct val="0"/>
              </a:spcAft>
              <a:buFont typeface="Arial" charset="0"/>
              <a:buChar char="•"/>
              <a:defRPr sz="1333" kern="1200">
                <a:solidFill>
                  <a:schemeClr val="tx1"/>
                </a:solidFill>
                <a:latin typeface="+mn-lt"/>
                <a:ea typeface="MS PGothic" pitchFamily="34" charset="-128"/>
                <a:cs typeface="+mn-cs"/>
              </a:defRPr>
            </a:lvl3pPr>
            <a:lvl4pPr marL="1439297" indent="-203195" algn="l" rtl="0" eaLnBrk="0" fontAlgn="base" hangingPunct="0">
              <a:lnSpc>
                <a:spcPct val="90000"/>
              </a:lnSpc>
              <a:spcBef>
                <a:spcPts val="451"/>
              </a:spcBef>
              <a:spcAft>
                <a:spcPct val="0"/>
              </a:spcAft>
              <a:buFont typeface="Arial" charset="0"/>
              <a:buChar char="•"/>
              <a:defRPr sz="1200" kern="1200">
                <a:solidFill>
                  <a:schemeClr val="tx1"/>
                </a:solidFill>
                <a:latin typeface="+mn-lt"/>
                <a:ea typeface="MS PGothic" pitchFamily="34" charset="-128"/>
                <a:cs typeface="+mn-cs"/>
              </a:defRPr>
            </a:lvl4pPr>
            <a:lvl5pPr marL="1849920" indent="-203195" algn="l" rtl="0" eaLnBrk="0" fontAlgn="base" hangingPunct="0">
              <a:lnSpc>
                <a:spcPct val="90000"/>
              </a:lnSpc>
              <a:spcBef>
                <a:spcPts val="451"/>
              </a:spcBef>
              <a:spcAft>
                <a:spcPct val="0"/>
              </a:spcAft>
              <a:buFont typeface="Arial" charset="0"/>
              <a:buChar char="•"/>
              <a:defRPr sz="1200" kern="1200">
                <a:solidFill>
                  <a:schemeClr val="tx1"/>
                </a:solidFill>
                <a:latin typeface="+mn-lt"/>
                <a:ea typeface="MS PGothic" pitchFamily="34" charset="-128"/>
                <a:cs typeface="+mn-cs"/>
              </a:defRPr>
            </a:lvl5pPr>
            <a:lvl6pPr marL="2264126"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6pPr>
            <a:lvl7pPr marL="2675773"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7pPr>
            <a:lvl8pPr marL="3087416"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8pPr>
            <a:lvl9pPr marL="3499067" indent="-205858" algn="l" defTabSz="823329" rtl="0" eaLnBrk="1" latinLnBrk="0" hangingPunct="1">
              <a:lnSpc>
                <a:spcPct val="90000"/>
              </a:lnSpc>
              <a:spcBef>
                <a:spcPts val="451"/>
              </a:spcBef>
              <a:buFont typeface="Arial" panose="020B0604020202020204" pitchFamily="34" charset="0"/>
              <a:buChar char="•"/>
              <a:defRPr sz="1600" kern="1200">
                <a:solidFill>
                  <a:schemeClr val="tx1"/>
                </a:solidFill>
                <a:latin typeface="+mn-lt"/>
                <a:ea typeface="+mn-ea"/>
                <a:cs typeface="+mn-cs"/>
              </a:defRPr>
            </a:lvl9pPr>
          </a:lstStyle>
          <a:p>
            <a:pPr marL="0" indent="0" algn="just">
              <a:lnSpc>
                <a:spcPct val="100000"/>
              </a:lnSpc>
              <a:spcBef>
                <a:spcPts val="450"/>
              </a:spcBef>
              <a:buNone/>
            </a:pPr>
            <a:r>
              <a:rPr lang="en-US" sz="1500" b="1" dirty="0"/>
              <a:t>D. </a:t>
            </a:r>
            <a:r>
              <a:rPr lang="en-US" sz="1500" b="1" dirty="0" err="1"/>
              <a:t>Terwujudnya</a:t>
            </a:r>
            <a:r>
              <a:rPr lang="en-US" sz="1500" b="1" dirty="0"/>
              <a:t> </a:t>
            </a:r>
            <a:r>
              <a:rPr lang="en-US" sz="1500" b="1" dirty="0" err="1"/>
              <a:t>Masyarakat</a:t>
            </a:r>
            <a:r>
              <a:rPr lang="en-US" sz="1500" b="1" dirty="0"/>
              <a:t> Bali yang Sejahtera </a:t>
            </a:r>
          </a:p>
          <a:p>
            <a:pPr marL="385763" indent="-385763" algn="just">
              <a:lnSpc>
                <a:spcPct val="100000"/>
              </a:lnSpc>
              <a:spcBef>
                <a:spcPts val="450"/>
              </a:spcBef>
              <a:buFont typeface="+mj-lt"/>
              <a:buAutoNum type="arabicPeriod"/>
            </a:pPr>
            <a:r>
              <a:rPr lang="en-US" sz="1500" smtClean="0"/>
              <a:t>Pertumbuhan </a:t>
            </a:r>
            <a:r>
              <a:rPr lang="en-US" sz="1500" dirty="0" err="1"/>
              <a:t>ekonomi</a:t>
            </a:r>
            <a:r>
              <a:rPr lang="en-US" sz="1500" dirty="0"/>
              <a:t> </a:t>
            </a:r>
            <a:r>
              <a:rPr lang="en-US" sz="1500" dirty="0" err="1"/>
              <a:t>diharapkan</a:t>
            </a:r>
            <a:r>
              <a:rPr lang="en-US" sz="1500" dirty="0"/>
              <a:t> </a:t>
            </a:r>
            <a:r>
              <a:rPr lang="en-US" sz="1500" dirty="0" err="1"/>
              <a:t>bisa</a:t>
            </a:r>
            <a:r>
              <a:rPr lang="en-US" sz="1500" dirty="0"/>
              <a:t> </a:t>
            </a:r>
            <a:r>
              <a:rPr lang="en-US" sz="1500" dirty="0" err="1"/>
              <a:t>mencapai</a:t>
            </a:r>
            <a:r>
              <a:rPr lang="en-US" sz="1500" dirty="0"/>
              <a:t> 8,2-9,4% dan PDRB </a:t>
            </a:r>
            <a:r>
              <a:rPr lang="en-US" sz="1500" dirty="0" err="1"/>
              <a:t>perkapita</a:t>
            </a:r>
            <a:r>
              <a:rPr lang="en-US" sz="1500" dirty="0"/>
              <a:t> </a:t>
            </a:r>
            <a:r>
              <a:rPr lang="en-US" sz="1500" dirty="0" err="1"/>
              <a:t>sebesar</a:t>
            </a:r>
            <a:r>
              <a:rPr lang="en-US" sz="1500" dirty="0"/>
              <a:t> US$ 4.500, </a:t>
            </a:r>
            <a:r>
              <a:rPr lang="en-US" sz="1500" dirty="0" err="1"/>
              <a:t>dengan</a:t>
            </a:r>
            <a:r>
              <a:rPr lang="en-US" sz="1500" dirty="0"/>
              <a:t> </a:t>
            </a:r>
            <a:r>
              <a:rPr lang="en-US" sz="1500" dirty="0" err="1"/>
              <a:t>asumsi</a:t>
            </a:r>
            <a:r>
              <a:rPr lang="en-US" sz="1500" dirty="0"/>
              <a:t> </a:t>
            </a:r>
            <a:r>
              <a:rPr lang="en-US" sz="1500" dirty="0" err="1"/>
              <a:t>situasi</a:t>
            </a:r>
            <a:r>
              <a:rPr lang="en-US" sz="1500" dirty="0"/>
              <a:t> </a:t>
            </a:r>
            <a:r>
              <a:rPr lang="en-US" sz="1500" dirty="0" err="1"/>
              <a:t>sosial</a:t>
            </a:r>
            <a:r>
              <a:rPr lang="en-US" sz="1500" dirty="0"/>
              <a:t> </a:t>
            </a:r>
            <a:r>
              <a:rPr lang="en-US" sz="1500" dirty="0" err="1"/>
              <a:t>politik</a:t>
            </a:r>
            <a:r>
              <a:rPr lang="en-US" sz="1500" dirty="0"/>
              <a:t> dan </a:t>
            </a:r>
            <a:r>
              <a:rPr lang="en-US" sz="1500" dirty="0" err="1"/>
              <a:t>ekonomi</a:t>
            </a:r>
            <a:r>
              <a:rPr lang="en-US" sz="1500" dirty="0"/>
              <a:t> internal dan </a:t>
            </a:r>
            <a:r>
              <a:rPr lang="en-US" sz="1500" dirty="0" err="1"/>
              <a:t>eksternal</a:t>
            </a:r>
            <a:r>
              <a:rPr lang="en-US" sz="1500" dirty="0"/>
              <a:t> </a:t>
            </a:r>
            <a:r>
              <a:rPr lang="en-US" sz="1500" dirty="0" err="1"/>
              <a:t>cukup</a:t>
            </a:r>
            <a:r>
              <a:rPr lang="en-US" sz="1500" dirty="0"/>
              <a:t> </a:t>
            </a:r>
            <a:r>
              <a:rPr lang="en-US" sz="1500" dirty="0" err="1"/>
              <a:t>stabil</a:t>
            </a:r>
            <a:r>
              <a:rPr lang="en-US" sz="1500" dirty="0"/>
              <a:t>, </a:t>
            </a:r>
            <a:r>
              <a:rPr lang="en-US" sz="1500" dirty="0" err="1"/>
              <a:t>penduduk</a:t>
            </a:r>
            <a:r>
              <a:rPr lang="en-US" sz="1500" dirty="0"/>
              <a:t> </a:t>
            </a:r>
            <a:r>
              <a:rPr lang="en-US" sz="1500" dirty="0" err="1"/>
              <a:t>tahun</a:t>
            </a:r>
            <a:r>
              <a:rPr lang="en-US" sz="1500" dirty="0"/>
              <a:t> 2025 </a:t>
            </a:r>
            <a:r>
              <a:rPr lang="en-US" sz="1500" dirty="0" err="1"/>
              <a:t>sebanyak</a:t>
            </a:r>
            <a:r>
              <a:rPr lang="en-US" sz="1500" dirty="0"/>
              <a:t> 4,03 </a:t>
            </a:r>
            <a:r>
              <a:rPr lang="en-US" sz="1500" dirty="0" err="1"/>
              <a:t>juta</a:t>
            </a:r>
            <a:r>
              <a:rPr lang="en-US" sz="1500" dirty="0"/>
              <a:t>, </a:t>
            </a:r>
            <a:r>
              <a:rPr lang="en-US" sz="1500" b="1" dirty="0" err="1"/>
              <a:t>kontribusi</a:t>
            </a:r>
            <a:r>
              <a:rPr lang="en-US" sz="1500" dirty="0"/>
              <a:t> </a:t>
            </a:r>
            <a:r>
              <a:rPr lang="en-US" sz="1500" b="1" dirty="0" err="1">
                <a:solidFill>
                  <a:srgbClr val="FF0000"/>
                </a:solidFill>
              </a:rPr>
              <a:t>pariwisata</a:t>
            </a:r>
            <a:r>
              <a:rPr lang="en-US" sz="1500" b="1" dirty="0">
                <a:solidFill>
                  <a:srgbClr val="FF0000"/>
                </a:solidFill>
              </a:rPr>
              <a:t> </a:t>
            </a:r>
            <a:r>
              <a:rPr lang="en-US" sz="1500" b="1" dirty="0" err="1">
                <a:solidFill>
                  <a:srgbClr val="FF0000"/>
                </a:solidFill>
              </a:rPr>
              <a:t>mencapai</a:t>
            </a:r>
            <a:r>
              <a:rPr lang="en-US" sz="1500" b="1" dirty="0">
                <a:solidFill>
                  <a:srgbClr val="FF0000"/>
                </a:solidFill>
              </a:rPr>
              <a:t> 50% </a:t>
            </a:r>
            <a:r>
              <a:rPr lang="en-US" sz="1500" b="1" dirty="0" err="1">
                <a:solidFill>
                  <a:srgbClr val="FF0000"/>
                </a:solidFill>
              </a:rPr>
              <a:t>dari</a:t>
            </a:r>
            <a:r>
              <a:rPr lang="en-US" sz="1500" b="1" dirty="0">
                <a:solidFill>
                  <a:srgbClr val="FF0000"/>
                </a:solidFill>
              </a:rPr>
              <a:t> total PDRB</a:t>
            </a:r>
            <a:r>
              <a:rPr lang="en-US" sz="1500" dirty="0"/>
              <a:t>, </a:t>
            </a:r>
            <a:r>
              <a:rPr lang="en-US" sz="1500" dirty="0" err="1"/>
              <a:t>kontribusi</a:t>
            </a:r>
            <a:r>
              <a:rPr lang="en-US" sz="1500" dirty="0"/>
              <a:t> </a:t>
            </a:r>
            <a:r>
              <a:rPr lang="en-US" sz="1500" dirty="0" err="1"/>
              <a:t>pertanian</a:t>
            </a:r>
            <a:r>
              <a:rPr lang="en-US" sz="1500" dirty="0"/>
              <a:t> </a:t>
            </a:r>
            <a:r>
              <a:rPr lang="en-US" sz="1500" dirty="0" err="1"/>
              <a:t>mencapai</a:t>
            </a:r>
            <a:r>
              <a:rPr lang="en-US" sz="1500" dirty="0"/>
              <a:t> 15%-20%, total </a:t>
            </a:r>
            <a:r>
              <a:rPr lang="en-US" sz="1500" dirty="0" err="1"/>
              <a:t>ekspor</a:t>
            </a:r>
            <a:r>
              <a:rPr lang="en-US" sz="1500" dirty="0"/>
              <a:t> </a:t>
            </a:r>
            <a:r>
              <a:rPr lang="en-US" sz="1500" dirty="0" err="1"/>
              <a:t>barang</a:t>
            </a:r>
            <a:r>
              <a:rPr lang="en-US" sz="1500" dirty="0"/>
              <a:t> dan </a:t>
            </a:r>
            <a:r>
              <a:rPr lang="en-US" sz="1500" dirty="0" err="1"/>
              <a:t>jasa</a:t>
            </a:r>
            <a:r>
              <a:rPr lang="en-US" sz="1500" dirty="0"/>
              <a:t> </a:t>
            </a:r>
            <a:r>
              <a:rPr lang="en-US" sz="1500" dirty="0" err="1"/>
              <a:t>mencapai</a:t>
            </a:r>
            <a:r>
              <a:rPr lang="en-US" sz="1500" dirty="0"/>
              <a:t> 40-50%, </a:t>
            </a:r>
            <a:r>
              <a:rPr lang="en-US" sz="1500" dirty="0" err="1"/>
              <a:t>investasi</a:t>
            </a:r>
            <a:r>
              <a:rPr lang="en-US" sz="1500" dirty="0"/>
              <a:t> </a:t>
            </a:r>
            <a:r>
              <a:rPr lang="en-US" sz="1500" dirty="0" err="1"/>
              <a:t>mencapai</a:t>
            </a:r>
            <a:r>
              <a:rPr lang="en-US" sz="1500" dirty="0"/>
              <a:t> 20-25%. </a:t>
            </a:r>
          </a:p>
          <a:p>
            <a:pPr marL="385763" indent="-385763" algn="just">
              <a:lnSpc>
                <a:spcPct val="100000"/>
              </a:lnSpc>
              <a:spcBef>
                <a:spcPts val="450"/>
              </a:spcBef>
              <a:buFont typeface="+mj-lt"/>
              <a:buAutoNum type="arabicPeriod"/>
            </a:pPr>
            <a:r>
              <a:rPr lang="en-US" sz="1500" dirty="0" err="1"/>
              <a:t>Terbangunnya</a:t>
            </a:r>
            <a:r>
              <a:rPr lang="en-US" sz="1500" dirty="0"/>
              <a:t> </a:t>
            </a:r>
            <a:r>
              <a:rPr lang="en-US" sz="1500" dirty="0" err="1"/>
              <a:t>struktur</a:t>
            </a:r>
            <a:r>
              <a:rPr lang="en-US" sz="1500" dirty="0"/>
              <a:t> </a:t>
            </a:r>
            <a:r>
              <a:rPr lang="en-US" sz="1500" dirty="0" err="1"/>
              <a:t>perekonomian</a:t>
            </a:r>
            <a:r>
              <a:rPr lang="en-US" sz="1500" dirty="0"/>
              <a:t> yang </a:t>
            </a:r>
            <a:r>
              <a:rPr lang="en-US" sz="1500" dirty="0" err="1"/>
              <a:t>lebih</a:t>
            </a:r>
            <a:r>
              <a:rPr lang="en-US" sz="1500" dirty="0"/>
              <a:t> </a:t>
            </a:r>
            <a:r>
              <a:rPr lang="en-US" sz="1500" dirty="0" err="1"/>
              <a:t>kokoh</a:t>
            </a:r>
            <a:r>
              <a:rPr lang="en-US" sz="1500" dirty="0"/>
              <a:t> </a:t>
            </a:r>
            <a:r>
              <a:rPr lang="en-US" sz="1500" dirty="0" err="1"/>
              <a:t>dengan</a:t>
            </a:r>
            <a:r>
              <a:rPr lang="en-US" sz="1500" dirty="0"/>
              <a:t> </a:t>
            </a:r>
            <a:r>
              <a:rPr lang="en-US" sz="1500" dirty="0" err="1"/>
              <a:t>bertumpu</a:t>
            </a:r>
            <a:r>
              <a:rPr lang="en-US" sz="1500" dirty="0"/>
              <a:t> </a:t>
            </a:r>
            <a:r>
              <a:rPr lang="en-US" sz="1500" dirty="0" err="1"/>
              <a:t>pada</a:t>
            </a:r>
            <a:r>
              <a:rPr lang="en-US" sz="1500" dirty="0"/>
              <a:t> </a:t>
            </a:r>
            <a:r>
              <a:rPr lang="en-US" sz="1500" dirty="0" err="1"/>
              <a:t>kontribusi</a:t>
            </a:r>
            <a:r>
              <a:rPr lang="en-US" sz="1500" dirty="0"/>
              <a:t> </a:t>
            </a:r>
            <a:r>
              <a:rPr lang="en-US" sz="1500" dirty="0" err="1"/>
              <a:t>sektor</a:t>
            </a:r>
            <a:r>
              <a:rPr lang="en-US" sz="1500" dirty="0"/>
              <a:t> primer </a:t>
            </a:r>
            <a:r>
              <a:rPr lang="en-US" sz="1500" dirty="0" err="1"/>
              <a:t>sebesar</a:t>
            </a:r>
            <a:r>
              <a:rPr lang="en-US" sz="1500" dirty="0"/>
              <a:t> 20%, </a:t>
            </a:r>
            <a:r>
              <a:rPr lang="en-US" sz="1500" dirty="0" err="1"/>
              <a:t>sektor</a:t>
            </a:r>
            <a:r>
              <a:rPr lang="en-US" sz="1500" dirty="0"/>
              <a:t> </a:t>
            </a:r>
            <a:r>
              <a:rPr lang="en-US" sz="1500" dirty="0" err="1"/>
              <a:t>skunder</a:t>
            </a:r>
            <a:r>
              <a:rPr lang="en-US" sz="1500" dirty="0"/>
              <a:t> </a:t>
            </a:r>
            <a:r>
              <a:rPr lang="en-US" sz="1500" dirty="0" err="1"/>
              <a:t>sebesar</a:t>
            </a:r>
            <a:r>
              <a:rPr lang="en-US" sz="1500" dirty="0"/>
              <a:t> 25% </a:t>
            </a:r>
            <a:r>
              <a:rPr lang="en-US" sz="1500" dirty="0" err="1"/>
              <a:t>dan</a:t>
            </a:r>
            <a:r>
              <a:rPr lang="en-US" sz="1500" dirty="0"/>
              <a:t> </a:t>
            </a:r>
            <a:r>
              <a:rPr lang="en-US" sz="1500" dirty="0" err="1"/>
              <a:t>sektor</a:t>
            </a:r>
            <a:r>
              <a:rPr lang="en-US" sz="1500" dirty="0"/>
              <a:t> </a:t>
            </a:r>
            <a:r>
              <a:rPr lang="en-US" sz="1500" dirty="0" err="1"/>
              <a:t>tersier</a:t>
            </a:r>
            <a:r>
              <a:rPr lang="en-US" sz="1500" dirty="0"/>
              <a:t> </a:t>
            </a:r>
            <a:r>
              <a:rPr lang="en-US" sz="1500" dirty="0" err="1"/>
              <a:t>sebesar</a:t>
            </a:r>
            <a:r>
              <a:rPr lang="en-US" sz="1500" dirty="0"/>
              <a:t> 55%. </a:t>
            </a:r>
          </a:p>
          <a:p>
            <a:pPr marL="385763" indent="-385763" algn="just">
              <a:lnSpc>
                <a:spcPct val="100000"/>
              </a:lnSpc>
              <a:spcBef>
                <a:spcPts val="450"/>
              </a:spcBef>
              <a:buFont typeface="+mj-lt"/>
              <a:buAutoNum type="arabicPeriod"/>
            </a:pPr>
            <a:r>
              <a:rPr lang="en-US" sz="1500" dirty="0" err="1"/>
              <a:t>Berkurangnya</a:t>
            </a:r>
            <a:r>
              <a:rPr lang="en-US" sz="1500" dirty="0"/>
              <a:t> </a:t>
            </a:r>
            <a:r>
              <a:rPr lang="en-US" sz="1500" dirty="0" err="1"/>
              <a:t>penduduk</a:t>
            </a:r>
            <a:r>
              <a:rPr lang="en-US" sz="1500" dirty="0"/>
              <a:t> </a:t>
            </a:r>
            <a:r>
              <a:rPr lang="en-US" sz="1500" dirty="0" err="1"/>
              <a:t>miskin</a:t>
            </a:r>
            <a:r>
              <a:rPr lang="en-US" sz="1500" dirty="0"/>
              <a:t> (</a:t>
            </a:r>
            <a:r>
              <a:rPr lang="en-US" sz="1500" dirty="0" err="1"/>
              <a:t>berdasarkan</a:t>
            </a:r>
            <a:r>
              <a:rPr lang="en-US" sz="1500" dirty="0"/>
              <a:t> </a:t>
            </a:r>
            <a:r>
              <a:rPr lang="en-US" sz="1500" dirty="0" err="1"/>
              <a:t>kecukupan</a:t>
            </a:r>
            <a:r>
              <a:rPr lang="en-US" sz="1500" dirty="0"/>
              <a:t> </a:t>
            </a:r>
            <a:r>
              <a:rPr lang="en-US" sz="1500" dirty="0" err="1"/>
              <a:t>kalori</a:t>
            </a:r>
            <a:r>
              <a:rPr lang="en-US" sz="1500" dirty="0"/>
              <a:t> 2.100 </a:t>
            </a:r>
            <a:r>
              <a:rPr lang="en-US" sz="1500" dirty="0" err="1"/>
              <a:t>kkal</a:t>
            </a:r>
            <a:r>
              <a:rPr lang="en-US" sz="1500" dirty="0"/>
              <a:t> per </a:t>
            </a:r>
            <a:r>
              <a:rPr lang="en-US" sz="1500" dirty="0" err="1"/>
              <a:t>hari</a:t>
            </a:r>
            <a:r>
              <a:rPr lang="en-US" sz="1500" dirty="0"/>
              <a:t>) </a:t>
            </a:r>
            <a:r>
              <a:rPr lang="en-US" sz="1500" dirty="0" err="1"/>
              <a:t>dari</a:t>
            </a:r>
            <a:r>
              <a:rPr lang="en-US" sz="1500" dirty="0"/>
              <a:t> 6,2% </a:t>
            </a:r>
            <a:r>
              <a:rPr lang="en-US" sz="1500" dirty="0" err="1"/>
              <a:t>menjadi</a:t>
            </a:r>
            <a:r>
              <a:rPr lang="en-US" sz="1500" dirty="0"/>
              <a:t> 4,2%. </a:t>
            </a:r>
          </a:p>
          <a:p>
            <a:pPr marL="385763" indent="-385763" algn="just">
              <a:lnSpc>
                <a:spcPct val="100000"/>
              </a:lnSpc>
              <a:spcBef>
                <a:spcPts val="450"/>
              </a:spcBef>
              <a:buFont typeface="+mj-lt"/>
              <a:buAutoNum type="arabicPeriod"/>
            </a:pPr>
            <a:r>
              <a:rPr lang="en-US" sz="1500" dirty="0" err="1"/>
              <a:t>Terjadinya</a:t>
            </a:r>
            <a:r>
              <a:rPr lang="en-US" sz="1500" dirty="0"/>
              <a:t> </a:t>
            </a:r>
            <a:r>
              <a:rPr lang="en-US" sz="1500" dirty="0" err="1"/>
              <a:t>peningkatan</a:t>
            </a:r>
            <a:r>
              <a:rPr lang="en-US" sz="1500" dirty="0"/>
              <a:t> </a:t>
            </a:r>
            <a:r>
              <a:rPr lang="en-US" sz="1500" dirty="0" err="1"/>
              <a:t>kesempatan</a:t>
            </a:r>
            <a:r>
              <a:rPr lang="en-US" sz="1500" dirty="0"/>
              <a:t> </a:t>
            </a:r>
            <a:r>
              <a:rPr lang="en-US" sz="1500" dirty="0" err="1"/>
              <a:t>kerja</a:t>
            </a:r>
            <a:r>
              <a:rPr lang="en-US" sz="1500" dirty="0"/>
              <a:t> </a:t>
            </a:r>
            <a:r>
              <a:rPr lang="en-US" sz="1500" dirty="0" err="1"/>
              <a:t>dan</a:t>
            </a:r>
            <a:r>
              <a:rPr lang="en-US" sz="1500" dirty="0"/>
              <a:t> </a:t>
            </a:r>
            <a:r>
              <a:rPr lang="en-US" sz="1500" dirty="0" err="1"/>
              <a:t>kesempatan</a:t>
            </a:r>
            <a:r>
              <a:rPr lang="en-US" sz="1500" dirty="0"/>
              <a:t> </a:t>
            </a:r>
            <a:r>
              <a:rPr lang="en-US" sz="1500" dirty="0" err="1"/>
              <a:t>berusaha</a:t>
            </a:r>
            <a:r>
              <a:rPr lang="en-US" sz="1500" dirty="0"/>
              <a:t> </a:t>
            </a:r>
            <a:r>
              <a:rPr lang="en-US" sz="1500" dirty="0" err="1"/>
              <a:t>menjadi</a:t>
            </a:r>
            <a:r>
              <a:rPr lang="en-US" sz="1500" dirty="0"/>
              <a:t> 97% </a:t>
            </a:r>
            <a:r>
              <a:rPr lang="en-US" sz="1500" dirty="0" err="1"/>
              <a:t>dan</a:t>
            </a:r>
            <a:r>
              <a:rPr lang="en-US" sz="1500" dirty="0"/>
              <a:t> </a:t>
            </a:r>
            <a:r>
              <a:rPr lang="en-US" sz="1500" dirty="0" err="1"/>
              <a:t>angka</a:t>
            </a:r>
            <a:r>
              <a:rPr lang="en-US" sz="1500" dirty="0"/>
              <a:t> </a:t>
            </a:r>
            <a:r>
              <a:rPr lang="en-US" sz="1500" dirty="0" err="1"/>
              <a:t>pengangguran</a:t>
            </a:r>
            <a:r>
              <a:rPr lang="en-US" sz="1500" dirty="0"/>
              <a:t> </a:t>
            </a:r>
            <a:r>
              <a:rPr lang="en-US" sz="1500" dirty="0" err="1"/>
              <a:t>dapat</a:t>
            </a:r>
            <a:r>
              <a:rPr lang="en-US" sz="1500" dirty="0"/>
              <a:t> </a:t>
            </a:r>
            <a:r>
              <a:rPr lang="en-US" sz="1500" dirty="0" err="1"/>
              <a:t>diturunkan</a:t>
            </a:r>
            <a:r>
              <a:rPr lang="en-US" sz="1500" dirty="0"/>
              <a:t> </a:t>
            </a:r>
            <a:r>
              <a:rPr lang="en-US" sz="1500" dirty="0" err="1"/>
              <a:t>dari</a:t>
            </a:r>
            <a:r>
              <a:rPr lang="en-US" sz="1500" dirty="0"/>
              <a:t> 3,3% </a:t>
            </a:r>
            <a:r>
              <a:rPr lang="en-US" sz="1500" dirty="0" err="1"/>
              <a:t>menjadi</a:t>
            </a:r>
            <a:r>
              <a:rPr lang="en-US" sz="1500" dirty="0"/>
              <a:t> 1,9%. </a:t>
            </a:r>
          </a:p>
          <a:p>
            <a:pPr marL="385763" indent="-385763" algn="just">
              <a:lnSpc>
                <a:spcPct val="100000"/>
              </a:lnSpc>
              <a:spcBef>
                <a:spcPts val="450"/>
              </a:spcBef>
              <a:buFont typeface="+mj-lt"/>
              <a:buAutoNum type="arabicPeriod"/>
            </a:pPr>
            <a:endParaRPr lang="en-US" sz="1500" dirty="0"/>
          </a:p>
        </p:txBody>
      </p:sp>
      <p:sp>
        <p:nvSpPr>
          <p:cNvPr id="4" name="Title 1"/>
          <p:cNvSpPr txBox="1">
            <a:spLocks/>
          </p:cNvSpPr>
          <p:nvPr/>
        </p:nvSpPr>
        <p:spPr bwMode="auto">
          <a:xfrm>
            <a:off x="251520" y="51470"/>
            <a:ext cx="748883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97500"/>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r>
              <a:rPr lang="en-US" sz="2000" smtClean="0"/>
              <a:t>SASARAN PEMBANGUNAN 2005-2025 </a:t>
            </a:r>
            <a:endParaRPr lang="en-US" sz="2000" dirty="0"/>
          </a:p>
        </p:txBody>
      </p:sp>
    </p:spTree>
    <p:extLst>
      <p:ext uri="{BB962C8B-B14F-4D97-AF65-F5344CB8AC3E}">
        <p14:creationId xmlns:p14="http://schemas.microsoft.com/office/powerpoint/2010/main" val="5709796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1520" y="483518"/>
            <a:ext cx="8496944" cy="4011613"/>
          </a:xfrm>
        </p:spPr>
        <p:txBody>
          <a:bodyPr>
            <a:noAutofit/>
          </a:bodyPr>
          <a:lstStyle/>
          <a:p>
            <a:pPr marL="385763" indent="-385763" algn="just">
              <a:lnSpc>
                <a:spcPct val="100000"/>
              </a:lnSpc>
              <a:spcBef>
                <a:spcPts val="0"/>
              </a:spcBef>
              <a:buFont typeface="+mj-lt"/>
              <a:buAutoNum type="arabicPeriod"/>
            </a:pPr>
            <a:endParaRPr lang="en-US" sz="1800" b="1" dirty="0"/>
          </a:p>
          <a:p>
            <a:pPr marL="0" indent="0" algn="just">
              <a:lnSpc>
                <a:spcPct val="100000"/>
              </a:lnSpc>
              <a:spcBef>
                <a:spcPts val="0"/>
              </a:spcBef>
              <a:buNone/>
            </a:pPr>
            <a:r>
              <a:rPr lang="en-US" sz="1800" b="1" dirty="0"/>
              <a:t>E. </a:t>
            </a:r>
            <a:r>
              <a:rPr lang="en-US" sz="1800" b="1" dirty="0" err="1"/>
              <a:t>Terwujudnya</a:t>
            </a:r>
            <a:r>
              <a:rPr lang="en-US" sz="1800" b="1" dirty="0"/>
              <a:t> Pembangunan Bali yang Lestari, </a:t>
            </a:r>
            <a:r>
              <a:rPr lang="en-US" sz="1800" b="1" dirty="0" err="1"/>
              <a:t>Handal</a:t>
            </a:r>
            <a:r>
              <a:rPr lang="en-US" sz="1800" b="1" dirty="0"/>
              <a:t> </a:t>
            </a:r>
            <a:r>
              <a:rPr lang="en-US" sz="1800" b="1" dirty="0" err="1"/>
              <a:t>dan</a:t>
            </a:r>
            <a:r>
              <a:rPr lang="en-US" sz="1800" b="1" dirty="0"/>
              <a:t> </a:t>
            </a:r>
            <a:r>
              <a:rPr lang="en-US" sz="1800" b="1" dirty="0" err="1"/>
              <a:t>Merata</a:t>
            </a:r>
            <a:r>
              <a:rPr lang="en-US" sz="1800" b="1" dirty="0"/>
              <a:t> </a:t>
            </a:r>
          </a:p>
          <a:p>
            <a:pPr marL="0" indent="0" algn="just">
              <a:lnSpc>
                <a:spcPct val="100000"/>
              </a:lnSpc>
              <a:spcBef>
                <a:spcPts val="0"/>
              </a:spcBef>
              <a:buNone/>
            </a:pPr>
            <a:endParaRPr lang="en-US" sz="1800" b="1" dirty="0"/>
          </a:p>
          <a:p>
            <a:pPr marL="385763" indent="-385763" algn="just">
              <a:lnSpc>
                <a:spcPct val="100000"/>
              </a:lnSpc>
              <a:spcBef>
                <a:spcPts val="0"/>
              </a:spcBef>
              <a:buFont typeface="+mj-lt"/>
              <a:buAutoNum type="arabicPeriod"/>
            </a:pPr>
            <a:r>
              <a:rPr lang="en-US" sz="1500" dirty="0" err="1"/>
              <a:t>Lestarinya</a:t>
            </a:r>
            <a:r>
              <a:rPr lang="en-US" sz="1500" dirty="0"/>
              <a:t> </a:t>
            </a:r>
            <a:r>
              <a:rPr lang="en-US" sz="1500" dirty="0" err="1"/>
              <a:t>ekosistem</a:t>
            </a:r>
            <a:r>
              <a:rPr lang="en-US" sz="1500" dirty="0"/>
              <a:t> </a:t>
            </a:r>
            <a:r>
              <a:rPr lang="en-US" sz="1500" dirty="0" err="1"/>
              <a:t>perairan</a:t>
            </a:r>
            <a:r>
              <a:rPr lang="en-US" sz="1500" dirty="0"/>
              <a:t> </a:t>
            </a:r>
            <a:r>
              <a:rPr lang="en-US" sz="1500" dirty="0" err="1"/>
              <a:t>laut</a:t>
            </a:r>
            <a:r>
              <a:rPr lang="en-US" sz="1500" dirty="0"/>
              <a:t> </a:t>
            </a:r>
            <a:r>
              <a:rPr lang="en-US" sz="1500" dirty="0" err="1"/>
              <a:t>serta</a:t>
            </a:r>
            <a:r>
              <a:rPr lang="en-US" sz="1500" dirty="0"/>
              <a:t> </a:t>
            </a:r>
            <a:r>
              <a:rPr lang="en-US" sz="1500" dirty="0" err="1"/>
              <a:t>berkurangnya</a:t>
            </a:r>
            <a:r>
              <a:rPr lang="en-US" sz="1500" dirty="0"/>
              <a:t> </a:t>
            </a:r>
            <a:r>
              <a:rPr lang="en-US" sz="1500" dirty="0" err="1"/>
              <a:t>lahan</a:t>
            </a:r>
            <a:r>
              <a:rPr lang="en-US" sz="1500" dirty="0"/>
              <a:t> </a:t>
            </a:r>
            <a:r>
              <a:rPr lang="en-US" sz="1500" dirty="0" err="1"/>
              <a:t>kritis</a:t>
            </a:r>
            <a:r>
              <a:rPr lang="en-US" sz="1500" dirty="0"/>
              <a:t>, </a:t>
            </a:r>
            <a:r>
              <a:rPr lang="en-US" sz="1500" dirty="0" err="1"/>
              <a:t>abrasi</a:t>
            </a:r>
            <a:r>
              <a:rPr lang="en-US" sz="1500" dirty="0"/>
              <a:t> </a:t>
            </a:r>
            <a:r>
              <a:rPr lang="en-US" sz="1500" dirty="0" err="1"/>
              <a:t>pantai</a:t>
            </a:r>
            <a:r>
              <a:rPr lang="en-US" sz="1500" dirty="0"/>
              <a:t>, </a:t>
            </a:r>
            <a:r>
              <a:rPr lang="en-US" sz="1500" dirty="0" err="1"/>
              <a:t>dan</a:t>
            </a:r>
            <a:r>
              <a:rPr lang="en-US" sz="1500" dirty="0"/>
              <a:t> </a:t>
            </a:r>
            <a:r>
              <a:rPr lang="en-US" sz="1500" dirty="0" err="1"/>
              <a:t>pencemaran</a:t>
            </a:r>
            <a:r>
              <a:rPr lang="en-US" sz="1500" dirty="0"/>
              <a:t> </a:t>
            </a:r>
            <a:r>
              <a:rPr lang="en-US" sz="1500" dirty="0" err="1"/>
              <a:t>lingkungan</a:t>
            </a:r>
            <a:r>
              <a:rPr lang="en-US" sz="1500" dirty="0"/>
              <a:t>. </a:t>
            </a:r>
          </a:p>
          <a:p>
            <a:pPr marL="385763" indent="-385763" algn="just">
              <a:lnSpc>
                <a:spcPct val="100000"/>
              </a:lnSpc>
              <a:spcBef>
                <a:spcPts val="0"/>
              </a:spcBef>
              <a:buFont typeface="+mj-lt"/>
              <a:buAutoNum type="arabicPeriod"/>
            </a:pPr>
            <a:r>
              <a:rPr lang="en-US" sz="1500" dirty="0" err="1"/>
              <a:t>Meningkatnya</a:t>
            </a:r>
            <a:r>
              <a:rPr lang="en-US" sz="1500" dirty="0"/>
              <a:t> </a:t>
            </a:r>
            <a:r>
              <a:rPr lang="en-US" sz="1500" dirty="0" err="1"/>
              <a:t>kualitas</a:t>
            </a:r>
            <a:r>
              <a:rPr lang="en-US" sz="1500" dirty="0"/>
              <a:t> </a:t>
            </a:r>
            <a:r>
              <a:rPr lang="en-US" sz="1500" dirty="0" err="1"/>
              <a:t>hutan</a:t>
            </a:r>
            <a:r>
              <a:rPr lang="en-US" sz="1500" dirty="0"/>
              <a:t> </a:t>
            </a:r>
            <a:r>
              <a:rPr lang="en-US" sz="1500" dirty="0" err="1"/>
              <a:t>dan</a:t>
            </a:r>
            <a:r>
              <a:rPr lang="en-US" sz="1500" dirty="0"/>
              <a:t> </a:t>
            </a:r>
            <a:r>
              <a:rPr lang="en-US" sz="1500" dirty="0" err="1"/>
              <a:t>vegetasi</a:t>
            </a:r>
            <a:r>
              <a:rPr lang="en-US" sz="1500" dirty="0"/>
              <a:t> </a:t>
            </a:r>
            <a:r>
              <a:rPr lang="en-US" sz="1500" dirty="0" err="1"/>
              <a:t>penutupan</a:t>
            </a:r>
            <a:r>
              <a:rPr lang="en-US" sz="1500" dirty="0"/>
              <a:t> DAS </a:t>
            </a:r>
            <a:r>
              <a:rPr lang="en-US" sz="1500" dirty="0" err="1"/>
              <a:t>dari</a:t>
            </a:r>
            <a:r>
              <a:rPr lang="en-US" sz="1500" dirty="0"/>
              <a:t> 23% </a:t>
            </a:r>
            <a:r>
              <a:rPr lang="en-US" sz="1500" dirty="0" err="1"/>
              <a:t>menjadi</a:t>
            </a:r>
            <a:r>
              <a:rPr lang="en-US" sz="1500" dirty="0"/>
              <a:t> </a:t>
            </a:r>
            <a:r>
              <a:rPr lang="en-US" sz="1500" dirty="0" err="1"/>
              <a:t>sekurang-kurangnya</a:t>
            </a:r>
            <a:r>
              <a:rPr lang="en-US" sz="1500" dirty="0"/>
              <a:t> 30%. </a:t>
            </a:r>
          </a:p>
          <a:p>
            <a:pPr marL="385763" indent="-385763" algn="just">
              <a:lnSpc>
                <a:spcPct val="100000"/>
              </a:lnSpc>
              <a:spcBef>
                <a:spcPts val="0"/>
              </a:spcBef>
              <a:buFont typeface="+mj-lt"/>
              <a:buAutoNum type="arabicPeriod"/>
            </a:pPr>
            <a:r>
              <a:rPr lang="en-US" sz="1500" dirty="0" err="1"/>
              <a:t>Lestarinya</a:t>
            </a:r>
            <a:r>
              <a:rPr lang="en-US" sz="1500" dirty="0"/>
              <a:t> </a:t>
            </a:r>
            <a:r>
              <a:rPr lang="en-US" sz="1500" dirty="0" err="1"/>
              <a:t>ruang</a:t>
            </a:r>
            <a:r>
              <a:rPr lang="en-US" sz="1500" dirty="0"/>
              <a:t> </a:t>
            </a:r>
            <a:r>
              <a:rPr lang="en-US" sz="1500" dirty="0" err="1"/>
              <a:t>terbuka</a:t>
            </a:r>
            <a:r>
              <a:rPr lang="en-US" sz="1500" dirty="0"/>
              <a:t> </a:t>
            </a:r>
            <a:r>
              <a:rPr lang="en-US" sz="1500" dirty="0" err="1"/>
              <a:t>hijau</a:t>
            </a:r>
            <a:r>
              <a:rPr lang="en-US" sz="1500" dirty="0"/>
              <a:t> </a:t>
            </a:r>
            <a:r>
              <a:rPr lang="en-US" sz="1500" dirty="0" err="1"/>
              <a:t>perkotaan</a:t>
            </a:r>
            <a:r>
              <a:rPr lang="en-US" sz="1500" dirty="0"/>
              <a:t> </a:t>
            </a:r>
            <a:r>
              <a:rPr lang="en-US" sz="1500" dirty="0" err="1"/>
              <a:t>sekurang-kurangnya</a:t>
            </a:r>
            <a:r>
              <a:rPr lang="en-US" sz="1500" dirty="0"/>
              <a:t> 30%. </a:t>
            </a:r>
          </a:p>
          <a:p>
            <a:pPr marL="385763" indent="-385763" algn="just">
              <a:lnSpc>
                <a:spcPct val="100000"/>
              </a:lnSpc>
              <a:spcBef>
                <a:spcPts val="0"/>
              </a:spcBef>
              <a:buFont typeface="+mj-lt"/>
              <a:buAutoNum type="arabicPeriod"/>
            </a:pPr>
            <a:r>
              <a:rPr lang="en-US" sz="1500" dirty="0" err="1"/>
              <a:t>Terwujudnya</a:t>
            </a:r>
            <a:r>
              <a:rPr lang="en-US" sz="1500" dirty="0"/>
              <a:t> </a:t>
            </a:r>
            <a:r>
              <a:rPr lang="en-US" sz="1500" dirty="0" err="1"/>
              <a:t>pembangunan</a:t>
            </a:r>
            <a:r>
              <a:rPr lang="en-US" sz="1500" dirty="0"/>
              <a:t> </a:t>
            </a:r>
            <a:r>
              <a:rPr lang="en-US" sz="1500" dirty="0" err="1"/>
              <a:t>konservasi</a:t>
            </a:r>
            <a:r>
              <a:rPr lang="en-US" sz="1500" dirty="0"/>
              <a:t> DAS </a:t>
            </a:r>
            <a:r>
              <a:rPr lang="en-US" sz="1500" dirty="0" err="1"/>
              <a:t>dan</a:t>
            </a:r>
            <a:r>
              <a:rPr lang="en-US" sz="1500" dirty="0"/>
              <a:t> </a:t>
            </a:r>
            <a:r>
              <a:rPr lang="en-US" sz="1500" dirty="0" err="1"/>
              <a:t>prasarana</a:t>
            </a:r>
            <a:r>
              <a:rPr lang="en-US" sz="1500" dirty="0"/>
              <a:t> </a:t>
            </a:r>
            <a:r>
              <a:rPr lang="en-US" sz="1500" dirty="0" err="1"/>
              <a:t>Sumber</a:t>
            </a:r>
            <a:r>
              <a:rPr lang="en-US" sz="1500" dirty="0"/>
              <a:t> </a:t>
            </a:r>
            <a:r>
              <a:rPr lang="en-US" sz="1500" dirty="0" err="1"/>
              <a:t>Daya</a:t>
            </a:r>
            <a:r>
              <a:rPr lang="en-US" sz="1500" dirty="0"/>
              <a:t> </a:t>
            </a:r>
            <a:r>
              <a:rPr lang="en-US" sz="1500" dirty="0" err="1"/>
              <a:t>Alam</a:t>
            </a:r>
            <a:r>
              <a:rPr lang="en-US" sz="1500" dirty="0"/>
              <a:t> (SDA), </a:t>
            </a:r>
            <a:r>
              <a:rPr lang="en-US" sz="1500" dirty="0" err="1"/>
              <a:t>prasarana</a:t>
            </a:r>
            <a:r>
              <a:rPr lang="en-US" sz="1500" dirty="0"/>
              <a:t> </a:t>
            </a:r>
            <a:r>
              <a:rPr lang="en-US" sz="1500" dirty="0" err="1"/>
              <a:t>sumber</a:t>
            </a:r>
            <a:r>
              <a:rPr lang="en-US" sz="1500" dirty="0"/>
              <a:t> </a:t>
            </a:r>
            <a:r>
              <a:rPr lang="en-US" sz="1500" dirty="0" err="1"/>
              <a:t>daya</a:t>
            </a:r>
            <a:r>
              <a:rPr lang="en-US" sz="1500" dirty="0"/>
              <a:t> air </a:t>
            </a:r>
            <a:r>
              <a:rPr lang="en-US" sz="1500" dirty="0" err="1"/>
              <a:t>untuk</a:t>
            </a:r>
            <a:r>
              <a:rPr lang="en-US" sz="1500" dirty="0"/>
              <a:t> </a:t>
            </a:r>
            <a:r>
              <a:rPr lang="en-US" sz="1500" dirty="0" err="1"/>
              <a:t>menunjang</a:t>
            </a:r>
            <a:r>
              <a:rPr lang="en-US" sz="1500" dirty="0"/>
              <a:t> </a:t>
            </a:r>
            <a:r>
              <a:rPr lang="en-US" sz="1500" dirty="0" err="1"/>
              <a:t>kebutuhan</a:t>
            </a:r>
            <a:r>
              <a:rPr lang="en-US" sz="1500" dirty="0"/>
              <a:t> air </a:t>
            </a:r>
            <a:r>
              <a:rPr lang="en-US" sz="1500" dirty="0" err="1"/>
              <a:t>baku</a:t>
            </a:r>
            <a:r>
              <a:rPr lang="en-US" sz="1500" dirty="0"/>
              <a:t> </a:t>
            </a:r>
            <a:r>
              <a:rPr lang="en-US" sz="1500" dirty="0" err="1"/>
              <a:t>pada</a:t>
            </a:r>
            <a:r>
              <a:rPr lang="en-US" sz="1500" dirty="0"/>
              <a:t> </a:t>
            </a:r>
            <a:r>
              <a:rPr lang="en-US" sz="1500" dirty="0" err="1"/>
              <a:t>tahun</a:t>
            </a:r>
            <a:r>
              <a:rPr lang="en-US" sz="1500" dirty="0"/>
              <a:t> 2025 </a:t>
            </a:r>
            <a:r>
              <a:rPr lang="en-US" sz="1500" dirty="0" err="1"/>
              <a:t>sebesar</a:t>
            </a:r>
            <a:r>
              <a:rPr lang="en-US" sz="1500" dirty="0"/>
              <a:t> 9.258 liter/</a:t>
            </a:r>
            <a:r>
              <a:rPr lang="en-US" sz="1500" dirty="0" err="1"/>
              <a:t>detik</a:t>
            </a:r>
            <a:r>
              <a:rPr lang="en-US" sz="1500" dirty="0"/>
              <a:t>, </a:t>
            </a:r>
            <a:r>
              <a:rPr lang="en-US" sz="1500" dirty="0" err="1"/>
              <a:t>transportasi</a:t>
            </a:r>
            <a:r>
              <a:rPr lang="en-US" sz="1500" dirty="0"/>
              <a:t>, </a:t>
            </a:r>
            <a:r>
              <a:rPr lang="en-US" sz="1500" dirty="0" err="1"/>
              <a:t>sarana</a:t>
            </a:r>
            <a:r>
              <a:rPr lang="en-US" sz="1500" dirty="0"/>
              <a:t> </a:t>
            </a:r>
            <a:r>
              <a:rPr lang="en-US" sz="1500" dirty="0" err="1"/>
              <a:t>prasarana</a:t>
            </a:r>
            <a:r>
              <a:rPr lang="en-US" sz="1500" dirty="0"/>
              <a:t> air </a:t>
            </a:r>
            <a:r>
              <a:rPr lang="en-US" sz="1500" dirty="0" err="1"/>
              <a:t>minum</a:t>
            </a:r>
            <a:r>
              <a:rPr lang="en-US" sz="1500" dirty="0"/>
              <a:t>, air </a:t>
            </a:r>
            <a:r>
              <a:rPr lang="en-US" sz="1500" dirty="0" err="1"/>
              <a:t>limbah</a:t>
            </a:r>
            <a:r>
              <a:rPr lang="en-US" sz="1500" dirty="0"/>
              <a:t>, </a:t>
            </a:r>
            <a:r>
              <a:rPr lang="en-US" sz="1500" dirty="0" err="1"/>
              <a:t>persampahan</a:t>
            </a:r>
            <a:r>
              <a:rPr lang="en-US" sz="1500" dirty="0"/>
              <a:t>, </a:t>
            </a:r>
            <a:r>
              <a:rPr lang="en-US" sz="1500" dirty="0" err="1"/>
              <a:t>energi</a:t>
            </a:r>
            <a:r>
              <a:rPr lang="en-US" sz="1500" dirty="0"/>
              <a:t>, </a:t>
            </a:r>
            <a:r>
              <a:rPr lang="en-US" sz="1500" dirty="0" err="1"/>
              <a:t>dan</a:t>
            </a:r>
            <a:r>
              <a:rPr lang="en-US" sz="1500" dirty="0"/>
              <a:t> </a:t>
            </a:r>
            <a:r>
              <a:rPr lang="en-US" sz="1500" dirty="0" err="1"/>
              <a:t>telematika</a:t>
            </a:r>
            <a:r>
              <a:rPr lang="en-US" sz="1500" dirty="0"/>
              <a:t> yang </a:t>
            </a:r>
            <a:r>
              <a:rPr lang="en-US" sz="1500" dirty="0" err="1"/>
              <a:t>handal</a:t>
            </a:r>
            <a:r>
              <a:rPr lang="en-US" sz="1500" dirty="0"/>
              <a:t>. </a:t>
            </a:r>
          </a:p>
          <a:p>
            <a:pPr marL="385763" indent="-385763" algn="just">
              <a:lnSpc>
                <a:spcPct val="100000"/>
              </a:lnSpc>
              <a:spcBef>
                <a:spcPts val="0"/>
              </a:spcBef>
              <a:buFont typeface="+mj-lt"/>
              <a:buAutoNum type="arabicPeriod"/>
            </a:pPr>
            <a:r>
              <a:rPr lang="en-US" sz="1500" dirty="0" err="1"/>
              <a:t>Terwujudnya</a:t>
            </a:r>
            <a:r>
              <a:rPr lang="en-US" sz="1500" dirty="0"/>
              <a:t> </a:t>
            </a:r>
            <a:r>
              <a:rPr lang="en-US" sz="1500" dirty="0" err="1"/>
              <a:t>infrastruktur</a:t>
            </a:r>
            <a:r>
              <a:rPr lang="en-US" sz="1500" dirty="0"/>
              <a:t> </a:t>
            </a:r>
            <a:r>
              <a:rPr lang="en-US" sz="1500" dirty="0" err="1"/>
              <a:t>untuk</a:t>
            </a:r>
            <a:r>
              <a:rPr lang="en-US" sz="1500" dirty="0"/>
              <a:t> </a:t>
            </a:r>
            <a:r>
              <a:rPr lang="en-US" sz="1500" dirty="0" err="1"/>
              <a:t>deteksi</a:t>
            </a:r>
            <a:r>
              <a:rPr lang="en-US" sz="1500" dirty="0"/>
              <a:t> </a:t>
            </a:r>
            <a:r>
              <a:rPr lang="en-US" sz="1500" dirty="0" err="1"/>
              <a:t>dini</a:t>
            </a:r>
            <a:r>
              <a:rPr lang="en-US" sz="1500" dirty="0"/>
              <a:t> </a:t>
            </a:r>
            <a:r>
              <a:rPr lang="en-US" sz="1500" dirty="0" err="1"/>
              <a:t>bencana</a:t>
            </a:r>
            <a:r>
              <a:rPr lang="en-US" sz="1500" dirty="0"/>
              <a:t> (tsunami, </a:t>
            </a:r>
            <a:r>
              <a:rPr lang="en-US" sz="1500" dirty="0" err="1"/>
              <a:t>serta</a:t>
            </a:r>
            <a:r>
              <a:rPr lang="en-US" sz="1500" dirty="0"/>
              <a:t> </a:t>
            </a:r>
            <a:r>
              <a:rPr lang="en-US" sz="1500" dirty="0" err="1"/>
              <a:t>bencana</a:t>
            </a:r>
            <a:r>
              <a:rPr lang="en-US" sz="1500" dirty="0"/>
              <a:t> </a:t>
            </a:r>
            <a:r>
              <a:rPr lang="en-US" sz="1500" dirty="0" err="1"/>
              <a:t>alam</a:t>
            </a:r>
            <a:r>
              <a:rPr lang="en-US" sz="1500" dirty="0"/>
              <a:t> </a:t>
            </a:r>
            <a:r>
              <a:rPr lang="en-US" sz="1500" dirty="0" err="1"/>
              <a:t>lainnya</a:t>
            </a:r>
            <a:r>
              <a:rPr lang="en-US" sz="1500" dirty="0"/>
              <a:t>), </a:t>
            </a:r>
            <a:r>
              <a:rPr lang="en-US" sz="1500" dirty="0" err="1"/>
              <a:t>dan</a:t>
            </a:r>
            <a:r>
              <a:rPr lang="en-US" sz="1500" dirty="0"/>
              <a:t> </a:t>
            </a:r>
            <a:r>
              <a:rPr lang="en-US" sz="1500" dirty="0" err="1"/>
              <a:t>infrastruktur</a:t>
            </a:r>
            <a:r>
              <a:rPr lang="en-US" sz="1500" dirty="0"/>
              <a:t> </a:t>
            </a:r>
            <a:r>
              <a:rPr lang="en-US" sz="1500" dirty="0" err="1"/>
              <a:t>tanggap</a:t>
            </a:r>
            <a:r>
              <a:rPr lang="en-US" sz="1500" dirty="0"/>
              <a:t> </a:t>
            </a:r>
            <a:r>
              <a:rPr lang="en-US" sz="1500" dirty="0" err="1"/>
              <a:t>darurat</a:t>
            </a:r>
            <a:r>
              <a:rPr lang="en-US" sz="1500" dirty="0"/>
              <a:t> </a:t>
            </a:r>
            <a:r>
              <a:rPr lang="en-US" sz="1500" dirty="0" err="1"/>
              <a:t>terhadap</a:t>
            </a:r>
            <a:r>
              <a:rPr lang="en-US" sz="1500" dirty="0"/>
              <a:t> </a:t>
            </a:r>
            <a:r>
              <a:rPr lang="en-US" sz="1500" dirty="0" err="1"/>
              <a:t>bencana</a:t>
            </a:r>
            <a:r>
              <a:rPr lang="en-US" sz="1500" dirty="0"/>
              <a:t>. </a:t>
            </a:r>
          </a:p>
          <a:p>
            <a:pPr marL="385763" indent="-385763" algn="just">
              <a:lnSpc>
                <a:spcPct val="100000"/>
              </a:lnSpc>
              <a:spcBef>
                <a:spcPts val="0"/>
              </a:spcBef>
              <a:buFont typeface="+mj-lt"/>
              <a:buAutoNum type="arabicPeriod"/>
            </a:pPr>
            <a:r>
              <a:rPr lang="en-US" sz="1500" dirty="0" err="1"/>
              <a:t>Terwujudnya</a:t>
            </a:r>
            <a:r>
              <a:rPr lang="en-US" sz="1500" dirty="0"/>
              <a:t> </a:t>
            </a:r>
            <a:r>
              <a:rPr lang="en-US" sz="1500" dirty="0" err="1"/>
              <a:t>pembangunan</a:t>
            </a:r>
            <a:r>
              <a:rPr lang="en-US" sz="1500" dirty="0"/>
              <a:t> yang </a:t>
            </a:r>
            <a:r>
              <a:rPr lang="en-US" sz="1500" dirty="0" err="1"/>
              <a:t>merata</a:t>
            </a:r>
            <a:r>
              <a:rPr lang="en-US" sz="1500" dirty="0"/>
              <a:t> </a:t>
            </a:r>
            <a:r>
              <a:rPr lang="en-US" sz="1500" dirty="0" err="1"/>
              <a:t>antar</a:t>
            </a:r>
            <a:r>
              <a:rPr lang="en-US" sz="1500" dirty="0"/>
              <a:t> </a:t>
            </a:r>
            <a:r>
              <a:rPr lang="en-US" sz="1500" dirty="0" err="1"/>
              <a:t>wilayah</a:t>
            </a:r>
            <a:r>
              <a:rPr lang="en-US" sz="1500" dirty="0"/>
              <a:t>, </a:t>
            </a:r>
            <a:r>
              <a:rPr lang="en-US" sz="1500" dirty="0" err="1"/>
              <a:t>antarsektor</a:t>
            </a:r>
            <a:r>
              <a:rPr lang="en-US" sz="1500" dirty="0"/>
              <a:t>, </a:t>
            </a:r>
            <a:r>
              <a:rPr lang="en-US" sz="1500" dirty="0" err="1"/>
              <a:t>dan</a:t>
            </a:r>
            <a:r>
              <a:rPr lang="en-US" sz="1500" dirty="0"/>
              <a:t> </a:t>
            </a:r>
            <a:r>
              <a:rPr lang="en-US" sz="1500" dirty="0" err="1"/>
              <a:t>antar</a:t>
            </a:r>
            <a:r>
              <a:rPr lang="en-US" sz="1500" dirty="0"/>
              <a:t> </a:t>
            </a:r>
            <a:r>
              <a:rPr lang="en-US" sz="1500" dirty="0" err="1"/>
              <a:t>berbagai</a:t>
            </a:r>
            <a:r>
              <a:rPr lang="en-US" sz="1500" dirty="0"/>
              <a:t> </a:t>
            </a:r>
            <a:r>
              <a:rPr lang="en-US" sz="1500" dirty="0" err="1"/>
              <a:t>lapisan</a:t>
            </a:r>
            <a:r>
              <a:rPr lang="en-US" sz="1500" dirty="0"/>
              <a:t> </a:t>
            </a:r>
            <a:r>
              <a:rPr lang="en-US" sz="1500" dirty="0" err="1"/>
              <a:t>masyarakat</a:t>
            </a:r>
            <a:r>
              <a:rPr lang="en-US" sz="1500" dirty="0"/>
              <a:t>. </a:t>
            </a:r>
          </a:p>
          <a:p>
            <a:pPr marL="385763" indent="-385763" algn="just">
              <a:lnSpc>
                <a:spcPct val="100000"/>
              </a:lnSpc>
              <a:spcBef>
                <a:spcPts val="0"/>
              </a:spcBef>
              <a:buFont typeface="+mj-lt"/>
              <a:buAutoNum type="arabicPeriod"/>
            </a:pPr>
            <a:r>
              <a:rPr lang="en-US" sz="1500" dirty="0" err="1"/>
              <a:t>Terwujudnya</a:t>
            </a:r>
            <a:r>
              <a:rPr lang="en-US" sz="1500" dirty="0"/>
              <a:t> </a:t>
            </a:r>
            <a:r>
              <a:rPr lang="en-US" sz="1500" dirty="0" err="1"/>
              <a:t>tata</a:t>
            </a:r>
            <a:r>
              <a:rPr lang="en-US" sz="1500" dirty="0"/>
              <a:t> </a:t>
            </a:r>
            <a:r>
              <a:rPr lang="en-US" sz="1500" dirty="0" err="1"/>
              <a:t>guna</a:t>
            </a:r>
            <a:r>
              <a:rPr lang="en-US" sz="1500" dirty="0"/>
              <a:t> </a:t>
            </a:r>
            <a:r>
              <a:rPr lang="en-US" sz="1500" dirty="0" err="1"/>
              <a:t>lahan</a:t>
            </a:r>
            <a:r>
              <a:rPr lang="en-US" sz="1500" dirty="0"/>
              <a:t> </a:t>
            </a:r>
            <a:r>
              <a:rPr lang="en-US" sz="1500" dirty="0" err="1"/>
              <a:t>sesuai</a:t>
            </a:r>
            <a:r>
              <a:rPr lang="en-US" sz="1500" dirty="0"/>
              <a:t> </a:t>
            </a:r>
            <a:r>
              <a:rPr lang="en-US" sz="1500" dirty="0" err="1"/>
              <a:t>rencana</a:t>
            </a:r>
            <a:r>
              <a:rPr lang="en-US" sz="1500" dirty="0"/>
              <a:t> </a:t>
            </a:r>
            <a:r>
              <a:rPr lang="en-US" sz="1500" dirty="0" err="1"/>
              <a:t>tata</a:t>
            </a:r>
            <a:r>
              <a:rPr lang="en-US" sz="1500" dirty="0"/>
              <a:t> </a:t>
            </a:r>
            <a:r>
              <a:rPr lang="en-US" sz="1500" dirty="0" err="1"/>
              <a:t>ruang</a:t>
            </a:r>
            <a:r>
              <a:rPr lang="en-US" sz="1500" dirty="0"/>
              <a:t>. </a:t>
            </a:r>
          </a:p>
          <a:p>
            <a:pPr marL="385763" indent="-385763" algn="just">
              <a:lnSpc>
                <a:spcPct val="100000"/>
              </a:lnSpc>
              <a:spcBef>
                <a:spcPts val="0"/>
              </a:spcBef>
              <a:buFont typeface="+mj-lt"/>
              <a:buAutoNum type="arabicPeriod"/>
            </a:pPr>
            <a:r>
              <a:rPr lang="en-US" sz="1500" dirty="0" err="1"/>
              <a:t>Membaiknya</a:t>
            </a:r>
            <a:r>
              <a:rPr lang="en-US" sz="1500" dirty="0"/>
              <a:t> </a:t>
            </a:r>
            <a:r>
              <a:rPr lang="en-US" sz="1500" dirty="0" err="1"/>
              <a:t>pengelolaan</a:t>
            </a:r>
            <a:r>
              <a:rPr lang="en-US" sz="1500" dirty="0"/>
              <a:t> </a:t>
            </a:r>
            <a:r>
              <a:rPr lang="en-US" sz="1500" dirty="0" err="1"/>
              <a:t>konservasi</a:t>
            </a:r>
            <a:r>
              <a:rPr lang="en-US" sz="1500" dirty="0"/>
              <a:t> </a:t>
            </a:r>
            <a:r>
              <a:rPr lang="en-US" sz="1500" dirty="0" err="1"/>
              <a:t>dan</a:t>
            </a:r>
            <a:r>
              <a:rPr lang="en-US" sz="1500" dirty="0"/>
              <a:t> </a:t>
            </a:r>
            <a:r>
              <a:rPr lang="en-US" sz="1500" dirty="0" err="1"/>
              <a:t>pendayagunaan</a:t>
            </a:r>
            <a:r>
              <a:rPr lang="en-US" sz="1500" dirty="0"/>
              <a:t> </a:t>
            </a:r>
            <a:r>
              <a:rPr lang="en-US" sz="1500" dirty="0" err="1"/>
              <a:t>sumberdaya</a:t>
            </a:r>
            <a:r>
              <a:rPr lang="en-US" sz="1500" dirty="0"/>
              <a:t> </a:t>
            </a:r>
            <a:r>
              <a:rPr lang="en-US" sz="1500" dirty="0" err="1"/>
              <a:t>alam</a:t>
            </a:r>
            <a:r>
              <a:rPr lang="en-US" sz="1500" dirty="0"/>
              <a:t>, </a:t>
            </a:r>
            <a:r>
              <a:rPr lang="en-US" sz="1500" dirty="0" err="1"/>
              <a:t>dan</a:t>
            </a:r>
            <a:r>
              <a:rPr lang="en-US" sz="1500" dirty="0"/>
              <a:t> </a:t>
            </a:r>
            <a:r>
              <a:rPr lang="en-US" sz="1500" dirty="0" err="1"/>
              <a:t>pelestarian</a:t>
            </a:r>
            <a:r>
              <a:rPr lang="en-US" sz="1500" dirty="0"/>
              <a:t> </a:t>
            </a:r>
            <a:r>
              <a:rPr lang="en-US" sz="1500" dirty="0" err="1"/>
              <a:t>keanekaragaman</a:t>
            </a:r>
            <a:r>
              <a:rPr lang="en-US" sz="1500" dirty="0"/>
              <a:t> </a:t>
            </a:r>
            <a:r>
              <a:rPr lang="en-US" sz="1500" dirty="0" err="1"/>
              <a:t>hayati</a:t>
            </a:r>
            <a:r>
              <a:rPr lang="en-US" sz="1500" dirty="0"/>
              <a:t> (</a:t>
            </a:r>
            <a:r>
              <a:rPr lang="en-US" sz="1500" dirty="0" err="1"/>
              <a:t>biodiversitas</a:t>
            </a:r>
            <a:r>
              <a:rPr lang="en-US" sz="1500" dirty="0"/>
              <a:t>), </a:t>
            </a:r>
            <a:r>
              <a:rPr lang="en-US" sz="1500" dirty="0" err="1"/>
              <a:t>serta</a:t>
            </a:r>
            <a:r>
              <a:rPr lang="en-US" sz="1500" dirty="0"/>
              <a:t> </a:t>
            </a:r>
            <a:r>
              <a:rPr lang="en-US" sz="1500" dirty="0" err="1"/>
              <a:t>pelestarian</a:t>
            </a:r>
            <a:r>
              <a:rPr lang="en-US" sz="1500" dirty="0"/>
              <a:t> </a:t>
            </a:r>
            <a:r>
              <a:rPr lang="en-US" sz="1500" dirty="0" err="1"/>
              <a:t>fungsi</a:t>
            </a:r>
            <a:r>
              <a:rPr lang="en-US" sz="1500" dirty="0"/>
              <a:t> </a:t>
            </a:r>
            <a:r>
              <a:rPr lang="en-US" sz="1500" dirty="0" err="1"/>
              <a:t>lingkungan</a:t>
            </a:r>
            <a:r>
              <a:rPr lang="en-US" sz="1500" dirty="0"/>
              <a:t> </a:t>
            </a:r>
            <a:r>
              <a:rPr lang="en-US" sz="1500" dirty="0" err="1"/>
              <a:t>hidup</a:t>
            </a:r>
            <a:r>
              <a:rPr lang="en-US" sz="1500" dirty="0"/>
              <a:t>. </a:t>
            </a:r>
          </a:p>
        </p:txBody>
      </p:sp>
      <p:sp>
        <p:nvSpPr>
          <p:cNvPr id="4" name="Title 1"/>
          <p:cNvSpPr txBox="1">
            <a:spLocks/>
          </p:cNvSpPr>
          <p:nvPr/>
        </p:nvSpPr>
        <p:spPr bwMode="auto">
          <a:xfrm>
            <a:off x="251520" y="51470"/>
            <a:ext cx="748883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fontScale="97500"/>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r>
              <a:rPr lang="en-US" sz="2000" smtClean="0"/>
              <a:t>SASARAN PEMBANGUNAN 2005-2025 </a:t>
            </a:r>
            <a:endParaRPr lang="en-US" sz="2000" dirty="0"/>
          </a:p>
        </p:txBody>
      </p:sp>
    </p:spTree>
    <p:extLst>
      <p:ext uri="{BB962C8B-B14F-4D97-AF65-F5344CB8AC3E}">
        <p14:creationId xmlns:p14="http://schemas.microsoft.com/office/powerpoint/2010/main" val="28563259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FDA8A2F7-3012-4A53-BBC6-7BF10658AFAF}"/>
              </a:ext>
            </a:extLst>
          </p:cNvPr>
          <p:cNvSpPr>
            <a:spLocks noGrp="1"/>
          </p:cNvSpPr>
          <p:nvPr>
            <p:ph type="sldNum" sz="quarter" idx="10"/>
          </p:nvPr>
        </p:nvSpPr>
        <p:spPr/>
        <p:txBody>
          <a:bodyPr/>
          <a:lstStyle/>
          <a:p>
            <a:fld id="{D715F960-F16F-4F5D-BFAF-F7D133A59C76}" type="slidenum">
              <a:rPr lang="en-US" smtClean="0"/>
              <a:pPr/>
              <a:t>71</a:t>
            </a:fld>
            <a:endParaRPr lang="en-US" dirty="0"/>
          </a:p>
        </p:txBody>
      </p:sp>
      <p:sp>
        <p:nvSpPr>
          <p:cNvPr id="2" name="Title 1">
            <a:extLst>
              <a:ext uri="{FF2B5EF4-FFF2-40B4-BE49-F238E27FC236}">
                <a16:creationId xmlns:a16="http://schemas.microsoft.com/office/drawing/2014/main" xmlns="" id="{5B401BA3-1099-4206-B5BE-A8AE791119E7}"/>
              </a:ext>
            </a:extLst>
          </p:cNvPr>
          <p:cNvSpPr>
            <a:spLocks noGrp="1"/>
          </p:cNvSpPr>
          <p:nvPr>
            <p:ph type="title" idx="4294967295"/>
          </p:nvPr>
        </p:nvSpPr>
        <p:spPr>
          <a:xfrm>
            <a:off x="467545" y="139700"/>
            <a:ext cx="8676456" cy="579438"/>
          </a:xfrm>
        </p:spPr>
        <p:txBody>
          <a:bodyPr>
            <a:normAutofit/>
          </a:bodyPr>
          <a:lstStyle/>
          <a:p>
            <a:r>
              <a:rPr lang="en-US" sz="2000" dirty="0"/>
              <a:t>ARAH PEMBANGUNAN JANGKA PANJANG DAERAH</a:t>
            </a:r>
          </a:p>
        </p:txBody>
      </p:sp>
      <p:sp>
        <p:nvSpPr>
          <p:cNvPr id="4" name="Rectangle 3">
            <a:extLst>
              <a:ext uri="{FF2B5EF4-FFF2-40B4-BE49-F238E27FC236}">
                <a16:creationId xmlns:a16="http://schemas.microsoft.com/office/drawing/2014/main" xmlns="" id="{F09E21C2-1BB8-43DE-8B95-737B6B4CA2F8}"/>
              </a:ext>
            </a:extLst>
          </p:cNvPr>
          <p:cNvSpPr/>
          <p:nvPr/>
        </p:nvSpPr>
        <p:spPr>
          <a:xfrm>
            <a:off x="407278" y="699542"/>
            <a:ext cx="8374879" cy="3639458"/>
          </a:xfrm>
          <a:prstGeom prst="rect">
            <a:avLst/>
          </a:prstGeom>
        </p:spPr>
        <p:txBody>
          <a:bodyPr wrap="square" lIns="68580" tIns="34290" rIns="68580" bIns="34290">
            <a:spAutoFit/>
          </a:bodyPr>
          <a:lstStyle/>
          <a:p>
            <a:pPr algn="just"/>
            <a:r>
              <a:rPr lang="fi-FI" b="1" dirty="0"/>
              <a:t>4.2.4 Mewujudkan Masyarakat Bali </a:t>
            </a:r>
            <a:r>
              <a:rPr lang="fi-FI" b="1"/>
              <a:t>yang </a:t>
            </a:r>
            <a:r>
              <a:rPr lang="fi-FI" b="1" smtClean="0"/>
              <a:t>Sejahtera</a:t>
            </a:r>
          </a:p>
          <a:p>
            <a:pPr algn="just"/>
            <a:endParaRPr lang="fi-FI" b="1" dirty="0"/>
          </a:p>
          <a:p>
            <a:pPr marL="257175" indent="-257175" algn="just">
              <a:buAutoNum type="alphaLcPeriod"/>
            </a:pPr>
            <a:r>
              <a:rPr lang="fi-FI" sz="1200" dirty="0"/>
              <a:t>Bali dengan sumberdaya pertanian, </a:t>
            </a:r>
            <a:r>
              <a:rPr lang="fi-FI" sz="1200" b="1" dirty="0"/>
              <a:t>kepariwisataan</a:t>
            </a:r>
            <a:r>
              <a:rPr lang="fi-FI" sz="1200" dirty="0"/>
              <a:t> yang didukung kreativitas masyarakat berbudaya tinggi, dan industri kecil berkeunggulan kompetitif dalam kurun waktu 20 (dua puluh) tahun mendatang, diarahkan melakukan pengembangan berdasarkan pengelolaan secara efisien dan rasional, memperkuat kemampuan jaringan Informatika dan Komunikasi (INFOKOM), serta memperkuat integrasi dan keterkaitan antarindustri. Dalam rangka memperkuat daya saing nasional dan global, kebijakan sektor pertanian dalam arti luas</a:t>
            </a:r>
            <a:r>
              <a:rPr lang="fi-FI" sz="1200" b="1" dirty="0"/>
              <a:t>, pariwisata</a:t>
            </a:r>
            <a:r>
              <a:rPr lang="fi-FI" sz="1200" dirty="0"/>
              <a:t>, dan industri kecil diintegrasikan dengan kebijakan perdagangan dan investasi.</a:t>
            </a:r>
          </a:p>
          <a:p>
            <a:pPr marL="257175" indent="-257175" algn="just">
              <a:buAutoNum type="alphaLcPeriod"/>
            </a:pPr>
            <a:endParaRPr lang="fi-FI" sz="1200" dirty="0"/>
          </a:p>
          <a:p>
            <a:pPr marL="257175" indent="-257175" algn="just">
              <a:buFont typeface="+mj-lt"/>
              <a:buAutoNum type="alphaLcPeriod" startAt="7"/>
            </a:pPr>
            <a:r>
              <a:rPr lang="fi-FI" sz="1200" b="1" dirty="0"/>
              <a:t>Pariwisata</a:t>
            </a:r>
            <a:r>
              <a:rPr lang="fi-FI" sz="1200" dirty="0"/>
              <a:t> budaya dikembangkan secara berkelanjutan dengan meningkatkan keterlibatan masyarakat lokal, baik dalam perencanaan, pelaksanaan, maupun pengawasan dalam rangka meningkatkan kesejahteraan masyarakat agar mampu mendorong peningkatan daya saing dan peningkatan kualitas perekonomian regional</a:t>
            </a:r>
          </a:p>
          <a:p>
            <a:pPr marL="257175" indent="-257175" algn="just">
              <a:buFont typeface="+mj-lt"/>
              <a:buAutoNum type="alphaLcPeriod" startAt="7"/>
            </a:pPr>
            <a:endParaRPr lang="fi-FI" sz="1200" dirty="0"/>
          </a:p>
          <a:p>
            <a:pPr marL="257175" indent="-257175" algn="just">
              <a:buFont typeface="+mj-lt"/>
              <a:buAutoNum type="alphaLcPeriod" startAt="14"/>
            </a:pPr>
            <a:r>
              <a:rPr lang="en-US" sz="1200" dirty="0" err="1"/>
              <a:t>Jasa</a:t>
            </a:r>
            <a:r>
              <a:rPr lang="en-US" sz="1200" dirty="0"/>
              <a:t> </a:t>
            </a:r>
            <a:r>
              <a:rPr lang="en-US" sz="1200" dirty="0" err="1"/>
              <a:t>dikembangkan</a:t>
            </a:r>
            <a:r>
              <a:rPr lang="en-US" sz="1200" dirty="0"/>
              <a:t> </a:t>
            </a:r>
            <a:r>
              <a:rPr lang="en-US" sz="1200" dirty="0" err="1"/>
              <a:t>sebagai</a:t>
            </a:r>
            <a:r>
              <a:rPr lang="en-US" sz="1200" dirty="0"/>
              <a:t> </a:t>
            </a:r>
            <a:r>
              <a:rPr lang="en-US" sz="1200" dirty="0" err="1"/>
              <a:t>pendorong</a:t>
            </a:r>
            <a:r>
              <a:rPr lang="en-US" sz="1200" dirty="0"/>
              <a:t> </a:t>
            </a:r>
            <a:r>
              <a:rPr lang="en-US" sz="1200" dirty="0" err="1"/>
              <a:t>dengan</a:t>
            </a:r>
            <a:r>
              <a:rPr lang="en-US" sz="1200" dirty="0"/>
              <a:t> </a:t>
            </a:r>
            <a:r>
              <a:rPr lang="en-US" sz="1200" dirty="0" err="1"/>
              <a:t>peningkatan</a:t>
            </a:r>
            <a:r>
              <a:rPr lang="en-US" sz="1200" dirty="0"/>
              <a:t> </a:t>
            </a:r>
            <a:r>
              <a:rPr lang="en-US" sz="1200" dirty="0" err="1"/>
              <a:t>pengembangan</a:t>
            </a:r>
            <a:r>
              <a:rPr lang="en-US" sz="1200" dirty="0"/>
              <a:t> </a:t>
            </a:r>
            <a:r>
              <a:rPr lang="en-US" sz="1200" dirty="0" err="1"/>
              <a:t>sektor</a:t>
            </a:r>
            <a:r>
              <a:rPr lang="en-US" sz="1200" dirty="0"/>
              <a:t> </a:t>
            </a:r>
            <a:r>
              <a:rPr lang="en-US" sz="1200" dirty="0" err="1"/>
              <a:t>unggulan</a:t>
            </a:r>
            <a:r>
              <a:rPr lang="en-US" sz="1200" dirty="0"/>
              <a:t> </a:t>
            </a:r>
            <a:r>
              <a:rPr lang="en-US" sz="1200" dirty="0" err="1"/>
              <a:t>daerah</a:t>
            </a:r>
            <a:r>
              <a:rPr lang="en-US" sz="1200" dirty="0"/>
              <a:t>, </a:t>
            </a:r>
            <a:r>
              <a:rPr lang="en-US" sz="1200" dirty="0" err="1"/>
              <a:t>dalam</a:t>
            </a:r>
            <a:r>
              <a:rPr lang="en-US" sz="1200" dirty="0"/>
              <a:t> </a:t>
            </a:r>
            <a:r>
              <a:rPr lang="en-US" sz="1200" dirty="0" err="1"/>
              <a:t>upaya</a:t>
            </a:r>
            <a:r>
              <a:rPr lang="en-US" sz="1200" dirty="0"/>
              <a:t> </a:t>
            </a:r>
            <a:r>
              <a:rPr lang="en-US" sz="1200" dirty="0" err="1"/>
              <a:t>untuk</a:t>
            </a:r>
            <a:r>
              <a:rPr lang="en-US" sz="1200" dirty="0"/>
              <a:t> </a:t>
            </a:r>
            <a:r>
              <a:rPr lang="en-US" sz="1200" dirty="0" err="1"/>
              <a:t>menciptakan</a:t>
            </a:r>
            <a:r>
              <a:rPr lang="en-US" sz="1200" dirty="0"/>
              <a:t> </a:t>
            </a:r>
            <a:r>
              <a:rPr lang="en-US" sz="1200" dirty="0" err="1"/>
              <a:t>lapangan</a:t>
            </a:r>
            <a:r>
              <a:rPr lang="en-US" sz="1200" dirty="0"/>
              <a:t> </a:t>
            </a:r>
            <a:r>
              <a:rPr lang="en-US" sz="1200" dirty="0" err="1"/>
              <a:t>kerja</a:t>
            </a:r>
            <a:r>
              <a:rPr lang="en-US" sz="1200" dirty="0"/>
              <a:t> dan </a:t>
            </a:r>
            <a:r>
              <a:rPr lang="en-US" sz="1200" dirty="0" err="1"/>
              <a:t>kesempatan</a:t>
            </a:r>
            <a:r>
              <a:rPr lang="en-US" sz="1200" dirty="0"/>
              <a:t> </a:t>
            </a:r>
            <a:r>
              <a:rPr lang="en-US" sz="1200" dirty="0" err="1"/>
              <a:t>berusaha</a:t>
            </a:r>
            <a:r>
              <a:rPr lang="en-US" sz="1200" dirty="0"/>
              <a:t> </a:t>
            </a:r>
            <a:r>
              <a:rPr lang="en-US" sz="1200" dirty="0" err="1"/>
              <a:t>serta</a:t>
            </a:r>
            <a:r>
              <a:rPr lang="en-US" sz="1200" dirty="0"/>
              <a:t> </a:t>
            </a:r>
            <a:r>
              <a:rPr lang="en-US" sz="1200" dirty="0" err="1"/>
              <a:t>mengurangi</a:t>
            </a:r>
            <a:r>
              <a:rPr lang="en-US" sz="1200" dirty="0"/>
              <a:t> </a:t>
            </a:r>
            <a:r>
              <a:rPr lang="en-US" sz="1200" dirty="0" err="1"/>
              <a:t>tekanan</a:t>
            </a:r>
            <a:r>
              <a:rPr lang="en-US" sz="1200" dirty="0"/>
              <a:t> pada </a:t>
            </a:r>
            <a:r>
              <a:rPr lang="en-US" sz="1200" dirty="0" err="1"/>
              <a:t>sektor</a:t>
            </a:r>
            <a:r>
              <a:rPr lang="en-US" sz="1200" dirty="0"/>
              <a:t> </a:t>
            </a:r>
            <a:r>
              <a:rPr lang="en-US" sz="1200" dirty="0" err="1"/>
              <a:t>pertanian</a:t>
            </a:r>
            <a:r>
              <a:rPr lang="en-US" sz="1200" dirty="0"/>
              <a:t>, </a:t>
            </a:r>
            <a:r>
              <a:rPr lang="en-US" sz="1200" dirty="0" err="1"/>
              <a:t>antara</a:t>
            </a:r>
            <a:r>
              <a:rPr lang="en-US" sz="1200" dirty="0"/>
              <a:t> lain </a:t>
            </a:r>
            <a:r>
              <a:rPr lang="en-US" sz="1200" dirty="0" err="1"/>
              <a:t>dalam</a:t>
            </a:r>
            <a:r>
              <a:rPr lang="en-US" sz="1200" dirty="0"/>
              <a:t> </a:t>
            </a:r>
            <a:r>
              <a:rPr lang="en-US" sz="1200" dirty="0" err="1"/>
              <a:t>bidang</a:t>
            </a:r>
            <a:r>
              <a:rPr lang="en-US" sz="1200" dirty="0"/>
              <a:t> </a:t>
            </a:r>
            <a:r>
              <a:rPr lang="en-US" sz="1200" dirty="0" err="1"/>
              <a:t>jasa</a:t>
            </a:r>
            <a:r>
              <a:rPr lang="en-US" sz="1200" dirty="0"/>
              <a:t> </a:t>
            </a:r>
            <a:r>
              <a:rPr lang="en-US" sz="1200" b="1" dirty="0" err="1"/>
              <a:t>pariwisata</a:t>
            </a:r>
            <a:r>
              <a:rPr lang="en-US" sz="1200" dirty="0"/>
              <a:t>, </a:t>
            </a:r>
            <a:r>
              <a:rPr lang="en-US" sz="1200" dirty="0" err="1"/>
              <a:t>jasa</a:t>
            </a:r>
            <a:r>
              <a:rPr lang="en-US" sz="1200" dirty="0"/>
              <a:t> </a:t>
            </a:r>
            <a:r>
              <a:rPr lang="en-US" sz="1200" dirty="0" err="1"/>
              <a:t>keuangan</a:t>
            </a:r>
            <a:r>
              <a:rPr lang="en-US" sz="1200" dirty="0"/>
              <a:t>, </a:t>
            </a:r>
            <a:r>
              <a:rPr lang="en-US" sz="1200" dirty="0" err="1"/>
              <a:t>jasa</a:t>
            </a:r>
            <a:r>
              <a:rPr lang="en-US" sz="1200" dirty="0"/>
              <a:t> </a:t>
            </a:r>
            <a:r>
              <a:rPr lang="en-US" sz="1200" dirty="0" err="1"/>
              <a:t>infrastruktur</a:t>
            </a:r>
            <a:r>
              <a:rPr lang="en-US" sz="1200" dirty="0"/>
              <a:t>, </a:t>
            </a:r>
            <a:r>
              <a:rPr lang="en-US" sz="1200" dirty="0" err="1"/>
              <a:t>jasa</a:t>
            </a:r>
            <a:r>
              <a:rPr lang="en-US" sz="1200" dirty="0"/>
              <a:t> di </a:t>
            </a:r>
            <a:r>
              <a:rPr lang="en-US" sz="1200" dirty="0" err="1"/>
              <a:t>bidang</a:t>
            </a:r>
            <a:r>
              <a:rPr lang="en-US" sz="1200" dirty="0"/>
              <a:t> </a:t>
            </a:r>
            <a:r>
              <a:rPr lang="en-US" sz="1200" dirty="0" err="1"/>
              <a:t>ketrampilan</a:t>
            </a:r>
            <a:r>
              <a:rPr lang="en-US" sz="1200" dirty="0"/>
              <a:t> (</a:t>
            </a:r>
            <a:r>
              <a:rPr lang="en-US" sz="1200" dirty="0" err="1"/>
              <a:t>misalnya</a:t>
            </a:r>
            <a:r>
              <a:rPr lang="en-US" sz="1200" dirty="0"/>
              <a:t> </a:t>
            </a:r>
            <a:r>
              <a:rPr lang="en-US" sz="1200" dirty="0" err="1"/>
              <a:t>keperawatan</a:t>
            </a:r>
            <a:r>
              <a:rPr lang="en-US" sz="1200" dirty="0"/>
              <a:t> dan </a:t>
            </a:r>
            <a:r>
              <a:rPr lang="en-US" sz="1200" dirty="0" err="1"/>
              <a:t>keteknikan</a:t>
            </a:r>
            <a:r>
              <a:rPr lang="en-US" sz="1200" dirty="0"/>
              <a:t>), </a:t>
            </a:r>
            <a:r>
              <a:rPr lang="en-US" sz="1200" dirty="0" err="1"/>
              <a:t>terutama</a:t>
            </a:r>
            <a:r>
              <a:rPr lang="en-US" sz="1200" dirty="0"/>
              <a:t> </a:t>
            </a:r>
            <a:r>
              <a:rPr lang="en-US" sz="1200" dirty="0" err="1"/>
              <a:t>untuk</a:t>
            </a:r>
            <a:r>
              <a:rPr lang="en-US" sz="1200" dirty="0"/>
              <a:t> </a:t>
            </a:r>
            <a:r>
              <a:rPr lang="en-US" sz="1200" dirty="0" err="1"/>
              <a:t>menggali</a:t>
            </a:r>
            <a:r>
              <a:rPr lang="en-US" sz="1200" dirty="0"/>
              <a:t> </a:t>
            </a:r>
            <a:r>
              <a:rPr lang="en-US" sz="1200" dirty="0" err="1"/>
              <a:t>potensi-potensi</a:t>
            </a:r>
            <a:r>
              <a:rPr lang="en-US" sz="1200" dirty="0"/>
              <a:t> </a:t>
            </a:r>
            <a:r>
              <a:rPr lang="en-US" sz="1200" dirty="0" err="1"/>
              <a:t>sektor</a:t>
            </a:r>
            <a:r>
              <a:rPr lang="en-US" sz="1200" dirty="0"/>
              <a:t> </a:t>
            </a:r>
            <a:r>
              <a:rPr lang="en-US" sz="1200" dirty="0" err="1"/>
              <a:t>jasa</a:t>
            </a:r>
            <a:r>
              <a:rPr lang="en-US" sz="1200" dirty="0"/>
              <a:t> di </a:t>
            </a:r>
            <a:r>
              <a:rPr lang="en-US" sz="1200" dirty="0" err="1"/>
              <a:t>daerah</a:t>
            </a:r>
            <a:r>
              <a:rPr lang="en-US" sz="1200" dirty="0"/>
              <a:t> dan </a:t>
            </a:r>
            <a:r>
              <a:rPr lang="en-US" sz="1200" dirty="0" err="1"/>
              <a:t>mengisi</a:t>
            </a:r>
            <a:r>
              <a:rPr lang="en-US" sz="1200" dirty="0"/>
              <a:t> </a:t>
            </a:r>
            <a:r>
              <a:rPr lang="en-US" sz="1200" dirty="0" err="1"/>
              <a:t>peluang</a:t>
            </a:r>
            <a:r>
              <a:rPr lang="en-US" sz="1200" dirty="0"/>
              <a:t> </a:t>
            </a:r>
            <a:r>
              <a:rPr lang="en-US" sz="1200" dirty="0" err="1"/>
              <a:t>kerja</a:t>
            </a:r>
            <a:r>
              <a:rPr lang="en-US" sz="1200" dirty="0"/>
              <a:t> di </a:t>
            </a:r>
            <a:r>
              <a:rPr lang="en-US" sz="1200" dirty="0" err="1"/>
              <a:t>luar</a:t>
            </a:r>
            <a:r>
              <a:rPr lang="en-US" sz="1200" dirty="0"/>
              <a:t> negeri.</a:t>
            </a:r>
          </a:p>
          <a:p>
            <a:pPr marL="257175" indent="-257175" algn="just">
              <a:buFont typeface="+mj-lt"/>
              <a:buAutoNum type="alphaLcPeriod" startAt="14"/>
            </a:pPr>
            <a:endParaRPr lang="fi-FI" sz="1200" dirty="0"/>
          </a:p>
        </p:txBody>
      </p:sp>
    </p:spTree>
    <p:extLst>
      <p:ext uri="{BB962C8B-B14F-4D97-AF65-F5344CB8AC3E}">
        <p14:creationId xmlns:p14="http://schemas.microsoft.com/office/powerpoint/2010/main" val="21839747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3DDA6AB3-6248-4639-AC7B-C24C122BACC0}"/>
              </a:ext>
            </a:extLst>
          </p:cNvPr>
          <p:cNvSpPr>
            <a:spLocks noGrp="1"/>
          </p:cNvSpPr>
          <p:nvPr>
            <p:ph type="sldNum" sz="quarter" idx="10"/>
          </p:nvPr>
        </p:nvSpPr>
        <p:spPr/>
        <p:txBody>
          <a:bodyPr/>
          <a:lstStyle/>
          <a:p>
            <a:fld id="{D715F960-F16F-4F5D-BFAF-F7D133A59C76}" type="slidenum">
              <a:rPr lang="en-US" smtClean="0"/>
              <a:pPr/>
              <a:t>72</a:t>
            </a:fld>
            <a:endParaRPr lang="en-US" dirty="0"/>
          </a:p>
        </p:txBody>
      </p:sp>
      <p:sp>
        <p:nvSpPr>
          <p:cNvPr id="4" name="Rectangle 3">
            <a:extLst>
              <a:ext uri="{FF2B5EF4-FFF2-40B4-BE49-F238E27FC236}">
                <a16:creationId xmlns:a16="http://schemas.microsoft.com/office/drawing/2014/main" xmlns="" id="{99D6D690-D964-4574-9A97-B9AEBF1D2880}"/>
              </a:ext>
            </a:extLst>
          </p:cNvPr>
          <p:cNvSpPr/>
          <p:nvPr/>
        </p:nvSpPr>
        <p:spPr>
          <a:xfrm>
            <a:off x="322055" y="711518"/>
            <a:ext cx="8263385" cy="3947234"/>
          </a:xfrm>
          <a:prstGeom prst="rect">
            <a:avLst/>
          </a:prstGeom>
        </p:spPr>
        <p:txBody>
          <a:bodyPr wrap="square" lIns="68580" tIns="34290" rIns="68580" bIns="34290">
            <a:spAutoFit/>
          </a:bodyPr>
          <a:lstStyle/>
          <a:p>
            <a:pPr marL="257175" indent="-257175" algn="just">
              <a:buFont typeface="+mj-lt"/>
              <a:buAutoNum type="alphaLcPeriod" startAt="9"/>
            </a:pPr>
            <a:r>
              <a:rPr lang="en-US" dirty="0" err="1"/>
              <a:t>Daya</a:t>
            </a:r>
            <a:r>
              <a:rPr lang="en-US" dirty="0"/>
              <a:t> </a:t>
            </a:r>
            <a:r>
              <a:rPr lang="en-US" dirty="0" err="1"/>
              <a:t>saing</a:t>
            </a:r>
            <a:r>
              <a:rPr lang="en-US" dirty="0"/>
              <a:t> global </a:t>
            </a:r>
            <a:r>
              <a:rPr lang="en-US" dirty="0" err="1"/>
              <a:t>perekonomian</a:t>
            </a:r>
            <a:r>
              <a:rPr lang="en-US" dirty="0"/>
              <a:t> </a:t>
            </a:r>
            <a:r>
              <a:rPr lang="en-US" dirty="0" err="1"/>
              <a:t>perlu</a:t>
            </a:r>
            <a:r>
              <a:rPr lang="en-US" dirty="0"/>
              <a:t> </a:t>
            </a:r>
            <a:r>
              <a:rPr lang="en-US" dirty="0" err="1"/>
              <a:t>terus</a:t>
            </a:r>
            <a:r>
              <a:rPr lang="en-US" dirty="0"/>
              <a:t> </a:t>
            </a:r>
            <a:r>
              <a:rPr lang="en-US" dirty="0" err="1"/>
              <a:t>dikembangkan</a:t>
            </a:r>
            <a:r>
              <a:rPr lang="en-US" dirty="0"/>
              <a:t> dan </a:t>
            </a:r>
            <a:r>
              <a:rPr lang="en-US" dirty="0" err="1"/>
              <a:t>ditingkatkan</a:t>
            </a:r>
            <a:r>
              <a:rPr lang="en-US" dirty="0"/>
              <a:t> </a:t>
            </a:r>
            <a:r>
              <a:rPr lang="en-US" dirty="0" err="1"/>
              <a:t>dengan</a:t>
            </a:r>
            <a:r>
              <a:rPr lang="en-US" dirty="0"/>
              <a:t> </a:t>
            </a:r>
            <a:r>
              <a:rPr lang="en-US" dirty="0" err="1"/>
              <a:t>bertumpu</a:t>
            </a:r>
            <a:r>
              <a:rPr lang="en-US" dirty="0"/>
              <a:t> pada </a:t>
            </a:r>
            <a:r>
              <a:rPr lang="en-US" dirty="0" err="1"/>
              <a:t>peningkatan</a:t>
            </a:r>
            <a:r>
              <a:rPr lang="en-US" dirty="0"/>
              <a:t> </a:t>
            </a:r>
            <a:r>
              <a:rPr lang="en-US" dirty="0" err="1"/>
              <a:t>produktivitas</a:t>
            </a:r>
            <a:r>
              <a:rPr lang="en-US" dirty="0"/>
              <a:t> dan </a:t>
            </a:r>
            <a:r>
              <a:rPr lang="en-US" dirty="0" err="1"/>
              <a:t>inovasi</a:t>
            </a:r>
            <a:r>
              <a:rPr lang="en-US" dirty="0"/>
              <a:t> yang </a:t>
            </a:r>
            <a:r>
              <a:rPr lang="en-US" dirty="0" err="1"/>
              <a:t>dikelola</a:t>
            </a:r>
            <a:r>
              <a:rPr lang="en-US" dirty="0"/>
              <a:t> </a:t>
            </a:r>
            <a:r>
              <a:rPr lang="en-US" dirty="0" err="1"/>
              <a:t>secara</a:t>
            </a:r>
            <a:r>
              <a:rPr lang="en-US" dirty="0"/>
              <a:t> </a:t>
            </a:r>
            <a:r>
              <a:rPr lang="en-US" dirty="0" err="1"/>
              <a:t>berkelanjutan</a:t>
            </a:r>
            <a:r>
              <a:rPr lang="en-US" dirty="0"/>
              <a:t> </a:t>
            </a:r>
            <a:r>
              <a:rPr lang="en-US" dirty="0" err="1"/>
              <a:t>melalui</a:t>
            </a:r>
            <a:r>
              <a:rPr lang="en-US" dirty="0"/>
              <a:t> </a:t>
            </a:r>
            <a:r>
              <a:rPr lang="en-US" dirty="0" err="1"/>
              <a:t>kontinuitas</a:t>
            </a:r>
            <a:r>
              <a:rPr lang="en-US" dirty="0"/>
              <a:t> </a:t>
            </a:r>
            <a:r>
              <a:rPr lang="en-US" dirty="0" err="1"/>
              <a:t>perbaikan</a:t>
            </a:r>
            <a:r>
              <a:rPr lang="en-US" dirty="0"/>
              <a:t> </a:t>
            </a:r>
            <a:r>
              <a:rPr lang="en-US" dirty="0" err="1"/>
              <a:t>kemampuan</a:t>
            </a:r>
            <a:r>
              <a:rPr lang="en-US" dirty="0"/>
              <a:t> </a:t>
            </a:r>
            <a:r>
              <a:rPr lang="en-US" dirty="0" err="1"/>
              <a:t>sumberdaya</a:t>
            </a:r>
            <a:r>
              <a:rPr lang="en-US" dirty="0"/>
              <a:t> </a:t>
            </a:r>
            <a:r>
              <a:rPr lang="en-US" dirty="0" err="1"/>
              <a:t>manusia</a:t>
            </a:r>
            <a:r>
              <a:rPr lang="en-US" dirty="0"/>
              <a:t>, </a:t>
            </a:r>
            <a:r>
              <a:rPr lang="en-US" dirty="0" err="1"/>
              <a:t>penciptaan</a:t>
            </a:r>
            <a:r>
              <a:rPr lang="en-US" dirty="0"/>
              <a:t> </a:t>
            </a:r>
            <a:r>
              <a:rPr lang="en-US" dirty="0" err="1"/>
              <a:t>penguasaan</a:t>
            </a:r>
            <a:r>
              <a:rPr lang="en-US" dirty="0"/>
              <a:t> dan </a:t>
            </a:r>
            <a:r>
              <a:rPr lang="en-US" dirty="0" err="1"/>
              <a:t>penerapan</a:t>
            </a:r>
            <a:r>
              <a:rPr lang="en-US" dirty="0"/>
              <a:t> </a:t>
            </a:r>
            <a:r>
              <a:rPr lang="en-US" dirty="0" err="1"/>
              <a:t>teknologi</a:t>
            </a:r>
            <a:r>
              <a:rPr lang="en-US" dirty="0"/>
              <a:t>, </a:t>
            </a:r>
            <a:r>
              <a:rPr lang="en-US" dirty="0" err="1"/>
              <a:t>serta</a:t>
            </a:r>
            <a:r>
              <a:rPr lang="en-US" dirty="0"/>
              <a:t> </a:t>
            </a:r>
            <a:r>
              <a:rPr lang="en-US" dirty="0" err="1"/>
              <a:t>dukungan</a:t>
            </a:r>
            <a:r>
              <a:rPr lang="en-US" dirty="0"/>
              <a:t> </a:t>
            </a:r>
            <a:r>
              <a:rPr lang="en-US" dirty="0" err="1"/>
              <a:t>stabilitas</a:t>
            </a:r>
            <a:r>
              <a:rPr lang="en-US" dirty="0"/>
              <a:t> </a:t>
            </a:r>
            <a:r>
              <a:rPr lang="en-US" dirty="0" err="1"/>
              <a:t>ekonomi</a:t>
            </a:r>
            <a:r>
              <a:rPr lang="en-US" dirty="0"/>
              <a:t> dan </a:t>
            </a:r>
            <a:r>
              <a:rPr lang="en-US" dirty="0" err="1"/>
              <a:t>penyediaan</a:t>
            </a:r>
            <a:r>
              <a:rPr lang="en-US" dirty="0"/>
              <a:t> </a:t>
            </a:r>
            <a:r>
              <a:rPr lang="en-US" dirty="0" err="1"/>
              <a:t>infrastruktur</a:t>
            </a:r>
            <a:r>
              <a:rPr lang="en-US" dirty="0"/>
              <a:t> </a:t>
            </a:r>
            <a:r>
              <a:rPr lang="en-US" dirty="0" err="1"/>
              <a:t>fisik</a:t>
            </a:r>
            <a:r>
              <a:rPr lang="en-US" dirty="0"/>
              <a:t> dan </a:t>
            </a:r>
            <a:r>
              <a:rPr lang="en-US" dirty="0" err="1"/>
              <a:t>ekonomi</a:t>
            </a:r>
            <a:r>
              <a:rPr lang="en-US" dirty="0"/>
              <a:t>. </a:t>
            </a:r>
            <a:r>
              <a:rPr lang="en-US" dirty="0" err="1"/>
              <a:t>Seluruhnya</a:t>
            </a:r>
            <a:r>
              <a:rPr lang="en-US" dirty="0"/>
              <a:t> </a:t>
            </a:r>
            <a:r>
              <a:rPr lang="en-US" dirty="0" err="1"/>
              <a:t>diarahkan</a:t>
            </a:r>
            <a:r>
              <a:rPr lang="en-US" dirty="0"/>
              <a:t> </a:t>
            </a:r>
            <a:r>
              <a:rPr lang="en-US" dirty="0" err="1"/>
              <a:t>bagi</a:t>
            </a:r>
            <a:r>
              <a:rPr lang="en-US" dirty="0"/>
              <a:t> </a:t>
            </a:r>
            <a:r>
              <a:rPr lang="en-US" dirty="0" err="1"/>
              <a:t>terwujudnya</a:t>
            </a:r>
            <a:r>
              <a:rPr lang="en-US" dirty="0"/>
              <a:t> </a:t>
            </a:r>
            <a:r>
              <a:rPr lang="en-US" dirty="0" err="1"/>
              <a:t>keunggulan</a:t>
            </a:r>
            <a:r>
              <a:rPr lang="en-US" dirty="0"/>
              <a:t> </a:t>
            </a:r>
            <a:r>
              <a:rPr lang="en-US" dirty="0" err="1"/>
              <a:t>kompetitif</a:t>
            </a:r>
            <a:r>
              <a:rPr lang="en-US" dirty="0"/>
              <a:t> </a:t>
            </a:r>
            <a:r>
              <a:rPr lang="en-US" dirty="0" err="1"/>
              <a:t>berdasarkan</a:t>
            </a:r>
            <a:r>
              <a:rPr lang="en-US" dirty="0"/>
              <a:t> </a:t>
            </a:r>
            <a:r>
              <a:rPr lang="en-US" dirty="0" err="1"/>
              <a:t>keunggulan</a:t>
            </a:r>
            <a:r>
              <a:rPr lang="en-US" dirty="0"/>
              <a:t> </a:t>
            </a:r>
            <a:r>
              <a:rPr lang="en-US" dirty="0" err="1"/>
              <a:t>komparatif</a:t>
            </a:r>
            <a:r>
              <a:rPr lang="en-US" dirty="0"/>
              <a:t> </a:t>
            </a:r>
            <a:r>
              <a:rPr lang="en-US" dirty="0" err="1"/>
              <a:t>sebagai</a:t>
            </a:r>
            <a:r>
              <a:rPr lang="en-US" dirty="0"/>
              <a:t> </a:t>
            </a:r>
            <a:r>
              <a:rPr lang="en-US" dirty="0" err="1"/>
              <a:t>daerah</a:t>
            </a:r>
            <a:r>
              <a:rPr lang="en-US" dirty="0"/>
              <a:t> </a:t>
            </a:r>
            <a:r>
              <a:rPr lang="en-US" dirty="0" err="1"/>
              <a:t>tujuan</a:t>
            </a:r>
            <a:r>
              <a:rPr lang="en-US" dirty="0"/>
              <a:t> </a:t>
            </a:r>
            <a:r>
              <a:rPr lang="en-US" dirty="0" err="1"/>
              <a:t>wisata</a:t>
            </a:r>
            <a:r>
              <a:rPr lang="en-US" dirty="0"/>
              <a:t> dan </a:t>
            </a:r>
            <a:r>
              <a:rPr lang="en-US" dirty="0" err="1"/>
              <a:t>daerah</a:t>
            </a:r>
            <a:r>
              <a:rPr lang="en-US" dirty="0"/>
              <a:t> </a:t>
            </a:r>
            <a:r>
              <a:rPr lang="en-US" dirty="0" err="1"/>
              <a:t>agraris</a:t>
            </a:r>
            <a:r>
              <a:rPr lang="en-US" dirty="0"/>
              <a:t>, yang </a:t>
            </a:r>
            <a:r>
              <a:rPr lang="en-US" dirty="0" err="1"/>
              <a:t>disesuaikan</a:t>
            </a:r>
            <a:r>
              <a:rPr lang="en-US" dirty="0"/>
              <a:t> </a:t>
            </a:r>
            <a:r>
              <a:rPr lang="en-US" dirty="0" err="1"/>
              <a:t>dengan</a:t>
            </a:r>
            <a:r>
              <a:rPr lang="en-US" dirty="0"/>
              <a:t> </a:t>
            </a:r>
            <a:r>
              <a:rPr lang="en-US" dirty="0" err="1"/>
              <a:t>kompetensi</a:t>
            </a:r>
            <a:r>
              <a:rPr lang="en-US" dirty="0"/>
              <a:t> dan </a:t>
            </a:r>
            <a:r>
              <a:rPr lang="en-US" dirty="0" err="1"/>
              <a:t>keunggulan</a:t>
            </a:r>
            <a:r>
              <a:rPr lang="en-US" dirty="0"/>
              <a:t> </a:t>
            </a:r>
            <a:r>
              <a:rPr lang="en-US" dirty="0" err="1"/>
              <a:t>daerah</a:t>
            </a:r>
            <a:r>
              <a:rPr lang="en-US" dirty="0"/>
              <a:t>, </a:t>
            </a:r>
            <a:r>
              <a:rPr lang="en-US" dirty="0" err="1"/>
              <a:t>baik</a:t>
            </a:r>
            <a:r>
              <a:rPr lang="en-US" dirty="0"/>
              <a:t> pada </a:t>
            </a:r>
            <a:r>
              <a:rPr lang="en-US" dirty="0" err="1"/>
              <a:t>sektor</a:t>
            </a:r>
            <a:r>
              <a:rPr lang="en-US" dirty="0"/>
              <a:t> </a:t>
            </a:r>
            <a:r>
              <a:rPr lang="en-US" dirty="0" err="1"/>
              <a:t>pertanian</a:t>
            </a:r>
            <a:r>
              <a:rPr lang="en-US" dirty="0"/>
              <a:t> </a:t>
            </a:r>
            <a:r>
              <a:rPr lang="en-US" dirty="0" err="1"/>
              <a:t>dalam</a:t>
            </a:r>
            <a:r>
              <a:rPr lang="en-US" dirty="0"/>
              <a:t> </a:t>
            </a:r>
            <a:r>
              <a:rPr lang="en-US" dirty="0" err="1"/>
              <a:t>arti</a:t>
            </a:r>
            <a:r>
              <a:rPr lang="en-US" dirty="0"/>
              <a:t> </a:t>
            </a:r>
            <a:r>
              <a:rPr lang="en-US" dirty="0" err="1"/>
              <a:t>luas</a:t>
            </a:r>
            <a:r>
              <a:rPr lang="en-US" dirty="0"/>
              <a:t>, </a:t>
            </a:r>
            <a:r>
              <a:rPr lang="en-US" dirty="0" err="1"/>
              <a:t>pariwisata</a:t>
            </a:r>
            <a:r>
              <a:rPr lang="en-US" dirty="0"/>
              <a:t>, </a:t>
            </a:r>
            <a:r>
              <a:rPr lang="en-US" dirty="0" err="1"/>
              <a:t>maupun</a:t>
            </a:r>
            <a:r>
              <a:rPr lang="en-US" dirty="0"/>
              <a:t> </a:t>
            </a:r>
            <a:r>
              <a:rPr lang="en-US" dirty="0" err="1"/>
              <a:t>sektor</a:t>
            </a:r>
            <a:r>
              <a:rPr lang="en-US" dirty="0"/>
              <a:t> </a:t>
            </a:r>
            <a:r>
              <a:rPr lang="en-US" dirty="0" err="1"/>
              <a:t>industri</a:t>
            </a:r>
            <a:r>
              <a:rPr lang="en-US" dirty="0"/>
              <a:t> </a:t>
            </a:r>
            <a:r>
              <a:rPr lang="en-US" dirty="0" err="1"/>
              <a:t>kecil</a:t>
            </a:r>
            <a:r>
              <a:rPr lang="en-US" dirty="0"/>
              <a:t> dan </a:t>
            </a:r>
            <a:r>
              <a:rPr lang="en-US" dirty="0" err="1"/>
              <a:t>menengah</a:t>
            </a:r>
            <a:r>
              <a:rPr lang="en-US" dirty="0"/>
              <a:t>, </a:t>
            </a:r>
            <a:r>
              <a:rPr lang="en-US" dirty="0" err="1"/>
              <a:t>serta</a:t>
            </a:r>
            <a:r>
              <a:rPr lang="en-US" dirty="0"/>
              <a:t> </a:t>
            </a:r>
            <a:r>
              <a:rPr lang="en-US" dirty="0" err="1"/>
              <a:t>jasa</a:t>
            </a:r>
            <a:r>
              <a:rPr lang="en-US" dirty="0"/>
              <a:t>. </a:t>
            </a:r>
            <a:r>
              <a:rPr lang="en-US" dirty="0" err="1"/>
              <a:t>Peningkatan</a:t>
            </a:r>
            <a:r>
              <a:rPr lang="en-US" dirty="0"/>
              <a:t> </a:t>
            </a:r>
            <a:r>
              <a:rPr lang="en-US" dirty="0" err="1"/>
              <a:t>daya</a:t>
            </a:r>
            <a:r>
              <a:rPr lang="en-US" dirty="0"/>
              <a:t> </a:t>
            </a:r>
            <a:r>
              <a:rPr lang="en-US" dirty="0" err="1"/>
              <a:t>saing</a:t>
            </a:r>
            <a:r>
              <a:rPr lang="en-US" dirty="0"/>
              <a:t> global </a:t>
            </a:r>
            <a:r>
              <a:rPr lang="en-US" dirty="0" err="1"/>
              <a:t>perekonomian</a:t>
            </a:r>
            <a:r>
              <a:rPr lang="en-US" dirty="0"/>
              <a:t> </a:t>
            </a:r>
            <a:r>
              <a:rPr lang="en-US" dirty="0" err="1"/>
              <a:t>dikembangkan</a:t>
            </a:r>
            <a:r>
              <a:rPr lang="en-US" dirty="0"/>
              <a:t> pula </a:t>
            </a:r>
            <a:r>
              <a:rPr lang="en-US" dirty="0" err="1"/>
              <a:t>melalui</a:t>
            </a:r>
            <a:r>
              <a:rPr lang="en-US" dirty="0"/>
              <a:t> </a:t>
            </a:r>
            <a:r>
              <a:rPr lang="en-US" dirty="0" err="1"/>
              <a:t>pola</a:t>
            </a:r>
            <a:r>
              <a:rPr lang="en-US" dirty="0"/>
              <a:t> </a:t>
            </a:r>
            <a:r>
              <a:rPr lang="en-US" dirty="0" err="1"/>
              <a:t>jaringan</a:t>
            </a:r>
            <a:r>
              <a:rPr lang="en-US" dirty="0"/>
              <a:t> </a:t>
            </a:r>
            <a:r>
              <a:rPr lang="en-US" dirty="0" err="1"/>
              <a:t>rumpun</a:t>
            </a:r>
            <a:r>
              <a:rPr lang="en-US" dirty="0"/>
              <a:t> </a:t>
            </a:r>
            <a:r>
              <a:rPr lang="en-US" dirty="0" err="1"/>
              <a:t>industri</a:t>
            </a:r>
            <a:r>
              <a:rPr lang="en-US" dirty="0"/>
              <a:t> (industrial cluster) </a:t>
            </a:r>
            <a:r>
              <a:rPr lang="en-US" dirty="0" err="1"/>
              <a:t>dengan</a:t>
            </a:r>
            <a:r>
              <a:rPr lang="en-US" dirty="0"/>
              <a:t> </a:t>
            </a:r>
            <a:r>
              <a:rPr lang="en-US" dirty="0" err="1"/>
              <a:t>bertumpu</a:t>
            </a:r>
            <a:r>
              <a:rPr lang="en-US" dirty="0"/>
              <a:t> pada </a:t>
            </a:r>
            <a:r>
              <a:rPr lang="en-US" dirty="0" err="1"/>
              <a:t>pengembangan</a:t>
            </a:r>
            <a:r>
              <a:rPr lang="en-US" dirty="0"/>
              <a:t> </a:t>
            </a:r>
            <a:r>
              <a:rPr lang="en-US" dirty="0" err="1"/>
              <a:t>rantai</a:t>
            </a:r>
            <a:r>
              <a:rPr lang="en-US" dirty="0"/>
              <a:t> </a:t>
            </a:r>
            <a:r>
              <a:rPr lang="en-US" dirty="0" err="1"/>
              <a:t>nilai</a:t>
            </a:r>
            <a:r>
              <a:rPr lang="en-US" dirty="0"/>
              <a:t> </a:t>
            </a:r>
            <a:r>
              <a:rPr lang="en-US" dirty="0" err="1"/>
              <a:t>tambah</a:t>
            </a:r>
            <a:r>
              <a:rPr lang="en-US" dirty="0"/>
              <a:t> dan </a:t>
            </a:r>
            <a:r>
              <a:rPr lang="en-US" dirty="0" err="1"/>
              <a:t>inovasi</a:t>
            </a:r>
            <a:r>
              <a:rPr lang="en-US" dirty="0"/>
              <a:t>, </a:t>
            </a:r>
            <a:r>
              <a:rPr lang="en-US" dirty="0" err="1"/>
              <a:t>penguatan</a:t>
            </a:r>
            <a:r>
              <a:rPr lang="en-US" dirty="0"/>
              <a:t> </a:t>
            </a:r>
            <a:r>
              <a:rPr lang="en-US" dirty="0" err="1"/>
              <a:t>termasuk</a:t>
            </a:r>
            <a:r>
              <a:rPr lang="en-US" dirty="0"/>
              <a:t> </a:t>
            </a:r>
            <a:r>
              <a:rPr lang="en-US" dirty="0" err="1"/>
              <a:t>didalamnya</a:t>
            </a:r>
            <a:r>
              <a:rPr lang="en-US" dirty="0"/>
              <a:t> </a:t>
            </a:r>
            <a:r>
              <a:rPr lang="en-US" dirty="0" err="1"/>
              <a:t>perluasan</a:t>
            </a:r>
            <a:r>
              <a:rPr lang="en-US" dirty="0"/>
              <a:t> dan </a:t>
            </a:r>
            <a:r>
              <a:rPr lang="en-US" dirty="0" err="1"/>
              <a:t>pendalaman</a:t>
            </a:r>
            <a:r>
              <a:rPr lang="en-US" dirty="0"/>
              <a:t> </a:t>
            </a:r>
            <a:r>
              <a:rPr lang="en-US" dirty="0" err="1"/>
              <a:t>struktur</a:t>
            </a:r>
            <a:r>
              <a:rPr lang="en-US" dirty="0"/>
              <a:t> </a:t>
            </a:r>
            <a:r>
              <a:rPr lang="en-US" dirty="0" err="1"/>
              <a:t>rumpun</a:t>
            </a:r>
            <a:r>
              <a:rPr lang="en-US" dirty="0"/>
              <a:t> </a:t>
            </a:r>
            <a:r>
              <a:rPr lang="en-US" dirty="0" err="1"/>
              <a:t>industri</a:t>
            </a:r>
            <a:r>
              <a:rPr lang="en-US" dirty="0"/>
              <a:t> </a:t>
            </a:r>
            <a:r>
              <a:rPr lang="en-US" dirty="0" err="1"/>
              <a:t>dengan</a:t>
            </a:r>
            <a:r>
              <a:rPr lang="en-US" dirty="0"/>
              <a:t> </a:t>
            </a:r>
            <a:r>
              <a:rPr lang="en-US" dirty="0" err="1"/>
              <a:t>membangun</a:t>
            </a:r>
            <a:r>
              <a:rPr lang="en-US" dirty="0"/>
              <a:t> </a:t>
            </a:r>
            <a:r>
              <a:rPr lang="en-US" dirty="0" err="1"/>
              <a:t>keterkaitan</a:t>
            </a:r>
            <a:r>
              <a:rPr lang="en-US" dirty="0"/>
              <a:t> </a:t>
            </a:r>
            <a:r>
              <a:rPr lang="en-US" dirty="0" err="1"/>
              <a:t>antar</a:t>
            </a:r>
            <a:r>
              <a:rPr lang="en-US" dirty="0"/>
              <a:t> dan inter </a:t>
            </a:r>
            <a:r>
              <a:rPr lang="en-US" dirty="0" err="1"/>
              <a:t>industri</a:t>
            </a:r>
            <a:r>
              <a:rPr lang="en-US" dirty="0"/>
              <a:t> </a:t>
            </a:r>
            <a:r>
              <a:rPr lang="en-US" dirty="0" err="1"/>
              <a:t>dengan</a:t>
            </a:r>
            <a:r>
              <a:rPr lang="en-US" dirty="0"/>
              <a:t> </a:t>
            </a:r>
            <a:r>
              <a:rPr lang="en-US" dirty="0" err="1"/>
              <a:t>setiap</a:t>
            </a:r>
            <a:r>
              <a:rPr lang="en-US" dirty="0"/>
              <a:t> </a:t>
            </a:r>
            <a:r>
              <a:rPr lang="en-US" dirty="0" err="1"/>
              <a:t>aktivitas</a:t>
            </a:r>
            <a:r>
              <a:rPr lang="en-US" dirty="0"/>
              <a:t> </a:t>
            </a:r>
            <a:r>
              <a:rPr lang="en-US" dirty="0" err="1"/>
              <a:t>ekonomi</a:t>
            </a:r>
            <a:r>
              <a:rPr lang="en-US" dirty="0"/>
              <a:t> </a:t>
            </a:r>
            <a:r>
              <a:rPr lang="en-US" dirty="0" err="1"/>
              <a:t>terkait</a:t>
            </a:r>
            <a:r>
              <a:rPr lang="en-US" dirty="0"/>
              <a:t>, </a:t>
            </a:r>
            <a:r>
              <a:rPr lang="en-US" dirty="0" err="1"/>
              <a:t>serta</a:t>
            </a:r>
            <a:r>
              <a:rPr lang="en-US" dirty="0"/>
              <a:t> </a:t>
            </a:r>
            <a:r>
              <a:rPr lang="en-US" dirty="0" err="1"/>
              <a:t>membangun</a:t>
            </a:r>
            <a:r>
              <a:rPr lang="en-US" dirty="0"/>
              <a:t> </a:t>
            </a:r>
            <a:r>
              <a:rPr lang="en-US" dirty="0" err="1"/>
              <a:t>fondasi</a:t>
            </a:r>
            <a:r>
              <a:rPr lang="en-US" dirty="0"/>
              <a:t> </a:t>
            </a:r>
            <a:r>
              <a:rPr lang="en-US" dirty="0" err="1"/>
              <a:t>ekonomi</a:t>
            </a:r>
            <a:r>
              <a:rPr lang="en-US" dirty="0"/>
              <a:t> </a:t>
            </a:r>
            <a:r>
              <a:rPr lang="en-US" dirty="0" err="1"/>
              <a:t>mikro</a:t>
            </a:r>
            <a:r>
              <a:rPr lang="en-US" dirty="0"/>
              <a:t> (</a:t>
            </a:r>
            <a:r>
              <a:rPr lang="en-US" dirty="0" err="1"/>
              <a:t>lokal</a:t>
            </a:r>
            <a:r>
              <a:rPr lang="en-US" dirty="0"/>
              <a:t>) agar </a:t>
            </a:r>
            <a:r>
              <a:rPr lang="en-US" dirty="0" err="1"/>
              <a:t>terwujud</a:t>
            </a:r>
            <a:r>
              <a:rPr lang="en-US" dirty="0"/>
              <a:t> </a:t>
            </a:r>
            <a:r>
              <a:rPr lang="en-US" dirty="0" err="1"/>
              <a:t>lingkungan</a:t>
            </a:r>
            <a:r>
              <a:rPr lang="en-US" dirty="0"/>
              <a:t> </a:t>
            </a:r>
            <a:r>
              <a:rPr lang="en-US" dirty="0" err="1"/>
              <a:t>usaha</a:t>
            </a:r>
            <a:r>
              <a:rPr lang="en-US" dirty="0"/>
              <a:t> yang </a:t>
            </a:r>
            <a:r>
              <a:rPr lang="en-US" dirty="0" err="1"/>
              <a:t>kondusif</a:t>
            </a:r>
            <a:r>
              <a:rPr lang="en-US" dirty="0"/>
              <a:t>. Pembangunan </a:t>
            </a:r>
            <a:r>
              <a:rPr lang="en-US" dirty="0" err="1"/>
              <a:t>pondasi</a:t>
            </a:r>
            <a:r>
              <a:rPr lang="en-US" dirty="0"/>
              <a:t> </a:t>
            </a:r>
            <a:r>
              <a:rPr lang="en-US" dirty="0" err="1"/>
              <a:t>ekonomi</a:t>
            </a:r>
            <a:r>
              <a:rPr lang="en-US" dirty="0"/>
              <a:t> </a:t>
            </a:r>
            <a:r>
              <a:rPr lang="en-US" dirty="0" err="1"/>
              <a:t>mikro</a:t>
            </a:r>
            <a:r>
              <a:rPr lang="en-US" dirty="0"/>
              <a:t> </a:t>
            </a:r>
            <a:r>
              <a:rPr lang="en-US" dirty="0" err="1"/>
              <a:t>dilakukan</a:t>
            </a:r>
            <a:r>
              <a:rPr lang="en-US" dirty="0"/>
              <a:t> </a:t>
            </a:r>
            <a:r>
              <a:rPr lang="en-US" dirty="0" err="1"/>
              <a:t>melalui</a:t>
            </a:r>
            <a:r>
              <a:rPr lang="en-US" dirty="0"/>
              <a:t> </a:t>
            </a:r>
            <a:r>
              <a:rPr lang="en-US" dirty="0" err="1"/>
              <a:t>penyediaan</a:t>
            </a:r>
            <a:r>
              <a:rPr lang="en-US" dirty="0"/>
              <a:t> </a:t>
            </a:r>
            <a:r>
              <a:rPr lang="en-US" dirty="0" err="1"/>
              <a:t>berbagai</a:t>
            </a:r>
            <a:r>
              <a:rPr lang="en-US" dirty="0"/>
              <a:t> </a:t>
            </a:r>
            <a:r>
              <a:rPr lang="en-US" dirty="0" err="1"/>
              <a:t>infrastruktur</a:t>
            </a:r>
            <a:r>
              <a:rPr lang="en-US" dirty="0"/>
              <a:t> </a:t>
            </a:r>
            <a:r>
              <a:rPr lang="en-US" dirty="0" err="1"/>
              <a:t>peningkatan</a:t>
            </a:r>
            <a:r>
              <a:rPr lang="en-US" dirty="0"/>
              <a:t> </a:t>
            </a:r>
            <a:r>
              <a:rPr lang="en-US" dirty="0" err="1"/>
              <a:t>kapasitas</a:t>
            </a:r>
            <a:r>
              <a:rPr lang="en-US" dirty="0"/>
              <a:t> </a:t>
            </a:r>
            <a:r>
              <a:rPr lang="en-US" dirty="0" err="1"/>
              <a:t>kolektif</a:t>
            </a:r>
            <a:r>
              <a:rPr lang="en-US" dirty="0"/>
              <a:t> dan </a:t>
            </a:r>
            <a:r>
              <a:rPr lang="en-US" dirty="0" err="1"/>
              <a:t>penguatan</a:t>
            </a:r>
            <a:r>
              <a:rPr lang="en-US" dirty="0"/>
              <a:t> </a:t>
            </a:r>
            <a:r>
              <a:rPr lang="en-US" dirty="0" err="1"/>
              <a:t>kelembagaan</a:t>
            </a:r>
            <a:r>
              <a:rPr lang="en-US" dirty="0"/>
              <a:t> </a:t>
            </a:r>
            <a:r>
              <a:rPr lang="en-US" dirty="0" err="1"/>
              <a:t>ekonomi</a:t>
            </a:r>
            <a:r>
              <a:rPr lang="en-US" dirty="0"/>
              <a:t>. </a:t>
            </a:r>
            <a:r>
              <a:rPr lang="en-US" dirty="0" err="1"/>
              <a:t>Penyediaan</a:t>
            </a:r>
            <a:r>
              <a:rPr lang="en-US" dirty="0"/>
              <a:t> </a:t>
            </a:r>
            <a:r>
              <a:rPr lang="en-US" dirty="0" err="1"/>
              <a:t>infrastruktur</a:t>
            </a:r>
            <a:r>
              <a:rPr lang="en-US" dirty="0"/>
              <a:t> </a:t>
            </a:r>
            <a:r>
              <a:rPr lang="en-US" dirty="0" err="1"/>
              <a:t>fisik</a:t>
            </a:r>
            <a:r>
              <a:rPr lang="en-US" dirty="0"/>
              <a:t> dan </a:t>
            </a:r>
            <a:r>
              <a:rPr lang="en-US" dirty="0" err="1"/>
              <a:t>ekonomi</a:t>
            </a:r>
            <a:r>
              <a:rPr lang="en-US" dirty="0"/>
              <a:t> </a:t>
            </a:r>
            <a:r>
              <a:rPr lang="en-US" dirty="0" err="1"/>
              <a:t>seluruhnya</a:t>
            </a:r>
            <a:r>
              <a:rPr lang="en-US" dirty="0"/>
              <a:t> </a:t>
            </a:r>
            <a:r>
              <a:rPr lang="en-US" dirty="0" err="1"/>
              <a:t>diarahkan</a:t>
            </a:r>
            <a:r>
              <a:rPr lang="en-US" dirty="0"/>
              <a:t> </a:t>
            </a:r>
            <a:r>
              <a:rPr lang="en-US" dirty="0" err="1"/>
              <a:t>bagi</a:t>
            </a:r>
            <a:r>
              <a:rPr lang="en-US" dirty="0"/>
              <a:t> </a:t>
            </a:r>
            <a:r>
              <a:rPr lang="en-US" dirty="0" err="1"/>
              <a:t>terwujudnya</a:t>
            </a:r>
            <a:r>
              <a:rPr lang="en-US" dirty="0"/>
              <a:t> </a:t>
            </a:r>
            <a:r>
              <a:rPr lang="en-US" dirty="0" err="1"/>
              <a:t>keunggulan</a:t>
            </a:r>
            <a:r>
              <a:rPr lang="en-US" dirty="0"/>
              <a:t> </a:t>
            </a:r>
            <a:r>
              <a:rPr lang="en-US" dirty="0" err="1"/>
              <a:t>kompetitif</a:t>
            </a:r>
            <a:r>
              <a:rPr lang="en-US" dirty="0"/>
              <a:t> </a:t>
            </a:r>
            <a:r>
              <a:rPr lang="en-US" dirty="0" err="1"/>
              <a:t>berdasarkan</a:t>
            </a:r>
            <a:r>
              <a:rPr lang="en-US" dirty="0"/>
              <a:t> </a:t>
            </a:r>
            <a:r>
              <a:rPr lang="en-US" dirty="0" err="1"/>
              <a:t>keunggulan</a:t>
            </a:r>
            <a:r>
              <a:rPr lang="en-US" dirty="0"/>
              <a:t> </a:t>
            </a:r>
            <a:r>
              <a:rPr lang="en-US" dirty="0" err="1"/>
              <a:t>komparatif</a:t>
            </a:r>
            <a:r>
              <a:rPr lang="en-US" dirty="0"/>
              <a:t> </a:t>
            </a:r>
            <a:r>
              <a:rPr lang="en-US" dirty="0" err="1"/>
              <a:t>sebagai</a:t>
            </a:r>
            <a:r>
              <a:rPr lang="en-US" dirty="0"/>
              <a:t> </a:t>
            </a:r>
            <a:r>
              <a:rPr lang="en-US" dirty="0" err="1"/>
              <a:t>daerah</a:t>
            </a:r>
            <a:r>
              <a:rPr lang="en-US" dirty="0"/>
              <a:t> </a:t>
            </a:r>
            <a:r>
              <a:rPr lang="en-US" dirty="0" err="1"/>
              <a:t>tujuan</a:t>
            </a:r>
            <a:r>
              <a:rPr lang="en-US" dirty="0"/>
              <a:t> </a:t>
            </a:r>
            <a:r>
              <a:rPr lang="en-US" b="1" dirty="0" err="1"/>
              <a:t>wisata</a:t>
            </a:r>
            <a:r>
              <a:rPr lang="en-US" dirty="0"/>
              <a:t> dan </a:t>
            </a:r>
            <a:r>
              <a:rPr lang="en-US" dirty="0" err="1"/>
              <a:t>pertanian</a:t>
            </a:r>
            <a:r>
              <a:rPr lang="en-US" dirty="0"/>
              <a:t>, yang </a:t>
            </a:r>
            <a:r>
              <a:rPr lang="en-US" dirty="0" err="1"/>
              <a:t>disesuaikan</a:t>
            </a:r>
            <a:r>
              <a:rPr lang="en-US" dirty="0"/>
              <a:t> </a:t>
            </a:r>
            <a:r>
              <a:rPr lang="en-US" dirty="0" err="1"/>
              <a:t>dengan</a:t>
            </a:r>
            <a:r>
              <a:rPr lang="en-US" dirty="0"/>
              <a:t> </a:t>
            </a:r>
            <a:r>
              <a:rPr lang="en-US" dirty="0" err="1"/>
              <a:t>kompetensi</a:t>
            </a:r>
            <a:r>
              <a:rPr lang="en-US" dirty="0"/>
              <a:t> dan </a:t>
            </a:r>
            <a:r>
              <a:rPr lang="en-US" dirty="0" err="1"/>
              <a:t>keunggulan</a:t>
            </a:r>
            <a:r>
              <a:rPr lang="en-US" dirty="0"/>
              <a:t> </a:t>
            </a:r>
            <a:r>
              <a:rPr lang="en-US" dirty="0" err="1"/>
              <a:t>daerah</a:t>
            </a:r>
            <a:r>
              <a:rPr lang="en-US" dirty="0"/>
              <a:t>, </a:t>
            </a:r>
            <a:r>
              <a:rPr lang="en-US" dirty="0" err="1"/>
              <a:t>baik</a:t>
            </a:r>
            <a:r>
              <a:rPr lang="en-US" dirty="0"/>
              <a:t> pada </a:t>
            </a:r>
            <a:r>
              <a:rPr lang="en-US" dirty="0" err="1"/>
              <a:t>sektor</a:t>
            </a:r>
            <a:r>
              <a:rPr lang="en-US" dirty="0"/>
              <a:t> </a:t>
            </a:r>
            <a:r>
              <a:rPr lang="en-US" dirty="0" err="1"/>
              <a:t>pertanian</a:t>
            </a:r>
            <a:r>
              <a:rPr lang="en-US" dirty="0"/>
              <a:t> </a:t>
            </a:r>
            <a:r>
              <a:rPr lang="en-US" dirty="0" err="1"/>
              <a:t>dalam</a:t>
            </a:r>
            <a:r>
              <a:rPr lang="en-US" dirty="0"/>
              <a:t> </a:t>
            </a:r>
            <a:r>
              <a:rPr lang="en-US" dirty="0" err="1"/>
              <a:t>arti</a:t>
            </a:r>
            <a:r>
              <a:rPr lang="en-US" dirty="0"/>
              <a:t> </a:t>
            </a:r>
            <a:r>
              <a:rPr lang="en-US" dirty="0" err="1"/>
              <a:t>luas</a:t>
            </a:r>
            <a:r>
              <a:rPr lang="en-US" dirty="0"/>
              <a:t>, </a:t>
            </a:r>
            <a:r>
              <a:rPr lang="en-US" dirty="0" err="1"/>
              <a:t>jasa</a:t>
            </a:r>
            <a:r>
              <a:rPr lang="en-US" dirty="0"/>
              <a:t> </a:t>
            </a:r>
            <a:r>
              <a:rPr lang="en-US" b="1" dirty="0" err="1"/>
              <a:t>pariwisata</a:t>
            </a:r>
            <a:r>
              <a:rPr lang="en-US" dirty="0"/>
              <a:t>, </a:t>
            </a:r>
            <a:r>
              <a:rPr lang="en-US" dirty="0" err="1"/>
              <a:t>maupun</a:t>
            </a:r>
            <a:r>
              <a:rPr lang="en-US" dirty="0"/>
              <a:t> pada </a:t>
            </a:r>
            <a:r>
              <a:rPr lang="en-US" dirty="0" err="1"/>
              <a:t>sektor</a:t>
            </a:r>
            <a:r>
              <a:rPr lang="en-US" dirty="0"/>
              <a:t> </a:t>
            </a:r>
            <a:r>
              <a:rPr lang="en-US" dirty="0" err="1"/>
              <a:t>industri</a:t>
            </a:r>
            <a:r>
              <a:rPr lang="en-US" dirty="0"/>
              <a:t> </a:t>
            </a:r>
            <a:r>
              <a:rPr lang="en-US" dirty="0" err="1"/>
              <a:t>kecil</a:t>
            </a:r>
            <a:r>
              <a:rPr lang="en-US" dirty="0"/>
              <a:t>.</a:t>
            </a:r>
          </a:p>
        </p:txBody>
      </p:sp>
      <p:sp>
        <p:nvSpPr>
          <p:cNvPr id="5" name="Title 1">
            <a:extLst>
              <a:ext uri="{FF2B5EF4-FFF2-40B4-BE49-F238E27FC236}">
                <a16:creationId xmlns:a16="http://schemas.microsoft.com/office/drawing/2014/main" xmlns="" id="{5B401BA3-1099-4206-B5BE-A8AE791119E7}"/>
              </a:ext>
            </a:extLst>
          </p:cNvPr>
          <p:cNvSpPr txBox="1">
            <a:spLocks/>
          </p:cNvSpPr>
          <p:nvPr/>
        </p:nvSpPr>
        <p:spPr bwMode="auto">
          <a:xfrm>
            <a:off x="467545" y="139700"/>
            <a:ext cx="8676456"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420" tIns="30733" rIns="61420" bIns="30733" numCol="1" anchor="ctr" anchorCtr="0" compatLnSpc="1">
            <a:prstTxWarp prst="textNoShape">
              <a:avLst/>
            </a:prstTxWarp>
            <a:normAutofit/>
          </a:bodyPr>
          <a:lstStyle>
            <a:lvl1pPr algn="l" rtl="0" eaLnBrk="0" fontAlgn="base" hangingPunct="0">
              <a:lnSpc>
                <a:spcPct val="90000"/>
              </a:lnSpc>
              <a:spcBef>
                <a:spcPct val="0"/>
              </a:spcBef>
              <a:spcAft>
                <a:spcPct val="0"/>
              </a:spcAft>
              <a:defRPr sz="2200" kern="1200">
                <a:solidFill>
                  <a:schemeClr val="tx1"/>
                </a:solidFill>
                <a:latin typeface="Arial Black" pitchFamily="34" charset="0"/>
                <a:ea typeface="ＭＳ Ｐゴシック" charset="0"/>
                <a:cs typeface="Arial" pitchFamily="34" charset="0"/>
              </a:defRPr>
            </a:lvl1pPr>
            <a:lvl2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2pPr>
            <a:lvl3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3pPr>
            <a:lvl4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4pPr>
            <a:lvl5pPr algn="l" rtl="0" eaLnBrk="0" fontAlgn="base" hangingPunct="0">
              <a:lnSpc>
                <a:spcPct val="90000"/>
              </a:lnSpc>
              <a:spcBef>
                <a:spcPct val="0"/>
              </a:spcBef>
              <a:spcAft>
                <a:spcPct val="0"/>
              </a:spcAft>
              <a:defRPr sz="2200">
                <a:solidFill>
                  <a:schemeClr val="tx1"/>
                </a:solidFill>
                <a:latin typeface="Arial Black" pitchFamily="34" charset="0"/>
                <a:ea typeface="ＭＳ Ｐゴシック" charset="0"/>
                <a:cs typeface="Arial" charset="0"/>
              </a:defRPr>
            </a:lvl5pPr>
            <a:lvl6pPr marL="307163" algn="l" rtl="0" fontAlgn="base">
              <a:lnSpc>
                <a:spcPct val="90000"/>
              </a:lnSpc>
              <a:spcBef>
                <a:spcPct val="0"/>
              </a:spcBef>
              <a:spcAft>
                <a:spcPct val="0"/>
              </a:spcAft>
              <a:defRPr sz="2200">
                <a:solidFill>
                  <a:schemeClr val="tx1"/>
                </a:solidFill>
                <a:latin typeface="Arial Black" pitchFamily="34" charset="0"/>
                <a:cs typeface="Arial" charset="0"/>
              </a:defRPr>
            </a:lvl6pPr>
            <a:lvl7pPr marL="614308" algn="l" rtl="0" fontAlgn="base">
              <a:lnSpc>
                <a:spcPct val="90000"/>
              </a:lnSpc>
              <a:spcBef>
                <a:spcPct val="0"/>
              </a:spcBef>
              <a:spcAft>
                <a:spcPct val="0"/>
              </a:spcAft>
              <a:defRPr sz="2200">
                <a:solidFill>
                  <a:schemeClr val="tx1"/>
                </a:solidFill>
                <a:latin typeface="Arial Black" pitchFamily="34" charset="0"/>
                <a:cs typeface="Arial" charset="0"/>
              </a:defRPr>
            </a:lvl7pPr>
            <a:lvl8pPr marL="921458" algn="l" rtl="0" fontAlgn="base">
              <a:lnSpc>
                <a:spcPct val="90000"/>
              </a:lnSpc>
              <a:spcBef>
                <a:spcPct val="0"/>
              </a:spcBef>
              <a:spcAft>
                <a:spcPct val="0"/>
              </a:spcAft>
              <a:defRPr sz="2200">
                <a:solidFill>
                  <a:schemeClr val="tx1"/>
                </a:solidFill>
                <a:latin typeface="Arial Black" pitchFamily="34" charset="0"/>
                <a:cs typeface="Arial" charset="0"/>
              </a:defRPr>
            </a:lvl8pPr>
            <a:lvl9pPr marL="1228622" algn="l" rtl="0" fontAlgn="base">
              <a:lnSpc>
                <a:spcPct val="90000"/>
              </a:lnSpc>
              <a:spcBef>
                <a:spcPct val="0"/>
              </a:spcBef>
              <a:spcAft>
                <a:spcPct val="0"/>
              </a:spcAft>
              <a:defRPr sz="2200">
                <a:solidFill>
                  <a:schemeClr val="tx1"/>
                </a:solidFill>
                <a:latin typeface="Arial Black" pitchFamily="34" charset="0"/>
                <a:cs typeface="Arial" charset="0"/>
              </a:defRPr>
            </a:lvl9pPr>
          </a:lstStyle>
          <a:p>
            <a:r>
              <a:rPr lang="en-US" sz="2000" smtClean="0"/>
              <a:t>ARAH PEMBANGUNAN JANGKA PANJANG DAERAH</a:t>
            </a:r>
            <a:endParaRPr lang="en-US" sz="2000" dirty="0"/>
          </a:p>
        </p:txBody>
      </p:sp>
    </p:spTree>
    <p:extLst>
      <p:ext uri="{BB962C8B-B14F-4D97-AF65-F5344CB8AC3E}">
        <p14:creationId xmlns:p14="http://schemas.microsoft.com/office/powerpoint/2010/main" val="1337704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E6EED116-A7AD-4C8F-922D-825D796E93F9}"/>
              </a:ext>
            </a:extLst>
          </p:cNvPr>
          <p:cNvSpPr>
            <a:spLocks noGrp="1"/>
          </p:cNvSpPr>
          <p:nvPr>
            <p:ph type="sldNum" sz="quarter" idx="10"/>
          </p:nvPr>
        </p:nvSpPr>
        <p:spPr/>
        <p:txBody>
          <a:bodyPr/>
          <a:lstStyle/>
          <a:p>
            <a:pPr>
              <a:defRPr/>
            </a:pPr>
            <a:fld id="{9A49AED1-6A21-4CF1-8BC0-8AE4697025CD}" type="slidenum">
              <a:rPr lang="id-ID" altLang="en-US" smtClean="0"/>
              <a:pPr>
                <a:defRPr/>
              </a:pPr>
              <a:t>73</a:t>
            </a:fld>
            <a:endParaRPr lang="id-ID" altLang="en-US"/>
          </a:p>
        </p:txBody>
      </p:sp>
      <p:sp>
        <p:nvSpPr>
          <p:cNvPr id="3" name="Rectangle 2">
            <a:extLst>
              <a:ext uri="{FF2B5EF4-FFF2-40B4-BE49-F238E27FC236}">
                <a16:creationId xmlns:a16="http://schemas.microsoft.com/office/drawing/2014/main" xmlns="" id="{3367968B-4149-4842-A920-558D3D38F867}"/>
              </a:ext>
            </a:extLst>
          </p:cNvPr>
          <p:cNvSpPr/>
          <p:nvPr/>
        </p:nvSpPr>
        <p:spPr>
          <a:xfrm>
            <a:off x="408792" y="1079516"/>
            <a:ext cx="7945821" cy="3516347"/>
          </a:xfrm>
          <a:prstGeom prst="rect">
            <a:avLst/>
          </a:prstGeom>
        </p:spPr>
        <p:txBody>
          <a:bodyPr wrap="square" lIns="68580" tIns="34290" rIns="68580" bIns="34290">
            <a:spAutoFit/>
          </a:bodyPr>
          <a:lstStyle/>
          <a:p>
            <a:pPr marL="257175" indent="-257175" algn="just">
              <a:buFont typeface="+mj-lt"/>
              <a:buAutoNum type="arabicPeriod"/>
            </a:pPr>
            <a:r>
              <a:rPr lang="en-US" dirty="0" err="1"/>
              <a:t>Persaingan</a:t>
            </a:r>
            <a:r>
              <a:rPr lang="en-US" dirty="0"/>
              <a:t> di era global yang </a:t>
            </a:r>
            <a:r>
              <a:rPr lang="en-US" dirty="0" err="1"/>
              <a:t>semakin</a:t>
            </a:r>
            <a:r>
              <a:rPr lang="en-US" dirty="0"/>
              <a:t> </a:t>
            </a:r>
            <a:r>
              <a:rPr lang="en-US" dirty="0" err="1"/>
              <a:t>ketat</a:t>
            </a:r>
            <a:r>
              <a:rPr lang="en-US" dirty="0"/>
              <a:t> </a:t>
            </a:r>
            <a:r>
              <a:rPr lang="en-US" dirty="0" err="1"/>
              <a:t>dalam</a:t>
            </a:r>
            <a:r>
              <a:rPr lang="en-US" dirty="0"/>
              <a:t> </a:t>
            </a:r>
            <a:r>
              <a:rPr lang="en-US" dirty="0" err="1"/>
              <a:t>hal</a:t>
            </a:r>
            <a:r>
              <a:rPr lang="en-US" dirty="0"/>
              <a:t> attraction, </a:t>
            </a:r>
            <a:r>
              <a:rPr lang="en-US" dirty="0" err="1"/>
              <a:t>accesibility</a:t>
            </a:r>
            <a:r>
              <a:rPr lang="en-US" dirty="0"/>
              <a:t>, ancillary, dan amenities </a:t>
            </a:r>
            <a:r>
              <a:rPr lang="en-US" dirty="0" err="1"/>
              <a:t>sebagai</a:t>
            </a:r>
            <a:r>
              <a:rPr lang="en-US" dirty="0"/>
              <a:t> </a:t>
            </a:r>
            <a:r>
              <a:rPr lang="en-US" dirty="0" err="1"/>
              <a:t>daya</a:t>
            </a:r>
            <a:r>
              <a:rPr lang="en-US" dirty="0"/>
              <a:t> </a:t>
            </a:r>
            <a:r>
              <a:rPr lang="en-US" dirty="0" err="1"/>
              <a:t>tarik</a:t>
            </a:r>
            <a:r>
              <a:rPr lang="en-US" dirty="0"/>
              <a:t> </a:t>
            </a:r>
            <a:r>
              <a:rPr lang="en-US" dirty="0" err="1"/>
              <a:t>utama</a:t>
            </a:r>
            <a:r>
              <a:rPr lang="en-US" dirty="0"/>
              <a:t> </a:t>
            </a:r>
            <a:r>
              <a:rPr lang="en-US" dirty="0" err="1"/>
              <a:t>wisatawan</a:t>
            </a:r>
            <a:r>
              <a:rPr lang="en-US" dirty="0"/>
              <a:t> </a:t>
            </a:r>
            <a:r>
              <a:rPr lang="en-US" dirty="0" err="1"/>
              <a:t>akan</a:t>
            </a:r>
            <a:r>
              <a:rPr lang="en-US" dirty="0"/>
              <a:t> </a:t>
            </a:r>
            <a:r>
              <a:rPr lang="en-US" dirty="0" err="1"/>
              <a:t>berpengaruh</a:t>
            </a:r>
            <a:r>
              <a:rPr lang="en-US" dirty="0"/>
              <a:t> </a:t>
            </a:r>
            <a:r>
              <a:rPr lang="en-US" dirty="0" err="1"/>
              <a:t>terhadap</a:t>
            </a:r>
            <a:r>
              <a:rPr lang="en-US" dirty="0"/>
              <a:t> Bali </a:t>
            </a:r>
            <a:r>
              <a:rPr lang="en-US" dirty="0" err="1"/>
              <a:t>sebagai</a:t>
            </a:r>
            <a:r>
              <a:rPr lang="en-US" dirty="0"/>
              <a:t> </a:t>
            </a:r>
            <a:r>
              <a:rPr lang="en-US" dirty="0" err="1"/>
              <a:t>daerah</a:t>
            </a:r>
            <a:r>
              <a:rPr lang="en-US" dirty="0"/>
              <a:t> </a:t>
            </a:r>
            <a:r>
              <a:rPr lang="en-US" dirty="0" err="1"/>
              <a:t>tujuan</a:t>
            </a:r>
            <a:r>
              <a:rPr lang="en-US" dirty="0"/>
              <a:t> </a:t>
            </a:r>
            <a:r>
              <a:rPr lang="en-US" dirty="0" err="1"/>
              <a:t>wisata</a:t>
            </a:r>
            <a:r>
              <a:rPr lang="en-US" dirty="0"/>
              <a:t> </a:t>
            </a:r>
            <a:r>
              <a:rPr lang="en-US" dirty="0" err="1"/>
              <a:t>dengan</a:t>
            </a:r>
            <a:r>
              <a:rPr lang="en-US" dirty="0"/>
              <a:t> </a:t>
            </a:r>
            <a:r>
              <a:rPr lang="en-US" dirty="0" err="1"/>
              <a:t>konsep</a:t>
            </a:r>
            <a:r>
              <a:rPr lang="en-US" dirty="0"/>
              <a:t> </a:t>
            </a:r>
            <a:r>
              <a:rPr lang="en-US" dirty="0" err="1"/>
              <a:t>pengembangan</a:t>
            </a:r>
            <a:r>
              <a:rPr lang="en-US" dirty="0"/>
              <a:t> </a:t>
            </a:r>
            <a:r>
              <a:rPr lang="en-US" b="1" dirty="0" err="1"/>
              <a:t>pariwisata</a:t>
            </a:r>
            <a:r>
              <a:rPr lang="en-US" b="1" dirty="0"/>
              <a:t> </a:t>
            </a:r>
            <a:r>
              <a:rPr lang="en-US" dirty="0" err="1"/>
              <a:t>budaya</a:t>
            </a:r>
            <a:r>
              <a:rPr lang="en-US" dirty="0"/>
              <a:t>. Oleh </a:t>
            </a:r>
            <a:r>
              <a:rPr lang="en-US" dirty="0" err="1"/>
              <a:t>karena</a:t>
            </a:r>
            <a:r>
              <a:rPr lang="en-US" dirty="0"/>
              <a:t> </a:t>
            </a:r>
            <a:r>
              <a:rPr lang="en-US" dirty="0" err="1"/>
              <a:t>itu</a:t>
            </a:r>
            <a:r>
              <a:rPr lang="en-US" dirty="0"/>
              <a:t>, </a:t>
            </a:r>
            <a:r>
              <a:rPr lang="en-US" dirty="0" err="1"/>
              <a:t>ke</a:t>
            </a:r>
            <a:r>
              <a:rPr lang="en-US" dirty="0"/>
              <a:t> </a:t>
            </a:r>
            <a:r>
              <a:rPr lang="en-US" dirty="0" err="1"/>
              <a:t>depan</a:t>
            </a:r>
            <a:r>
              <a:rPr lang="en-US" dirty="0"/>
              <a:t> </a:t>
            </a:r>
            <a:r>
              <a:rPr lang="en-US" dirty="0" err="1"/>
              <a:t>pengembangan</a:t>
            </a:r>
            <a:r>
              <a:rPr lang="en-US" dirty="0"/>
              <a:t> </a:t>
            </a:r>
            <a:r>
              <a:rPr lang="en-US" b="1" dirty="0" err="1"/>
              <a:t>pariwisata</a:t>
            </a:r>
            <a:r>
              <a:rPr lang="en-US" dirty="0"/>
              <a:t> </a:t>
            </a:r>
            <a:r>
              <a:rPr lang="en-US" dirty="0" err="1"/>
              <a:t>harus</a:t>
            </a:r>
            <a:r>
              <a:rPr lang="en-US" dirty="0"/>
              <a:t> </a:t>
            </a:r>
            <a:r>
              <a:rPr lang="en-US" dirty="0" err="1"/>
              <a:t>tetap</a:t>
            </a:r>
            <a:r>
              <a:rPr lang="en-US" dirty="0"/>
              <a:t> </a:t>
            </a:r>
            <a:r>
              <a:rPr lang="en-US" dirty="0" err="1"/>
              <a:t>mempertahankan</a:t>
            </a:r>
            <a:r>
              <a:rPr lang="en-US" dirty="0"/>
              <a:t> </a:t>
            </a:r>
            <a:r>
              <a:rPr lang="en-US" dirty="0" err="1"/>
              <a:t>kearifan</a:t>
            </a:r>
            <a:r>
              <a:rPr lang="en-US" dirty="0"/>
              <a:t> local yang </a:t>
            </a:r>
            <a:r>
              <a:rPr lang="en-US" dirty="0" err="1"/>
              <a:t>berbasis</a:t>
            </a:r>
            <a:r>
              <a:rPr lang="en-US" dirty="0"/>
              <a:t> pada </a:t>
            </a:r>
            <a:r>
              <a:rPr lang="en-US" dirty="0" err="1"/>
              <a:t>budaya</a:t>
            </a:r>
            <a:r>
              <a:rPr lang="en-US" dirty="0"/>
              <a:t> </a:t>
            </a:r>
            <a:r>
              <a:rPr lang="en-US" dirty="0" err="1"/>
              <a:t>masyarakat</a:t>
            </a:r>
            <a:r>
              <a:rPr lang="en-US" dirty="0"/>
              <a:t> </a:t>
            </a:r>
            <a:r>
              <a:rPr lang="en-US" dirty="0" err="1"/>
              <a:t>dengan</a:t>
            </a:r>
            <a:r>
              <a:rPr lang="en-US" dirty="0"/>
              <a:t> </a:t>
            </a:r>
            <a:r>
              <a:rPr lang="en-US" dirty="0" err="1"/>
              <a:t>memperhatikan</a:t>
            </a:r>
            <a:r>
              <a:rPr lang="en-US" dirty="0"/>
              <a:t> </a:t>
            </a:r>
            <a:r>
              <a:rPr lang="en-US" dirty="0" err="1"/>
              <a:t>keharmonisan</a:t>
            </a:r>
            <a:r>
              <a:rPr lang="en-US" dirty="0"/>
              <a:t> </a:t>
            </a:r>
            <a:r>
              <a:rPr lang="en-US" dirty="0" err="1"/>
              <a:t>antara</a:t>
            </a:r>
            <a:r>
              <a:rPr lang="en-US" dirty="0"/>
              <a:t> </a:t>
            </a:r>
            <a:r>
              <a:rPr lang="en-US" dirty="0" err="1"/>
              <a:t>pemanfaatan</a:t>
            </a:r>
            <a:r>
              <a:rPr lang="en-US" dirty="0"/>
              <a:t> </a:t>
            </a:r>
            <a:r>
              <a:rPr lang="en-US" dirty="0" err="1"/>
              <a:t>ruang</a:t>
            </a:r>
            <a:r>
              <a:rPr lang="en-US" dirty="0"/>
              <a:t> dan </a:t>
            </a:r>
            <a:r>
              <a:rPr lang="en-US" dirty="0" err="1"/>
              <a:t>teknologi</a:t>
            </a:r>
            <a:r>
              <a:rPr lang="en-US" dirty="0"/>
              <a:t> </a:t>
            </a:r>
            <a:r>
              <a:rPr lang="en-US" dirty="0" err="1"/>
              <a:t>dengan</a:t>
            </a:r>
            <a:r>
              <a:rPr lang="en-US" dirty="0"/>
              <a:t> </a:t>
            </a:r>
            <a:r>
              <a:rPr lang="en-US" dirty="0" err="1"/>
              <a:t>kelestarian</a:t>
            </a:r>
            <a:r>
              <a:rPr lang="en-US" dirty="0"/>
              <a:t> </a:t>
            </a:r>
            <a:r>
              <a:rPr lang="en-US" dirty="0" err="1"/>
              <a:t>lingkungan</a:t>
            </a:r>
            <a:r>
              <a:rPr lang="en-US" dirty="0"/>
              <a:t> </a:t>
            </a:r>
            <a:r>
              <a:rPr lang="en-US" dirty="0" err="1"/>
              <a:t>melalui</a:t>
            </a:r>
            <a:r>
              <a:rPr lang="en-US" dirty="0"/>
              <a:t> </a:t>
            </a:r>
            <a:r>
              <a:rPr lang="en-US" dirty="0" err="1"/>
              <a:t>pemberdayaan</a:t>
            </a:r>
            <a:r>
              <a:rPr lang="en-US" dirty="0"/>
              <a:t> </a:t>
            </a:r>
            <a:r>
              <a:rPr lang="en-US" err="1"/>
              <a:t>masyarakat</a:t>
            </a:r>
            <a:r>
              <a:rPr lang="en-US"/>
              <a:t> </a:t>
            </a:r>
            <a:r>
              <a:rPr lang="en-US" smtClean="0"/>
              <a:t>lokal</a:t>
            </a:r>
          </a:p>
          <a:p>
            <a:pPr marL="257175" indent="-257175" algn="just">
              <a:buFont typeface="+mj-lt"/>
              <a:buAutoNum type="arabicPeriod"/>
            </a:pPr>
            <a:endParaRPr lang="en-US" dirty="0"/>
          </a:p>
          <a:p>
            <a:pPr marL="257175" indent="-257175" algn="just">
              <a:buFont typeface="+mj-lt"/>
              <a:buAutoNum type="arabicPeriod"/>
            </a:pPr>
            <a:r>
              <a:rPr lang="en-US" dirty="0" err="1"/>
              <a:t>Semakin</a:t>
            </a:r>
            <a:r>
              <a:rPr lang="en-US" dirty="0"/>
              <a:t> </a:t>
            </a:r>
            <a:r>
              <a:rPr lang="en-US" dirty="0" err="1"/>
              <a:t>sulitnya</a:t>
            </a:r>
            <a:r>
              <a:rPr lang="en-US" dirty="0"/>
              <a:t> </a:t>
            </a:r>
            <a:r>
              <a:rPr lang="en-US" dirty="0" err="1"/>
              <a:t>menghadapi</a:t>
            </a:r>
            <a:r>
              <a:rPr lang="en-US" dirty="0"/>
              <a:t> </a:t>
            </a:r>
            <a:r>
              <a:rPr lang="en-US" dirty="0" err="1"/>
              <a:t>masalah</a:t>
            </a:r>
            <a:r>
              <a:rPr lang="en-US" dirty="0"/>
              <a:t> internal dan </a:t>
            </a:r>
            <a:r>
              <a:rPr lang="en-US" dirty="0" err="1"/>
              <a:t>eksternal</a:t>
            </a:r>
            <a:r>
              <a:rPr lang="en-US" dirty="0"/>
              <a:t> </a:t>
            </a:r>
            <a:r>
              <a:rPr lang="en-US" dirty="0" err="1"/>
              <a:t>seperti</a:t>
            </a:r>
            <a:r>
              <a:rPr lang="en-US" dirty="0"/>
              <a:t> </a:t>
            </a:r>
            <a:r>
              <a:rPr lang="en-US" dirty="0" err="1"/>
              <a:t>rendahnya</a:t>
            </a:r>
            <a:r>
              <a:rPr lang="en-US" dirty="0"/>
              <a:t> </a:t>
            </a:r>
            <a:r>
              <a:rPr lang="en-US" dirty="0" err="1"/>
              <a:t>penguasaan</a:t>
            </a:r>
            <a:r>
              <a:rPr lang="en-US" dirty="0"/>
              <a:t> </a:t>
            </a:r>
            <a:r>
              <a:rPr lang="en-US" dirty="0" err="1"/>
              <a:t>teknologi</a:t>
            </a:r>
            <a:r>
              <a:rPr lang="en-US" dirty="0"/>
              <a:t> </a:t>
            </a:r>
            <a:r>
              <a:rPr lang="en-US" dirty="0" err="1"/>
              <a:t>informasi</a:t>
            </a:r>
            <a:r>
              <a:rPr lang="en-US" dirty="0"/>
              <a:t> dan </a:t>
            </a:r>
            <a:r>
              <a:rPr lang="en-US" dirty="0" err="1"/>
              <a:t>kesiapan</a:t>
            </a:r>
            <a:r>
              <a:rPr lang="en-US" dirty="0"/>
              <a:t> </a:t>
            </a:r>
            <a:r>
              <a:rPr lang="en-US" dirty="0" err="1"/>
              <a:t>menghadapi</a:t>
            </a:r>
            <a:r>
              <a:rPr lang="en-US" dirty="0"/>
              <a:t> era </a:t>
            </a:r>
            <a:r>
              <a:rPr lang="en-US" dirty="0" err="1"/>
              <a:t>perdagangan</a:t>
            </a:r>
            <a:r>
              <a:rPr lang="en-US" dirty="0"/>
              <a:t> </a:t>
            </a:r>
            <a:r>
              <a:rPr lang="en-US" dirty="0" err="1"/>
              <a:t>bebas</a:t>
            </a:r>
            <a:r>
              <a:rPr lang="en-US" dirty="0"/>
              <a:t>. </a:t>
            </a:r>
            <a:r>
              <a:rPr lang="en-US" dirty="0" err="1"/>
              <a:t>Pengembangan</a:t>
            </a:r>
            <a:r>
              <a:rPr lang="en-US" dirty="0"/>
              <a:t> </a:t>
            </a:r>
            <a:r>
              <a:rPr lang="en-US" dirty="0" err="1"/>
              <a:t>pariwisata</a:t>
            </a:r>
            <a:r>
              <a:rPr lang="en-US" dirty="0"/>
              <a:t> </a:t>
            </a:r>
            <a:r>
              <a:rPr lang="en-US" dirty="0" err="1"/>
              <a:t>ke</a:t>
            </a:r>
            <a:r>
              <a:rPr lang="en-US" dirty="0"/>
              <a:t> </a:t>
            </a:r>
            <a:r>
              <a:rPr lang="en-US" dirty="0" err="1"/>
              <a:t>depan</a:t>
            </a:r>
            <a:r>
              <a:rPr lang="en-US" dirty="0"/>
              <a:t> </a:t>
            </a:r>
            <a:r>
              <a:rPr lang="en-US" dirty="0" err="1"/>
              <a:t>perlu</a:t>
            </a:r>
            <a:r>
              <a:rPr lang="en-US" dirty="0"/>
              <a:t> </a:t>
            </a:r>
            <a:r>
              <a:rPr lang="en-US" dirty="0" err="1"/>
              <a:t>tetap</a:t>
            </a:r>
            <a:r>
              <a:rPr lang="en-US" dirty="0"/>
              <a:t> </a:t>
            </a:r>
            <a:r>
              <a:rPr lang="en-US" dirty="0" err="1"/>
              <a:t>mempertahankan</a:t>
            </a:r>
            <a:r>
              <a:rPr lang="en-US" dirty="0"/>
              <a:t> </a:t>
            </a:r>
            <a:r>
              <a:rPr lang="en-US" dirty="0" err="1"/>
              <a:t>kearifan</a:t>
            </a:r>
            <a:r>
              <a:rPr lang="en-US" dirty="0"/>
              <a:t> </a:t>
            </a:r>
            <a:r>
              <a:rPr lang="en-US" dirty="0" err="1"/>
              <a:t>lokal</a:t>
            </a:r>
            <a:r>
              <a:rPr lang="en-US" dirty="0"/>
              <a:t>, </a:t>
            </a:r>
            <a:r>
              <a:rPr lang="en-US" dirty="0" err="1"/>
              <a:t>serta</a:t>
            </a:r>
            <a:r>
              <a:rPr lang="en-US" dirty="0"/>
              <a:t> </a:t>
            </a:r>
            <a:r>
              <a:rPr lang="en-US" dirty="0" err="1"/>
              <a:t>keharmonisan</a:t>
            </a:r>
            <a:r>
              <a:rPr lang="en-US" dirty="0"/>
              <a:t> </a:t>
            </a:r>
            <a:r>
              <a:rPr lang="en-US" dirty="0" err="1"/>
              <a:t>antara</a:t>
            </a:r>
            <a:r>
              <a:rPr lang="en-US" dirty="0"/>
              <a:t> </a:t>
            </a:r>
            <a:r>
              <a:rPr lang="en-US" dirty="0" err="1"/>
              <a:t>pemanfaatan</a:t>
            </a:r>
            <a:r>
              <a:rPr lang="en-US" dirty="0"/>
              <a:t> </a:t>
            </a:r>
            <a:r>
              <a:rPr lang="en-US" dirty="0" err="1"/>
              <a:t>ruang</a:t>
            </a:r>
            <a:r>
              <a:rPr lang="en-US" dirty="0"/>
              <a:t> dan </a:t>
            </a:r>
            <a:r>
              <a:rPr lang="en-US" dirty="0" err="1"/>
              <a:t>kelestarian</a:t>
            </a:r>
            <a:r>
              <a:rPr lang="en-US" dirty="0"/>
              <a:t> </a:t>
            </a:r>
            <a:r>
              <a:rPr lang="en-US" dirty="0" err="1"/>
              <a:t>lingkungan</a:t>
            </a:r>
            <a:r>
              <a:rPr lang="en-US" dirty="0"/>
              <a:t> </a:t>
            </a:r>
            <a:r>
              <a:rPr lang="en-US" dirty="0" err="1"/>
              <a:t>melalui</a:t>
            </a:r>
            <a:r>
              <a:rPr lang="en-US" dirty="0"/>
              <a:t> </a:t>
            </a:r>
            <a:r>
              <a:rPr lang="en-US" dirty="0" err="1"/>
              <a:t>pemanfaatan</a:t>
            </a:r>
            <a:r>
              <a:rPr lang="en-US" dirty="0"/>
              <a:t> </a:t>
            </a:r>
            <a:r>
              <a:rPr lang="en-US" dirty="0" err="1"/>
              <a:t>teknologi</a:t>
            </a:r>
            <a:r>
              <a:rPr lang="en-US" dirty="0"/>
              <a:t> </a:t>
            </a:r>
            <a:r>
              <a:rPr lang="en-US" dirty="0" err="1"/>
              <a:t>informasi</a:t>
            </a:r>
            <a:r>
              <a:rPr lang="en-US" dirty="0"/>
              <a:t> </a:t>
            </a:r>
            <a:r>
              <a:rPr lang="en-US" dirty="0" err="1"/>
              <a:t>secara</a:t>
            </a:r>
            <a:r>
              <a:rPr lang="en-US" dirty="0"/>
              <a:t> optimal </a:t>
            </a:r>
            <a:r>
              <a:rPr lang="en-US" dirty="0" err="1"/>
              <a:t>serta</a:t>
            </a:r>
            <a:r>
              <a:rPr lang="en-US" dirty="0"/>
              <a:t> </a:t>
            </a:r>
            <a:r>
              <a:rPr lang="en-US" dirty="0" err="1"/>
              <a:t>pemberdayaan</a:t>
            </a:r>
            <a:r>
              <a:rPr lang="en-US" dirty="0"/>
              <a:t> </a:t>
            </a:r>
            <a:r>
              <a:rPr lang="en-US" dirty="0" err="1"/>
              <a:t>masyarakat</a:t>
            </a:r>
            <a:r>
              <a:rPr lang="en-US" dirty="0"/>
              <a:t> </a:t>
            </a:r>
            <a:r>
              <a:rPr lang="en-US" err="1"/>
              <a:t>lokal</a:t>
            </a:r>
            <a:r>
              <a:rPr lang="en-US" smtClean="0"/>
              <a:t>.</a:t>
            </a:r>
          </a:p>
          <a:p>
            <a:pPr marL="257175" indent="-257175" algn="just">
              <a:buFont typeface="+mj-lt"/>
              <a:buAutoNum type="arabicPeriod"/>
            </a:pPr>
            <a:endParaRPr lang="en-US" dirty="0"/>
          </a:p>
          <a:p>
            <a:pPr marL="257175" indent="-257175" algn="just">
              <a:buFont typeface="+mj-lt"/>
              <a:buAutoNum type="arabicPeriod"/>
            </a:pPr>
            <a:r>
              <a:rPr lang="en-US" dirty="0" err="1"/>
              <a:t>Pendayagunaan</a:t>
            </a:r>
            <a:r>
              <a:rPr lang="en-US" dirty="0"/>
              <a:t> </a:t>
            </a:r>
            <a:r>
              <a:rPr lang="en-US" dirty="0" err="1"/>
              <a:t>sumberdaya</a:t>
            </a:r>
            <a:r>
              <a:rPr lang="en-US" dirty="0"/>
              <a:t> </a:t>
            </a:r>
            <a:r>
              <a:rPr lang="en-US" dirty="0" err="1"/>
              <a:t>pesisir</a:t>
            </a:r>
            <a:r>
              <a:rPr lang="en-US" dirty="0"/>
              <a:t> dan </a:t>
            </a:r>
            <a:r>
              <a:rPr lang="en-US" dirty="0" err="1"/>
              <a:t>laut</a:t>
            </a:r>
            <a:r>
              <a:rPr lang="en-US" dirty="0"/>
              <a:t> yang </a:t>
            </a:r>
            <a:r>
              <a:rPr lang="en-US" dirty="0" err="1"/>
              <a:t>belum</a:t>
            </a:r>
            <a:r>
              <a:rPr lang="en-US" dirty="0"/>
              <a:t> optimal </a:t>
            </a:r>
            <a:r>
              <a:rPr lang="en-US" dirty="0" err="1"/>
              <a:t>untuk</a:t>
            </a:r>
            <a:r>
              <a:rPr lang="en-US" dirty="0"/>
              <a:t> </a:t>
            </a:r>
            <a:r>
              <a:rPr lang="fi-FI" dirty="0"/>
              <a:t>perhubungan laut, perikanan, </a:t>
            </a:r>
            <a:r>
              <a:rPr lang="fi-FI" b="1" dirty="0"/>
              <a:t>pariwisata,</a:t>
            </a:r>
            <a:r>
              <a:rPr lang="fi-FI" dirty="0"/>
              <a:t> dan jasa kelautan, serta </a:t>
            </a:r>
            <a:r>
              <a:rPr lang="en-US" dirty="0" err="1"/>
              <a:t>mencegah</a:t>
            </a:r>
            <a:r>
              <a:rPr lang="en-US" dirty="0"/>
              <a:t> dan </a:t>
            </a:r>
            <a:r>
              <a:rPr lang="en-US" dirty="0" err="1"/>
              <a:t>mengendalikan</a:t>
            </a:r>
            <a:r>
              <a:rPr lang="en-US" dirty="0"/>
              <a:t> </a:t>
            </a:r>
            <a:r>
              <a:rPr lang="en-US" dirty="0" err="1"/>
              <a:t>degradasi</a:t>
            </a:r>
            <a:r>
              <a:rPr lang="en-US" dirty="0"/>
              <a:t> </a:t>
            </a:r>
            <a:r>
              <a:rPr lang="en-US" dirty="0" err="1"/>
              <a:t>pesisir</a:t>
            </a:r>
            <a:endParaRPr lang="en-US" dirty="0"/>
          </a:p>
        </p:txBody>
      </p:sp>
      <p:sp>
        <p:nvSpPr>
          <p:cNvPr id="4" name="Title 1">
            <a:extLst>
              <a:ext uri="{FF2B5EF4-FFF2-40B4-BE49-F238E27FC236}">
                <a16:creationId xmlns:a16="http://schemas.microsoft.com/office/drawing/2014/main" xmlns="" id="{D6518A31-D1A5-4FE5-A40A-FD7100C2FCE3}"/>
              </a:ext>
            </a:extLst>
          </p:cNvPr>
          <p:cNvSpPr txBox="1">
            <a:spLocks/>
          </p:cNvSpPr>
          <p:nvPr/>
        </p:nvSpPr>
        <p:spPr bwMode="auto">
          <a:xfrm>
            <a:off x="291885" y="373878"/>
            <a:ext cx="7886700" cy="6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6313" tIns="23172" rIns="46313" bIns="23172" numCol="1" anchor="ctr" anchorCtr="0" compatLnSpc="1">
            <a:prstTxWarp prst="textNoShape">
              <a:avLst/>
            </a:prstTxWarp>
          </a:bodyPr>
          <a:lstStyle>
            <a:lvl1pPr algn="l" rtl="0" eaLnBrk="0" fontAlgn="base" hangingPunct="0">
              <a:lnSpc>
                <a:spcPct val="90000"/>
              </a:lnSpc>
              <a:spcBef>
                <a:spcPct val="0"/>
              </a:spcBef>
              <a:spcAft>
                <a:spcPct val="0"/>
              </a:spcAft>
              <a:defRPr sz="2933" kern="1200">
                <a:solidFill>
                  <a:schemeClr val="tx1"/>
                </a:solidFill>
                <a:latin typeface="Arial Black" pitchFamily="34" charset="0"/>
                <a:ea typeface="MS PGothic" pitchFamily="34" charset="-128"/>
                <a:cs typeface="Arial" pitchFamily="34" charset="0"/>
              </a:defRPr>
            </a:lvl1pPr>
            <a:lvl2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2pPr>
            <a:lvl3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3pPr>
            <a:lvl4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4pPr>
            <a:lvl5pPr algn="l" rtl="0" eaLnBrk="0" fontAlgn="base" hangingPunct="0">
              <a:lnSpc>
                <a:spcPct val="90000"/>
              </a:lnSpc>
              <a:spcBef>
                <a:spcPct val="0"/>
              </a:spcBef>
              <a:spcAft>
                <a:spcPct val="0"/>
              </a:spcAft>
              <a:defRPr sz="2933">
                <a:solidFill>
                  <a:schemeClr val="tx1"/>
                </a:solidFill>
                <a:latin typeface="Arial Black" pitchFamily="34" charset="0"/>
                <a:ea typeface="MS PGothic" pitchFamily="34" charset="-128"/>
                <a:cs typeface="Arial" charset="0"/>
              </a:defRPr>
            </a:lvl5pPr>
            <a:lvl6pPr marL="411668" algn="l" rtl="0" fontAlgn="base">
              <a:lnSpc>
                <a:spcPct val="90000"/>
              </a:lnSpc>
              <a:spcBef>
                <a:spcPct val="0"/>
              </a:spcBef>
              <a:spcAft>
                <a:spcPct val="0"/>
              </a:spcAft>
              <a:defRPr sz="2933">
                <a:solidFill>
                  <a:schemeClr val="tx1"/>
                </a:solidFill>
                <a:latin typeface="Arial Black" pitchFamily="34" charset="0"/>
                <a:cs typeface="Arial" charset="0"/>
              </a:defRPr>
            </a:lvl6pPr>
            <a:lvl7pPr marL="823329" algn="l" rtl="0" fontAlgn="base">
              <a:lnSpc>
                <a:spcPct val="90000"/>
              </a:lnSpc>
              <a:spcBef>
                <a:spcPct val="0"/>
              </a:spcBef>
              <a:spcAft>
                <a:spcPct val="0"/>
              </a:spcAft>
              <a:defRPr sz="2933">
                <a:solidFill>
                  <a:schemeClr val="tx1"/>
                </a:solidFill>
                <a:latin typeface="Arial Black" pitchFamily="34" charset="0"/>
                <a:cs typeface="Arial" charset="0"/>
              </a:defRPr>
            </a:lvl7pPr>
            <a:lvl8pPr marL="1234972" algn="l" rtl="0" fontAlgn="base">
              <a:lnSpc>
                <a:spcPct val="90000"/>
              </a:lnSpc>
              <a:spcBef>
                <a:spcPct val="0"/>
              </a:spcBef>
              <a:spcAft>
                <a:spcPct val="0"/>
              </a:spcAft>
              <a:defRPr sz="2933">
                <a:solidFill>
                  <a:schemeClr val="tx1"/>
                </a:solidFill>
                <a:latin typeface="Arial Black" pitchFamily="34" charset="0"/>
                <a:cs typeface="Arial" charset="0"/>
              </a:defRPr>
            </a:lvl8pPr>
            <a:lvl9pPr marL="1646620" algn="l" rtl="0" fontAlgn="base">
              <a:lnSpc>
                <a:spcPct val="90000"/>
              </a:lnSpc>
              <a:spcBef>
                <a:spcPct val="0"/>
              </a:spcBef>
              <a:spcAft>
                <a:spcPct val="0"/>
              </a:spcAft>
              <a:defRPr sz="2933">
                <a:solidFill>
                  <a:schemeClr val="tx1"/>
                </a:solidFill>
                <a:latin typeface="Arial Black" pitchFamily="34" charset="0"/>
                <a:cs typeface="Arial" charset="0"/>
              </a:defRPr>
            </a:lvl9pPr>
          </a:lstStyle>
          <a:p>
            <a:r>
              <a:rPr lang="en-US" sz="2000" dirty="0" err="1">
                <a:ea typeface="ＭＳ Ｐゴシック" charset="0"/>
              </a:rPr>
              <a:t>Tantangan</a:t>
            </a:r>
            <a:r>
              <a:rPr lang="en-US" sz="2000" dirty="0">
                <a:ea typeface="ＭＳ Ｐゴシック" charset="0"/>
              </a:rPr>
              <a:t> Pembangunan </a:t>
            </a:r>
            <a:r>
              <a:rPr lang="en-US" sz="2000" dirty="0" err="1">
                <a:ea typeface="ＭＳ Ｐゴシック" charset="0"/>
              </a:rPr>
              <a:t>Pariwisata</a:t>
            </a:r>
            <a:r>
              <a:rPr lang="en-US" sz="2000" dirty="0">
                <a:ea typeface="ＭＳ Ｐゴシック" charset="0"/>
              </a:rPr>
              <a:t> 2005-2025 </a:t>
            </a:r>
          </a:p>
        </p:txBody>
      </p:sp>
    </p:spTree>
    <p:extLst>
      <p:ext uri="{BB962C8B-B14F-4D97-AF65-F5344CB8AC3E}">
        <p14:creationId xmlns:p14="http://schemas.microsoft.com/office/powerpoint/2010/main" val="3309565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A4C7F5FE-29AF-41A7-94AA-AE72A672654E}"/>
              </a:ext>
            </a:extLst>
          </p:cNvPr>
          <p:cNvSpPr txBox="1"/>
          <p:nvPr/>
        </p:nvSpPr>
        <p:spPr>
          <a:xfrm>
            <a:off x="364546" y="1432158"/>
            <a:ext cx="2720714" cy="253916"/>
          </a:xfrm>
          <a:prstGeom prst="rect">
            <a:avLst/>
          </a:prstGeom>
          <a:noFill/>
        </p:spPr>
        <p:txBody>
          <a:bodyPr wrap="square" lIns="68580" tIns="34290" rIns="68580" bIns="34290" rtlCol="0">
            <a:spAutoFit/>
          </a:bodyPr>
          <a:lstStyle/>
          <a:p>
            <a:r>
              <a:rPr lang="en-US" sz="1200" b="1" dirty="0"/>
              <a:t>INDIKATOR PARIWISATA</a:t>
            </a:r>
          </a:p>
        </p:txBody>
      </p:sp>
      <p:sp>
        <p:nvSpPr>
          <p:cNvPr id="7" name="TextBox 6">
            <a:extLst>
              <a:ext uri="{FF2B5EF4-FFF2-40B4-BE49-F238E27FC236}">
                <a16:creationId xmlns:a16="http://schemas.microsoft.com/office/drawing/2014/main" xmlns="" id="{119053F9-31FE-4AB8-8110-DEF4B2284B0F}"/>
              </a:ext>
            </a:extLst>
          </p:cNvPr>
          <p:cNvSpPr txBox="1"/>
          <p:nvPr/>
        </p:nvSpPr>
        <p:spPr>
          <a:xfrm>
            <a:off x="364546" y="1698556"/>
            <a:ext cx="3080478" cy="623248"/>
          </a:xfrm>
          <a:prstGeom prst="rect">
            <a:avLst/>
          </a:prstGeom>
          <a:noFill/>
        </p:spPr>
        <p:txBody>
          <a:bodyPr wrap="square" lIns="68580" tIns="34290" rIns="68580" bIns="34290" rtlCol="0">
            <a:spAutoFit/>
          </a:bodyPr>
          <a:lstStyle/>
          <a:p>
            <a:pPr marL="257175" indent="-257175">
              <a:buFont typeface="+mj-lt"/>
              <a:buAutoNum type="arabicPeriod"/>
            </a:pPr>
            <a:r>
              <a:rPr lang="en-US" sz="1200" dirty="0" err="1"/>
              <a:t>Kunjungan</a:t>
            </a:r>
            <a:r>
              <a:rPr lang="en-US" sz="1200" dirty="0"/>
              <a:t> </a:t>
            </a:r>
            <a:r>
              <a:rPr lang="en-US" sz="1200" dirty="0" err="1"/>
              <a:t>Wisatawan</a:t>
            </a:r>
            <a:endParaRPr lang="en-US" sz="1200" dirty="0"/>
          </a:p>
          <a:p>
            <a:pPr marL="257175" indent="-257175">
              <a:buFont typeface="+mj-lt"/>
              <a:buAutoNum type="arabicPeriod"/>
            </a:pPr>
            <a:r>
              <a:rPr lang="en-US" sz="1200" dirty="0"/>
              <a:t>Lama </a:t>
            </a:r>
            <a:r>
              <a:rPr lang="en-US" sz="1200" dirty="0" err="1"/>
              <a:t>Kunjungan</a:t>
            </a:r>
            <a:r>
              <a:rPr lang="en-US" sz="1200" dirty="0"/>
              <a:t> </a:t>
            </a:r>
            <a:r>
              <a:rPr lang="en-US" sz="1200" dirty="0" err="1"/>
              <a:t>Wisata</a:t>
            </a:r>
            <a:endParaRPr lang="en-US" sz="1200" dirty="0"/>
          </a:p>
          <a:p>
            <a:pPr marL="257175" indent="-257175">
              <a:buFont typeface="+mj-lt"/>
              <a:buAutoNum type="arabicPeriod"/>
            </a:pPr>
            <a:r>
              <a:rPr lang="en-US" sz="1200" dirty="0"/>
              <a:t>PAD </a:t>
            </a:r>
            <a:r>
              <a:rPr lang="en-US" sz="1200" dirty="0" err="1"/>
              <a:t>Sektor</a:t>
            </a:r>
            <a:r>
              <a:rPr lang="en-US" sz="1200" dirty="0"/>
              <a:t> </a:t>
            </a:r>
            <a:r>
              <a:rPr lang="en-US" sz="1200" dirty="0" err="1"/>
              <a:t>Pariwisata</a:t>
            </a:r>
            <a:endParaRPr lang="en-US" sz="1200" dirty="0"/>
          </a:p>
        </p:txBody>
      </p:sp>
      <p:sp>
        <p:nvSpPr>
          <p:cNvPr id="2" name="Rectangle 1">
            <a:extLst>
              <a:ext uri="{FF2B5EF4-FFF2-40B4-BE49-F238E27FC236}">
                <a16:creationId xmlns:a16="http://schemas.microsoft.com/office/drawing/2014/main" xmlns="" id="{8F64E3CA-70C9-45EE-BEF4-C571CE84B2CA}"/>
              </a:ext>
            </a:extLst>
          </p:cNvPr>
          <p:cNvSpPr/>
          <p:nvPr/>
        </p:nvSpPr>
        <p:spPr>
          <a:xfrm>
            <a:off x="364545" y="531882"/>
            <a:ext cx="8288786" cy="807913"/>
          </a:xfrm>
          <a:prstGeom prst="rect">
            <a:avLst/>
          </a:prstGeom>
        </p:spPr>
        <p:txBody>
          <a:bodyPr wrap="square" lIns="68580" tIns="34290" rIns="68580" bIns="34290">
            <a:spAutoFit/>
          </a:bodyPr>
          <a:lstStyle/>
          <a:p>
            <a:r>
              <a:rPr lang="en-US" sz="1200" b="1" dirty="0">
                <a:latin typeface="BookmanOldStyle"/>
              </a:rPr>
              <a:t>POTENSI SUMBER DAYA</a:t>
            </a:r>
          </a:p>
          <a:p>
            <a:r>
              <a:rPr lang="en-US" sz="1200" dirty="0" err="1">
                <a:latin typeface="BookmanOldStyle"/>
              </a:rPr>
              <a:t>Berdasarkan</a:t>
            </a:r>
            <a:r>
              <a:rPr lang="en-US" sz="1200" dirty="0">
                <a:latin typeface="BookmanOldStyle"/>
              </a:rPr>
              <a:t> </a:t>
            </a:r>
            <a:r>
              <a:rPr lang="en-US" sz="1200" dirty="0" err="1">
                <a:latin typeface="BookmanOldStyle"/>
              </a:rPr>
              <a:t>deskripsi</a:t>
            </a:r>
            <a:r>
              <a:rPr lang="en-US" sz="1200" dirty="0">
                <a:latin typeface="BookmanOldStyle"/>
              </a:rPr>
              <a:t> </a:t>
            </a:r>
            <a:r>
              <a:rPr lang="en-US" sz="1200" dirty="0" err="1">
                <a:latin typeface="BookmanOldStyle"/>
              </a:rPr>
              <a:t>karakteristik</a:t>
            </a:r>
            <a:r>
              <a:rPr lang="en-US" sz="1200" dirty="0">
                <a:latin typeface="BookmanOldStyle"/>
              </a:rPr>
              <a:t> </a:t>
            </a:r>
            <a:r>
              <a:rPr lang="en-US" sz="1200" dirty="0" err="1">
                <a:latin typeface="BookmanOldStyle"/>
              </a:rPr>
              <a:t>wilayah</a:t>
            </a:r>
            <a:r>
              <a:rPr lang="en-US" sz="1200" dirty="0">
                <a:latin typeface="BookmanOldStyle"/>
              </a:rPr>
              <a:t> </a:t>
            </a:r>
            <a:r>
              <a:rPr lang="en-US" sz="1200" dirty="0" err="1">
                <a:latin typeface="BookmanOldStyle"/>
              </a:rPr>
              <a:t>dapat</a:t>
            </a:r>
            <a:r>
              <a:rPr lang="en-US" sz="1200" dirty="0">
                <a:latin typeface="BookmanOldStyle"/>
              </a:rPr>
              <a:t> </a:t>
            </a:r>
            <a:r>
              <a:rPr lang="en-US" sz="1200" dirty="0" err="1">
                <a:latin typeface="BookmanOldStyle"/>
              </a:rPr>
              <a:t>diidentifikasi</a:t>
            </a:r>
            <a:r>
              <a:rPr lang="en-US" sz="1200" dirty="0">
                <a:latin typeface="BookmanOldStyle"/>
              </a:rPr>
              <a:t> </a:t>
            </a:r>
            <a:r>
              <a:rPr lang="en-US" sz="1200" dirty="0" err="1">
                <a:latin typeface="BookmanOldStyle"/>
              </a:rPr>
              <a:t>wilayah</a:t>
            </a:r>
            <a:r>
              <a:rPr lang="en-US" sz="1200" dirty="0">
                <a:latin typeface="BookmanOldStyle"/>
              </a:rPr>
              <a:t> yang ,</a:t>
            </a:r>
            <a:r>
              <a:rPr lang="en-US" sz="1200" dirty="0" err="1">
                <a:latin typeface="BookmanOldStyle"/>
              </a:rPr>
              <a:t>memiliki</a:t>
            </a:r>
            <a:r>
              <a:rPr lang="en-US" sz="1200" dirty="0">
                <a:latin typeface="BookmanOldStyle"/>
              </a:rPr>
              <a:t> </a:t>
            </a:r>
            <a:r>
              <a:rPr lang="en-US" sz="1200" dirty="0" err="1">
                <a:latin typeface="BookmanOldStyle"/>
              </a:rPr>
              <a:t>potensi</a:t>
            </a:r>
            <a:r>
              <a:rPr lang="en-US" sz="1200" dirty="0">
                <a:latin typeface="BookmanOldStyle"/>
              </a:rPr>
              <a:t> </a:t>
            </a:r>
            <a:r>
              <a:rPr lang="en-US" sz="1200" dirty="0" err="1">
                <a:latin typeface="BookmanOldStyle"/>
              </a:rPr>
              <a:t>untuk</a:t>
            </a:r>
            <a:r>
              <a:rPr lang="en-US" sz="1200" dirty="0">
                <a:latin typeface="BookmanOldStyle"/>
              </a:rPr>
              <a:t> </a:t>
            </a:r>
            <a:r>
              <a:rPr lang="en-US" sz="1200" dirty="0" err="1">
                <a:latin typeface="BookmanOldStyle"/>
              </a:rPr>
              <a:t>dikembangkan</a:t>
            </a:r>
            <a:r>
              <a:rPr lang="en-US" sz="1200" dirty="0">
                <a:latin typeface="BookmanOldStyle"/>
              </a:rPr>
              <a:t> </a:t>
            </a:r>
            <a:r>
              <a:rPr lang="en-US" sz="1200" dirty="0" err="1">
                <a:latin typeface="BookmanOldStyle"/>
              </a:rPr>
              <a:t>sebagai</a:t>
            </a:r>
            <a:r>
              <a:rPr lang="en-US" sz="1200" dirty="0">
                <a:latin typeface="BookmanOldStyle"/>
              </a:rPr>
              <a:t> </a:t>
            </a:r>
            <a:r>
              <a:rPr lang="en-US" sz="1200" dirty="0" err="1">
                <a:latin typeface="BookmanOldStyle"/>
              </a:rPr>
              <a:t>kawasan</a:t>
            </a:r>
            <a:r>
              <a:rPr lang="en-US" sz="1200" dirty="0">
                <a:latin typeface="BookmanOldStyle"/>
              </a:rPr>
              <a:t> </a:t>
            </a:r>
            <a:r>
              <a:rPr lang="en-US" sz="1200" dirty="0" err="1">
                <a:latin typeface="BookmanOldStyle"/>
              </a:rPr>
              <a:t>budidaya</a:t>
            </a:r>
            <a:r>
              <a:rPr lang="en-US" sz="1200" dirty="0">
                <a:latin typeface="BookmanOldStyle"/>
              </a:rPr>
              <a:t> </a:t>
            </a:r>
            <a:r>
              <a:rPr lang="en-US" sz="1200" dirty="0" err="1">
                <a:latin typeface="BookmanOldStyle"/>
              </a:rPr>
              <a:t>seperti</a:t>
            </a:r>
            <a:r>
              <a:rPr lang="en-US" sz="1200" dirty="0">
                <a:latin typeface="BookmanOldStyle"/>
              </a:rPr>
              <a:t> </a:t>
            </a:r>
            <a:r>
              <a:rPr lang="fi-FI" sz="1200" dirty="0">
                <a:latin typeface="BookmanOldStyle"/>
              </a:rPr>
              <a:t>perikanan, pertanian, pariwisata, industri, pertambangan dan lain-lain dengan </a:t>
            </a:r>
            <a:r>
              <a:rPr lang="en-US" sz="1200" dirty="0" err="1">
                <a:latin typeface="BookmanOldStyle"/>
              </a:rPr>
              <a:t>berpedoman</a:t>
            </a:r>
            <a:r>
              <a:rPr lang="en-US" sz="1200" dirty="0">
                <a:latin typeface="BookmanOldStyle"/>
              </a:rPr>
              <a:t> pada </a:t>
            </a:r>
            <a:r>
              <a:rPr lang="en-US" sz="1200" dirty="0" err="1">
                <a:latin typeface="BookmanOldStyle"/>
              </a:rPr>
              <a:t>rencana</a:t>
            </a:r>
            <a:r>
              <a:rPr lang="en-US" sz="1200" dirty="0">
                <a:latin typeface="BookmanOldStyle"/>
              </a:rPr>
              <a:t> tata </a:t>
            </a:r>
            <a:r>
              <a:rPr lang="en-US" sz="1200" dirty="0" err="1">
                <a:latin typeface="BookmanOldStyle"/>
              </a:rPr>
              <a:t>ruang</a:t>
            </a:r>
            <a:r>
              <a:rPr lang="en-US" sz="1200" dirty="0">
                <a:latin typeface="BookmanOldStyle"/>
              </a:rPr>
              <a:t> </a:t>
            </a:r>
            <a:r>
              <a:rPr lang="en-US" sz="1200" dirty="0" err="1">
                <a:latin typeface="BookmanOldStyle"/>
              </a:rPr>
              <a:t>wilayah</a:t>
            </a:r>
            <a:r>
              <a:rPr lang="en-US" sz="1200" dirty="0">
                <a:latin typeface="BookmanOldStyle"/>
              </a:rPr>
              <a:t>.</a:t>
            </a:r>
            <a:endParaRPr lang="en-US" sz="1200" dirty="0"/>
          </a:p>
        </p:txBody>
      </p:sp>
      <p:pic>
        <p:nvPicPr>
          <p:cNvPr id="3" name="Picture 2">
            <a:extLst>
              <a:ext uri="{FF2B5EF4-FFF2-40B4-BE49-F238E27FC236}">
                <a16:creationId xmlns:a16="http://schemas.microsoft.com/office/drawing/2014/main" xmlns="" id="{B2C23A53-C746-4E88-A550-D59543F91946}"/>
              </a:ext>
            </a:extLst>
          </p:cNvPr>
          <p:cNvPicPr>
            <a:picLocks noChangeAspect="1"/>
          </p:cNvPicPr>
          <p:nvPr/>
        </p:nvPicPr>
        <p:blipFill rotWithShape="1">
          <a:blip r:embed="rId2"/>
          <a:srcRect l="22931" t="11035" r="10776" b="49621"/>
          <a:stretch/>
        </p:blipFill>
        <p:spPr>
          <a:xfrm>
            <a:off x="539552" y="2499742"/>
            <a:ext cx="8471787" cy="1922449"/>
          </a:xfrm>
          <a:prstGeom prst="rect">
            <a:avLst/>
          </a:prstGeom>
        </p:spPr>
      </p:pic>
      <p:sp>
        <p:nvSpPr>
          <p:cNvPr id="10" name="Rectangle 9">
            <a:extLst>
              <a:ext uri="{FF2B5EF4-FFF2-40B4-BE49-F238E27FC236}">
                <a16:creationId xmlns:a16="http://schemas.microsoft.com/office/drawing/2014/main" xmlns="" id="{DB993FB8-C601-4406-A22E-7BB9EF176506}"/>
              </a:ext>
            </a:extLst>
          </p:cNvPr>
          <p:cNvSpPr/>
          <p:nvPr/>
        </p:nvSpPr>
        <p:spPr>
          <a:xfrm>
            <a:off x="102476" y="153940"/>
            <a:ext cx="7701455" cy="284693"/>
          </a:xfrm>
          <a:prstGeom prst="rect">
            <a:avLst/>
          </a:prstGeom>
        </p:spPr>
        <p:txBody>
          <a:bodyPr wrap="square" lIns="68580" tIns="34290" rIns="68580" bIns="34290">
            <a:spAutoFit/>
          </a:bodyPr>
          <a:lstStyle/>
          <a:p>
            <a:r>
              <a:rPr lang="it-IT" b="1" dirty="0"/>
              <a:t>PERATURAN MENTERI DALAM NEGERI REPUBLIK INDONESIA NOMOR 86 TAHUN 2017 </a:t>
            </a:r>
          </a:p>
        </p:txBody>
      </p:sp>
      <p:sp>
        <p:nvSpPr>
          <p:cNvPr id="8" name="Rectangle 7">
            <a:extLst>
              <a:ext uri="{FF2B5EF4-FFF2-40B4-BE49-F238E27FC236}">
                <a16:creationId xmlns:a16="http://schemas.microsoft.com/office/drawing/2014/main" xmlns="" id="{E03B1E7C-5CD6-448B-B2DB-DBADC186BEA7}"/>
              </a:ext>
            </a:extLst>
          </p:cNvPr>
          <p:cNvSpPr/>
          <p:nvPr/>
        </p:nvSpPr>
        <p:spPr>
          <a:xfrm>
            <a:off x="782157" y="4557189"/>
            <a:ext cx="7177049" cy="253916"/>
          </a:xfrm>
          <a:prstGeom prst="rect">
            <a:avLst/>
          </a:prstGeom>
        </p:spPr>
        <p:txBody>
          <a:bodyPr wrap="square" lIns="68580" tIns="34290" rIns="68580" bIns="34290">
            <a:spAutoFit/>
          </a:bodyPr>
          <a:lstStyle/>
          <a:p>
            <a:pPr algn="just"/>
            <a:r>
              <a:rPr lang="en-US" sz="600" dirty="0" err="1"/>
              <a:t>Peraturan</a:t>
            </a:r>
            <a:r>
              <a:rPr lang="en-US" sz="600" dirty="0"/>
              <a:t> Menteri </a:t>
            </a:r>
            <a:r>
              <a:rPr lang="en-US" sz="600" dirty="0" err="1"/>
              <a:t>Dalam</a:t>
            </a:r>
            <a:r>
              <a:rPr lang="en-US" sz="600" dirty="0"/>
              <a:t> Negeri </a:t>
            </a:r>
            <a:r>
              <a:rPr lang="en-US" sz="600" dirty="0" err="1"/>
              <a:t>Republik</a:t>
            </a:r>
            <a:r>
              <a:rPr lang="en-US" sz="600" dirty="0"/>
              <a:t> Indonesia </a:t>
            </a:r>
            <a:r>
              <a:rPr lang="en-US" sz="600" dirty="0" err="1"/>
              <a:t>Nomor</a:t>
            </a:r>
            <a:r>
              <a:rPr lang="en-US" sz="600" dirty="0"/>
              <a:t> 86 </a:t>
            </a:r>
            <a:r>
              <a:rPr lang="en-US" sz="600" dirty="0" err="1"/>
              <a:t>Tahun</a:t>
            </a:r>
            <a:r>
              <a:rPr lang="en-US" sz="600" dirty="0"/>
              <a:t> 2017 </a:t>
            </a:r>
            <a:r>
              <a:rPr lang="en-US" sz="600" dirty="0" err="1"/>
              <a:t>Tentang</a:t>
            </a:r>
            <a:r>
              <a:rPr lang="en-US" sz="600" dirty="0"/>
              <a:t> Tata Cara </a:t>
            </a:r>
            <a:r>
              <a:rPr lang="en-US" sz="600" dirty="0" err="1"/>
              <a:t>Perencanaan</a:t>
            </a:r>
            <a:r>
              <a:rPr lang="en-US" sz="600" dirty="0"/>
              <a:t>, </a:t>
            </a:r>
            <a:r>
              <a:rPr lang="en-US" sz="600" dirty="0" err="1"/>
              <a:t>Pengendalian</a:t>
            </a:r>
            <a:r>
              <a:rPr lang="en-US" sz="600" dirty="0"/>
              <a:t> Dan </a:t>
            </a:r>
            <a:r>
              <a:rPr lang="en-US" sz="600" dirty="0" err="1"/>
              <a:t>Evaluasi</a:t>
            </a:r>
            <a:r>
              <a:rPr lang="en-US" sz="600" dirty="0"/>
              <a:t> Pembangunan Daerah, Tata Cara </a:t>
            </a:r>
            <a:r>
              <a:rPr lang="en-US" sz="600" dirty="0" err="1"/>
              <a:t>Evaluasi</a:t>
            </a:r>
            <a:r>
              <a:rPr lang="en-US" sz="600" dirty="0"/>
              <a:t> </a:t>
            </a:r>
            <a:r>
              <a:rPr lang="en-US" sz="600" dirty="0" err="1"/>
              <a:t>Rancangan</a:t>
            </a:r>
            <a:r>
              <a:rPr lang="en-US" sz="600" dirty="0"/>
              <a:t> </a:t>
            </a:r>
            <a:r>
              <a:rPr lang="en-US" sz="600" dirty="0" err="1"/>
              <a:t>Peraturan</a:t>
            </a:r>
            <a:r>
              <a:rPr lang="en-US" sz="600" dirty="0"/>
              <a:t> Daerah </a:t>
            </a:r>
            <a:r>
              <a:rPr lang="en-US" sz="600" dirty="0" err="1"/>
              <a:t>Tentang</a:t>
            </a:r>
            <a:r>
              <a:rPr lang="en-US" sz="600" dirty="0"/>
              <a:t> </a:t>
            </a:r>
            <a:r>
              <a:rPr lang="en-US" sz="600" dirty="0" err="1"/>
              <a:t>Rencana</a:t>
            </a:r>
            <a:r>
              <a:rPr lang="en-US" sz="600" dirty="0"/>
              <a:t> Pembangunan </a:t>
            </a:r>
            <a:r>
              <a:rPr lang="en-US" sz="600" dirty="0" err="1"/>
              <a:t>Jangka</a:t>
            </a:r>
            <a:r>
              <a:rPr lang="en-US" sz="600" dirty="0"/>
              <a:t> Panjang Daerah Dan </a:t>
            </a:r>
            <a:r>
              <a:rPr lang="en-US" sz="600" dirty="0" err="1"/>
              <a:t>Rencana</a:t>
            </a:r>
            <a:r>
              <a:rPr lang="en-US" sz="600" dirty="0"/>
              <a:t> Pembangunan </a:t>
            </a:r>
            <a:r>
              <a:rPr lang="en-US" sz="600" dirty="0" err="1"/>
              <a:t>Jangka</a:t>
            </a:r>
            <a:r>
              <a:rPr lang="en-US" sz="600" dirty="0"/>
              <a:t> </a:t>
            </a:r>
            <a:r>
              <a:rPr lang="en-US" sz="600" dirty="0" err="1"/>
              <a:t>Menengah</a:t>
            </a:r>
            <a:r>
              <a:rPr lang="en-US" sz="600" dirty="0"/>
              <a:t> Daerah</a:t>
            </a:r>
          </a:p>
        </p:txBody>
      </p:sp>
    </p:spTree>
    <p:extLst>
      <p:ext uri="{BB962C8B-B14F-4D97-AF65-F5344CB8AC3E}">
        <p14:creationId xmlns:p14="http://schemas.microsoft.com/office/powerpoint/2010/main" val="27780921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1DF6C179-54D2-429D-8746-514C08F2ECE4}"/>
              </a:ext>
            </a:extLst>
          </p:cNvPr>
          <p:cNvSpPr>
            <a:spLocks noGrp="1"/>
          </p:cNvSpPr>
          <p:nvPr>
            <p:ph type="sldNum" sz="quarter" idx="10"/>
          </p:nvPr>
        </p:nvSpPr>
        <p:spPr/>
        <p:txBody>
          <a:bodyPr/>
          <a:lstStyle/>
          <a:p>
            <a:fld id="{D715F960-F16F-4F5D-BFAF-F7D133A59C76}" type="slidenum">
              <a:rPr lang="en-US" smtClean="0"/>
              <a:pPr/>
              <a:t>75</a:t>
            </a:fld>
            <a:endParaRPr lang="en-US" dirty="0"/>
          </a:p>
        </p:txBody>
      </p:sp>
      <p:pic>
        <p:nvPicPr>
          <p:cNvPr id="4" name="Picture 3">
            <a:extLst>
              <a:ext uri="{FF2B5EF4-FFF2-40B4-BE49-F238E27FC236}">
                <a16:creationId xmlns:a16="http://schemas.microsoft.com/office/drawing/2014/main" xmlns="" id="{B91FE11B-33B2-4AC7-8A9A-7FBD3FD02A0F}"/>
              </a:ext>
            </a:extLst>
          </p:cNvPr>
          <p:cNvPicPr>
            <a:picLocks noChangeAspect="1"/>
          </p:cNvPicPr>
          <p:nvPr/>
        </p:nvPicPr>
        <p:blipFill rotWithShape="1">
          <a:blip r:embed="rId2"/>
          <a:srcRect l="18774" t="43334" r="11514" b="27948"/>
          <a:stretch/>
        </p:blipFill>
        <p:spPr>
          <a:xfrm>
            <a:off x="114694" y="1061049"/>
            <a:ext cx="9029305" cy="3120914"/>
          </a:xfrm>
          <a:prstGeom prst="rect">
            <a:avLst/>
          </a:prstGeom>
        </p:spPr>
      </p:pic>
    </p:spTree>
    <p:extLst>
      <p:ext uri="{BB962C8B-B14F-4D97-AF65-F5344CB8AC3E}">
        <p14:creationId xmlns:p14="http://schemas.microsoft.com/office/powerpoint/2010/main" val="8840711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extBox 3"/>
          <p:cNvSpPr txBox="1">
            <a:spLocks noChangeArrowheads="1"/>
          </p:cNvSpPr>
          <p:nvPr/>
        </p:nvSpPr>
        <p:spPr bwMode="auto">
          <a:xfrm>
            <a:off x="3851920" y="2067694"/>
            <a:ext cx="2920572" cy="67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800" tIns="30921" rIns="61800" bIns="30921">
            <a:spAutoFit/>
          </a:bodyPr>
          <a:lstStyle>
            <a:lvl1pPr defTabSz="617538" eaLnBrk="0" hangingPunct="0">
              <a:defRPr sz="1400">
                <a:solidFill>
                  <a:schemeClr val="tx1"/>
                </a:solidFill>
                <a:latin typeface="Arial" charset="0"/>
                <a:ea typeface="ＭＳ Ｐゴシック" charset="0"/>
                <a:cs typeface="ＭＳ Ｐゴシック" charset="0"/>
              </a:defRPr>
            </a:lvl1pPr>
            <a:lvl2pPr marL="742950" indent="-285750" defTabSz="617538" eaLnBrk="0" hangingPunct="0">
              <a:defRPr sz="1400">
                <a:solidFill>
                  <a:schemeClr val="tx1"/>
                </a:solidFill>
                <a:latin typeface="Arial" charset="0"/>
                <a:ea typeface="ＭＳ Ｐゴシック" charset="0"/>
              </a:defRPr>
            </a:lvl2pPr>
            <a:lvl3pPr marL="1143000" indent="-228600" defTabSz="617538" eaLnBrk="0" hangingPunct="0">
              <a:defRPr sz="1400">
                <a:solidFill>
                  <a:schemeClr val="tx1"/>
                </a:solidFill>
                <a:latin typeface="Arial" charset="0"/>
                <a:ea typeface="ＭＳ Ｐゴシック" charset="0"/>
              </a:defRPr>
            </a:lvl3pPr>
            <a:lvl4pPr marL="1600200" indent="-228600" defTabSz="617538" eaLnBrk="0" hangingPunct="0">
              <a:defRPr sz="1400">
                <a:solidFill>
                  <a:schemeClr val="tx1"/>
                </a:solidFill>
                <a:latin typeface="Arial" charset="0"/>
                <a:ea typeface="ＭＳ Ｐゴシック" charset="0"/>
              </a:defRPr>
            </a:lvl4pPr>
            <a:lvl5pPr marL="2057400" indent="-228600" defTabSz="617538" eaLnBrk="0" hangingPunct="0">
              <a:defRPr sz="1400">
                <a:solidFill>
                  <a:schemeClr val="tx1"/>
                </a:solidFill>
                <a:latin typeface="Arial" charset="0"/>
                <a:ea typeface="ＭＳ Ｐゴシック" charset="0"/>
              </a:defRPr>
            </a:lvl5pPr>
            <a:lvl6pPr marL="2514600" indent="-228600" defTabSz="61753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61753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61753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617538" eaLnBrk="0" fontAlgn="base" hangingPunct="0">
              <a:spcBef>
                <a:spcPct val="0"/>
              </a:spcBef>
              <a:spcAft>
                <a:spcPct val="0"/>
              </a:spcAft>
              <a:defRPr sz="1400">
                <a:solidFill>
                  <a:schemeClr val="tx1"/>
                </a:solidFill>
                <a:latin typeface="Arial" charset="0"/>
                <a:ea typeface="ＭＳ Ｐゴシック" charset="0"/>
              </a:defRPr>
            </a:lvl9pPr>
          </a:lstStyle>
          <a:p>
            <a:pPr eaLnBrk="1" hangingPunct="1"/>
            <a:r>
              <a:rPr lang="id-ID" sz="4000" b="1" dirty="0">
                <a:solidFill>
                  <a:srgbClr val="000000"/>
                </a:solidFill>
                <a:latin typeface="Candara" pitchFamily="34" charset="0"/>
              </a:rPr>
              <a:t>Terima Kasih</a:t>
            </a:r>
            <a:endParaRPr lang="en-US" sz="4000" b="1" dirty="0">
              <a:solidFill>
                <a:srgbClr val="000000"/>
              </a:solidFill>
              <a:latin typeface="Candara" pitchFamily="34"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09471" y="267494"/>
            <a:ext cx="3673573" cy="134761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21598</TotalTime>
  <Words>5477</Words>
  <Application>Microsoft Office PowerPoint</Application>
  <PresentationFormat>On-screen Show (16:9)</PresentationFormat>
  <Paragraphs>1280</Paragraphs>
  <Slides>76</Slides>
  <Notes>13</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2_Office Theme</vt:lpstr>
      <vt:lpstr>PEMBANGUNAN PARIWISATA</vt:lpstr>
      <vt:lpstr>PowerPoint Presentation</vt:lpstr>
      <vt:lpstr>PowerPoint Presentation</vt:lpstr>
      <vt:lpstr>PowerPoint Presentation</vt:lpstr>
      <vt:lpstr>BREAKING NEWS !! </vt:lpstr>
      <vt:lpstr>PowerPoint Presentation</vt:lpstr>
      <vt:lpstr>INDONESIA INTERNATIONAL VISITOR GROWTH VS REGIONAL AND GLOBAL MARKET</vt:lpstr>
      <vt:lpstr>PowerPoint Presentation</vt:lpstr>
      <vt:lpstr>PowerPoint Presentation</vt:lpstr>
      <vt:lpstr>Pariwisata sebagai Core Economy Indonesia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CEO COMMITMENT PENINGKATAN PENDAPATAN ASLI DAERAH ( PAD)  KABUPATEN DI KAWASAN PARIWISATA DANAU TOBA TAHUN 2016 – 2017 </vt:lpstr>
      <vt:lpstr>PowerPoint Presentation</vt:lpstr>
      <vt:lpstr>PowerPoint Presentation</vt:lpstr>
      <vt:lpstr>PowerPoint Presentation</vt:lpstr>
      <vt:lpstr>PowerPoint Presentation</vt:lpstr>
      <vt:lpstr>WONDERFUL INDONESIA PROMOTION PENAYANGAN MEDIA RUANG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Strategi Pengembangan Destinasi Pariwisata</vt:lpstr>
      <vt:lpstr>PowerPoint Presentation</vt:lpstr>
      <vt:lpstr>Top-10 Tourism Priority Destinations on the map</vt:lpstr>
      <vt:lpstr>PowerPoint Presentation</vt:lpstr>
      <vt:lpstr>PowerPoint Presentation</vt:lpstr>
      <vt:lpstr>Realisasi Investasi Pariwisata Periode Januari – Desember 2017</vt:lpstr>
      <vt:lpstr>PERBANDINGAN TARGET DAN REALISASI  INVESTASI PARIWISATA 2014 – 2018*</vt:lpstr>
      <vt:lpstr>PowerPoint Presentation</vt:lpstr>
      <vt:lpstr>Strategi Pengembangan Industri dan Kelembagaan Pariwisata</vt:lpstr>
      <vt:lpstr>PowerPoint Presentation</vt:lpstr>
      <vt:lpstr>PowerPoint Presentation</vt:lpstr>
      <vt:lpstr>PowerPoint Presentation</vt:lpstr>
      <vt:lpstr>MILLENNIALS TOURISM</vt:lpstr>
      <vt:lpstr>Potensi Millenials</vt:lpstr>
      <vt:lpstr>PowerPoint Presentation</vt:lpstr>
      <vt:lpstr>PowerPoint Presentation</vt:lpstr>
      <vt:lpstr>PowerPoint Presentation</vt:lpstr>
      <vt:lpstr>PowerPoint Presentation</vt:lpstr>
      <vt:lpstr>DESTINASI DIGITAL</vt:lpstr>
      <vt:lpstr>PowerPoint Presentation</vt:lpstr>
      <vt:lpstr>PowerPoint Presentation</vt:lpstr>
      <vt:lpstr>PowerPoint Presentation</vt:lpstr>
      <vt:lpstr>PowerPoint Presentation</vt:lpstr>
      <vt:lpstr>VISI - MISI PEMBANGUNAN DAERAH PROVINSI BALI TAHUN 2005-2025 </vt:lpstr>
      <vt:lpstr>TUJUAN PEMBANGUNAN JANGKA PANJANG DAERAH 2005-2025 </vt:lpstr>
      <vt:lpstr>SASARAN PEMBANGUNAN 2005-2025 </vt:lpstr>
      <vt:lpstr>PowerPoint Presentation</vt:lpstr>
      <vt:lpstr>PowerPoint Presentation</vt:lpstr>
      <vt:lpstr>PowerPoint Presentation</vt:lpstr>
      <vt:lpstr>ARAH PEMBANGUNAN JANGKA PANJANG DAERAH</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INDONESIA TOURISM INVESTMENT DAY</dc:title>
  <dc:creator>user</dc:creator>
  <cp:lastModifiedBy>Avelina Laurentia</cp:lastModifiedBy>
  <cp:revision>1270</cp:revision>
  <cp:lastPrinted>2018-08-06T15:37:12Z</cp:lastPrinted>
  <dcterms:created xsi:type="dcterms:W3CDTF">2014-12-10T04:29:48Z</dcterms:created>
  <dcterms:modified xsi:type="dcterms:W3CDTF">2019-01-07T17:08:09Z</dcterms:modified>
</cp:coreProperties>
</file>